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2/26/2025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2/26/2025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7A131-E90A-8FED-1913-0E46E2DDA57A}"/>
              </a:ext>
            </a:extLst>
          </p:cNvPr>
          <p:cNvSpPr>
            <a:spLocks noGrp="1"/>
          </p:cNvSpPr>
          <p:nvPr>
            <p:ph type="ctrTitle"/>
          </p:nvPr>
        </p:nvSpPr>
        <p:spPr/>
        <p:txBody>
          <a:bodyPr>
            <a:normAutofit/>
          </a:bodyPr>
          <a:lstStyle/>
          <a:p>
            <a:r>
              <a:rPr lang="en-US" sz="6000" dirty="0">
                <a:latin typeface="Algerian" panose="04020705040A02060702" pitchFamily="82" charset="0"/>
              </a:rPr>
              <a:t>ADVANCED SCIENTIFIC CALCULATOR </a:t>
            </a:r>
            <a:endParaRPr lang="en-IN" sz="6000" dirty="0">
              <a:latin typeface="Algerian" panose="04020705040A02060702" pitchFamily="82" charset="0"/>
            </a:endParaRPr>
          </a:p>
        </p:txBody>
      </p:sp>
      <p:sp>
        <p:nvSpPr>
          <p:cNvPr id="3" name="Subtitle 2">
            <a:extLst>
              <a:ext uri="{FF2B5EF4-FFF2-40B4-BE49-F238E27FC236}">
                <a16:creationId xmlns:a16="http://schemas.microsoft.com/office/drawing/2014/main" id="{A13BC2FC-3B6A-22D6-CF32-E90F914BD52E}"/>
              </a:ext>
            </a:extLst>
          </p:cNvPr>
          <p:cNvSpPr>
            <a:spLocks noGrp="1"/>
          </p:cNvSpPr>
          <p:nvPr>
            <p:ph type="subTitle" idx="1"/>
          </p:nvPr>
        </p:nvSpPr>
        <p:spPr>
          <a:xfrm>
            <a:off x="2358206" y="3723968"/>
            <a:ext cx="9302852" cy="2788930"/>
          </a:xfrm>
        </p:spPr>
        <p:txBody>
          <a:bodyPr>
            <a:normAutofit/>
          </a:bodyPr>
          <a:lstStyle/>
          <a:p>
            <a:r>
              <a:rPr lang="en-US" dirty="0">
                <a:solidFill>
                  <a:schemeClr val="tx1"/>
                </a:solidFill>
                <a:latin typeface="Californian FB" panose="0207040306080B030204" pitchFamily="18" charset="0"/>
              </a:rPr>
              <a:t>Problem statement                                                 methodology</a:t>
            </a:r>
          </a:p>
          <a:p>
            <a:r>
              <a:rPr lang="en-US" dirty="0">
                <a:solidFill>
                  <a:schemeClr val="tx1"/>
                </a:solidFill>
                <a:latin typeface="Californian FB" panose="0207040306080B030204" pitchFamily="18" charset="0"/>
              </a:rPr>
              <a:t>Solution                                                                 functionality testing</a:t>
            </a:r>
          </a:p>
          <a:p>
            <a:r>
              <a:rPr lang="en-US" dirty="0">
                <a:solidFill>
                  <a:schemeClr val="tx1"/>
                </a:solidFill>
                <a:latin typeface="Californian FB" panose="0207040306080B030204" pitchFamily="18" charset="0"/>
              </a:rPr>
              <a:t>Software and tools used                                    expected outcomes</a:t>
            </a:r>
          </a:p>
          <a:p>
            <a:r>
              <a:rPr lang="en-US" dirty="0">
                <a:solidFill>
                  <a:schemeClr val="tx1"/>
                </a:solidFill>
                <a:latin typeface="Californian FB" panose="0207040306080B030204" pitchFamily="18" charset="0"/>
              </a:rPr>
              <a:t>Features of the advanced calculator                conclusion</a:t>
            </a:r>
          </a:p>
          <a:p>
            <a:endParaRPr lang="en-US" dirty="0">
              <a:solidFill>
                <a:schemeClr val="tx1"/>
              </a:solidFill>
              <a:latin typeface="Californian FB" panose="0207040306080B030204" pitchFamily="18" charset="0"/>
            </a:endParaRPr>
          </a:p>
          <a:p>
            <a:endParaRPr lang="en-IN" dirty="0">
              <a:solidFill>
                <a:schemeClr val="tx1"/>
              </a:solidFill>
            </a:endParaRPr>
          </a:p>
        </p:txBody>
      </p:sp>
    </p:spTree>
    <p:extLst>
      <p:ext uri="{BB962C8B-B14F-4D97-AF65-F5344CB8AC3E}">
        <p14:creationId xmlns:p14="http://schemas.microsoft.com/office/powerpoint/2010/main" val="3973653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94FFD-A828-487B-B9DE-6A21264D7667}"/>
              </a:ext>
            </a:extLst>
          </p:cNvPr>
          <p:cNvSpPr>
            <a:spLocks noGrp="1"/>
          </p:cNvSpPr>
          <p:nvPr>
            <p:ph type="title"/>
          </p:nvPr>
        </p:nvSpPr>
        <p:spPr>
          <a:xfrm>
            <a:off x="1141413" y="618518"/>
            <a:ext cx="5141400" cy="836656"/>
          </a:xfrm>
        </p:spPr>
        <p:txBody>
          <a:bodyPr>
            <a:normAutofit/>
          </a:bodyPr>
          <a:lstStyle/>
          <a:p>
            <a:r>
              <a:rPr lang="en-US" sz="2800" b="1" dirty="0">
                <a:latin typeface="Times New Roman" panose="02020603050405020304" pitchFamily="18" charset="0"/>
                <a:cs typeface="Times New Roman" panose="02020603050405020304" pitchFamily="18" charset="0"/>
              </a:rPr>
              <a:t>Problem statement</a:t>
            </a:r>
            <a:r>
              <a:rPr lang="en-US" sz="2800" b="1" dirty="0">
                <a:latin typeface="Californian FB" panose="0207040306080B030204" pitchFamily="18" charset="0"/>
              </a:rPr>
              <a:t>:</a:t>
            </a:r>
            <a:endParaRPr lang="en-IN" sz="2800" b="1" dirty="0">
              <a:latin typeface="Californian FB" panose="0207040306080B030204" pitchFamily="18" charset="0"/>
            </a:endParaRPr>
          </a:p>
        </p:txBody>
      </p:sp>
      <p:sp>
        <p:nvSpPr>
          <p:cNvPr id="4" name="TextBox 3">
            <a:extLst>
              <a:ext uri="{FF2B5EF4-FFF2-40B4-BE49-F238E27FC236}">
                <a16:creationId xmlns:a16="http://schemas.microsoft.com/office/drawing/2014/main" id="{779D918A-A7F5-AB12-5FCF-5E0AD44874FA}"/>
              </a:ext>
            </a:extLst>
          </p:cNvPr>
          <p:cNvSpPr txBox="1"/>
          <p:nvPr/>
        </p:nvSpPr>
        <p:spPr>
          <a:xfrm>
            <a:off x="2536723" y="1524000"/>
            <a:ext cx="7590504" cy="4556440"/>
          </a:xfrm>
          <a:prstGeom prst="rect">
            <a:avLst/>
          </a:prstGeom>
          <a:noFill/>
        </p:spPr>
        <p:txBody>
          <a:bodyPr wrap="square" rtlCol="0">
            <a:spAutoFit/>
          </a:bodyPr>
          <a:lstStyle/>
          <a:p>
            <a:pPr>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In today's digital age, users rely on calculators for quick and accurate computations. However, many existing calculators lack essential features such as memory storage, history tracking, and strict adherence to the BODMAS rule, leading to inefficiencies in performing complex calculations.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Additionally, users often struggle with error handling when performing operations like division by zero or entering invalid inputs. The absence of scientific functions in basic calculators further limits their usability for advanced mathematical computations.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There is a need for a versatile and user-friendly calculator that can efficiently handle both basic arithmetic operations and advanced scientific calculations while ensuring accuracy, reliability, and ease of use.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0763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72A2F-D46F-6E41-219D-58AACEEA4401}"/>
              </a:ext>
            </a:extLst>
          </p:cNvPr>
          <p:cNvSpPr>
            <a:spLocks noGrp="1"/>
          </p:cNvSpPr>
          <p:nvPr>
            <p:ph type="title"/>
          </p:nvPr>
        </p:nvSpPr>
        <p:spPr>
          <a:xfrm>
            <a:off x="1141413" y="618518"/>
            <a:ext cx="6852213" cy="866153"/>
          </a:xfrm>
        </p:spPr>
        <p:txBody>
          <a:bodyPr/>
          <a:lstStyle/>
          <a:p>
            <a:r>
              <a:rPr lang="en-US" b="1" dirty="0">
                <a:latin typeface="Times New Roman" panose="02020603050405020304" pitchFamily="18" charset="0"/>
                <a:cs typeface="Times New Roman" panose="02020603050405020304" pitchFamily="18" charset="0"/>
              </a:rPr>
              <a:t>Solutions:</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39390FC-5A1D-7FB9-6389-157566100DD0}"/>
              </a:ext>
            </a:extLst>
          </p:cNvPr>
          <p:cNvSpPr txBox="1"/>
          <p:nvPr/>
        </p:nvSpPr>
        <p:spPr>
          <a:xfrm>
            <a:off x="1691148" y="2212258"/>
            <a:ext cx="8180439" cy="4008020"/>
          </a:xfrm>
          <a:prstGeom prst="rect">
            <a:avLst/>
          </a:prstGeom>
          <a:noFill/>
        </p:spPr>
        <p:txBody>
          <a:bodyPr wrap="square" rtlCol="0">
            <a:spAutoFit/>
          </a:bodyPr>
          <a:lstStyle/>
          <a:p>
            <a:pPr>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We have developed a fully functional, GUI-based advanced calculator that provides:</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Accurate BODMAS rule implementation for correct order of operations</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Seamless arithmetic &amp; scientific calculations, including trigonometry and logarithms</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Reliable memory storage &amp; history tracking for user convenience</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Robust error handling to prevent issues like division by zero</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Efficient and optimized code for smooth performance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User-friendly interface for easy navigation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3609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9F62E2-2145-0820-2F9C-BF4410EFC680}"/>
              </a:ext>
            </a:extLst>
          </p:cNvPr>
          <p:cNvSpPr txBox="1"/>
          <p:nvPr/>
        </p:nvSpPr>
        <p:spPr>
          <a:xfrm>
            <a:off x="1710813" y="658761"/>
            <a:ext cx="5024283"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Software and Tools Used:</a:t>
            </a:r>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7BDE877-65F2-F8F9-8A3D-27A57499592D}"/>
              </a:ext>
            </a:extLst>
          </p:cNvPr>
          <p:cNvSpPr txBox="1"/>
          <p:nvPr/>
        </p:nvSpPr>
        <p:spPr>
          <a:xfrm>
            <a:off x="3726426" y="2056733"/>
            <a:ext cx="4945626" cy="2744534"/>
          </a:xfrm>
          <a:prstGeom prst="rect">
            <a:avLst/>
          </a:prstGeom>
          <a:noFill/>
        </p:spPr>
        <p:txBody>
          <a:bodyPr wrap="square" rtlCol="0">
            <a:spAutoFit/>
          </a:bodyPr>
          <a:lstStyle/>
          <a:p>
            <a:pPr>
              <a:lnSpc>
                <a:spcPct val="107000"/>
              </a:lnSpc>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Programming Language: Java</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IDE: IntelliJ IDEA</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Compiler: JDK (for Java)</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Libraries: Swing, Abstract Window Toolkit(AWT), Action Event, ActionListener, Java util package</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5860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E7441B-07E9-37BD-A346-FDBF7B0888BA}"/>
              </a:ext>
            </a:extLst>
          </p:cNvPr>
          <p:cNvSpPr txBox="1"/>
          <p:nvPr/>
        </p:nvSpPr>
        <p:spPr>
          <a:xfrm>
            <a:off x="1956619" y="363793"/>
            <a:ext cx="6656439" cy="6020623"/>
          </a:xfrm>
          <a:prstGeom prst="rect">
            <a:avLst/>
          </a:prstGeom>
          <a:noFill/>
        </p:spPr>
        <p:txBody>
          <a:bodyPr wrap="square" rtlCol="0">
            <a:spAutoFit/>
          </a:bodyPr>
          <a:lstStyle/>
          <a:p>
            <a:pPr>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Features of the Advanced Calculator</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 Basic Operations: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Addition (+)</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Subtraction (-)</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Multiplication (*)</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Division (/)</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BODMAS Rule Implementation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Scientific Operations: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Trigonometric Functions: sin(), cos(), tan()</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Logarithmic Functions: log(), ln()</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Exponential &amp; Power Functions</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Square Root Calculation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Additional Features: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Memory Function: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Store &amp; Retrieve Calculations</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History Log: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Track Previous Calculations</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Error Handling: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Manage Invalid Inputs &amp; Division by Zero</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308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24698-C3DD-B658-72F0-FBDFA2C9F13B}"/>
              </a:ext>
            </a:extLst>
          </p:cNvPr>
          <p:cNvSpPr txBox="1"/>
          <p:nvPr/>
        </p:nvSpPr>
        <p:spPr>
          <a:xfrm>
            <a:off x="2605548" y="835741"/>
            <a:ext cx="6980903" cy="4267643"/>
          </a:xfrm>
          <a:prstGeom prst="rect">
            <a:avLst/>
          </a:prstGeom>
          <a:noFill/>
        </p:spPr>
        <p:txBody>
          <a:bodyPr wrap="square" rtlCol="0">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3200" b="1" kern="100" dirty="0">
                <a:effectLst/>
                <a:latin typeface="Times New Roman" panose="02020603050405020304" pitchFamily="18" charset="0"/>
                <a:ea typeface="Calibri" panose="020F0502020204030204" pitchFamily="34" charset="0"/>
                <a:cs typeface="Times New Roman" panose="02020603050405020304" pitchFamily="18" charset="0"/>
              </a:rPr>
              <a:t>Methodology: </a:t>
            </a:r>
            <a:endParaRPr lang="en-IN"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Step 1:</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Define project scope &amp; select programming language</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Step 2:</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Plan algorithm &amp; design system architecture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Step 3:</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Develop basic arithmetic functions &amp; test them</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Step 4:</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Implement scientific &amp; advanced features</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Step 5:</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Integrate memory &amp; history tracking</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Step 6:</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Implement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BODMAS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rule for order of operations</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Step 7:</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Test for errors, optimize code &amp; debug</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Step 8:</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Finalize documentation &amp; prepare for submission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683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2DCC4F-AA12-4F97-11F3-B34D40DA956B}"/>
              </a:ext>
            </a:extLst>
          </p:cNvPr>
          <p:cNvSpPr txBox="1"/>
          <p:nvPr/>
        </p:nvSpPr>
        <p:spPr>
          <a:xfrm>
            <a:off x="2202426" y="1651819"/>
            <a:ext cx="6440129" cy="3083601"/>
          </a:xfrm>
          <a:prstGeom prst="rect">
            <a:avLst/>
          </a:prstGeom>
          <a:noFill/>
        </p:spPr>
        <p:txBody>
          <a:bodyPr wrap="square" rtlCol="0">
            <a:spAutoFit/>
          </a:bodyPr>
          <a:lstStyle/>
          <a:p>
            <a:pPr>
              <a:lnSpc>
                <a:spcPct val="107000"/>
              </a:lnSpc>
              <a:spcAft>
                <a:spcPts val="800"/>
              </a:spcAft>
            </a:pPr>
            <a:r>
              <a:rPr lang="en-US" sz="3200" b="1" kern="100" dirty="0">
                <a:effectLst/>
                <a:latin typeface="Times New Roman" panose="02020603050405020304" pitchFamily="18" charset="0"/>
                <a:ea typeface="Calibri" panose="020F0502020204030204" pitchFamily="34" charset="0"/>
                <a:cs typeface="Times New Roman" panose="02020603050405020304" pitchFamily="18" charset="0"/>
              </a:rPr>
              <a:t>Functionality Testing (Test Cases)</a:t>
            </a:r>
            <a:endParaRPr lang="en-IN"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Test Case 1: Simple arithmetic ➝ (5 + 3 × 2 = 11 )</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Test Case 2: Parentheses ➝ ((5 + 3) × 2 = 16 )</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Test Case 3: Nested operations ➝ (10 ÷ (5 - 3) + 4 × 2 = 12)</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Test Case 4: Scientific functions ➝ (sin(90°), log(10) )</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Test Case 5: Memory function (store &amp; retrieve )</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Test Case 6: Error handling (division by zero)</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3045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607DC5-F47A-F42D-6683-275AF034CD21}"/>
              </a:ext>
            </a:extLst>
          </p:cNvPr>
          <p:cNvSpPr txBox="1"/>
          <p:nvPr/>
        </p:nvSpPr>
        <p:spPr>
          <a:xfrm>
            <a:off x="1661652" y="766916"/>
            <a:ext cx="7187380" cy="5925661"/>
          </a:xfrm>
          <a:prstGeom prst="rect">
            <a:avLst/>
          </a:prstGeom>
          <a:noFill/>
        </p:spPr>
        <p:txBody>
          <a:bodyPr wrap="square" rtlCol="0">
            <a:spAutoFit/>
          </a:bodyPr>
          <a:lstStyle/>
          <a:p>
            <a:pPr>
              <a:lnSpc>
                <a:spcPct val="107000"/>
              </a:lnSpc>
              <a:spcAft>
                <a:spcPts val="800"/>
              </a:spcAft>
            </a:pPr>
            <a:r>
              <a:rPr lang="en-US" sz="3200" b="1" kern="100" dirty="0">
                <a:latin typeface="Times New Roman" panose="02020603050405020304" pitchFamily="18" charset="0"/>
                <a:ea typeface="Calibri" panose="020F0502020204030204" pitchFamily="34" charset="0"/>
                <a:cs typeface="Times New Roman" panose="02020603050405020304" pitchFamily="18" charset="0"/>
              </a:rPr>
              <a:t>Expected Outcomes:</a:t>
            </a:r>
            <a:endParaRPr lang="en-IN"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Fully Functional GUI-Based Advanced Calculator</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 user-friendly interface with interactive buttons and displays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Accurate Implementation of BODMAS Rule</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Ensures correct order of operations for calculations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Seamless Arithmetic &amp; Scientific Calculations</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Supports addition, subtraction, multiplication, division, trigonometry, logarithms, and exponentiation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Reliable Memory Storage &amp; History Tracking</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Users can store values and review past calculations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Robust Error Handling for a Better User Experience</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Prevents issues like division by zero and invalid inputs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Enhanced Programming &amp; Problem-Solving Skills</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Strengthens logical thinking and coding proficiency</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2760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EECB09-0A2C-62AE-6BC1-65E024937010}"/>
              </a:ext>
            </a:extLst>
          </p:cNvPr>
          <p:cNvSpPr txBox="1"/>
          <p:nvPr/>
        </p:nvSpPr>
        <p:spPr>
          <a:xfrm>
            <a:off x="1509251" y="718867"/>
            <a:ext cx="9173497" cy="5551969"/>
          </a:xfrm>
          <a:prstGeom prst="rect">
            <a:avLst/>
          </a:prstGeom>
          <a:noFill/>
        </p:spPr>
        <p:txBody>
          <a:bodyPr wrap="square" rtlCol="0">
            <a:spAutoFit/>
          </a:bodyPr>
          <a:lstStyle/>
          <a:p>
            <a:pPr>
              <a:lnSpc>
                <a:spcPct val="107000"/>
              </a:lnSpc>
              <a:spcAft>
                <a:spcPts val="800"/>
              </a:spcAft>
            </a:pPr>
            <a:r>
              <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Through this project, we have successfully developed a feature-rich, interactive advanced calculator that supports both basic and scientific calculations while ensuring accuracy and efficiency.</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We have:</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Implemented all test cases with validation, including BODMAS rule enforcement.</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Ensured optimized code and smooth performance for a seamless user experience.</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Integrated memory storage and history tracking, enhancing usability.</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Developed a robust error-handling mechanism to prevent invalid operations.</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Gained practical experience in GUI development, logic building, and problem-solving.</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This project not only strengthened our programming skills but also provided valuable insights into user interface design, algorithm optimization, and debugging techniques. It serves as a strong foundation for future advancements in software development and computational tools. </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80826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43</TotalTime>
  <Words>762</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Arial</vt:lpstr>
      <vt:lpstr>Calibri</vt:lpstr>
      <vt:lpstr>Californian FB</vt:lpstr>
      <vt:lpstr>Times New Roman</vt:lpstr>
      <vt:lpstr>Tw Cen MT</vt:lpstr>
      <vt:lpstr>Circuit</vt:lpstr>
      <vt:lpstr>ADVANCED SCIENTIFIC CALCULATOR </vt:lpstr>
      <vt:lpstr>Problem statement:</vt:lpstr>
      <vt:lpstr>Solutions: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Sreya Basumatari</dc:creator>
  <cp:lastModifiedBy>Sreya Basumatari</cp:lastModifiedBy>
  <cp:revision>6</cp:revision>
  <dcterms:created xsi:type="dcterms:W3CDTF">2025-02-26T13:49:24Z</dcterms:created>
  <dcterms:modified xsi:type="dcterms:W3CDTF">2025-02-26T14:32:29Z</dcterms:modified>
</cp:coreProperties>
</file>