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1" r:id="rId3"/>
    <p:sldId id="258" r:id="rId4"/>
    <p:sldId id="295" r:id="rId5"/>
    <p:sldId id="527" r:id="rId6"/>
    <p:sldId id="528" r:id="rId7"/>
    <p:sldId id="833" r:id="rId8"/>
    <p:sldId id="259" r:id="rId9"/>
    <p:sldId id="279" r:id="rId10"/>
    <p:sldId id="271" r:id="rId11"/>
    <p:sldId id="272" r:id="rId12"/>
    <p:sldId id="273" r:id="rId13"/>
    <p:sldId id="274" r:id="rId14"/>
    <p:sldId id="278" r:id="rId15"/>
    <p:sldId id="275" r:id="rId16"/>
    <p:sldId id="276" r:id="rId17"/>
    <p:sldId id="277" r:id="rId18"/>
    <p:sldId id="287" r:id="rId19"/>
    <p:sldId id="298" r:id="rId20"/>
    <p:sldId id="270" r:id="rId21"/>
    <p:sldId id="297" r:id="rId22"/>
    <p:sldId id="296" r:id="rId23"/>
    <p:sldId id="834" r:id="rId24"/>
    <p:sldId id="835" r:id="rId25"/>
    <p:sldId id="294" r:id="rId26"/>
    <p:sldId id="285" r:id="rId27"/>
    <p:sldId id="286" r:id="rId28"/>
    <p:sldId id="290" r:id="rId29"/>
    <p:sldId id="836" r:id="rId30"/>
    <p:sldId id="837" r:id="rId31"/>
    <p:sldId id="838" r:id="rId32"/>
  </p:sldIdLst>
  <p:sldSz cx="12192000" cy="6858000"/>
  <p:notesSz cx="6858000" cy="10763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Thompson" initials="M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5663"/>
    <a:srgbClr val="724463"/>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B2267-D780-4064-B7FA-D4210199E1FE}" v="67" dt="2019-10-23T18:37:37.722"/>
    <p1510:client id="{F091B4F2-E100-4239-A61F-54361B69EF59}" v="13" dt="2019-10-23T15:08:57.821"/>
    <p1510:client id="{A645E88A-F255-4061-BD14-1119402A92C7}" v="194" dt="2019-10-22T21:58:28.481"/>
    <p1510:client id="{AB5DA2CD-33D8-439E-90A2-A76929F8E699}" v="47" dt="2019-10-24T14:43:16.545"/>
    <p1510:client id="{AFA062DD-1590-44C4-BAED-46C25A388575}" v="1063" dt="2019-10-23T21:54:26.151"/>
    <p1510:client id="{B0ED6AAB-E5F9-4658-90DA-88BA80C96973}" v="9" dt="2019-10-23T19:17:31.918"/>
    <p1510:client id="{D09D391B-F112-4480-B06C-EF5742A651FC}" v="959" dt="2019-10-23T17:14:02.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442" autoAdjust="0"/>
  </p:normalViewPr>
  <p:slideViewPr>
    <p:cSldViewPr showGuides="1">
      <p:cViewPr varScale="1">
        <p:scale>
          <a:sx n="69" d="100"/>
          <a:sy n="69" d="100"/>
        </p:scale>
        <p:origin x="1157" y="67"/>
      </p:cViewPr>
      <p:guideLst>
        <p:guide orient="horz" pos="2136"/>
        <p:guide pos="3840"/>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6C7B7-6983-4AB3-87E2-DF69E1973E03}" type="datetimeFigureOut">
              <a:rPr lang="en-US" smtClean="0"/>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50747-FBFA-4655-9C99-6111B80FFE27}" type="slidenum">
              <a:rPr lang="en-US" smtClean="0"/>
              <a:t>‹#›</a:t>
            </a:fld>
            <a:endParaRPr lang="en-US"/>
          </a:p>
        </p:txBody>
      </p:sp>
    </p:spTree>
    <p:extLst>
      <p:ext uri="{BB962C8B-B14F-4D97-AF65-F5344CB8AC3E}">
        <p14:creationId xmlns:p14="http://schemas.microsoft.com/office/powerpoint/2010/main" val="2680395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1</a:t>
            </a:fld>
            <a:endParaRPr lang="en-US"/>
          </a:p>
        </p:txBody>
      </p:sp>
    </p:spTree>
    <p:extLst>
      <p:ext uri="{BB962C8B-B14F-4D97-AF65-F5344CB8AC3E}">
        <p14:creationId xmlns:p14="http://schemas.microsoft.com/office/powerpoint/2010/main" val="2592670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Ferris wheel</a:t>
            </a:r>
          </a:p>
        </p:txBody>
      </p:sp>
      <p:sp>
        <p:nvSpPr>
          <p:cNvPr id="4" name="Slide Number Placeholder 3"/>
          <p:cNvSpPr>
            <a:spLocks noGrp="1"/>
          </p:cNvSpPr>
          <p:nvPr>
            <p:ph type="sldNum" sz="quarter" idx="5"/>
          </p:nvPr>
        </p:nvSpPr>
        <p:spPr/>
        <p:txBody>
          <a:bodyPr/>
          <a:lstStyle/>
          <a:p>
            <a:fld id="{44450747-FBFA-4655-9C99-6111B80FFE27}" type="slidenum">
              <a:rPr lang="en-US" smtClean="0"/>
              <a:t>10</a:t>
            </a:fld>
            <a:endParaRPr lang="en-US"/>
          </a:p>
        </p:txBody>
      </p:sp>
    </p:spTree>
    <p:extLst>
      <p:ext uri="{BB962C8B-B14F-4D97-AF65-F5344CB8AC3E}">
        <p14:creationId xmlns:p14="http://schemas.microsoft.com/office/powerpoint/2010/main" val="677236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to be no mention of the Cloud Column, Houston’s grotesque facsimile of our beloved mirrored legume. Stop by and get your classic Chicago tourist picture, as they say, “If you didn’t get a picture with The Bean, were you really even in Chicago?” We can’t guarantee you’ll travel reimbursement without photo documentation of you and The Bean. /s</a:t>
            </a:r>
          </a:p>
        </p:txBody>
      </p:sp>
      <p:sp>
        <p:nvSpPr>
          <p:cNvPr id="4" name="Slide Number Placeholder 3"/>
          <p:cNvSpPr>
            <a:spLocks noGrp="1"/>
          </p:cNvSpPr>
          <p:nvPr>
            <p:ph type="sldNum" sz="quarter" idx="5"/>
          </p:nvPr>
        </p:nvSpPr>
        <p:spPr/>
        <p:txBody>
          <a:bodyPr/>
          <a:lstStyle/>
          <a:p>
            <a:fld id="{44450747-FBFA-4655-9C99-6111B80FFE27}" type="slidenum">
              <a:rPr lang="en-US" smtClean="0"/>
              <a:t>11</a:t>
            </a:fld>
            <a:endParaRPr lang="en-US"/>
          </a:p>
        </p:txBody>
      </p:sp>
    </p:spTree>
    <p:extLst>
      <p:ext uri="{BB962C8B-B14F-4D97-AF65-F5344CB8AC3E}">
        <p14:creationId xmlns:p14="http://schemas.microsoft.com/office/powerpoint/2010/main" val="3195197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 fact for the day, McCormick Place is the largest convention center in North America. 12 people are lost inside McCormick Place every year. Hard Stop.</a:t>
            </a:r>
          </a:p>
        </p:txBody>
      </p:sp>
      <p:sp>
        <p:nvSpPr>
          <p:cNvPr id="4" name="Slide Number Placeholder 3"/>
          <p:cNvSpPr>
            <a:spLocks noGrp="1"/>
          </p:cNvSpPr>
          <p:nvPr>
            <p:ph type="sldNum" sz="quarter" idx="5"/>
          </p:nvPr>
        </p:nvSpPr>
        <p:spPr/>
        <p:txBody>
          <a:bodyPr/>
          <a:lstStyle/>
          <a:p>
            <a:fld id="{44450747-FBFA-4655-9C99-6111B80FFE27}" type="slidenum">
              <a:rPr lang="en-US" smtClean="0"/>
              <a:t>12</a:t>
            </a:fld>
            <a:endParaRPr lang="en-US"/>
          </a:p>
        </p:txBody>
      </p:sp>
    </p:spTree>
    <p:extLst>
      <p:ext uri="{BB962C8B-B14F-4D97-AF65-F5344CB8AC3E}">
        <p14:creationId xmlns:p14="http://schemas.microsoft.com/office/powerpoint/2010/main" val="3750647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of </a:t>
            </a:r>
            <a:r>
              <a:rPr lang="en-US" dirty="0" err="1"/>
              <a:t>Daaaaa</a:t>
            </a:r>
            <a:r>
              <a:rPr lang="en-US" dirty="0"/>
              <a:t> Bears. Saint Louis is like what is a football stadium?</a:t>
            </a:r>
          </a:p>
        </p:txBody>
      </p:sp>
      <p:sp>
        <p:nvSpPr>
          <p:cNvPr id="4" name="Slide Number Placeholder 3"/>
          <p:cNvSpPr>
            <a:spLocks noGrp="1"/>
          </p:cNvSpPr>
          <p:nvPr>
            <p:ph type="sldNum" sz="quarter" idx="5"/>
          </p:nvPr>
        </p:nvSpPr>
        <p:spPr/>
        <p:txBody>
          <a:bodyPr/>
          <a:lstStyle/>
          <a:p>
            <a:fld id="{44450747-FBFA-4655-9C99-6111B80FFE27}" type="slidenum">
              <a:rPr lang="en-US" smtClean="0"/>
              <a:t>13</a:t>
            </a:fld>
            <a:endParaRPr lang="en-US"/>
          </a:p>
        </p:txBody>
      </p:sp>
    </p:spTree>
    <p:extLst>
      <p:ext uri="{BB962C8B-B14F-4D97-AF65-F5344CB8AC3E}">
        <p14:creationId xmlns:p14="http://schemas.microsoft.com/office/powerpoint/2010/main" val="355865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Pay your respects to the Cubs 2019 season (Michael)</a:t>
            </a:r>
          </a:p>
          <a:p>
            <a:r>
              <a:rPr lang="en-US" dirty="0"/>
              <a:t>Cardinals fans laugh (Kevin)</a:t>
            </a:r>
          </a:p>
        </p:txBody>
      </p:sp>
      <p:sp>
        <p:nvSpPr>
          <p:cNvPr id="4" name="Slide Number Placeholder 3"/>
          <p:cNvSpPr>
            <a:spLocks noGrp="1"/>
          </p:cNvSpPr>
          <p:nvPr>
            <p:ph type="sldNum" sz="quarter" idx="5"/>
          </p:nvPr>
        </p:nvSpPr>
        <p:spPr/>
        <p:txBody>
          <a:bodyPr/>
          <a:lstStyle/>
          <a:p>
            <a:fld id="{44450747-FBFA-4655-9C99-6111B80FFE27}" type="slidenum">
              <a:rPr lang="en-US" smtClean="0"/>
              <a:t>14</a:t>
            </a:fld>
            <a:endParaRPr lang="en-US"/>
          </a:p>
        </p:txBody>
      </p:sp>
    </p:spTree>
    <p:extLst>
      <p:ext uri="{BB962C8B-B14F-4D97-AF65-F5344CB8AC3E}">
        <p14:creationId xmlns:p14="http://schemas.microsoft.com/office/powerpoint/2010/main" val="311368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Campus is beautiful this time of year. Highly recommended to make your way down here with a group of people. Check out the bookstore</a:t>
            </a:r>
          </a:p>
        </p:txBody>
      </p:sp>
      <p:sp>
        <p:nvSpPr>
          <p:cNvPr id="4" name="Slide Number Placeholder 3"/>
          <p:cNvSpPr>
            <a:spLocks noGrp="1"/>
          </p:cNvSpPr>
          <p:nvPr>
            <p:ph type="sldNum" sz="quarter" idx="5"/>
          </p:nvPr>
        </p:nvSpPr>
        <p:spPr/>
        <p:txBody>
          <a:bodyPr/>
          <a:lstStyle/>
          <a:p>
            <a:fld id="{44450747-FBFA-4655-9C99-6111B80FFE27}" type="slidenum">
              <a:rPr lang="en-US" smtClean="0"/>
              <a:t>15</a:t>
            </a:fld>
            <a:endParaRPr lang="en-US"/>
          </a:p>
        </p:txBody>
      </p:sp>
    </p:spTree>
    <p:extLst>
      <p:ext uri="{BB962C8B-B14F-4D97-AF65-F5344CB8AC3E}">
        <p14:creationId xmlns:p14="http://schemas.microsoft.com/office/powerpoint/2010/main" val="1012434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16</a:t>
            </a:fld>
            <a:endParaRPr lang="en-US"/>
          </a:p>
        </p:txBody>
      </p:sp>
    </p:spTree>
    <p:extLst>
      <p:ext uri="{BB962C8B-B14F-4D97-AF65-F5344CB8AC3E}">
        <p14:creationId xmlns:p14="http://schemas.microsoft.com/office/powerpoint/2010/main" val="1324984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pizza in the world. </a:t>
            </a:r>
          </a:p>
        </p:txBody>
      </p:sp>
      <p:sp>
        <p:nvSpPr>
          <p:cNvPr id="4" name="Slide Number Placeholder 3"/>
          <p:cNvSpPr>
            <a:spLocks noGrp="1"/>
          </p:cNvSpPr>
          <p:nvPr>
            <p:ph type="sldNum" sz="quarter" idx="5"/>
          </p:nvPr>
        </p:nvSpPr>
        <p:spPr/>
        <p:txBody>
          <a:bodyPr/>
          <a:lstStyle/>
          <a:p>
            <a:fld id="{44450747-FBFA-4655-9C99-6111B80FFE27}" type="slidenum">
              <a:rPr lang="en-US" smtClean="0"/>
              <a:t>17</a:t>
            </a:fld>
            <a:endParaRPr lang="en-US"/>
          </a:p>
        </p:txBody>
      </p:sp>
    </p:spTree>
    <p:extLst>
      <p:ext uri="{BB962C8B-B14F-4D97-AF65-F5344CB8AC3E}">
        <p14:creationId xmlns:p14="http://schemas.microsoft.com/office/powerpoint/2010/main" val="2719405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Crime Lab present, </a:t>
            </a:r>
            <a:r>
              <a:rPr lang="en-US" dirty="0" err="1"/>
              <a:t>NarrativeScience</a:t>
            </a:r>
            <a:r>
              <a:rPr lang="en-US" dirty="0"/>
              <a:t> – Look for green shirts!</a:t>
            </a:r>
          </a:p>
        </p:txBody>
      </p:sp>
      <p:sp>
        <p:nvSpPr>
          <p:cNvPr id="4" name="Slide Number Placeholder 3"/>
          <p:cNvSpPr>
            <a:spLocks noGrp="1"/>
          </p:cNvSpPr>
          <p:nvPr>
            <p:ph type="sldNum" sz="quarter" idx="5"/>
          </p:nvPr>
        </p:nvSpPr>
        <p:spPr/>
        <p:txBody>
          <a:bodyPr/>
          <a:lstStyle/>
          <a:p>
            <a:fld id="{44450747-FBFA-4655-9C99-6111B80FFE27}" type="slidenum">
              <a:rPr lang="en-US" smtClean="0"/>
              <a:t>18</a:t>
            </a:fld>
            <a:endParaRPr lang="en-US"/>
          </a:p>
        </p:txBody>
      </p:sp>
    </p:spTree>
    <p:extLst>
      <p:ext uri="{BB962C8B-B14F-4D97-AF65-F5344CB8AC3E}">
        <p14:creationId xmlns:p14="http://schemas.microsoft.com/office/powerpoint/2010/main" val="2894990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Crime Lab present, </a:t>
            </a:r>
            <a:r>
              <a:rPr lang="en-US" dirty="0" err="1"/>
              <a:t>NarrativeScience</a:t>
            </a:r>
            <a:r>
              <a:rPr lang="en-US" dirty="0"/>
              <a:t> – Look for green shirts!</a:t>
            </a:r>
          </a:p>
        </p:txBody>
      </p:sp>
      <p:sp>
        <p:nvSpPr>
          <p:cNvPr id="4" name="Slide Number Placeholder 3"/>
          <p:cNvSpPr>
            <a:spLocks noGrp="1"/>
          </p:cNvSpPr>
          <p:nvPr>
            <p:ph type="sldNum" sz="quarter" idx="5"/>
          </p:nvPr>
        </p:nvSpPr>
        <p:spPr/>
        <p:txBody>
          <a:bodyPr/>
          <a:lstStyle/>
          <a:p>
            <a:fld id="{44450747-FBFA-4655-9C99-6111B80FFE27}" type="slidenum">
              <a:rPr lang="en-US" smtClean="0"/>
              <a:t>19</a:t>
            </a:fld>
            <a:endParaRPr lang="en-US"/>
          </a:p>
        </p:txBody>
      </p:sp>
    </p:spTree>
    <p:extLst>
      <p:ext uri="{BB962C8B-B14F-4D97-AF65-F5344CB8AC3E}">
        <p14:creationId xmlns:p14="http://schemas.microsoft.com/office/powerpoint/2010/main" val="206301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2</a:t>
            </a:fld>
            <a:endParaRPr lang="en-US"/>
          </a:p>
        </p:txBody>
      </p:sp>
    </p:spTree>
    <p:extLst>
      <p:ext uri="{BB962C8B-B14F-4D97-AF65-F5344CB8AC3E}">
        <p14:creationId xmlns:p14="http://schemas.microsoft.com/office/powerpoint/2010/main" val="3146421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We’d like to take a moment to thank you sponsors, starting with </a:t>
            </a:r>
            <a:r>
              <a:rPr lang="en-US" dirty="0" err="1"/>
              <a:t>NarrativeScience</a:t>
            </a:r>
            <a:r>
              <a:rPr lang="en-US" dirty="0"/>
              <a:t> for offering their amazing workspace to us for the weekend and their awesome tool.</a:t>
            </a:r>
          </a:p>
          <a:p>
            <a:endParaRPr lang="en-US" dirty="0"/>
          </a:p>
          <a:p>
            <a:r>
              <a:rPr lang="en-US" dirty="0"/>
              <a:t>ESRI has been a huge support of the event with their software and staff resources.</a:t>
            </a:r>
          </a:p>
          <a:p>
            <a:endParaRPr lang="en-US" dirty="0"/>
          </a:p>
          <a:p>
            <a:r>
              <a:rPr lang="en-US" dirty="0"/>
              <a:t>Tableau contributed enough to be a silver sponsor for the event. </a:t>
            </a:r>
            <a:r>
              <a:rPr lang="en-US" i="1" dirty="0"/>
              <a:t>Discuss Tableau roll-out at CPD and Crime Lab, preview dashboards.</a:t>
            </a:r>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20</a:t>
            </a:fld>
            <a:endParaRPr lang="en-US"/>
          </a:p>
        </p:txBody>
      </p:sp>
    </p:spTree>
    <p:extLst>
      <p:ext uri="{BB962C8B-B14F-4D97-AF65-F5344CB8AC3E}">
        <p14:creationId xmlns:p14="http://schemas.microsoft.com/office/powerpoint/2010/main" val="66159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attended a Hackathon or Datathon before by show of hands?</a:t>
            </a:r>
          </a:p>
          <a:p>
            <a:r>
              <a:rPr lang="en-US" dirty="0"/>
              <a:t>The word Datathon is a combination of “data” and “marathon” – “data” is used in the sense of exploratory data analysis, “marathon” = endurance </a:t>
            </a:r>
          </a:p>
        </p:txBody>
      </p:sp>
      <p:sp>
        <p:nvSpPr>
          <p:cNvPr id="4" name="Slide Number Placeholder 3"/>
          <p:cNvSpPr>
            <a:spLocks noGrp="1"/>
          </p:cNvSpPr>
          <p:nvPr>
            <p:ph type="sldNum" sz="quarter" idx="5"/>
          </p:nvPr>
        </p:nvSpPr>
        <p:spPr/>
        <p:txBody>
          <a:bodyPr/>
          <a:lstStyle/>
          <a:p>
            <a:fld id="{44450747-FBFA-4655-9C99-6111B80FFE27}" type="slidenum">
              <a:rPr lang="en-US" smtClean="0"/>
              <a:t>21</a:t>
            </a:fld>
            <a:endParaRPr lang="en-US"/>
          </a:p>
        </p:txBody>
      </p:sp>
    </p:spTree>
    <p:extLst>
      <p:ext uri="{BB962C8B-B14F-4D97-AF65-F5344CB8AC3E}">
        <p14:creationId xmlns:p14="http://schemas.microsoft.com/office/powerpoint/2010/main" val="1802939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Innovate – work on something you wouldn’t normally work on. Try something new. Push the limits of crime analysis.</a:t>
            </a:r>
          </a:p>
          <a:p>
            <a:endParaRPr lang="en-US" dirty="0"/>
          </a:p>
          <a:p>
            <a:r>
              <a:rPr lang="en-US" dirty="0"/>
              <a:t>Collaborate – work together, expand your professional network, share your experiences</a:t>
            </a:r>
          </a:p>
          <a:p>
            <a:endParaRPr lang="en-US" dirty="0"/>
          </a:p>
          <a:p>
            <a:r>
              <a:rPr lang="en-US" dirty="0"/>
              <a:t>Learn – learn new ways of doing things, learn new software, learn from others</a:t>
            </a:r>
          </a:p>
        </p:txBody>
      </p:sp>
      <p:sp>
        <p:nvSpPr>
          <p:cNvPr id="4" name="Slide Number Placeholder 3"/>
          <p:cNvSpPr>
            <a:spLocks noGrp="1"/>
          </p:cNvSpPr>
          <p:nvPr>
            <p:ph type="sldNum" sz="quarter" idx="5"/>
          </p:nvPr>
        </p:nvSpPr>
        <p:spPr/>
        <p:txBody>
          <a:bodyPr/>
          <a:lstStyle/>
          <a:p>
            <a:fld id="{44450747-FBFA-4655-9C99-6111B80FFE27}" type="slidenum">
              <a:rPr lang="en-US" smtClean="0"/>
              <a:t>22</a:t>
            </a:fld>
            <a:endParaRPr lang="en-US"/>
          </a:p>
        </p:txBody>
      </p:sp>
    </p:spTree>
    <p:extLst>
      <p:ext uri="{BB962C8B-B14F-4D97-AF65-F5344CB8AC3E}">
        <p14:creationId xmlns:p14="http://schemas.microsoft.com/office/powerpoint/2010/main" val="2869770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23</a:t>
            </a:fld>
            <a:endParaRPr lang="en-US"/>
          </a:p>
        </p:txBody>
      </p:sp>
    </p:spTree>
    <p:extLst>
      <p:ext uri="{BB962C8B-B14F-4D97-AF65-F5344CB8AC3E}">
        <p14:creationId xmlns:p14="http://schemas.microsoft.com/office/powerpoint/2010/main" val="1816392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hackathon (tableau) didn’t result in a end product. But we learned a lot about how hackathons worked, about Tableau’s software accessibility, we learned about prior hacks and potential for the software. We took some of the thing we learned into our workflow as well as this event. So it was a success, for us.</a:t>
            </a:r>
          </a:p>
          <a:p>
            <a:endParaRPr lang="en-US" dirty="0"/>
          </a:p>
          <a:p>
            <a:r>
              <a:rPr lang="en-US" dirty="0"/>
              <a:t>Presentations about your idea, what you learned, how it might impact your work, and what your project would have been capable of are all successes to us.</a:t>
            </a:r>
          </a:p>
        </p:txBody>
      </p:sp>
      <p:sp>
        <p:nvSpPr>
          <p:cNvPr id="4" name="Slide Number Placeholder 3"/>
          <p:cNvSpPr>
            <a:spLocks noGrp="1"/>
          </p:cNvSpPr>
          <p:nvPr>
            <p:ph type="sldNum" sz="quarter" idx="5"/>
          </p:nvPr>
        </p:nvSpPr>
        <p:spPr/>
        <p:txBody>
          <a:bodyPr/>
          <a:lstStyle/>
          <a:p>
            <a:fld id="{44450747-FBFA-4655-9C99-6111B80FFE27}" type="slidenum">
              <a:rPr lang="en-US" smtClean="0"/>
              <a:t>24</a:t>
            </a:fld>
            <a:endParaRPr lang="en-US"/>
          </a:p>
        </p:txBody>
      </p:sp>
    </p:spTree>
    <p:extLst>
      <p:ext uri="{BB962C8B-B14F-4D97-AF65-F5344CB8AC3E}">
        <p14:creationId xmlns:p14="http://schemas.microsoft.com/office/powerpoint/2010/main" val="1695927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25</a:t>
            </a:fld>
            <a:endParaRPr lang="en-US"/>
          </a:p>
        </p:txBody>
      </p:sp>
    </p:spTree>
    <p:extLst>
      <p:ext uri="{BB962C8B-B14F-4D97-AF65-F5344CB8AC3E}">
        <p14:creationId xmlns:p14="http://schemas.microsoft.com/office/powerpoint/2010/main" val="890533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26</a:t>
            </a:fld>
            <a:endParaRPr lang="en-US"/>
          </a:p>
        </p:txBody>
      </p:sp>
    </p:spTree>
    <p:extLst>
      <p:ext uri="{BB962C8B-B14F-4D97-AF65-F5344CB8AC3E}">
        <p14:creationId xmlns:p14="http://schemas.microsoft.com/office/powerpoint/2010/main" val="1931051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27</a:t>
            </a:fld>
            <a:endParaRPr lang="en-US"/>
          </a:p>
        </p:txBody>
      </p:sp>
    </p:spTree>
    <p:extLst>
      <p:ext uri="{BB962C8B-B14F-4D97-AF65-F5344CB8AC3E}">
        <p14:creationId xmlns:p14="http://schemas.microsoft.com/office/powerpoint/2010/main" val="2121909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hop over to the README file on the GitHub where you will find all relevant details </a:t>
            </a:r>
            <a:r>
              <a:rPr lang="en-US"/>
              <a:t>for the event.</a:t>
            </a:r>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28</a:t>
            </a:fld>
            <a:endParaRPr lang="en-US"/>
          </a:p>
        </p:txBody>
      </p:sp>
    </p:spTree>
    <p:extLst>
      <p:ext uri="{BB962C8B-B14F-4D97-AF65-F5344CB8AC3E}">
        <p14:creationId xmlns:p14="http://schemas.microsoft.com/office/powerpoint/2010/main" val="1283227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29</a:t>
            </a:fld>
            <a:endParaRPr lang="en-US"/>
          </a:p>
        </p:txBody>
      </p:sp>
    </p:spTree>
    <p:extLst>
      <p:ext uri="{BB962C8B-B14F-4D97-AF65-F5344CB8AC3E}">
        <p14:creationId xmlns:p14="http://schemas.microsoft.com/office/powerpoint/2010/main" val="304321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Opening remarks: Welcome to the event. Introduce ourselves as event organizers and MC’s. I’m sure some of you are wondering what the Crime Lab is, what do we do, and why are we hosting a law enforcement analyst event. No we are not NCIS, although I consider myself to have a lot of the same qualities as “Gibbs” and Michael is definitely a McGee. </a:t>
            </a:r>
          </a:p>
          <a:p>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3</a:t>
            </a:fld>
            <a:endParaRPr lang="en-US"/>
          </a:p>
        </p:txBody>
      </p:sp>
    </p:spTree>
    <p:extLst>
      <p:ext uri="{BB962C8B-B14F-4D97-AF65-F5344CB8AC3E}">
        <p14:creationId xmlns:p14="http://schemas.microsoft.com/office/powerpoint/2010/main" val="1445889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50747-FBFA-4655-9C99-6111B80FFE27}" type="slidenum">
              <a:rPr lang="en-US" smtClean="0"/>
              <a:t>30</a:t>
            </a:fld>
            <a:endParaRPr lang="en-US"/>
          </a:p>
        </p:txBody>
      </p:sp>
    </p:spTree>
    <p:extLst>
      <p:ext uri="{BB962C8B-B14F-4D97-AF65-F5344CB8AC3E}">
        <p14:creationId xmlns:p14="http://schemas.microsoft.com/office/powerpoint/2010/main" val="4120052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off room with table tops. Software on one side, project pitches on another.</a:t>
            </a:r>
          </a:p>
        </p:txBody>
      </p:sp>
      <p:sp>
        <p:nvSpPr>
          <p:cNvPr id="4" name="Slide Number Placeholder 3"/>
          <p:cNvSpPr>
            <a:spLocks noGrp="1"/>
          </p:cNvSpPr>
          <p:nvPr>
            <p:ph type="sldNum" sz="quarter" idx="5"/>
          </p:nvPr>
        </p:nvSpPr>
        <p:spPr/>
        <p:txBody>
          <a:bodyPr/>
          <a:lstStyle/>
          <a:p>
            <a:fld id="{44450747-FBFA-4655-9C99-6111B80FFE27}" type="slidenum">
              <a:rPr lang="en-US" smtClean="0"/>
              <a:t>31</a:t>
            </a:fld>
            <a:endParaRPr lang="en-US"/>
          </a:p>
        </p:txBody>
      </p:sp>
    </p:spTree>
    <p:extLst>
      <p:ext uri="{BB962C8B-B14F-4D97-AF65-F5344CB8AC3E}">
        <p14:creationId xmlns:p14="http://schemas.microsoft.com/office/powerpoint/2010/main" val="195524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UChicago Crime Lab works to have social impact by carrying out Research and Development in close collaboration with the public sector and community-based partners. Sometimes this resembles a rigorous academic evaluation, and other times this work focuses on hands-on technical assistance and project implementation and support.</a:t>
            </a:r>
          </a:p>
        </p:txBody>
      </p:sp>
      <p:sp>
        <p:nvSpPr>
          <p:cNvPr id="4" name="Slide Number Placeholder 3"/>
          <p:cNvSpPr>
            <a:spLocks noGrp="1"/>
          </p:cNvSpPr>
          <p:nvPr>
            <p:ph type="sldNum" sz="quarter" idx="5"/>
          </p:nvPr>
        </p:nvSpPr>
        <p:spPr/>
        <p:txBody>
          <a:bodyPr/>
          <a:lstStyle/>
          <a:p>
            <a:fld id="{44450747-FBFA-4655-9C99-6111B80FFE27}" type="slidenum">
              <a:rPr lang="en-US" smtClean="0"/>
              <a:t>4</a:t>
            </a:fld>
            <a:endParaRPr lang="en-US"/>
          </a:p>
        </p:txBody>
      </p:sp>
    </p:spTree>
    <p:extLst>
      <p:ext uri="{BB962C8B-B14F-4D97-AF65-F5344CB8AC3E}">
        <p14:creationId xmlns:p14="http://schemas.microsoft.com/office/powerpoint/2010/main" val="356447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Urban Labs = Umbrella</a:t>
            </a:r>
          </a:p>
          <a:p>
            <a:r>
              <a:rPr lang="en-US" dirty="0"/>
              <a:t>Crime Lab is 1 of 5 labs</a:t>
            </a:r>
          </a:p>
        </p:txBody>
      </p:sp>
      <p:sp>
        <p:nvSpPr>
          <p:cNvPr id="4" name="Slide Number Placeholder 3"/>
          <p:cNvSpPr>
            <a:spLocks noGrp="1"/>
          </p:cNvSpPr>
          <p:nvPr>
            <p:ph type="sldNum" sz="quarter" idx="10"/>
          </p:nvPr>
        </p:nvSpPr>
        <p:spPr/>
        <p:txBody>
          <a:bodyPr/>
          <a:lstStyle/>
          <a:p>
            <a:fld id="{E4EFE820-594D-0F43-A92E-9B42BCC52910}" type="slidenum">
              <a:rPr lang="en-US" smtClean="0"/>
              <a:t>5</a:t>
            </a:fld>
            <a:endParaRPr lang="en-US"/>
          </a:p>
        </p:txBody>
      </p:sp>
    </p:spTree>
    <p:extLst>
      <p:ext uri="{BB962C8B-B14F-4D97-AF65-F5344CB8AC3E}">
        <p14:creationId xmlns:p14="http://schemas.microsoft.com/office/powerpoint/2010/main" val="512468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FE820-594D-0F43-A92E-9B42BCC52910}" type="slidenum">
              <a:rPr lang="en-US" smtClean="0"/>
              <a:t>6</a:t>
            </a:fld>
            <a:endParaRPr lang="en-US"/>
          </a:p>
        </p:txBody>
      </p:sp>
    </p:spTree>
    <p:extLst>
      <p:ext uri="{BB962C8B-B14F-4D97-AF65-F5344CB8AC3E}">
        <p14:creationId xmlns:p14="http://schemas.microsoft.com/office/powerpoint/2010/main" val="1827183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Crime Lab had been working with CPD in a smaller, research driven capacity through 2016. When Chicago’s homicide rate spiked 60% over the previous year, the Crime Lab felt like we had to do something more drastic with how many lives were at stake in our city. </a:t>
            </a:r>
            <a:r>
              <a:rPr lang="en-US" i="1" dirty="0"/>
              <a:t>Queue SDSC project, embedded work, and the current shift to consulting and capacity scale-up (training and support). We will share some of work tomorrow around lunch time.</a:t>
            </a:r>
          </a:p>
          <a:p>
            <a:r>
              <a:rPr lang="en-US" dirty="0"/>
              <a:t>Enough about us, by show of hands, whose first time is it in Chicago? Let’s give everyone some context of where we are in the city.</a:t>
            </a:r>
          </a:p>
        </p:txBody>
      </p:sp>
      <p:sp>
        <p:nvSpPr>
          <p:cNvPr id="4" name="Slide Number Placeholder 3"/>
          <p:cNvSpPr>
            <a:spLocks noGrp="1"/>
          </p:cNvSpPr>
          <p:nvPr>
            <p:ph type="sldNum" sz="quarter" idx="5"/>
          </p:nvPr>
        </p:nvSpPr>
        <p:spPr/>
        <p:txBody>
          <a:bodyPr/>
          <a:lstStyle/>
          <a:p>
            <a:fld id="{44450747-FBFA-4655-9C99-6111B80FFE27}" type="slidenum">
              <a:rPr lang="en-US" smtClean="0"/>
              <a:t>7</a:t>
            </a:fld>
            <a:endParaRPr lang="en-US"/>
          </a:p>
        </p:txBody>
      </p:sp>
    </p:spTree>
    <p:extLst>
      <p:ext uri="{BB962C8B-B14F-4D97-AF65-F5344CB8AC3E}">
        <p14:creationId xmlns:p14="http://schemas.microsoft.com/office/powerpoint/2010/main" val="2745556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hadn’t noticed, we’re in the heart of The Loop/Downtown Chicago</a:t>
            </a:r>
          </a:p>
        </p:txBody>
      </p:sp>
      <p:sp>
        <p:nvSpPr>
          <p:cNvPr id="4" name="Slide Number Placeholder 3"/>
          <p:cNvSpPr>
            <a:spLocks noGrp="1"/>
          </p:cNvSpPr>
          <p:nvPr>
            <p:ph type="sldNum" sz="quarter" idx="5"/>
          </p:nvPr>
        </p:nvSpPr>
        <p:spPr/>
        <p:txBody>
          <a:bodyPr/>
          <a:lstStyle/>
          <a:p>
            <a:fld id="{44450747-FBFA-4655-9C99-6111B80FFE27}" type="slidenum">
              <a:rPr lang="en-US" smtClean="0"/>
              <a:t>8</a:t>
            </a:fld>
            <a:endParaRPr lang="en-US"/>
          </a:p>
        </p:txBody>
      </p:sp>
    </p:spTree>
    <p:extLst>
      <p:ext uri="{BB962C8B-B14F-4D97-AF65-F5344CB8AC3E}">
        <p14:creationId xmlns:p14="http://schemas.microsoft.com/office/powerpoint/2010/main" val="1635963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Lake Michigan, aka East Chicago. I wouldn’t advise jumping in the lake this time of year.</a:t>
            </a:r>
          </a:p>
        </p:txBody>
      </p:sp>
      <p:sp>
        <p:nvSpPr>
          <p:cNvPr id="4" name="Slide Number Placeholder 3"/>
          <p:cNvSpPr>
            <a:spLocks noGrp="1"/>
          </p:cNvSpPr>
          <p:nvPr>
            <p:ph type="sldNum" sz="quarter" idx="5"/>
          </p:nvPr>
        </p:nvSpPr>
        <p:spPr/>
        <p:txBody>
          <a:bodyPr/>
          <a:lstStyle/>
          <a:p>
            <a:fld id="{44450747-FBFA-4655-9C99-6111B80FFE27}" type="slidenum">
              <a:rPr lang="en-US" smtClean="0"/>
              <a:t>9</a:t>
            </a:fld>
            <a:endParaRPr lang="en-US"/>
          </a:p>
        </p:txBody>
      </p:sp>
    </p:spTree>
    <p:extLst>
      <p:ext uri="{BB962C8B-B14F-4D97-AF65-F5344CB8AC3E}">
        <p14:creationId xmlns:p14="http://schemas.microsoft.com/office/powerpoint/2010/main" val="377134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66F7-C9D5-4CB1-A1A8-2C908AD435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F11785-07C6-430C-83D9-A60C3F356A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E90D13-C0FF-4647-A459-D04B23D089DC}"/>
              </a:ext>
            </a:extLst>
          </p:cNvPr>
          <p:cNvSpPr>
            <a:spLocks noGrp="1"/>
          </p:cNvSpPr>
          <p:nvPr>
            <p:ph type="dt" sz="half" idx="10"/>
          </p:nvPr>
        </p:nvSpPr>
        <p:spPr/>
        <p:txBody>
          <a:bodyPr/>
          <a:lstStyle/>
          <a:p>
            <a:fld id="{55472AD8-4A7C-4469-928D-30A7EBC1D403}" type="datetimeFigureOut">
              <a:rPr lang="en-US" smtClean="0"/>
              <a:t>10/25/2019</a:t>
            </a:fld>
            <a:endParaRPr lang="en-US"/>
          </a:p>
        </p:txBody>
      </p:sp>
      <p:sp>
        <p:nvSpPr>
          <p:cNvPr id="5" name="Footer Placeholder 4">
            <a:extLst>
              <a:ext uri="{FF2B5EF4-FFF2-40B4-BE49-F238E27FC236}">
                <a16:creationId xmlns:a16="http://schemas.microsoft.com/office/drawing/2014/main" id="{3F914ACE-1758-47AB-989A-8062274E1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BC9BE-E14C-4305-9B4E-201C4437B7AB}"/>
              </a:ext>
            </a:extLst>
          </p:cNvPr>
          <p:cNvSpPr>
            <a:spLocks noGrp="1"/>
          </p:cNvSpPr>
          <p:nvPr>
            <p:ph type="sldNum" sz="quarter" idx="12"/>
          </p:nvPr>
        </p:nvSpPr>
        <p:spPr/>
        <p:txBody>
          <a:bodyPr/>
          <a:lstStyle/>
          <a:p>
            <a:fld id="{1A3CC3DE-9B56-45F6-90B6-5C33C6591B1F}" type="slidenum">
              <a:rPr lang="en-US" smtClean="0"/>
              <a:t>‹#›</a:t>
            </a:fld>
            <a:endParaRPr lang="en-US"/>
          </a:p>
        </p:txBody>
      </p:sp>
    </p:spTree>
    <p:extLst>
      <p:ext uri="{BB962C8B-B14F-4D97-AF65-F5344CB8AC3E}">
        <p14:creationId xmlns:p14="http://schemas.microsoft.com/office/powerpoint/2010/main" val="289389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CEC5-5442-4345-8387-73D4170908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535022-1F0D-4294-BD0B-94BABB7C39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E403F-2BD3-48B6-B2CC-B1EF42D89CC0}"/>
              </a:ext>
            </a:extLst>
          </p:cNvPr>
          <p:cNvSpPr>
            <a:spLocks noGrp="1"/>
          </p:cNvSpPr>
          <p:nvPr>
            <p:ph type="dt" sz="half" idx="10"/>
          </p:nvPr>
        </p:nvSpPr>
        <p:spPr/>
        <p:txBody>
          <a:bodyPr/>
          <a:lstStyle/>
          <a:p>
            <a:fld id="{55472AD8-4A7C-4469-928D-30A7EBC1D403}" type="datetimeFigureOut">
              <a:rPr lang="en-US" smtClean="0"/>
              <a:t>10/25/2019</a:t>
            </a:fld>
            <a:endParaRPr lang="en-US"/>
          </a:p>
        </p:txBody>
      </p:sp>
      <p:sp>
        <p:nvSpPr>
          <p:cNvPr id="5" name="Footer Placeholder 4">
            <a:extLst>
              <a:ext uri="{FF2B5EF4-FFF2-40B4-BE49-F238E27FC236}">
                <a16:creationId xmlns:a16="http://schemas.microsoft.com/office/drawing/2014/main" id="{834874A7-4E2B-4C5E-B8FD-8B38428EF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36E0E-6EBC-4108-B9FF-0282BA03AE49}"/>
              </a:ext>
            </a:extLst>
          </p:cNvPr>
          <p:cNvSpPr>
            <a:spLocks noGrp="1"/>
          </p:cNvSpPr>
          <p:nvPr>
            <p:ph type="sldNum" sz="quarter" idx="12"/>
          </p:nvPr>
        </p:nvSpPr>
        <p:spPr/>
        <p:txBody>
          <a:bodyPr/>
          <a:lstStyle/>
          <a:p>
            <a:fld id="{1A3CC3DE-9B56-45F6-90B6-5C33C6591B1F}" type="slidenum">
              <a:rPr lang="en-US" smtClean="0"/>
              <a:t>‹#›</a:t>
            </a:fld>
            <a:endParaRPr lang="en-US"/>
          </a:p>
        </p:txBody>
      </p:sp>
    </p:spTree>
    <p:extLst>
      <p:ext uri="{BB962C8B-B14F-4D97-AF65-F5344CB8AC3E}">
        <p14:creationId xmlns:p14="http://schemas.microsoft.com/office/powerpoint/2010/main" val="3624440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0C03E-DA3E-415D-BC2A-A206D987E3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C8F725-A76E-4FF1-98A2-0FD9524F1E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8838F-F815-446B-A43B-1464E50F9303}"/>
              </a:ext>
            </a:extLst>
          </p:cNvPr>
          <p:cNvSpPr>
            <a:spLocks noGrp="1"/>
          </p:cNvSpPr>
          <p:nvPr>
            <p:ph type="dt" sz="half" idx="10"/>
          </p:nvPr>
        </p:nvSpPr>
        <p:spPr/>
        <p:txBody>
          <a:bodyPr/>
          <a:lstStyle/>
          <a:p>
            <a:fld id="{55472AD8-4A7C-4469-928D-30A7EBC1D403}" type="datetimeFigureOut">
              <a:rPr lang="en-US" smtClean="0"/>
              <a:t>10/25/2019</a:t>
            </a:fld>
            <a:endParaRPr lang="en-US"/>
          </a:p>
        </p:txBody>
      </p:sp>
      <p:sp>
        <p:nvSpPr>
          <p:cNvPr id="5" name="Footer Placeholder 4">
            <a:extLst>
              <a:ext uri="{FF2B5EF4-FFF2-40B4-BE49-F238E27FC236}">
                <a16:creationId xmlns:a16="http://schemas.microsoft.com/office/drawing/2014/main" id="{64A3F6E6-C81B-490C-BF15-3E72646D1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307D8-367F-431D-B10C-B77ED71297D3}"/>
              </a:ext>
            </a:extLst>
          </p:cNvPr>
          <p:cNvSpPr>
            <a:spLocks noGrp="1"/>
          </p:cNvSpPr>
          <p:nvPr>
            <p:ph type="sldNum" sz="quarter" idx="12"/>
          </p:nvPr>
        </p:nvSpPr>
        <p:spPr/>
        <p:txBody>
          <a:bodyPr/>
          <a:lstStyle/>
          <a:p>
            <a:fld id="{1A3CC3DE-9B56-45F6-90B6-5C33C6591B1F}" type="slidenum">
              <a:rPr lang="en-US" smtClean="0"/>
              <a:t>‹#›</a:t>
            </a:fld>
            <a:endParaRPr lang="en-US"/>
          </a:p>
        </p:txBody>
      </p:sp>
    </p:spTree>
    <p:extLst>
      <p:ext uri="{BB962C8B-B14F-4D97-AF65-F5344CB8AC3E}">
        <p14:creationId xmlns:p14="http://schemas.microsoft.com/office/powerpoint/2010/main" val="387346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2414-6F05-48CC-A69C-9EEC22ECB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C5F17-C21E-4766-AE6D-1B617620A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9D3BE-85F5-4608-AEAF-4916A029EE19}"/>
              </a:ext>
            </a:extLst>
          </p:cNvPr>
          <p:cNvSpPr>
            <a:spLocks noGrp="1"/>
          </p:cNvSpPr>
          <p:nvPr>
            <p:ph type="dt" sz="half" idx="10"/>
          </p:nvPr>
        </p:nvSpPr>
        <p:spPr/>
        <p:txBody>
          <a:bodyPr/>
          <a:lstStyle/>
          <a:p>
            <a:fld id="{55472AD8-4A7C-4469-928D-30A7EBC1D403}" type="datetimeFigureOut">
              <a:rPr lang="en-US" smtClean="0"/>
              <a:t>10/25/2019</a:t>
            </a:fld>
            <a:endParaRPr lang="en-US"/>
          </a:p>
        </p:txBody>
      </p:sp>
      <p:sp>
        <p:nvSpPr>
          <p:cNvPr id="5" name="Footer Placeholder 4">
            <a:extLst>
              <a:ext uri="{FF2B5EF4-FFF2-40B4-BE49-F238E27FC236}">
                <a16:creationId xmlns:a16="http://schemas.microsoft.com/office/drawing/2014/main" id="{A539E3BD-88F5-4095-920F-668442E19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420F2-6607-4BFF-9225-72BECE85254F}"/>
              </a:ext>
            </a:extLst>
          </p:cNvPr>
          <p:cNvSpPr>
            <a:spLocks noGrp="1"/>
          </p:cNvSpPr>
          <p:nvPr>
            <p:ph type="sldNum" sz="quarter" idx="12"/>
          </p:nvPr>
        </p:nvSpPr>
        <p:spPr/>
        <p:txBody>
          <a:bodyPr/>
          <a:lstStyle/>
          <a:p>
            <a:fld id="{1A3CC3DE-9B56-45F6-90B6-5C33C6591B1F}" type="slidenum">
              <a:rPr lang="en-US" smtClean="0"/>
              <a:t>‹#›</a:t>
            </a:fld>
            <a:endParaRPr lang="en-US"/>
          </a:p>
        </p:txBody>
      </p:sp>
    </p:spTree>
    <p:extLst>
      <p:ext uri="{BB962C8B-B14F-4D97-AF65-F5344CB8AC3E}">
        <p14:creationId xmlns:p14="http://schemas.microsoft.com/office/powerpoint/2010/main" val="28218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D6B0-C353-4255-99A8-3A5D03780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DBCDBB-CFDB-4681-BDB5-CA5889D4D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6C497F-DC41-4C67-AFBD-9ACAB4AEBDEC}"/>
              </a:ext>
            </a:extLst>
          </p:cNvPr>
          <p:cNvSpPr>
            <a:spLocks noGrp="1"/>
          </p:cNvSpPr>
          <p:nvPr>
            <p:ph type="dt" sz="half" idx="10"/>
          </p:nvPr>
        </p:nvSpPr>
        <p:spPr/>
        <p:txBody>
          <a:bodyPr/>
          <a:lstStyle/>
          <a:p>
            <a:fld id="{55472AD8-4A7C-4469-928D-30A7EBC1D403}" type="datetimeFigureOut">
              <a:rPr lang="en-US" smtClean="0"/>
              <a:t>10/25/2019</a:t>
            </a:fld>
            <a:endParaRPr lang="en-US"/>
          </a:p>
        </p:txBody>
      </p:sp>
      <p:sp>
        <p:nvSpPr>
          <p:cNvPr id="5" name="Footer Placeholder 4">
            <a:extLst>
              <a:ext uri="{FF2B5EF4-FFF2-40B4-BE49-F238E27FC236}">
                <a16:creationId xmlns:a16="http://schemas.microsoft.com/office/drawing/2014/main" id="{D98DE24F-B5C1-4218-A6A0-8935160C1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787D8-1F77-4A45-9C20-BE0947C82C93}"/>
              </a:ext>
            </a:extLst>
          </p:cNvPr>
          <p:cNvSpPr>
            <a:spLocks noGrp="1"/>
          </p:cNvSpPr>
          <p:nvPr>
            <p:ph type="sldNum" sz="quarter" idx="12"/>
          </p:nvPr>
        </p:nvSpPr>
        <p:spPr/>
        <p:txBody>
          <a:bodyPr/>
          <a:lstStyle/>
          <a:p>
            <a:fld id="{1A3CC3DE-9B56-45F6-90B6-5C33C6591B1F}" type="slidenum">
              <a:rPr lang="en-US" smtClean="0"/>
              <a:t>‹#›</a:t>
            </a:fld>
            <a:endParaRPr lang="en-US"/>
          </a:p>
        </p:txBody>
      </p:sp>
    </p:spTree>
    <p:extLst>
      <p:ext uri="{BB962C8B-B14F-4D97-AF65-F5344CB8AC3E}">
        <p14:creationId xmlns:p14="http://schemas.microsoft.com/office/powerpoint/2010/main" val="24937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2199-A587-40CC-A11E-402A2848EA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92BDE-776E-47CC-9CB2-8BBDFAFEA6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91FACE-1903-47AF-B01A-75C18596B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CDDDA1-CF33-4C26-8C67-1BC212944D92}"/>
              </a:ext>
            </a:extLst>
          </p:cNvPr>
          <p:cNvSpPr>
            <a:spLocks noGrp="1"/>
          </p:cNvSpPr>
          <p:nvPr>
            <p:ph type="dt" sz="half" idx="10"/>
          </p:nvPr>
        </p:nvSpPr>
        <p:spPr/>
        <p:txBody>
          <a:bodyPr/>
          <a:lstStyle/>
          <a:p>
            <a:fld id="{55472AD8-4A7C-4469-928D-30A7EBC1D403}" type="datetimeFigureOut">
              <a:rPr lang="en-US" smtClean="0"/>
              <a:t>10/25/2019</a:t>
            </a:fld>
            <a:endParaRPr lang="en-US"/>
          </a:p>
        </p:txBody>
      </p:sp>
      <p:sp>
        <p:nvSpPr>
          <p:cNvPr id="6" name="Footer Placeholder 5">
            <a:extLst>
              <a:ext uri="{FF2B5EF4-FFF2-40B4-BE49-F238E27FC236}">
                <a16:creationId xmlns:a16="http://schemas.microsoft.com/office/drawing/2014/main" id="{6B91A9A1-A234-4197-9B07-76A396B85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B9814-CBD2-4C1B-91EB-7C4EEB5FB4ED}"/>
              </a:ext>
            </a:extLst>
          </p:cNvPr>
          <p:cNvSpPr>
            <a:spLocks noGrp="1"/>
          </p:cNvSpPr>
          <p:nvPr>
            <p:ph type="sldNum" sz="quarter" idx="12"/>
          </p:nvPr>
        </p:nvSpPr>
        <p:spPr/>
        <p:txBody>
          <a:bodyPr/>
          <a:lstStyle/>
          <a:p>
            <a:fld id="{1A3CC3DE-9B56-45F6-90B6-5C33C6591B1F}" type="slidenum">
              <a:rPr lang="en-US" smtClean="0"/>
              <a:t>‹#›</a:t>
            </a:fld>
            <a:endParaRPr lang="en-US"/>
          </a:p>
        </p:txBody>
      </p:sp>
    </p:spTree>
    <p:extLst>
      <p:ext uri="{BB962C8B-B14F-4D97-AF65-F5344CB8AC3E}">
        <p14:creationId xmlns:p14="http://schemas.microsoft.com/office/powerpoint/2010/main" val="90552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BF49-54BD-461D-A114-2E0F11F7D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EC6856-8289-42B3-9814-5DAB963ADB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918F92-F45A-4702-BF31-3FA673B7AB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D53626-4C5C-4F9F-8971-629C358A4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7FB3AA-046C-42C4-A113-2805D52C48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8F1B24-E274-4F80-909D-FF48338CCE2B}"/>
              </a:ext>
            </a:extLst>
          </p:cNvPr>
          <p:cNvSpPr>
            <a:spLocks noGrp="1"/>
          </p:cNvSpPr>
          <p:nvPr>
            <p:ph type="dt" sz="half" idx="10"/>
          </p:nvPr>
        </p:nvSpPr>
        <p:spPr/>
        <p:txBody>
          <a:bodyPr/>
          <a:lstStyle/>
          <a:p>
            <a:fld id="{55472AD8-4A7C-4469-928D-30A7EBC1D403}" type="datetimeFigureOut">
              <a:rPr lang="en-US" smtClean="0"/>
              <a:t>10/25/2019</a:t>
            </a:fld>
            <a:endParaRPr lang="en-US"/>
          </a:p>
        </p:txBody>
      </p:sp>
      <p:sp>
        <p:nvSpPr>
          <p:cNvPr id="8" name="Footer Placeholder 7">
            <a:extLst>
              <a:ext uri="{FF2B5EF4-FFF2-40B4-BE49-F238E27FC236}">
                <a16:creationId xmlns:a16="http://schemas.microsoft.com/office/drawing/2014/main" id="{DF0278F9-0AF2-4958-9B0E-3954B2933E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E53EC4-170F-4D68-A456-C79D55F314F1}"/>
              </a:ext>
            </a:extLst>
          </p:cNvPr>
          <p:cNvSpPr>
            <a:spLocks noGrp="1"/>
          </p:cNvSpPr>
          <p:nvPr>
            <p:ph type="sldNum" sz="quarter" idx="12"/>
          </p:nvPr>
        </p:nvSpPr>
        <p:spPr/>
        <p:txBody>
          <a:bodyPr/>
          <a:lstStyle/>
          <a:p>
            <a:fld id="{1A3CC3DE-9B56-45F6-90B6-5C33C6591B1F}" type="slidenum">
              <a:rPr lang="en-US" smtClean="0"/>
              <a:t>‹#›</a:t>
            </a:fld>
            <a:endParaRPr lang="en-US"/>
          </a:p>
        </p:txBody>
      </p:sp>
    </p:spTree>
    <p:extLst>
      <p:ext uri="{BB962C8B-B14F-4D97-AF65-F5344CB8AC3E}">
        <p14:creationId xmlns:p14="http://schemas.microsoft.com/office/powerpoint/2010/main" val="273180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690-AB00-41B0-A3F3-BCE83E3B98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7EB3E9-19BC-4192-8D59-35748077F5BF}"/>
              </a:ext>
            </a:extLst>
          </p:cNvPr>
          <p:cNvSpPr>
            <a:spLocks noGrp="1"/>
          </p:cNvSpPr>
          <p:nvPr>
            <p:ph type="dt" sz="half" idx="10"/>
          </p:nvPr>
        </p:nvSpPr>
        <p:spPr/>
        <p:txBody>
          <a:bodyPr/>
          <a:lstStyle/>
          <a:p>
            <a:fld id="{55472AD8-4A7C-4469-928D-30A7EBC1D403}" type="datetimeFigureOut">
              <a:rPr lang="en-US" smtClean="0"/>
              <a:t>10/25/2019</a:t>
            </a:fld>
            <a:endParaRPr lang="en-US"/>
          </a:p>
        </p:txBody>
      </p:sp>
      <p:sp>
        <p:nvSpPr>
          <p:cNvPr id="4" name="Footer Placeholder 3">
            <a:extLst>
              <a:ext uri="{FF2B5EF4-FFF2-40B4-BE49-F238E27FC236}">
                <a16:creationId xmlns:a16="http://schemas.microsoft.com/office/drawing/2014/main" id="{2DD4DE3C-3EFD-4940-905D-4DF7449548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9661B8-7291-4028-8D79-45D8462E2201}"/>
              </a:ext>
            </a:extLst>
          </p:cNvPr>
          <p:cNvSpPr>
            <a:spLocks noGrp="1"/>
          </p:cNvSpPr>
          <p:nvPr>
            <p:ph type="sldNum" sz="quarter" idx="12"/>
          </p:nvPr>
        </p:nvSpPr>
        <p:spPr/>
        <p:txBody>
          <a:bodyPr/>
          <a:lstStyle/>
          <a:p>
            <a:fld id="{1A3CC3DE-9B56-45F6-90B6-5C33C6591B1F}" type="slidenum">
              <a:rPr lang="en-US" smtClean="0"/>
              <a:t>‹#›</a:t>
            </a:fld>
            <a:endParaRPr lang="en-US"/>
          </a:p>
        </p:txBody>
      </p:sp>
    </p:spTree>
    <p:extLst>
      <p:ext uri="{BB962C8B-B14F-4D97-AF65-F5344CB8AC3E}">
        <p14:creationId xmlns:p14="http://schemas.microsoft.com/office/powerpoint/2010/main" val="368664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9F511-DE41-4396-B3FD-7A9F765DA029}"/>
              </a:ext>
            </a:extLst>
          </p:cNvPr>
          <p:cNvSpPr>
            <a:spLocks noGrp="1"/>
          </p:cNvSpPr>
          <p:nvPr>
            <p:ph type="dt" sz="half" idx="10"/>
          </p:nvPr>
        </p:nvSpPr>
        <p:spPr/>
        <p:txBody>
          <a:bodyPr/>
          <a:lstStyle/>
          <a:p>
            <a:fld id="{55472AD8-4A7C-4469-928D-30A7EBC1D403}" type="datetimeFigureOut">
              <a:rPr lang="en-US" smtClean="0"/>
              <a:t>10/25/2019</a:t>
            </a:fld>
            <a:endParaRPr lang="en-US"/>
          </a:p>
        </p:txBody>
      </p:sp>
      <p:sp>
        <p:nvSpPr>
          <p:cNvPr id="3" name="Footer Placeholder 2">
            <a:extLst>
              <a:ext uri="{FF2B5EF4-FFF2-40B4-BE49-F238E27FC236}">
                <a16:creationId xmlns:a16="http://schemas.microsoft.com/office/drawing/2014/main" id="{E029A494-E2A9-49D9-895D-1D12F37F38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035A0A-8DDE-49F1-BA5B-BFC6724CEFDD}"/>
              </a:ext>
            </a:extLst>
          </p:cNvPr>
          <p:cNvSpPr>
            <a:spLocks noGrp="1"/>
          </p:cNvSpPr>
          <p:nvPr>
            <p:ph type="sldNum" sz="quarter" idx="12"/>
          </p:nvPr>
        </p:nvSpPr>
        <p:spPr/>
        <p:txBody>
          <a:bodyPr/>
          <a:lstStyle/>
          <a:p>
            <a:fld id="{1A3CC3DE-9B56-45F6-90B6-5C33C6591B1F}" type="slidenum">
              <a:rPr lang="en-US" smtClean="0"/>
              <a:t>‹#›</a:t>
            </a:fld>
            <a:endParaRPr lang="en-US"/>
          </a:p>
        </p:txBody>
      </p:sp>
    </p:spTree>
    <p:extLst>
      <p:ext uri="{BB962C8B-B14F-4D97-AF65-F5344CB8AC3E}">
        <p14:creationId xmlns:p14="http://schemas.microsoft.com/office/powerpoint/2010/main" val="62848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0561-F058-4CDE-A683-3E3F5ECF5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BABDAD-AC35-425F-AFA2-ED8F2E635C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DA0AD3-A29F-4D32-917E-896193874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A6F4C-84A6-4105-99D4-05D16CC99803}"/>
              </a:ext>
            </a:extLst>
          </p:cNvPr>
          <p:cNvSpPr>
            <a:spLocks noGrp="1"/>
          </p:cNvSpPr>
          <p:nvPr>
            <p:ph type="dt" sz="half" idx="10"/>
          </p:nvPr>
        </p:nvSpPr>
        <p:spPr/>
        <p:txBody>
          <a:bodyPr/>
          <a:lstStyle/>
          <a:p>
            <a:fld id="{55472AD8-4A7C-4469-928D-30A7EBC1D403}" type="datetimeFigureOut">
              <a:rPr lang="en-US" smtClean="0"/>
              <a:t>10/25/2019</a:t>
            </a:fld>
            <a:endParaRPr lang="en-US"/>
          </a:p>
        </p:txBody>
      </p:sp>
      <p:sp>
        <p:nvSpPr>
          <p:cNvPr id="6" name="Footer Placeholder 5">
            <a:extLst>
              <a:ext uri="{FF2B5EF4-FFF2-40B4-BE49-F238E27FC236}">
                <a16:creationId xmlns:a16="http://schemas.microsoft.com/office/drawing/2014/main" id="{45D52957-1259-453C-AC6D-C72407304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B6928-FFDD-4D19-8C9D-AA36789D9525}"/>
              </a:ext>
            </a:extLst>
          </p:cNvPr>
          <p:cNvSpPr>
            <a:spLocks noGrp="1"/>
          </p:cNvSpPr>
          <p:nvPr>
            <p:ph type="sldNum" sz="quarter" idx="12"/>
          </p:nvPr>
        </p:nvSpPr>
        <p:spPr/>
        <p:txBody>
          <a:bodyPr/>
          <a:lstStyle/>
          <a:p>
            <a:fld id="{1A3CC3DE-9B56-45F6-90B6-5C33C6591B1F}" type="slidenum">
              <a:rPr lang="en-US" smtClean="0"/>
              <a:t>‹#›</a:t>
            </a:fld>
            <a:endParaRPr lang="en-US"/>
          </a:p>
        </p:txBody>
      </p:sp>
    </p:spTree>
    <p:extLst>
      <p:ext uri="{BB962C8B-B14F-4D97-AF65-F5344CB8AC3E}">
        <p14:creationId xmlns:p14="http://schemas.microsoft.com/office/powerpoint/2010/main" val="139097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CCB8-B3F8-49ED-94B5-A91B81A02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6066E7-8A51-4099-BBEB-1F276EB2E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DF8E13-6586-442C-8DB9-01C0E344F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5C2C4-5F48-41DC-B40C-882142E96506}"/>
              </a:ext>
            </a:extLst>
          </p:cNvPr>
          <p:cNvSpPr>
            <a:spLocks noGrp="1"/>
          </p:cNvSpPr>
          <p:nvPr>
            <p:ph type="dt" sz="half" idx="10"/>
          </p:nvPr>
        </p:nvSpPr>
        <p:spPr/>
        <p:txBody>
          <a:bodyPr/>
          <a:lstStyle/>
          <a:p>
            <a:fld id="{55472AD8-4A7C-4469-928D-30A7EBC1D403}" type="datetimeFigureOut">
              <a:rPr lang="en-US" smtClean="0"/>
              <a:t>10/25/2019</a:t>
            </a:fld>
            <a:endParaRPr lang="en-US"/>
          </a:p>
        </p:txBody>
      </p:sp>
      <p:sp>
        <p:nvSpPr>
          <p:cNvPr id="6" name="Footer Placeholder 5">
            <a:extLst>
              <a:ext uri="{FF2B5EF4-FFF2-40B4-BE49-F238E27FC236}">
                <a16:creationId xmlns:a16="http://schemas.microsoft.com/office/drawing/2014/main" id="{58549DC1-0BFB-4732-947C-FD8B9DCE8C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FB2BD-E11D-4C28-A5A6-C1535C3851BC}"/>
              </a:ext>
            </a:extLst>
          </p:cNvPr>
          <p:cNvSpPr>
            <a:spLocks noGrp="1"/>
          </p:cNvSpPr>
          <p:nvPr>
            <p:ph type="sldNum" sz="quarter" idx="12"/>
          </p:nvPr>
        </p:nvSpPr>
        <p:spPr/>
        <p:txBody>
          <a:bodyPr/>
          <a:lstStyle/>
          <a:p>
            <a:fld id="{1A3CC3DE-9B56-45F6-90B6-5C33C6591B1F}" type="slidenum">
              <a:rPr lang="en-US" smtClean="0"/>
              <a:t>‹#›</a:t>
            </a:fld>
            <a:endParaRPr lang="en-US"/>
          </a:p>
        </p:txBody>
      </p:sp>
    </p:spTree>
    <p:extLst>
      <p:ext uri="{BB962C8B-B14F-4D97-AF65-F5344CB8AC3E}">
        <p14:creationId xmlns:p14="http://schemas.microsoft.com/office/powerpoint/2010/main" val="659440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E8D5A-565F-4C01-A9CC-EAB4988C8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0A0770-0012-4068-96E1-C338B6D47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3C7E7-BF30-4E44-95F0-D7A5B69858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72AD8-4A7C-4469-928D-30A7EBC1D403}" type="datetimeFigureOut">
              <a:rPr lang="en-US" smtClean="0"/>
              <a:t>10/25/2019</a:t>
            </a:fld>
            <a:endParaRPr lang="en-US"/>
          </a:p>
        </p:txBody>
      </p:sp>
      <p:sp>
        <p:nvSpPr>
          <p:cNvPr id="5" name="Footer Placeholder 4">
            <a:extLst>
              <a:ext uri="{FF2B5EF4-FFF2-40B4-BE49-F238E27FC236}">
                <a16:creationId xmlns:a16="http://schemas.microsoft.com/office/drawing/2014/main" id="{AECA0141-C943-4870-9F5D-5E35F9DD9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33E5E-F2B4-40CB-8905-5C2DEBF7A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CC3DE-9B56-45F6-90B6-5C33C6591B1F}" type="slidenum">
              <a:rPr lang="en-US" smtClean="0"/>
              <a:t>‹#›</a:t>
            </a:fld>
            <a:endParaRPr lang="en-US"/>
          </a:p>
        </p:txBody>
      </p:sp>
    </p:spTree>
    <p:extLst>
      <p:ext uri="{BB962C8B-B14F-4D97-AF65-F5344CB8AC3E}">
        <p14:creationId xmlns:p14="http://schemas.microsoft.com/office/powerpoint/2010/main" val="199647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Code-out-Violence/codeoutviolence.com/blob/master/README.md"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1524000" y="2235200"/>
            <a:ext cx="9144000" cy="2387600"/>
          </a:xfrm>
        </p:spPr>
        <p:txBody>
          <a:bodyPr>
            <a:normAutofit fontScale="90000"/>
          </a:bodyPr>
          <a:lstStyle/>
          <a:p>
            <a:r>
              <a:rPr lang="en-US" dirty="0">
                <a:solidFill>
                  <a:schemeClr val="bg1"/>
                </a:solidFill>
                <a:latin typeface="Rockwell Nova" panose="020B0604020202020204" pitchFamily="18" charset="0"/>
              </a:rPr>
              <a:t>Welcome!</a:t>
            </a:r>
            <a:br>
              <a:rPr lang="en-US" dirty="0">
                <a:solidFill>
                  <a:schemeClr val="bg1"/>
                </a:solidFill>
                <a:latin typeface="Rockwell Nova" panose="020B0604020202020204" pitchFamily="18" charset="0"/>
              </a:rPr>
            </a:br>
            <a:br>
              <a:rPr lang="en-US" dirty="0">
                <a:solidFill>
                  <a:schemeClr val="bg1"/>
                </a:solidFill>
                <a:latin typeface="Rockwell Nova" panose="020B0604020202020204" pitchFamily="18" charset="0"/>
              </a:rPr>
            </a:br>
            <a:r>
              <a:rPr lang="en-US" dirty="0">
                <a:solidFill>
                  <a:schemeClr val="bg1"/>
                </a:solidFill>
                <a:latin typeface="Rockwell Nova" panose="020B0604020202020204" pitchFamily="18" charset="0"/>
              </a:rPr>
              <a:t>Please help yourself to breakfast and coffee!</a:t>
            </a:r>
          </a:p>
        </p:txBody>
      </p:sp>
      <p:pic>
        <p:nvPicPr>
          <p:cNvPr id="4" name="Picture 3" descr="A picture containing clipart&#10;&#10;Description automatically generated">
            <a:extLst>
              <a:ext uri="{FF2B5EF4-FFF2-40B4-BE49-F238E27FC236}">
                <a16:creationId xmlns:a16="http://schemas.microsoft.com/office/drawing/2014/main" id="{695E86FF-1865-43E1-B607-94652B238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Tree>
    <p:extLst>
      <p:ext uri="{BB962C8B-B14F-4D97-AF65-F5344CB8AC3E}">
        <p14:creationId xmlns:p14="http://schemas.microsoft.com/office/powerpoint/2010/main" val="67309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030B574-0C68-43E4-A0D2-41F8946DA506}"/>
              </a:ext>
            </a:extLst>
          </p:cNvPr>
          <p:cNvPicPr>
            <a:picLocks noChangeAspect="1"/>
          </p:cNvPicPr>
          <p:nvPr/>
        </p:nvPicPr>
        <p:blipFill>
          <a:blip r:embed="rId3"/>
          <a:stretch>
            <a:fillRect/>
          </a:stretch>
        </p:blipFill>
        <p:spPr>
          <a:xfrm>
            <a:off x="-1" y="-7915"/>
            <a:ext cx="6219349" cy="6865915"/>
          </a:xfrm>
          <a:prstGeom prst="rect">
            <a:avLst/>
          </a:prstGeom>
        </p:spPr>
      </p:pic>
      <p:pic>
        <p:nvPicPr>
          <p:cNvPr id="5" name="Picture 4" descr="A picture containing clipart&#10;&#10;Description automatically generated">
            <a:extLst>
              <a:ext uri="{FF2B5EF4-FFF2-40B4-BE49-F238E27FC236}">
                <a16:creationId xmlns:a16="http://schemas.microsoft.com/office/drawing/2014/main" id="{314090FF-53C5-45E1-A988-3E1F60274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pic>
        <p:nvPicPr>
          <p:cNvPr id="10" name="Graphic 9" descr="Marker">
            <a:extLst>
              <a:ext uri="{FF2B5EF4-FFF2-40B4-BE49-F238E27FC236}">
                <a16:creationId xmlns:a16="http://schemas.microsoft.com/office/drawing/2014/main" id="{F2E05DEC-ACF4-4430-AD62-6836EDB7FD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86200" y="1987550"/>
            <a:ext cx="831850" cy="831850"/>
          </a:xfrm>
          <a:prstGeom prst="rect">
            <a:avLst/>
          </a:prstGeom>
        </p:spPr>
      </p:pic>
      <p:sp>
        <p:nvSpPr>
          <p:cNvPr id="8" name="Title 1">
            <a:extLst>
              <a:ext uri="{FF2B5EF4-FFF2-40B4-BE49-F238E27FC236}">
                <a16:creationId xmlns:a16="http://schemas.microsoft.com/office/drawing/2014/main" id="{DE0A64ED-A679-49C7-ABBF-4069AA92B23A}"/>
              </a:ext>
            </a:extLst>
          </p:cNvPr>
          <p:cNvSpPr txBox="1">
            <a:spLocks/>
          </p:cNvSpPr>
          <p:nvPr/>
        </p:nvSpPr>
        <p:spPr>
          <a:xfrm>
            <a:off x="6248400" y="2279650"/>
            <a:ext cx="3810000" cy="22225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solidFill>
                <a:latin typeface="Rockwell Nova" panose="020B0604020202020204" pitchFamily="18" charset="0"/>
              </a:rPr>
              <a:t>Navy Pier</a:t>
            </a:r>
            <a:br>
              <a:rPr lang="en-US" sz="2800" dirty="0">
                <a:solidFill>
                  <a:schemeClr val="bg1"/>
                </a:solidFill>
                <a:latin typeface="Rockwell Nova" panose="020B0604020202020204" pitchFamily="18" charset="0"/>
              </a:rPr>
            </a:br>
            <a:r>
              <a:rPr lang="en-US" sz="2800" dirty="0">
                <a:solidFill>
                  <a:schemeClr val="bg1"/>
                </a:solidFill>
                <a:latin typeface="Rockwell Nova" panose="020B0604020202020204" pitchFamily="18" charset="0"/>
              </a:rPr>
              <a:t>600 East Grand Ave</a:t>
            </a:r>
          </a:p>
        </p:txBody>
      </p:sp>
    </p:spTree>
    <p:extLst>
      <p:ext uri="{BB962C8B-B14F-4D97-AF65-F5344CB8AC3E}">
        <p14:creationId xmlns:p14="http://schemas.microsoft.com/office/powerpoint/2010/main" val="427953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17E2D6-96F9-434F-9E66-7E51551F9A28}"/>
              </a:ext>
            </a:extLst>
          </p:cNvPr>
          <p:cNvPicPr>
            <a:picLocks noChangeAspect="1"/>
          </p:cNvPicPr>
          <p:nvPr/>
        </p:nvPicPr>
        <p:blipFill>
          <a:blip r:embed="rId3"/>
          <a:stretch>
            <a:fillRect/>
          </a:stretch>
        </p:blipFill>
        <p:spPr>
          <a:xfrm>
            <a:off x="-1" y="-7915"/>
            <a:ext cx="6219349" cy="6865915"/>
          </a:xfrm>
          <a:prstGeom prst="rect">
            <a:avLst/>
          </a:prstGeom>
        </p:spPr>
      </p:pic>
      <p:pic>
        <p:nvPicPr>
          <p:cNvPr id="5" name="Picture 4" descr="A picture containing clipart&#10;&#10;Description automatically generated">
            <a:extLst>
              <a:ext uri="{FF2B5EF4-FFF2-40B4-BE49-F238E27FC236}">
                <a16:creationId xmlns:a16="http://schemas.microsoft.com/office/drawing/2014/main" id="{314090FF-53C5-45E1-A988-3E1F60274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pic>
        <p:nvPicPr>
          <p:cNvPr id="10" name="Graphic 9" descr="Marker">
            <a:extLst>
              <a:ext uri="{FF2B5EF4-FFF2-40B4-BE49-F238E27FC236}">
                <a16:creationId xmlns:a16="http://schemas.microsoft.com/office/drawing/2014/main" id="{F2E05DEC-ACF4-4430-AD62-6836EDB7FD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29000" y="2286000"/>
            <a:ext cx="831850" cy="831850"/>
          </a:xfrm>
          <a:prstGeom prst="rect">
            <a:avLst/>
          </a:prstGeom>
        </p:spPr>
      </p:pic>
      <p:sp>
        <p:nvSpPr>
          <p:cNvPr id="8" name="Title 1">
            <a:extLst>
              <a:ext uri="{FF2B5EF4-FFF2-40B4-BE49-F238E27FC236}">
                <a16:creationId xmlns:a16="http://schemas.microsoft.com/office/drawing/2014/main" id="{223FE8DD-F99C-4BD9-A54B-7452B1CC6298}"/>
              </a:ext>
            </a:extLst>
          </p:cNvPr>
          <p:cNvSpPr>
            <a:spLocks noGrp="1"/>
          </p:cNvSpPr>
          <p:nvPr>
            <p:ph type="ctrTitle"/>
          </p:nvPr>
        </p:nvSpPr>
        <p:spPr>
          <a:xfrm>
            <a:off x="6248400" y="2279650"/>
            <a:ext cx="3810000" cy="2222500"/>
          </a:xfrm>
        </p:spPr>
        <p:txBody>
          <a:bodyPr anchor="ctr">
            <a:normAutofit/>
          </a:bodyPr>
          <a:lstStyle/>
          <a:p>
            <a:pPr algn="l"/>
            <a:r>
              <a:rPr lang="en-US" sz="2800" dirty="0" err="1">
                <a:solidFill>
                  <a:schemeClr val="bg1"/>
                </a:solidFill>
                <a:latin typeface="Rockwell Nova" panose="020B0604020202020204" pitchFamily="18" charset="0"/>
              </a:rPr>
              <a:t>CloudGate</a:t>
            </a:r>
            <a:r>
              <a:rPr lang="en-US" sz="2800" dirty="0">
                <a:solidFill>
                  <a:schemeClr val="bg1"/>
                </a:solidFill>
                <a:latin typeface="Rockwell Nova" panose="020B0604020202020204" pitchFamily="18" charset="0"/>
              </a:rPr>
              <a:t> (aka The Bean)</a:t>
            </a:r>
            <a:br>
              <a:rPr lang="en-US" sz="2800" dirty="0">
                <a:solidFill>
                  <a:schemeClr val="bg1"/>
                </a:solidFill>
                <a:latin typeface="Rockwell Nova" panose="020B0604020202020204" pitchFamily="18" charset="0"/>
              </a:rPr>
            </a:br>
            <a:r>
              <a:rPr lang="en-US" sz="2800" dirty="0">
                <a:solidFill>
                  <a:schemeClr val="bg1"/>
                </a:solidFill>
                <a:latin typeface="Rockwell Nova" panose="020B0604020202020204" pitchFamily="18" charset="0"/>
              </a:rPr>
              <a:t>201 E Randolph St</a:t>
            </a:r>
          </a:p>
        </p:txBody>
      </p:sp>
    </p:spTree>
    <p:extLst>
      <p:ext uri="{BB962C8B-B14F-4D97-AF65-F5344CB8AC3E}">
        <p14:creationId xmlns:p14="http://schemas.microsoft.com/office/powerpoint/2010/main" val="3006848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704ED1-97F3-4546-96DD-1291058E8539}"/>
              </a:ext>
            </a:extLst>
          </p:cNvPr>
          <p:cNvPicPr>
            <a:picLocks noChangeAspect="1"/>
          </p:cNvPicPr>
          <p:nvPr/>
        </p:nvPicPr>
        <p:blipFill>
          <a:blip r:embed="rId3"/>
          <a:stretch>
            <a:fillRect/>
          </a:stretch>
        </p:blipFill>
        <p:spPr>
          <a:xfrm>
            <a:off x="-1" y="-7915"/>
            <a:ext cx="6219349" cy="6865915"/>
          </a:xfrm>
          <a:prstGeom prst="rect">
            <a:avLst/>
          </a:prstGeom>
        </p:spPr>
      </p:pic>
      <p:sp>
        <p:nvSpPr>
          <p:cNvPr id="11" name="Title 1">
            <a:extLst>
              <a:ext uri="{FF2B5EF4-FFF2-40B4-BE49-F238E27FC236}">
                <a16:creationId xmlns:a16="http://schemas.microsoft.com/office/drawing/2014/main" id="{DE36035A-E247-4306-A926-234D86F8271A}"/>
              </a:ext>
            </a:extLst>
          </p:cNvPr>
          <p:cNvSpPr>
            <a:spLocks noGrp="1"/>
          </p:cNvSpPr>
          <p:nvPr>
            <p:ph type="ctrTitle"/>
          </p:nvPr>
        </p:nvSpPr>
        <p:spPr>
          <a:xfrm>
            <a:off x="6248400" y="2317750"/>
            <a:ext cx="3810000" cy="2222500"/>
          </a:xfrm>
        </p:spPr>
        <p:txBody>
          <a:bodyPr anchor="ctr">
            <a:normAutofit/>
          </a:bodyPr>
          <a:lstStyle/>
          <a:p>
            <a:pPr algn="l"/>
            <a:r>
              <a:rPr lang="en-US" sz="2800" dirty="0">
                <a:solidFill>
                  <a:schemeClr val="bg1"/>
                </a:solidFill>
                <a:latin typeface="Rockwell Nova" panose="020B0604020202020204" pitchFamily="18" charset="0"/>
              </a:rPr>
              <a:t>IACP</a:t>
            </a:r>
            <a:br>
              <a:rPr lang="en-US" sz="2800" dirty="0">
                <a:solidFill>
                  <a:schemeClr val="bg1"/>
                </a:solidFill>
                <a:latin typeface="Rockwell Nova" panose="020B0604020202020204" pitchFamily="18" charset="0"/>
              </a:rPr>
            </a:br>
            <a:r>
              <a:rPr lang="en-US" sz="2800" dirty="0">
                <a:solidFill>
                  <a:schemeClr val="bg1"/>
                </a:solidFill>
                <a:latin typeface="Rockwell Nova" panose="020B0604020202020204" pitchFamily="18" charset="0"/>
              </a:rPr>
              <a:t>McCormick Place</a:t>
            </a:r>
            <a:br>
              <a:rPr lang="en-US" sz="2800" dirty="0">
                <a:solidFill>
                  <a:schemeClr val="bg1"/>
                </a:solidFill>
                <a:latin typeface="Rockwell Nova" panose="020B0604020202020204" pitchFamily="18" charset="0"/>
              </a:rPr>
            </a:br>
            <a:r>
              <a:rPr lang="en-US" sz="2800" dirty="0">
                <a:solidFill>
                  <a:schemeClr val="bg1"/>
                </a:solidFill>
                <a:latin typeface="Rockwell Nova" panose="020B0604020202020204" pitchFamily="18" charset="0"/>
              </a:rPr>
              <a:t>2301 S King Dr</a:t>
            </a:r>
          </a:p>
        </p:txBody>
      </p:sp>
      <p:pic>
        <p:nvPicPr>
          <p:cNvPr id="5" name="Picture 4" descr="A picture containing clipart&#10;&#10;Description automatically generated">
            <a:extLst>
              <a:ext uri="{FF2B5EF4-FFF2-40B4-BE49-F238E27FC236}">
                <a16:creationId xmlns:a16="http://schemas.microsoft.com/office/drawing/2014/main" id="{314090FF-53C5-45E1-A988-3E1F60274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pic>
        <p:nvPicPr>
          <p:cNvPr id="10" name="Graphic 9" descr="Marker">
            <a:extLst>
              <a:ext uri="{FF2B5EF4-FFF2-40B4-BE49-F238E27FC236}">
                <a16:creationId xmlns:a16="http://schemas.microsoft.com/office/drawing/2014/main" id="{F2E05DEC-ACF4-4430-AD62-6836EDB7FD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87750" y="3619500"/>
            <a:ext cx="831850" cy="831850"/>
          </a:xfrm>
          <a:prstGeom prst="rect">
            <a:avLst/>
          </a:prstGeom>
        </p:spPr>
      </p:pic>
    </p:spTree>
    <p:extLst>
      <p:ext uri="{BB962C8B-B14F-4D97-AF65-F5344CB8AC3E}">
        <p14:creationId xmlns:p14="http://schemas.microsoft.com/office/powerpoint/2010/main" val="424409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E36035A-E247-4306-A926-234D86F8271A}"/>
              </a:ext>
            </a:extLst>
          </p:cNvPr>
          <p:cNvSpPr>
            <a:spLocks noGrp="1"/>
          </p:cNvSpPr>
          <p:nvPr>
            <p:ph type="ctrTitle"/>
          </p:nvPr>
        </p:nvSpPr>
        <p:spPr>
          <a:xfrm>
            <a:off x="6248400" y="2317750"/>
            <a:ext cx="3810000" cy="2222500"/>
          </a:xfrm>
        </p:spPr>
        <p:txBody>
          <a:bodyPr anchor="ctr">
            <a:normAutofit/>
          </a:bodyPr>
          <a:lstStyle/>
          <a:p>
            <a:pPr algn="l"/>
            <a:r>
              <a:rPr lang="en-US" sz="2800" dirty="0">
                <a:solidFill>
                  <a:schemeClr val="bg1"/>
                </a:solidFill>
                <a:latin typeface="Rockwell Nova" panose="020B0604020202020204" pitchFamily="18" charset="0"/>
              </a:rPr>
              <a:t>Soldier Field</a:t>
            </a:r>
            <a:br>
              <a:rPr lang="en-US" sz="2800" dirty="0">
                <a:solidFill>
                  <a:schemeClr val="bg1"/>
                </a:solidFill>
                <a:latin typeface="Rockwell Nova" panose="020B0604020202020204" pitchFamily="18" charset="0"/>
              </a:rPr>
            </a:br>
            <a:r>
              <a:rPr lang="en-US" sz="2800" dirty="0">
                <a:solidFill>
                  <a:schemeClr val="bg1"/>
                </a:solidFill>
                <a:latin typeface="Rockwell Nova" panose="020B0604020202020204" pitchFamily="18" charset="0"/>
              </a:rPr>
              <a:t>1410 Museum Campus</a:t>
            </a:r>
          </a:p>
        </p:txBody>
      </p:sp>
      <p:pic>
        <p:nvPicPr>
          <p:cNvPr id="5" name="Picture 4" descr="A picture containing clipart&#10;&#10;Description automatically generated">
            <a:extLst>
              <a:ext uri="{FF2B5EF4-FFF2-40B4-BE49-F238E27FC236}">
                <a16:creationId xmlns:a16="http://schemas.microsoft.com/office/drawing/2014/main" id="{314090FF-53C5-45E1-A988-3E1F60274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pic>
        <p:nvPicPr>
          <p:cNvPr id="8" name="Picture 7">
            <a:extLst>
              <a:ext uri="{FF2B5EF4-FFF2-40B4-BE49-F238E27FC236}">
                <a16:creationId xmlns:a16="http://schemas.microsoft.com/office/drawing/2014/main" id="{E6DA1A59-3902-45CD-BD94-A46A5B04F6ED}"/>
              </a:ext>
            </a:extLst>
          </p:cNvPr>
          <p:cNvPicPr>
            <a:picLocks noChangeAspect="1"/>
          </p:cNvPicPr>
          <p:nvPr/>
        </p:nvPicPr>
        <p:blipFill>
          <a:blip r:embed="rId4"/>
          <a:stretch>
            <a:fillRect/>
          </a:stretch>
        </p:blipFill>
        <p:spPr>
          <a:xfrm>
            <a:off x="-1" y="-7915"/>
            <a:ext cx="6219349" cy="6865915"/>
          </a:xfrm>
          <a:prstGeom prst="rect">
            <a:avLst/>
          </a:prstGeom>
        </p:spPr>
      </p:pic>
      <p:pic>
        <p:nvPicPr>
          <p:cNvPr id="9" name="Graphic 8" descr="Marker">
            <a:extLst>
              <a:ext uri="{FF2B5EF4-FFF2-40B4-BE49-F238E27FC236}">
                <a16:creationId xmlns:a16="http://schemas.microsoft.com/office/drawing/2014/main" id="{D3438778-A878-47B8-97B5-31795E3009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81400" y="2974975"/>
            <a:ext cx="831850" cy="831850"/>
          </a:xfrm>
          <a:prstGeom prst="rect">
            <a:avLst/>
          </a:prstGeom>
        </p:spPr>
      </p:pic>
    </p:spTree>
    <p:extLst>
      <p:ext uri="{BB962C8B-B14F-4D97-AF65-F5344CB8AC3E}">
        <p14:creationId xmlns:p14="http://schemas.microsoft.com/office/powerpoint/2010/main" val="277663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E36035A-E247-4306-A926-234D86F8271A}"/>
              </a:ext>
            </a:extLst>
          </p:cNvPr>
          <p:cNvSpPr>
            <a:spLocks noGrp="1"/>
          </p:cNvSpPr>
          <p:nvPr>
            <p:ph type="ctrTitle"/>
          </p:nvPr>
        </p:nvSpPr>
        <p:spPr>
          <a:xfrm>
            <a:off x="6248400" y="2317750"/>
            <a:ext cx="3810000" cy="2222500"/>
          </a:xfrm>
        </p:spPr>
        <p:txBody>
          <a:bodyPr anchor="ctr">
            <a:normAutofit/>
          </a:bodyPr>
          <a:lstStyle/>
          <a:p>
            <a:pPr algn="l"/>
            <a:r>
              <a:rPr lang="en-US" sz="2800" dirty="0">
                <a:solidFill>
                  <a:schemeClr val="bg1"/>
                </a:solidFill>
                <a:latin typeface="Rockwell Nova" panose="020B0604020202020204" pitchFamily="18" charset="0"/>
              </a:rPr>
              <a:t>Wrigley Field</a:t>
            </a:r>
            <a:br>
              <a:rPr lang="en-US" sz="2800" dirty="0">
                <a:solidFill>
                  <a:schemeClr val="bg1"/>
                </a:solidFill>
                <a:latin typeface="Rockwell Nova" panose="020B0604020202020204" pitchFamily="18" charset="0"/>
              </a:rPr>
            </a:br>
            <a:r>
              <a:rPr lang="en-US" sz="2800" dirty="0">
                <a:solidFill>
                  <a:schemeClr val="bg1"/>
                </a:solidFill>
                <a:latin typeface="Rockwell Nova" panose="020B0604020202020204" pitchFamily="18" charset="0"/>
              </a:rPr>
              <a:t>1060 W Addison St</a:t>
            </a:r>
          </a:p>
        </p:txBody>
      </p:sp>
      <p:pic>
        <p:nvPicPr>
          <p:cNvPr id="5" name="Picture 4" descr="A picture containing clipart&#10;&#10;Description automatically generated">
            <a:extLst>
              <a:ext uri="{FF2B5EF4-FFF2-40B4-BE49-F238E27FC236}">
                <a16:creationId xmlns:a16="http://schemas.microsoft.com/office/drawing/2014/main" id="{314090FF-53C5-45E1-A988-3E1F60274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pic>
        <p:nvPicPr>
          <p:cNvPr id="8" name="Picture 7">
            <a:extLst>
              <a:ext uri="{FF2B5EF4-FFF2-40B4-BE49-F238E27FC236}">
                <a16:creationId xmlns:a16="http://schemas.microsoft.com/office/drawing/2014/main" id="{E6DA1A59-3902-45CD-BD94-A46A5B04F6ED}"/>
              </a:ext>
            </a:extLst>
          </p:cNvPr>
          <p:cNvPicPr>
            <a:picLocks noChangeAspect="1"/>
          </p:cNvPicPr>
          <p:nvPr/>
        </p:nvPicPr>
        <p:blipFill>
          <a:blip r:embed="rId4"/>
          <a:stretch>
            <a:fillRect/>
          </a:stretch>
        </p:blipFill>
        <p:spPr>
          <a:xfrm>
            <a:off x="-1" y="-7915"/>
            <a:ext cx="6219349" cy="6865915"/>
          </a:xfrm>
          <a:prstGeom prst="rect">
            <a:avLst/>
          </a:prstGeom>
        </p:spPr>
      </p:pic>
      <p:pic>
        <p:nvPicPr>
          <p:cNvPr id="9" name="Graphic 8" descr="Marker">
            <a:extLst>
              <a:ext uri="{FF2B5EF4-FFF2-40B4-BE49-F238E27FC236}">
                <a16:creationId xmlns:a16="http://schemas.microsoft.com/office/drawing/2014/main" id="{D3438778-A878-47B8-97B5-31795E3009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38400" y="-228600"/>
            <a:ext cx="831850" cy="831850"/>
          </a:xfrm>
          <a:prstGeom prst="rect">
            <a:avLst/>
          </a:prstGeom>
        </p:spPr>
      </p:pic>
    </p:spTree>
    <p:extLst>
      <p:ext uri="{BB962C8B-B14F-4D97-AF65-F5344CB8AC3E}">
        <p14:creationId xmlns:p14="http://schemas.microsoft.com/office/powerpoint/2010/main" val="353286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F3AF4A-AAF1-477B-84CC-C565C42E5617}"/>
              </a:ext>
            </a:extLst>
          </p:cNvPr>
          <p:cNvPicPr>
            <a:picLocks noChangeAspect="1"/>
          </p:cNvPicPr>
          <p:nvPr/>
        </p:nvPicPr>
        <p:blipFill>
          <a:blip r:embed="rId3"/>
          <a:stretch>
            <a:fillRect/>
          </a:stretch>
        </p:blipFill>
        <p:spPr>
          <a:xfrm>
            <a:off x="-1" y="-7915"/>
            <a:ext cx="6219349" cy="6865915"/>
          </a:xfrm>
          <a:prstGeom prst="rect">
            <a:avLst/>
          </a:prstGeom>
        </p:spPr>
      </p:pic>
      <p:sp>
        <p:nvSpPr>
          <p:cNvPr id="11" name="Title 1">
            <a:extLst>
              <a:ext uri="{FF2B5EF4-FFF2-40B4-BE49-F238E27FC236}">
                <a16:creationId xmlns:a16="http://schemas.microsoft.com/office/drawing/2014/main" id="{DE36035A-E247-4306-A926-234D86F8271A}"/>
              </a:ext>
            </a:extLst>
          </p:cNvPr>
          <p:cNvSpPr>
            <a:spLocks noGrp="1"/>
          </p:cNvSpPr>
          <p:nvPr>
            <p:ph type="ctrTitle"/>
          </p:nvPr>
        </p:nvSpPr>
        <p:spPr>
          <a:xfrm>
            <a:off x="6248400" y="2317750"/>
            <a:ext cx="3810000" cy="2222500"/>
          </a:xfrm>
        </p:spPr>
        <p:txBody>
          <a:bodyPr anchor="ctr">
            <a:normAutofit/>
          </a:bodyPr>
          <a:lstStyle/>
          <a:p>
            <a:pPr algn="l"/>
            <a:r>
              <a:rPr lang="en-US" sz="2800" dirty="0">
                <a:solidFill>
                  <a:schemeClr val="bg1"/>
                </a:solidFill>
                <a:latin typeface="Rockwell Nova" panose="020B0604020202020204" pitchFamily="18" charset="0"/>
              </a:rPr>
              <a:t>University of Chicago Campus</a:t>
            </a:r>
            <a:br>
              <a:rPr lang="en-US" sz="2800" dirty="0">
                <a:solidFill>
                  <a:schemeClr val="bg1"/>
                </a:solidFill>
                <a:latin typeface="Rockwell Nova" panose="020B0604020202020204" pitchFamily="18" charset="0"/>
              </a:rPr>
            </a:br>
            <a:r>
              <a:rPr lang="en-US" sz="2800" dirty="0">
                <a:solidFill>
                  <a:schemeClr val="bg1"/>
                </a:solidFill>
                <a:latin typeface="Rockwell Nova" panose="020B0604020202020204" pitchFamily="18" charset="0"/>
              </a:rPr>
              <a:t>924 E 57</a:t>
            </a:r>
            <a:r>
              <a:rPr lang="en-US" sz="2800" baseline="30000" dirty="0">
                <a:solidFill>
                  <a:schemeClr val="bg1"/>
                </a:solidFill>
                <a:latin typeface="Rockwell Nova" panose="020B0604020202020204" pitchFamily="18" charset="0"/>
              </a:rPr>
              <a:t>th</a:t>
            </a:r>
            <a:r>
              <a:rPr lang="en-US" sz="2800" dirty="0">
                <a:solidFill>
                  <a:schemeClr val="bg1"/>
                </a:solidFill>
                <a:latin typeface="Rockwell Nova" panose="020B0604020202020204" pitchFamily="18" charset="0"/>
              </a:rPr>
              <a:t> St</a:t>
            </a:r>
          </a:p>
        </p:txBody>
      </p:sp>
      <p:pic>
        <p:nvPicPr>
          <p:cNvPr id="5" name="Picture 4" descr="A picture containing clipart&#10;&#10;Description automatically generated">
            <a:extLst>
              <a:ext uri="{FF2B5EF4-FFF2-40B4-BE49-F238E27FC236}">
                <a16:creationId xmlns:a16="http://schemas.microsoft.com/office/drawing/2014/main" id="{314090FF-53C5-45E1-A988-3E1F60274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pic>
        <p:nvPicPr>
          <p:cNvPr id="10" name="Graphic 9" descr="Marker">
            <a:extLst>
              <a:ext uri="{FF2B5EF4-FFF2-40B4-BE49-F238E27FC236}">
                <a16:creationId xmlns:a16="http://schemas.microsoft.com/office/drawing/2014/main" id="{F2E05DEC-ACF4-4430-AD62-6836EDB7FD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2900" y="5943600"/>
            <a:ext cx="831850" cy="831850"/>
          </a:xfrm>
          <a:prstGeom prst="rect">
            <a:avLst/>
          </a:prstGeom>
        </p:spPr>
      </p:pic>
    </p:spTree>
    <p:extLst>
      <p:ext uri="{BB962C8B-B14F-4D97-AF65-F5344CB8AC3E}">
        <p14:creationId xmlns:p14="http://schemas.microsoft.com/office/powerpoint/2010/main" val="94593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B3A930-3882-48AC-8328-907FA9007926}"/>
              </a:ext>
            </a:extLst>
          </p:cNvPr>
          <p:cNvPicPr>
            <a:picLocks noChangeAspect="1"/>
          </p:cNvPicPr>
          <p:nvPr/>
        </p:nvPicPr>
        <p:blipFill>
          <a:blip r:embed="rId3"/>
          <a:stretch>
            <a:fillRect/>
          </a:stretch>
        </p:blipFill>
        <p:spPr>
          <a:xfrm>
            <a:off x="-1" y="-7915"/>
            <a:ext cx="6219349" cy="6865915"/>
          </a:xfrm>
          <a:prstGeom prst="rect">
            <a:avLst/>
          </a:prstGeom>
        </p:spPr>
      </p:pic>
      <p:sp>
        <p:nvSpPr>
          <p:cNvPr id="11" name="Title 1">
            <a:extLst>
              <a:ext uri="{FF2B5EF4-FFF2-40B4-BE49-F238E27FC236}">
                <a16:creationId xmlns:a16="http://schemas.microsoft.com/office/drawing/2014/main" id="{DE36035A-E247-4306-A926-234D86F8271A}"/>
              </a:ext>
            </a:extLst>
          </p:cNvPr>
          <p:cNvSpPr>
            <a:spLocks noGrp="1"/>
          </p:cNvSpPr>
          <p:nvPr>
            <p:ph type="ctrTitle"/>
          </p:nvPr>
        </p:nvSpPr>
        <p:spPr>
          <a:xfrm>
            <a:off x="6248400" y="2317750"/>
            <a:ext cx="3810000" cy="2222500"/>
          </a:xfrm>
        </p:spPr>
        <p:txBody>
          <a:bodyPr anchor="ctr">
            <a:normAutofit/>
          </a:bodyPr>
          <a:lstStyle/>
          <a:p>
            <a:pPr algn="l"/>
            <a:r>
              <a:rPr lang="en-US" sz="2800" dirty="0">
                <a:solidFill>
                  <a:schemeClr val="bg1"/>
                </a:solidFill>
                <a:latin typeface="Rockwell Nova" panose="020B0604020202020204" pitchFamily="18" charset="0"/>
              </a:rPr>
              <a:t>Chicago Police HQ</a:t>
            </a:r>
            <a:br>
              <a:rPr lang="en-US" sz="2800" dirty="0">
                <a:solidFill>
                  <a:schemeClr val="bg1"/>
                </a:solidFill>
                <a:latin typeface="Rockwell Nova" panose="020B0604020202020204" pitchFamily="18" charset="0"/>
              </a:rPr>
            </a:br>
            <a:r>
              <a:rPr lang="en-US" sz="2800" dirty="0">
                <a:solidFill>
                  <a:schemeClr val="bg1"/>
                </a:solidFill>
                <a:latin typeface="Rockwell Nova" panose="020B0604020202020204" pitchFamily="18" charset="0"/>
              </a:rPr>
              <a:t>3510 South Michigan Ave</a:t>
            </a:r>
          </a:p>
        </p:txBody>
      </p:sp>
      <p:pic>
        <p:nvPicPr>
          <p:cNvPr id="5" name="Picture 4" descr="A picture containing clipart&#10;&#10;Description automatically generated">
            <a:extLst>
              <a:ext uri="{FF2B5EF4-FFF2-40B4-BE49-F238E27FC236}">
                <a16:creationId xmlns:a16="http://schemas.microsoft.com/office/drawing/2014/main" id="{314090FF-53C5-45E1-A988-3E1F60274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pic>
        <p:nvPicPr>
          <p:cNvPr id="10" name="Graphic 9" descr="Marker">
            <a:extLst>
              <a:ext uri="{FF2B5EF4-FFF2-40B4-BE49-F238E27FC236}">
                <a16:creationId xmlns:a16="http://schemas.microsoft.com/office/drawing/2014/main" id="{F2E05DEC-ACF4-4430-AD62-6836EDB7FD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81400" y="4991100"/>
            <a:ext cx="831850" cy="831850"/>
          </a:xfrm>
          <a:prstGeom prst="rect">
            <a:avLst/>
          </a:prstGeom>
        </p:spPr>
      </p:pic>
    </p:spTree>
    <p:extLst>
      <p:ext uri="{BB962C8B-B14F-4D97-AF65-F5344CB8AC3E}">
        <p14:creationId xmlns:p14="http://schemas.microsoft.com/office/powerpoint/2010/main" val="222208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1FA65A-29D1-48E8-991B-C8BF6F3DB420}"/>
              </a:ext>
            </a:extLst>
          </p:cNvPr>
          <p:cNvPicPr>
            <a:picLocks noChangeAspect="1"/>
          </p:cNvPicPr>
          <p:nvPr/>
        </p:nvPicPr>
        <p:blipFill>
          <a:blip r:embed="rId3"/>
          <a:stretch>
            <a:fillRect/>
          </a:stretch>
        </p:blipFill>
        <p:spPr>
          <a:xfrm>
            <a:off x="-1" y="-7915"/>
            <a:ext cx="6219349" cy="6865915"/>
          </a:xfrm>
          <a:prstGeom prst="rect">
            <a:avLst/>
          </a:prstGeom>
        </p:spPr>
      </p:pic>
      <p:sp>
        <p:nvSpPr>
          <p:cNvPr id="11" name="Title 1">
            <a:extLst>
              <a:ext uri="{FF2B5EF4-FFF2-40B4-BE49-F238E27FC236}">
                <a16:creationId xmlns:a16="http://schemas.microsoft.com/office/drawing/2014/main" id="{DE36035A-E247-4306-A926-234D86F8271A}"/>
              </a:ext>
            </a:extLst>
          </p:cNvPr>
          <p:cNvSpPr>
            <a:spLocks noGrp="1"/>
          </p:cNvSpPr>
          <p:nvPr>
            <p:ph type="ctrTitle"/>
          </p:nvPr>
        </p:nvSpPr>
        <p:spPr>
          <a:xfrm>
            <a:off x="6248400" y="2317750"/>
            <a:ext cx="3810000" cy="2222500"/>
          </a:xfrm>
        </p:spPr>
        <p:txBody>
          <a:bodyPr anchor="ctr">
            <a:normAutofit/>
          </a:bodyPr>
          <a:lstStyle/>
          <a:p>
            <a:pPr algn="l"/>
            <a:r>
              <a:rPr lang="en-US" sz="2800" dirty="0">
                <a:solidFill>
                  <a:schemeClr val="bg1"/>
                </a:solidFill>
                <a:latin typeface="Rockwell Nova" panose="020B0604020202020204" pitchFamily="18" charset="0"/>
              </a:rPr>
              <a:t>Pequod's Pizza</a:t>
            </a:r>
            <a:br>
              <a:rPr lang="en-US" sz="2800" dirty="0">
                <a:solidFill>
                  <a:schemeClr val="bg1"/>
                </a:solidFill>
                <a:latin typeface="Rockwell Nova" panose="020B0604020202020204" pitchFamily="18" charset="0"/>
              </a:rPr>
            </a:br>
            <a:r>
              <a:rPr lang="en-US" sz="2800" dirty="0">
                <a:solidFill>
                  <a:schemeClr val="bg1"/>
                </a:solidFill>
                <a:latin typeface="Rockwell Nova" panose="020B0604020202020204" pitchFamily="18" charset="0"/>
              </a:rPr>
              <a:t>2207 N </a:t>
            </a:r>
            <a:r>
              <a:rPr lang="en-US" sz="2800" dirty="0" err="1">
                <a:solidFill>
                  <a:schemeClr val="bg1"/>
                </a:solidFill>
                <a:latin typeface="Rockwell Nova" panose="020B0604020202020204" pitchFamily="18" charset="0"/>
              </a:rPr>
              <a:t>Clybourn</a:t>
            </a:r>
            <a:endParaRPr lang="en-US" sz="2800" dirty="0">
              <a:solidFill>
                <a:schemeClr val="bg1"/>
              </a:solidFill>
              <a:latin typeface="Rockwell Nova" panose="020B0604020202020204" pitchFamily="18" charset="0"/>
            </a:endParaRPr>
          </a:p>
        </p:txBody>
      </p:sp>
      <p:pic>
        <p:nvPicPr>
          <p:cNvPr id="5" name="Picture 4" descr="A picture containing clipart&#10;&#10;Description automatically generated">
            <a:extLst>
              <a:ext uri="{FF2B5EF4-FFF2-40B4-BE49-F238E27FC236}">
                <a16:creationId xmlns:a16="http://schemas.microsoft.com/office/drawing/2014/main" id="{314090FF-53C5-45E1-A988-3E1F60274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pic>
        <p:nvPicPr>
          <p:cNvPr id="10" name="Graphic 9" descr="Marker">
            <a:extLst>
              <a:ext uri="{FF2B5EF4-FFF2-40B4-BE49-F238E27FC236}">
                <a16:creationId xmlns:a16="http://schemas.microsoft.com/office/drawing/2014/main" id="{F2E05DEC-ACF4-4430-AD62-6836EDB7FD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62200" y="952500"/>
            <a:ext cx="831850" cy="831850"/>
          </a:xfrm>
          <a:prstGeom prst="rect">
            <a:avLst/>
          </a:prstGeom>
        </p:spPr>
      </p:pic>
    </p:spTree>
    <p:extLst>
      <p:ext uri="{BB962C8B-B14F-4D97-AF65-F5344CB8AC3E}">
        <p14:creationId xmlns:p14="http://schemas.microsoft.com/office/powerpoint/2010/main" val="168753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1943100" y="2686050"/>
            <a:ext cx="8305800" cy="1485900"/>
          </a:xfrm>
        </p:spPr>
        <p:txBody>
          <a:bodyPr anchor="ctr">
            <a:normAutofit/>
          </a:bodyPr>
          <a:lstStyle/>
          <a:p>
            <a:r>
              <a:rPr lang="en-US" dirty="0">
                <a:solidFill>
                  <a:schemeClr val="bg1"/>
                </a:solidFill>
                <a:latin typeface="Rockwell Nova"/>
              </a:rPr>
              <a:t>Staff introductions</a:t>
            </a: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5" name="Title 1">
            <a:extLst>
              <a:ext uri="{FF2B5EF4-FFF2-40B4-BE49-F238E27FC236}">
                <a16:creationId xmlns:a16="http://schemas.microsoft.com/office/drawing/2014/main" id="{B1B4BBF0-DA36-4AD7-8C70-E702E02D9AAE}"/>
              </a:ext>
            </a:extLst>
          </p:cNvPr>
          <p:cNvSpPr txBox="1">
            <a:spLocks/>
          </p:cNvSpPr>
          <p:nvPr/>
        </p:nvSpPr>
        <p:spPr>
          <a:xfrm>
            <a:off x="571500" y="2079171"/>
            <a:ext cx="5524500" cy="43140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dirty="0">
              <a:solidFill>
                <a:schemeClr val="bg1"/>
              </a:solidFill>
              <a:latin typeface="Rockwell Nova" panose="020B0604020202020204" pitchFamily="18" charset="0"/>
            </a:endParaRPr>
          </a:p>
        </p:txBody>
      </p:sp>
    </p:spTree>
    <p:extLst>
      <p:ext uri="{BB962C8B-B14F-4D97-AF65-F5344CB8AC3E}">
        <p14:creationId xmlns:p14="http://schemas.microsoft.com/office/powerpoint/2010/main" val="1024601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1943100" y="1352243"/>
            <a:ext cx="8305800" cy="4153515"/>
          </a:xfrm>
        </p:spPr>
        <p:txBody>
          <a:bodyPr anchor="ctr">
            <a:normAutofit fontScale="90000"/>
          </a:bodyPr>
          <a:lstStyle/>
          <a:p>
            <a:r>
              <a:rPr lang="en-US" dirty="0">
                <a:solidFill>
                  <a:schemeClr val="bg1"/>
                </a:solidFill>
                <a:latin typeface="Rockwell Nova"/>
              </a:rPr>
              <a:t>Your turn!</a:t>
            </a:r>
            <a:br>
              <a:rPr lang="en-US" dirty="0">
                <a:solidFill>
                  <a:schemeClr val="bg1"/>
                </a:solidFill>
                <a:latin typeface="Rockwell Nova"/>
              </a:rPr>
            </a:br>
            <a:r>
              <a:rPr lang="en-US" dirty="0">
                <a:solidFill>
                  <a:schemeClr val="bg1"/>
                </a:solidFill>
                <a:latin typeface="Rockwell Nova"/>
              </a:rPr>
              <a:t>Name</a:t>
            </a:r>
            <a:br>
              <a:rPr lang="en-US" dirty="0">
                <a:solidFill>
                  <a:schemeClr val="bg1"/>
                </a:solidFill>
                <a:latin typeface="Rockwell Nova"/>
              </a:rPr>
            </a:br>
            <a:r>
              <a:rPr lang="en-US" dirty="0">
                <a:solidFill>
                  <a:schemeClr val="bg1"/>
                </a:solidFill>
                <a:latin typeface="Rockwell Nova"/>
              </a:rPr>
              <a:t>Department</a:t>
            </a:r>
            <a:br>
              <a:rPr lang="en-US" dirty="0">
                <a:solidFill>
                  <a:schemeClr val="bg1"/>
                </a:solidFill>
                <a:latin typeface="Rockwell Nova"/>
              </a:rPr>
            </a:br>
            <a:r>
              <a:rPr lang="en-US" dirty="0">
                <a:solidFill>
                  <a:schemeClr val="bg1"/>
                </a:solidFill>
                <a:latin typeface="Rockwell Nova"/>
              </a:rPr>
              <a:t>Role</a:t>
            </a:r>
            <a:br>
              <a:rPr lang="en-US" dirty="0">
                <a:solidFill>
                  <a:schemeClr val="bg1"/>
                </a:solidFill>
                <a:latin typeface="Rockwell Nova"/>
              </a:rPr>
            </a:br>
            <a:r>
              <a:rPr lang="en-US" dirty="0">
                <a:solidFill>
                  <a:schemeClr val="bg1"/>
                </a:solidFill>
                <a:latin typeface="Rockwell Nova"/>
              </a:rPr>
              <a:t>?</a:t>
            </a: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5" name="Title 1">
            <a:extLst>
              <a:ext uri="{FF2B5EF4-FFF2-40B4-BE49-F238E27FC236}">
                <a16:creationId xmlns:a16="http://schemas.microsoft.com/office/drawing/2014/main" id="{B1B4BBF0-DA36-4AD7-8C70-E702E02D9AAE}"/>
              </a:ext>
            </a:extLst>
          </p:cNvPr>
          <p:cNvSpPr txBox="1">
            <a:spLocks/>
          </p:cNvSpPr>
          <p:nvPr/>
        </p:nvSpPr>
        <p:spPr>
          <a:xfrm>
            <a:off x="571500" y="2079171"/>
            <a:ext cx="5524500" cy="43140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dirty="0">
              <a:solidFill>
                <a:schemeClr val="bg1"/>
              </a:solidFill>
              <a:latin typeface="Rockwell Nova" panose="020B0604020202020204" pitchFamily="18" charset="0"/>
            </a:endParaRPr>
          </a:p>
        </p:txBody>
      </p:sp>
    </p:spTree>
    <p:extLst>
      <p:ext uri="{BB962C8B-B14F-4D97-AF65-F5344CB8AC3E}">
        <p14:creationId xmlns:p14="http://schemas.microsoft.com/office/powerpoint/2010/main" val="1455758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idx="4294967295"/>
          </p:nvPr>
        </p:nvSpPr>
        <p:spPr>
          <a:xfrm>
            <a:off x="0" y="152400"/>
            <a:ext cx="7067550" cy="1485900"/>
          </a:xfrm>
        </p:spPr>
        <p:txBody>
          <a:bodyPr anchor="ctr">
            <a:normAutofit/>
          </a:bodyPr>
          <a:lstStyle/>
          <a:p>
            <a:pPr algn="l"/>
            <a:r>
              <a:rPr lang="en-US" dirty="0" err="1">
                <a:solidFill>
                  <a:schemeClr val="bg1"/>
                </a:solidFill>
                <a:latin typeface="Rockwell Nova"/>
              </a:rPr>
              <a:t>WiFi</a:t>
            </a:r>
            <a:endParaRPr lang="en-US" dirty="0" err="1">
              <a:solidFill>
                <a:schemeClr val="bg1"/>
              </a:solidFill>
            </a:endParaRP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5" name="Title 1">
            <a:extLst>
              <a:ext uri="{FF2B5EF4-FFF2-40B4-BE49-F238E27FC236}">
                <a16:creationId xmlns:a16="http://schemas.microsoft.com/office/drawing/2014/main" id="{B1B4BBF0-DA36-4AD7-8C70-E702E02D9AAE}"/>
              </a:ext>
            </a:extLst>
          </p:cNvPr>
          <p:cNvSpPr txBox="1">
            <a:spLocks/>
          </p:cNvSpPr>
          <p:nvPr/>
        </p:nvSpPr>
        <p:spPr>
          <a:xfrm>
            <a:off x="571500" y="2079171"/>
            <a:ext cx="5524500" cy="43140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bg1"/>
                </a:solidFill>
                <a:latin typeface="Rockwell Nova" panose="020B0604020202020204" pitchFamily="18" charset="0"/>
              </a:rPr>
              <a:t>Text</a:t>
            </a:r>
          </a:p>
        </p:txBody>
      </p:sp>
      <p:sp>
        <p:nvSpPr>
          <p:cNvPr id="6" name="Title 1">
            <a:extLst>
              <a:ext uri="{FF2B5EF4-FFF2-40B4-BE49-F238E27FC236}">
                <a16:creationId xmlns:a16="http://schemas.microsoft.com/office/drawing/2014/main" id="{D4F12A8E-FAF1-42C2-BCA5-6B8E27978628}"/>
              </a:ext>
            </a:extLst>
          </p:cNvPr>
          <p:cNvSpPr txBox="1">
            <a:spLocks/>
          </p:cNvSpPr>
          <p:nvPr/>
        </p:nvSpPr>
        <p:spPr>
          <a:xfrm>
            <a:off x="7429500" y="1271961"/>
            <a:ext cx="4191000" cy="43140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latin typeface="Rockwell Nova" panose="020B0604020202020204" pitchFamily="18" charset="0"/>
              </a:rPr>
              <a:t>Text</a:t>
            </a:r>
          </a:p>
        </p:txBody>
      </p:sp>
      <p:pic>
        <p:nvPicPr>
          <p:cNvPr id="3" name="Picture 6" descr="A screenshot of a cell phone&#10;&#10;Description generated with high confidence">
            <a:extLst>
              <a:ext uri="{FF2B5EF4-FFF2-40B4-BE49-F238E27FC236}">
                <a16:creationId xmlns:a16="http://schemas.microsoft.com/office/drawing/2014/main" id="{E0263316-EE09-48B0-9465-BA4BCB9238BB}"/>
              </a:ext>
            </a:extLst>
          </p:cNvPr>
          <p:cNvPicPr>
            <a:picLocks noChangeAspect="1"/>
          </p:cNvPicPr>
          <p:nvPr/>
        </p:nvPicPr>
        <p:blipFill>
          <a:blip r:embed="rId4"/>
          <a:stretch>
            <a:fillRect/>
          </a:stretch>
        </p:blipFill>
        <p:spPr>
          <a:xfrm>
            <a:off x="2910" y="-166691"/>
            <a:ext cx="12210564" cy="7124325"/>
          </a:xfrm>
          <a:prstGeom prst="rect">
            <a:avLst/>
          </a:prstGeom>
        </p:spPr>
      </p:pic>
    </p:spTree>
    <p:extLst>
      <p:ext uri="{BB962C8B-B14F-4D97-AF65-F5344CB8AC3E}">
        <p14:creationId xmlns:p14="http://schemas.microsoft.com/office/powerpoint/2010/main" val="1908163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571500" y="152400"/>
            <a:ext cx="6886575" cy="1485900"/>
          </a:xfrm>
        </p:spPr>
        <p:txBody>
          <a:bodyPr anchor="ctr">
            <a:normAutofit fontScale="90000"/>
          </a:bodyPr>
          <a:lstStyle/>
          <a:p>
            <a:pPr algn="l"/>
            <a:r>
              <a:rPr lang="en-US" dirty="0">
                <a:solidFill>
                  <a:schemeClr val="bg1"/>
                </a:solidFill>
                <a:latin typeface="Rockwell Nova"/>
              </a:rPr>
              <a:t>Sponsors/Partners</a:t>
            </a:r>
            <a:endParaRPr lang="en-US" dirty="0"/>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pic>
        <p:nvPicPr>
          <p:cNvPr id="3" name="Picture 6" descr="A picture containing drawing, window&#10;&#10;Description generated with very high confidence">
            <a:extLst>
              <a:ext uri="{FF2B5EF4-FFF2-40B4-BE49-F238E27FC236}">
                <a16:creationId xmlns:a16="http://schemas.microsoft.com/office/drawing/2014/main" id="{8D31CA5B-71B0-4405-AE57-B0C923B764E6}"/>
              </a:ext>
            </a:extLst>
          </p:cNvPr>
          <p:cNvPicPr>
            <a:picLocks noChangeAspect="1"/>
          </p:cNvPicPr>
          <p:nvPr/>
        </p:nvPicPr>
        <p:blipFill>
          <a:blip r:embed="rId4"/>
          <a:stretch>
            <a:fillRect/>
          </a:stretch>
        </p:blipFill>
        <p:spPr>
          <a:xfrm>
            <a:off x="7543800" y="2218002"/>
            <a:ext cx="2743200" cy="1591998"/>
          </a:xfrm>
          <a:prstGeom prst="rect">
            <a:avLst/>
          </a:prstGeom>
        </p:spPr>
      </p:pic>
      <p:pic>
        <p:nvPicPr>
          <p:cNvPr id="10" name="Picture 10" descr="A close up of a sign&#10;&#10;Description generated with high confidence">
            <a:extLst>
              <a:ext uri="{FF2B5EF4-FFF2-40B4-BE49-F238E27FC236}">
                <a16:creationId xmlns:a16="http://schemas.microsoft.com/office/drawing/2014/main" id="{DA2B9971-7DB2-4D8D-8C79-C943EBE53BB2}"/>
              </a:ext>
            </a:extLst>
          </p:cNvPr>
          <p:cNvPicPr>
            <a:picLocks noChangeAspect="1"/>
          </p:cNvPicPr>
          <p:nvPr/>
        </p:nvPicPr>
        <p:blipFill>
          <a:blip r:embed="rId5"/>
          <a:stretch>
            <a:fillRect/>
          </a:stretch>
        </p:blipFill>
        <p:spPr>
          <a:xfrm>
            <a:off x="1628775" y="1982915"/>
            <a:ext cx="2743200" cy="568071"/>
          </a:xfrm>
          <a:prstGeom prst="rect">
            <a:avLst/>
          </a:prstGeom>
        </p:spPr>
      </p:pic>
      <p:pic>
        <p:nvPicPr>
          <p:cNvPr id="12" name="Picture 12" descr="A picture containing drawing&#10;&#10;Description generated with very high confidence">
            <a:extLst>
              <a:ext uri="{FF2B5EF4-FFF2-40B4-BE49-F238E27FC236}">
                <a16:creationId xmlns:a16="http://schemas.microsoft.com/office/drawing/2014/main" id="{E53DEF34-D0F2-4076-8F0C-9CC8ED6A21D9}"/>
              </a:ext>
            </a:extLst>
          </p:cNvPr>
          <p:cNvPicPr>
            <a:picLocks noChangeAspect="1"/>
          </p:cNvPicPr>
          <p:nvPr/>
        </p:nvPicPr>
        <p:blipFill>
          <a:blip r:embed="rId6"/>
          <a:stretch>
            <a:fillRect/>
          </a:stretch>
        </p:blipFill>
        <p:spPr>
          <a:xfrm>
            <a:off x="1495425" y="3810000"/>
            <a:ext cx="2743200" cy="950976"/>
          </a:xfrm>
          <a:prstGeom prst="rect">
            <a:avLst/>
          </a:prstGeom>
        </p:spPr>
      </p:pic>
      <p:sp>
        <p:nvSpPr>
          <p:cNvPr id="14" name="TextBox 13">
            <a:extLst>
              <a:ext uri="{FF2B5EF4-FFF2-40B4-BE49-F238E27FC236}">
                <a16:creationId xmlns:a16="http://schemas.microsoft.com/office/drawing/2014/main" id="{D1136F32-A60C-4796-A824-527BE855A621}"/>
              </a:ext>
            </a:extLst>
          </p:cNvPr>
          <p:cNvSpPr txBox="1"/>
          <p:nvPr/>
        </p:nvSpPr>
        <p:spPr>
          <a:xfrm>
            <a:off x="1666875" y="2552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Silver Sponsor</a:t>
            </a:r>
            <a:endParaRPr lang="en-US" dirty="0">
              <a:solidFill>
                <a:schemeClr val="bg1"/>
              </a:solidFill>
              <a:cs typeface="Calibri"/>
            </a:endParaRPr>
          </a:p>
        </p:txBody>
      </p:sp>
      <p:sp>
        <p:nvSpPr>
          <p:cNvPr id="15" name="TextBox 14">
            <a:extLst>
              <a:ext uri="{FF2B5EF4-FFF2-40B4-BE49-F238E27FC236}">
                <a16:creationId xmlns:a16="http://schemas.microsoft.com/office/drawing/2014/main" id="{708C4DB0-8247-4D76-B1F6-8B9B8132B6E1}"/>
              </a:ext>
            </a:extLst>
          </p:cNvPr>
          <p:cNvSpPr txBox="1"/>
          <p:nvPr/>
        </p:nvSpPr>
        <p:spPr>
          <a:xfrm>
            <a:off x="1495425" y="462838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Host Partner</a:t>
            </a:r>
            <a:endParaRPr lang="en-US" dirty="0">
              <a:solidFill>
                <a:schemeClr val="bg1"/>
              </a:solidFill>
              <a:cs typeface="Calibri"/>
            </a:endParaRPr>
          </a:p>
        </p:txBody>
      </p:sp>
      <p:pic>
        <p:nvPicPr>
          <p:cNvPr id="16" name="Picture 16" descr="A close up of a sign&#10;&#10;Description generated with high confidence">
            <a:extLst>
              <a:ext uri="{FF2B5EF4-FFF2-40B4-BE49-F238E27FC236}">
                <a16:creationId xmlns:a16="http://schemas.microsoft.com/office/drawing/2014/main" id="{20D3D90C-1952-45FD-9B62-949C015EDC3F}"/>
              </a:ext>
            </a:extLst>
          </p:cNvPr>
          <p:cNvPicPr>
            <a:picLocks noChangeAspect="1"/>
          </p:cNvPicPr>
          <p:nvPr/>
        </p:nvPicPr>
        <p:blipFill rotWithShape="1">
          <a:blip r:embed="rId7"/>
          <a:srcRect b="19672"/>
          <a:stretch/>
        </p:blipFill>
        <p:spPr>
          <a:xfrm>
            <a:off x="7696200" y="4802515"/>
            <a:ext cx="2743200" cy="527480"/>
          </a:xfrm>
          <a:prstGeom prst="rect">
            <a:avLst/>
          </a:prstGeom>
        </p:spPr>
      </p:pic>
      <p:sp>
        <p:nvSpPr>
          <p:cNvPr id="11" name="TextBox 10">
            <a:extLst>
              <a:ext uri="{FF2B5EF4-FFF2-40B4-BE49-F238E27FC236}">
                <a16:creationId xmlns:a16="http://schemas.microsoft.com/office/drawing/2014/main" id="{B6240DE8-A48F-4065-970F-8E25A2BC8994}"/>
              </a:ext>
            </a:extLst>
          </p:cNvPr>
          <p:cNvSpPr txBox="1"/>
          <p:nvPr/>
        </p:nvSpPr>
        <p:spPr>
          <a:xfrm>
            <a:off x="7810500" y="53299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Partner</a:t>
            </a:r>
            <a:endParaRPr lang="en-US" dirty="0">
              <a:solidFill>
                <a:schemeClr val="bg1"/>
              </a:solidFill>
              <a:cs typeface="Calibri"/>
            </a:endParaRPr>
          </a:p>
        </p:txBody>
      </p:sp>
      <p:sp>
        <p:nvSpPr>
          <p:cNvPr id="13" name="TextBox 12">
            <a:extLst>
              <a:ext uri="{FF2B5EF4-FFF2-40B4-BE49-F238E27FC236}">
                <a16:creationId xmlns:a16="http://schemas.microsoft.com/office/drawing/2014/main" id="{5B42B61D-3525-4235-A2FC-A8EC7AF1BDAE}"/>
              </a:ext>
            </a:extLst>
          </p:cNvPr>
          <p:cNvSpPr txBox="1"/>
          <p:nvPr/>
        </p:nvSpPr>
        <p:spPr>
          <a:xfrm>
            <a:off x="7696200" y="35388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Sponsor</a:t>
            </a:r>
            <a:endParaRPr lang="en-US" dirty="0">
              <a:solidFill>
                <a:schemeClr val="bg1"/>
              </a:solidFill>
              <a:cs typeface="Calibri"/>
            </a:endParaRPr>
          </a:p>
        </p:txBody>
      </p:sp>
    </p:spTree>
    <p:extLst>
      <p:ext uri="{BB962C8B-B14F-4D97-AF65-F5344CB8AC3E}">
        <p14:creationId xmlns:p14="http://schemas.microsoft.com/office/powerpoint/2010/main" val="3954507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571500" y="152400"/>
            <a:ext cx="8305800" cy="1485900"/>
          </a:xfrm>
        </p:spPr>
        <p:txBody>
          <a:bodyPr anchor="ctr">
            <a:normAutofit/>
          </a:bodyPr>
          <a:lstStyle/>
          <a:p>
            <a:pPr algn="l"/>
            <a:r>
              <a:rPr lang="en-US" dirty="0">
                <a:solidFill>
                  <a:schemeClr val="bg1"/>
                </a:solidFill>
                <a:latin typeface="Rockwell Nova"/>
              </a:rPr>
              <a:t>What is a Datathon!?</a:t>
            </a: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5" name="Title 1">
            <a:extLst>
              <a:ext uri="{FF2B5EF4-FFF2-40B4-BE49-F238E27FC236}">
                <a16:creationId xmlns:a16="http://schemas.microsoft.com/office/drawing/2014/main" id="{B1B4BBF0-DA36-4AD7-8C70-E702E02D9AAE}"/>
              </a:ext>
            </a:extLst>
          </p:cNvPr>
          <p:cNvSpPr txBox="1">
            <a:spLocks/>
          </p:cNvSpPr>
          <p:nvPr/>
        </p:nvSpPr>
        <p:spPr>
          <a:xfrm>
            <a:off x="571500" y="2079171"/>
            <a:ext cx="5524500" cy="43140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dirty="0">
              <a:solidFill>
                <a:schemeClr val="bg1"/>
              </a:solidFill>
              <a:latin typeface="Rockwell Nova" panose="020B0604020202020204" pitchFamily="18" charset="0"/>
            </a:endParaRPr>
          </a:p>
        </p:txBody>
      </p:sp>
      <p:sp>
        <p:nvSpPr>
          <p:cNvPr id="6" name="Title 1">
            <a:extLst>
              <a:ext uri="{FF2B5EF4-FFF2-40B4-BE49-F238E27FC236}">
                <a16:creationId xmlns:a16="http://schemas.microsoft.com/office/drawing/2014/main" id="{421822C0-FC9F-4D0E-BF3F-95DFB13FFD9F}"/>
              </a:ext>
            </a:extLst>
          </p:cNvPr>
          <p:cNvSpPr txBox="1">
            <a:spLocks/>
          </p:cNvSpPr>
          <p:nvPr/>
        </p:nvSpPr>
        <p:spPr>
          <a:xfrm>
            <a:off x="571499" y="1618488"/>
            <a:ext cx="8690263" cy="508711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panose="020B0604020202020204" pitchFamily="34" charset="0"/>
              <a:buChar char="•"/>
            </a:pPr>
            <a:r>
              <a:rPr lang="en-US" sz="2800" dirty="0">
                <a:solidFill>
                  <a:schemeClr val="bg1"/>
                </a:solidFill>
                <a:latin typeface="Rockwell Nova"/>
              </a:rPr>
              <a:t>Sprint-like event for coders and analysts</a:t>
            </a:r>
          </a:p>
          <a:p>
            <a:pPr lvl="1"/>
            <a:endParaRPr lang="en-US" sz="100" dirty="0">
              <a:solidFill>
                <a:schemeClr val="bg1"/>
              </a:solidFill>
              <a:latin typeface="Rockwell Nova"/>
            </a:endParaRPr>
          </a:p>
          <a:p>
            <a:pPr marL="914400" lvl="1" indent="-457200">
              <a:buFont typeface="Arial" panose="020B0604020202020204" pitchFamily="34" charset="0"/>
              <a:buChar char="•"/>
            </a:pPr>
            <a:endParaRPr lang="en-US" sz="100" dirty="0">
              <a:solidFill>
                <a:schemeClr val="bg1"/>
              </a:solidFill>
              <a:latin typeface="Rockwell Nova"/>
            </a:endParaRPr>
          </a:p>
          <a:p>
            <a:pPr algn="l"/>
            <a:endParaRPr lang="en-US" sz="2800" dirty="0">
              <a:solidFill>
                <a:schemeClr val="bg1"/>
              </a:solidFill>
              <a:latin typeface="Rockwell Nova"/>
            </a:endParaRPr>
          </a:p>
          <a:p>
            <a:pPr marL="457200" indent="-457200" algn="l">
              <a:buFont typeface="Arial" panose="020B0604020202020204" pitchFamily="34" charset="0"/>
              <a:buChar char="•"/>
            </a:pPr>
            <a:r>
              <a:rPr lang="en-US" sz="2800" dirty="0">
                <a:solidFill>
                  <a:schemeClr val="bg1"/>
                </a:solidFill>
                <a:latin typeface="Rockwell Nova"/>
              </a:rPr>
              <a:t>Involves analysis, design, concept, brainstorming, domain knowledge</a:t>
            </a:r>
          </a:p>
          <a:p>
            <a:pPr marL="457200" indent="-457200" algn="l">
              <a:buFont typeface="Arial" panose="020B0604020202020204" pitchFamily="34" charset="0"/>
              <a:buChar char="•"/>
            </a:pPr>
            <a:endParaRPr lang="en-US" sz="2800" dirty="0">
              <a:solidFill>
                <a:schemeClr val="bg1"/>
              </a:solidFill>
              <a:latin typeface="Rockwell Nova"/>
            </a:endParaRPr>
          </a:p>
          <a:p>
            <a:pPr marL="457200" indent="-457200" algn="l">
              <a:buFont typeface="Arial" panose="020B0604020202020204" pitchFamily="34" charset="0"/>
              <a:buChar char="•"/>
            </a:pPr>
            <a:r>
              <a:rPr lang="en-US" sz="2800" dirty="0">
                <a:solidFill>
                  <a:schemeClr val="bg1"/>
                </a:solidFill>
                <a:latin typeface="Rockwell Nova"/>
              </a:rPr>
              <a:t>Less specific on outcomes, software, or existing state of affairs. More focused on innovation and learning</a:t>
            </a:r>
          </a:p>
          <a:p>
            <a:pPr marL="457200" indent="-457200" algn="l">
              <a:buFont typeface="Arial" panose="020B0604020202020204" pitchFamily="34" charset="0"/>
              <a:buChar char="•"/>
            </a:pPr>
            <a:endParaRPr lang="en-US" sz="2800" dirty="0">
              <a:solidFill>
                <a:schemeClr val="bg1"/>
              </a:solidFill>
              <a:latin typeface="Rockwell Nova"/>
            </a:endParaRPr>
          </a:p>
          <a:p>
            <a:pPr marL="457200" indent="-457200" algn="l">
              <a:buFont typeface="Arial" panose="020B0604020202020204" pitchFamily="34" charset="0"/>
              <a:buChar char="•"/>
            </a:pPr>
            <a:r>
              <a:rPr lang="en-US" sz="2800" dirty="0">
                <a:solidFill>
                  <a:schemeClr val="bg1"/>
                </a:solidFill>
                <a:latin typeface="Rockwell Nova"/>
              </a:rPr>
              <a:t>Datathon solutions begin from scratch at the start of the event and “culminate” in a product </a:t>
            </a:r>
          </a:p>
        </p:txBody>
      </p:sp>
    </p:spTree>
    <p:extLst>
      <p:ext uri="{BB962C8B-B14F-4D97-AF65-F5344CB8AC3E}">
        <p14:creationId xmlns:p14="http://schemas.microsoft.com/office/powerpoint/2010/main" val="30171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571500" y="152400"/>
            <a:ext cx="10629900" cy="1485900"/>
          </a:xfrm>
        </p:spPr>
        <p:txBody>
          <a:bodyPr anchor="ctr">
            <a:normAutofit/>
          </a:bodyPr>
          <a:lstStyle/>
          <a:p>
            <a:pPr algn="l"/>
            <a:r>
              <a:rPr lang="en-US" dirty="0">
                <a:solidFill>
                  <a:schemeClr val="bg1"/>
                </a:solidFill>
                <a:latin typeface="Rockwell Nova"/>
              </a:rPr>
              <a:t>Mission</a:t>
            </a: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6" name="Title 1">
            <a:extLst>
              <a:ext uri="{FF2B5EF4-FFF2-40B4-BE49-F238E27FC236}">
                <a16:creationId xmlns:a16="http://schemas.microsoft.com/office/drawing/2014/main" id="{DD9E1E95-39D6-48BD-BAE6-C999A2508929}"/>
              </a:ext>
            </a:extLst>
          </p:cNvPr>
          <p:cNvSpPr txBox="1">
            <a:spLocks/>
          </p:cNvSpPr>
          <p:nvPr/>
        </p:nvSpPr>
        <p:spPr>
          <a:xfrm>
            <a:off x="4533900" y="2209800"/>
            <a:ext cx="3124200" cy="369570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chemeClr val="bg1"/>
                </a:solidFill>
                <a:latin typeface="Rockwell Nova"/>
              </a:rPr>
              <a:t>Innovate</a:t>
            </a:r>
          </a:p>
          <a:p>
            <a:endParaRPr lang="en-US" sz="3600" dirty="0">
              <a:solidFill>
                <a:schemeClr val="bg1"/>
              </a:solidFill>
              <a:latin typeface="Rockwell Nova"/>
            </a:endParaRPr>
          </a:p>
          <a:p>
            <a:r>
              <a:rPr lang="en-US" sz="3600" dirty="0">
                <a:solidFill>
                  <a:schemeClr val="bg1"/>
                </a:solidFill>
                <a:latin typeface="Rockwell Nova"/>
              </a:rPr>
              <a:t>Collaborate</a:t>
            </a:r>
          </a:p>
          <a:p>
            <a:endParaRPr lang="en-US" sz="3600" dirty="0">
              <a:solidFill>
                <a:schemeClr val="bg1"/>
              </a:solidFill>
              <a:latin typeface="Rockwell Nova"/>
            </a:endParaRPr>
          </a:p>
          <a:p>
            <a:r>
              <a:rPr lang="en-US" sz="3600" dirty="0">
                <a:solidFill>
                  <a:schemeClr val="bg1"/>
                </a:solidFill>
                <a:latin typeface="Rockwell Nova"/>
              </a:rPr>
              <a:t>Learn</a:t>
            </a:r>
          </a:p>
        </p:txBody>
      </p:sp>
    </p:spTree>
    <p:extLst>
      <p:ext uri="{BB962C8B-B14F-4D97-AF65-F5344CB8AC3E}">
        <p14:creationId xmlns:p14="http://schemas.microsoft.com/office/powerpoint/2010/main" val="2650507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571500" y="152400"/>
            <a:ext cx="10629900" cy="1485900"/>
          </a:xfrm>
        </p:spPr>
        <p:txBody>
          <a:bodyPr anchor="ctr">
            <a:normAutofit/>
          </a:bodyPr>
          <a:lstStyle/>
          <a:p>
            <a:pPr algn="l"/>
            <a:r>
              <a:rPr lang="en-US" dirty="0">
                <a:solidFill>
                  <a:schemeClr val="bg1"/>
                </a:solidFill>
                <a:latin typeface="Rockwell Nova"/>
              </a:rPr>
              <a:t>Objectives</a:t>
            </a: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6" name="Title 1">
            <a:extLst>
              <a:ext uri="{FF2B5EF4-FFF2-40B4-BE49-F238E27FC236}">
                <a16:creationId xmlns:a16="http://schemas.microsoft.com/office/drawing/2014/main" id="{4CA9CB0B-9FDB-471E-B844-D833D915A399}"/>
              </a:ext>
            </a:extLst>
          </p:cNvPr>
          <p:cNvSpPr txBox="1">
            <a:spLocks/>
          </p:cNvSpPr>
          <p:nvPr/>
        </p:nvSpPr>
        <p:spPr>
          <a:xfrm>
            <a:off x="781050" y="2247900"/>
            <a:ext cx="10629900" cy="369570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dirty="0">
                <a:solidFill>
                  <a:schemeClr val="bg1"/>
                </a:solidFill>
                <a:latin typeface="Rockwell Nova"/>
              </a:rPr>
              <a:t>Day 1 Objective: Have an relevant topic chosen that is complex enough to challenge the team, but realistic enough to be completed during the Datathon time period.</a:t>
            </a:r>
          </a:p>
          <a:p>
            <a:pPr algn="l"/>
            <a:endParaRPr lang="en-US" sz="2600" dirty="0">
              <a:solidFill>
                <a:schemeClr val="bg1"/>
              </a:solidFill>
              <a:latin typeface="Rockwell Nova"/>
            </a:endParaRPr>
          </a:p>
          <a:p>
            <a:pPr algn="l"/>
            <a:r>
              <a:rPr lang="en-US" sz="2600" dirty="0">
                <a:solidFill>
                  <a:schemeClr val="bg1"/>
                </a:solidFill>
                <a:latin typeface="Rockwell Nova"/>
              </a:rPr>
              <a:t>Day 2 Objective: Bulk of the work gets done</a:t>
            </a:r>
          </a:p>
          <a:p>
            <a:pPr algn="l"/>
            <a:endParaRPr lang="en-US" sz="2600" dirty="0">
              <a:solidFill>
                <a:schemeClr val="bg1"/>
              </a:solidFill>
              <a:latin typeface="Rockwell Nova"/>
            </a:endParaRPr>
          </a:p>
          <a:p>
            <a:pPr algn="l"/>
            <a:r>
              <a:rPr lang="en-US" sz="2600" dirty="0">
                <a:solidFill>
                  <a:schemeClr val="bg1"/>
                </a:solidFill>
                <a:latin typeface="Rockwell Nova"/>
              </a:rPr>
              <a:t>Day 3 Objective: Wrap up project work and prepare for presentation</a:t>
            </a:r>
          </a:p>
        </p:txBody>
      </p:sp>
    </p:spTree>
    <p:extLst>
      <p:ext uri="{BB962C8B-B14F-4D97-AF65-F5344CB8AC3E}">
        <p14:creationId xmlns:p14="http://schemas.microsoft.com/office/powerpoint/2010/main" val="425394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571500" y="152400"/>
            <a:ext cx="10629900" cy="1485900"/>
          </a:xfrm>
        </p:spPr>
        <p:txBody>
          <a:bodyPr anchor="ctr">
            <a:normAutofit/>
          </a:bodyPr>
          <a:lstStyle/>
          <a:p>
            <a:pPr algn="l"/>
            <a:r>
              <a:rPr lang="en-US" dirty="0">
                <a:solidFill>
                  <a:schemeClr val="bg1"/>
                </a:solidFill>
                <a:latin typeface="Rockwell Nova"/>
              </a:rPr>
              <a:t>Project Expectations</a:t>
            </a: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6" name="Title 1">
            <a:extLst>
              <a:ext uri="{FF2B5EF4-FFF2-40B4-BE49-F238E27FC236}">
                <a16:creationId xmlns:a16="http://schemas.microsoft.com/office/drawing/2014/main" id="{4CA9CB0B-9FDB-471E-B844-D833D915A399}"/>
              </a:ext>
            </a:extLst>
          </p:cNvPr>
          <p:cNvSpPr txBox="1">
            <a:spLocks/>
          </p:cNvSpPr>
          <p:nvPr/>
        </p:nvSpPr>
        <p:spPr>
          <a:xfrm>
            <a:off x="781050" y="2048182"/>
            <a:ext cx="10629900" cy="3695700"/>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dirty="0">
                <a:solidFill>
                  <a:schemeClr val="bg1"/>
                </a:solidFill>
                <a:latin typeface="Rockwell Nova"/>
              </a:rPr>
              <a:t>Successful project </a:t>
            </a:r>
            <a:r>
              <a:rPr lang="en-US" sz="3700" b="1" dirty="0">
                <a:solidFill>
                  <a:schemeClr val="bg1"/>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Rockwell Nova"/>
              </a:rPr>
              <a:t>Finished project</a:t>
            </a:r>
          </a:p>
        </p:txBody>
      </p:sp>
    </p:spTree>
    <p:extLst>
      <p:ext uri="{BB962C8B-B14F-4D97-AF65-F5344CB8AC3E}">
        <p14:creationId xmlns:p14="http://schemas.microsoft.com/office/powerpoint/2010/main" val="3483502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5" name="Title 1">
            <a:extLst>
              <a:ext uri="{FF2B5EF4-FFF2-40B4-BE49-F238E27FC236}">
                <a16:creationId xmlns:a16="http://schemas.microsoft.com/office/drawing/2014/main" id="{B1B4BBF0-DA36-4AD7-8C70-E702E02D9AAE}"/>
              </a:ext>
            </a:extLst>
          </p:cNvPr>
          <p:cNvSpPr txBox="1">
            <a:spLocks/>
          </p:cNvSpPr>
          <p:nvPr/>
        </p:nvSpPr>
        <p:spPr>
          <a:xfrm>
            <a:off x="571500" y="2079171"/>
            <a:ext cx="5524500" cy="43140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panose="020B0604020202020204" pitchFamily="34" charset="0"/>
              <a:buChar char="•"/>
            </a:pPr>
            <a:endParaRPr lang="en-US" sz="2800" dirty="0">
              <a:solidFill>
                <a:schemeClr val="bg1"/>
              </a:solidFill>
              <a:latin typeface="Rockwell Nova" panose="020B0604020202020204" pitchFamily="18" charset="0"/>
            </a:endParaRPr>
          </a:p>
        </p:txBody>
      </p:sp>
      <p:sp>
        <p:nvSpPr>
          <p:cNvPr id="3" name="Title 1">
            <a:extLst>
              <a:ext uri="{FF2B5EF4-FFF2-40B4-BE49-F238E27FC236}">
                <a16:creationId xmlns:a16="http://schemas.microsoft.com/office/drawing/2014/main" id="{19079AF0-D7FC-4615-A693-0BFA225E7683}"/>
              </a:ext>
            </a:extLst>
          </p:cNvPr>
          <p:cNvSpPr txBox="1">
            <a:spLocks/>
          </p:cNvSpPr>
          <p:nvPr/>
        </p:nvSpPr>
        <p:spPr>
          <a:xfrm>
            <a:off x="713740" y="294639"/>
            <a:ext cx="7844284" cy="14859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chemeClr val="bg1"/>
                </a:solidFill>
                <a:latin typeface="Rockwell Nova"/>
              </a:rPr>
              <a:t>Rules</a:t>
            </a:r>
          </a:p>
        </p:txBody>
      </p:sp>
      <p:sp>
        <p:nvSpPr>
          <p:cNvPr id="9" name="TextBox 8">
            <a:extLst>
              <a:ext uri="{FF2B5EF4-FFF2-40B4-BE49-F238E27FC236}">
                <a16:creationId xmlns:a16="http://schemas.microsoft.com/office/drawing/2014/main" id="{5284B4BB-C487-4D94-9040-C5677A50EE0B}"/>
              </a:ext>
            </a:extLst>
          </p:cNvPr>
          <p:cNvSpPr txBox="1"/>
          <p:nvPr/>
        </p:nvSpPr>
        <p:spPr>
          <a:xfrm>
            <a:off x="262128" y="1780539"/>
            <a:ext cx="582168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400" b="1" dirty="0">
                <a:solidFill>
                  <a:schemeClr val="bg1"/>
                </a:solidFill>
                <a:latin typeface="Rockwell Nova"/>
                <a:ea typeface="+mj-lt"/>
                <a:cs typeface="+mj-lt"/>
              </a:rPr>
              <a:t>Fresh work – </a:t>
            </a:r>
            <a:r>
              <a:rPr lang="en-US" sz="2400" dirty="0">
                <a:solidFill>
                  <a:schemeClr val="bg1"/>
                </a:solidFill>
                <a:latin typeface="Rockwell Nova"/>
                <a:ea typeface="+mj-lt"/>
                <a:cs typeface="+mj-lt"/>
              </a:rPr>
              <a:t>We will all being at the same time. No prior code or templates were used on prior work products</a:t>
            </a:r>
          </a:p>
          <a:p>
            <a:pPr marL="457200" indent="-457200">
              <a:buFont typeface="Arial"/>
              <a:buChar char="•"/>
            </a:pPr>
            <a:r>
              <a:rPr lang="en-US" sz="2400" b="1" dirty="0">
                <a:solidFill>
                  <a:schemeClr val="bg1"/>
                </a:solidFill>
                <a:latin typeface="Rockwell Nova"/>
                <a:cs typeface="Calibri Light"/>
              </a:rPr>
              <a:t>You build it, you own it</a:t>
            </a:r>
            <a:r>
              <a:rPr lang="en-US" sz="2400" dirty="0">
                <a:solidFill>
                  <a:schemeClr val="bg1"/>
                </a:solidFill>
                <a:latin typeface="Rockwell Nova"/>
                <a:cs typeface="Calibri Light"/>
              </a:rPr>
              <a:t>  - It's your code, your ideas, your workflow.</a:t>
            </a:r>
            <a:endParaRPr lang="en-US" sz="2400" b="1" dirty="0">
              <a:solidFill>
                <a:schemeClr val="bg1"/>
              </a:solidFill>
              <a:latin typeface="Rockwell Nova"/>
              <a:cs typeface="Calibri Light"/>
            </a:endParaRPr>
          </a:p>
          <a:p>
            <a:pPr marL="457200" indent="-457200">
              <a:buFont typeface="Arial"/>
              <a:buChar char="•"/>
            </a:pPr>
            <a:r>
              <a:rPr lang="en-US" sz="2400" b="1" dirty="0">
                <a:solidFill>
                  <a:schemeClr val="bg1"/>
                </a:solidFill>
                <a:latin typeface="Rockwell Nova"/>
                <a:cs typeface="Calibri Light"/>
              </a:rPr>
              <a:t>Team size  - </a:t>
            </a:r>
            <a:r>
              <a:rPr lang="en-US" sz="2400" dirty="0">
                <a:solidFill>
                  <a:schemeClr val="bg1"/>
                </a:solidFill>
                <a:latin typeface="Rockwell Nova"/>
                <a:cs typeface="Calibri Light"/>
              </a:rPr>
              <a:t>No more than 5 people to team</a:t>
            </a:r>
          </a:p>
          <a:p>
            <a:pPr marL="457200" indent="-457200">
              <a:buFont typeface="Arial"/>
              <a:buChar char="•"/>
            </a:pPr>
            <a:r>
              <a:rPr lang="en-US" sz="2400" b="1" dirty="0">
                <a:solidFill>
                  <a:schemeClr val="bg1"/>
                </a:solidFill>
                <a:latin typeface="Rockwell Nova"/>
                <a:cs typeface="Calibri Light"/>
              </a:rPr>
              <a:t>Demos – </a:t>
            </a:r>
            <a:r>
              <a:rPr lang="en-US" sz="2400" dirty="0">
                <a:solidFill>
                  <a:schemeClr val="bg1"/>
                </a:solidFill>
                <a:latin typeface="Rockwell Nova"/>
                <a:cs typeface="Calibri Light"/>
              </a:rPr>
              <a:t>you will have 10 minutes to present your product to the judges</a:t>
            </a:r>
          </a:p>
        </p:txBody>
      </p:sp>
      <p:pic>
        <p:nvPicPr>
          <p:cNvPr id="10" name="Picture 10" descr="A person wearing a suit and tie&#10;&#10;Description generated with very high confidence">
            <a:extLst>
              <a:ext uri="{FF2B5EF4-FFF2-40B4-BE49-F238E27FC236}">
                <a16:creationId xmlns:a16="http://schemas.microsoft.com/office/drawing/2014/main" id="{D622DB18-96F6-4EAA-9B91-E867DE27B39F}"/>
              </a:ext>
            </a:extLst>
          </p:cNvPr>
          <p:cNvPicPr>
            <a:picLocks noChangeAspect="1"/>
          </p:cNvPicPr>
          <p:nvPr/>
        </p:nvPicPr>
        <p:blipFill>
          <a:blip r:embed="rId4"/>
          <a:stretch>
            <a:fillRect/>
          </a:stretch>
        </p:blipFill>
        <p:spPr>
          <a:xfrm>
            <a:off x="7101840" y="1285296"/>
            <a:ext cx="4643120" cy="3881008"/>
          </a:xfrm>
          <a:prstGeom prst="rect">
            <a:avLst/>
          </a:prstGeom>
        </p:spPr>
      </p:pic>
    </p:spTree>
    <p:extLst>
      <p:ext uri="{BB962C8B-B14F-4D97-AF65-F5344CB8AC3E}">
        <p14:creationId xmlns:p14="http://schemas.microsoft.com/office/powerpoint/2010/main" val="332359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title"/>
          </p:nvPr>
        </p:nvSpPr>
        <p:spPr/>
        <p:txBody>
          <a:bodyPr anchor="ctr">
            <a:normAutofit/>
          </a:bodyPr>
          <a:lstStyle/>
          <a:p>
            <a:pPr algn="l"/>
            <a:r>
              <a:rPr lang="en-US" dirty="0">
                <a:solidFill>
                  <a:schemeClr val="bg1"/>
                </a:solidFill>
                <a:latin typeface="Rockwell Nova"/>
              </a:rPr>
              <a:t>Judges</a:t>
            </a:r>
            <a:endParaRPr lang="en-US" dirty="0">
              <a:solidFill>
                <a:schemeClr val="bg1"/>
              </a:solidFill>
              <a:latin typeface="Rockwell Nova" panose="020B0604020202020204" pitchFamily="18" charset="0"/>
            </a:endParaRPr>
          </a:p>
        </p:txBody>
      </p:sp>
      <p:pic>
        <p:nvPicPr>
          <p:cNvPr id="7" name="Picture 7" descr="A person wearing a suit and tie smiling at the camera&#10;&#10;Description generated with very high confidence">
            <a:extLst>
              <a:ext uri="{FF2B5EF4-FFF2-40B4-BE49-F238E27FC236}">
                <a16:creationId xmlns:a16="http://schemas.microsoft.com/office/drawing/2014/main" id="{ADFE3B75-20E1-414B-BE93-E481F3F917BB}"/>
              </a:ext>
            </a:extLst>
          </p:cNvPr>
          <p:cNvPicPr>
            <a:picLocks noChangeAspect="1"/>
          </p:cNvPicPr>
          <p:nvPr/>
        </p:nvPicPr>
        <p:blipFill>
          <a:blip r:embed="rId3"/>
          <a:stretch>
            <a:fillRect/>
          </a:stretch>
        </p:blipFill>
        <p:spPr>
          <a:xfrm>
            <a:off x="1000664" y="1697252"/>
            <a:ext cx="2743200" cy="2888401"/>
          </a:xfrm>
          <a:prstGeom prst="rect">
            <a:avLst/>
          </a:prstGeom>
        </p:spPr>
      </p:pic>
      <p:pic>
        <p:nvPicPr>
          <p:cNvPr id="9" name="Picture 9" descr="A person wearing a suit and tie&#10;&#10;Description generated with very high confidence">
            <a:extLst>
              <a:ext uri="{FF2B5EF4-FFF2-40B4-BE49-F238E27FC236}">
                <a16:creationId xmlns:a16="http://schemas.microsoft.com/office/drawing/2014/main" id="{E8E8C306-ECAB-4B0B-86A0-6DD722A8CF5F}"/>
              </a:ext>
            </a:extLst>
          </p:cNvPr>
          <p:cNvPicPr>
            <a:picLocks noChangeAspect="1"/>
          </p:cNvPicPr>
          <p:nvPr/>
        </p:nvPicPr>
        <p:blipFill>
          <a:blip r:embed="rId4"/>
          <a:stretch>
            <a:fillRect/>
          </a:stretch>
        </p:blipFill>
        <p:spPr>
          <a:xfrm>
            <a:off x="4436853" y="1697966"/>
            <a:ext cx="2915728" cy="2886973"/>
          </a:xfrm>
          <a:prstGeom prst="rect">
            <a:avLst/>
          </a:prstGeom>
        </p:spPr>
      </p:pic>
      <p:pic>
        <p:nvPicPr>
          <p:cNvPr id="15" name="Picture 15" descr="A person holding a sign posing for the camera&#10;&#10;Description generated with very high confidence">
            <a:extLst>
              <a:ext uri="{FF2B5EF4-FFF2-40B4-BE49-F238E27FC236}">
                <a16:creationId xmlns:a16="http://schemas.microsoft.com/office/drawing/2014/main" id="{2E7C0D89-D7AE-45A1-BFDF-1E49A67204EB}"/>
              </a:ext>
            </a:extLst>
          </p:cNvPr>
          <p:cNvPicPr>
            <a:picLocks noChangeAspect="1"/>
          </p:cNvPicPr>
          <p:nvPr/>
        </p:nvPicPr>
        <p:blipFill rotWithShape="1">
          <a:blip r:embed="rId5"/>
          <a:srcRect l="30061" r="10429" b="68182"/>
          <a:stretch/>
        </p:blipFill>
        <p:spPr>
          <a:xfrm>
            <a:off x="8030506" y="1702280"/>
            <a:ext cx="3018354" cy="2890765"/>
          </a:xfrm>
          <a:prstGeom prst="rect">
            <a:avLst/>
          </a:prstGeom>
        </p:spPr>
      </p:pic>
      <p:sp>
        <p:nvSpPr>
          <p:cNvPr id="18" name="TextBox 17">
            <a:extLst>
              <a:ext uri="{FF2B5EF4-FFF2-40B4-BE49-F238E27FC236}">
                <a16:creationId xmlns:a16="http://schemas.microsoft.com/office/drawing/2014/main" id="{54AAAF28-AD59-4276-A2A1-4A6C1A923E73}"/>
              </a:ext>
            </a:extLst>
          </p:cNvPr>
          <p:cNvSpPr txBox="1"/>
          <p:nvPr/>
        </p:nvSpPr>
        <p:spPr>
          <a:xfrm>
            <a:off x="999766" y="4824143"/>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ea typeface="+mn-lt"/>
                <a:cs typeface="+mn-lt"/>
              </a:rPr>
              <a:t>Dan Platt</a:t>
            </a:r>
            <a:r>
              <a:rPr lang="en-US" dirty="0">
                <a:solidFill>
                  <a:schemeClr val="bg1"/>
                </a:solidFill>
                <a:ea typeface="+mn-lt"/>
                <a:cs typeface="+mn-lt"/>
              </a:rPr>
              <a:t> </a:t>
            </a:r>
            <a:endParaRPr lang="en-US" dirty="0">
              <a:solidFill>
                <a:schemeClr val="bg1"/>
              </a:solidFill>
            </a:endParaRPr>
          </a:p>
          <a:p>
            <a:r>
              <a:rPr lang="en-US" dirty="0">
                <a:solidFill>
                  <a:schemeClr val="bg1"/>
                </a:solidFill>
                <a:ea typeface="+mn-lt"/>
                <a:cs typeface="+mn-lt"/>
              </a:rPr>
              <a:t>Senior Principal of Market Innovation</a:t>
            </a:r>
            <a:endParaRPr lang="en-US" dirty="0">
              <a:solidFill>
                <a:schemeClr val="bg1"/>
              </a:solidFill>
            </a:endParaRPr>
          </a:p>
          <a:p>
            <a:r>
              <a:rPr lang="en-US" dirty="0">
                <a:solidFill>
                  <a:schemeClr val="bg1"/>
                </a:solidFill>
                <a:ea typeface="+mn-lt"/>
                <a:cs typeface="+mn-lt"/>
              </a:rPr>
              <a:t>Narrative Science</a:t>
            </a:r>
            <a:endParaRPr lang="en-US" dirty="0">
              <a:solidFill>
                <a:schemeClr val="bg1"/>
              </a:solidFill>
              <a:cs typeface="Calibri"/>
            </a:endParaRPr>
          </a:p>
        </p:txBody>
      </p:sp>
      <p:sp>
        <p:nvSpPr>
          <p:cNvPr id="19" name="TextBox 18">
            <a:extLst>
              <a:ext uri="{FF2B5EF4-FFF2-40B4-BE49-F238E27FC236}">
                <a16:creationId xmlns:a16="http://schemas.microsoft.com/office/drawing/2014/main" id="{12177FAE-40BC-49F7-849E-AF8F1F653CCA}"/>
              </a:ext>
            </a:extLst>
          </p:cNvPr>
          <p:cNvSpPr txBox="1"/>
          <p:nvPr/>
        </p:nvSpPr>
        <p:spPr>
          <a:xfrm>
            <a:off x="4435954" y="4824142"/>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ea typeface="+mn-lt"/>
                <a:cs typeface="+mn-lt"/>
              </a:rPr>
              <a:t>Terry Neumann</a:t>
            </a:r>
            <a:endParaRPr lang="en-US" dirty="0">
              <a:solidFill>
                <a:schemeClr val="bg1"/>
              </a:solidFill>
              <a:cs typeface="Calibri"/>
            </a:endParaRPr>
          </a:p>
          <a:p>
            <a:r>
              <a:rPr lang="en-US" dirty="0">
                <a:solidFill>
                  <a:schemeClr val="bg1"/>
                </a:solidFill>
                <a:ea typeface="+mn-lt"/>
                <a:cs typeface="+mn-lt"/>
              </a:rPr>
              <a:t>Senior Data Scientist</a:t>
            </a:r>
            <a:endParaRPr lang="en-US" dirty="0">
              <a:solidFill>
                <a:schemeClr val="bg1"/>
              </a:solidFill>
            </a:endParaRPr>
          </a:p>
          <a:p>
            <a:r>
              <a:rPr lang="en-US" dirty="0" err="1">
                <a:solidFill>
                  <a:schemeClr val="bg1"/>
                </a:solidFill>
                <a:ea typeface="+mn-lt"/>
                <a:cs typeface="+mn-lt"/>
              </a:rPr>
              <a:t>UChicago</a:t>
            </a:r>
            <a:r>
              <a:rPr lang="en-US" dirty="0">
                <a:solidFill>
                  <a:schemeClr val="bg1"/>
                </a:solidFill>
                <a:ea typeface="+mn-lt"/>
                <a:cs typeface="+mn-lt"/>
              </a:rPr>
              <a:t> Crime Lab</a:t>
            </a:r>
            <a:endParaRPr lang="en-US" dirty="0">
              <a:solidFill>
                <a:schemeClr val="bg1"/>
              </a:solidFill>
              <a:cs typeface="Calibri"/>
            </a:endParaRPr>
          </a:p>
        </p:txBody>
      </p:sp>
      <p:sp>
        <p:nvSpPr>
          <p:cNvPr id="20" name="TextBox 19">
            <a:extLst>
              <a:ext uri="{FF2B5EF4-FFF2-40B4-BE49-F238E27FC236}">
                <a16:creationId xmlns:a16="http://schemas.microsoft.com/office/drawing/2014/main" id="{EFCFCC8C-F5F3-4621-8651-97C67791BB9A}"/>
              </a:ext>
            </a:extLst>
          </p:cNvPr>
          <p:cNvSpPr txBox="1"/>
          <p:nvPr/>
        </p:nvSpPr>
        <p:spPr>
          <a:xfrm>
            <a:off x="8030293" y="4824141"/>
            <a:ext cx="30163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ea typeface="+mn-lt"/>
                <a:cs typeface="+mn-lt"/>
              </a:rPr>
              <a:t>Deb Piehl</a:t>
            </a:r>
          </a:p>
          <a:p>
            <a:r>
              <a:rPr lang="en-US" dirty="0">
                <a:solidFill>
                  <a:schemeClr val="bg1"/>
                </a:solidFill>
                <a:cs typeface="Calibri"/>
              </a:rPr>
              <a:t>Crime and Policing Consultant</a:t>
            </a:r>
          </a:p>
          <a:p>
            <a:r>
              <a:rPr lang="en-US" dirty="0">
                <a:solidFill>
                  <a:schemeClr val="bg1"/>
                </a:solidFill>
              </a:rPr>
              <a:t>The Piehl Group</a:t>
            </a:r>
            <a:endParaRPr lang="en-US" dirty="0">
              <a:solidFill>
                <a:schemeClr val="bg1"/>
              </a:solidFill>
              <a:cs typeface="Calibri"/>
            </a:endParaRPr>
          </a:p>
        </p:txBody>
      </p:sp>
    </p:spTree>
    <p:extLst>
      <p:ext uri="{BB962C8B-B14F-4D97-AF65-F5344CB8AC3E}">
        <p14:creationId xmlns:p14="http://schemas.microsoft.com/office/powerpoint/2010/main" val="75685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571500" y="152400"/>
            <a:ext cx="4724400" cy="1485900"/>
          </a:xfrm>
        </p:spPr>
        <p:txBody>
          <a:bodyPr anchor="ctr">
            <a:normAutofit/>
          </a:bodyPr>
          <a:lstStyle/>
          <a:p>
            <a:pPr algn="l"/>
            <a:r>
              <a:rPr lang="en-US" dirty="0">
                <a:solidFill>
                  <a:schemeClr val="bg1"/>
                </a:solidFill>
                <a:latin typeface="Rockwell Nova"/>
              </a:rPr>
              <a:t>Scoring</a:t>
            </a:r>
            <a:endParaRPr lang="en-US" dirty="0"/>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5" name="Title 1">
            <a:extLst>
              <a:ext uri="{FF2B5EF4-FFF2-40B4-BE49-F238E27FC236}">
                <a16:creationId xmlns:a16="http://schemas.microsoft.com/office/drawing/2014/main" id="{B1B4BBF0-DA36-4AD7-8C70-E702E02D9AAE}"/>
              </a:ext>
            </a:extLst>
          </p:cNvPr>
          <p:cNvSpPr txBox="1">
            <a:spLocks/>
          </p:cNvSpPr>
          <p:nvPr/>
        </p:nvSpPr>
        <p:spPr>
          <a:xfrm>
            <a:off x="571500" y="1653790"/>
            <a:ext cx="9377630" cy="48994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dirty="0">
                <a:solidFill>
                  <a:schemeClr val="bg1"/>
                </a:solidFill>
                <a:latin typeface="Rockwell Nova"/>
              </a:rPr>
              <a:t>Projects will be scored based on:</a:t>
            </a:r>
          </a:p>
          <a:p>
            <a:pPr algn="l">
              <a:lnSpc>
                <a:spcPct val="150000"/>
              </a:lnSpc>
            </a:pPr>
            <a:endParaRPr lang="en-US" sz="2400" dirty="0">
              <a:solidFill>
                <a:schemeClr val="bg1"/>
              </a:solidFill>
              <a:latin typeface="Rockwell Nova"/>
              <a:cs typeface="Calibri Light"/>
            </a:endParaRPr>
          </a:p>
          <a:p>
            <a:pPr marL="342900" indent="-342900" algn="l">
              <a:lnSpc>
                <a:spcPct val="150000"/>
              </a:lnSpc>
              <a:buFont typeface="Arial"/>
              <a:buChar char="•"/>
            </a:pPr>
            <a:r>
              <a:rPr lang="en-US" sz="2800" b="1" dirty="0">
                <a:solidFill>
                  <a:schemeClr val="bg1"/>
                </a:solidFill>
                <a:cs typeface="Calibri Light"/>
              </a:rPr>
              <a:t>Concept</a:t>
            </a:r>
            <a:r>
              <a:rPr lang="en-US" sz="2400" dirty="0">
                <a:solidFill>
                  <a:schemeClr val="bg1"/>
                </a:solidFill>
                <a:cs typeface="Calibri Light"/>
              </a:rPr>
              <a:t>  - How would you rate the project concept. Specifically, how exciting and ambitious is the project topic as a concept?</a:t>
            </a:r>
          </a:p>
          <a:p>
            <a:pPr marL="342900" indent="-342900" algn="l">
              <a:lnSpc>
                <a:spcPct val="150000"/>
              </a:lnSpc>
              <a:buFont typeface="Arial,Sans-Serif"/>
              <a:buChar char="•"/>
            </a:pPr>
            <a:r>
              <a:rPr lang="en-US" sz="2800" b="1" dirty="0">
                <a:solidFill>
                  <a:schemeClr val="bg1"/>
                </a:solidFill>
                <a:ea typeface="+mj-lt"/>
                <a:cs typeface="+mj-lt"/>
              </a:rPr>
              <a:t>Execution</a:t>
            </a:r>
            <a:r>
              <a:rPr lang="en-US" sz="2400" dirty="0">
                <a:solidFill>
                  <a:schemeClr val="bg1"/>
                </a:solidFill>
                <a:ea typeface="+mj-lt"/>
                <a:cs typeface="+mj-lt"/>
              </a:rPr>
              <a:t> – Given the goals of the project, and the constraints of the weekend, have they made good progress during their time?</a:t>
            </a:r>
          </a:p>
          <a:p>
            <a:pPr marL="342900" indent="-342900" algn="l">
              <a:lnSpc>
                <a:spcPct val="150000"/>
              </a:lnSpc>
              <a:buFont typeface="Arial,Sans-Serif"/>
              <a:buChar char="•"/>
            </a:pPr>
            <a:r>
              <a:rPr lang="en-US" sz="2800" b="1" dirty="0">
                <a:solidFill>
                  <a:schemeClr val="bg1"/>
                </a:solidFill>
                <a:cs typeface="Calibri Light"/>
              </a:rPr>
              <a:t>Presentation</a:t>
            </a:r>
            <a:r>
              <a:rPr lang="en-US" sz="2400" dirty="0">
                <a:solidFill>
                  <a:schemeClr val="bg1"/>
                </a:solidFill>
                <a:cs typeface="Calibri Light"/>
              </a:rPr>
              <a:t>  - How well did they present their project, was it clear and focused? Did they share what they learned?</a:t>
            </a:r>
            <a:endParaRPr lang="en-US" sz="2400" dirty="0">
              <a:solidFill>
                <a:schemeClr val="bg1"/>
              </a:solidFill>
              <a:ea typeface="+mj-lt"/>
              <a:cs typeface="+mj-lt"/>
            </a:endParaRPr>
          </a:p>
        </p:txBody>
      </p:sp>
    </p:spTree>
    <p:extLst>
      <p:ext uri="{BB962C8B-B14F-4D97-AF65-F5344CB8AC3E}">
        <p14:creationId xmlns:p14="http://schemas.microsoft.com/office/powerpoint/2010/main" val="1083022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1081218" y="1514475"/>
            <a:ext cx="9627078" cy="3829050"/>
          </a:xfrm>
        </p:spPr>
        <p:txBody>
          <a:bodyPr anchor="ctr">
            <a:normAutofit/>
          </a:bodyPr>
          <a:lstStyle/>
          <a:p>
            <a:r>
              <a:rPr lang="en-US" dirty="0">
                <a:solidFill>
                  <a:schemeClr val="bg1"/>
                </a:solidFill>
                <a:latin typeface="Rockwell Nova"/>
              </a:rPr>
              <a:t>We have a GitHub!</a:t>
            </a:r>
            <a:br>
              <a:rPr lang="en-US" dirty="0">
                <a:solidFill>
                  <a:schemeClr val="bg1"/>
                </a:solidFill>
                <a:latin typeface="Rockwell Nova"/>
              </a:rPr>
            </a:br>
            <a:br>
              <a:rPr lang="en-US" dirty="0">
                <a:solidFill>
                  <a:schemeClr val="bg1"/>
                </a:solidFill>
                <a:latin typeface="Rockwell Nova"/>
              </a:rPr>
            </a:br>
            <a:r>
              <a:rPr lang="en-US" dirty="0">
                <a:solidFill>
                  <a:schemeClr val="bg1"/>
                </a:solidFill>
                <a:hlinkClick r:id="rId3">
                  <a:extLst>
                    <a:ext uri="{A12FA001-AC4F-418D-AE19-62706E023703}">
                      <ahyp:hlinkClr xmlns:ahyp="http://schemas.microsoft.com/office/drawing/2018/hyperlinkcolor" val="tx"/>
                    </a:ext>
                  </a:extLst>
                </a:hlinkClick>
              </a:rPr>
              <a:t>README</a:t>
            </a:r>
            <a:endParaRPr lang="en-US" dirty="0">
              <a:solidFill>
                <a:schemeClr val="bg1"/>
              </a:solidFill>
              <a:latin typeface="Rockwell Nova"/>
            </a:endParaRP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Tree>
    <p:extLst>
      <p:ext uri="{BB962C8B-B14F-4D97-AF65-F5344CB8AC3E}">
        <p14:creationId xmlns:p14="http://schemas.microsoft.com/office/powerpoint/2010/main" val="227427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571500" y="152400"/>
            <a:ext cx="9627078" cy="1485900"/>
          </a:xfrm>
        </p:spPr>
        <p:txBody>
          <a:bodyPr anchor="ctr">
            <a:normAutofit/>
          </a:bodyPr>
          <a:lstStyle/>
          <a:p>
            <a:pPr algn="l"/>
            <a:r>
              <a:rPr lang="en-US" dirty="0">
                <a:solidFill>
                  <a:schemeClr val="bg1"/>
                </a:solidFill>
                <a:latin typeface="Rockwell Nova"/>
              </a:rPr>
              <a:t>If you need assistance...</a:t>
            </a: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5" name="Title 1">
            <a:extLst>
              <a:ext uri="{FF2B5EF4-FFF2-40B4-BE49-F238E27FC236}">
                <a16:creationId xmlns:a16="http://schemas.microsoft.com/office/drawing/2014/main" id="{B1B4BBF0-DA36-4AD7-8C70-E702E02D9AAE}"/>
              </a:ext>
            </a:extLst>
          </p:cNvPr>
          <p:cNvSpPr txBox="1">
            <a:spLocks/>
          </p:cNvSpPr>
          <p:nvPr/>
        </p:nvSpPr>
        <p:spPr>
          <a:xfrm>
            <a:off x="571500" y="2079171"/>
            <a:ext cx="4805632" cy="43140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857250" algn="l">
              <a:buFont typeface="Arial"/>
              <a:buChar char="•"/>
            </a:pPr>
            <a:r>
              <a:rPr lang="en-US" sz="4800" dirty="0">
                <a:solidFill>
                  <a:schemeClr val="bg1"/>
                </a:solidFill>
                <a:latin typeface="Rockwell Nova"/>
              </a:rPr>
              <a:t>Look for green shirts</a:t>
            </a:r>
          </a:p>
          <a:p>
            <a:pPr marL="857250" indent="-857250" algn="l">
              <a:buFont typeface="Arial"/>
              <a:buChar char="•"/>
            </a:pPr>
            <a:r>
              <a:rPr lang="en-US" sz="4800" dirty="0">
                <a:solidFill>
                  <a:schemeClr val="bg1"/>
                </a:solidFill>
                <a:latin typeface="Rockwell Nova"/>
              </a:rPr>
              <a:t>Message us over Slack</a:t>
            </a:r>
          </a:p>
        </p:txBody>
      </p:sp>
    </p:spTree>
    <p:extLst>
      <p:ext uri="{BB962C8B-B14F-4D97-AF65-F5344CB8AC3E}">
        <p14:creationId xmlns:p14="http://schemas.microsoft.com/office/powerpoint/2010/main" val="280160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1447800" y="1371600"/>
            <a:ext cx="9220200" cy="3251200"/>
          </a:xfrm>
        </p:spPr>
        <p:txBody>
          <a:bodyPr anchor="ctr">
            <a:normAutofit/>
          </a:bodyPr>
          <a:lstStyle/>
          <a:p>
            <a:r>
              <a:rPr lang="en-US" dirty="0">
                <a:solidFill>
                  <a:schemeClr val="bg1"/>
                </a:solidFill>
                <a:latin typeface="Rockwell Nova"/>
              </a:rPr>
              <a:t>Welcome to </a:t>
            </a:r>
            <a:r>
              <a:rPr lang="en-US" dirty="0">
                <a:solidFill>
                  <a:schemeClr val="bg1"/>
                </a:solidFill>
                <a:latin typeface="Rockwell Nova"/>
                <a:ea typeface="+mj-lt"/>
                <a:cs typeface="+mj-lt"/>
              </a:rPr>
              <a:t>Code out Violence: A </a:t>
            </a:r>
            <a:r>
              <a:rPr lang="en-US" dirty="0" err="1">
                <a:solidFill>
                  <a:schemeClr val="bg1"/>
                </a:solidFill>
                <a:latin typeface="Rockwell Nova"/>
                <a:ea typeface="+mj-lt"/>
                <a:cs typeface="+mj-lt"/>
              </a:rPr>
              <a:t>Datathon</a:t>
            </a:r>
            <a:r>
              <a:rPr lang="en-US" dirty="0">
                <a:solidFill>
                  <a:schemeClr val="bg1"/>
                </a:solidFill>
                <a:latin typeface="Rockwell Nova"/>
                <a:ea typeface="+mj-lt"/>
                <a:cs typeface="+mj-lt"/>
              </a:rPr>
              <a:t> for Crime Analysts</a:t>
            </a:r>
          </a:p>
          <a:p>
            <a:endParaRPr lang="en-US" dirty="0">
              <a:cs typeface="Calibri Light"/>
            </a:endParaRP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Tree>
    <p:extLst>
      <p:ext uri="{BB962C8B-B14F-4D97-AF65-F5344CB8AC3E}">
        <p14:creationId xmlns:p14="http://schemas.microsoft.com/office/powerpoint/2010/main" val="292481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762000" y="2686050"/>
            <a:ext cx="9627078" cy="1485900"/>
          </a:xfrm>
        </p:spPr>
        <p:txBody>
          <a:bodyPr anchor="ctr">
            <a:normAutofit/>
          </a:bodyPr>
          <a:lstStyle/>
          <a:p>
            <a:pPr algn="l"/>
            <a:r>
              <a:rPr lang="en-US" dirty="0">
                <a:solidFill>
                  <a:schemeClr val="bg1"/>
                </a:solidFill>
                <a:latin typeface="Rockwell Nova"/>
              </a:rPr>
              <a:t>Project Pitches</a:t>
            </a: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Tree>
    <p:extLst>
      <p:ext uri="{BB962C8B-B14F-4D97-AF65-F5344CB8AC3E}">
        <p14:creationId xmlns:p14="http://schemas.microsoft.com/office/powerpoint/2010/main" val="3613782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685800" y="495300"/>
            <a:ext cx="9627078" cy="1485900"/>
          </a:xfrm>
        </p:spPr>
        <p:txBody>
          <a:bodyPr anchor="ctr">
            <a:normAutofit/>
          </a:bodyPr>
          <a:lstStyle/>
          <a:p>
            <a:pPr algn="l"/>
            <a:r>
              <a:rPr lang="en-US" dirty="0">
                <a:solidFill>
                  <a:schemeClr val="bg1"/>
                </a:solidFill>
                <a:latin typeface="Rockwell Nova"/>
              </a:rPr>
              <a:t>Form Teams!</a:t>
            </a: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5" name="Title 1">
            <a:extLst>
              <a:ext uri="{FF2B5EF4-FFF2-40B4-BE49-F238E27FC236}">
                <a16:creationId xmlns:a16="http://schemas.microsoft.com/office/drawing/2014/main" id="{59FDF531-4807-427C-89B9-A10D3B076919}"/>
              </a:ext>
            </a:extLst>
          </p:cNvPr>
          <p:cNvSpPr txBox="1">
            <a:spLocks/>
          </p:cNvSpPr>
          <p:nvPr/>
        </p:nvSpPr>
        <p:spPr>
          <a:xfrm>
            <a:off x="1282461" y="2438399"/>
            <a:ext cx="9627078" cy="2743201"/>
          </a:xfrm>
          <a:prstGeom prst="rect">
            <a:avLst/>
          </a:prstGeom>
        </p:spPr>
        <p:txBody>
          <a:bodyPr vert="horz" lIns="91440" tIns="45720" rIns="91440" bIns="45720" numCol="2"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a:solidFill>
                  <a:schemeClr val="bg1"/>
                </a:solidFill>
                <a:latin typeface="Rockwell Nova"/>
              </a:rPr>
              <a:t>Tableau</a:t>
            </a:r>
          </a:p>
          <a:p>
            <a:pPr marL="342900" indent="-342900" algn="l">
              <a:buFont typeface="Arial" panose="020B0604020202020204" pitchFamily="34" charset="0"/>
              <a:buChar char="•"/>
            </a:pPr>
            <a:r>
              <a:rPr lang="en-US" sz="2400" dirty="0">
                <a:solidFill>
                  <a:schemeClr val="bg1"/>
                </a:solidFill>
                <a:latin typeface="Rockwell Nova"/>
              </a:rPr>
              <a:t>ESRI</a:t>
            </a:r>
          </a:p>
          <a:p>
            <a:pPr marL="342900" indent="-342900" algn="l">
              <a:buFont typeface="Arial" panose="020B0604020202020204" pitchFamily="34" charset="0"/>
              <a:buChar char="•"/>
            </a:pPr>
            <a:r>
              <a:rPr lang="en-US" sz="2400" dirty="0">
                <a:solidFill>
                  <a:schemeClr val="bg1"/>
                </a:solidFill>
                <a:latin typeface="Rockwell Nova"/>
              </a:rPr>
              <a:t>R</a:t>
            </a:r>
          </a:p>
          <a:p>
            <a:pPr marL="342900" indent="-342900" algn="l">
              <a:buFont typeface="Arial" panose="020B0604020202020204" pitchFamily="34" charset="0"/>
              <a:buChar char="•"/>
            </a:pPr>
            <a:r>
              <a:rPr lang="en-US" sz="2400" dirty="0">
                <a:solidFill>
                  <a:schemeClr val="bg1"/>
                </a:solidFill>
                <a:latin typeface="Rockwell Nova"/>
              </a:rPr>
              <a:t>Python</a:t>
            </a:r>
          </a:p>
          <a:p>
            <a:pPr marL="342900" indent="-342900" algn="l">
              <a:buFont typeface="Arial" panose="020B0604020202020204" pitchFamily="34" charset="0"/>
              <a:buChar char="•"/>
            </a:pPr>
            <a:r>
              <a:rPr lang="en-US" sz="2400" dirty="0">
                <a:solidFill>
                  <a:schemeClr val="bg1"/>
                </a:solidFill>
                <a:latin typeface="Rockwell Nova"/>
              </a:rPr>
              <a:t>Excel</a:t>
            </a:r>
          </a:p>
          <a:p>
            <a:pPr marL="342900" indent="-342900" algn="l">
              <a:buFont typeface="Arial" panose="020B0604020202020204" pitchFamily="34" charset="0"/>
              <a:buChar char="•"/>
            </a:pPr>
            <a:r>
              <a:rPr lang="en-US" sz="2400" dirty="0">
                <a:solidFill>
                  <a:schemeClr val="bg1"/>
                </a:solidFill>
                <a:latin typeface="Rockwell Nova"/>
              </a:rPr>
              <a:t>Other</a:t>
            </a:r>
          </a:p>
          <a:p>
            <a:pPr marL="342900" indent="-342900" algn="l">
              <a:buFont typeface="Arial" panose="020B0604020202020204" pitchFamily="34" charset="0"/>
              <a:buChar char="•"/>
            </a:pPr>
            <a:endParaRPr lang="en-US" sz="2400" dirty="0">
              <a:solidFill>
                <a:schemeClr val="bg1"/>
              </a:solidFill>
              <a:latin typeface="Rockwell Nova"/>
            </a:endParaRPr>
          </a:p>
          <a:p>
            <a:pPr marL="342900" indent="-342900" algn="l">
              <a:buFont typeface="Arial" panose="020B0604020202020204" pitchFamily="34" charset="0"/>
              <a:buChar char="•"/>
            </a:pPr>
            <a:endParaRPr lang="en-US" sz="2400" dirty="0">
              <a:solidFill>
                <a:schemeClr val="bg1"/>
              </a:solidFill>
              <a:latin typeface="Rockwell Nova"/>
            </a:endParaRPr>
          </a:p>
          <a:p>
            <a:pPr marL="342900" indent="-342900" algn="l">
              <a:buFont typeface="Arial" panose="020B0604020202020204" pitchFamily="34" charset="0"/>
              <a:buChar char="•"/>
            </a:pPr>
            <a:r>
              <a:rPr lang="en-US" sz="2400" dirty="0">
                <a:solidFill>
                  <a:schemeClr val="bg1"/>
                </a:solidFill>
                <a:latin typeface="Rockwell Nova"/>
              </a:rPr>
              <a:t>Pitch 1</a:t>
            </a:r>
          </a:p>
          <a:p>
            <a:pPr marL="342900" indent="-342900" algn="l">
              <a:buFont typeface="Arial" panose="020B0604020202020204" pitchFamily="34" charset="0"/>
              <a:buChar char="•"/>
            </a:pPr>
            <a:r>
              <a:rPr lang="en-US" sz="2400" dirty="0">
                <a:solidFill>
                  <a:schemeClr val="bg1"/>
                </a:solidFill>
                <a:latin typeface="Rockwell Nova"/>
              </a:rPr>
              <a:t>Pitch 2</a:t>
            </a:r>
          </a:p>
          <a:p>
            <a:pPr marL="342900" indent="-342900" algn="l">
              <a:buFont typeface="Arial" panose="020B0604020202020204" pitchFamily="34" charset="0"/>
              <a:buChar char="•"/>
            </a:pPr>
            <a:r>
              <a:rPr lang="en-US" sz="2400" dirty="0">
                <a:solidFill>
                  <a:schemeClr val="bg1"/>
                </a:solidFill>
                <a:latin typeface="Rockwell Nova"/>
              </a:rPr>
              <a:t>Pitch 3</a:t>
            </a:r>
          </a:p>
          <a:p>
            <a:pPr marL="342900" indent="-342900" algn="l">
              <a:buFont typeface="Arial" panose="020B0604020202020204" pitchFamily="34" charset="0"/>
              <a:buChar char="•"/>
            </a:pPr>
            <a:r>
              <a:rPr lang="en-US" sz="2400" dirty="0">
                <a:solidFill>
                  <a:schemeClr val="bg1"/>
                </a:solidFill>
                <a:latin typeface="Rockwell Nova"/>
              </a:rPr>
              <a:t>Pitch 4</a:t>
            </a:r>
          </a:p>
          <a:p>
            <a:pPr marL="342900" indent="-342900" algn="l">
              <a:buFont typeface="Arial" panose="020B0604020202020204" pitchFamily="34" charset="0"/>
              <a:buChar char="•"/>
            </a:pPr>
            <a:r>
              <a:rPr lang="en-US" sz="2400" dirty="0">
                <a:solidFill>
                  <a:schemeClr val="bg1"/>
                </a:solidFill>
                <a:latin typeface="Rockwell Nova"/>
              </a:rPr>
              <a:t>Pitch 5</a:t>
            </a:r>
          </a:p>
          <a:p>
            <a:pPr marL="342900" indent="-342900" algn="l">
              <a:buFont typeface="Arial" panose="020B0604020202020204" pitchFamily="34" charset="0"/>
              <a:buChar char="•"/>
            </a:pPr>
            <a:r>
              <a:rPr lang="en-US" sz="2400" dirty="0">
                <a:solidFill>
                  <a:schemeClr val="bg1"/>
                </a:solidFill>
                <a:latin typeface="Rockwell Nova"/>
              </a:rPr>
              <a:t>Pitch 6</a:t>
            </a:r>
          </a:p>
        </p:txBody>
      </p:sp>
    </p:spTree>
    <p:extLst>
      <p:ext uri="{BB962C8B-B14F-4D97-AF65-F5344CB8AC3E}">
        <p14:creationId xmlns:p14="http://schemas.microsoft.com/office/powerpoint/2010/main" val="78260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02A-185D-4E84-BC9A-925772B5F2C0}"/>
              </a:ext>
            </a:extLst>
          </p:cNvPr>
          <p:cNvSpPr>
            <a:spLocks noGrp="1"/>
          </p:cNvSpPr>
          <p:nvPr>
            <p:ph type="ctrTitle"/>
          </p:nvPr>
        </p:nvSpPr>
        <p:spPr>
          <a:xfrm>
            <a:off x="2173858" y="2686050"/>
            <a:ext cx="8646542" cy="1485900"/>
          </a:xfrm>
        </p:spPr>
        <p:txBody>
          <a:bodyPr anchor="ctr">
            <a:normAutofit fontScale="90000"/>
          </a:bodyPr>
          <a:lstStyle/>
          <a:p>
            <a:pPr algn="l"/>
            <a:r>
              <a:rPr lang="en-US" dirty="0">
                <a:solidFill>
                  <a:schemeClr val="bg1"/>
                </a:solidFill>
                <a:latin typeface="Rockwell Nova"/>
              </a:rPr>
              <a:t>What is the University of Chicago Crime Lab?</a:t>
            </a:r>
          </a:p>
        </p:txBody>
      </p:sp>
      <p:pic>
        <p:nvPicPr>
          <p:cNvPr id="4" name="Picture 3" descr="A picture containing clipart&#10;&#10;Description automatically generated">
            <a:extLst>
              <a:ext uri="{FF2B5EF4-FFF2-40B4-BE49-F238E27FC236}">
                <a16:creationId xmlns:a16="http://schemas.microsoft.com/office/drawing/2014/main" id="{3FFDA149-F6C4-45D8-A895-1BF32CFE6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sp>
        <p:nvSpPr>
          <p:cNvPr id="5" name="Title 1">
            <a:extLst>
              <a:ext uri="{FF2B5EF4-FFF2-40B4-BE49-F238E27FC236}">
                <a16:creationId xmlns:a16="http://schemas.microsoft.com/office/drawing/2014/main" id="{B1B4BBF0-DA36-4AD7-8C70-E702E02D9AAE}"/>
              </a:ext>
            </a:extLst>
          </p:cNvPr>
          <p:cNvSpPr txBox="1">
            <a:spLocks/>
          </p:cNvSpPr>
          <p:nvPr/>
        </p:nvSpPr>
        <p:spPr>
          <a:xfrm>
            <a:off x="571500" y="2079171"/>
            <a:ext cx="5524500" cy="43140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dirty="0">
              <a:solidFill>
                <a:schemeClr val="bg1"/>
              </a:solidFill>
              <a:latin typeface="Rockwell Nova" panose="020B0604020202020204" pitchFamily="18" charset="0"/>
            </a:endParaRPr>
          </a:p>
        </p:txBody>
      </p:sp>
    </p:spTree>
    <p:extLst>
      <p:ext uri="{BB962C8B-B14F-4D97-AF65-F5344CB8AC3E}">
        <p14:creationId xmlns:p14="http://schemas.microsoft.com/office/powerpoint/2010/main" val="106166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0"/>
          <p:cNvSpPr>
            <a:spLocks noChangeArrowheads="1"/>
          </p:cNvSpPr>
          <p:nvPr/>
        </p:nvSpPr>
        <p:spPr bwMode="auto">
          <a:xfrm>
            <a:off x="762741" y="3074856"/>
            <a:ext cx="1398785" cy="1394360"/>
          </a:xfrm>
          <a:custGeom>
            <a:avLst/>
            <a:gdLst>
              <a:gd name="T0" fmla="*/ 1259 w 1392"/>
              <a:gd name="T1" fmla="*/ 1324 h 1391"/>
              <a:gd name="T2" fmla="*/ 133 w 1392"/>
              <a:gd name="T3" fmla="*/ 1390 h 1391"/>
              <a:gd name="T4" fmla="*/ 795 w 1392"/>
              <a:gd name="T5" fmla="*/ 353 h 1391"/>
              <a:gd name="T6" fmla="*/ 773 w 1392"/>
              <a:gd name="T7" fmla="*/ 331 h 1391"/>
              <a:gd name="T8" fmla="*/ 706 w 1392"/>
              <a:gd name="T9" fmla="*/ 221 h 1391"/>
              <a:gd name="T10" fmla="*/ 618 w 1392"/>
              <a:gd name="T11" fmla="*/ 287 h 1391"/>
              <a:gd name="T12" fmla="*/ 618 w 1392"/>
              <a:gd name="T13" fmla="*/ 353 h 1391"/>
              <a:gd name="T14" fmla="*/ 596 w 1392"/>
              <a:gd name="T15" fmla="*/ 375 h 1391"/>
              <a:gd name="T16" fmla="*/ 795 w 1392"/>
              <a:gd name="T17" fmla="*/ 353 h 1391"/>
              <a:gd name="T18" fmla="*/ 706 w 1392"/>
              <a:gd name="T19" fmla="*/ 176 h 1391"/>
              <a:gd name="T20" fmla="*/ 706 w 1392"/>
              <a:gd name="T21" fmla="*/ 221 h 1391"/>
              <a:gd name="T22" fmla="*/ 706 w 1392"/>
              <a:gd name="T23" fmla="*/ 176 h 1391"/>
              <a:gd name="T24" fmla="*/ 706 w 1392"/>
              <a:gd name="T25" fmla="*/ 419 h 1391"/>
              <a:gd name="T26" fmla="*/ 663 w 1392"/>
              <a:gd name="T27" fmla="*/ 397 h 1391"/>
              <a:gd name="T28" fmla="*/ 883 w 1392"/>
              <a:gd name="T29" fmla="*/ 419 h 1391"/>
              <a:gd name="T30" fmla="*/ 883 w 1392"/>
              <a:gd name="T31" fmla="*/ 199 h 1391"/>
              <a:gd name="T32" fmla="*/ 706 w 1392"/>
              <a:gd name="T33" fmla="*/ 0 h 1391"/>
              <a:gd name="T34" fmla="*/ 508 w 1392"/>
              <a:gd name="T35" fmla="*/ 199 h 1391"/>
              <a:gd name="T36" fmla="*/ 0 w 1392"/>
              <a:gd name="T37" fmla="*/ 794 h 1391"/>
              <a:gd name="T38" fmla="*/ 199 w 1392"/>
              <a:gd name="T39" fmla="*/ 1302 h 1391"/>
              <a:gd name="T40" fmla="*/ 574 w 1392"/>
              <a:gd name="T41" fmla="*/ 971 h 1391"/>
              <a:gd name="T42" fmla="*/ 817 w 1392"/>
              <a:gd name="T43" fmla="*/ 971 h 1391"/>
              <a:gd name="T44" fmla="*/ 1192 w 1392"/>
              <a:gd name="T45" fmla="*/ 1302 h 1391"/>
              <a:gd name="T46" fmla="*/ 1391 w 1392"/>
              <a:gd name="T47" fmla="*/ 794 h 1391"/>
              <a:gd name="T48" fmla="*/ 486 w 1392"/>
              <a:gd name="T49" fmla="*/ 1192 h 1391"/>
              <a:gd name="T50" fmla="*/ 310 w 1392"/>
              <a:gd name="T51" fmla="*/ 1192 h 1391"/>
              <a:gd name="T52" fmla="*/ 486 w 1392"/>
              <a:gd name="T53" fmla="*/ 1147 h 1391"/>
              <a:gd name="T54" fmla="*/ 486 w 1392"/>
              <a:gd name="T55" fmla="*/ 1103 h 1391"/>
              <a:gd name="T56" fmla="*/ 310 w 1392"/>
              <a:gd name="T57" fmla="*/ 1103 h 1391"/>
              <a:gd name="T58" fmla="*/ 486 w 1392"/>
              <a:gd name="T59" fmla="*/ 971 h 1391"/>
              <a:gd name="T60" fmla="*/ 706 w 1392"/>
              <a:gd name="T61" fmla="*/ 750 h 1391"/>
              <a:gd name="T62" fmla="*/ 596 w 1392"/>
              <a:gd name="T63" fmla="*/ 662 h 1391"/>
              <a:gd name="T64" fmla="*/ 795 w 1392"/>
              <a:gd name="T65" fmla="*/ 662 h 1391"/>
              <a:gd name="T66" fmla="*/ 839 w 1392"/>
              <a:gd name="T67" fmla="*/ 441 h 1391"/>
              <a:gd name="T68" fmla="*/ 574 w 1392"/>
              <a:gd name="T69" fmla="*/ 441 h 1391"/>
              <a:gd name="T70" fmla="*/ 574 w 1392"/>
              <a:gd name="T71" fmla="*/ 265 h 1391"/>
              <a:gd name="T72" fmla="*/ 839 w 1392"/>
              <a:gd name="T73" fmla="*/ 265 h 1391"/>
              <a:gd name="T74" fmla="*/ 839 w 1392"/>
              <a:gd name="T75" fmla="*/ 441 h 1391"/>
              <a:gd name="T76" fmla="*/ 1104 w 1392"/>
              <a:gd name="T77" fmla="*/ 1192 h 1391"/>
              <a:gd name="T78" fmla="*/ 927 w 1392"/>
              <a:gd name="T79" fmla="*/ 1147 h 1391"/>
              <a:gd name="T80" fmla="*/ 1104 w 1392"/>
              <a:gd name="T81" fmla="*/ 1192 h 1391"/>
              <a:gd name="T82" fmla="*/ 1104 w 1392"/>
              <a:gd name="T83" fmla="*/ 1103 h 1391"/>
              <a:gd name="T84" fmla="*/ 927 w 1392"/>
              <a:gd name="T85" fmla="*/ 971 h 1391"/>
              <a:gd name="T86" fmla="*/ 1104 w 1392"/>
              <a:gd name="T87" fmla="*/ 1103 h 1391"/>
              <a:gd name="T88" fmla="*/ 706 w 1392"/>
              <a:gd name="T89" fmla="*/ 662 h 1391"/>
              <a:gd name="T90" fmla="*/ 641 w 1392"/>
              <a:gd name="T91" fmla="*/ 662 h 1391"/>
              <a:gd name="T92" fmla="*/ 685 w 1392"/>
              <a:gd name="T93" fmla="*/ 640 h 1391"/>
              <a:gd name="T94" fmla="*/ 706 w 1392"/>
              <a:gd name="T95" fmla="*/ 574 h 1391"/>
              <a:gd name="T96" fmla="*/ 706 w 1392"/>
              <a:gd name="T97" fmla="*/ 662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92" h="1391">
                <a:moveTo>
                  <a:pt x="133" y="1324"/>
                </a:moveTo>
                <a:lnTo>
                  <a:pt x="1259" y="1324"/>
                </a:lnTo>
                <a:lnTo>
                  <a:pt x="1259" y="1390"/>
                </a:lnTo>
                <a:lnTo>
                  <a:pt x="133" y="1390"/>
                </a:lnTo>
                <a:lnTo>
                  <a:pt x="133" y="1324"/>
                </a:lnTo>
                <a:close/>
                <a:moveTo>
                  <a:pt x="795" y="353"/>
                </a:moveTo>
                <a:lnTo>
                  <a:pt x="795" y="353"/>
                </a:lnTo>
                <a:cubicBezTo>
                  <a:pt x="788" y="346"/>
                  <a:pt x="773" y="353"/>
                  <a:pt x="773" y="331"/>
                </a:cubicBezTo>
                <a:lnTo>
                  <a:pt x="773" y="287"/>
                </a:lnTo>
                <a:cubicBezTo>
                  <a:pt x="773" y="243"/>
                  <a:pt x="751" y="221"/>
                  <a:pt x="706" y="221"/>
                </a:cubicBezTo>
                <a:cubicBezTo>
                  <a:pt x="663" y="221"/>
                  <a:pt x="618" y="243"/>
                  <a:pt x="618" y="287"/>
                </a:cubicBezTo>
                <a:lnTo>
                  <a:pt x="618" y="287"/>
                </a:lnTo>
                <a:lnTo>
                  <a:pt x="618" y="331"/>
                </a:lnTo>
                <a:lnTo>
                  <a:pt x="618" y="353"/>
                </a:lnTo>
                <a:lnTo>
                  <a:pt x="596" y="353"/>
                </a:lnTo>
                <a:lnTo>
                  <a:pt x="596" y="375"/>
                </a:lnTo>
                <a:lnTo>
                  <a:pt x="795" y="375"/>
                </a:lnTo>
                <a:lnTo>
                  <a:pt x="795" y="353"/>
                </a:lnTo>
                <a:close/>
                <a:moveTo>
                  <a:pt x="706" y="176"/>
                </a:moveTo>
                <a:lnTo>
                  <a:pt x="706" y="176"/>
                </a:lnTo>
                <a:lnTo>
                  <a:pt x="706" y="199"/>
                </a:lnTo>
                <a:lnTo>
                  <a:pt x="706" y="221"/>
                </a:lnTo>
                <a:cubicBezTo>
                  <a:pt x="685" y="221"/>
                  <a:pt x="692" y="206"/>
                  <a:pt x="685" y="199"/>
                </a:cubicBezTo>
                <a:cubicBezTo>
                  <a:pt x="692" y="191"/>
                  <a:pt x="685" y="176"/>
                  <a:pt x="706" y="176"/>
                </a:cubicBezTo>
                <a:close/>
                <a:moveTo>
                  <a:pt x="706" y="419"/>
                </a:moveTo>
                <a:lnTo>
                  <a:pt x="706" y="419"/>
                </a:lnTo>
                <a:lnTo>
                  <a:pt x="729" y="397"/>
                </a:lnTo>
                <a:lnTo>
                  <a:pt x="663" y="397"/>
                </a:lnTo>
                <a:cubicBezTo>
                  <a:pt x="677" y="404"/>
                  <a:pt x="685" y="419"/>
                  <a:pt x="706" y="419"/>
                </a:cubicBezTo>
                <a:close/>
                <a:moveTo>
                  <a:pt x="883" y="419"/>
                </a:moveTo>
                <a:lnTo>
                  <a:pt x="883" y="419"/>
                </a:lnTo>
                <a:lnTo>
                  <a:pt x="883" y="199"/>
                </a:lnTo>
                <a:lnTo>
                  <a:pt x="971" y="199"/>
                </a:lnTo>
                <a:lnTo>
                  <a:pt x="706" y="0"/>
                </a:lnTo>
                <a:lnTo>
                  <a:pt x="420" y="199"/>
                </a:lnTo>
                <a:lnTo>
                  <a:pt x="508" y="199"/>
                </a:lnTo>
                <a:lnTo>
                  <a:pt x="508" y="419"/>
                </a:lnTo>
                <a:lnTo>
                  <a:pt x="0" y="794"/>
                </a:lnTo>
                <a:lnTo>
                  <a:pt x="199" y="794"/>
                </a:lnTo>
                <a:lnTo>
                  <a:pt x="199" y="1302"/>
                </a:lnTo>
                <a:lnTo>
                  <a:pt x="574" y="1302"/>
                </a:lnTo>
                <a:lnTo>
                  <a:pt x="574" y="971"/>
                </a:lnTo>
                <a:cubicBezTo>
                  <a:pt x="574" y="904"/>
                  <a:pt x="641" y="839"/>
                  <a:pt x="706" y="839"/>
                </a:cubicBezTo>
                <a:cubicBezTo>
                  <a:pt x="773" y="839"/>
                  <a:pt x="817" y="904"/>
                  <a:pt x="817" y="971"/>
                </a:cubicBezTo>
                <a:lnTo>
                  <a:pt x="817" y="1302"/>
                </a:lnTo>
                <a:lnTo>
                  <a:pt x="1192" y="1302"/>
                </a:lnTo>
                <a:lnTo>
                  <a:pt x="1192" y="794"/>
                </a:lnTo>
                <a:lnTo>
                  <a:pt x="1391" y="794"/>
                </a:lnTo>
                <a:lnTo>
                  <a:pt x="883" y="419"/>
                </a:lnTo>
                <a:close/>
                <a:moveTo>
                  <a:pt x="486" y="1192"/>
                </a:moveTo>
                <a:lnTo>
                  <a:pt x="486" y="1192"/>
                </a:lnTo>
                <a:lnTo>
                  <a:pt x="310" y="1192"/>
                </a:lnTo>
                <a:lnTo>
                  <a:pt x="310" y="1147"/>
                </a:lnTo>
                <a:lnTo>
                  <a:pt x="486" y="1147"/>
                </a:lnTo>
                <a:lnTo>
                  <a:pt x="486" y="1192"/>
                </a:lnTo>
                <a:close/>
                <a:moveTo>
                  <a:pt x="486" y="1103"/>
                </a:moveTo>
                <a:lnTo>
                  <a:pt x="486" y="1103"/>
                </a:lnTo>
                <a:lnTo>
                  <a:pt x="310" y="1103"/>
                </a:lnTo>
                <a:lnTo>
                  <a:pt x="310" y="971"/>
                </a:lnTo>
                <a:lnTo>
                  <a:pt x="486" y="971"/>
                </a:lnTo>
                <a:lnTo>
                  <a:pt x="486" y="1103"/>
                </a:lnTo>
                <a:close/>
                <a:moveTo>
                  <a:pt x="706" y="750"/>
                </a:moveTo>
                <a:lnTo>
                  <a:pt x="706" y="750"/>
                </a:lnTo>
                <a:cubicBezTo>
                  <a:pt x="641" y="750"/>
                  <a:pt x="596" y="706"/>
                  <a:pt x="596" y="662"/>
                </a:cubicBezTo>
                <a:cubicBezTo>
                  <a:pt x="596" y="596"/>
                  <a:pt x="641" y="552"/>
                  <a:pt x="706" y="552"/>
                </a:cubicBezTo>
                <a:cubicBezTo>
                  <a:pt x="751" y="552"/>
                  <a:pt x="795" y="596"/>
                  <a:pt x="795" y="662"/>
                </a:cubicBezTo>
                <a:cubicBezTo>
                  <a:pt x="795" y="706"/>
                  <a:pt x="751" y="750"/>
                  <a:pt x="706" y="750"/>
                </a:cubicBezTo>
                <a:close/>
                <a:moveTo>
                  <a:pt x="839" y="441"/>
                </a:moveTo>
                <a:lnTo>
                  <a:pt x="839" y="441"/>
                </a:lnTo>
                <a:lnTo>
                  <a:pt x="574" y="441"/>
                </a:lnTo>
                <a:lnTo>
                  <a:pt x="574" y="265"/>
                </a:lnTo>
                <a:lnTo>
                  <a:pt x="574" y="265"/>
                </a:lnTo>
                <a:cubicBezTo>
                  <a:pt x="574" y="199"/>
                  <a:pt x="641" y="154"/>
                  <a:pt x="706" y="154"/>
                </a:cubicBezTo>
                <a:cubicBezTo>
                  <a:pt x="773" y="154"/>
                  <a:pt x="817" y="199"/>
                  <a:pt x="839" y="265"/>
                </a:cubicBezTo>
                <a:lnTo>
                  <a:pt x="839" y="265"/>
                </a:lnTo>
                <a:lnTo>
                  <a:pt x="839" y="441"/>
                </a:lnTo>
                <a:close/>
                <a:moveTo>
                  <a:pt x="1104" y="1192"/>
                </a:moveTo>
                <a:lnTo>
                  <a:pt x="1104" y="1192"/>
                </a:lnTo>
                <a:lnTo>
                  <a:pt x="927" y="1192"/>
                </a:lnTo>
                <a:lnTo>
                  <a:pt x="927" y="1147"/>
                </a:lnTo>
                <a:lnTo>
                  <a:pt x="1104" y="1147"/>
                </a:lnTo>
                <a:lnTo>
                  <a:pt x="1104" y="1192"/>
                </a:lnTo>
                <a:close/>
                <a:moveTo>
                  <a:pt x="1104" y="1103"/>
                </a:moveTo>
                <a:lnTo>
                  <a:pt x="1104" y="1103"/>
                </a:lnTo>
                <a:lnTo>
                  <a:pt x="927" y="1103"/>
                </a:lnTo>
                <a:lnTo>
                  <a:pt x="927" y="971"/>
                </a:lnTo>
                <a:lnTo>
                  <a:pt x="1104" y="971"/>
                </a:lnTo>
                <a:lnTo>
                  <a:pt x="1104" y="1103"/>
                </a:lnTo>
                <a:close/>
                <a:moveTo>
                  <a:pt x="706" y="662"/>
                </a:moveTo>
                <a:lnTo>
                  <a:pt x="706" y="662"/>
                </a:lnTo>
                <a:cubicBezTo>
                  <a:pt x="663" y="662"/>
                  <a:pt x="677" y="662"/>
                  <a:pt x="663" y="662"/>
                </a:cubicBezTo>
                <a:lnTo>
                  <a:pt x="641" y="662"/>
                </a:lnTo>
                <a:cubicBezTo>
                  <a:pt x="641" y="640"/>
                  <a:pt x="641" y="640"/>
                  <a:pt x="663" y="640"/>
                </a:cubicBezTo>
                <a:cubicBezTo>
                  <a:pt x="685" y="640"/>
                  <a:pt x="678" y="640"/>
                  <a:pt x="685" y="640"/>
                </a:cubicBezTo>
                <a:cubicBezTo>
                  <a:pt x="685" y="574"/>
                  <a:pt x="685" y="596"/>
                  <a:pt x="685" y="574"/>
                </a:cubicBezTo>
                <a:lnTo>
                  <a:pt x="706" y="574"/>
                </a:lnTo>
                <a:lnTo>
                  <a:pt x="706" y="574"/>
                </a:lnTo>
                <a:lnTo>
                  <a:pt x="706" y="662"/>
                </a:lnTo>
                <a:close/>
              </a:path>
            </a:pathLst>
          </a:custGeom>
          <a:solidFill>
            <a:srgbClr val="8A002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dirty="0">
              <a:latin typeface="Gotham Book" charset="0"/>
            </a:endParaRPr>
          </a:p>
        </p:txBody>
      </p:sp>
      <p:sp>
        <p:nvSpPr>
          <p:cNvPr id="25" name="TextBox 24"/>
          <p:cNvSpPr txBox="1"/>
          <p:nvPr/>
        </p:nvSpPr>
        <p:spPr>
          <a:xfrm>
            <a:off x="218739" y="4880512"/>
            <a:ext cx="2431688" cy="350930"/>
          </a:xfrm>
          <a:prstGeom prst="rect">
            <a:avLst/>
          </a:prstGeom>
        </p:spPr>
        <p:txBody>
          <a:bodyPr vert="horz" wrap="square" rtlCol="0">
            <a:spAutoFit/>
          </a:bodyPr>
          <a:lstStyle/>
          <a:p>
            <a:pPr algn="ctr">
              <a:lnSpc>
                <a:spcPct val="90000"/>
              </a:lnSpc>
            </a:pPr>
            <a:r>
              <a:rPr lang="en-US" sz="1867" dirty="0">
                <a:solidFill>
                  <a:srgbClr val="8A0021"/>
                </a:solidFill>
                <a:latin typeface="Gotham Medium" charset="0"/>
                <a:ea typeface="Gotham Book" charset="0"/>
                <a:cs typeface="Gotham Book" charset="0"/>
              </a:rPr>
              <a:t>EDUCATION</a:t>
            </a:r>
          </a:p>
        </p:txBody>
      </p:sp>
      <p:sp>
        <p:nvSpPr>
          <p:cNvPr id="27" name="Freeform 11"/>
          <p:cNvSpPr>
            <a:spLocks noChangeArrowheads="1"/>
          </p:cNvSpPr>
          <p:nvPr/>
        </p:nvSpPr>
        <p:spPr bwMode="auto">
          <a:xfrm>
            <a:off x="3174571" y="3189424"/>
            <a:ext cx="1202229" cy="1279792"/>
          </a:xfrm>
          <a:custGeom>
            <a:avLst/>
            <a:gdLst>
              <a:gd name="T0" fmla="*/ 1478 w 2052"/>
              <a:gd name="T1" fmla="*/ 970 h 2184"/>
              <a:gd name="T2" fmla="*/ 1345 w 2052"/>
              <a:gd name="T3" fmla="*/ 1124 h 2184"/>
              <a:gd name="T4" fmla="*/ 1478 w 2052"/>
              <a:gd name="T5" fmla="*/ 1257 h 2184"/>
              <a:gd name="T6" fmla="*/ 1610 w 2052"/>
              <a:gd name="T7" fmla="*/ 1389 h 2184"/>
              <a:gd name="T8" fmla="*/ 1765 w 2052"/>
              <a:gd name="T9" fmla="*/ 1257 h 2184"/>
              <a:gd name="T10" fmla="*/ 1610 w 2052"/>
              <a:gd name="T11" fmla="*/ 1124 h 2184"/>
              <a:gd name="T12" fmla="*/ 970 w 2052"/>
              <a:gd name="T13" fmla="*/ 727 h 2184"/>
              <a:gd name="T14" fmla="*/ 970 w 2052"/>
              <a:gd name="T15" fmla="*/ 0 h 2184"/>
              <a:gd name="T16" fmla="*/ 0 w 2052"/>
              <a:gd name="T17" fmla="*/ 2183 h 2184"/>
              <a:gd name="T18" fmla="*/ 684 w 2052"/>
              <a:gd name="T19" fmla="*/ 2183 h 2184"/>
              <a:gd name="T20" fmla="*/ 1103 w 2052"/>
              <a:gd name="T21" fmla="*/ 1720 h 2184"/>
              <a:gd name="T22" fmla="*/ 2051 w 2052"/>
              <a:gd name="T23" fmla="*/ 2183 h 2184"/>
              <a:gd name="T24" fmla="*/ 970 w 2052"/>
              <a:gd name="T25" fmla="*/ 727 h 2184"/>
              <a:gd name="T26" fmla="*/ 441 w 2052"/>
              <a:gd name="T27" fmla="*/ 1455 h 2184"/>
              <a:gd name="T28" fmla="*/ 154 w 2052"/>
              <a:gd name="T29" fmla="*/ 1191 h 2184"/>
              <a:gd name="T30" fmla="*/ 441 w 2052"/>
              <a:gd name="T31" fmla="*/ 1455 h 2184"/>
              <a:gd name="T32" fmla="*/ 441 w 2052"/>
              <a:gd name="T33" fmla="*/ 1102 h 2184"/>
              <a:gd name="T34" fmla="*/ 154 w 2052"/>
              <a:gd name="T35" fmla="*/ 838 h 2184"/>
              <a:gd name="T36" fmla="*/ 441 w 2052"/>
              <a:gd name="T37" fmla="*/ 1102 h 2184"/>
              <a:gd name="T38" fmla="*/ 441 w 2052"/>
              <a:gd name="T39" fmla="*/ 771 h 2184"/>
              <a:gd name="T40" fmla="*/ 154 w 2052"/>
              <a:gd name="T41" fmla="*/ 506 h 2184"/>
              <a:gd name="T42" fmla="*/ 441 w 2052"/>
              <a:gd name="T43" fmla="*/ 771 h 2184"/>
              <a:gd name="T44" fmla="*/ 441 w 2052"/>
              <a:gd name="T45" fmla="*/ 418 h 2184"/>
              <a:gd name="T46" fmla="*/ 154 w 2052"/>
              <a:gd name="T47" fmla="*/ 153 h 2184"/>
              <a:gd name="T48" fmla="*/ 441 w 2052"/>
              <a:gd name="T49" fmla="*/ 418 h 2184"/>
              <a:gd name="T50" fmla="*/ 838 w 2052"/>
              <a:gd name="T51" fmla="*/ 1455 h 2184"/>
              <a:gd name="T52" fmla="*/ 551 w 2052"/>
              <a:gd name="T53" fmla="*/ 1191 h 2184"/>
              <a:gd name="T54" fmla="*/ 838 w 2052"/>
              <a:gd name="T55" fmla="*/ 1455 h 2184"/>
              <a:gd name="T56" fmla="*/ 838 w 2052"/>
              <a:gd name="T57" fmla="*/ 1102 h 2184"/>
              <a:gd name="T58" fmla="*/ 551 w 2052"/>
              <a:gd name="T59" fmla="*/ 838 h 2184"/>
              <a:gd name="T60" fmla="*/ 838 w 2052"/>
              <a:gd name="T61" fmla="*/ 1102 h 2184"/>
              <a:gd name="T62" fmla="*/ 838 w 2052"/>
              <a:gd name="T63" fmla="*/ 771 h 2184"/>
              <a:gd name="T64" fmla="*/ 551 w 2052"/>
              <a:gd name="T65" fmla="*/ 506 h 2184"/>
              <a:gd name="T66" fmla="*/ 838 w 2052"/>
              <a:gd name="T67" fmla="*/ 771 h 2184"/>
              <a:gd name="T68" fmla="*/ 838 w 2052"/>
              <a:gd name="T69" fmla="*/ 418 h 2184"/>
              <a:gd name="T70" fmla="*/ 551 w 2052"/>
              <a:gd name="T71" fmla="*/ 153 h 2184"/>
              <a:gd name="T72" fmla="*/ 838 w 2052"/>
              <a:gd name="T73" fmla="*/ 418 h 2184"/>
              <a:gd name="T74" fmla="*/ 1544 w 2052"/>
              <a:gd name="T75" fmla="*/ 1500 h 2184"/>
              <a:gd name="T76" fmla="*/ 1544 w 2052"/>
              <a:gd name="T77" fmla="*/ 860 h 2184"/>
              <a:gd name="T78" fmla="*/ 1544 w 2052"/>
              <a:gd name="T79" fmla="*/ 1500 h 2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2" h="2184">
                <a:moveTo>
                  <a:pt x="1610" y="970"/>
                </a:moveTo>
                <a:lnTo>
                  <a:pt x="1478" y="970"/>
                </a:lnTo>
                <a:lnTo>
                  <a:pt x="1478" y="1124"/>
                </a:lnTo>
                <a:lnTo>
                  <a:pt x="1345" y="1124"/>
                </a:lnTo>
                <a:lnTo>
                  <a:pt x="1345" y="1257"/>
                </a:lnTo>
                <a:lnTo>
                  <a:pt x="1478" y="1257"/>
                </a:lnTo>
                <a:lnTo>
                  <a:pt x="1478" y="1389"/>
                </a:lnTo>
                <a:lnTo>
                  <a:pt x="1610" y="1389"/>
                </a:lnTo>
                <a:lnTo>
                  <a:pt x="1610" y="1257"/>
                </a:lnTo>
                <a:lnTo>
                  <a:pt x="1765" y="1257"/>
                </a:lnTo>
                <a:lnTo>
                  <a:pt x="1765" y="1124"/>
                </a:lnTo>
                <a:lnTo>
                  <a:pt x="1610" y="1124"/>
                </a:lnTo>
                <a:lnTo>
                  <a:pt x="1610" y="970"/>
                </a:lnTo>
                <a:close/>
                <a:moveTo>
                  <a:pt x="970" y="727"/>
                </a:moveTo>
                <a:lnTo>
                  <a:pt x="970" y="727"/>
                </a:lnTo>
                <a:lnTo>
                  <a:pt x="970" y="0"/>
                </a:lnTo>
                <a:lnTo>
                  <a:pt x="0" y="0"/>
                </a:lnTo>
                <a:lnTo>
                  <a:pt x="0" y="2183"/>
                </a:lnTo>
                <a:lnTo>
                  <a:pt x="397" y="2183"/>
                </a:lnTo>
                <a:lnTo>
                  <a:pt x="684" y="2183"/>
                </a:lnTo>
                <a:lnTo>
                  <a:pt x="684" y="1720"/>
                </a:lnTo>
                <a:lnTo>
                  <a:pt x="1103" y="1720"/>
                </a:lnTo>
                <a:lnTo>
                  <a:pt x="1103" y="2183"/>
                </a:lnTo>
                <a:lnTo>
                  <a:pt x="2051" y="2183"/>
                </a:lnTo>
                <a:lnTo>
                  <a:pt x="2051" y="727"/>
                </a:lnTo>
                <a:lnTo>
                  <a:pt x="970" y="727"/>
                </a:lnTo>
                <a:close/>
                <a:moveTo>
                  <a:pt x="441" y="1455"/>
                </a:moveTo>
                <a:lnTo>
                  <a:pt x="441" y="1455"/>
                </a:lnTo>
                <a:lnTo>
                  <a:pt x="154" y="1455"/>
                </a:lnTo>
                <a:lnTo>
                  <a:pt x="154" y="1191"/>
                </a:lnTo>
                <a:lnTo>
                  <a:pt x="441" y="1191"/>
                </a:lnTo>
                <a:lnTo>
                  <a:pt x="441" y="1455"/>
                </a:lnTo>
                <a:close/>
                <a:moveTo>
                  <a:pt x="441" y="1102"/>
                </a:moveTo>
                <a:lnTo>
                  <a:pt x="441" y="1102"/>
                </a:lnTo>
                <a:lnTo>
                  <a:pt x="154" y="1102"/>
                </a:lnTo>
                <a:lnTo>
                  <a:pt x="154" y="838"/>
                </a:lnTo>
                <a:lnTo>
                  <a:pt x="441" y="838"/>
                </a:lnTo>
                <a:lnTo>
                  <a:pt x="441" y="1102"/>
                </a:lnTo>
                <a:close/>
                <a:moveTo>
                  <a:pt x="441" y="771"/>
                </a:moveTo>
                <a:lnTo>
                  <a:pt x="441" y="771"/>
                </a:lnTo>
                <a:lnTo>
                  <a:pt x="154" y="771"/>
                </a:lnTo>
                <a:lnTo>
                  <a:pt x="154" y="506"/>
                </a:lnTo>
                <a:lnTo>
                  <a:pt x="441" y="506"/>
                </a:lnTo>
                <a:lnTo>
                  <a:pt x="441" y="771"/>
                </a:lnTo>
                <a:close/>
                <a:moveTo>
                  <a:pt x="441" y="418"/>
                </a:moveTo>
                <a:lnTo>
                  <a:pt x="441" y="418"/>
                </a:lnTo>
                <a:lnTo>
                  <a:pt x="154" y="418"/>
                </a:lnTo>
                <a:lnTo>
                  <a:pt x="154" y="153"/>
                </a:lnTo>
                <a:lnTo>
                  <a:pt x="441" y="153"/>
                </a:lnTo>
                <a:lnTo>
                  <a:pt x="441" y="418"/>
                </a:lnTo>
                <a:close/>
                <a:moveTo>
                  <a:pt x="838" y="1455"/>
                </a:moveTo>
                <a:lnTo>
                  <a:pt x="838" y="1455"/>
                </a:lnTo>
                <a:lnTo>
                  <a:pt x="551" y="1455"/>
                </a:lnTo>
                <a:lnTo>
                  <a:pt x="551" y="1191"/>
                </a:lnTo>
                <a:lnTo>
                  <a:pt x="838" y="1191"/>
                </a:lnTo>
                <a:lnTo>
                  <a:pt x="838" y="1455"/>
                </a:lnTo>
                <a:close/>
                <a:moveTo>
                  <a:pt x="838" y="1102"/>
                </a:moveTo>
                <a:lnTo>
                  <a:pt x="838" y="1102"/>
                </a:lnTo>
                <a:lnTo>
                  <a:pt x="551" y="1102"/>
                </a:lnTo>
                <a:lnTo>
                  <a:pt x="551" y="838"/>
                </a:lnTo>
                <a:lnTo>
                  <a:pt x="838" y="838"/>
                </a:lnTo>
                <a:lnTo>
                  <a:pt x="838" y="1102"/>
                </a:lnTo>
                <a:close/>
                <a:moveTo>
                  <a:pt x="838" y="771"/>
                </a:moveTo>
                <a:lnTo>
                  <a:pt x="838" y="771"/>
                </a:lnTo>
                <a:lnTo>
                  <a:pt x="551" y="771"/>
                </a:lnTo>
                <a:lnTo>
                  <a:pt x="551" y="506"/>
                </a:lnTo>
                <a:lnTo>
                  <a:pt x="838" y="506"/>
                </a:lnTo>
                <a:lnTo>
                  <a:pt x="838" y="771"/>
                </a:lnTo>
                <a:close/>
                <a:moveTo>
                  <a:pt x="838" y="418"/>
                </a:moveTo>
                <a:lnTo>
                  <a:pt x="838" y="418"/>
                </a:lnTo>
                <a:lnTo>
                  <a:pt x="551" y="418"/>
                </a:lnTo>
                <a:lnTo>
                  <a:pt x="551" y="153"/>
                </a:lnTo>
                <a:lnTo>
                  <a:pt x="838" y="153"/>
                </a:lnTo>
                <a:lnTo>
                  <a:pt x="838" y="418"/>
                </a:lnTo>
                <a:close/>
                <a:moveTo>
                  <a:pt x="1544" y="1500"/>
                </a:moveTo>
                <a:lnTo>
                  <a:pt x="1544" y="1500"/>
                </a:lnTo>
                <a:cubicBezTo>
                  <a:pt x="1368" y="1500"/>
                  <a:pt x="1235" y="1367"/>
                  <a:pt x="1235" y="1191"/>
                </a:cubicBezTo>
                <a:cubicBezTo>
                  <a:pt x="1235" y="1014"/>
                  <a:pt x="1368" y="860"/>
                  <a:pt x="1544" y="860"/>
                </a:cubicBezTo>
                <a:cubicBezTo>
                  <a:pt x="1721" y="860"/>
                  <a:pt x="1875" y="1014"/>
                  <a:pt x="1875" y="1191"/>
                </a:cubicBezTo>
                <a:cubicBezTo>
                  <a:pt x="1875" y="1367"/>
                  <a:pt x="1721" y="1500"/>
                  <a:pt x="1544" y="1500"/>
                </a:cubicBezTo>
                <a:close/>
              </a:path>
            </a:pathLst>
          </a:custGeom>
          <a:solidFill>
            <a:srgbClr val="8A002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9585" fontAlgn="base" hangingPunct="0">
              <a:lnSpc>
                <a:spcPct val="93000"/>
              </a:lnSpc>
              <a:spcBef>
                <a:spcPct val="0"/>
              </a:spcBef>
              <a:spcAft>
                <a:spcPct val="0"/>
              </a:spcAft>
              <a:buClr>
                <a:srgbClr val="000000"/>
              </a:buClr>
              <a:buSzPct val="100000"/>
            </a:pPr>
            <a:endParaRPr lang="en-US" sz="2400" dirty="0">
              <a:solidFill>
                <a:srgbClr val="000000"/>
              </a:solidFill>
              <a:latin typeface="Gotham Book" charset="0"/>
              <a:ea typeface="Gotham Medium" charset="0"/>
              <a:cs typeface="Gotham Medium" charset="0"/>
            </a:endParaRPr>
          </a:p>
        </p:txBody>
      </p:sp>
      <p:sp>
        <p:nvSpPr>
          <p:cNvPr id="28" name="TextBox 27"/>
          <p:cNvSpPr txBox="1"/>
          <p:nvPr/>
        </p:nvSpPr>
        <p:spPr>
          <a:xfrm>
            <a:off x="2544414" y="4880512"/>
            <a:ext cx="2438399" cy="350930"/>
          </a:xfrm>
          <a:prstGeom prst="rect">
            <a:avLst/>
          </a:prstGeom>
        </p:spPr>
        <p:txBody>
          <a:bodyPr vert="horz" wrap="square" rtlCol="0">
            <a:spAutoFit/>
          </a:bodyPr>
          <a:lstStyle/>
          <a:p>
            <a:pPr algn="ctr">
              <a:lnSpc>
                <a:spcPct val="90000"/>
              </a:lnSpc>
            </a:pPr>
            <a:r>
              <a:rPr lang="en-US" sz="1867" dirty="0">
                <a:solidFill>
                  <a:srgbClr val="8A0021"/>
                </a:solidFill>
                <a:latin typeface="Gotham Medium" charset="0"/>
                <a:ea typeface="Gotham Book" charset="0"/>
                <a:cs typeface="Gotham Book" charset="0"/>
              </a:rPr>
              <a:t>HEALTH</a:t>
            </a:r>
          </a:p>
        </p:txBody>
      </p:sp>
      <p:grpSp>
        <p:nvGrpSpPr>
          <p:cNvPr id="5" name="Group 4"/>
          <p:cNvGrpSpPr/>
          <p:nvPr/>
        </p:nvGrpSpPr>
        <p:grpSpPr>
          <a:xfrm>
            <a:off x="5379245" y="2767269"/>
            <a:ext cx="1490684" cy="1701948"/>
            <a:chOff x="3449354" y="2037704"/>
            <a:chExt cx="1390650" cy="1587736"/>
          </a:xfrm>
        </p:grpSpPr>
        <p:pic>
          <p:nvPicPr>
            <p:cNvPr id="30" name="Picture 2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44680" y="2177006"/>
              <a:ext cx="473620" cy="354443"/>
            </a:xfrm>
            <a:prstGeom prst="rect">
              <a:avLst/>
            </a:prstGeom>
          </p:spPr>
        </p:pic>
        <p:pic>
          <p:nvPicPr>
            <p:cNvPr id="31" name="Picture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31223" y="2037704"/>
              <a:ext cx="659760" cy="493745"/>
            </a:xfrm>
            <a:prstGeom prst="rect">
              <a:avLst/>
            </a:prstGeom>
          </p:spPr>
        </p:pic>
        <p:pic>
          <p:nvPicPr>
            <p:cNvPr id="32" name="Picture 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90036" y="2099045"/>
              <a:ext cx="577794" cy="432404"/>
            </a:xfrm>
            <a:prstGeom prst="rect">
              <a:avLst/>
            </a:prstGeom>
          </p:spPr>
        </p:pic>
        <p:sp>
          <p:nvSpPr>
            <p:cNvPr id="33" name="Freeform 32"/>
            <p:cNvSpPr>
              <a:spLocks noChangeArrowheads="1"/>
            </p:cNvSpPr>
            <p:nvPr/>
          </p:nvSpPr>
          <p:spPr bwMode="auto">
            <a:xfrm>
              <a:off x="3449354" y="2576102"/>
              <a:ext cx="1390650" cy="1049338"/>
            </a:xfrm>
            <a:custGeom>
              <a:avLst/>
              <a:gdLst>
                <a:gd name="T0" fmla="*/ 3000 w 3861"/>
                <a:gd name="T1" fmla="*/ 1522 h 2913"/>
                <a:gd name="T2" fmla="*/ 3000 w 3861"/>
                <a:gd name="T3" fmla="*/ 1765 h 2913"/>
                <a:gd name="T4" fmla="*/ 0 w 3861"/>
                <a:gd name="T5" fmla="*/ 2912 h 2913"/>
                <a:gd name="T6" fmla="*/ 1963 w 3861"/>
                <a:gd name="T7" fmla="*/ 1566 h 2913"/>
                <a:gd name="T8" fmla="*/ 1963 w 3861"/>
                <a:gd name="T9" fmla="*/ 1566 h 2913"/>
                <a:gd name="T10" fmla="*/ 1963 w 3861"/>
                <a:gd name="T11" fmla="*/ 1897 h 2913"/>
                <a:gd name="T12" fmla="*/ 2118 w 3861"/>
                <a:gd name="T13" fmla="*/ 2096 h 2913"/>
                <a:gd name="T14" fmla="*/ 1919 w 3861"/>
                <a:gd name="T15" fmla="*/ 1566 h 2913"/>
                <a:gd name="T16" fmla="*/ 1765 w 3861"/>
                <a:gd name="T17" fmla="*/ 1765 h 2913"/>
                <a:gd name="T18" fmla="*/ 1765 w 3861"/>
                <a:gd name="T19" fmla="*/ 1963 h 2913"/>
                <a:gd name="T20" fmla="*/ 1765 w 3861"/>
                <a:gd name="T21" fmla="*/ 1963 h 2913"/>
                <a:gd name="T22" fmla="*/ 1566 w 3861"/>
                <a:gd name="T23" fmla="*/ 1720 h 2913"/>
                <a:gd name="T24" fmla="*/ 1720 w 3861"/>
                <a:gd name="T25" fmla="*/ 1897 h 2913"/>
                <a:gd name="T26" fmla="*/ 1720 w 3861"/>
                <a:gd name="T27" fmla="*/ 1963 h 2913"/>
                <a:gd name="T28" fmla="*/ 1367 w 3861"/>
                <a:gd name="T29" fmla="*/ 1566 h 2913"/>
                <a:gd name="T30" fmla="*/ 1367 w 3861"/>
                <a:gd name="T31" fmla="*/ 1765 h 2913"/>
                <a:gd name="T32" fmla="*/ 1367 w 3861"/>
                <a:gd name="T33" fmla="*/ 1765 h 2913"/>
                <a:gd name="T34" fmla="*/ 1367 w 3861"/>
                <a:gd name="T35" fmla="*/ 2096 h 2913"/>
                <a:gd name="T36" fmla="*/ 1323 w 3861"/>
                <a:gd name="T37" fmla="*/ 1720 h 2913"/>
                <a:gd name="T38" fmla="*/ 1323 w 3861"/>
                <a:gd name="T39" fmla="*/ 1765 h 2913"/>
                <a:gd name="T40" fmla="*/ 1169 w 3861"/>
                <a:gd name="T41" fmla="*/ 1963 h 2913"/>
                <a:gd name="T42" fmla="*/ 970 w 3861"/>
                <a:gd name="T43" fmla="*/ 1566 h 2913"/>
                <a:gd name="T44" fmla="*/ 970 w 3861"/>
                <a:gd name="T45" fmla="*/ 1566 h 2913"/>
                <a:gd name="T46" fmla="*/ 970 w 3861"/>
                <a:gd name="T47" fmla="*/ 1897 h 2913"/>
                <a:gd name="T48" fmla="*/ 1124 w 3861"/>
                <a:gd name="T49" fmla="*/ 2096 h 2913"/>
                <a:gd name="T50" fmla="*/ 926 w 3861"/>
                <a:gd name="T51" fmla="*/ 1566 h 2913"/>
                <a:gd name="T52" fmla="*/ 771 w 3861"/>
                <a:gd name="T53" fmla="*/ 1765 h 2913"/>
                <a:gd name="T54" fmla="*/ 771 w 3861"/>
                <a:gd name="T55" fmla="*/ 1963 h 2913"/>
                <a:gd name="T56" fmla="*/ 771 w 3861"/>
                <a:gd name="T57" fmla="*/ 1963 h 2913"/>
                <a:gd name="T58" fmla="*/ 573 w 3861"/>
                <a:gd name="T59" fmla="*/ 1720 h 2913"/>
                <a:gd name="T60" fmla="*/ 728 w 3861"/>
                <a:gd name="T61" fmla="*/ 1897 h 2913"/>
                <a:gd name="T62" fmla="*/ 728 w 3861"/>
                <a:gd name="T63" fmla="*/ 1963 h 2913"/>
                <a:gd name="T64" fmla="*/ 375 w 3861"/>
                <a:gd name="T65" fmla="*/ 1566 h 2913"/>
                <a:gd name="T66" fmla="*/ 375 w 3861"/>
                <a:gd name="T67" fmla="*/ 1765 h 2913"/>
                <a:gd name="T68" fmla="*/ 375 w 3861"/>
                <a:gd name="T69" fmla="*/ 1765 h 2913"/>
                <a:gd name="T70" fmla="*/ 375 w 3861"/>
                <a:gd name="T71" fmla="*/ 2096 h 2913"/>
                <a:gd name="T72" fmla="*/ 154 w 3861"/>
                <a:gd name="T73" fmla="*/ 2625 h 2913"/>
                <a:gd name="T74" fmla="*/ 154 w 3861"/>
                <a:gd name="T75" fmla="*/ 2448 h 2913"/>
                <a:gd name="T76" fmla="*/ 3000 w 3861"/>
                <a:gd name="T77" fmla="*/ 2691 h 2913"/>
                <a:gd name="T78" fmla="*/ 3000 w 3861"/>
                <a:gd name="T79" fmla="*/ 2448 h 2913"/>
                <a:gd name="T80" fmla="*/ 3000 w 3861"/>
                <a:gd name="T81" fmla="*/ 2448 h 2913"/>
                <a:gd name="T82" fmla="*/ 3000 w 3861"/>
                <a:gd name="T83" fmla="*/ 2140 h 2913"/>
                <a:gd name="T84" fmla="*/ 3353 w 3861"/>
                <a:gd name="T85" fmla="*/ 2625 h 2913"/>
                <a:gd name="T86" fmla="*/ 3353 w 3861"/>
                <a:gd name="T87" fmla="*/ 2448 h 2913"/>
                <a:gd name="T88" fmla="*/ 3662 w 3861"/>
                <a:gd name="T89" fmla="*/ 2206 h 2913"/>
                <a:gd name="T90" fmla="*/ 2493 w 3861"/>
                <a:gd name="T91" fmla="*/ 1059 h 2913"/>
                <a:gd name="T92" fmla="*/ 2228 w 3861"/>
                <a:gd name="T93" fmla="*/ 176 h 2913"/>
                <a:gd name="T94" fmla="*/ 1808 w 3861"/>
                <a:gd name="T95" fmla="*/ 176 h 2913"/>
                <a:gd name="T96" fmla="*/ 1412 w 3861"/>
                <a:gd name="T97" fmla="*/ 198 h 2913"/>
                <a:gd name="T98" fmla="*/ 1059 w 3861"/>
                <a:gd name="T99" fmla="*/ 0 h 2913"/>
                <a:gd name="T100" fmla="*/ 1059 w 3861"/>
                <a:gd name="T101" fmla="*/ 1059 h 2913"/>
                <a:gd name="T102" fmla="*/ 661 w 3861"/>
                <a:gd name="T103" fmla="*/ 22 h 2913"/>
                <a:gd name="T104" fmla="*/ 264 w 3861"/>
                <a:gd name="T105" fmla="*/ 198 h 2913"/>
                <a:gd name="T106" fmla="*/ 2493 w 3861"/>
                <a:gd name="T107" fmla="*/ 1191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61" h="2913">
                  <a:moveTo>
                    <a:pt x="3353" y="1897"/>
                  </a:moveTo>
                  <a:lnTo>
                    <a:pt x="3353" y="1897"/>
                  </a:lnTo>
                  <a:lnTo>
                    <a:pt x="3353" y="1765"/>
                  </a:lnTo>
                  <a:lnTo>
                    <a:pt x="3264" y="1765"/>
                  </a:lnTo>
                  <a:cubicBezTo>
                    <a:pt x="3264" y="1632"/>
                    <a:pt x="3132" y="1522"/>
                    <a:pt x="3000" y="1522"/>
                  </a:cubicBezTo>
                  <a:lnTo>
                    <a:pt x="2493" y="1522"/>
                  </a:lnTo>
                  <a:lnTo>
                    <a:pt x="2493" y="1698"/>
                  </a:lnTo>
                  <a:lnTo>
                    <a:pt x="3000" y="1698"/>
                  </a:lnTo>
                  <a:cubicBezTo>
                    <a:pt x="3044" y="1698"/>
                    <a:pt x="3089" y="1720"/>
                    <a:pt x="3089" y="1765"/>
                  </a:cubicBezTo>
                  <a:cubicBezTo>
                    <a:pt x="3000" y="1765"/>
                    <a:pt x="3030" y="1765"/>
                    <a:pt x="3000" y="1765"/>
                  </a:cubicBezTo>
                  <a:lnTo>
                    <a:pt x="3000" y="1897"/>
                  </a:lnTo>
                  <a:lnTo>
                    <a:pt x="2493" y="1897"/>
                  </a:lnTo>
                  <a:lnTo>
                    <a:pt x="2493" y="1235"/>
                  </a:lnTo>
                  <a:lnTo>
                    <a:pt x="0" y="1235"/>
                  </a:lnTo>
                  <a:lnTo>
                    <a:pt x="0" y="2912"/>
                  </a:lnTo>
                  <a:lnTo>
                    <a:pt x="2493" y="2912"/>
                  </a:lnTo>
                  <a:lnTo>
                    <a:pt x="3860" y="2912"/>
                  </a:lnTo>
                  <a:lnTo>
                    <a:pt x="3860" y="1897"/>
                  </a:lnTo>
                  <a:lnTo>
                    <a:pt x="3353" y="1897"/>
                  </a:lnTo>
                  <a:close/>
                  <a:moveTo>
                    <a:pt x="1963" y="1566"/>
                  </a:moveTo>
                  <a:lnTo>
                    <a:pt x="1963" y="1566"/>
                  </a:lnTo>
                  <a:lnTo>
                    <a:pt x="2118" y="1566"/>
                  </a:lnTo>
                  <a:lnTo>
                    <a:pt x="2118" y="1720"/>
                  </a:lnTo>
                  <a:lnTo>
                    <a:pt x="1963" y="1720"/>
                  </a:lnTo>
                  <a:lnTo>
                    <a:pt x="1963" y="1566"/>
                  </a:lnTo>
                  <a:close/>
                  <a:moveTo>
                    <a:pt x="1963" y="1765"/>
                  </a:moveTo>
                  <a:lnTo>
                    <a:pt x="1963" y="1765"/>
                  </a:lnTo>
                  <a:lnTo>
                    <a:pt x="2118" y="1765"/>
                  </a:lnTo>
                  <a:lnTo>
                    <a:pt x="2118" y="1897"/>
                  </a:lnTo>
                  <a:lnTo>
                    <a:pt x="1963" y="1897"/>
                  </a:lnTo>
                  <a:lnTo>
                    <a:pt x="1963" y="1765"/>
                  </a:lnTo>
                  <a:close/>
                  <a:moveTo>
                    <a:pt x="1963" y="1963"/>
                  </a:moveTo>
                  <a:lnTo>
                    <a:pt x="1963" y="1963"/>
                  </a:lnTo>
                  <a:lnTo>
                    <a:pt x="2118" y="1963"/>
                  </a:lnTo>
                  <a:lnTo>
                    <a:pt x="2118" y="2096"/>
                  </a:lnTo>
                  <a:lnTo>
                    <a:pt x="1963" y="2096"/>
                  </a:lnTo>
                  <a:lnTo>
                    <a:pt x="1963" y="1963"/>
                  </a:lnTo>
                  <a:close/>
                  <a:moveTo>
                    <a:pt x="1765" y="1566"/>
                  </a:moveTo>
                  <a:lnTo>
                    <a:pt x="1765" y="1566"/>
                  </a:lnTo>
                  <a:cubicBezTo>
                    <a:pt x="1919" y="1566"/>
                    <a:pt x="1868" y="1566"/>
                    <a:pt x="1919" y="1566"/>
                  </a:cubicBezTo>
                  <a:lnTo>
                    <a:pt x="1919" y="1720"/>
                  </a:lnTo>
                  <a:cubicBezTo>
                    <a:pt x="1765" y="1720"/>
                    <a:pt x="1816" y="1720"/>
                    <a:pt x="1765" y="1720"/>
                  </a:cubicBezTo>
                  <a:lnTo>
                    <a:pt x="1765" y="1566"/>
                  </a:lnTo>
                  <a:close/>
                  <a:moveTo>
                    <a:pt x="1765" y="1765"/>
                  </a:moveTo>
                  <a:lnTo>
                    <a:pt x="1765" y="1765"/>
                  </a:lnTo>
                  <a:cubicBezTo>
                    <a:pt x="1919" y="1765"/>
                    <a:pt x="1868" y="1765"/>
                    <a:pt x="1919" y="1765"/>
                  </a:cubicBezTo>
                  <a:lnTo>
                    <a:pt x="1919" y="1897"/>
                  </a:lnTo>
                  <a:cubicBezTo>
                    <a:pt x="1765" y="1897"/>
                    <a:pt x="1816" y="1897"/>
                    <a:pt x="1765" y="1897"/>
                  </a:cubicBezTo>
                  <a:lnTo>
                    <a:pt x="1765" y="1765"/>
                  </a:lnTo>
                  <a:close/>
                  <a:moveTo>
                    <a:pt x="1765" y="1963"/>
                  </a:moveTo>
                  <a:lnTo>
                    <a:pt x="1765" y="1963"/>
                  </a:lnTo>
                  <a:cubicBezTo>
                    <a:pt x="1919" y="1963"/>
                    <a:pt x="1868" y="1963"/>
                    <a:pt x="1919" y="1963"/>
                  </a:cubicBezTo>
                  <a:lnTo>
                    <a:pt x="1919" y="2096"/>
                  </a:lnTo>
                  <a:cubicBezTo>
                    <a:pt x="1765" y="2096"/>
                    <a:pt x="1816" y="2096"/>
                    <a:pt x="1765" y="2096"/>
                  </a:cubicBezTo>
                  <a:lnTo>
                    <a:pt x="1765" y="1963"/>
                  </a:lnTo>
                  <a:close/>
                  <a:moveTo>
                    <a:pt x="1566" y="1566"/>
                  </a:moveTo>
                  <a:lnTo>
                    <a:pt x="1566" y="1566"/>
                  </a:lnTo>
                  <a:cubicBezTo>
                    <a:pt x="1720" y="1566"/>
                    <a:pt x="1669" y="1566"/>
                    <a:pt x="1720" y="1566"/>
                  </a:cubicBezTo>
                  <a:lnTo>
                    <a:pt x="1720" y="1720"/>
                  </a:lnTo>
                  <a:cubicBezTo>
                    <a:pt x="1566" y="1720"/>
                    <a:pt x="1617" y="1720"/>
                    <a:pt x="1566" y="1720"/>
                  </a:cubicBezTo>
                  <a:lnTo>
                    <a:pt x="1566" y="1566"/>
                  </a:lnTo>
                  <a:close/>
                  <a:moveTo>
                    <a:pt x="1566" y="1765"/>
                  </a:moveTo>
                  <a:lnTo>
                    <a:pt x="1566" y="1765"/>
                  </a:lnTo>
                  <a:cubicBezTo>
                    <a:pt x="1720" y="1765"/>
                    <a:pt x="1669" y="1765"/>
                    <a:pt x="1720" y="1765"/>
                  </a:cubicBezTo>
                  <a:lnTo>
                    <a:pt x="1720" y="1897"/>
                  </a:lnTo>
                  <a:cubicBezTo>
                    <a:pt x="1566" y="1897"/>
                    <a:pt x="1617" y="1897"/>
                    <a:pt x="1566" y="1897"/>
                  </a:cubicBezTo>
                  <a:lnTo>
                    <a:pt x="1566" y="1765"/>
                  </a:lnTo>
                  <a:close/>
                  <a:moveTo>
                    <a:pt x="1566" y="1963"/>
                  </a:moveTo>
                  <a:lnTo>
                    <a:pt x="1566" y="1963"/>
                  </a:lnTo>
                  <a:cubicBezTo>
                    <a:pt x="1720" y="1963"/>
                    <a:pt x="1669" y="1963"/>
                    <a:pt x="1720" y="1963"/>
                  </a:cubicBezTo>
                  <a:lnTo>
                    <a:pt x="1720" y="2096"/>
                  </a:lnTo>
                  <a:cubicBezTo>
                    <a:pt x="1566" y="2096"/>
                    <a:pt x="1617" y="2096"/>
                    <a:pt x="1566" y="2096"/>
                  </a:cubicBezTo>
                  <a:lnTo>
                    <a:pt x="1566" y="1963"/>
                  </a:lnTo>
                  <a:close/>
                  <a:moveTo>
                    <a:pt x="1367" y="1566"/>
                  </a:moveTo>
                  <a:lnTo>
                    <a:pt x="1367" y="1566"/>
                  </a:lnTo>
                  <a:lnTo>
                    <a:pt x="1522" y="1566"/>
                  </a:lnTo>
                  <a:lnTo>
                    <a:pt x="1522" y="1720"/>
                  </a:lnTo>
                  <a:lnTo>
                    <a:pt x="1367" y="1720"/>
                  </a:lnTo>
                  <a:lnTo>
                    <a:pt x="1367" y="1566"/>
                  </a:lnTo>
                  <a:close/>
                  <a:moveTo>
                    <a:pt x="1367" y="1765"/>
                  </a:moveTo>
                  <a:lnTo>
                    <a:pt x="1367" y="1765"/>
                  </a:lnTo>
                  <a:lnTo>
                    <a:pt x="1522" y="1765"/>
                  </a:lnTo>
                  <a:lnTo>
                    <a:pt x="1522" y="1897"/>
                  </a:lnTo>
                  <a:lnTo>
                    <a:pt x="1367" y="1897"/>
                  </a:lnTo>
                  <a:lnTo>
                    <a:pt x="1367" y="1765"/>
                  </a:lnTo>
                  <a:close/>
                  <a:moveTo>
                    <a:pt x="1367" y="1963"/>
                  </a:moveTo>
                  <a:lnTo>
                    <a:pt x="1367" y="1963"/>
                  </a:lnTo>
                  <a:lnTo>
                    <a:pt x="1522" y="1963"/>
                  </a:lnTo>
                  <a:lnTo>
                    <a:pt x="1522" y="2096"/>
                  </a:lnTo>
                  <a:lnTo>
                    <a:pt x="1367" y="2096"/>
                  </a:lnTo>
                  <a:lnTo>
                    <a:pt x="1367" y="1963"/>
                  </a:lnTo>
                  <a:close/>
                  <a:moveTo>
                    <a:pt x="1169" y="1566"/>
                  </a:moveTo>
                  <a:lnTo>
                    <a:pt x="1169" y="1566"/>
                  </a:lnTo>
                  <a:lnTo>
                    <a:pt x="1323" y="1566"/>
                  </a:lnTo>
                  <a:lnTo>
                    <a:pt x="1323" y="1720"/>
                  </a:lnTo>
                  <a:lnTo>
                    <a:pt x="1169" y="1720"/>
                  </a:lnTo>
                  <a:lnTo>
                    <a:pt x="1169" y="1566"/>
                  </a:lnTo>
                  <a:close/>
                  <a:moveTo>
                    <a:pt x="1169" y="1765"/>
                  </a:moveTo>
                  <a:lnTo>
                    <a:pt x="1169" y="1765"/>
                  </a:lnTo>
                  <a:lnTo>
                    <a:pt x="1323" y="1765"/>
                  </a:lnTo>
                  <a:lnTo>
                    <a:pt x="1323" y="1897"/>
                  </a:lnTo>
                  <a:lnTo>
                    <a:pt x="1169" y="1897"/>
                  </a:lnTo>
                  <a:lnTo>
                    <a:pt x="1169" y="1765"/>
                  </a:lnTo>
                  <a:close/>
                  <a:moveTo>
                    <a:pt x="1169" y="1963"/>
                  </a:moveTo>
                  <a:lnTo>
                    <a:pt x="1169" y="1963"/>
                  </a:lnTo>
                  <a:lnTo>
                    <a:pt x="1323" y="1963"/>
                  </a:lnTo>
                  <a:lnTo>
                    <a:pt x="1323" y="2096"/>
                  </a:lnTo>
                  <a:lnTo>
                    <a:pt x="1169" y="2096"/>
                  </a:lnTo>
                  <a:lnTo>
                    <a:pt x="1169" y="1963"/>
                  </a:lnTo>
                  <a:close/>
                  <a:moveTo>
                    <a:pt x="970" y="1566"/>
                  </a:moveTo>
                  <a:lnTo>
                    <a:pt x="970" y="1566"/>
                  </a:lnTo>
                  <a:lnTo>
                    <a:pt x="1124" y="1566"/>
                  </a:lnTo>
                  <a:lnTo>
                    <a:pt x="1124" y="1720"/>
                  </a:lnTo>
                  <a:lnTo>
                    <a:pt x="970" y="1720"/>
                  </a:lnTo>
                  <a:lnTo>
                    <a:pt x="970" y="1566"/>
                  </a:lnTo>
                  <a:close/>
                  <a:moveTo>
                    <a:pt x="970" y="1765"/>
                  </a:moveTo>
                  <a:lnTo>
                    <a:pt x="970" y="1765"/>
                  </a:lnTo>
                  <a:lnTo>
                    <a:pt x="1124" y="1765"/>
                  </a:lnTo>
                  <a:lnTo>
                    <a:pt x="1124" y="1897"/>
                  </a:lnTo>
                  <a:lnTo>
                    <a:pt x="970" y="1897"/>
                  </a:lnTo>
                  <a:lnTo>
                    <a:pt x="970" y="1765"/>
                  </a:lnTo>
                  <a:close/>
                  <a:moveTo>
                    <a:pt x="970" y="1963"/>
                  </a:moveTo>
                  <a:lnTo>
                    <a:pt x="970" y="1963"/>
                  </a:lnTo>
                  <a:lnTo>
                    <a:pt x="1124" y="1963"/>
                  </a:lnTo>
                  <a:lnTo>
                    <a:pt x="1124" y="2096"/>
                  </a:lnTo>
                  <a:lnTo>
                    <a:pt x="970" y="2096"/>
                  </a:lnTo>
                  <a:lnTo>
                    <a:pt x="970" y="1963"/>
                  </a:lnTo>
                  <a:close/>
                  <a:moveTo>
                    <a:pt x="771" y="1566"/>
                  </a:moveTo>
                  <a:lnTo>
                    <a:pt x="771" y="1566"/>
                  </a:lnTo>
                  <a:lnTo>
                    <a:pt x="926" y="1566"/>
                  </a:lnTo>
                  <a:lnTo>
                    <a:pt x="926" y="1720"/>
                  </a:lnTo>
                  <a:lnTo>
                    <a:pt x="771" y="1720"/>
                  </a:lnTo>
                  <a:lnTo>
                    <a:pt x="771" y="1566"/>
                  </a:lnTo>
                  <a:close/>
                  <a:moveTo>
                    <a:pt x="771" y="1765"/>
                  </a:moveTo>
                  <a:lnTo>
                    <a:pt x="771" y="1765"/>
                  </a:lnTo>
                  <a:lnTo>
                    <a:pt x="926" y="1765"/>
                  </a:lnTo>
                  <a:lnTo>
                    <a:pt x="926" y="1897"/>
                  </a:lnTo>
                  <a:lnTo>
                    <a:pt x="771" y="1897"/>
                  </a:lnTo>
                  <a:lnTo>
                    <a:pt x="771" y="1765"/>
                  </a:lnTo>
                  <a:close/>
                  <a:moveTo>
                    <a:pt x="771" y="1963"/>
                  </a:moveTo>
                  <a:lnTo>
                    <a:pt x="771" y="1963"/>
                  </a:lnTo>
                  <a:lnTo>
                    <a:pt x="926" y="1963"/>
                  </a:lnTo>
                  <a:lnTo>
                    <a:pt x="926" y="2096"/>
                  </a:lnTo>
                  <a:lnTo>
                    <a:pt x="771" y="2096"/>
                  </a:lnTo>
                  <a:lnTo>
                    <a:pt x="771" y="1963"/>
                  </a:lnTo>
                  <a:close/>
                  <a:moveTo>
                    <a:pt x="573" y="1566"/>
                  </a:moveTo>
                  <a:lnTo>
                    <a:pt x="573" y="1566"/>
                  </a:lnTo>
                  <a:lnTo>
                    <a:pt x="728" y="1566"/>
                  </a:lnTo>
                  <a:lnTo>
                    <a:pt x="728" y="1720"/>
                  </a:lnTo>
                  <a:lnTo>
                    <a:pt x="573" y="1720"/>
                  </a:lnTo>
                  <a:lnTo>
                    <a:pt x="573" y="1566"/>
                  </a:lnTo>
                  <a:close/>
                  <a:moveTo>
                    <a:pt x="573" y="1765"/>
                  </a:moveTo>
                  <a:lnTo>
                    <a:pt x="573" y="1765"/>
                  </a:lnTo>
                  <a:lnTo>
                    <a:pt x="728" y="1765"/>
                  </a:lnTo>
                  <a:lnTo>
                    <a:pt x="728" y="1897"/>
                  </a:lnTo>
                  <a:lnTo>
                    <a:pt x="573" y="1897"/>
                  </a:lnTo>
                  <a:lnTo>
                    <a:pt x="573" y="1765"/>
                  </a:lnTo>
                  <a:close/>
                  <a:moveTo>
                    <a:pt x="573" y="1963"/>
                  </a:moveTo>
                  <a:lnTo>
                    <a:pt x="573" y="1963"/>
                  </a:lnTo>
                  <a:lnTo>
                    <a:pt x="728" y="1963"/>
                  </a:lnTo>
                  <a:lnTo>
                    <a:pt x="728" y="2096"/>
                  </a:lnTo>
                  <a:lnTo>
                    <a:pt x="573" y="2096"/>
                  </a:lnTo>
                  <a:lnTo>
                    <a:pt x="573" y="1963"/>
                  </a:lnTo>
                  <a:close/>
                  <a:moveTo>
                    <a:pt x="375" y="1566"/>
                  </a:moveTo>
                  <a:lnTo>
                    <a:pt x="375" y="1566"/>
                  </a:lnTo>
                  <a:lnTo>
                    <a:pt x="507" y="1566"/>
                  </a:lnTo>
                  <a:lnTo>
                    <a:pt x="507" y="1720"/>
                  </a:lnTo>
                  <a:lnTo>
                    <a:pt x="375" y="1720"/>
                  </a:lnTo>
                  <a:lnTo>
                    <a:pt x="375" y="1566"/>
                  </a:lnTo>
                  <a:close/>
                  <a:moveTo>
                    <a:pt x="375" y="1765"/>
                  </a:moveTo>
                  <a:lnTo>
                    <a:pt x="375" y="1765"/>
                  </a:lnTo>
                  <a:lnTo>
                    <a:pt x="507" y="1765"/>
                  </a:lnTo>
                  <a:lnTo>
                    <a:pt x="507" y="1897"/>
                  </a:lnTo>
                  <a:lnTo>
                    <a:pt x="375" y="1897"/>
                  </a:lnTo>
                  <a:lnTo>
                    <a:pt x="375" y="1765"/>
                  </a:lnTo>
                  <a:close/>
                  <a:moveTo>
                    <a:pt x="375" y="1963"/>
                  </a:moveTo>
                  <a:lnTo>
                    <a:pt x="375" y="1963"/>
                  </a:lnTo>
                  <a:lnTo>
                    <a:pt x="507" y="1963"/>
                  </a:lnTo>
                  <a:lnTo>
                    <a:pt x="507" y="2096"/>
                  </a:lnTo>
                  <a:lnTo>
                    <a:pt x="375" y="2096"/>
                  </a:lnTo>
                  <a:lnTo>
                    <a:pt x="375" y="1963"/>
                  </a:lnTo>
                  <a:close/>
                  <a:moveTo>
                    <a:pt x="2338" y="2691"/>
                  </a:moveTo>
                  <a:lnTo>
                    <a:pt x="2338" y="2691"/>
                  </a:lnTo>
                  <a:lnTo>
                    <a:pt x="154" y="2691"/>
                  </a:lnTo>
                  <a:lnTo>
                    <a:pt x="154" y="2625"/>
                  </a:lnTo>
                  <a:lnTo>
                    <a:pt x="2338" y="2625"/>
                  </a:lnTo>
                  <a:lnTo>
                    <a:pt x="2338" y="2691"/>
                  </a:lnTo>
                  <a:close/>
                  <a:moveTo>
                    <a:pt x="2338" y="2448"/>
                  </a:moveTo>
                  <a:lnTo>
                    <a:pt x="2338" y="2448"/>
                  </a:lnTo>
                  <a:lnTo>
                    <a:pt x="154" y="2448"/>
                  </a:lnTo>
                  <a:lnTo>
                    <a:pt x="154" y="2383"/>
                  </a:lnTo>
                  <a:lnTo>
                    <a:pt x="2338" y="2383"/>
                  </a:lnTo>
                  <a:lnTo>
                    <a:pt x="2338" y="2448"/>
                  </a:lnTo>
                  <a:close/>
                  <a:moveTo>
                    <a:pt x="3000" y="2691"/>
                  </a:moveTo>
                  <a:lnTo>
                    <a:pt x="3000" y="2691"/>
                  </a:lnTo>
                  <a:lnTo>
                    <a:pt x="2647" y="2691"/>
                  </a:lnTo>
                  <a:lnTo>
                    <a:pt x="2647" y="2625"/>
                  </a:lnTo>
                  <a:lnTo>
                    <a:pt x="3000" y="2625"/>
                  </a:lnTo>
                  <a:lnTo>
                    <a:pt x="3000" y="2691"/>
                  </a:lnTo>
                  <a:close/>
                  <a:moveTo>
                    <a:pt x="3000" y="2448"/>
                  </a:moveTo>
                  <a:lnTo>
                    <a:pt x="3000" y="2448"/>
                  </a:lnTo>
                  <a:lnTo>
                    <a:pt x="2647" y="2448"/>
                  </a:lnTo>
                  <a:lnTo>
                    <a:pt x="2647" y="2383"/>
                  </a:lnTo>
                  <a:lnTo>
                    <a:pt x="3000" y="2383"/>
                  </a:lnTo>
                  <a:lnTo>
                    <a:pt x="3000" y="2448"/>
                  </a:lnTo>
                  <a:close/>
                  <a:moveTo>
                    <a:pt x="3000" y="2206"/>
                  </a:moveTo>
                  <a:lnTo>
                    <a:pt x="3000" y="2206"/>
                  </a:lnTo>
                  <a:lnTo>
                    <a:pt x="2647" y="2206"/>
                  </a:lnTo>
                  <a:lnTo>
                    <a:pt x="2647" y="2140"/>
                  </a:lnTo>
                  <a:lnTo>
                    <a:pt x="3000" y="2140"/>
                  </a:lnTo>
                  <a:lnTo>
                    <a:pt x="3000" y="2206"/>
                  </a:lnTo>
                  <a:close/>
                  <a:moveTo>
                    <a:pt x="3662" y="2691"/>
                  </a:moveTo>
                  <a:lnTo>
                    <a:pt x="3662" y="2691"/>
                  </a:lnTo>
                  <a:cubicBezTo>
                    <a:pt x="3353" y="2691"/>
                    <a:pt x="3456" y="2691"/>
                    <a:pt x="3353" y="2691"/>
                  </a:cubicBezTo>
                  <a:lnTo>
                    <a:pt x="3353" y="2625"/>
                  </a:lnTo>
                  <a:cubicBezTo>
                    <a:pt x="3662" y="2625"/>
                    <a:pt x="3559" y="2625"/>
                    <a:pt x="3662" y="2625"/>
                  </a:cubicBezTo>
                  <a:lnTo>
                    <a:pt x="3662" y="2691"/>
                  </a:lnTo>
                  <a:close/>
                  <a:moveTo>
                    <a:pt x="3662" y="2448"/>
                  </a:moveTo>
                  <a:lnTo>
                    <a:pt x="3662" y="2448"/>
                  </a:lnTo>
                  <a:cubicBezTo>
                    <a:pt x="3353" y="2448"/>
                    <a:pt x="3456" y="2448"/>
                    <a:pt x="3353" y="2448"/>
                  </a:cubicBezTo>
                  <a:lnTo>
                    <a:pt x="3353" y="2383"/>
                  </a:lnTo>
                  <a:cubicBezTo>
                    <a:pt x="3662" y="2383"/>
                    <a:pt x="3559" y="2383"/>
                    <a:pt x="3662" y="2383"/>
                  </a:cubicBezTo>
                  <a:lnTo>
                    <a:pt x="3662" y="2448"/>
                  </a:lnTo>
                  <a:close/>
                  <a:moveTo>
                    <a:pt x="3662" y="2206"/>
                  </a:moveTo>
                  <a:lnTo>
                    <a:pt x="3662" y="2206"/>
                  </a:lnTo>
                  <a:cubicBezTo>
                    <a:pt x="3353" y="2206"/>
                    <a:pt x="3456" y="2206"/>
                    <a:pt x="3353" y="2206"/>
                  </a:cubicBezTo>
                  <a:lnTo>
                    <a:pt x="3353" y="2140"/>
                  </a:lnTo>
                  <a:cubicBezTo>
                    <a:pt x="3662" y="2140"/>
                    <a:pt x="3559" y="2140"/>
                    <a:pt x="3662" y="2140"/>
                  </a:cubicBezTo>
                  <a:lnTo>
                    <a:pt x="3662" y="2206"/>
                  </a:lnTo>
                  <a:close/>
                  <a:moveTo>
                    <a:pt x="2493" y="1059"/>
                  </a:moveTo>
                  <a:lnTo>
                    <a:pt x="2493" y="1059"/>
                  </a:lnTo>
                  <a:lnTo>
                    <a:pt x="2183" y="1059"/>
                  </a:lnTo>
                  <a:lnTo>
                    <a:pt x="2183" y="198"/>
                  </a:lnTo>
                  <a:cubicBezTo>
                    <a:pt x="2206" y="198"/>
                    <a:pt x="2198" y="198"/>
                    <a:pt x="2206" y="198"/>
                  </a:cubicBezTo>
                  <a:cubicBezTo>
                    <a:pt x="2213" y="191"/>
                    <a:pt x="2228" y="198"/>
                    <a:pt x="2228" y="176"/>
                  </a:cubicBezTo>
                  <a:lnTo>
                    <a:pt x="2228" y="22"/>
                  </a:lnTo>
                  <a:lnTo>
                    <a:pt x="2206" y="0"/>
                  </a:lnTo>
                  <a:lnTo>
                    <a:pt x="1830" y="0"/>
                  </a:lnTo>
                  <a:lnTo>
                    <a:pt x="1808" y="22"/>
                  </a:lnTo>
                  <a:lnTo>
                    <a:pt x="1808" y="176"/>
                  </a:lnTo>
                  <a:cubicBezTo>
                    <a:pt x="1808" y="198"/>
                    <a:pt x="1823" y="191"/>
                    <a:pt x="1830" y="198"/>
                  </a:cubicBezTo>
                  <a:cubicBezTo>
                    <a:pt x="1853" y="198"/>
                    <a:pt x="1845" y="198"/>
                    <a:pt x="1853" y="198"/>
                  </a:cubicBezTo>
                  <a:lnTo>
                    <a:pt x="1853" y="1059"/>
                  </a:lnTo>
                  <a:cubicBezTo>
                    <a:pt x="1412" y="1059"/>
                    <a:pt x="1559" y="1059"/>
                    <a:pt x="1412" y="1059"/>
                  </a:cubicBezTo>
                  <a:lnTo>
                    <a:pt x="1412" y="198"/>
                  </a:lnTo>
                  <a:lnTo>
                    <a:pt x="1412" y="198"/>
                  </a:lnTo>
                  <a:cubicBezTo>
                    <a:pt x="1434" y="198"/>
                    <a:pt x="1455" y="198"/>
                    <a:pt x="1455" y="176"/>
                  </a:cubicBezTo>
                  <a:lnTo>
                    <a:pt x="1455" y="22"/>
                  </a:lnTo>
                  <a:cubicBezTo>
                    <a:pt x="1441" y="15"/>
                    <a:pt x="1434" y="0"/>
                    <a:pt x="1412" y="0"/>
                  </a:cubicBezTo>
                  <a:lnTo>
                    <a:pt x="1059" y="0"/>
                  </a:lnTo>
                  <a:cubicBezTo>
                    <a:pt x="1036" y="0"/>
                    <a:pt x="1044" y="15"/>
                    <a:pt x="1036" y="22"/>
                  </a:cubicBezTo>
                  <a:lnTo>
                    <a:pt x="1036" y="176"/>
                  </a:lnTo>
                  <a:cubicBezTo>
                    <a:pt x="1036" y="198"/>
                    <a:pt x="1036" y="198"/>
                    <a:pt x="1059" y="198"/>
                  </a:cubicBezTo>
                  <a:lnTo>
                    <a:pt x="1081" y="198"/>
                  </a:lnTo>
                  <a:lnTo>
                    <a:pt x="1059" y="1059"/>
                  </a:lnTo>
                  <a:lnTo>
                    <a:pt x="617" y="1059"/>
                  </a:lnTo>
                  <a:lnTo>
                    <a:pt x="617" y="198"/>
                  </a:lnTo>
                  <a:lnTo>
                    <a:pt x="617" y="198"/>
                  </a:lnTo>
                  <a:cubicBezTo>
                    <a:pt x="639" y="198"/>
                    <a:pt x="661" y="198"/>
                    <a:pt x="661" y="176"/>
                  </a:cubicBezTo>
                  <a:lnTo>
                    <a:pt x="661" y="22"/>
                  </a:lnTo>
                  <a:cubicBezTo>
                    <a:pt x="646" y="15"/>
                    <a:pt x="639" y="0"/>
                    <a:pt x="617" y="0"/>
                  </a:cubicBezTo>
                  <a:lnTo>
                    <a:pt x="264" y="0"/>
                  </a:lnTo>
                  <a:cubicBezTo>
                    <a:pt x="242" y="0"/>
                    <a:pt x="249" y="15"/>
                    <a:pt x="242" y="22"/>
                  </a:cubicBezTo>
                  <a:lnTo>
                    <a:pt x="242" y="176"/>
                  </a:lnTo>
                  <a:cubicBezTo>
                    <a:pt x="242" y="198"/>
                    <a:pt x="242" y="198"/>
                    <a:pt x="264" y="198"/>
                  </a:cubicBezTo>
                  <a:lnTo>
                    <a:pt x="286" y="198"/>
                  </a:lnTo>
                  <a:lnTo>
                    <a:pt x="264" y="1059"/>
                  </a:lnTo>
                  <a:lnTo>
                    <a:pt x="0" y="1059"/>
                  </a:lnTo>
                  <a:lnTo>
                    <a:pt x="0" y="1191"/>
                  </a:lnTo>
                  <a:lnTo>
                    <a:pt x="2493" y="1191"/>
                  </a:lnTo>
                  <a:lnTo>
                    <a:pt x="2493" y="1059"/>
                  </a:lnTo>
                  <a:close/>
                </a:path>
              </a:pathLst>
            </a:custGeom>
            <a:solidFill>
              <a:srgbClr val="8A002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dirty="0">
                <a:latin typeface="Gotham Book" charset="0"/>
              </a:endParaRPr>
            </a:p>
          </p:txBody>
        </p:sp>
      </p:grpSp>
      <p:sp>
        <p:nvSpPr>
          <p:cNvPr id="34" name="TextBox 33"/>
          <p:cNvSpPr txBox="1"/>
          <p:nvPr/>
        </p:nvSpPr>
        <p:spPr>
          <a:xfrm>
            <a:off x="4871077" y="4890090"/>
            <a:ext cx="2437411" cy="609526"/>
          </a:xfrm>
          <a:prstGeom prst="rect">
            <a:avLst/>
          </a:prstGeom>
        </p:spPr>
        <p:txBody>
          <a:bodyPr vert="horz" wrap="square" rtlCol="0">
            <a:spAutoFit/>
          </a:bodyPr>
          <a:lstStyle/>
          <a:p>
            <a:pPr algn="ctr">
              <a:lnSpc>
                <a:spcPct val="90000"/>
              </a:lnSpc>
            </a:pPr>
            <a:r>
              <a:rPr lang="en-US" sz="1867" dirty="0">
                <a:solidFill>
                  <a:srgbClr val="8A0021"/>
                </a:solidFill>
                <a:latin typeface="Gotham Medium" charset="0"/>
                <a:ea typeface="Gotham Book" charset="0"/>
                <a:cs typeface="Gotham Book" charset="0"/>
              </a:rPr>
              <a:t>ENERGY &amp;</a:t>
            </a:r>
          </a:p>
          <a:p>
            <a:pPr algn="ctr">
              <a:lnSpc>
                <a:spcPct val="90000"/>
              </a:lnSpc>
            </a:pPr>
            <a:r>
              <a:rPr lang="en-US" sz="1867" dirty="0">
                <a:solidFill>
                  <a:srgbClr val="8A0021"/>
                </a:solidFill>
                <a:latin typeface="Gotham Medium" charset="0"/>
                <a:ea typeface="Gotham Book" charset="0"/>
                <a:cs typeface="Gotham Book" charset="0"/>
              </a:rPr>
              <a:t>ENVIRONMENT</a:t>
            </a:r>
          </a:p>
        </p:txBody>
      </p:sp>
      <p:sp>
        <p:nvSpPr>
          <p:cNvPr id="37" name="TextBox 36"/>
          <p:cNvSpPr txBox="1"/>
          <p:nvPr/>
        </p:nvSpPr>
        <p:spPr>
          <a:xfrm>
            <a:off x="7209187" y="4880512"/>
            <a:ext cx="2432677" cy="350930"/>
          </a:xfrm>
          <a:prstGeom prst="rect">
            <a:avLst/>
          </a:prstGeom>
        </p:spPr>
        <p:txBody>
          <a:bodyPr vert="horz" wrap="square" rtlCol="0">
            <a:spAutoFit/>
          </a:bodyPr>
          <a:lstStyle/>
          <a:p>
            <a:pPr algn="ctr">
              <a:lnSpc>
                <a:spcPct val="90000"/>
              </a:lnSpc>
            </a:pPr>
            <a:r>
              <a:rPr lang="en-US" sz="1867" dirty="0">
                <a:solidFill>
                  <a:srgbClr val="800000"/>
                </a:solidFill>
                <a:latin typeface="Gotham Medium" charset="0"/>
                <a:ea typeface="Gotham Book" charset="0"/>
                <a:cs typeface="Gotham Book" charset="0"/>
              </a:rPr>
              <a:t>CRIME</a:t>
            </a:r>
          </a:p>
        </p:txBody>
      </p:sp>
      <p:grpSp>
        <p:nvGrpSpPr>
          <p:cNvPr id="42" name="Group 41"/>
          <p:cNvGrpSpPr/>
          <p:nvPr/>
        </p:nvGrpSpPr>
        <p:grpSpPr>
          <a:xfrm>
            <a:off x="9928163" y="3223530"/>
            <a:ext cx="1791843" cy="1238561"/>
            <a:chOff x="7187152" y="2357393"/>
            <a:chExt cx="1332704" cy="921194"/>
          </a:xfrm>
        </p:grpSpPr>
        <p:pic>
          <p:nvPicPr>
            <p:cNvPr id="45" name="Picture 4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03042" y="2871679"/>
              <a:ext cx="216814" cy="406526"/>
            </a:xfrm>
            <a:prstGeom prst="rect">
              <a:avLst/>
            </a:prstGeom>
          </p:spPr>
        </p:pic>
        <p:pic>
          <p:nvPicPr>
            <p:cNvPr id="46" name="Picture 4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87152" y="2357393"/>
              <a:ext cx="1160441" cy="921194"/>
            </a:xfrm>
            <a:prstGeom prst="rect">
              <a:avLst/>
            </a:prstGeom>
          </p:spPr>
        </p:pic>
      </p:grpSp>
      <p:sp>
        <p:nvSpPr>
          <p:cNvPr id="43" name="TextBox 42"/>
          <p:cNvSpPr txBox="1"/>
          <p:nvPr/>
        </p:nvSpPr>
        <p:spPr>
          <a:xfrm>
            <a:off x="9546452" y="4880512"/>
            <a:ext cx="2444123" cy="350930"/>
          </a:xfrm>
          <a:prstGeom prst="rect">
            <a:avLst/>
          </a:prstGeom>
        </p:spPr>
        <p:txBody>
          <a:bodyPr vert="horz" wrap="square" rtlCol="0">
            <a:spAutoFit/>
          </a:bodyPr>
          <a:lstStyle/>
          <a:p>
            <a:pPr algn="ctr">
              <a:lnSpc>
                <a:spcPct val="90000"/>
              </a:lnSpc>
            </a:pPr>
            <a:r>
              <a:rPr lang="en-US" sz="1867" dirty="0">
                <a:solidFill>
                  <a:srgbClr val="8A0021"/>
                </a:solidFill>
                <a:latin typeface="Gotham Medium" charset="0"/>
                <a:ea typeface="Gotham Book" charset="0"/>
                <a:cs typeface="Gotham Book" charset="0"/>
              </a:rPr>
              <a:t>POVERTY</a:t>
            </a:r>
          </a:p>
        </p:txBody>
      </p:sp>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79278" y="3166943"/>
            <a:ext cx="1565687" cy="1572835"/>
          </a:xfrm>
          <a:prstGeom prst="rect">
            <a:avLst/>
          </a:prstGeom>
        </p:spPr>
      </p:pic>
      <p:sp>
        <p:nvSpPr>
          <p:cNvPr id="22" name="TextBox 21"/>
          <p:cNvSpPr txBox="1"/>
          <p:nvPr/>
        </p:nvSpPr>
        <p:spPr>
          <a:xfrm>
            <a:off x="1281004" y="499499"/>
            <a:ext cx="9629995" cy="1200329"/>
          </a:xfrm>
          <a:prstGeom prst="rect">
            <a:avLst/>
          </a:prstGeom>
        </p:spPr>
        <p:txBody>
          <a:bodyPr vert="horz" wrap="square" rtlCol="0">
            <a:spAutoFit/>
          </a:bodyPr>
          <a:lstStyle/>
          <a:p>
            <a:pPr algn="ctr"/>
            <a:r>
              <a:rPr lang="en-US" sz="2400" b="1" dirty="0">
                <a:latin typeface="Gotham" charset="0"/>
                <a:ea typeface="Gotham" charset="0"/>
                <a:cs typeface="Gotham" charset="0"/>
              </a:rPr>
              <a:t>Urban Labs </a:t>
            </a:r>
            <a:r>
              <a:rPr lang="en-US" sz="2400" dirty="0">
                <a:latin typeface="Gotham" charset="0"/>
                <a:ea typeface="Gotham" charset="0"/>
                <a:cs typeface="Gotham" charset="0"/>
              </a:rPr>
              <a:t>partners with cities to identify and rigorously evaluate the policies and programs with the greatest potential to generate large-scale social change across five key dimensions of urban life:</a:t>
            </a:r>
          </a:p>
        </p:txBody>
      </p:sp>
    </p:spTree>
    <p:extLst>
      <p:ext uri="{BB962C8B-B14F-4D97-AF65-F5344CB8AC3E}">
        <p14:creationId xmlns:p14="http://schemas.microsoft.com/office/powerpoint/2010/main" val="3715674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848323" y="500008"/>
            <a:ext cx="2495362" cy="502766"/>
          </a:xfrm>
          <a:prstGeom prst="rect">
            <a:avLst/>
          </a:prstGeom>
        </p:spPr>
        <p:txBody>
          <a:bodyPr wrap="none">
            <a:spAutoFit/>
          </a:bodyPr>
          <a:lstStyle/>
          <a:p>
            <a:pPr algn="ctr"/>
            <a:r>
              <a:rPr lang="en-US" sz="2667" b="1" dirty="0">
                <a:solidFill>
                  <a:srgbClr val="8A0021"/>
                </a:solidFill>
                <a:latin typeface="Gotham" charset="0"/>
                <a:ea typeface="Gotham" charset="0"/>
                <a:cs typeface="Gotham" charset="0"/>
              </a:rPr>
              <a:t>OUR APPROACH</a:t>
            </a:r>
          </a:p>
        </p:txBody>
      </p:sp>
      <p:sp>
        <p:nvSpPr>
          <p:cNvPr id="16" name="TextBox 15"/>
          <p:cNvSpPr txBox="1"/>
          <p:nvPr/>
        </p:nvSpPr>
        <p:spPr>
          <a:xfrm>
            <a:off x="1281004" y="1072833"/>
            <a:ext cx="9629995" cy="461665"/>
          </a:xfrm>
          <a:prstGeom prst="rect">
            <a:avLst/>
          </a:prstGeom>
        </p:spPr>
        <p:txBody>
          <a:bodyPr vert="horz" wrap="square" rtlCol="0">
            <a:spAutoFit/>
          </a:bodyPr>
          <a:lstStyle/>
          <a:p>
            <a:pPr algn="ctr"/>
            <a:r>
              <a:rPr lang="en-US" sz="2400" b="1" dirty="0">
                <a:latin typeface="Gotham" charset="0"/>
                <a:ea typeface="Gotham" charset="0"/>
                <a:cs typeface="Gotham" charset="0"/>
              </a:rPr>
              <a:t>WE PARTNER WITH CIVIC LEADERS TO:</a:t>
            </a:r>
          </a:p>
        </p:txBody>
      </p:sp>
      <p:grpSp>
        <p:nvGrpSpPr>
          <p:cNvPr id="2" name="Group 1"/>
          <p:cNvGrpSpPr/>
          <p:nvPr/>
        </p:nvGrpSpPr>
        <p:grpSpPr>
          <a:xfrm>
            <a:off x="428125" y="2237984"/>
            <a:ext cx="3449463" cy="3171396"/>
            <a:chOff x="321093" y="1678488"/>
            <a:chExt cx="2587097" cy="2378547"/>
          </a:xfrm>
        </p:grpSpPr>
        <p:sp>
          <p:nvSpPr>
            <p:cNvPr id="18" name="Freeform 15"/>
            <p:cNvSpPr>
              <a:spLocks noChangeArrowheads="1"/>
            </p:cNvSpPr>
            <p:nvPr/>
          </p:nvSpPr>
          <p:spPr bwMode="auto">
            <a:xfrm>
              <a:off x="960753" y="1678488"/>
              <a:ext cx="1313579" cy="1368747"/>
            </a:xfrm>
            <a:custGeom>
              <a:avLst/>
              <a:gdLst>
                <a:gd name="T0" fmla="*/ 1588 w 2207"/>
                <a:gd name="T1" fmla="*/ 1015 h 2296"/>
                <a:gd name="T2" fmla="*/ 816 w 2207"/>
                <a:gd name="T3" fmla="*/ 199 h 2296"/>
                <a:gd name="T4" fmla="*/ 684 w 2207"/>
                <a:gd name="T5" fmla="*/ 905 h 2296"/>
                <a:gd name="T6" fmla="*/ 132 w 2207"/>
                <a:gd name="T7" fmla="*/ 1655 h 2296"/>
                <a:gd name="T8" fmla="*/ 904 w 2207"/>
                <a:gd name="T9" fmla="*/ 1103 h 2296"/>
                <a:gd name="T10" fmla="*/ 1588 w 2207"/>
                <a:gd name="T11" fmla="*/ 1015 h 2296"/>
                <a:gd name="T12" fmla="*/ 926 w 2207"/>
                <a:gd name="T13" fmla="*/ 883 h 2296"/>
                <a:gd name="T14" fmla="*/ 1456 w 2207"/>
                <a:gd name="T15" fmla="*/ 353 h 2296"/>
                <a:gd name="T16" fmla="*/ 926 w 2207"/>
                <a:gd name="T17" fmla="*/ 883 h 2296"/>
                <a:gd name="T18" fmla="*/ 1963 w 2207"/>
                <a:gd name="T19" fmla="*/ 1964 h 2296"/>
                <a:gd name="T20" fmla="*/ 2096 w 2207"/>
                <a:gd name="T21" fmla="*/ 1919 h 2296"/>
                <a:gd name="T22" fmla="*/ 2051 w 2207"/>
                <a:gd name="T23" fmla="*/ 66 h 2296"/>
                <a:gd name="T24" fmla="*/ 1919 w 2207"/>
                <a:gd name="T25" fmla="*/ 110 h 2296"/>
                <a:gd name="T26" fmla="*/ 1963 w 2207"/>
                <a:gd name="T27" fmla="*/ 1964 h 2296"/>
                <a:gd name="T28" fmla="*/ 2162 w 2207"/>
                <a:gd name="T29" fmla="*/ 2096 h 2296"/>
                <a:gd name="T30" fmla="*/ 0 w 2207"/>
                <a:gd name="T31" fmla="*/ 2140 h 2296"/>
                <a:gd name="T32" fmla="*/ 43 w 2207"/>
                <a:gd name="T33" fmla="*/ 2295 h 2296"/>
                <a:gd name="T34" fmla="*/ 2206 w 2207"/>
                <a:gd name="T35" fmla="*/ 2250 h 2296"/>
                <a:gd name="T36" fmla="*/ 2162 w 2207"/>
                <a:gd name="T37" fmla="*/ 2096 h 2296"/>
                <a:gd name="T38" fmla="*/ 88 w 2207"/>
                <a:gd name="T39" fmla="*/ 1809 h 2296"/>
                <a:gd name="T40" fmla="*/ 132 w 2207"/>
                <a:gd name="T41" fmla="*/ 1964 h 2296"/>
                <a:gd name="T42" fmla="*/ 264 w 2207"/>
                <a:gd name="T43" fmla="*/ 1919 h 2296"/>
                <a:gd name="T44" fmla="*/ 264 w 2207"/>
                <a:gd name="T45" fmla="*/ 1831 h 2296"/>
                <a:gd name="T46" fmla="*/ 88 w 2207"/>
                <a:gd name="T47" fmla="*/ 1809 h 2296"/>
                <a:gd name="T48" fmla="*/ 551 w 2207"/>
                <a:gd name="T49" fmla="*/ 1699 h 2296"/>
                <a:gd name="T50" fmla="*/ 596 w 2207"/>
                <a:gd name="T51" fmla="*/ 1964 h 2296"/>
                <a:gd name="T52" fmla="*/ 728 w 2207"/>
                <a:gd name="T53" fmla="*/ 1919 h 2296"/>
                <a:gd name="T54" fmla="*/ 706 w 2207"/>
                <a:gd name="T55" fmla="*/ 1501 h 2296"/>
                <a:gd name="T56" fmla="*/ 551 w 2207"/>
                <a:gd name="T57" fmla="*/ 1699 h 2296"/>
                <a:gd name="T58" fmla="*/ 1456 w 2207"/>
                <a:gd name="T59" fmla="*/ 1236 h 2296"/>
                <a:gd name="T60" fmla="*/ 1500 w 2207"/>
                <a:gd name="T61" fmla="*/ 1964 h 2296"/>
                <a:gd name="T62" fmla="*/ 1655 w 2207"/>
                <a:gd name="T63" fmla="*/ 1919 h 2296"/>
                <a:gd name="T64" fmla="*/ 1632 w 2207"/>
                <a:gd name="T65" fmla="*/ 1125 h 2296"/>
                <a:gd name="T66" fmla="*/ 992 w 2207"/>
                <a:gd name="T67" fmla="*/ 1280 h 2296"/>
                <a:gd name="T68" fmla="*/ 992 w 2207"/>
                <a:gd name="T69" fmla="*/ 1919 h 2296"/>
                <a:gd name="T70" fmla="*/ 1147 w 2207"/>
                <a:gd name="T71" fmla="*/ 1964 h 2296"/>
                <a:gd name="T72" fmla="*/ 1191 w 2207"/>
                <a:gd name="T73" fmla="*/ 1302 h 2296"/>
                <a:gd name="T74" fmla="*/ 1014 w 2207"/>
                <a:gd name="T75" fmla="*/ 1280 h 2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7" h="2296">
                  <a:moveTo>
                    <a:pt x="1588" y="1015"/>
                  </a:moveTo>
                  <a:lnTo>
                    <a:pt x="1588" y="1015"/>
                  </a:lnTo>
                  <a:cubicBezTo>
                    <a:pt x="1809" y="795"/>
                    <a:pt x="1787" y="419"/>
                    <a:pt x="1566" y="221"/>
                  </a:cubicBezTo>
                  <a:cubicBezTo>
                    <a:pt x="1367" y="0"/>
                    <a:pt x="1037" y="0"/>
                    <a:pt x="816" y="199"/>
                  </a:cubicBezTo>
                  <a:cubicBezTo>
                    <a:pt x="617" y="375"/>
                    <a:pt x="573" y="662"/>
                    <a:pt x="684" y="883"/>
                  </a:cubicBezTo>
                  <a:cubicBezTo>
                    <a:pt x="706" y="883"/>
                    <a:pt x="706" y="883"/>
                    <a:pt x="684" y="905"/>
                  </a:cubicBezTo>
                  <a:lnTo>
                    <a:pt x="154" y="1390"/>
                  </a:lnTo>
                  <a:cubicBezTo>
                    <a:pt x="66" y="1456"/>
                    <a:pt x="66" y="1589"/>
                    <a:pt x="132" y="1655"/>
                  </a:cubicBezTo>
                  <a:cubicBezTo>
                    <a:pt x="198" y="1743"/>
                    <a:pt x="331" y="1743"/>
                    <a:pt x="396" y="1655"/>
                  </a:cubicBezTo>
                  <a:lnTo>
                    <a:pt x="904" y="1103"/>
                  </a:lnTo>
                  <a:lnTo>
                    <a:pt x="926" y="1103"/>
                  </a:lnTo>
                  <a:cubicBezTo>
                    <a:pt x="1125" y="1213"/>
                    <a:pt x="1412" y="1191"/>
                    <a:pt x="1588" y="1015"/>
                  </a:cubicBezTo>
                  <a:close/>
                  <a:moveTo>
                    <a:pt x="926" y="883"/>
                  </a:moveTo>
                  <a:lnTo>
                    <a:pt x="926" y="883"/>
                  </a:lnTo>
                  <a:cubicBezTo>
                    <a:pt x="772" y="728"/>
                    <a:pt x="772" y="485"/>
                    <a:pt x="926" y="353"/>
                  </a:cubicBezTo>
                  <a:cubicBezTo>
                    <a:pt x="1059" y="199"/>
                    <a:pt x="1302" y="199"/>
                    <a:pt x="1456" y="353"/>
                  </a:cubicBezTo>
                  <a:cubicBezTo>
                    <a:pt x="1610" y="485"/>
                    <a:pt x="1610" y="728"/>
                    <a:pt x="1456" y="883"/>
                  </a:cubicBezTo>
                  <a:cubicBezTo>
                    <a:pt x="1302" y="1037"/>
                    <a:pt x="1059" y="1037"/>
                    <a:pt x="926" y="883"/>
                  </a:cubicBezTo>
                  <a:close/>
                  <a:moveTo>
                    <a:pt x="1963" y="1964"/>
                  </a:moveTo>
                  <a:lnTo>
                    <a:pt x="1963" y="1964"/>
                  </a:lnTo>
                  <a:cubicBezTo>
                    <a:pt x="2051" y="1964"/>
                    <a:pt x="2021" y="1964"/>
                    <a:pt x="2051" y="1964"/>
                  </a:cubicBezTo>
                  <a:cubicBezTo>
                    <a:pt x="2073" y="1964"/>
                    <a:pt x="2096" y="1942"/>
                    <a:pt x="2096" y="1919"/>
                  </a:cubicBezTo>
                  <a:lnTo>
                    <a:pt x="2096" y="110"/>
                  </a:lnTo>
                  <a:cubicBezTo>
                    <a:pt x="2096" y="89"/>
                    <a:pt x="2073" y="66"/>
                    <a:pt x="2051" y="66"/>
                  </a:cubicBezTo>
                  <a:lnTo>
                    <a:pt x="1963" y="66"/>
                  </a:lnTo>
                  <a:cubicBezTo>
                    <a:pt x="1941" y="66"/>
                    <a:pt x="1919" y="89"/>
                    <a:pt x="1919" y="110"/>
                  </a:cubicBezTo>
                  <a:lnTo>
                    <a:pt x="1919" y="1919"/>
                  </a:lnTo>
                  <a:cubicBezTo>
                    <a:pt x="1919" y="1942"/>
                    <a:pt x="1941" y="1964"/>
                    <a:pt x="1963" y="1964"/>
                  </a:cubicBezTo>
                  <a:close/>
                  <a:moveTo>
                    <a:pt x="2162" y="2096"/>
                  </a:moveTo>
                  <a:lnTo>
                    <a:pt x="2162" y="2096"/>
                  </a:lnTo>
                  <a:lnTo>
                    <a:pt x="43" y="2096"/>
                  </a:lnTo>
                  <a:cubicBezTo>
                    <a:pt x="22" y="2096"/>
                    <a:pt x="0" y="2118"/>
                    <a:pt x="0" y="2140"/>
                  </a:cubicBezTo>
                  <a:lnTo>
                    <a:pt x="0" y="2250"/>
                  </a:lnTo>
                  <a:cubicBezTo>
                    <a:pt x="0" y="2272"/>
                    <a:pt x="22" y="2295"/>
                    <a:pt x="43" y="2295"/>
                  </a:cubicBezTo>
                  <a:lnTo>
                    <a:pt x="2162" y="2295"/>
                  </a:lnTo>
                  <a:cubicBezTo>
                    <a:pt x="2184" y="2295"/>
                    <a:pt x="2206" y="2272"/>
                    <a:pt x="2206" y="2250"/>
                  </a:cubicBezTo>
                  <a:lnTo>
                    <a:pt x="2206" y="2140"/>
                  </a:lnTo>
                  <a:cubicBezTo>
                    <a:pt x="2206" y="2118"/>
                    <a:pt x="2184" y="2096"/>
                    <a:pt x="2162" y="2096"/>
                  </a:cubicBezTo>
                  <a:close/>
                  <a:moveTo>
                    <a:pt x="88" y="1809"/>
                  </a:moveTo>
                  <a:lnTo>
                    <a:pt x="88" y="1809"/>
                  </a:lnTo>
                  <a:lnTo>
                    <a:pt x="88" y="1919"/>
                  </a:lnTo>
                  <a:cubicBezTo>
                    <a:pt x="88" y="1942"/>
                    <a:pt x="110" y="1964"/>
                    <a:pt x="132" y="1964"/>
                  </a:cubicBezTo>
                  <a:lnTo>
                    <a:pt x="220" y="1964"/>
                  </a:lnTo>
                  <a:cubicBezTo>
                    <a:pt x="243" y="1964"/>
                    <a:pt x="264" y="1942"/>
                    <a:pt x="264" y="1919"/>
                  </a:cubicBezTo>
                  <a:lnTo>
                    <a:pt x="264" y="1854"/>
                  </a:lnTo>
                  <a:lnTo>
                    <a:pt x="264" y="1831"/>
                  </a:lnTo>
                  <a:cubicBezTo>
                    <a:pt x="243" y="1831"/>
                    <a:pt x="154" y="1809"/>
                    <a:pt x="110" y="1787"/>
                  </a:cubicBezTo>
                  <a:cubicBezTo>
                    <a:pt x="88" y="1787"/>
                    <a:pt x="88" y="1787"/>
                    <a:pt x="88" y="1809"/>
                  </a:cubicBezTo>
                  <a:close/>
                  <a:moveTo>
                    <a:pt x="551" y="1699"/>
                  </a:moveTo>
                  <a:lnTo>
                    <a:pt x="551" y="1699"/>
                  </a:lnTo>
                  <a:cubicBezTo>
                    <a:pt x="551" y="1919"/>
                    <a:pt x="551" y="1845"/>
                    <a:pt x="551" y="1919"/>
                  </a:cubicBezTo>
                  <a:cubicBezTo>
                    <a:pt x="551" y="1942"/>
                    <a:pt x="573" y="1964"/>
                    <a:pt x="596" y="1964"/>
                  </a:cubicBezTo>
                  <a:lnTo>
                    <a:pt x="684" y="1964"/>
                  </a:lnTo>
                  <a:cubicBezTo>
                    <a:pt x="706" y="1964"/>
                    <a:pt x="728" y="1942"/>
                    <a:pt x="728" y="1919"/>
                  </a:cubicBezTo>
                  <a:lnTo>
                    <a:pt x="728" y="1501"/>
                  </a:lnTo>
                  <a:lnTo>
                    <a:pt x="706" y="1501"/>
                  </a:lnTo>
                  <a:lnTo>
                    <a:pt x="551" y="1677"/>
                  </a:lnTo>
                  <a:lnTo>
                    <a:pt x="551" y="1699"/>
                  </a:lnTo>
                  <a:close/>
                  <a:moveTo>
                    <a:pt x="1456" y="1236"/>
                  </a:moveTo>
                  <a:lnTo>
                    <a:pt x="1456" y="1236"/>
                  </a:lnTo>
                  <a:lnTo>
                    <a:pt x="1456" y="1919"/>
                  </a:lnTo>
                  <a:cubicBezTo>
                    <a:pt x="1456" y="1942"/>
                    <a:pt x="1478" y="1964"/>
                    <a:pt x="1500" y="1964"/>
                  </a:cubicBezTo>
                  <a:lnTo>
                    <a:pt x="1588" y="1964"/>
                  </a:lnTo>
                  <a:cubicBezTo>
                    <a:pt x="1632" y="1964"/>
                    <a:pt x="1655" y="1942"/>
                    <a:pt x="1655" y="1919"/>
                  </a:cubicBezTo>
                  <a:lnTo>
                    <a:pt x="1655" y="1125"/>
                  </a:lnTo>
                  <a:lnTo>
                    <a:pt x="1632" y="1125"/>
                  </a:lnTo>
                  <a:cubicBezTo>
                    <a:pt x="1588" y="1169"/>
                    <a:pt x="1522" y="1213"/>
                    <a:pt x="1456" y="1236"/>
                  </a:cubicBezTo>
                  <a:close/>
                  <a:moveTo>
                    <a:pt x="992" y="1280"/>
                  </a:moveTo>
                  <a:lnTo>
                    <a:pt x="992" y="1280"/>
                  </a:lnTo>
                  <a:lnTo>
                    <a:pt x="992" y="1919"/>
                  </a:lnTo>
                  <a:cubicBezTo>
                    <a:pt x="992" y="1942"/>
                    <a:pt x="1014" y="1964"/>
                    <a:pt x="1059" y="1964"/>
                  </a:cubicBezTo>
                  <a:cubicBezTo>
                    <a:pt x="1147" y="1964"/>
                    <a:pt x="1117" y="1964"/>
                    <a:pt x="1147" y="1964"/>
                  </a:cubicBezTo>
                  <a:cubicBezTo>
                    <a:pt x="1169" y="1964"/>
                    <a:pt x="1191" y="1942"/>
                    <a:pt x="1191" y="1919"/>
                  </a:cubicBezTo>
                  <a:lnTo>
                    <a:pt x="1191" y="1302"/>
                  </a:lnTo>
                  <a:lnTo>
                    <a:pt x="1169" y="1302"/>
                  </a:lnTo>
                  <a:cubicBezTo>
                    <a:pt x="1147" y="1280"/>
                    <a:pt x="1081" y="1280"/>
                    <a:pt x="1014" y="1280"/>
                  </a:cubicBezTo>
                  <a:lnTo>
                    <a:pt x="992" y="1280"/>
                  </a:lnTo>
                  <a:close/>
                </a:path>
              </a:pathLst>
            </a:custGeom>
            <a:solidFill>
              <a:srgbClr val="8A002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dirty="0">
                <a:latin typeface="Gotham Book" charset="0"/>
              </a:endParaRPr>
            </a:p>
          </p:txBody>
        </p:sp>
        <p:sp>
          <p:nvSpPr>
            <p:cNvPr id="20" name="TextBox 19"/>
            <p:cNvSpPr txBox="1"/>
            <p:nvPr/>
          </p:nvSpPr>
          <p:spPr>
            <a:xfrm>
              <a:off x="321093" y="3405943"/>
              <a:ext cx="2587097" cy="651092"/>
            </a:xfrm>
            <a:prstGeom prst="rect">
              <a:avLst/>
            </a:prstGeom>
          </p:spPr>
          <p:txBody>
            <a:bodyPr vert="horz" wrap="square" rtlCol="0">
              <a:spAutoFit/>
            </a:bodyPr>
            <a:lstStyle/>
            <a:p>
              <a:pPr algn="ctr">
                <a:lnSpc>
                  <a:spcPct val="90000"/>
                </a:lnSpc>
              </a:pPr>
              <a:r>
                <a:rPr lang="en-US" sz="1867" dirty="0">
                  <a:solidFill>
                    <a:srgbClr val="8A0021"/>
                  </a:solidFill>
                  <a:latin typeface="Gotham Medium" charset="0"/>
                  <a:ea typeface="Gotham Book" charset="0"/>
                  <a:cs typeface="Gotham Book" charset="0"/>
                </a:rPr>
                <a:t>IDENTIFY</a:t>
              </a:r>
            </a:p>
            <a:p>
              <a:pPr algn="ctr">
                <a:lnSpc>
                  <a:spcPct val="90000"/>
                </a:lnSpc>
              </a:pPr>
              <a:r>
                <a:rPr lang="en-US" sz="1867" dirty="0">
                  <a:solidFill>
                    <a:srgbClr val="1C1B1C"/>
                  </a:solidFill>
                  <a:latin typeface="Gotham Medium" charset="0"/>
                  <a:ea typeface="Gotham Book" charset="0"/>
                  <a:cs typeface="Gotham Book" charset="0"/>
                </a:rPr>
                <a:t>Promising solutions to urban challenges </a:t>
              </a:r>
            </a:p>
          </p:txBody>
        </p:sp>
      </p:grpSp>
      <p:grpSp>
        <p:nvGrpSpPr>
          <p:cNvPr id="3" name="Group 2"/>
          <p:cNvGrpSpPr/>
          <p:nvPr/>
        </p:nvGrpSpPr>
        <p:grpSpPr>
          <a:xfrm>
            <a:off x="4371270" y="2125530"/>
            <a:ext cx="3449463" cy="3283851"/>
            <a:chOff x="3278452" y="1594147"/>
            <a:chExt cx="2587097" cy="2462888"/>
          </a:xfrm>
        </p:grpSpPr>
        <p:sp>
          <p:nvSpPr>
            <p:cNvPr id="17" name="Freeform 13"/>
            <p:cNvSpPr>
              <a:spLocks noChangeArrowheads="1"/>
            </p:cNvSpPr>
            <p:nvPr/>
          </p:nvSpPr>
          <p:spPr bwMode="auto">
            <a:xfrm>
              <a:off x="4014592" y="1594147"/>
              <a:ext cx="1084590" cy="1453088"/>
            </a:xfrm>
            <a:custGeom>
              <a:avLst/>
              <a:gdLst>
                <a:gd name="T0" fmla="*/ 397 w 1832"/>
                <a:gd name="T1" fmla="*/ 904 h 2450"/>
                <a:gd name="T2" fmla="*/ 485 w 1832"/>
                <a:gd name="T3" fmla="*/ 1125 h 2450"/>
                <a:gd name="T4" fmla="*/ 705 w 1832"/>
                <a:gd name="T5" fmla="*/ 816 h 2450"/>
                <a:gd name="T6" fmla="*/ 485 w 1832"/>
                <a:gd name="T7" fmla="*/ 1478 h 2450"/>
                <a:gd name="T8" fmla="*/ 332 w 1832"/>
                <a:gd name="T9" fmla="*/ 1456 h 2450"/>
                <a:gd name="T10" fmla="*/ 772 w 1832"/>
                <a:gd name="T11" fmla="*/ 1367 h 2450"/>
                <a:gd name="T12" fmla="*/ 485 w 1832"/>
                <a:gd name="T13" fmla="*/ 1478 h 2450"/>
                <a:gd name="T14" fmla="*/ 397 w 1832"/>
                <a:gd name="T15" fmla="*/ 1875 h 2450"/>
                <a:gd name="T16" fmla="*/ 485 w 1832"/>
                <a:gd name="T17" fmla="*/ 2096 h 2450"/>
                <a:gd name="T18" fmla="*/ 705 w 1832"/>
                <a:gd name="T19" fmla="*/ 1787 h 2450"/>
                <a:gd name="T20" fmla="*/ 1698 w 1832"/>
                <a:gd name="T21" fmla="*/ 331 h 2450"/>
                <a:gd name="T22" fmla="*/ 1412 w 1832"/>
                <a:gd name="T23" fmla="*/ 331 h 2450"/>
                <a:gd name="T24" fmla="*/ 1367 w 1832"/>
                <a:gd name="T25" fmla="*/ 220 h 2450"/>
                <a:gd name="T26" fmla="*/ 926 w 1832"/>
                <a:gd name="T27" fmla="*/ 0 h 2450"/>
                <a:gd name="T28" fmla="*/ 464 w 1832"/>
                <a:gd name="T29" fmla="*/ 220 h 2450"/>
                <a:gd name="T30" fmla="*/ 420 w 1832"/>
                <a:gd name="T31" fmla="*/ 331 h 2450"/>
                <a:gd name="T32" fmla="*/ 0 w 1832"/>
                <a:gd name="T33" fmla="*/ 463 h 2450"/>
                <a:gd name="T34" fmla="*/ 132 w 1832"/>
                <a:gd name="T35" fmla="*/ 2449 h 2450"/>
                <a:gd name="T36" fmla="*/ 1831 w 1832"/>
                <a:gd name="T37" fmla="*/ 2316 h 2450"/>
                <a:gd name="T38" fmla="*/ 1698 w 1832"/>
                <a:gd name="T39" fmla="*/ 331 h 2450"/>
                <a:gd name="T40" fmla="*/ 926 w 1832"/>
                <a:gd name="T41" fmla="*/ 110 h 2450"/>
                <a:gd name="T42" fmla="*/ 926 w 1832"/>
                <a:gd name="T43" fmla="*/ 419 h 2450"/>
                <a:gd name="T44" fmla="*/ 926 w 1832"/>
                <a:gd name="T45" fmla="*/ 110 h 2450"/>
                <a:gd name="T46" fmla="*/ 420 w 1832"/>
                <a:gd name="T47" fmla="*/ 485 h 2450"/>
                <a:gd name="T48" fmla="*/ 464 w 1832"/>
                <a:gd name="T49" fmla="*/ 639 h 2450"/>
                <a:gd name="T50" fmla="*/ 1412 w 1832"/>
                <a:gd name="T51" fmla="*/ 573 h 2450"/>
                <a:gd name="T52" fmla="*/ 1588 w 1832"/>
                <a:gd name="T53" fmla="*/ 485 h 2450"/>
                <a:gd name="T54" fmla="*/ 1654 w 1832"/>
                <a:gd name="T55" fmla="*/ 2228 h 2450"/>
                <a:gd name="T56" fmla="*/ 243 w 1832"/>
                <a:gd name="T57" fmla="*/ 2294 h 2450"/>
                <a:gd name="T58" fmla="*/ 177 w 1832"/>
                <a:gd name="T59" fmla="*/ 551 h 2450"/>
                <a:gd name="T60" fmla="*/ 420 w 1832"/>
                <a:gd name="T61" fmla="*/ 485 h 2450"/>
                <a:gd name="T62" fmla="*/ 926 w 1832"/>
                <a:gd name="T63" fmla="*/ 992 h 2450"/>
                <a:gd name="T64" fmla="*/ 1500 w 1832"/>
                <a:gd name="T65" fmla="*/ 882 h 2450"/>
                <a:gd name="T66" fmla="*/ 1500 w 1832"/>
                <a:gd name="T67" fmla="*/ 1478 h 2450"/>
                <a:gd name="T68" fmla="*/ 926 w 1832"/>
                <a:gd name="T69" fmla="*/ 1367 h 2450"/>
                <a:gd name="T70" fmla="*/ 1500 w 1832"/>
                <a:gd name="T71" fmla="*/ 1478 h 2450"/>
                <a:gd name="T72" fmla="*/ 926 w 1832"/>
                <a:gd name="T73" fmla="*/ 1963 h 2450"/>
                <a:gd name="T74" fmla="*/ 1500 w 1832"/>
                <a:gd name="T75" fmla="*/ 1853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32" h="2450">
                  <a:moveTo>
                    <a:pt x="485" y="1014"/>
                  </a:moveTo>
                  <a:lnTo>
                    <a:pt x="397" y="904"/>
                  </a:lnTo>
                  <a:lnTo>
                    <a:pt x="332" y="970"/>
                  </a:lnTo>
                  <a:lnTo>
                    <a:pt x="485" y="1125"/>
                  </a:lnTo>
                  <a:lnTo>
                    <a:pt x="772" y="882"/>
                  </a:lnTo>
                  <a:lnTo>
                    <a:pt x="705" y="816"/>
                  </a:lnTo>
                  <a:lnTo>
                    <a:pt x="485" y="1014"/>
                  </a:lnTo>
                  <a:close/>
                  <a:moveTo>
                    <a:pt x="485" y="1478"/>
                  </a:moveTo>
                  <a:lnTo>
                    <a:pt x="397" y="1390"/>
                  </a:lnTo>
                  <a:lnTo>
                    <a:pt x="332" y="1456"/>
                  </a:lnTo>
                  <a:lnTo>
                    <a:pt x="485" y="1610"/>
                  </a:lnTo>
                  <a:lnTo>
                    <a:pt x="772" y="1367"/>
                  </a:lnTo>
                  <a:lnTo>
                    <a:pt x="705" y="1302"/>
                  </a:lnTo>
                  <a:lnTo>
                    <a:pt x="485" y="1478"/>
                  </a:lnTo>
                  <a:close/>
                  <a:moveTo>
                    <a:pt x="485" y="1963"/>
                  </a:moveTo>
                  <a:lnTo>
                    <a:pt x="397" y="1875"/>
                  </a:lnTo>
                  <a:lnTo>
                    <a:pt x="332" y="1941"/>
                  </a:lnTo>
                  <a:lnTo>
                    <a:pt x="485" y="2096"/>
                  </a:lnTo>
                  <a:lnTo>
                    <a:pt x="772" y="1853"/>
                  </a:lnTo>
                  <a:lnTo>
                    <a:pt x="705" y="1787"/>
                  </a:lnTo>
                  <a:lnTo>
                    <a:pt x="485" y="1963"/>
                  </a:lnTo>
                  <a:close/>
                  <a:moveTo>
                    <a:pt x="1698" y="331"/>
                  </a:moveTo>
                  <a:lnTo>
                    <a:pt x="1698" y="331"/>
                  </a:lnTo>
                  <a:lnTo>
                    <a:pt x="1412" y="331"/>
                  </a:lnTo>
                  <a:lnTo>
                    <a:pt x="1412" y="264"/>
                  </a:lnTo>
                  <a:cubicBezTo>
                    <a:pt x="1412" y="243"/>
                    <a:pt x="1390" y="220"/>
                    <a:pt x="1367" y="220"/>
                  </a:cubicBezTo>
                  <a:lnTo>
                    <a:pt x="1169" y="220"/>
                  </a:lnTo>
                  <a:cubicBezTo>
                    <a:pt x="1147" y="66"/>
                    <a:pt x="1014" y="0"/>
                    <a:pt x="926" y="0"/>
                  </a:cubicBezTo>
                  <a:cubicBezTo>
                    <a:pt x="816" y="0"/>
                    <a:pt x="684" y="66"/>
                    <a:pt x="661" y="220"/>
                  </a:cubicBezTo>
                  <a:lnTo>
                    <a:pt x="464" y="220"/>
                  </a:lnTo>
                  <a:cubicBezTo>
                    <a:pt x="442" y="220"/>
                    <a:pt x="420" y="243"/>
                    <a:pt x="420" y="264"/>
                  </a:cubicBezTo>
                  <a:lnTo>
                    <a:pt x="420" y="331"/>
                  </a:lnTo>
                  <a:lnTo>
                    <a:pt x="132" y="331"/>
                  </a:lnTo>
                  <a:cubicBezTo>
                    <a:pt x="67" y="331"/>
                    <a:pt x="0" y="396"/>
                    <a:pt x="0" y="463"/>
                  </a:cubicBezTo>
                  <a:lnTo>
                    <a:pt x="0" y="2316"/>
                  </a:lnTo>
                  <a:cubicBezTo>
                    <a:pt x="0" y="2383"/>
                    <a:pt x="67" y="2449"/>
                    <a:pt x="132" y="2449"/>
                  </a:cubicBezTo>
                  <a:lnTo>
                    <a:pt x="1698" y="2449"/>
                  </a:lnTo>
                  <a:cubicBezTo>
                    <a:pt x="1765" y="2449"/>
                    <a:pt x="1831" y="2383"/>
                    <a:pt x="1831" y="2316"/>
                  </a:cubicBezTo>
                  <a:lnTo>
                    <a:pt x="1831" y="463"/>
                  </a:lnTo>
                  <a:cubicBezTo>
                    <a:pt x="1831" y="396"/>
                    <a:pt x="1765" y="331"/>
                    <a:pt x="1698" y="331"/>
                  </a:cubicBezTo>
                  <a:close/>
                  <a:moveTo>
                    <a:pt x="926" y="110"/>
                  </a:moveTo>
                  <a:lnTo>
                    <a:pt x="926" y="110"/>
                  </a:lnTo>
                  <a:cubicBezTo>
                    <a:pt x="992" y="110"/>
                    <a:pt x="1058" y="176"/>
                    <a:pt x="1058" y="264"/>
                  </a:cubicBezTo>
                  <a:cubicBezTo>
                    <a:pt x="1058" y="353"/>
                    <a:pt x="992" y="419"/>
                    <a:pt x="926" y="419"/>
                  </a:cubicBezTo>
                  <a:cubicBezTo>
                    <a:pt x="837" y="419"/>
                    <a:pt x="772" y="353"/>
                    <a:pt x="772" y="264"/>
                  </a:cubicBezTo>
                  <a:cubicBezTo>
                    <a:pt x="772" y="176"/>
                    <a:pt x="837" y="110"/>
                    <a:pt x="926" y="110"/>
                  </a:cubicBezTo>
                  <a:close/>
                  <a:moveTo>
                    <a:pt x="420" y="485"/>
                  </a:moveTo>
                  <a:lnTo>
                    <a:pt x="420" y="485"/>
                  </a:lnTo>
                  <a:cubicBezTo>
                    <a:pt x="420" y="573"/>
                    <a:pt x="420" y="543"/>
                    <a:pt x="420" y="573"/>
                  </a:cubicBezTo>
                  <a:cubicBezTo>
                    <a:pt x="420" y="617"/>
                    <a:pt x="442" y="639"/>
                    <a:pt x="464" y="639"/>
                  </a:cubicBezTo>
                  <a:lnTo>
                    <a:pt x="1367" y="639"/>
                  </a:lnTo>
                  <a:cubicBezTo>
                    <a:pt x="1390" y="639"/>
                    <a:pt x="1412" y="617"/>
                    <a:pt x="1412" y="573"/>
                  </a:cubicBezTo>
                  <a:cubicBezTo>
                    <a:pt x="1412" y="485"/>
                    <a:pt x="1412" y="514"/>
                    <a:pt x="1412" y="485"/>
                  </a:cubicBezTo>
                  <a:lnTo>
                    <a:pt x="1588" y="485"/>
                  </a:lnTo>
                  <a:cubicBezTo>
                    <a:pt x="1632" y="485"/>
                    <a:pt x="1654" y="529"/>
                    <a:pt x="1654" y="551"/>
                  </a:cubicBezTo>
                  <a:lnTo>
                    <a:pt x="1654" y="2228"/>
                  </a:lnTo>
                  <a:cubicBezTo>
                    <a:pt x="1654" y="2272"/>
                    <a:pt x="1632" y="2294"/>
                    <a:pt x="1588" y="2294"/>
                  </a:cubicBezTo>
                  <a:lnTo>
                    <a:pt x="243" y="2294"/>
                  </a:lnTo>
                  <a:cubicBezTo>
                    <a:pt x="199" y="2294"/>
                    <a:pt x="177" y="2272"/>
                    <a:pt x="177" y="2228"/>
                  </a:cubicBezTo>
                  <a:lnTo>
                    <a:pt x="177" y="551"/>
                  </a:lnTo>
                  <a:cubicBezTo>
                    <a:pt x="177" y="529"/>
                    <a:pt x="199" y="485"/>
                    <a:pt x="243" y="485"/>
                  </a:cubicBezTo>
                  <a:lnTo>
                    <a:pt x="420" y="485"/>
                  </a:lnTo>
                  <a:close/>
                  <a:moveTo>
                    <a:pt x="1500" y="992"/>
                  </a:moveTo>
                  <a:lnTo>
                    <a:pt x="926" y="992"/>
                  </a:lnTo>
                  <a:lnTo>
                    <a:pt x="926" y="882"/>
                  </a:lnTo>
                  <a:lnTo>
                    <a:pt x="1500" y="882"/>
                  </a:lnTo>
                  <a:lnTo>
                    <a:pt x="1500" y="992"/>
                  </a:lnTo>
                  <a:close/>
                  <a:moveTo>
                    <a:pt x="1500" y="1478"/>
                  </a:moveTo>
                  <a:lnTo>
                    <a:pt x="926" y="1478"/>
                  </a:lnTo>
                  <a:lnTo>
                    <a:pt x="926" y="1367"/>
                  </a:lnTo>
                  <a:lnTo>
                    <a:pt x="1500" y="1367"/>
                  </a:lnTo>
                  <a:lnTo>
                    <a:pt x="1500" y="1478"/>
                  </a:lnTo>
                  <a:close/>
                  <a:moveTo>
                    <a:pt x="1500" y="1963"/>
                  </a:moveTo>
                  <a:lnTo>
                    <a:pt x="926" y="1963"/>
                  </a:lnTo>
                  <a:lnTo>
                    <a:pt x="926" y="1853"/>
                  </a:lnTo>
                  <a:lnTo>
                    <a:pt x="1500" y="1853"/>
                  </a:lnTo>
                  <a:lnTo>
                    <a:pt x="1500" y="1963"/>
                  </a:lnTo>
                  <a:close/>
                </a:path>
              </a:pathLst>
            </a:custGeom>
            <a:solidFill>
              <a:srgbClr val="8A002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dirty="0">
                <a:latin typeface="Gotham Book" charset="0"/>
              </a:endParaRPr>
            </a:p>
          </p:txBody>
        </p:sp>
        <p:sp>
          <p:nvSpPr>
            <p:cNvPr id="27" name="TextBox 26"/>
            <p:cNvSpPr txBox="1"/>
            <p:nvPr/>
          </p:nvSpPr>
          <p:spPr>
            <a:xfrm>
              <a:off x="3278452" y="3405943"/>
              <a:ext cx="2587097" cy="651092"/>
            </a:xfrm>
            <a:prstGeom prst="rect">
              <a:avLst/>
            </a:prstGeom>
          </p:spPr>
          <p:txBody>
            <a:bodyPr vert="horz" wrap="square" rtlCol="0">
              <a:spAutoFit/>
            </a:bodyPr>
            <a:lstStyle/>
            <a:p>
              <a:pPr algn="ctr">
                <a:lnSpc>
                  <a:spcPct val="90000"/>
                </a:lnSpc>
              </a:pPr>
              <a:r>
                <a:rPr lang="en-US" sz="1867" dirty="0">
                  <a:solidFill>
                    <a:srgbClr val="8A0021"/>
                  </a:solidFill>
                  <a:latin typeface="Gotham Medium" charset="0"/>
                  <a:ea typeface="Gotham Book" charset="0"/>
                  <a:cs typeface="Gotham Book" charset="0"/>
                </a:rPr>
                <a:t>TEST</a:t>
              </a:r>
            </a:p>
            <a:p>
              <a:pPr algn="ctr">
                <a:lnSpc>
                  <a:spcPct val="90000"/>
                </a:lnSpc>
              </a:pPr>
              <a:r>
                <a:rPr lang="en-US" sz="1867" dirty="0">
                  <a:solidFill>
                    <a:srgbClr val="1C1B1C"/>
                  </a:solidFill>
                  <a:latin typeface="Gotham Medium" charset="0"/>
                  <a:ea typeface="Gotham Book" charset="0"/>
                  <a:cs typeface="Gotham Book" charset="0"/>
                </a:rPr>
                <a:t>The most promising urban policies and programs </a:t>
              </a:r>
            </a:p>
          </p:txBody>
        </p:sp>
      </p:grpSp>
      <p:grpSp>
        <p:nvGrpSpPr>
          <p:cNvPr id="4" name="Group 3"/>
          <p:cNvGrpSpPr/>
          <p:nvPr/>
        </p:nvGrpSpPr>
        <p:grpSpPr>
          <a:xfrm>
            <a:off x="8314414" y="2405115"/>
            <a:ext cx="3449463" cy="3004266"/>
            <a:chOff x="6235810" y="1803836"/>
            <a:chExt cx="2587097" cy="2253199"/>
          </a:xfrm>
        </p:grpSpPr>
        <p:sp>
          <p:nvSpPr>
            <p:cNvPr id="19" name="Freeform 17"/>
            <p:cNvSpPr>
              <a:spLocks noChangeArrowheads="1"/>
            </p:cNvSpPr>
            <p:nvPr/>
          </p:nvSpPr>
          <p:spPr bwMode="auto">
            <a:xfrm>
              <a:off x="6839442" y="1803836"/>
              <a:ext cx="1243399" cy="1243399"/>
            </a:xfrm>
            <a:custGeom>
              <a:avLst/>
              <a:gdLst>
                <a:gd name="T0" fmla="*/ 0 w 2163"/>
                <a:gd name="T1" fmla="*/ 0 h 2164"/>
                <a:gd name="T2" fmla="*/ 0 w 2163"/>
                <a:gd name="T3" fmla="*/ 1081 h 2164"/>
                <a:gd name="T4" fmla="*/ 221 w 2163"/>
                <a:gd name="T5" fmla="*/ 1081 h 2164"/>
                <a:gd name="T6" fmla="*/ 221 w 2163"/>
                <a:gd name="T7" fmla="*/ 221 h 2164"/>
                <a:gd name="T8" fmla="*/ 1942 w 2163"/>
                <a:gd name="T9" fmla="*/ 221 h 2164"/>
                <a:gd name="T10" fmla="*/ 1942 w 2163"/>
                <a:gd name="T11" fmla="*/ 1942 h 2164"/>
                <a:gd name="T12" fmla="*/ 1081 w 2163"/>
                <a:gd name="T13" fmla="*/ 1942 h 2164"/>
                <a:gd name="T14" fmla="*/ 1081 w 2163"/>
                <a:gd name="T15" fmla="*/ 2163 h 2164"/>
                <a:gd name="T16" fmla="*/ 2162 w 2163"/>
                <a:gd name="T17" fmla="*/ 2163 h 2164"/>
                <a:gd name="T18" fmla="*/ 2162 w 2163"/>
                <a:gd name="T19" fmla="*/ 0 h 2164"/>
                <a:gd name="T20" fmla="*/ 0 w 2163"/>
                <a:gd name="T21" fmla="*/ 0 h 2164"/>
                <a:gd name="T22" fmla="*/ 1721 w 2163"/>
                <a:gd name="T23" fmla="*/ 971 h 2164"/>
                <a:gd name="T24" fmla="*/ 1721 w 2163"/>
                <a:gd name="T25" fmla="*/ 442 h 2164"/>
                <a:gd name="T26" fmla="*/ 1191 w 2163"/>
                <a:gd name="T27" fmla="*/ 442 h 2164"/>
                <a:gd name="T28" fmla="*/ 1390 w 2163"/>
                <a:gd name="T29" fmla="*/ 618 h 2164"/>
                <a:gd name="T30" fmla="*/ 905 w 2163"/>
                <a:gd name="T31" fmla="*/ 1104 h 2164"/>
                <a:gd name="T32" fmla="*/ 1059 w 2163"/>
                <a:gd name="T33" fmla="*/ 1258 h 2164"/>
                <a:gd name="T34" fmla="*/ 1523 w 2163"/>
                <a:gd name="T35" fmla="*/ 773 h 2164"/>
                <a:gd name="T36" fmla="*/ 1721 w 2163"/>
                <a:gd name="T37" fmla="*/ 971 h 2164"/>
                <a:gd name="T38" fmla="*/ 0 w 2163"/>
                <a:gd name="T39" fmla="*/ 1302 h 2164"/>
                <a:gd name="T40" fmla="*/ 861 w 2163"/>
                <a:gd name="T41" fmla="*/ 1302 h 2164"/>
                <a:gd name="T42" fmla="*/ 861 w 2163"/>
                <a:gd name="T43" fmla="*/ 2163 h 2164"/>
                <a:gd name="T44" fmla="*/ 0 w 2163"/>
                <a:gd name="T45" fmla="*/ 2163 h 2164"/>
                <a:gd name="T46" fmla="*/ 0 w 2163"/>
                <a:gd name="T47" fmla="*/ 1302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63" h="2164">
                  <a:moveTo>
                    <a:pt x="0" y="0"/>
                  </a:moveTo>
                  <a:lnTo>
                    <a:pt x="0" y="1081"/>
                  </a:lnTo>
                  <a:lnTo>
                    <a:pt x="221" y="1081"/>
                  </a:lnTo>
                  <a:lnTo>
                    <a:pt x="221" y="221"/>
                  </a:lnTo>
                  <a:lnTo>
                    <a:pt x="1942" y="221"/>
                  </a:lnTo>
                  <a:lnTo>
                    <a:pt x="1942" y="1942"/>
                  </a:lnTo>
                  <a:lnTo>
                    <a:pt x="1081" y="1942"/>
                  </a:lnTo>
                  <a:lnTo>
                    <a:pt x="1081" y="2163"/>
                  </a:lnTo>
                  <a:lnTo>
                    <a:pt x="2162" y="2163"/>
                  </a:lnTo>
                  <a:lnTo>
                    <a:pt x="2162" y="0"/>
                  </a:lnTo>
                  <a:lnTo>
                    <a:pt x="0" y="0"/>
                  </a:lnTo>
                  <a:close/>
                  <a:moveTo>
                    <a:pt x="1721" y="971"/>
                  </a:moveTo>
                  <a:lnTo>
                    <a:pt x="1721" y="442"/>
                  </a:lnTo>
                  <a:lnTo>
                    <a:pt x="1191" y="442"/>
                  </a:lnTo>
                  <a:lnTo>
                    <a:pt x="1390" y="618"/>
                  </a:lnTo>
                  <a:lnTo>
                    <a:pt x="905" y="1104"/>
                  </a:lnTo>
                  <a:lnTo>
                    <a:pt x="1059" y="1258"/>
                  </a:lnTo>
                  <a:lnTo>
                    <a:pt x="1523" y="773"/>
                  </a:lnTo>
                  <a:lnTo>
                    <a:pt x="1721" y="971"/>
                  </a:lnTo>
                  <a:close/>
                  <a:moveTo>
                    <a:pt x="0" y="1302"/>
                  </a:moveTo>
                  <a:lnTo>
                    <a:pt x="861" y="1302"/>
                  </a:lnTo>
                  <a:lnTo>
                    <a:pt x="861" y="2163"/>
                  </a:lnTo>
                  <a:lnTo>
                    <a:pt x="0" y="2163"/>
                  </a:lnTo>
                  <a:lnTo>
                    <a:pt x="0" y="1302"/>
                  </a:lnTo>
                  <a:close/>
                </a:path>
              </a:pathLst>
            </a:custGeom>
            <a:solidFill>
              <a:srgbClr val="8A002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dirty="0">
                <a:latin typeface="Gotham Book" charset="0"/>
              </a:endParaRPr>
            </a:p>
          </p:txBody>
        </p:sp>
        <p:sp>
          <p:nvSpPr>
            <p:cNvPr id="28" name="TextBox 27"/>
            <p:cNvSpPr txBox="1"/>
            <p:nvPr/>
          </p:nvSpPr>
          <p:spPr>
            <a:xfrm>
              <a:off x="6235810" y="3405943"/>
              <a:ext cx="2587097" cy="651092"/>
            </a:xfrm>
            <a:prstGeom prst="rect">
              <a:avLst/>
            </a:prstGeom>
          </p:spPr>
          <p:txBody>
            <a:bodyPr vert="horz" wrap="square" rtlCol="0">
              <a:spAutoFit/>
            </a:bodyPr>
            <a:lstStyle/>
            <a:p>
              <a:pPr algn="ctr">
                <a:lnSpc>
                  <a:spcPct val="90000"/>
                </a:lnSpc>
              </a:pPr>
              <a:r>
                <a:rPr lang="en-US" sz="1867" dirty="0">
                  <a:solidFill>
                    <a:srgbClr val="8A0021"/>
                  </a:solidFill>
                  <a:latin typeface="Gotham Medium" charset="0"/>
                  <a:ea typeface="Gotham Book" charset="0"/>
                  <a:cs typeface="Gotham Book" charset="0"/>
                </a:rPr>
                <a:t>SCALE UP</a:t>
              </a:r>
            </a:p>
            <a:p>
              <a:pPr algn="ctr">
                <a:lnSpc>
                  <a:spcPct val="90000"/>
                </a:lnSpc>
              </a:pPr>
              <a:r>
                <a:rPr lang="en-US" sz="1867" dirty="0">
                  <a:solidFill>
                    <a:srgbClr val="1C1B1C"/>
                  </a:solidFill>
                  <a:latin typeface="Gotham Medium" charset="0"/>
                  <a:ea typeface="Gotham Book" charset="0"/>
                  <a:cs typeface="Gotham Book" charset="0"/>
                </a:rPr>
                <a:t>The most effective and cost-efficient policies and programs</a:t>
              </a:r>
            </a:p>
          </p:txBody>
        </p:sp>
      </p:grpSp>
    </p:spTree>
    <p:extLst>
      <p:ext uri="{BB962C8B-B14F-4D97-AF65-F5344CB8AC3E}">
        <p14:creationId xmlns:p14="http://schemas.microsoft.com/office/powerpoint/2010/main" val="2752657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Connector 78">
            <a:extLst>
              <a:ext uri="{FF2B5EF4-FFF2-40B4-BE49-F238E27FC236}">
                <a16:creationId xmlns:a16="http://schemas.microsoft.com/office/drawing/2014/main" id="{EFAE8830-7821-4222-9456-8E3F82FAE976}"/>
              </a:ext>
            </a:extLst>
          </p:cNvPr>
          <p:cNvCxnSpPr>
            <a:cxnSpLocks/>
          </p:cNvCxnSpPr>
          <p:nvPr/>
        </p:nvCxnSpPr>
        <p:spPr>
          <a:xfrm>
            <a:off x="8323991" y="3193288"/>
            <a:ext cx="0" cy="896657"/>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0" name="Circle: Hollow 79">
            <a:extLst>
              <a:ext uri="{FF2B5EF4-FFF2-40B4-BE49-F238E27FC236}">
                <a16:creationId xmlns:a16="http://schemas.microsoft.com/office/drawing/2014/main" id="{40F7E5CF-1A86-49E6-9830-3948B7DC08BA}"/>
              </a:ext>
            </a:extLst>
          </p:cNvPr>
          <p:cNvSpPr/>
          <p:nvPr/>
        </p:nvSpPr>
        <p:spPr>
          <a:xfrm>
            <a:off x="8197661" y="4059552"/>
            <a:ext cx="252663" cy="252664"/>
          </a:xfrm>
          <a:prstGeom prst="don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75" name="Straight Connector 74">
            <a:extLst>
              <a:ext uri="{FF2B5EF4-FFF2-40B4-BE49-F238E27FC236}">
                <a16:creationId xmlns:a16="http://schemas.microsoft.com/office/drawing/2014/main" id="{3A331665-80FF-481E-944D-901D1A794245}"/>
              </a:ext>
            </a:extLst>
          </p:cNvPr>
          <p:cNvCxnSpPr>
            <a:cxnSpLocks/>
          </p:cNvCxnSpPr>
          <p:nvPr/>
        </p:nvCxnSpPr>
        <p:spPr>
          <a:xfrm>
            <a:off x="5744576" y="3294792"/>
            <a:ext cx="0" cy="896657"/>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6" name="Circle: Hollow 75">
            <a:extLst>
              <a:ext uri="{FF2B5EF4-FFF2-40B4-BE49-F238E27FC236}">
                <a16:creationId xmlns:a16="http://schemas.microsoft.com/office/drawing/2014/main" id="{F720E0F1-E8C2-48DA-B629-97C72DF743D9}"/>
              </a:ext>
            </a:extLst>
          </p:cNvPr>
          <p:cNvSpPr/>
          <p:nvPr/>
        </p:nvSpPr>
        <p:spPr>
          <a:xfrm>
            <a:off x="5606307" y="4155875"/>
            <a:ext cx="252663" cy="252664"/>
          </a:xfrm>
          <a:prstGeom prst="don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50" name="Straight Connector 49">
            <a:extLst>
              <a:ext uri="{FF2B5EF4-FFF2-40B4-BE49-F238E27FC236}">
                <a16:creationId xmlns:a16="http://schemas.microsoft.com/office/drawing/2014/main" id="{E32117A3-57F2-444E-BA69-5788C5E2503E}"/>
              </a:ext>
            </a:extLst>
          </p:cNvPr>
          <p:cNvCxnSpPr>
            <a:cxnSpLocks/>
          </p:cNvCxnSpPr>
          <p:nvPr/>
        </p:nvCxnSpPr>
        <p:spPr>
          <a:xfrm>
            <a:off x="3663807" y="3283037"/>
            <a:ext cx="0" cy="896657"/>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2E26B86-83F5-4F27-B98A-3B4B34F1A917}"/>
              </a:ext>
            </a:extLst>
          </p:cNvPr>
          <p:cNvCxnSpPr>
            <a:cxnSpLocks/>
            <a:endCxn id="31" idx="0"/>
          </p:cNvCxnSpPr>
          <p:nvPr/>
        </p:nvCxnSpPr>
        <p:spPr>
          <a:xfrm>
            <a:off x="1086045" y="3345116"/>
            <a:ext cx="0" cy="896657"/>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EE19FF4-B7E7-4F45-9148-EAC158990888}"/>
              </a:ext>
            </a:extLst>
          </p:cNvPr>
          <p:cNvSpPr txBox="1"/>
          <p:nvPr/>
        </p:nvSpPr>
        <p:spPr>
          <a:xfrm>
            <a:off x="1" y="3116180"/>
            <a:ext cx="5149516" cy="461665"/>
          </a:xfrm>
          <a:prstGeom prst="rect">
            <a:avLst/>
          </a:prstGeom>
          <a:noFill/>
        </p:spPr>
        <p:txBody>
          <a:bodyPr wrap="square" rtlCol="0">
            <a:spAutoFit/>
          </a:bodyPr>
          <a:lstStyle/>
          <a:p>
            <a:endParaRPr lang="en-US" sz="2400"/>
          </a:p>
        </p:txBody>
      </p:sp>
      <p:grpSp>
        <p:nvGrpSpPr>
          <p:cNvPr id="29" name="Group 28">
            <a:extLst>
              <a:ext uri="{FF2B5EF4-FFF2-40B4-BE49-F238E27FC236}">
                <a16:creationId xmlns:a16="http://schemas.microsoft.com/office/drawing/2014/main" id="{88F31AB7-B863-4C41-8834-6BAF2078FFC5}"/>
              </a:ext>
            </a:extLst>
          </p:cNvPr>
          <p:cNvGrpSpPr/>
          <p:nvPr/>
        </p:nvGrpSpPr>
        <p:grpSpPr>
          <a:xfrm>
            <a:off x="-1" y="3072786"/>
            <a:ext cx="12424079" cy="461665"/>
            <a:chOff x="-1" y="3072790"/>
            <a:chExt cx="12192001" cy="461666"/>
          </a:xfrm>
        </p:grpSpPr>
        <p:sp>
          <p:nvSpPr>
            <p:cNvPr id="12" name="TextBox 11">
              <a:extLst>
                <a:ext uri="{FF2B5EF4-FFF2-40B4-BE49-F238E27FC236}">
                  <a16:creationId xmlns:a16="http://schemas.microsoft.com/office/drawing/2014/main" id="{9AF5BFD1-AB70-44E6-B015-114F7EFE6281}"/>
                </a:ext>
              </a:extLst>
            </p:cNvPr>
            <p:cNvSpPr txBox="1"/>
            <p:nvPr/>
          </p:nvSpPr>
          <p:spPr>
            <a:xfrm>
              <a:off x="7367337" y="3072790"/>
              <a:ext cx="4824663" cy="461666"/>
            </a:xfrm>
            <a:prstGeom prst="rect">
              <a:avLst/>
            </a:prstGeom>
            <a:solidFill>
              <a:srgbClr val="800000"/>
            </a:solidFill>
          </p:spPr>
          <p:txBody>
            <a:bodyPr wrap="square" rtlCol="0">
              <a:spAutoFit/>
            </a:bodyPr>
            <a:lstStyle/>
            <a:p>
              <a:pPr algn="ctr"/>
              <a:r>
                <a:rPr lang="en-US" sz="2400" b="1" dirty="0">
                  <a:solidFill>
                    <a:schemeClr val="bg1"/>
                  </a:solidFill>
                </a:rPr>
                <a:t>2018</a:t>
              </a:r>
            </a:p>
          </p:txBody>
        </p:sp>
        <p:sp>
          <p:nvSpPr>
            <p:cNvPr id="13" name="TextBox 12">
              <a:extLst>
                <a:ext uri="{FF2B5EF4-FFF2-40B4-BE49-F238E27FC236}">
                  <a16:creationId xmlns:a16="http://schemas.microsoft.com/office/drawing/2014/main" id="{8AFDD774-6182-4625-A58C-F694F30A302C}"/>
                </a:ext>
              </a:extLst>
            </p:cNvPr>
            <p:cNvSpPr txBox="1"/>
            <p:nvPr/>
          </p:nvSpPr>
          <p:spPr>
            <a:xfrm>
              <a:off x="2574759" y="3072790"/>
              <a:ext cx="4752475" cy="461666"/>
            </a:xfrm>
            <a:prstGeom prst="rect">
              <a:avLst/>
            </a:prstGeom>
            <a:solidFill>
              <a:srgbClr val="800000"/>
            </a:solidFill>
          </p:spPr>
          <p:txBody>
            <a:bodyPr wrap="square" rtlCol="0">
              <a:spAutoFit/>
            </a:bodyPr>
            <a:lstStyle/>
            <a:p>
              <a:pPr algn="ctr"/>
              <a:r>
                <a:rPr lang="en-US" sz="2400" b="1" dirty="0">
                  <a:solidFill>
                    <a:schemeClr val="bg1"/>
                  </a:solidFill>
                </a:rPr>
                <a:t>2017</a:t>
              </a:r>
            </a:p>
          </p:txBody>
        </p:sp>
        <p:sp>
          <p:nvSpPr>
            <p:cNvPr id="14" name="TextBox 13">
              <a:extLst>
                <a:ext uri="{FF2B5EF4-FFF2-40B4-BE49-F238E27FC236}">
                  <a16:creationId xmlns:a16="http://schemas.microsoft.com/office/drawing/2014/main" id="{C28E9142-0E33-44F6-8765-EFB0319A3190}"/>
                </a:ext>
              </a:extLst>
            </p:cNvPr>
            <p:cNvSpPr txBox="1"/>
            <p:nvPr/>
          </p:nvSpPr>
          <p:spPr>
            <a:xfrm>
              <a:off x="-1" y="3072790"/>
              <a:ext cx="2534654" cy="461666"/>
            </a:xfrm>
            <a:prstGeom prst="rect">
              <a:avLst/>
            </a:prstGeom>
            <a:solidFill>
              <a:srgbClr val="800000"/>
            </a:solidFill>
          </p:spPr>
          <p:txBody>
            <a:bodyPr wrap="square" rtlCol="0">
              <a:spAutoFit/>
            </a:bodyPr>
            <a:lstStyle/>
            <a:p>
              <a:pPr algn="ctr"/>
              <a:r>
                <a:rPr lang="en-US" sz="2400" b="1" dirty="0">
                  <a:solidFill>
                    <a:schemeClr val="bg1">
                      <a:lumMod val="85000"/>
                    </a:schemeClr>
                  </a:solidFill>
                </a:rPr>
                <a:t>2016</a:t>
              </a:r>
            </a:p>
          </p:txBody>
        </p:sp>
      </p:grpSp>
      <p:sp>
        <p:nvSpPr>
          <p:cNvPr id="16" name="TextBox 15">
            <a:extLst>
              <a:ext uri="{FF2B5EF4-FFF2-40B4-BE49-F238E27FC236}">
                <a16:creationId xmlns:a16="http://schemas.microsoft.com/office/drawing/2014/main" id="{05E1B0D9-EC44-46CA-AF74-B252157DFCD6}"/>
              </a:ext>
            </a:extLst>
          </p:cNvPr>
          <p:cNvSpPr txBox="1"/>
          <p:nvPr/>
        </p:nvSpPr>
        <p:spPr>
          <a:xfrm>
            <a:off x="467317" y="5408260"/>
            <a:ext cx="2065419" cy="954107"/>
          </a:xfrm>
          <a:prstGeom prst="rect">
            <a:avLst/>
          </a:prstGeom>
          <a:noFill/>
        </p:spPr>
        <p:txBody>
          <a:bodyPr wrap="square" rtlCol="0">
            <a:spAutoFit/>
          </a:bodyPr>
          <a:lstStyle/>
          <a:p>
            <a:r>
              <a:rPr lang="en-US" sz="1400" b="1" dirty="0"/>
              <a:t>October</a:t>
            </a:r>
          </a:p>
          <a:p>
            <a:r>
              <a:rPr lang="en-US" sz="1400" dirty="0"/>
              <a:t>DOJ team of technical experts performs assessment of CPD</a:t>
            </a:r>
          </a:p>
        </p:txBody>
      </p:sp>
      <p:sp>
        <p:nvSpPr>
          <p:cNvPr id="15" name="Circle: Hollow 14">
            <a:extLst>
              <a:ext uri="{FF2B5EF4-FFF2-40B4-BE49-F238E27FC236}">
                <a16:creationId xmlns:a16="http://schemas.microsoft.com/office/drawing/2014/main" id="{1CE61EB1-C815-4CB2-841F-2B40C4BA6D60}"/>
              </a:ext>
            </a:extLst>
          </p:cNvPr>
          <p:cNvSpPr/>
          <p:nvPr/>
        </p:nvSpPr>
        <p:spPr>
          <a:xfrm>
            <a:off x="154065" y="5466592"/>
            <a:ext cx="252663" cy="252664"/>
          </a:xfrm>
          <a:prstGeom prst="don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TextBox 24">
            <a:extLst>
              <a:ext uri="{FF2B5EF4-FFF2-40B4-BE49-F238E27FC236}">
                <a16:creationId xmlns:a16="http://schemas.microsoft.com/office/drawing/2014/main" id="{9C986757-A9C8-45F8-92CA-ABF53B19A28C}"/>
              </a:ext>
            </a:extLst>
          </p:cNvPr>
          <p:cNvSpPr txBox="1"/>
          <p:nvPr/>
        </p:nvSpPr>
        <p:spPr>
          <a:xfrm>
            <a:off x="1321917" y="4229884"/>
            <a:ext cx="1735183" cy="954107"/>
          </a:xfrm>
          <a:prstGeom prst="rect">
            <a:avLst/>
          </a:prstGeom>
          <a:noFill/>
        </p:spPr>
        <p:txBody>
          <a:bodyPr wrap="square" rtlCol="0">
            <a:spAutoFit/>
          </a:bodyPr>
          <a:lstStyle/>
          <a:p>
            <a:r>
              <a:rPr lang="en-US" sz="1400" b="1" dirty="0"/>
              <a:t>November</a:t>
            </a:r>
          </a:p>
          <a:p>
            <a:r>
              <a:rPr lang="en-US" sz="1400" dirty="0"/>
              <a:t>Mayor’s Office approves SDSC pilot in districts 007 &amp; 011</a:t>
            </a:r>
          </a:p>
        </p:txBody>
      </p:sp>
      <p:sp>
        <p:nvSpPr>
          <p:cNvPr id="31" name="Circle: Hollow 30">
            <a:extLst>
              <a:ext uri="{FF2B5EF4-FFF2-40B4-BE49-F238E27FC236}">
                <a16:creationId xmlns:a16="http://schemas.microsoft.com/office/drawing/2014/main" id="{FC860706-D62F-4381-8DE1-5DBB5D6A5947}"/>
              </a:ext>
            </a:extLst>
          </p:cNvPr>
          <p:cNvSpPr/>
          <p:nvPr/>
        </p:nvSpPr>
        <p:spPr>
          <a:xfrm>
            <a:off x="959714" y="4241771"/>
            <a:ext cx="252663" cy="252664"/>
          </a:xfrm>
          <a:prstGeom prst="don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3" name="TextBox 32">
            <a:extLst>
              <a:ext uri="{FF2B5EF4-FFF2-40B4-BE49-F238E27FC236}">
                <a16:creationId xmlns:a16="http://schemas.microsoft.com/office/drawing/2014/main" id="{01A28B1C-6863-4B72-9756-B188B957929B}"/>
              </a:ext>
            </a:extLst>
          </p:cNvPr>
          <p:cNvSpPr txBox="1"/>
          <p:nvPr/>
        </p:nvSpPr>
        <p:spPr>
          <a:xfrm>
            <a:off x="1787398" y="347082"/>
            <a:ext cx="2115863" cy="1169551"/>
          </a:xfrm>
          <a:prstGeom prst="rect">
            <a:avLst/>
          </a:prstGeom>
          <a:noFill/>
        </p:spPr>
        <p:txBody>
          <a:bodyPr wrap="square" rtlCol="0">
            <a:spAutoFit/>
          </a:bodyPr>
          <a:lstStyle/>
          <a:p>
            <a:r>
              <a:rPr lang="en-US" sz="1400" b="1" dirty="0"/>
              <a:t>December</a:t>
            </a:r>
          </a:p>
          <a:p>
            <a:r>
              <a:rPr lang="en-US" sz="1400" dirty="0"/>
              <a:t>CPD/Mayor’s Office requests Crime Lab assistance with initial pilot</a:t>
            </a:r>
          </a:p>
          <a:p>
            <a:r>
              <a:rPr lang="en-US" sz="1400" dirty="0"/>
              <a:t> </a:t>
            </a:r>
          </a:p>
        </p:txBody>
      </p:sp>
      <p:sp>
        <p:nvSpPr>
          <p:cNvPr id="35" name="Circle: Hollow 34">
            <a:extLst>
              <a:ext uri="{FF2B5EF4-FFF2-40B4-BE49-F238E27FC236}">
                <a16:creationId xmlns:a16="http://schemas.microsoft.com/office/drawing/2014/main" id="{3D29124D-E4D6-4D6E-A0DB-6EAFF2DEC038}"/>
              </a:ext>
            </a:extLst>
          </p:cNvPr>
          <p:cNvSpPr/>
          <p:nvPr/>
        </p:nvSpPr>
        <p:spPr>
          <a:xfrm>
            <a:off x="1534735" y="361703"/>
            <a:ext cx="252663" cy="252664"/>
          </a:xfrm>
          <a:prstGeom prst="donu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6" name="Circle: Hollow 35">
            <a:extLst>
              <a:ext uri="{FF2B5EF4-FFF2-40B4-BE49-F238E27FC236}">
                <a16:creationId xmlns:a16="http://schemas.microsoft.com/office/drawing/2014/main" id="{2C2E38E8-81F0-4586-AD82-D4EF13F0E72C}"/>
              </a:ext>
            </a:extLst>
          </p:cNvPr>
          <p:cNvSpPr/>
          <p:nvPr/>
        </p:nvSpPr>
        <p:spPr>
          <a:xfrm>
            <a:off x="3055138" y="5389647"/>
            <a:ext cx="252663" cy="252664"/>
          </a:xfrm>
          <a:prstGeom prst="don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7" name="Circle: Hollow 36">
            <a:extLst>
              <a:ext uri="{FF2B5EF4-FFF2-40B4-BE49-F238E27FC236}">
                <a16:creationId xmlns:a16="http://schemas.microsoft.com/office/drawing/2014/main" id="{F9ACDB0D-2720-4E2B-897B-5E493790B438}"/>
              </a:ext>
            </a:extLst>
          </p:cNvPr>
          <p:cNvSpPr/>
          <p:nvPr/>
        </p:nvSpPr>
        <p:spPr>
          <a:xfrm>
            <a:off x="2614866" y="1742955"/>
            <a:ext cx="252663" cy="252664"/>
          </a:xfrm>
          <a:prstGeom prst="donu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8" name="TextBox 37">
            <a:extLst>
              <a:ext uri="{FF2B5EF4-FFF2-40B4-BE49-F238E27FC236}">
                <a16:creationId xmlns:a16="http://schemas.microsoft.com/office/drawing/2014/main" id="{E637F109-810A-4FE1-ABF4-49889F251E7A}"/>
              </a:ext>
            </a:extLst>
          </p:cNvPr>
          <p:cNvSpPr txBox="1"/>
          <p:nvPr/>
        </p:nvSpPr>
        <p:spPr>
          <a:xfrm>
            <a:off x="2867528" y="1700254"/>
            <a:ext cx="2154849" cy="1169551"/>
          </a:xfrm>
          <a:prstGeom prst="rect">
            <a:avLst/>
          </a:prstGeom>
          <a:noFill/>
        </p:spPr>
        <p:txBody>
          <a:bodyPr wrap="square" rtlCol="0">
            <a:spAutoFit/>
          </a:bodyPr>
          <a:lstStyle/>
          <a:p>
            <a:r>
              <a:rPr lang="en-US" sz="1400" b="1" dirty="0"/>
              <a:t>January </a:t>
            </a:r>
          </a:p>
          <a:p>
            <a:r>
              <a:rPr lang="en-US" sz="1400" dirty="0"/>
              <a:t>Crime Lab analysts go on ridealongs, attend roll calls, identify analysis products for pilot districts </a:t>
            </a:r>
          </a:p>
        </p:txBody>
      </p:sp>
      <p:sp>
        <p:nvSpPr>
          <p:cNvPr id="39" name="Circle: Hollow 38">
            <a:extLst>
              <a:ext uri="{FF2B5EF4-FFF2-40B4-BE49-F238E27FC236}">
                <a16:creationId xmlns:a16="http://schemas.microsoft.com/office/drawing/2014/main" id="{B447B598-C651-47EB-8693-DDA18237AB66}"/>
              </a:ext>
            </a:extLst>
          </p:cNvPr>
          <p:cNvSpPr/>
          <p:nvPr/>
        </p:nvSpPr>
        <p:spPr>
          <a:xfrm>
            <a:off x="5108843" y="340007"/>
            <a:ext cx="252663" cy="252664"/>
          </a:xfrm>
          <a:prstGeom prst="donu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0" name="Circle: Hollow 39">
            <a:extLst>
              <a:ext uri="{FF2B5EF4-FFF2-40B4-BE49-F238E27FC236}">
                <a16:creationId xmlns:a16="http://schemas.microsoft.com/office/drawing/2014/main" id="{0B90A591-F3D1-4226-BA43-C140C199F07B}"/>
              </a:ext>
            </a:extLst>
          </p:cNvPr>
          <p:cNvSpPr/>
          <p:nvPr/>
        </p:nvSpPr>
        <p:spPr>
          <a:xfrm>
            <a:off x="3525538" y="4144119"/>
            <a:ext cx="252663" cy="252664"/>
          </a:xfrm>
          <a:prstGeom prst="don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TextBox 40">
            <a:extLst>
              <a:ext uri="{FF2B5EF4-FFF2-40B4-BE49-F238E27FC236}">
                <a16:creationId xmlns:a16="http://schemas.microsoft.com/office/drawing/2014/main" id="{D7D50B92-C190-4756-BC74-AFB168991027}"/>
              </a:ext>
            </a:extLst>
          </p:cNvPr>
          <p:cNvSpPr txBox="1"/>
          <p:nvPr/>
        </p:nvSpPr>
        <p:spPr>
          <a:xfrm>
            <a:off x="3246085" y="5349924"/>
            <a:ext cx="1563089" cy="738664"/>
          </a:xfrm>
          <a:prstGeom prst="rect">
            <a:avLst/>
          </a:prstGeom>
          <a:noFill/>
        </p:spPr>
        <p:txBody>
          <a:bodyPr wrap="square" rtlCol="0">
            <a:spAutoFit/>
          </a:bodyPr>
          <a:lstStyle/>
          <a:p>
            <a:r>
              <a:rPr lang="en-US" sz="1400" b="1" dirty="0"/>
              <a:t>February </a:t>
            </a:r>
          </a:p>
          <a:p>
            <a:r>
              <a:rPr lang="en-US" sz="1400" dirty="0"/>
              <a:t>SDSCs open in 007 &amp; 011</a:t>
            </a:r>
          </a:p>
        </p:txBody>
      </p:sp>
      <p:sp>
        <p:nvSpPr>
          <p:cNvPr id="42" name="TextBox 41">
            <a:extLst>
              <a:ext uri="{FF2B5EF4-FFF2-40B4-BE49-F238E27FC236}">
                <a16:creationId xmlns:a16="http://schemas.microsoft.com/office/drawing/2014/main" id="{740A5F8B-6F0B-4627-A230-491D54F1BD34}"/>
              </a:ext>
            </a:extLst>
          </p:cNvPr>
          <p:cNvSpPr txBox="1"/>
          <p:nvPr/>
        </p:nvSpPr>
        <p:spPr>
          <a:xfrm>
            <a:off x="3778200" y="4089945"/>
            <a:ext cx="1693851" cy="738664"/>
          </a:xfrm>
          <a:prstGeom prst="rect">
            <a:avLst/>
          </a:prstGeom>
          <a:noFill/>
        </p:spPr>
        <p:txBody>
          <a:bodyPr wrap="square" rtlCol="0">
            <a:spAutoFit/>
          </a:bodyPr>
          <a:lstStyle/>
          <a:p>
            <a:r>
              <a:rPr lang="en-US" sz="1400" b="1" dirty="0"/>
              <a:t>March</a:t>
            </a:r>
          </a:p>
          <a:p>
            <a:r>
              <a:rPr lang="en-US" sz="1400" dirty="0"/>
              <a:t>SDSCs open in 006, 009, 010, &amp; 015</a:t>
            </a:r>
          </a:p>
        </p:txBody>
      </p:sp>
      <p:cxnSp>
        <p:nvCxnSpPr>
          <p:cNvPr id="44" name="Straight Connector 43">
            <a:extLst>
              <a:ext uri="{FF2B5EF4-FFF2-40B4-BE49-F238E27FC236}">
                <a16:creationId xmlns:a16="http://schemas.microsoft.com/office/drawing/2014/main" id="{1BD05149-F18F-488C-A2E2-41F258390A32}"/>
              </a:ext>
            </a:extLst>
          </p:cNvPr>
          <p:cNvCxnSpPr>
            <a:cxnSpLocks/>
          </p:cNvCxnSpPr>
          <p:nvPr/>
        </p:nvCxnSpPr>
        <p:spPr>
          <a:xfrm flipH="1">
            <a:off x="1642645" y="592672"/>
            <a:ext cx="1" cy="25018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07F150B-6E2E-4035-BD9C-8232C446119B}"/>
              </a:ext>
            </a:extLst>
          </p:cNvPr>
          <p:cNvCxnSpPr>
            <a:cxnSpLocks/>
            <a:stCxn id="37" idx="4"/>
          </p:cNvCxnSpPr>
          <p:nvPr/>
        </p:nvCxnSpPr>
        <p:spPr>
          <a:xfrm>
            <a:off x="2741196" y="1995619"/>
            <a:ext cx="0" cy="107717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BF60FC-CBFF-42F4-81EC-A704A4903C49}"/>
              </a:ext>
            </a:extLst>
          </p:cNvPr>
          <p:cNvCxnSpPr>
            <a:cxnSpLocks/>
          </p:cNvCxnSpPr>
          <p:nvPr/>
        </p:nvCxnSpPr>
        <p:spPr>
          <a:xfrm>
            <a:off x="267017" y="3442124"/>
            <a:ext cx="0" cy="2073857"/>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40BD12-89A0-4604-8A96-7390F10CF171}"/>
              </a:ext>
            </a:extLst>
          </p:cNvPr>
          <p:cNvCxnSpPr>
            <a:cxnSpLocks/>
            <a:stCxn id="39" idx="4"/>
          </p:cNvCxnSpPr>
          <p:nvPr/>
        </p:nvCxnSpPr>
        <p:spPr>
          <a:xfrm>
            <a:off x="5235175" y="592672"/>
            <a:ext cx="0" cy="25018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126C5DD-925D-4C1D-B534-070E13391E2B}"/>
              </a:ext>
            </a:extLst>
          </p:cNvPr>
          <p:cNvSpPr txBox="1"/>
          <p:nvPr/>
        </p:nvSpPr>
        <p:spPr>
          <a:xfrm>
            <a:off x="5361505" y="361704"/>
            <a:ext cx="1738560" cy="1384995"/>
          </a:xfrm>
          <a:prstGeom prst="rect">
            <a:avLst/>
          </a:prstGeom>
          <a:noFill/>
        </p:spPr>
        <p:txBody>
          <a:bodyPr wrap="square" rtlCol="0">
            <a:spAutoFit/>
          </a:bodyPr>
          <a:lstStyle/>
          <a:p>
            <a:r>
              <a:rPr lang="en-US" sz="1400" b="1" dirty="0"/>
              <a:t>July </a:t>
            </a:r>
          </a:p>
          <a:p>
            <a:r>
              <a:rPr lang="en-US" sz="1400" dirty="0"/>
              <a:t>With support from CRED, Crime Lab hires additional analysts, embeds 3 in each of CPD’s Areas</a:t>
            </a:r>
          </a:p>
        </p:txBody>
      </p:sp>
      <p:sp>
        <p:nvSpPr>
          <p:cNvPr id="57" name="TextBox 56">
            <a:extLst>
              <a:ext uri="{FF2B5EF4-FFF2-40B4-BE49-F238E27FC236}">
                <a16:creationId xmlns:a16="http://schemas.microsoft.com/office/drawing/2014/main" id="{F1C8A243-F6F1-4A36-8DB4-7E6427C5D681}"/>
              </a:ext>
            </a:extLst>
          </p:cNvPr>
          <p:cNvSpPr txBox="1"/>
          <p:nvPr/>
        </p:nvSpPr>
        <p:spPr>
          <a:xfrm>
            <a:off x="5812536" y="4125105"/>
            <a:ext cx="1649280" cy="738664"/>
          </a:xfrm>
          <a:prstGeom prst="rect">
            <a:avLst/>
          </a:prstGeom>
          <a:noFill/>
        </p:spPr>
        <p:txBody>
          <a:bodyPr wrap="square" rtlCol="0">
            <a:spAutoFit/>
          </a:bodyPr>
          <a:lstStyle/>
          <a:p>
            <a:r>
              <a:rPr lang="en-US" sz="1400" b="1" dirty="0"/>
              <a:t>August </a:t>
            </a:r>
          </a:p>
          <a:p>
            <a:r>
              <a:rPr lang="en-US" sz="1400" dirty="0"/>
              <a:t>CPD hires first ever civilian analysts</a:t>
            </a:r>
          </a:p>
        </p:txBody>
      </p:sp>
      <p:cxnSp>
        <p:nvCxnSpPr>
          <p:cNvPr id="58" name="Straight Connector 57">
            <a:extLst>
              <a:ext uri="{FF2B5EF4-FFF2-40B4-BE49-F238E27FC236}">
                <a16:creationId xmlns:a16="http://schemas.microsoft.com/office/drawing/2014/main" id="{A641D4FE-4AEB-4891-8176-EDD7CC9CA8B5}"/>
              </a:ext>
            </a:extLst>
          </p:cNvPr>
          <p:cNvCxnSpPr>
            <a:cxnSpLocks/>
          </p:cNvCxnSpPr>
          <p:nvPr/>
        </p:nvCxnSpPr>
        <p:spPr>
          <a:xfrm>
            <a:off x="3181468" y="3420769"/>
            <a:ext cx="6571" cy="1984251"/>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D0BBC56-4B9E-4384-9B71-3F33009EB648}"/>
              </a:ext>
            </a:extLst>
          </p:cNvPr>
          <p:cNvSpPr txBox="1"/>
          <p:nvPr/>
        </p:nvSpPr>
        <p:spPr>
          <a:xfrm>
            <a:off x="7537817" y="1784541"/>
            <a:ext cx="1693851" cy="738664"/>
          </a:xfrm>
          <a:prstGeom prst="rect">
            <a:avLst/>
          </a:prstGeom>
          <a:noFill/>
        </p:spPr>
        <p:txBody>
          <a:bodyPr wrap="square" rtlCol="0">
            <a:spAutoFit/>
          </a:bodyPr>
          <a:lstStyle/>
          <a:p>
            <a:r>
              <a:rPr lang="en-US" sz="1400" b="1" dirty="0"/>
              <a:t>January</a:t>
            </a:r>
          </a:p>
          <a:p>
            <a:r>
              <a:rPr lang="en-US" sz="1400" dirty="0"/>
              <a:t>SDSCs open in 003, 004, 005, &amp; 025</a:t>
            </a:r>
          </a:p>
        </p:txBody>
      </p:sp>
      <p:sp>
        <p:nvSpPr>
          <p:cNvPr id="77" name="TextBox 76">
            <a:extLst>
              <a:ext uri="{FF2B5EF4-FFF2-40B4-BE49-F238E27FC236}">
                <a16:creationId xmlns:a16="http://schemas.microsoft.com/office/drawing/2014/main" id="{7A7E911F-44C7-4B03-BFDE-2968000B2B86}"/>
              </a:ext>
            </a:extLst>
          </p:cNvPr>
          <p:cNvSpPr txBox="1"/>
          <p:nvPr/>
        </p:nvSpPr>
        <p:spPr>
          <a:xfrm>
            <a:off x="8426915" y="3985270"/>
            <a:ext cx="1693851" cy="738664"/>
          </a:xfrm>
          <a:prstGeom prst="rect">
            <a:avLst/>
          </a:prstGeom>
          <a:noFill/>
        </p:spPr>
        <p:txBody>
          <a:bodyPr wrap="square" rtlCol="0">
            <a:spAutoFit/>
          </a:bodyPr>
          <a:lstStyle/>
          <a:p>
            <a:r>
              <a:rPr lang="en-US" sz="1400" b="1" dirty="0"/>
              <a:t>March</a:t>
            </a:r>
          </a:p>
          <a:p>
            <a:r>
              <a:rPr lang="en-US" sz="1400" dirty="0"/>
              <a:t>SDSCs open in 002, 008, &amp; 012</a:t>
            </a:r>
          </a:p>
        </p:txBody>
      </p:sp>
      <p:sp>
        <p:nvSpPr>
          <p:cNvPr id="81" name="Circle: Hollow 80">
            <a:extLst>
              <a:ext uri="{FF2B5EF4-FFF2-40B4-BE49-F238E27FC236}">
                <a16:creationId xmlns:a16="http://schemas.microsoft.com/office/drawing/2014/main" id="{B75CC59E-6561-4E16-8C68-7A66B8276AA3}"/>
              </a:ext>
            </a:extLst>
          </p:cNvPr>
          <p:cNvSpPr/>
          <p:nvPr/>
        </p:nvSpPr>
        <p:spPr>
          <a:xfrm>
            <a:off x="7312866" y="1813719"/>
            <a:ext cx="252663" cy="252664"/>
          </a:xfrm>
          <a:prstGeom prst="donu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82" name="Straight Connector 81">
            <a:extLst>
              <a:ext uri="{FF2B5EF4-FFF2-40B4-BE49-F238E27FC236}">
                <a16:creationId xmlns:a16="http://schemas.microsoft.com/office/drawing/2014/main" id="{A97E9F70-E335-4A6A-8838-A0A9620115A4}"/>
              </a:ext>
            </a:extLst>
          </p:cNvPr>
          <p:cNvCxnSpPr>
            <a:cxnSpLocks/>
            <a:stCxn id="81" idx="4"/>
          </p:cNvCxnSpPr>
          <p:nvPr/>
        </p:nvCxnSpPr>
        <p:spPr>
          <a:xfrm>
            <a:off x="7439197" y="2066383"/>
            <a:ext cx="0" cy="107717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1BF376-CA70-4522-A15D-FF869BE80C45}"/>
              </a:ext>
            </a:extLst>
          </p:cNvPr>
          <p:cNvCxnSpPr>
            <a:cxnSpLocks/>
          </p:cNvCxnSpPr>
          <p:nvPr/>
        </p:nvCxnSpPr>
        <p:spPr>
          <a:xfrm flipV="1">
            <a:off x="9388995" y="2100782"/>
            <a:ext cx="0" cy="990721"/>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E9E3A84-155E-462F-93DD-DC11EBDF051B}"/>
              </a:ext>
            </a:extLst>
          </p:cNvPr>
          <p:cNvSpPr txBox="1"/>
          <p:nvPr/>
        </p:nvSpPr>
        <p:spPr>
          <a:xfrm>
            <a:off x="9476441" y="1890721"/>
            <a:ext cx="1135631" cy="738664"/>
          </a:xfrm>
          <a:prstGeom prst="rect">
            <a:avLst/>
          </a:prstGeom>
          <a:noFill/>
        </p:spPr>
        <p:txBody>
          <a:bodyPr wrap="square" rtlCol="0">
            <a:spAutoFit/>
          </a:bodyPr>
          <a:lstStyle/>
          <a:p>
            <a:r>
              <a:rPr lang="en-US" sz="1400" b="1" dirty="0"/>
              <a:t>June</a:t>
            </a:r>
          </a:p>
          <a:p>
            <a:r>
              <a:rPr lang="en-US" sz="1400" dirty="0"/>
              <a:t>SDSCs open in 017 &amp; 018</a:t>
            </a:r>
          </a:p>
        </p:txBody>
      </p:sp>
      <p:sp>
        <p:nvSpPr>
          <p:cNvPr id="48" name="Circle: Hollow 47">
            <a:extLst>
              <a:ext uri="{FF2B5EF4-FFF2-40B4-BE49-F238E27FC236}">
                <a16:creationId xmlns:a16="http://schemas.microsoft.com/office/drawing/2014/main" id="{544B6B1A-24EE-4612-BA6E-9404B5F16A69}"/>
              </a:ext>
            </a:extLst>
          </p:cNvPr>
          <p:cNvSpPr/>
          <p:nvPr/>
        </p:nvSpPr>
        <p:spPr>
          <a:xfrm>
            <a:off x="9262663" y="1888619"/>
            <a:ext cx="252663" cy="252664"/>
          </a:xfrm>
          <a:prstGeom prst="donu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59" name="Straight Connector 58">
            <a:extLst>
              <a:ext uri="{FF2B5EF4-FFF2-40B4-BE49-F238E27FC236}">
                <a16:creationId xmlns:a16="http://schemas.microsoft.com/office/drawing/2014/main" id="{76086B9D-B56F-4411-ABEE-D0115ABF0CFD}"/>
              </a:ext>
            </a:extLst>
          </p:cNvPr>
          <p:cNvCxnSpPr>
            <a:cxnSpLocks/>
            <a:endCxn id="60" idx="0"/>
          </p:cNvCxnSpPr>
          <p:nvPr/>
        </p:nvCxnSpPr>
        <p:spPr>
          <a:xfrm>
            <a:off x="10011787" y="3427385"/>
            <a:ext cx="0" cy="1856539"/>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0" name="Circle: Hollow 59">
            <a:extLst>
              <a:ext uri="{FF2B5EF4-FFF2-40B4-BE49-F238E27FC236}">
                <a16:creationId xmlns:a16="http://schemas.microsoft.com/office/drawing/2014/main" id="{9EDAD517-980D-497D-BDB2-A894C4AD7DA4}"/>
              </a:ext>
            </a:extLst>
          </p:cNvPr>
          <p:cNvSpPr/>
          <p:nvPr/>
        </p:nvSpPr>
        <p:spPr>
          <a:xfrm>
            <a:off x="9885455" y="5283923"/>
            <a:ext cx="252663" cy="252664"/>
          </a:xfrm>
          <a:prstGeom prst="don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TextBox 60">
            <a:extLst>
              <a:ext uri="{FF2B5EF4-FFF2-40B4-BE49-F238E27FC236}">
                <a16:creationId xmlns:a16="http://schemas.microsoft.com/office/drawing/2014/main" id="{DEDE088F-98BB-40C7-A4BE-CADFD270CA92}"/>
              </a:ext>
            </a:extLst>
          </p:cNvPr>
          <p:cNvSpPr txBox="1"/>
          <p:nvPr/>
        </p:nvSpPr>
        <p:spPr>
          <a:xfrm>
            <a:off x="10246583" y="5466593"/>
            <a:ext cx="1693851" cy="738664"/>
          </a:xfrm>
          <a:prstGeom prst="rect">
            <a:avLst/>
          </a:prstGeom>
          <a:noFill/>
        </p:spPr>
        <p:txBody>
          <a:bodyPr wrap="square" rtlCol="0">
            <a:spAutoFit/>
          </a:bodyPr>
          <a:lstStyle/>
          <a:p>
            <a:r>
              <a:rPr lang="en-US" sz="1400" b="1" dirty="0"/>
              <a:t>July</a:t>
            </a:r>
          </a:p>
          <a:p>
            <a:r>
              <a:rPr lang="en-US" sz="1400" dirty="0"/>
              <a:t>SDSC opens in Bureau of Patrol</a:t>
            </a:r>
          </a:p>
        </p:txBody>
      </p:sp>
      <p:sp>
        <p:nvSpPr>
          <p:cNvPr id="62" name="Circle: Hollow 61">
            <a:extLst>
              <a:ext uri="{FF2B5EF4-FFF2-40B4-BE49-F238E27FC236}">
                <a16:creationId xmlns:a16="http://schemas.microsoft.com/office/drawing/2014/main" id="{04F3A72A-39FB-4A77-BF5A-2CE3CDA02B0E}"/>
              </a:ext>
            </a:extLst>
          </p:cNvPr>
          <p:cNvSpPr/>
          <p:nvPr/>
        </p:nvSpPr>
        <p:spPr>
          <a:xfrm>
            <a:off x="10488485" y="4144119"/>
            <a:ext cx="252663" cy="252664"/>
          </a:xfrm>
          <a:prstGeom prst="don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63" name="Straight Connector 62">
            <a:extLst>
              <a:ext uri="{FF2B5EF4-FFF2-40B4-BE49-F238E27FC236}">
                <a16:creationId xmlns:a16="http://schemas.microsoft.com/office/drawing/2014/main" id="{AEAACBE1-279A-46ED-88D3-5655B732B595}"/>
              </a:ext>
            </a:extLst>
          </p:cNvPr>
          <p:cNvCxnSpPr>
            <a:cxnSpLocks/>
          </p:cNvCxnSpPr>
          <p:nvPr/>
        </p:nvCxnSpPr>
        <p:spPr>
          <a:xfrm>
            <a:off x="10607191" y="3442123"/>
            <a:ext cx="0" cy="749325"/>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9919BB3-E1D3-48E5-85E0-F5E579C469A8}"/>
              </a:ext>
            </a:extLst>
          </p:cNvPr>
          <p:cNvSpPr txBox="1"/>
          <p:nvPr/>
        </p:nvSpPr>
        <p:spPr>
          <a:xfrm>
            <a:off x="10668000" y="3988992"/>
            <a:ext cx="1608003" cy="954107"/>
          </a:xfrm>
          <a:prstGeom prst="rect">
            <a:avLst/>
          </a:prstGeom>
          <a:noFill/>
        </p:spPr>
        <p:txBody>
          <a:bodyPr wrap="square" rtlCol="0">
            <a:spAutoFit/>
          </a:bodyPr>
          <a:lstStyle/>
          <a:p>
            <a:r>
              <a:rPr lang="en-US" sz="1400" b="1" dirty="0"/>
              <a:t>September</a:t>
            </a:r>
          </a:p>
          <a:p>
            <a:r>
              <a:rPr lang="en-US" sz="1400" dirty="0"/>
              <a:t>Crime Lab embeds analyst in CPIC, </a:t>
            </a:r>
            <a:r>
              <a:rPr lang="en-US" sz="1400" dirty="0" err="1"/>
              <a:t>CompStat</a:t>
            </a:r>
            <a:r>
              <a:rPr lang="en-US" sz="1400" dirty="0"/>
              <a:t>, and </a:t>
            </a:r>
            <a:r>
              <a:rPr lang="en-US" sz="1400" dirty="0" err="1"/>
              <a:t>DoC</a:t>
            </a:r>
            <a:endParaRPr lang="en-US" sz="1400" dirty="0"/>
          </a:p>
        </p:txBody>
      </p:sp>
    </p:spTree>
    <p:extLst>
      <p:ext uri="{BB962C8B-B14F-4D97-AF65-F5344CB8AC3E}">
        <p14:creationId xmlns:p14="http://schemas.microsoft.com/office/powerpoint/2010/main" val="179746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EFAD14-8C80-497B-8E4B-082FCBAC019B}"/>
              </a:ext>
            </a:extLst>
          </p:cNvPr>
          <p:cNvPicPr>
            <a:picLocks noChangeAspect="1"/>
          </p:cNvPicPr>
          <p:nvPr/>
        </p:nvPicPr>
        <p:blipFill>
          <a:blip r:embed="rId3"/>
          <a:stretch>
            <a:fillRect/>
          </a:stretch>
        </p:blipFill>
        <p:spPr>
          <a:xfrm>
            <a:off x="-1" y="-7915"/>
            <a:ext cx="6219349" cy="6865915"/>
          </a:xfrm>
          <a:prstGeom prst="rect">
            <a:avLst/>
          </a:prstGeom>
        </p:spPr>
      </p:pic>
      <p:sp>
        <p:nvSpPr>
          <p:cNvPr id="11" name="Title 1">
            <a:extLst>
              <a:ext uri="{FF2B5EF4-FFF2-40B4-BE49-F238E27FC236}">
                <a16:creationId xmlns:a16="http://schemas.microsoft.com/office/drawing/2014/main" id="{DE36035A-E247-4306-A926-234D86F8271A}"/>
              </a:ext>
            </a:extLst>
          </p:cNvPr>
          <p:cNvSpPr>
            <a:spLocks noGrp="1"/>
          </p:cNvSpPr>
          <p:nvPr>
            <p:ph type="ctrTitle"/>
          </p:nvPr>
        </p:nvSpPr>
        <p:spPr>
          <a:xfrm>
            <a:off x="6228873" y="2313792"/>
            <a:ext cx="3810000" cy="2222500"/>
          </a:xfrm>
        </p:spPr>
        <p:txBody>
          <a:bodyPr anchor="ctr">
            <a:normAutofit/>
          </a:bodyPr>
          <a:lstStyle/>
          <a:p>
            <a:pPr algn="l"/>
            <a:r>
              <a:rPr lang="en-US" sz="2800" dirty="0" err="1">
                <a:solidFill>
                  <a:schemeClr val="bg1"/>
                </a:solidFill>
                <a:latin typeface="Rockwell Nova" panose="020B0604020202020204" pitchFamily="18" charset="0"/>
              </a:rPr>
              <a:t>NarrativeScience</a:t>
            </a:r>
            <a:br>
              <a:rPr lang="en-US" sz="2800" dirty="0">
                <a:solidFill>
                  <a:schemeClr val="bg1"/>
                </a:solidFill>
                <a:latin typeface="Rockwell Nova" panose="020B0604020202020204" pitchFamily="18" charset="0"/>
              </a:rPr>
            </a:br>
            <a:r>
              <a:rPr lang="en-US" sz="2800" dirty="0">
                <a:solidFill>
                  <a:schemeClr val="bg1"/>
                </a:solidFill>
                <a:latin typeface="Rockwell Nova" panose="020B0604020202020204" pitchFamily="18" charset="0"/>
              </a:rPr>
              <a:t>1 Dearborn St, #700</a:t>
            </a:r>
          </a:p>
        </p:txBody>
      </p:sp>
      <p:pic>
        <p:nvPicPr>
          <p:cNvPr id="5" name="Picture 4" descr="A picture containing clipart&#10;&#10;Description automatically generated">
            <a:extLst>
              <a:ext uri="{FF2B5EF4-FFF2-40B4-BE49-F238E27FC236}">
                <a16:creationId xmlns:a16="http://schemas.microsoft.com/office/drawing/2014/main" id="{314090FF-53C5-45E1-A988-3E1F60274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pic>
        <p:nvPicPr>
          <p:cNvPr id="10" name="Graphic 9" descr="Marker">
            <a:extLst>
              <a:ext uri="{FF2B5EF4-FFF2-40B4-BE49-F238E27FC236}">
                <a16:creationId xmlns:a16="http://schemas.microsoft.com/office/drawing/2014/main" id="{F2E05DEC-ACF4-4430-AD62-6836EDB7FD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6600" y="2476500"/>
            <a:ext cx="831850" cy="831850"/>
          </a:xfrm>
          <a:prstGeom prst="rect">
            <a:avLst/>
          </a:prstGeom>
        </p:spPr>
      </p:pic>
    </p:spTree>
    <p:extLst>
      <p:ext uri="{BB962C8B-B14F-4D97-AF65-F5344CB8AC3E}">
        <p14:creationId xmlns:p14="http://schemas.microsoft.com/office/powerpoint/2010/main" val="417944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2566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1FA65A-29D1-48E8-991B-C8BF6F3DB420}"/>
              </a:ext>
            </a:extLst>
          </p:cNvPr>
          <p:cNvPicPr>
            <a:picLocks noChangeAspect="1"/>
          </p:cNvPicPr>
          <p:nvPr/>
        </p:nvPicPr>
        <p:blipFill>
          <a:blip r:embed="rId3"/>
          <a:stretch>
            <a:fillRect/>
          </a:stretch>
        </p:blipFill>
        <p:spPr>
          <a:xfrm>
            <a:off x="-1" y="-7915"/>
            <a:ext cx="6219349" cy="6865915"/>
          </a:xfrm>
          <a:prstGeom prst="rect">
            <a:avLst/>
          </a:prstGeom>
        </p:spPr>
      </p:pic>
      <p:sp>
        <p:nvSpPr>
          <p:cNvPr id="11" name="Title 1">
            <a:extLst>
              <a:ext uri="{FF2B5EF4-FFF2-40B4-BE49-F238E27FC236}">
                <a16:creationId xmlns:a16="http://schemas.microsoft.com/office/drawing/2014/main" id="{DE36035A-E247-4306-A926-234D86F8271A}"/>
              </a:ext>
            </a:extLst>
          </p:cNvPr>
          <p:cNvSpPr>
            <a:spLocks noGrp="1"/>
          </p:cNvSpPr>
          <p:nvPr>
            <p:ph type="ctrTitle"/>
          </p:nvPr>
        </p:nvSpPr>
        <p:spPr>
          <a:xfrm>
            <a:off x="6248400" y="2317750"/>
            <a:ext cx="3810000" cy="2222500"/>
          </a:xfrm>
        </p:spPr>
        <p:txBody>
          <a:bodyPr anchor="ctr">
            <a:normAutofit/>
          </a:bodyPr>
          <a:lstStyle/>
          <a:p>
            <a:pPr algn="l"/>
            <a:r>
              <a:rPr lang="en-US" sz="2800" dirty="0">
                <a:solidFill>
                  <a:schemeClr val="bg1"/>
                </a:solidFill>
                <a:latin typeface="Rockwell Nova" panose="020B0604020202020204" pitchFamily="18" charset="0"/>
              </a:rPr>
              <a:t>Lake Michigan</a:t>
            </a:r>
          </a:p>
        </p:txBody>
      </p:sp>
      <p:pic>
        <p:nvPicPr>
          <p:cNvPr id="5" name="Picture 4" descr="A picture containing clipart&#10;&#10;Description automatically generated">
            <a:extLst>
              <a:ext uri="{FF2B5EF4-FFF2-40B4-BE49-F238E27FC236}">
                <a16:creationId xmlns:a16="http://schemas.microsoft.com/office/drawing/2014/main" id="{314090FF-53C5-45E1-A988-3E1F60274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63" y="6153765"/>
            <a:ext cx="2930237" cy="685800"/>
          </a:xfrm>
          <a:prstGeom prst="rect">
            <a:avLst/>
          </a:prstGeom>
        </p:spPr>
      </p:pic>
      <p:pic>
        <p:nvPicPr>
          <p:cNvPr id="10" name="Graphic 9" descr="Marker">
            <a:extLst>
              <a:ext uri="{FF2B5EF4-FFF2-40B4-BE49-F238E27FC236}">
                <a16:creationId xmlns:a16="http://schemas.microsoft.com/office/drawing/2014/main" id="{F2E05DEC-ACF4-4430-AD62-6836EDB7FD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1600" y="1901825"/>
            <a:ext cx="831850" cy="831850"/>
          </a:xfrm>
          <a:prstGeom prst="rect">
            <a:avLst/>
          </a:prstGeom>
        </p:spPr>
      </p:pic>
    </p:spTree>
    <p:extLst>
      <p:ext uri="{BB962C8B-B14F-4D97-AF65-F5344CB8AC3E}">
        <p14:creationId xmlns:p14="http://schemas.microsoft.com/office/powerpoint/2010/main" val="2139897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1299</Words>
  <Application>Microsoft Office PowerPoint</Application>
  <PresentationFormat>Widescreen</PresentationFormat>
  <Paragraphs>199</Paragraphs>
  <Slides>31</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Arial,Sans-Serif</vt:lpstr>
      <vt:lpstr>Calibri</vt:lpstr>
      <vt:lpstr>Calibri Light</vt:lpstr>
      <vt:lpstr>Gotham</vt:lpstr>
      <vt:lpstr>Gotham Book</vt:lpstr>
      <vt:lpstr>Gotham Medium</vt:lpstr>
      <vt:lpstr>Rockwell Nova</vt:lpstr>
      <vt:lpstr>Times New Roman</vt:lpstr>
      <vt:lpstr>Office Theme</vt:lpstr>
      <vt:lpstr>Welcome!  Please help yourself to breakfast and coffee!</vt:lpstr>
      <vt:lpstr>WiFi</vt:lpstr>
      <vt:lpstr>Welcome to Code out Violence: A Datathon for Crime Analysts </vt:lpstr>
      <vt:lpstr>What is the University of Chicago Crime Lab?</vt:lpstr>
      <vt:lpstr>PowerPoint Presentation</vt:lpstr>
      <vt:lpstr>PowerPoint Presentation</vt:lpstr>
      <vt:lpstr>PowerPoint Presentation</vt:lpstr>
      <vt:lpstr>NarrativeScience 1 Dearborn St, #700</vt:lpstr>
      <vt:lpstr>Lake Michigan</vt:lpstr>
      <vt:lpstr>PowerPoint Presentation</vt:lpstr>
      <vt:lpstr>CloudGate (aka The Bean) 201 E Randolph St</vt:lpstr>
      <vt:lpstr>IACP McCormick Place 2301 S King Dr</vt:lpstr>
      <vt:lpstr>Soldier Field 1410 Museum Campus</vt:lpstr>
      <vt:lpstr>Wrigley Field 1060 W Addison St</vt:lpstr>
      <vt:lpstr>University of Chicago Campus 924 E 57th St</vt:lpstr>
      <vt:lpstr>Chicago Police HQ 3510 South Michigan Ave</vt:lpstr>
      <vt:lpstr>Pequod's Pizza 2207 N Clybourn</vt:lpstr>
      <vt:lpstr>Staff introductions</vt:lpstr>
      <vt:lpstr>Your turn! Name Department Role ?</vt:lpstr>
      <vt:lpstr>Sponsors/Partners</vt:lpstr>
      <vt:lpstr>What is a Datathon!?</vt:lpstr>
      <vt:lpstr>Mission</vt:lpstr>
      <vt:lpstr>Objectives</vt:lpstr>
      <vt:lpstr>Project Expectations</vt:lpstr>
      <vt:lpstr>PowerPoint Presentation</vt:lpstr>
      <vt:lpstr>Judges</vt:lpstr>
      <vt:lpstr>Scoring</vt:lpstr>
      <vt:lpstr>We have a GitHub!  README</vt:lpstr>
      <vt:lpstr>If you need assistance...</vt:lpstr>
      <vt:lpstr>Project Pitches</vt:lpstr>
      <vt:lpstr>Form Teams!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Please help yourself to breakfast and coffee!</dc:title>
  <dc:creator>Kevin Magnan</dc:creator>
  <cp:lastModifiedBy>Kevin Magnan</cp:lastModifiedBy>
  <cp:revision>341</cp:revision>
  <dcterms:created xsi:type="dcterms:W3CDTF">2019-10-22T17:26:50Z</dcterms:created>
  <dcterms:modified xsi:type="dcterms:W3CDTF">2019-10-25T19:28:16Z</dcterms:modified>
</cp:coreProperties>
</file>