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72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81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1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0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5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2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7319" y="917955"/>
            <a:ext cx="4719955" cy="2053589"/>
            <a:chOff x="1417319" y="917955"/>
            <a:chExt cx="4719955" cy="2053589"/>
          </a:xfrm>
        </p:grpSpPr>
        <p:sp>
          <p:nvSpPr>
            <p:cNvPr id="4" name="object 4"/>
            <p:cNvSpPr/>
            <p:nvPr/>
          </p:nvSpPr>
          <p:spPr>
            <a:xfrm>
              <a:off x="1417319" y="917955"/>
              <a:ext cx="4719447" cy="1047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7319" y="1923795"/>
              <a:ext cx="2356738" cy="1047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1247" y="1923795"/>
              <a:ext cx="2647188" cy="1047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04619" y="4836159"/>
            <a:ext cx="27222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bg1"/>
                </a:solidFill>
                <a:latin typeface="Trebuchet MS"/>
                <a:cs typeface="Trebuchet MS"/>
              </a:rPr>
              <a:t>Group</a:t>
            </a:r>
            <a:r>
              <a:rPr sz="24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rebuchet MS"/>
                <a:cs typeface="Trebuchet MS"/>
              </a:rPr>
              <a:t>Members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IN" sz="2400" dirty="0">
                <a:solidFill>
                  <a:schemeClr val="bg1"/>
                </a:solidFill>
                <a:latin typeface="Trebuchet MS"/>
                <a:cs typeface="Trebuchet MS"/>
              </a:rPr>
              <a:t>Tanisha Gupta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IN" sz="2400" spc="-5" dirty="0">
                <a:solidFill>
                  <a:schemeClr val="bg1"/>
                </a:solidFill>
                <a:latin typeface="Trebuchet MS"/>
                <a:cs typeface="Trebuchet MS"/>
              </a:rPr>
              <a:t>Shubham Gupta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808304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20" dirty="0">
                <a:solidFill>
                  <a:schemeClr val="accent2"/>
                </a:solidFill>
              </a:rPr>
              <a:t>Data</a:t>
            </a:r>
            <a:r>
              <a:rPr sz="5400" spc="-660" dirty="0">
                <a:solidFill>
                  <a:schemeClr val="accent2"/>
                </a:solidFill>
              </a:rPr>
              <a:t> </a:t>
            </a:r>
            <a:r>
              <a:rPr sz="5400" spc="-250" dirty="0">
                <a:solidFill>
                  <a:schemeClr val="accent2"/>
                </a:solidFill>
              </a:rPr>
              <a:t>Conversion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chemeClr val="bg1"/>
                </a:solidFill>
                <a:latin typeface="Carlito"/>
                <a:cs typeface="Carlito"/>
              </a:rPr>
              <a:t>Numerical </a:t>
            </a:r>
            <a:r>
              <a:rPr sz="2400" spc="-20" dirty="0">
                <a:solidFill>
                  <a:schemeClr val="bg1"/>
                </a:solidFill>
                <a:latin typeface="Carlito"/>
                <a:cs typeface="Carlito"/>
              </a:rPr>
              <a:t>Variables </a:t>
            </a:r>
            <a:r>
              <a:rPr sz="2400" spc="-15" dirty="0">
                <a:solidFill>
                  <a:schemeClr val="bg1"/>
                </a:solidFill>
                <a:latin typeface="Carlito"/>
                <a:cs typeface="Carlito"/>
              </a:rPr>
              <a:t>are</a:t>
            </a:r>
            <a:r>
              <a:rPr sz="2400" spc="1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chemeClr val="bg1"/>
                </a:solidFill>
                <a:latin typeface="Carlito"/>
                <a:cs typeface="Carlito"/>
              </a:rPr>
              <a:t>Normalised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350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2400" spc="-15" dirty="0">
                <a:solidFill>
                  <a:schemeClr val="bg1"/>
                </a:solidFill>
                <a:latin typeface="Carlito"/>
                <a:cs typeface="Carlito"/>
              </a:rPr>
              <a:t>Dummy Variables are created </a:t>
            </a:r>
            <a:r>
              <a:rPr sz="2400" spc="-20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chemeClr val="bg1"/>
                </a:solidFill>
                <a:latin typeface="Carlito"/>
                <a:cs typeface="Carlito"/>
              </a:rPr>
              <a:t>object type</a:t>
            </a:r>
            <a:r>
              <a:rPr sz="2400" spc="1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rlito"/>
                <a:cs typeface="Carlito"/>
              </a:rPr>
              <a:t>variables</a:t>
            </a:r>
            <a:endParaRPr sz="24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350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2400" spc="-55" dirty="0">
                <a:solidFill>
                  <a:schemeClr val="bg1"/>
                </a:solidFill>
                <a:latin typeface="Carlito"/>
                <a:cs typeface="Carlito"/>
              </a:rPr>
              <a:t>Total </a:t>
            </a:r>
            <a:r>
              <a:rPr sz="2400" spc="-25" dirty="0">
                <a:solidFill>
                  <a:schemeClr val="bg1"/>
                </a:solidFill>
                <a:latin typeface="Carlito"/>
                <a:cs typeface="Carlito"/>
              </a:rPr>
              <a:t>Rows </a:t>
            </a:r>
            <a:r>
              <a:rPr sz="2400" spc="-20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2400" spc="-10" dirty="0">
                <a:solidFill>
                  <a:schemeClr val="bg1"/>
                </a:solidFill>
                <a:latin typeface="Carlito"/>
                <a:cs typeface="Carlito"/>
              </a:rPr>
              <a:t>Analysis:</a:t>
            </a:r>
            <a:r>
              <a:rPr sz="2400" spc="6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chemeClr val="bg1"/>
                </a:solidFill>
                <a:latin typeface="Carlito"/>
                <a:cs typeface="Carlito"/>
              </a:rPr>
              <a:t>8792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350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2400" spc="-55" dirty="0">
                <a:solidFill>
                  <a:schemeClr val="bg1"/>
                </a:solidFill>
                <a:latin typeface="Carlito"/>
                <a:cs typeface="Carlito"/>
              </a:rPr>
              <a:t>Total </a:t>
            </a:r>
            <a:r>
              <a:rPr sz="2400" spc="-5" dirty="0">
                <a:solidFill>
                  <a:schemeClr val="bg1"/>
                </a:solidFill>
                <a:latin typeface="Carlito"/>
                <a:cs typeface="Carlito"/>
              </a:rPr>
              <a:t>Columns </a:t>
            </a:r>
            <a:r>
              <a:rPr sz="2400" spc="-20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chemeClr val="bg1"/>
                </a:solidFill>
                <a:latin typeface="Carlito"/>
                <a:cs typeface="Carlito"/>
              </a:rPr>
              <a:t>Analysis:</a:t>
            </a:r>
            <a:r>
              <a:rPr sz="2400" spc="4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chemeClr val="bg1"/>
                </a:solidFill>
                <a:latin typeface="Carlito"/>
                <a:cs typeface="Carlito"/>
              </a:rPr>
              <a:t>43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6025642" cy="6690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chemeClr val="accent2"/>
                </a:solidFill>
              </a:rPr>
              <a:t>Model</a:t>
            </a:r>
            <a:r>
              <a:rPr spc="-505" dirty="0">
                <a:solidFill>
                  <a:schemeClr val="accent2"/>
                </a:solidFill>
              </a:rPr>
              <a:t> </a:t>
            </a:r>
            <a:r>
              <a:rPr spc="-185" dirty="0">
                <a:solidFill>
                  <a:schemeClr val="accent2"/>
                </a:solidFill>
              </a:rPr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Splitting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into </a:t>
            </a:r>
            <a:r>
              <a:rPr sz="1800" spc="-20" dirty="0">
                <a:solidFill>
                  <a:schemeClr val="bg1"/>
                </a:solidFill>
                <a:latin typeface="Carlito"/>
                <a:cs typeface="Carlito"/>
              </a:rPr>
              <a:t>Training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and </a:t>
            </a:r>
            <a:r>
              <a:rPr sz="1800" spc="-30" dirty="0">
                <a:solidFill>
                  <a:schemeClr val="bg1"/>
                </a:solidFill>
                <a:latin typeface="Carlito"/>
                <a:cs typeface="Carlito"/>
              </a:rPr>
              <a:t>Testing</a:t>
            </a:r>
            <a:r>
              <a:rPr sz="1800" spc="6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Sets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first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basic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step for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regression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performing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train-test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split,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we have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chosen 70:30 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ratio.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Use RFE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Feature</a:t>
            </a:r>
            <a:r>
              <a:rPr sz="1800" spc="2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Selection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Running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RFE with 15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variables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as</a:t>
            </a:r>
            <a:r>
              <a:rPr sz="1800" spc="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output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240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Building Model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by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removing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variable whose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p-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value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greater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than 0.05 and</a:t>
            </a:r>
            <a:r>
              <a:rPr sz="1800" spc="8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vif</a:t>
            </a: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value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greater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than</a:t>
            </a:r>
            <a:r>
              <a:rPr sz="1800" spc="3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Predictions on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test data</a:t>
            </a:r>
            <a:r>
              <a:rPr sz="1800" spc="3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set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Overall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accuracy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81%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051" y="1519427"/>
            <a:ext cx="3402329" cy="3003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541604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chemeClr val="accent2"/>
                </a:solidFill>
              </a:rPr>
              <a:t>ROC</a:t>
            </a:r>
            <a:r>
              <a:rPr spc="-380" dirty="0">
                <a:solidFill>
                  <a:schemeClr val="accent2"/>
                </a:solidFill>
              </a:rPr>
              <a:t> </a:t>
            </a:r>
            <a:r>
              <a:rPr spc="-125" dirty="0">
                <a:solidFill>
                  <a:schemeClr val="accent2"/>
                </a:solidFill>
              </a:rPr>
              <a:t>Curve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b="1" dirty="0">
                <a:solidFill>
                  <a:schemeClr val="bg1"/>
                </a:solidFill>
                <a:latin typeface="Carlito"/>
                <a:cs typeface="Carlito"/>
              </a:rPr>
              <a:t>Finding </a:t>
            </a:r>
            <a:r>
              <a:rPr sz="1800" b="1" spc="-5" dirty="0">
                <a:solidFill>
                  <a:schemeClr val="bg1"/>
                </a:solidFill>
                <a:latin typeface="Carlito"/>
                <a:cs typeface="Carlito"/>
              </a:rPr>
              <a:t>Optimal Cut </a:t>
            </a:r>
            <a:r>
              <a:rPr sz="1800" b="1" dirty="0">
                <a:solidFill>
                  <a:schemeClr val="bg1"/>
                </a:solidFill>
                <a:latin typeface="Carlito"/>
                <a:cs typeface="Carlito"/>
              </a:rPr>
              <a:t>off</a:t>
            </a:r>
            <a:r>
              <a:rPr sz="1800" b="1" spc="-2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Carlito"/>
                <a:cs typeface="Carlito"/>
              </a:rPr>
              <a:t>Point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Optimal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cut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off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probability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is</a:t>
            </a:r>
            <a:r>
              <a:rPr sz="1800" spc="2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that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probability where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we get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balanced sensitivity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and</a:t>
            </a:r>
            <a:r>
              <a:rPr sz="1800" spc="10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specificity.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From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second graph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it is visible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that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optimal cut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off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at</a:t>
            </a:r>
            <a:r>
              <a:rPr sz="1800" spc="8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0.35.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3826" y="1475994"/>
            <a:ext cx="4714494" cy="3038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4508755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It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was found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that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variables that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mattered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most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in the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potential buyers are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(In 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descending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order)</a:t>
            </a:r>
            <a:r>
              <a:rPr sz="1800" spc="3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total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time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spend on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</a:t>
            </a:r>
            <a:r>
              <a:rPr sz="1800" spc="6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Website.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40" dirty="0">
                <a:solidFill>
                  <a:schemeClr val="bg1"/>
                </a:solidFill>
                <a:latin typeface="Carlito"/>
                <a:cs typeface="Carlito"/>
              </a:rPr>
              <a:t>Total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number of</a:t>
            </a:r>
            <a:r>
              <a:rPr sz="1800" spc="5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visits.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40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When the lead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source</a:t>
            </a:r>
            <a:r>
              <a:rPr sz="1800" spc="2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was: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Google</a:t>
            </a: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Direct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traffic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Organic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search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Welingak</a:t>
            </a:r>
            <a:r>
              <a:rPr sz="1800" spc="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website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When the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last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activity</a:t>
            </a:r>
            <a:r>
              <a:rPr sz="1800" spc="1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was: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SMS</a:t>
            </a: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Olark chat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conversation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When the lead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origin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Lead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add</a:t>
            </a:r>
            <a:r>
              <a:rPr sz="1800" spc="6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format.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40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When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their current occupation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is as a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working</a:t>
            </a:r>
            <a:r>
              <a:rPr sz="1800" spc="4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professional.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Keeping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these in mind the X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Education can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flourish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they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have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very high  chance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to get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almost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all the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potential buyers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change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their mind and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buy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their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courses.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sp>
          <p:nvSpPr>
            <p:cNvPr id="4" name="object 4"/>
            <p:cNvSpPr/>
            <p:nvPr/>
          </p:nvSpPr>
          <p:spPr>
            <a:xfrm>
              <a:off x="768858" y="633730"/>
              <a:ext cx="2239899" cy="6982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2541" y="633730"/>
              <a:ext cx="2714752" cy="698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X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Education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sells online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courses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industry</a:t>
            </a:r>
            <a:r>
              <a:rPr sz="1800" spc="6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professionals.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X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Education gets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 lot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leads, its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lead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conversion </a:t>
            </a:r>
            <a:r>
              <a:rPr sz="1800" spc="-20" dirty="0">
                <a:solidFill>
                  <a:schemeClr val="bg1"/>
                </a:solidFill>
                <a:latin typeface="Carlito"/>
                <a:cs typeface="Carlito"/>
              </a:rPr>
              <a:t>rate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very </a:t>
            </a:r>
            <a:r>
              <a:rPr sz="1800" spc="-40" dirty="0">
                <a:solidFill>
                  <a:schemeClr val="bg1"/>
                </a:solidFill>
                <a:latin typeface="Carlito"/>
                <a:cs typeface="Carlito"/>
              </a:rPr>
              <a:t>poor.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example, </a:t>
            </a:r>
            <a:r>
              <a:rPr sz="1800" spc="-35" dirty="0">
                <a:solidFill>
                  <a:schemeClr val="bg1"/>
                </a:solidFill>
                <a:latin typeface="Carlito"/>
                <a:cs typeface="Carlito"/>
              </a:rPr>
              <a:t>if,  </a:t>
            </a:r>
            <a:r>
              <a:rPr sz="1800" spc="-45" dirty="0">
                <a:solidFill>
                  <a:schemeClr val="bg1"/>
                </a:solidFill>
                <a:latin typeface="Carlito"/>
                <a:cs typeface="Carlito"/>
              </a:rPr>
              <a:t>say,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they acquire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100 leads in a </a:t>
            </a:r>
            <a:r>
              <a:rPr sz="1800" spc="-45" dirty="0">
                <a:solidFill>
                  <a:schemeClr val="bg1"/>
                </a:solidFill>
                <a:latin typeface="Carlito"/>
                <a:cs typeface="Carlito"/>
              </a:rPr>
              <a:t>day,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only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about 30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them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are</a:t>
            </a:r>
            <a:r>
              <a:rPr sz="1800" spc="17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converted.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85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make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this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process more efficient,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company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wishes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identify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most 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potential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leads, also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known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as ‘Hot</a:t>
            </a:r>
            <a:r>
              <a:rPr sz="1800" spc="4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Carlito"/>
                <a:cs typeface="Carlito"/>
              </a:rPr>
              <a:t>Leads’.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If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they successfully identify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this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set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of leads,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lead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conversion </a:t>
            </a:r>
            <a:r>
              <a:rPr sz="1800" spc="-20" dirty="0">
                <a:solidFill>
                  <a:schemeClr val="bg1"/>
                </a:solidFill>
                <a:latin typeface="Carlito"/>
                <a:cs typeface="Carlito"/>
              </a:rPr>
              <a:t>rate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should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go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up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as  the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sales team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will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now be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focusing more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on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communicating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potential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leads 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rather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than making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calls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to</a:t>
            </a:r>
            <a:r>
              <a:rPr sz="1800" spc="1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everyone.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chemeClr val="bg1"/>
                </a:solidFill>
                <a:latin typeface="Carlito"/>
                <a:cs typeface="Carlito"/>
              </a:rPr>
              <a:t>Business</a:t>
            </a:r>
            <a:r>
              <a:rPr sz="1800" b="1" spc="-1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Carlito"/>
                <a:cs typeface="Carlito"/>
              </a:rPr>
              <a:t>Objective: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X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education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wants to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know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most promising</a:t>
            </a:r>
            <a:r>
              <a:rPr sz="1800" spc="5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leads.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that they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want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build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 Model which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identifies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hot</a:t>
            </a:r>
            <a:r>
              <a:rPr sz="1800" spc="7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leads.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Deployment of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model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future</a:t>
            </a:r>
            <a:r>
              <a:rPr sz="1800" spc="5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use</a:t>
            </a:r>
            <a:r>
              <a:rPr sz="1800" b="1" dirty="0">
                <a:solidFill>
                  <a:schemeClr val="bg1"/>
                </a:solidFill>
                <a:latin typeface="Carlito"/>
                <a:cs typeface="Carlito"/>
              </a:rPr>
              <a:t>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5989"/>
            <a:ext cx="526275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>
                <a:solidFill>
                  <a:schemeClr val="accent2"/>
                </a:solidFill>
              </a:rPr>
              <a:t>Solution</a:t>
            </a:r>
            <a:r>
              <a:rPr spc="-590" dirty="0">
                <a:solidFill>
                  <a:schemeClr val="accent2"/>
                </a:solidFill>
              </a:rPr>
              <a:t> </a:t>
            </a:r>
            <a:r>
              <a:rPr spc="-135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Data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cleaning and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data</a:t>
            </a:r>
            <a:r>
              <a:rPr sz="1800" spc="4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manipulation.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Check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handle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duplicate</a:t>
            </a:r>
            <a:r>
              <a:rPr sz="1800" spc="4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data.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Check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handle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NA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missing</a:t>
            </a:r>
            <a:r>
              <a:rPr sz="1800" spc="3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values.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Drop columns,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if it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contains large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amount of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missing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values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not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useful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the</a:t>
            </a:r>
            <a:r>
              <a:rPr sz="1800" spc="16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analysis.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Imputation of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values,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if</a:t>
            </a:r>
            <a:r>
              <a:rPr sz="1800" spc="2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necessary.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Check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handle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outliers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in</a:t>
            </a:r>
            <a:r>
              <a:rPr sz="1800" spc="5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data.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EDA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Univariate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analysis: value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count,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distribution of variable</a:t>
            </a:r>
            <a:r>
              <a:rPr sz="1800" spc="5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etc.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Bivariate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data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analysis: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correlation coefficients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pattern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between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variables</a:t>
            </a:r>
            <a:r>
              <a:rPr sz="1800" spc="15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etc.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Feature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Scaling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&amp;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Dummy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Variables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encoding of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</a:t>
            </a:r>
            <a:r>
              <a:rPr sz="1800" spc="9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data.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240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Classification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technique: logistic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regression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used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 model making and</a:t>
            </a:r>
            <a:r>
              <a:rPr sz="1800" spc="14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prediction.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Validation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the</a:t>
            </a:r>
            <a:r>
              <a:rPr sz="1800" spc="3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model.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Model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presentation.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23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Conclusions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and</a:t>
            </a:r>
            <a:r>
              <a:rPr sz="1800" spc="2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recommendations.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6635242" cy="6690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>
                <a:solidFill>
                  <a:schemeClr val="accent2"/>
                </a:solidFill>
              </a:rPr>
              <a:t>Data</a:t>
            </a:r>
            <a:r>
              <a:rPr spc="-655" dirty="0">
                <a:solidFill>
                  <a:schemeClr val="accent2"/>
                </a:solidFill>
              </a:rPr>
              <a:t> </a:t>
            </a:r>
            <a:r>
              <a:rPr spc="-114" dirty="0">
                <a:solidFill>
                  <a:schemeClr val="accent2"/>
                </a:solidFill>
              </a:rPr>
              <a:t>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24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40" dirty="0">
                <a:solidFill>
                  <a:schemeClr val="bg1"/>
                </a:solidFill>
                <a:latin typeface="Carlito"/>
                <a:cs typeface="Carlito"/>
              </a:rPr>
              <a:t>Total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Number of </a:t>
            </a:r>
            <a:r>
              <a:rPr sz="1700" spc="-20" dirty="0">
                <a:solidFill>
                  <a:schemeClr val="bg1"/>
                </a:solidFill>
                <a:latin typeface="Carlito"/>
                <a:cs typeface="Carlito"/>
              </a:rPr>
              <a:t>Rows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=37, </a:t>
            </a:r>
            <a:r>
              <a:rPr sz="1700" spc="-40" dirty="0">
                <a:solidFill>
                  <a:schemeClr val="bg1"/>
                </a:solidFill>
                <a:latin typeface="Carlito"/>
                <a:cs typeface="Carlito"/>
              </a:rPr>
              <a:t>Total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Number of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Columns</a:t>
            </a:r>
            <a:r>
              <a:rPr sz="1700" spc="19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=9240.</a:t>
            </a:r>
            <a:endParaRPr sz="17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24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Single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value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features like </a:t>
            </a:r>
            <a:r>
              <a:rPr sz="1700" spc="-20" dirty="0">
                <a:solidFill>
                  <a:schemeClr val="bg1"/>
                </a:solidFill>
                <a:latin typeface="Carlito"/>
                <a:cs typeface="Carlito"/>
              </a:rPr>
              <a:t>“Magazine”,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“Receive More Updates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About Our </a:t>
            </a:r>
            <a:r>
              <a:rPr sz="1700" spc="-30" dirty="0">
                <a:solidFill>
                  <a:schemeClr val="bg1"/>
                </a:solidFill>
                <a:latin typeface="Carlito"/>
                <a:cs typeface="Carlito"/>
              </a:rPr>
              <a:t>Courses”, 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“Update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me on</a:t>
            </a:r>
            <a:r>
              <a:rPr sz="1700" spc="2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chemeClr val="bg1"/>
                </a:solidFill>
                <a:latin typeface="Carlito"/>
                <a:cs typeface="Carlito"/>
              </a:rPr>
              <a:t>Supply”</a:t>
            </a: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24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Chain </a:t>
            </a:r>
            <a:r>
              <a:rPr sz="1700" spc="-25" dirty="0">
                <a:solidFill>
                  <a:schemeClr val="bg1"/>
                </a:solidFill>
                <a:latin typeface="Carlito"/>
                <a:cs typeface="Carlito"/>
              </a:rPr>
              <a:t>Content”,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“Get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updates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on DM </a:t>
            </a:r>
            <a:r>
              <a:rPr sz="1700" spc="-25" dirty="0">
                <a:solidFill>
                  <a:schemeClr val="bg1"/>
                </a:solidFill>
                <a:latin typeface="Carlito"/>
                <a:cs typeface="Carlito"/>
              </a:rPr>
              <a:t>Content”,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“I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agree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to pay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the amount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through 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cheque”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etc.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have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been</a:t>
            </a:r>
            <a:r>
              <a:rPr sz="1700" spc="5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dropped.</a:t>
            </a:r>
            <a:endParaRPr sz="17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24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Removing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“Prospect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ID” and “Lead </a:t>
            </a:r>
            <a:r>
              <a:rPr sz="1700" spc="5" dirty="0">
                <a:solidFill>
                  <a:schemeClr val="bg1"/>
                </a:solidFill>
                <a:latin typeface="Carlito"/>
                <a:cs typeface="Carlito"/>
              </a:rPr>
              <a:t>Number”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which is not necessary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the</a:t>
            </a:r>
            <a:r>
              <a:rPr sz="1700" spc="204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analysis.</a:t>
            </a:r>
            <a:endParaRPr sz="17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24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After checking </a:t>
            </a:r>
            <a:r>
              <a:rPr sz="1700" spc="-20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value counts </a:t>
            </a:r>
            <a:r>
              <a:rPr sz="1700" spc="-20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some of the object type variables,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we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find some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of 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features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which has no enough variance, which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we have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dropped,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features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are: 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“Do Not </a:t>
            </a:r>
            <a:r>
              <a:rPr sz="1700" spc="-35" dirty="0">
                <a:solidFill>
                  <a:schemeClr val="bg1"/>
                </a:solidFill>
                <a:latin typeface="Carlito"/>
                <a:cs typeface="Carlito"/>
              </a:rPr>
              <a:t>Call”,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“What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matters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most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in choosing </a:t>
            </a:r>
            <a:r>
              <a:rPr sz="1700" spc="-30" dirty="0">
                <a:solidFill>
                  <a:schemeClr val="bg1"/>
                </a:solidFill>
                <a:latin typeface="Carlito"/>
                <a:cs typeface="Carlito"/>
              </a:rPr>
              <a:t>course”, </a:t>
            </a:r>
            <a:r>
              <a:rPr sz="1700" spc="-25" dirty="0">
                <a:solidFill>
                  <a:schemeClr val="bg1"/>
                </a:solidFill>
                <a:latin typeface="Carlito"/>
                <a:cs typeface="Carlito"/>
              </a:rPr>
              <a:t>“Search”,</a:t>
            </a:r>
            <a:r>
              <a:rPr sz="1700" spc="28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“Newspaper</a:t>
            </a:r>
            <a:endParaRPr sz="17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chemeClr val="bg1"/>
                </a:solidFill>
                <a:latin typeface="Carlito"/>
                <a:cs typeface="Carlito"/>
              </a:rPr>
              <a:t>Article”,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“X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Education </a:t>
            </a:r>
            <a:r>
              <a:rPr sz="1700" spc="-30" dirty="0">
                <a:solidFill>
                  <a:schemeClr val="bg1"/>
                </a:solidFill>
                <a:latin typeface="Carlito"/>
                <a:cs typeface="Carlito"/>
              </a:rPr>
              <a:t>Forums”,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“Newspaper”,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“Digital </a:t>
            </a:r>
            <a:r>
              <a:rPr sz="1700" dirty="0">
                <a:solidFill>
                  <a:schemeClr val="bg1"/>
                </a:solidFill>
                <a:latin typeface="Carlito"/>
                <a:cs typeface="Carlito"/>
              </a:rPr>
              <a:t>Advertisement”</a:t>
            </a:r>
            <a:r>
              <a:rPr sz="1700" spc="14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chemeClr val="bg1"/>
                </a:solidFill>
                <a:latin typeface="Carlito"/>
                <a:cs typeface="Carlito"/>
              </a:rPr>
              <a:t>etc.</a:t>
            </a:r>
            <a:endParaRPr sz="17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245" dirty="0">
                <a:solidFill>
                  <a:schemeClr val="bg1"/>
                </a:solidFill>
                <a:latin typeface="Arial"/>
                <a:cs typeface="Arial"/>
              </a:rPr>
              <a:t>	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Dropping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columns having more </a:t>
            </a:r>
            <a:r>
              <a:rPr sz="1700" dirty="0">
                <a:solidFill>
                  <a:schemeClr val="bg1"/>
                </a:solidFill>
                <a:latin typeface="Carlito"/>
                <a:cs typeface="Carlito"/>
              </a:rPr>
              <a:t>than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35% as missing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value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such as ‘How did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hear  about X </a:t>
            </a:r>
            <a:r>
              <a:rPr sz="1700" spc="-10" dirty="0">
                <a:solidFill>
                  <a:schemeClr val="bg1"/>
                </a:solidFill>
                <a:latin typeface="Carlito"/>
                <a:cs typeface="Carlito"/>
              </a:rPr>
              <a:t>Education’ </a:t>
            </a:r>
            <a:r>
              <a:rPr sz="1700" spc="-5" dirty="0">
                <a:solidFill>
                  <a:schemeClr val="bg1"/>
                </a:solidFill>
                <a:latin typeface="Carlito"/>
                <a:cs typeface="Carlito"/>
              </a:rPr>
              <a:t>and ‘Lead</a:t>
            </a:r>
            <a:r>
              <a:rPr sz="1700" spc="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700" spc="-30" dirty="0">
                <a:solidFill>
                  <a:schemeClr val="bg1"/>
                </a:solidFill>
                <a:latin typeface="Carlito"/>
                <a:cs typeface="Carlito"/>
              </a:rPr>
              <a:t>Profile’.</a:t>
            </a:r>
            <a:endParaRPr sz="17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6444" y="1269491"/>
            <a:ext cx="6526530" cy="556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2347" y="3686548"/>
            <a:ext cx="4822144" cy="3114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31" y="219833"/>
            <a:ext cx="4019891" cy="2771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4034" y="166115"/>
            <a:ext cx="4379975" cy="2925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892124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2"/>
                </a:solidFill>
              </a:rPr>
              <a:t>Categorical </a:t>
            </a:r>
            <a:r>
              <a:rPr spc="-50" dirty="0">
                <a:solidFill>
                  <a:schemeClr val="accent2"/>
                </a:solidFill>
              </a:rPr>
              <a:t>Variable</a:t>
            </a:r>
            <a:r>
              <a:rPr spc="-30" dirty="0">
                <a:solidFill>
                  <a:schemeClr val="accent2"/>
                </a:solidFill>
              </a:rPr>
              <a:t> Relation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77418" y="1556002"/>
            <a:ext cx="8041385" cy="518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377" y="1342644"/>
              <a:ext cx="8987790" cy="4366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59" y="650748"/>
            <a:ext cx="7947659" cy="5939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777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Carlito</vt:lpstr>
      <vt:lpstr>Century Gothic</vt:lpstr>
      <vt:lpstr>Trebuchet MS</vt:lpstr>
      <vt:lpstr>Wingdings 3</vt:lpstr>
      <vt:lpstr>Ion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Gupta, Tanisha</cp:lastModifiedBy>
  <cp:revision>1</cp:revision>
  <dcterms:created xsi:type="dcterms:W3CDTF">2021-11-12T11:02:21Z</dcterms:created>
  <dcterms:modified xsi:type="dcterms:W3CDTF">2021-11-12T11:12:12Z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2021-11-12T00:00:00Z</vt:filetime>
  </property>
</Properties>
</file>