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61" r:id="rId4"/>
    <p:sldId id="263" r:id="rId5"/>
    <p:sldId id="264" r:id="rId6"/>
    <p:sldId id="265" r:id="rId7"/>
    <p:sldId id="266" r:id="rId8"/>
    <p:sldId id="267" r:id="rId9"/>
    <p:sldId id="268"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63D7ED-4E85-4526-A7FA-86802F255375}" type="datetimeFigureOut">
              <a:rPr lang="en-US" smtClean="0"/>
              <a:t>30-Oct-24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322068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3D7ED-4E85-4526-A7FA-86802F255375}" type="datetimeFigureOut">
              <a:rPr lang="en-US" smtClean="0"/>
              <a:t>30-Oct-24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334143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3D7ED-4E85-4526-A7FA-86802F255375}" type="datetimeFigureOut">
              <a:rPr lang="en-US" smtClean="0"/>
              <a:t>30-Oct-24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385229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3D7ED-4E85-4526-A7FA-86802F255375}" type="datetimeFigureOut">
              <a:rPr lang="en-US" smtClean="0"/>
              <a:t>30-Oct-24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86777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63D7ED-4E85-4526-A7FA-86802F255375}" type="datetimeFigureOut">
              <a:rPr lang="en-US" smtClean="0"/>
              <a:t>30-Oct-24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275623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63D7ED-4E85-4526-A7FA-86802F255375}" type="datetimeFigureOut">
              <a:rPr lang="en-US" smtClean="0"/>
              <a:t>30-Oct-24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395113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63D7ED-4E85-4526-A7FA-86802F255375}" type="datetimeFigureOut">
              <a:rPr lang="en-US" smtClean="0"/>
              <a:t>30-Oct-24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370022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3D7ED-4E85-4526-A7FA-86802F255375}" type="datetimeFigureOut">
              <a:rPr lang="en-US" smtClean="0"/>
              <a:t>30-Oct-24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188573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3D7ED-4E85-4526-A7FA-86802F255375}" type="datetimeFigureOut">
              <a:rPr lang="en-US" smtClean="0"/>
              <a:t>30-Oct-24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361398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63D7ED-4E85-4526-A7FA-86802F255375}" type="datetimeFigureOut">
              <a:rPr lang="en-US" smtClean="0"/>
              <a:t>30-Oct-24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372230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63D7ED-4E85-4526-A7FA-86802F255375}" type="datetimeFigureOut">
              <a:rPr lang="en-US" smtClean="0"/>
              <a:t>30-Oct-24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1C496-6906-4485-A8D1-7395EEC7072C}" type="slidenum">
              <a:rPr lang="en-US" smtClean="0"/>
              <a:t>‹#›</a:t>
            </a:fld>
            <a:endParaRPr lang="en-US"/>
          </a:p>
        </p:txBody>
      </p:sp>
    </p:spTree>
    <p:extLst>
      <p:ext uri="{BB962C8B-B14F-4D97-AF65-F5344CB8AC3E}">
        <p14:creationId xmlns:p14="http://schemas.microsoft.com/office/powerpoint/2010/main" val="407359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3D7ED-4E85-4526-A7FA-86802F255375}" type="datetimeFigureOut">
              <a:rPr lang="en-US" smtClean="0"/>
              <a:t>30-Oct-24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1C496-6906-4485-A8D1-7395EEC7072C}" type="slidenum">
              <a:rPr lang="en-US" smtClean="0"/>
              <a:t>‹#›</a:t>
            </a:fld>
            <a:endParaRPr lang="en-US"/>
          </a:p>
        </p:txBody>
      </p:sp>
    </p:spTree>
    <p:extLst>
      <p:ext uri="{BB962C8B-B14F-4D97-AF65-F5344CB8AC3E}">
        <p14:creationId xmlns:p14="http://schemas.microsoft.com/office/powerpoint/2010/main" val="9265175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114" y="1193074"/>
            <a:ext cx="10515600" cy="1672046"/>
          </a:xfrm>
        </p:spPr>
        <p:txBody>
          <a:bodyPr/>
          <a:lstStyle/>
          <a:p>
            <a:pPr marL="0" indent="0">
              <a:buNone/>
            </a:pPr>
            <a:r>
              <a:rPr lang="en-US" sz="2400" b="1" dirty="0" smtClean="0"/>
              <a:t>Project Idea</a:t>
            </a:r>
            <a:endParaRPr lang="en-US" sz="2400" dirty="0" smtClean="0"/>
          </a:p>
          <a:p>
            <a:pPr marL="0" indent="0">
              <a:buNone/>
            </a:pPr>
            <a:r>
              <a:rPr lang="en-US" sz="2000" dirty="0" smtClean="0"/>
              <a:t>Develop </a:t>
            </a:r>
            <a:r>
              <a:rPr lang="en-US" sz="2000" dirty="0"/>
              <a:t>an intelligent Video Surveillance System capable of Intruder </a:t>
            </a:r>
            <a:r>
              <a:rPr lang="en-US" sz="2000" dirty="0" smtClean="0"/>
              <a:t>detection, </a:t>
            </a:r>
            <a:r>
              <a:rPr lang="en-US" sz="2000" dirty="0"/>
              <a:t>robust alert system, metadata contextual notification </a:t>
            </a:r>
            <a:r>
              <a:rPr lang="en-US" sz="2000" dirty="0" smtClean="0"/>
              <a:t>and </a:t>
            </a:r>
            <a:r>
              <a:rPr lang="en-US" sz="2000" dirty="0"/>
              <a:t>remote </a:t>
            </a:r>
            <a:r>
              <a:rPr lang="en-US" sz="2000" dirty="0" smtClean="0"/>
              <a:t>monitoring</a:t>
            </a:r>
          </a:p>
          <a:p>
            <a:endParaRPr lang="en-US" dirty="0"/>
          </a:p>
          <a:p>
            <a:endParaRPr lang="en-US" dirty="0" smtClean="0"/>
          </a:p>
          <a:p>
            <a:endParaRPr lang="en-US" dirty="0"/>
          </a:p>
        </p:txBody>
      </p:sp>
      <p:sp>
        <p:nvSpPr>
          <p:cNvPr id="4" name="Rectangle 3"/>
          <p:cNvSpPr/>
          <p:nvPr/>
        </p:nvSpPr>
        <p:spPr>
          <a:xfrm>
            <a:off x="838200" y="3805387"/>
            <a:ext cx="8305800" cy="1046440"/>
          </a:xfrm>
          <a:prstGeom prst="rect">
            <a:avLst/>
          </a:prstGeom>
        </p:spPr>
        <p:txBody>
          <a:bodyPr wrap="square">
            <a:spAutoFit/>
          </a:bodyPr>
          <a:lstStyle/>
          <a:p>
            <a:r>
              <a:rPr lang="en-US" sz="2400" b="1" dirty="0" smtClean="0"/>
              <a:t>Template used</a:t>
            </a:r>
          </a:p>
          <a:p>
            <a:endParaRPr lang="en-US" sz="2000" b="1" dirty="0" smtClean="0"/>
          </a:p>
          <a:p>
            <a:r>
              <a:rPr lang="en-US" dirty="0"/>
              <a:t>Camera Surveillance System from CM3065 – Intelligent signal processing</a:t>
            </a:r>
          </a:p>
        </p:txBody>
      </p:sp>
    </p:spTree>
    <p:extLst>
      <p:ext uri="{BB962C8B-B14F-4D97-AF65-F5344CB8AC3E}">
        <p14:creationId xmlns:p14="http://schemas.microsoft.com/office/powerpoint/2010/main" val="212486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smtClean="0"/>
              <a:t>Related Work</a:t>
            </a:r>
            <a:endParaRPr lang="en-US" sz="2400" b="1" dirty="0"/>
          </a:p>
        </p:txBody>
      </p:sp>
      <p:sp>
        <p:nvSpPr>
          <p:cNvPr id="3" name="Content Placeholder 2"/>
          <p:cNvSpPr>
            <a:spLocks noGrp="1"/>
          </p:cNvSpPr>
          <p:nvPr>
            <p:ph idx="1"/>
          </p:nvPr>
        </p:nvSpPr>
        <p:spPr>
          <a:xfrm>
            <a:off x="217714" y="1828022"/>
            <a:ext cx="11521440" cy="3971887"/>
          </a:xfrm>
        </p:spPr>
        <p:txBody>
          <a:bodyPr anchor="t">
            <a:noAutofit/>
          </a:bodyPr>
          <a:lstStyle/>
          <a:p>
            <a:pPr lvl="0"/>
            <a:r>
              <a:rPr lang="en-US" sz="2000" dirty="0" smtClean="0"/>
              <a:t>The </a:t>
            </a:r>
            <a:r>
              <a:rPr lang="en-US" sz="2000" dirty="0"/>
              <a:t>authors introduce a real-time mobile surveillance system that leverages </a:t>
            </a:r>
            <a:r>
              <a:rPr lang="en-US" sz="2000" dirty="0" err="1"/>
              <a:t>WebRTC</a:t>
            </a:r>
            <a:r>
              <a:rPr lang="en-US" sz="2000" dirty="0"/>
              <a:t> technology for low-latency video </a:t>
            </a:r>
            <a:r>
              <a:rPr lang="en-US" sz="2000" dirty="0" smtClean="0"/>
              <a:t>streaming.</a:t>
            </a:r>
          </a:p>
          <a:p>
            <a:pPr lvl="0"/>
            <a:r>
              <a:rPr lang="en-US" sz="2000" dirty="0" smtClean="0"/>
              <a:t>The </a:t>
            </a:r>
            <a:r>
              <a:rPr lang="en-US" sz="2000" dirty="0"/>
              <a:t>system utilizes the YOLO object detection algorithm for detecting intruder.</a:t>
            </a:r>
          </a:p>
          <a:p>
            <a:pPr lvl="0"/>
            <a:r>
              <a:rPr lang="en-US" sz="2000" dirty="0"/>
              <a:t>The proposed solution relies on cloud-based servers to handle the computationally intensive tasks of object detection and inference, while the mobile device is responsible for capturing the video.</a:t>
            </a:r>
          </a:p>
          <a:p>
            <a:pPr lvl="0"/>
            <a:r>
              <a:rPr lang="en-US" sz="2000" dirty="0"/>
              <a:t>This design also featured Intruder alerting by email</a:t>
            </a:r>
            <a:r>
              <a:rPr lang="en-US" sz="2000" dirty="0" smtClean="0"/>
              <a:t>.</a:t>
            </a:r>
            <a:endParaRPr lang="en-US" sz="2000" dirty="0"/>
          </a:p>
        </p:txBody>
      </p:sp>
      <p:sp>
        <p:nvSpPr>
          <p:cNvPr id="5" name="Title 1"/>
          <p:cNvSpPr txBox="1">
            <a:spLocks/>
          </p:cNvSpPr>
          <p:nvPr/>
        </p:nvSpPr>
        <p:spPr>
          <a:xfrm>
            <a:off x="217714" y="1048604"/>
            <a:ext cx="11521440" cy="5232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0" indent="-457200">
              <a:buFont typeface="+mj-lt"/>
              <a:buAutoNum type="arabicPeriod" startAt="3"/>
            </a:pPr>
            <a:r>
              <a:rPr lang="en-US" sz="2400" dirty="0" smtClean="0"/>
              <a:t>Real-Time </a:t>
            </a:r>
            <a:r>
              <a:rPr lang="en-US" sz="2400" dirty="0" err="1" smtClean="0"/>
              <a:t>WebRTC</a:t>
            </a:r>
            <a:r>
              <a:rPr lang="en-US" sz="2400" dirty="0" smtClean="0"/>
              <a:t> based Mobile Surveillance System (</a:t>
            </a:r>
            <a:r>
              <a:rPr lang="en-US" sz="2400" dirty="0" err="1" smtClean="0"/>
              <a:t>Baretto</a:t>
            </a:r>
            <a:r>
              <a:rPr lang="en-US" sz="2400" dirty="0" smtClean="0"/>
              <a:t> </a:t>
            </a:r>
            <a:r>
              <a:rPr lang="en-US" sz="2400" i="1" dirty="0" smtClean="0"/>
              <a:t>et al.</a:t>
            </a:r>
            <a:r>
              <a:rPr lang="en-US" sz="2400" dirty="0" smtClean="0"/>
              <a:t>, 2021)</a:t>
            </a:r>
            <a:endParaRPr lang="en-US" sz="2200" dirty="0"/>
          </a:p>
        </p:txBody>
      </p:sp>
    </p:spTree>
    <p:extLst>
      <p:ext uri="{BB962C8B-B14F-4D97-AF65-F5344CB8AC3E}">
        <p14:creationId xmlns:p14="http://schemas.microsoft.com/office/powerpoint/2010/main" val="3510363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smtClean="0"/>
              <a:t>References List</a:t>
            </a:r>
            <a:endParaRPr lang="en-US" sz="2400" b="1" dirty="0"/>
          </a:p>
        </p:txBody>
      </p:sp>
      <p:sp>
        <p:nvSpPr>
          <p:cNvPr id="3" name="Content Placeholder 2"/>
          <p:cNvSpPr>
            <a:spLocks noGrp="1"/>
          </p:cNvSpPr>
          <p:nvPr>
            <p:ph idx="1"/>
          </p:nvPr>
        </p:nvSpPr>
        <p:spPr>
          <a:xfrm>
            <a:off x="217714" y="1828022"/>
            <a:ext cx="11521440" cy="4111224"/>
          </a:xfrm>
        </p:spPr>
        <p:txBody>
          <a:bodyPr anchor="t">
            <a:noAutofit/>
          </a:bodyPr>
          <a:lstStyle/>
          <a:p>
            <a:r>
              <a:rPr lang="en-US" sz="2000" dirty="0" smtClean="0"/>
              <a:t>Abdurrahman</a:t>
            </a:r>
            <a:r>
              <a:rPr lang="en-US" sz="2000" dirty="0"/>
              <a:t>, S. (2017) ‘Smart video-based surveillance: Opportunities and challenges from image processing perspectives’, pp. 10–10. Available at: https://doi.org/10.1109/icitacee.2016.7892400.</a:t>
            </a:r>
          </a:p>
          <a:p>
            <a:r>
              <a:rPr lang="en-US" sz="2000" dirty="0" err="1"/>
              <a:t>Baretto</a:t>
            </a:r>
            <a:r>
              <a:rPr lang="en-US" sz="2000" dirty="0"/>
              <a:t>, A. </a:t>
            </a:r>
            <a:r>
              <a:rPr lang="en-US" sz="2000" i="1" dirty="0"/>
              <a:t>et al.</a:t>
            </a:r>
            <a:r>
              <a:rPr lang="en-US" sz="2000" dirty="0"/>
              <a:t> (2021) ‘Real-Time </a:t>
            </a:r>
            <a:r>
              <a:rPr lang="en-US" sz="2000" dirty="0" err="1"/>
              <a:t>WebRTC</a:t>
            </a:r>
            <a:r>
              <a:rPr lang="en-US" sz="2000" dirty="0"/>
              <a:t> based Mobile Surveillance System’, </a:t>
            </a:r>
            <a:r>
              <a:rPr lang="en-US" sz="2000" i="1" dirty="0"/>
              <a:t>International Journal of Engineering and Management Research</a:t>
            </a:r>
            <a:r>
              <a:rPr lang="en-US" sz="2000" dirty="0"/>
              <a:t>, 11(3), pp. 30–35. Available at: https://doi.org/10.31033/ijemr.11.3.4.</a:t>
            </a:r>
          </a:p>
          <a:p>
            <a:r>
              <a:rPr lang="en-US" sz="2000" dirty="0"/>
              <a:t>Cob-</a:t>
            </a:r>
            <a:r>
              <a:rPr lang="en-US" sz="2000" dirty="0" err="1"/>
              <a:t>Parro</a:t>
            </a:r>
            <a:r>
              <a:rPr lang="en-US" sz="2000" dirty="0"/>
              <a:t>, A.C. </a:t>
            </a:r>
            <a:r>
              <a:rPr lang="en-US" sz="2000" i="1" dirty="0"/>
              <a:t>et al.</a:t>
            </a:r>
            <a:r>
              <a:rPr lang="en-US" sz="2000" dirty="0"/>
              <a:t> (2021) ‘Smart video surveillance system based on edge computing’, </a:t>
            </a:r>
            <a:r>
              <a:rPr lang="en-US" sz="2000" i="1" dirty="0"/>
              <a:t>Sensors</a:t>
            </a:r>
            <a:r>
              <a:rPr lang="en-US" sz="2000" dirty="0"/>
              <a:t>, 21(9). Available at: https://doi.org/10.3390/s21092958.</a:t>
            </a:r>
          </a:p>
          <a:p>
            <a:r>
              <a:rPr lang="en-US" sz="2000" dirty="0" err="1"/>
              <a:t>Deligiannidis</a:t>
            </a:r>
            <a:r>
              <a:rPr lang="en-US" sz="2000" dirty="0"/>
              <a:t>, L. (2021) ‘Remote Video Surveillance’, </a:t>
            </a:r>
            <a:r>
              <a:rPr lang="en-US" sz="2000" i="1" dirty="0"/>
              <a:t>Proceedings - 2021 International Conference on Computational Science and Computational Intelligence, CSCI 2021</a:t>
            </a:r>
            <a:r>
              <a:rPr lang="en-US" sz="2000" dirty="0"/>
              <a:t>, pp. 771–776. Available at: https://doi.org/10.1109/CSCI54926.2021.00064.</a:t>
            </a:r>
          </a:p>
          <a:p>
            <a:r>
              <a:rPr lang="en-US" sz="2000" dirty="0" err="1"/>
              <a:t>Khadse</a:t>
            </a:r>
            <a:r>
              <a:rPr lang="en-US" sz="2000" dirty="0"/>
              <a:t>, M. V and </a:t>
            </a:r>
            <a:r>
              <a:rPr lang="en-US" sz="2000" dirty="0" err="1"/>
              <a:t>Pardeshi</a:t>
            </a:r>
            <a:r>
              <a:rPr lang="en-US" sz="2000" dirty="0"/>
              <a:t>, Y.D. (2016) ‘An Effective Object Detection Video Surveillance </a:t>
            </a:r>
            <a:r>
              <a:rPr lang="en-US" sz="2000" dirty="0" err="1"/>
              <a:t>andAlert</a:t>
            </a:r>
            <a:r>
              <a:rPr lang="en-US" sz="2000" dirty="0"/>
              <a:t> System’, </a:t>
            </a:r>
            <a:r>
              <a:rPr lang="en-US" sz="2000" i="1" dirty="0"/>
              <a:t>International Journal of Computer Applications</a:t>
            </a:r>
            <a:r>
              <a:rPr lang="en-US" sz="2000" dirty="0"/>
              <a:t>, pp. 975–8887.</a:t>
            </a:r>
          </a:p>
          <a:p>
            <a:pPr lvl="0"/>
            <a:endParaRPr lang="en-US" sz="1400" dirty="0"/>
          </a:p>
        </p:txBody>
      </p:sp>
    </p:spTree>
    <p:extLst>
      <p:ext uri="{BB962C8B-B14F-4D97-AF65-F5344CB8AC3E}">
        <p14:creationId xmlns:p14="http://schemas.microsoft.com/office/powerpoint/2010/main" val="1848528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a:t>Motivation/ Problem </a:t>
            </a:r>
            <a:r>
              <a:rPr lang="en-US" sz="2400" b="1" dirty="0" smtClean="0"/>
              <a:t>Statements</a:t>
            </a:r>
            <a:endParaRPr lang="en-US" sz="2000" dirty="0"/>
          </a:p>
        </p:txBody>
      </p:sp>
      <p:sp>
        <p:nvSpPr>
          <p:cNvPr id="3" name="Content Placeholder 2"/>
          <p:cNvSpPr>
            <a:spLocks noGrp="1"/>
          </p:cNvSpPr>
          <p:nvPr>
            <p:ph idx="1"/>
          </p:nvPr>
        </p:nvSpPr>
        <p:spPr>
          <a:xfrm>
            <a:off x="217714" y="1862858"/>
            <a:ext cx="11521440" cy="3867382"/>
          </a:xfrm>
        </p:spPr>
        <p:txBody>
          <a:bodyPr anchor="ctr">
            <a:noAutofit/>
          </a:bodyPr>
          <a:lstStyle/>
          <a:p>
            <a:pPr marL="457200" lvl="0" indent="-457200">
              <a:buFont typeface="+mj-lt"/>
              <a:buAutoNum type="alphaLcParenR"/>
            </a:pPr>
            <a:r>
              <a:rPr lang="en-US" sz="2000" dirty="0" smtClean="0"/>
              <a:t>Homeowners </a:t>
            </a:r>
            <a:r>
              <a:rPr lang="en-US" sz="2000" dirty="0"/>
              <a:t>with valuable assets need real-time security for unauthorized access prevention. </a:t>
            </a:r>
            <a:r>
              <a:rPr lang="en-US" sz="2000" dirty="0" smtClean="0"/>
              <a:t>Traditional </a:t>
            </a:r>
            <a:r>
              <a:rPr lang="en-US" sz="2000" dirty="0"/>
              <a:t>surveillance</a:t>
            </a:r>
            <a:r>
              <a:rPr lang="en-US" sz="2000" dirty="0" smtClean="0"/>
              <a:t> </a:t>
            </a:r>
            <a:r>
              <a:rPr lang="en-US" sz="2000" dirty="0"/>
              <a:t>lacks real-time preventive measures (</a:t>
            </a:r>
            <a:r>
              <a:rPr lang="en-US" sz="2000" dirty="0" err="1"/>
              <a:t>Khadse</a:t>
            </a:r>
            <a:r>
              <a:rPr lang="en-US" sz="2000" dirty="0"/>
              <a:t> &amp; </a:t>
            </a:r>
            <a:r>
              <a:rPr lang="en-US" sz="2000" dirty="0" err="1"/>
              <a:t>Pardeshi</a:t>
            </a:r>
            <a:r>
              <a:rPr lang="en-US" sz="2000" dirty="0"/>
              <a:t>, 2016</a:t>
            </a:r>
            <a:r>
              <a:rPr lang="en-US" sz="2000" dirty="0" smtClean="0"/>
              <a:t>) and used to provide </a:t>
            </a:r>
            <a:r>
              <a:rPr lang="en-US" sz="2000" dirty="0"/>
              <a:t>post-event evidence (Abdurrahman, 2017</a:t>
            </a:r>
            <a:r>
              <a:rPr lang="en-US" sz="2000" dirty="0" smtClean="0"/>
              <a:t>). </a:t>
            </a:r>
          </a:p>
          <a:p>
            <a:pPr marL="457200" lvl="0" indent="-457200">
              <a:buFont typeface="+mj-lt"/>
              <a:buAutoNum type="alphaLcParenR"/>
            </a:pPr>
            <a:endParaRPr lang="en-US" sz="2000" dirty="0"/>
          </a:p>
          <a:p>
            <a:pPr marL="0" indent="0">
              <a:buNone/>
            </a:pPr>
            <a:r>
              <a:rPr lang="en-US" sz="2000" b="1" dirty="0" smtClean="0"/>
              <a:t>Proposed </a:t>
            </a:r>
            <a:r>
              <a:rPr lang="en-US" sz="2000" b="1" dirty="0"/>
              <a:t>Solution:</a:t>
            </a:r>
            <a:r>
              <a:rPr lang="en-US" sz="2000" dirty="0"/>
              <a:t> Intruder Detection</a:t>
            </a:r>
          </a:p>
          <a:p>
            <a:r>
              <a:rPr lang="en-US" sz="2000" dirty="0"/>
              <a:t>Implement a computer vision technique based on either motion detection, object detection (Cob-</a:t>
            </a:r>
            <a:r>
              <a:rPr lang="en-US" sz="2000" dirty="0" err="1"/>
              <a:t>Parro</a:t>
            </a:r>
            <a:r>
              <a:rPr lang="en-US" sz="2000" dirty="0"/>
              <a:t> </a:t>
            </a:r>
            <a:r>
              <a:rPr lang="en-US" sz="2000" i="1" dirty="0"/>
              <a:t>et al.</a:t>
            </a:r>
            <a:r>
              <a:rPr lang="en-US" sz="2000" dirty="0"/>
              <a:t>, 2021), or a hybrid approach combining both, to detect motion and trigger immediate alerts</a:t>
            </a:r>
            <a:r>
              <a:rPr lang="en-US" sz="2000" dirty="0" smtClean="0"/>
              <a:t>.</a:t>
            </a:r>
            <a:endParaRPr lang="en-US" sz="1200" dirty="0"/>
          </a:p>
          <a:p>
            <a:pPr marL="514350" lvl="0" indent="-514350">
              <a:buFont typeface="+mj-lt"/>
              <a:buAutoNum type="alphaLcParenR"/>
            </a:pPr>
            <a:endParaRPr lang="en-US" sz="1200" dirty="0"/>
          </a:p>
          <a:p>
            <a:endParaRPr lang="en-US" sz="1200" dirty="0"/>
          </a:p>
        </p:txBody>
      </p:sp>
      <p:sp>
        <p:nvSpPr>
          <p:cNvPr id="5" name="Title 1"/>
          <p:cNvSpPr txBox="1">
            <a:spLocks/>
          </p:cNvSpPr>
          <p:nvPr/>
        </p:nvSpPr>
        <p:spPr>
          <a:xfrm>
            <a:off x="217714" y="817828"/>
            <a:ext cx="11521440" cy="5232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0" indent="-457200">
              <a:buFont typeface="+mj-lt"/>
              <a:buAutoNum type="arabicPeriod"/>
            </a:pPr>
            <a:r>
              <a:rPr lang="en-US" sz="2200" dirty="0" smtClean="0"/>
              <a:t>The Inefficiency of Human-Centric Surveillance</a:t>
            </a:r>
            <a:endParaRPr lang="en-US" sz="2200" dirty="0"/>
          </a:p>
        </p:txBody>
      </p:sp>
    </p:spTree>
    <p:extLst>
      <p:ext uri="{BB962C8B-B14F-4D97-AF65-F5344CB8AC3E}">
        <p14:creationId xmlns:p14="http://schemas.microsoft.com/office/powerpoint/2010/main" val="1324124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a:t>Motivation/ Problem </a:t>
            </a:r>
            <a:r>
              <a:rPr lang="en-US" sz="2400" b="1" dirty="0" smtClean="0"/>
              <a:t>Statements</a:t>
            </a:r>
            <a:endParaRPr lang="en-US" sz="2000" dirty="0"/>
          </a:p>
        </p:txBody>
      </p:sp>
      <p:sp>
        <p:nvSpPr>
          <p:cNvPr id="3" name="Content Placeholder 2"/>
          <p:cNvSpPr>
            <a:spLocks noGrp="1"/>
          </p:cNvSpPr>
          <p:nvPr>
            <p:ph idx="1"/>
          </p:nvPr>
        </p:nvSpPr>
        <p:spPr>
          <a:xfrm>
            <a:off x="217714" y="1862858"/>
            <a:ext cx="11521440" cy="4267976"/>
          </a:xfrm>
        </p:spPr>
        <p:txBody>
          <a:bodyPr anchor="ctr">
            <a:normAutofit/>
          </a:bodyPr>
          <a:lstStyle/>
          <a:p>
            <a:pPr marL="457200" lvl="0" indent="-457200">
              <a:buFont typeface="+mj-lt"/>
              <a:buAutoNum type="alphaLcParenR" startAt="2"/>
            </a:pPr>
            <a:r>
              <a:rPr lang="en-US" sz="2200" dirty="0" smtClean="0"/>
              <a:t>In certain sensitive areas, prolonged presence may indicate potential security or operational risks. Common concerns include:</a:t>
            </a:r>
          </a:p>
          <a:p>
            <a:pPr lvl="1"/>
            <a:r>
              <a:rPr lang="en-US" sz="2200" dirty="0" smtClean="0"/>
              <a:t>Discovery of hidden valuable or personal items.</a:t>
            </a:r>
          </a:p>
          <a:p>
            <a:pPr lvl="1"/>
            <a:r>
              <a:rPr lang="en-US" sz="2200" dirty="0" smtClean="0"/>
              <a:t>Improper handling of critical equipment, increasing risk or inefficiency.</a:t>
            </a:r>
          </a:p>
          <a:p>
            <a:pPr marL="457200" lvl="1" indent="0">
              <a:buNone/>
            </a:pPr>
            <a:endParaRPr lang="en-US" sz="2200" dirty="0" smtClean="0"/>
          </a:p>
          <a:p>
            <a:pPr marL="0" indent="0">
              <a:buNone/>
            </a:pPr>
            <a:r>
              <a:rPr lang="en-US" sz="2200" b="1" dirty="0" smtClean="0"/>
              <a:t>Proposed Solution:</a:t>
            </a:r>
            <a:r>
              <a:rPr lang="en-US" sz="2200" dirty="0" smtClean="0"/>
              <a:t> Compromised Region of Interest (ROI) Detection</a:t>
            </a:r>
          </a:p>
          <a:p>
            <a:r>
              <a:rPr lang="en-US" sz="2200" dirty="0" smtClean="0"/>
              <a:t>A surveillance system designed to monitor specific regions of interest (ROIs) can issue alerts if an individual remains in a designated area for longer than a defined threshold. This proactive alerting mechanism serves as an early warning to help prevent suspicious activities or potential hazards. </a:t>
            </a:r>
          </a:p>
        </p:txBody>
      </p:sp>
      <p:sp>
        <p:nvSpPr>
          <p:cNvPr id="5" name="Title 1"/>
          <p:cNvSpPr txBox="1">
            <a:spLocks/>
          </p:cNvSpPr>
          <p:nvPr/>
        </p:nvSpPr>
        <p:spPr>
          <a:xfrm>
            <a:off x="217714" y="817828"/>
            <a:ext cx="11521440" cy="5232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0" indent="-457200">
              <a:buFont typeface="+mj-lt"/>
              <a:buAutoNum type="arabicPeriod"/>
            </a:pPr>
            <a:r>
              <a:rPr lang="en-US" sz="2200" dirty="0" smtClean="0"/>
              <a:t>The Inefficiency of Human-Centric Surveillance</a:t>
            </a:r>
            <a:endParaRPr lang="en-US" sz="2200" dirty="0"/>
          </a:p>
        </p:txBody>
      </p:sp>
    </p:spTree>
    <p:extLst>
      <p:ext uri="{BB962C8B-B14F-4D97-AF65-F5344CB8AC3E}">
        <p14:creationId xmlns:p14="http://schemas.microsoft.com/office/powerpoint/2010/main" val="1324124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a:t>Motivation/ Problem </a:t>
            </a:r>
            <a:r>
              <a:rPr lang="en-US" sz="2400" b="1" dirty="0" smtClean="0"/>
              <a:t>Statements</a:t>
            </a:r>
            <a:endParaRPr lang="en-US" sz="2000" dirty="0"/>
          </a:p>
        </p:txBody>
      </p:sp>
      <p:sp>
        <p:nvSpPr>
          <p:cNvPr id="3" name="Content Placeholder 2"/>
          <p:cNvSpPr>
            <a:spLocks noGrp="1"/>
          </p:cNvSpPr>
          <p:nvPr>
            <p:ph idx="1"/>
          </p:nvPr>
        </p:nvSpPr>
        <p:spPr>
          <a:xfrm>
            <a:off x="217714" y="1828023"/>
            <a:ext cx="11521440" cy="3553874"/>
          </a:xfrm>
        </p:spPr>
        <p:txBody>
          <a:bodyPr anchor="ctr">
            <a:noAutofit/>
          </a:bodyPr>
          <a:lstStyle/>
          <a:p>
            <a:pPr marL="0" lvl="0" indent="0">
              <a:buNone/>
            </a:pPr>
            <a:r>
              <a:rPr lang="en-US" sz="2000" dirty="0"/>
              <a:t>Alert notifications limited to a single communication channel increase the risk of missed notifications. For example, workers on offshore oil rigs may not have access to GSM networks but can access the internet provided by the </a:t>
            </a:r>
            <a:r>
              <a:rPr lang="en-US" sz="2000" dirty="0" smtClean="0"/>
              <a:t>rig. </a:t>
            </a:r>
            <a:endParaRPr lang="en-US" sz="2000" dirty="0"/>
          </a:p>
          <a:p>
            <a:pPr marL="0" indent="0">
              <a:buNone/>
            </a:pPr>
            <a:r>
              <a:rPr lang="en-US" sz="2000" b="1" dirty="0"/>
              <a:t>Proposed Solution</a:t>
            </a:r>
            <a:r>
              <a:rPr lang="en-US" sz="2000" dirty="0"/>
              <a:t>: Robust Alert System</a:t>
            </a:r>
          </a:p>
          <a:p>
            <a:r>
              <a:rPr lang="en-US" sz="2000" dirty="0"/>
              <a:t>A multi-channel alert system (e.g., combining SMS, email, and internet-based notifications) would ensure critical alerts reach users regardless of their network restrictions, enhancing reliability and responsiveness.</a:t>
            </a:r>
          </a:p>
          <a:p>
            <a:r>
              <a:rPr lang="en-US" sz="2000" dirty="0"/>
              <a:t>In contrast, previous works by </a:t>
            </a:r>
            <a:r>
              <a:rPr lang="en-US" sz="2000" dirty="0" err="1"/>
              <a:t>Khadse</a:t>
            </a:r>
            <a:r>
              <a:rPr lang="en-US" sz="2000" dirty="0"/>
              <a:t> and </a:t>
            </a:r>
            <a:r>
              <a:rPr lang="en-US" sz="2000" dirty="0" err="1"/>
              <a:t>Pardeshi</a:t>
            </a:r>
            <a:r>
              <a:rPr lang="en-US" sz="2000" dirty="0"/>
              <a:t> (2016) and </a:t>
            </a:r>
            <a:r>
              <a:rPr lang="en-US" sz="2000" dirty="0" err="1"/>
              <a:t>Baretto</a:t>
            </a:r>
            <a:r>
              <a:rPr lang="en-US" sz="2000" dirty="0"/>
              <a:t> et al. (2021) primarily focused on single-channel solutions, such as email alerts, which may not meet diverse communication needs. </a:t>
            </a:r>
          </a:p>
        </p:txBody>
      </p:sp>
      <p:sp>
        <p:nvSpPr>
          <p:cNvPr id="5" name="Title 1"/>
          <p:cNvSpPr txBox="1">
            <a:spLocks/>
          </p:cNvSpPr>
          <p:nvPr/>
        </p:nvSpPr>
        <p:spPr>
          <a:xfrm>
            <a:off x="217714" y="817828"/>
            <a:ext cx="11521440" cy="5232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0" indent="-457200">
              <a:buFont typeface="+mj-lt"/>
              <a:buAutoNum type="arabicPeriod" startAt="2"/>
            </a:pPr>
            <a:r>
              <a:rPr lang="en-US" sz="2400" dirty="0" smtClean="0"/>
              <a:t>The Risks of Single-Channel Alert Notification Systems:</a:t>
            </a:r>
            <a:endParaRPr lang="en-US" sz="2200" dirty="0"/>
          </a:p>
        </p:txBody>
      </p:sp>
    </p:spTree>
    <p:extLst>
      <p:ext uri="{BB962C8B-B14F-4D97-AF65-F5344CB8AC3E}">
        <p14:creationId xmlns:p14="http://schemas.microsoft.com/office/powerpoint/2010/main" val="1078361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a:t>Motivation/ Problem </a:t>
            </a:r>
            <a:r>
              <a:rPr lang="en-US" sz="2400" b="1" dirty="0" smtClean="0"/>
              <a:t>Statements</a:t>
            </a:r>
            <a:endParaRPr lang="en-US" sz="2000" dirty="0"/>
          </a:p>
        </p:txBody>
      </p:sp>
      <p:sp>
        <p:nvSpPr>
          <p:cNvPr id="3" name="Content Placeholder 2"/>
          <p:cNvSpPr>
            <a:spLocks noGrp="1"/>
          </p:cNvSpPr>
          <p:nvPr>
            <p:ph idx="1"/>
          </p:nvPr>
        </p:nvSpPr>
        <p:spPr>
          <a:xfrm>
            <a:off x="217714" y="1636434"/>
            <a:ext cx="11521440" cy="3815131"/>
          </a:xfrm>
        </p:spPr>
        <p:txBody>
          <a:bodyPr anchor="ctr">
            <a:noAutofit/>
          </a:bodyPr>
          <a:lstStyle/>
          <a:p>
            <a:pPr lvl="0"/>
            <a:r>
              <a:rPr lang="en-US" sz="2000" dirty="0" smtClean="0"/>
              <a:t>Basic </a:t>
            </a:r>
            <a:r>
              <a:rPr lang="en-US" sz="2000" dirty="0"/>
              <a:t>alerts lack context, making it difficult for users to assess the urgency of a situation (e.g., human vs. animal intrusion).</a:t>
            </a:r>
          </a:p>
          <a:p>
            <a:pPr lvl="0"/>
            <a:r>
              <a:rPr lang="en-US" sz="2000" dirty="0"/>
              <a:t>Limited searchability in archived footage complicates evidence retrieval, making it challenging to locate specific events in a timely manner</a:t>
            </a:r>
            <a:r>
              <a:rPr lang="en-US" sz="2000" dirty="0" smtClean="0"/>
              <a:t>.</a:t>
            </a:r>
          </a:p>
          <a:p>
            <a:pPr lvl="0"/>
            <a:endParaRPr lang="en-US" sz="2000" dirty="0"/>
          </a:p>
          <a:p>
            <a:pPr marL="0" indent="0">
              <a:buNone/>
            </a:pPr>
            <a:r>
              <a:rPr lang="en-US" sz="2000" b="1" dirty="0"/>
              <a:t>Proposed Solution:</a:t>
            </a:r>
            <a:r>
              <a:rPr lang="en-US" sz="2000" dirty="0"/>
              <a:t> Event Metadata Collection and Contextual Alerting</a:t>
            </a:r>
          </a:p>
          <a:p>
            <a:r>
              <a:rPr lang="en-US" sz="2000" dirty="0"/>
              <a:t>Utilize object detection techniques such as </a:t>
            </a:r>
            <a:r>
              <a:rPr lang="en-US" sz="2000" dirty="0" err="1"/>
              <a:t>MobileNet</a:t>
            </a:r>
            <a:r>
              <a:rPr lang="en-US" sz="2000" dirty="0"/>
              <a:t>-SSD and YOLO-v3 (as detailed in </a:t>
            </a:r>
            <a:r>
              <a:rPr lang="en-US" sz="2000" dirty="0" err="1"/>
              <a:t>Khadse</a:t>
            </a:r>
            <a:r>
              <a:rPr lang="en-US" sz="2000" dirty="0"/>
              <a:t> and </a:t>
            </a:r>
            <a:r>
              <a:rPr lang="en-US" sz="2000" dirty="0" err="1"/>
              <a:t>Pardeshi</a:t>
            </a:r>
            <a:r>
              <a:rPr lang="en-US" sz="2000" dirty="0"/>
              <a:t>, 2016), AI models can classify intruder types and provide valuable metadata descriptions to support alert precision and investigative effectiveness</a:t>
            </a:r>
          </a:p>
          <a:p>
            <a:r>
              <a:rPr lang="en-US" sz="2000" dirty="0"/>
              <a:t>Incorporate metadata within video storage systems to enable searchable archived footage based on criteria such as event time and detected object type. This functionality supports faster evidence retrieval.</a:t>
            </a:r>
          </a:p>
        </p:txBody>
      </p:sp>
      <p:sp>
        <p:nvSpPr>
          <p:cNvPr id="5" name="Title 1"/>
          <p:cNvSpPr txBox="1">
            <a:spLocks/>
          </p:cNvSpPr>
          <p:nvPr/>
        </p:nvSpPr>
        <p:spPr>
          <a:xfrm>
            <a:off x="217714" y="817828"/>
            <a:ext cx="11521440" cy="5232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mj-lt"/>
              <a:buAutoNum type="arabicPeriod" startAt="3"/>
            </a:pPr>
            <a:r>
              <a:rPr lang="en-US" sz="2400" dirty="0" smtClean="0"/>
              <a:t>Traditional Video Surveillance systems often fail to leverage metadata effectively</a:t>
            </a:r>
          </a:p>
        </p:txBody>
      </p:sp>
    </p:spTree>
    <p:extLst>
      <p:ext uri="{BB962C8B-B14F-4D97-AF65-F5344CB8AC3E}">
        <p14:creationId xmlns:p14="http://schemas.microsoft.com/office/powerpoint/2010/main" val="1447760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a:t>Motivation/ Problem </a:t>
            </a:r>
            <a:r>
              <a:rPr lang="en-US" sz="2400" b="1" dirty="0" smtClean="0"/>
              <a:t>Statements</a:t>
            </a:r>
            <a:endParaRPr lang="en-US" sz="2000" dirty="0"/>
          </a:p>
        </p:txBody>
      </p:sp>
      <p:sp>
        <p:nvSpPr>
          <p:cNvPr id="3" name="Content Placeholder 2"/>
          <p:cNvSpPr>
            <a:spLocks noGrp="1"/>
          </p:cNvSpPr>
          <p:nvPr>
            <p:ph idx="1"/>
          </p:nvPr>
        </p:nvSpPr>
        <p:spPr>
          <a:xfrm>
            <a:off x="217714" y="1488388"/>
            <a:ext cx="11521440" cy="3815131"/>
          </a:xfrm>
        </p:spPr>
        <p:txBody>
          <a:bodyPr anchor="t">
            <a:noAutofit/>
          </a:bodyPr>
          <a:lstStyle/>
          <a:p>
            <a:pPr lvl="0"/>
            <a:r>
              <a:rPr lang="en-US" sz="2000" dirty="0"/>
              <a:t>Traditional surveillance systems consume significant storage by continuously recording, capturing uneventful footage that often complicates evidence review. This increases storage costs and makes it time-consuming to locate relevant events (</a:t>
            </a:r>
            <a:r>
              <a:rPr lang="en-US" sz="2000" dirty="0" err="1"/>
              <a:t>Khadse</a:t>
            </a:r>
            <a:r>
              <a:rPr lang="en-US" sz="2000" dirty="0"/>
              <a:t> and </a:t>
            </a:r>
            <a:r>
              <a:rPr lang="en-US" sz="2000" dirty="0" err="1"/>
              <a:t>Pardeshi</a:t>
            </a:r>
            <a:r>
              <a:rPr lang="en-US" sz="2000" dirty="0"/>
              <a:t>, 2016</a:t>
            </a:r>
            <a:r>
              <a:rPr lang="en-US" sz="2000" dirty="0" smtClean="0"/>
              <a:t>).</a:t>
            </a:r>
          </a:p>
          <a:p>
            <a:pPr lvl="0"/>
            <a:endParaRPr lang="en-US" sz="2000" dirty="0"/>
          </a:p>
          <a:p>
            <a:pPr marL="0" indent="0">
              <a:buNone/>
            </a:pPr>
            <a:r>
              <a:rPr lang="en-US" sz="2000" b="1" dirty="0"/>
              <a:t>Proposed Solution:</a:t>
            </a:r>
            <a:r>
              <a:rPr lang="en-US" sz="2000" dirty="0"/>
              <a:t> Optimize Storage and Review Time</a:t>
            </a:r>
          </a:p>
          <a:p>
            <a:r>
              <a:rPr lang="en-US" sz="2000" dirty="0"/>
              <a:t>1. Use motion-triggered recording to conserve storage space by saving footage only when relevant activity is detected (</a:t>
            </a:r>
            <a:r>
              <a:rPr lang="en-US" sz="2000" dirty="0" err="1"/>
              <a:t>Khadse</a:t>
            </a:r>
            <a:r>
              <a:rPr lang="en-US" sz="2000" dirty="0"/>
              <a:t> and </a:t>
            </a:r>
            <a:r>
              <a:rPr lang="en-US" sz="2000" dirty="0" err="1"/>
              <a:t>Pardeshi</a:t>
            </a:r>
            <a:r>
              <a:rPr lang="en-US" sz="2000" dirty="0"/>
              <a:t>, 2016).</a:t>
            </a:r>
          </a:p>
        </p:txBody>
      </p:sp>
      <p:sp>
        <p:nvSpPr>
          <p:cNvPr id="5" name="Title 1"/>
          <p:cNvSpPr txBox="1">
            <a:spLocks/>
          </p:cNvSpPr>
          <p:nvPr/>
        </p:nvSpPr>
        <p:spPr>
          <a:xfrm>
            <a:off x="217714" y="792481"/>
            <a:ext cx="11521440" cy="5232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mj-lt"/>
              <a:buAutoNum type="arabicPeriod" startAt="4"/>
            </a:pPr>
            <a:r>
              <a:rPr lang="en-US" sz="2400" dirty="0" smtClean="0"/>
              <a:t>Wasteful utilization of storage space</a:t>
            </a:r>
          </a:p>
        </p:txBody>
      </p:sp>
    </p:spTree>
    <p:extLst>
      <p:ext uri="{BB962C8B-B14F-4D97-AF65-F5344CB8AC3E}">
        <p14:creationId xmlns:p14="http://schemas.microsoft.com/office/powerpoint/2010/main" val="2921759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a:t>Motivation/ Problem </a:t>
            </a:r>
            <a:r>
              <a:rPr lang="en-US" sz="2400" b="1" dirty="0" smtClean="0"/>
              <a:t>Statements</a:t>
            </a:r>
            <a:endParaRPr lang="en-US" sz="2000" dirty="0"/>
          </a:p>
        </p:txBody>
      </p:sp>
      <p:sp>
        <p:nvSpPr>
          <p:cNvPr id="3" name="Content Placeholder 2"/>
          <p:cNvSpPr>
            <a:spLocks noGrp="1"/>
          </p:cNvSpPr>
          <p:nvPr>
            <p:ph idx="1"/>
          </p:nvPr>
        </p:nvSpPr>
        <p:spPr>
          <a:xfrm>
            <a:off x="217714" y="1610307"/>
            <a:ext cx="11521440" cy="3815131"/>
          </a:xfrm>
        </p:spPr>
        <p:txBody>
          <a:bodyPr anchor="t">
            <a:noAutofit/>
          </a:bodyPr>
          <a:lstStyle/>
          <a:p>
            <a:pPr marL="0" lvl="0" indent="0">
              <a:buNone/>
            </a:pPr>
            <a:r>
              <a:rPr lang="en-US" sz="2000" dirty="0"/>
              <a:t>Despite the desire for remote access to surveillance footage, concerns over privacy and data breaches risk when using third-party cloud solutions (</a:t>
            </a:r>
            <a:r>
              <a:rPr lang="en-US" sz="2000" dirty="0" err="1"/>
              <a:t>Deligiannidis</a:t>
            </a:r>
            <a:r>
              <a:rPr lang="en-US" sz="2000" dirty="0"/>
              <a:t>, 2021) have prompted many users to prioritize local </a:t>
            </a:r>
            <a:r>
              <a:rPr lang="en-US" sz="2000" dirty="0" smtClean="0"/>
              <a:t>storage.</a:t>
            </a:r>
          </a:p>
          <a:p>
            <a:pPr marL="0" lvl="0" indent="0">
              <a:buNone/>
            </a:pPr>
            <a:endParaRPr lang="en-US" sz="2000" dirty="0"/>
          </a:p>
          <a:p>
            <a:pPr marL="0" indent="0">
              <a:buNone/>
            </a:pPr>
            <a:r>
              <a:rPr lang="en-US" sz="2000" b="1" dirty="0"/>
              <a:t>Proposed Solution:</a:t>
            </a:r>
            <a:r>
              <a:rPr lang="en-US" sz="2000" dirty="0"/>
              <a:t> Secure Remote Monitoring with Privacy Protection</a:t>
            </a:r>
          </a:p>
          <a:p>
            <a:r>
              <a:rPr lang="en-US" sz="2000" dirty="0"/>
              <a:t>Design a locally hosted surveillance system that keeps video footage on-site while allowing secure remote access through encrypted channels, ensuring data privacy while enabling convenient monitoring. </a:t>
            </a:r>
          </a:p>
          <a:p>
            <a:r>
              <a:rPr lang="en-US" sz="2000" dirty="0"/>
              <a:t>Utilization of technologies like </a:t>
            </a:r>
            <a:r>
              <a:rPr lang="en-US" sz="2000" dirty="0" err="1"/>
              <a:t>WebRTC</a:t>
            </a:r>
            <a:r>
              <a:rPr lang="en-US" sz="2000" dirty="0"/>
              <a:t> for real-time streaming (</a:t>
            </a:r>
            <a:r>
              <a:rPr lang="en-US" sz="2000" dirty="0" err="1"/>
              <a:t>Baretto</a:t>
            </a:r>
            <a:r>
              <a:rPr lang="en-US" sz="2000" dirty="0"/>
              <a:t> et al., 2021) or end-to-end encryption with a web server relay node (</a:t>
            </a:r>
            <a:r>
              <a:rPr lang="en-US" sz="2000" dirty="0" err="1"/>
              <a:t>Deligiannidis</a:t>
            </a:r>
            <a:r>
              <a:rPr lang="en-US" sz="2000" dirty="0"/>
              <a:t>, 2021) provides a viable solution.</a:t>
            </a:r>
          </a:p>
        </p:txBody>
      </p:sp>
      <p:sp>
        <p:nvSpPr>
          <p:cNvPr id="5" name="Title 1"/>
          <p:cNvSpPr txBox="1">
            <a:spLocks/>
          </p:cNvSpPr>
          <p:nvPr/>
        </p:nvSpPr>
        <p:spPr>
          <a:xfrm>
            <a:off x="217714" y="792481"/>
            <a:ext cx="11521440" cy="5232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mj-lt"/>
              <a:buAutoNum type="arabicPeriod" startAt="5"/>
            </a:pPr>
            <a:r>
              <a:rPr lang="en-US" sz="2400" dirty="0" smtClean="0"/>
              <a:t>Privacy Concerns and Data Security Risks in Cloud-Based Surveillance</a:t>
            </a:r>
          </a:p>
        </p:txBody>
      </p:sp>
    </p:spTree>
    <p:extLst>
      <p:ext uri="{BB962C8B-B14F-4D97-AF65-F5344CB8AC3E}">
        <p14:creationId xmlns:p14="http://schemas.microsoft.com/office/powerpoint/2010/main" val="427536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smtClean="0"/>
              <a:t>Related Work</a:t>
            </a:r>
            <a:endParaRPr lang="en-US" sz="2400" b="1" dirty="0"/>
          </a:p>
        </p:txBody>
      </p:sp>
      <p:sp>
        <p:nvSpPr>
          <p:cNvPr id="3" name="Content Placeholder 2"/>
          <p:cNvSpPr>
            <a:spLocks noGrp="1"/>
          </p:cNvSpPr>
          <p:nvPr>
            <p:ph idx="1"/>
          </p:nvPr>
        </p:nvSpPr>
        <p:spPr>
          <a:xfrm>
            <a:off x="217714" y="1828022"/>
            <a:ext cx="11521440" cy="3815131"/>
          </a:xfrm>
        </p:spPr>
        <p:txBody>
          <a:bodyPr anchor="ctr">
            <a:noAutofit/>
          </a:bodyPr>
          <a:lstStyle/>
          <a:p>
            <a:pPr lvl="0"/>
            <a:r>
              <a:rPr lang="en-US" sz="2000" dirty="0" smtClean="0"/>
              <a:t>The </a:t>
            </a:r>
            <a:r>
              <a:rPr lang="en-US" sz="2000" dirty="0"/>
              <a:t>system aims to detect, track and count people movement in a surveillance area.</a:t>
            </a:r>
          </a:p>
          <a:p>
            <a:pPr lvl="0"/>
            <a:r>
              <a:rPr lang="en-US" sz="2000" dirty="0"/>
              <a:t>It employs the </a:t>
            </a:r>
            <a:r>
              <a:rPr lang="en-US" sz="2000" dirty="0" err="1"/>
              <a:t>MobileNet</a:t>
            </a:r>
            <a:r>
              <a:rPr lang="en-US" sz="2000" dirty="0"/>
              <a:t>-SSD architecture for object detection.</a:t>
            </a:r>
          </a:p>
          <a:p>
            <a:pPr lvl="0"/>
            <a:r>
              <a:rPr lang="en-US" sz="2000" dirty="0"/>
              <a:t>To enhance tracking capabilities, the researchers integrated </a:t>
            </a:r>
            <a:r>
              <a:rPr lang="en-US" sz="2000" dirty="0" err="1"/>
              <a:t>Kalman</a:t>
            </a:r>
            <a:r>
              <a:rPr lang="en-US" sz="2000" dirty="0"/>
              <a:t> filters into the </a:t>
            </a:r>
            <a:r>
              <a:rPr lang="en-US" sz="2000" dirty="0" err="1"/>
              <a:t>MobileNet</a:t>
            </a:r>
            <a:r>
              <a:rPr lang="en-US" sz="2000" dirty="0"/>
              <a:t>-SSD architecture</a:t>
            </a:r>
            <a:r>
              <a:rPr lang="en-US" sz="2000" dirty="0" smtClean="0"/>
              <a:t>.</a:t>
            </a:r>
            <a:endParaRPr lang="en-US" sz="2000" dirty="0"/>
          </a:p>
        </p:txBody>
      </p:sp>
      <p:sp>
        <p:nvSpPr>
          <p:cNvPr id="5" name="Title 1"/>
          <p:cNvSpPr txBox="1">
            <a:spLocks/>
          </p:cNvSpPr>
          <p:nvPr/>
        </p:nvSpPr>
        <p:spPr>
          <a:xfrm>
            <a:off x="217714" y="1048604"/>
            <a:ext cx="11521440" cy="5232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0" indent="-457200">
              <a:buFont typeface="+mj-lt"/>
              <a:buAutoNum type="arabicPeriod"/>
            </a:pPr>
            <a:r>
              <a:rPr lang="en-US" sz="2400" dirty="0" smtClean="0"/>
              <a:t>Smart video surveillance system based on edge computing (Cob-</a:t>
            </a:r>
            <a:r>
              <a:rPr lang="en-US" sz="2400" dirty="0" err="1" smtClean="0"/>
              <a:t>Parro</a:t>
            </a:r>
            <a:r>
              <a:rPr lang="en-US" sz="2400" dirty="0" smtClean="0"/>
              <a:t> </a:t>
            </a:r>
            <a:r>
              <a:rPr lang="en-US" sz="2400" i="1" dirty="0" smtClean="0"/>
              <a:t>et al.</a:t>
            </a:r>
            <a:r>
              <a:rPr lang="en-US" sz="2400" dirty="0" smtClean="0"/>
              <a:t>, 2021)</a:t>
            </a:r>
            <a:endParaRPr lang="en-US" sz="2400" dirty="0"/>
          </a:p>
        </p:txBody>
      </p:sp>
    </p:spTree>
    <p:extLst>
      <p:ext uri="{BB962C8B-B14F-4D97-AF65-F5344CB8AC3E}">
        <p14:creationId xmlns:p14="http://schemas.microsoft.com/office/powerpoint/2010/main" val="2442533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269187"/>
            <a:ext cx="11521440" cy="523294"/>
          </a:xfrm>
        </p:spPr>
        <p:txBody>
          <a:bodyPr>
            <a:noAutofit/>
          </a:bodyPr>
          <a:lstStyle/>
          <a:p>
            <a:r>
              <a:rPr lang="en-US" sz="2400" b="1" dirty="0" smtClean="0"/>
              <a:t>Related Work</a:t>
            </a:r>
            <a:endParaRPr lang="en-US" sz="2400" b="1" dirty="0"/>
          </a:p>
        </p:txBody>
      </p:sp>
      <p:sp>
        <p:nvSpPr>
          <p:cNvPr id="3" name="Content Placeholder 2"/>
          <p:cNvSpPr>
            <a:spLocks noGrp="1"/>
          </p:cNvSpPr>
          <p:nvPr>
            <p:ph idx="1"/>
          </p:nvPr>
        </p:nvSpPr>
        <p:spPr>
          <a:xfrm>
            <a:off x="217714" y="1828022"/>
            <a:ext cx="11521440" cy="3815131"/>
          </a:xfrm>
        </p:spPr>
        <p:txBody>
          <a:bodyPr anchor="t">
            <a:noAutofit/>
          </a:bodyPr>
          <a:lstStyle/>
          <a:p>
            <a:pPr lvl="0"/>
            <a:r>
              <a:rPr lang="en-US" sz="2000" dirty="0" smtClean="0"/>
              <a:t>This </a:t>
            </a:r>
            <a:r>
              <a:rPr lang="en-US" sz="2000" dirty="0"/>
              <a:t>paper proposes a system that uses a motion detection algorithm to identify moving objects in the video stream and distinguishes motion from lighting changes to ensure robust detection.</a:t>
            </a:r>
          </a:p>
          <a:p>
            <a:pPr lvl="0"/>
            <a:r>
              <a:rPr lang="en-US" sz="2000" dirty="0"/>
              <a:t>The authors utilize a method akin to frame differencing for motion detection but enhance the approach by computing histogram differences between consecutive frames instead of performing pixel-wise subtraction. They assert that this algorithm effectively distinguishes motion from variations in lighting conditions, providing a more robust detection mechanism.</a:t>
            </a:r>
          </a:p>
          <a:p>
            <a:pPr lvl="0"/>
            <a:r>
              <a:rPr lang="en-US" sz="2000" dirty="0"/>
              <a:t>Afterwards, the SOBEL filter edge detection algorithm was utilized to enhance edges and transitions in the image.</a:t>
            </a:r>
          </a:p>
          <a:p>
            <a:pPr lvl="0"/>
            <a:r>
              <a:rPr lang="en-US" sz="2000" dirty="0"/>
              <a:t>It utilizes the motion detected to triggers an alarm; initiate video recording for storage and an email notification for users.</a:t>
            </a:r>
          </a:p>
          <a:p>
            <a:pPr lvl="0"/>
            <a:endParaRPr lang="en-US" sz="1600" dirty="0"/>
          </a:p>
        </p:txBody>
      </p:sp>
      <p:sp>
        <p:nvSpPr>
          <p:cNvPr id="5" name="Title 1"/>
          <p:cNvSpPr txBox="1">
            <a:spLocks/>
          </p:cNvSpPr>
          <p:nvPr/>
        </p:nvSpPr>
        <p:spPr>
          <a:xfrm>
            <a:off x="217714" y="1048604"/>
            <a:ext cx="11521440" cy="5232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0" indent="-457200">
              <a:buFont typeface="+mj-lt"/>
              <a:buAutoNum type="arabicPeriod" startAt="2"/>
            </a:pPr>
            <a:r>
              <a:rPr lang="en-US" sz="2200" dirty="0" smtClean="0"/>
              <a:t>An Effective Object Detection Video Surveillance and Alert System (</a:t>
            </a:r>
            <a:r>
              <a:rPr lang="en-US" sz="2200" dirty="0" err="1" smtClean="0"/>
              <a:t>Khadse</a:t>
            </a:r>
            <a:r>
              <a:rPr lang="en-US" sz="2200" dirty="0" smtClean="0"/>
              <a:t> and </a:t>
            </a:r>
            <a:r>
              <a:rPr lang="en-US" sz="2200" dirty="0" err="1" smtClean="0"/>
              <a:t>Pardeshi</a:t>
            </a:r>
            <a:r>
              <a:rPr lang="en-US" sz="2200" dirty="0" smtClean="0"/>
              <a:t>, 2016)</a:t>
            </a:r>
            <a:endParaRPr lang="en-US" sz="2200" dirty="0"/>
          </a:p>
        </p:txBody>
      </p:sp>
    </p:spTree>
    <p:extLst>
      <p:ext uri="{BB962C8B-B14F-4D97-AF65-F5344CB8AC3E}">
        <p14:creationId xmlns:p14="http://schemas.microsoft.com/office/powerpoint/2010/main" val="1191014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1530</TotalTime>
  <Words>1146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Motivation/ Problem Statements</vt:lpstr>
      <vt:lpstr>Motivation/ Problem Statements</vt:lpstr>
      <vt:lpstr>Motivation/ Problem Statements</vt:lpstr>
      <vt:lpstr>Motivation/ Problem Statements</vt:lpstr>
      <vt:lpstr>Motivation/ Problem Statements</vt:lpstr>
      <vt:lpstr>Motivation/ Problem Statements</vt:lpstr>
      <vt:lpstr>Related Work</vt:lpstr>
      <vt:lpstr>Related Work</vt:lpstr>
      <vt:lpstr>Related Work</vt:lpstr>
      <vt:lpstr>References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OGBOGOLO</dc:creator>
  <cp:lastModifiedBy>VICTOR OGBOGOLO</cp:lastModifiedBy>
  <cp:revision>18</cp:revision>
  <dcterms:created xsi:type="dcterms:W3CDTF">2024-10-29T14:19:36Z</dcterms:created>
  <dcterms:modified xsi:type="dcterms:W3CDTF">2024-10-31T15:51:20Z</dcterms:modified>
</cp:coreProperties>
</file>