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403" r:id="rId2"/>
    <p:sldId id="420" r:id="rId3"/>
    <p:sldId id="404" r:id="rId4"/>
    <p:sldId id="409" r:id="rId5"/>
    <p:sldId id="405" r:id="rId6"/>
    <p:sldId id="410" r:id="rId7"/>
    <p:sldId id="407" r:id="rId8"/>
    <p:sldId id="411" r:id="rId9"/>
    <p:sldId id="412" r:id="rId10"/>
    <p:sldId id="413" r:id="rId11"/>
    <p:sldId id="414" r:id="rId12"/>
    <p:sldId id="423" r:id="rId13"/>
    <p:sldId id="422" r:id="rId14"/>
    <p:sldId id="421" r:id="rId15"/>
    <p:sldId id="417" r:id="rId16"/>
    <p:sldId id="418" r:id="rId17"/>
    <p:sldId id="419" r:id="rId18"/>
    <p:sldId id="424" r:id="rId19"/>
    <p:sldId id="425" r:id="rId20"/>
    <p:sldId id="408" r:id="rId21"/>
    <p:sldId id="426" r:id="rId22"/>
  </p:sldIdLst>
  <p:sldSz cx="9144000" cy="5143500" type="screen16x9"/>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7">
          <p15:clr>
            <a:srgbClr val="A4A3A4"/>
          </p15:clr>
        </p15:guide>
        <p15:guide id="2" pos="29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806C"/>
    <a:srgbClr val="FF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03" d="100"/>
          <a:sy n="103" d="100"/>
        </p:scale>
        <p:origin x="898" y="77"/>
      </p:cViewPr>
      <p:guideLst>
        <p:guide orient="horz" pos="1587"/>
        <p:guide pos="291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chowdary" userId="74bd0db190291d70" providerId="LiveId" clId="{D1CA7A8B-091E-4619-8503-2301CB988361}"/>
    <pc:docChg chg="custSel modSld">
      <pc:chgData name="deepika chowdary" userId="74bd0db190291d70" providerId="LiveId" clId="{D1CA7A8B-091E-4619-8503-2301CB988361}" dt="2025-04-19T08:54:06.630" v="135" actId="20577"/>
      <pc:docMkLst>
        <pc:docMk/>
      </pc:docMkLst>
      <pc:sldChg chg="modSp mod">
        <pc:chgData name="deepika chowdary" userId="74bd0db190291d70" providerId="LiveId" clId="{D1CA7A8B-091E-4619-8503-2301CB988361}" dt="2025-04-19T08:54:06.630" v="135" actId="20577"/>
        <pc:sldMkLst>
          <pc:docMk/>
          <pc:sldMk cId="0" sldId="426"/>
        </pc:sldMkLst>
        <pc:spChg chg="mod">
          <ac:chgData name="deepika chowdary" userId="74bd0db190291d70" providerId="LiveId" clId="{D1CA7A8B-091E-4619-8503-2301CB988361}" dt="2025-04-19T08:54:06.630" v="135" actId="20577"/>
          <ac:spMkLst>
            <pc:docMk/>
            <pc:sldMk cId="0" sldId="426"/>
            <ac:spMk id="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r>
              <a:rPr lang="en-US"/>
              <a:t>4/8/2013</a:t>
            </a:r>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234CFCA1-EE9A-4BE3-A443-39F74B32AF8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fontAlgn="auto">
              <a:spcBef>
                <a:spcPts val="0"/>
              </a:spcBef>
              <a:spcAft>
                <a:spcPts val="0"/>
              </a:spcAft>
              <a:defRPr sz="1200">
                <a:latin typeface="+mn-lt"/>
                <a:cs typeface="+mn-cs"/>
              </a:defRPr>
            </a:lvl1pPr>
          </a:lstStyle>
          <a:p>
            <a:pPr>
              <a:defRPr/>
            </a:pPr>
            <a:r>
              <a:rPr lang="en-US"/>
              <a:t>4/8/2013</a:t>
            </a:r>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pPr lvl="0"/>
            <a:endParaRPr lang="en-US" noProof="0"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fontAlgn="auto">
              <a:spcBef>
                <a:spcPts val="0"/>
              </a:spcBef>
              <a:spcAft>
                <a:spcPts val="0"/>
              </a:spcAft>
              <a:defRPr sz="1200">
                <a:latin typeface="+mn-lt"/>
                <a:cs typeface="+mn-cs"/>
              </a:defRPr>
            </a:lvl1pPr>
          </a:lstStyle>
          <a:p>
            <a:pPr>
              <a:defRPr/>
            </a:pPr>
            <a:fld id="{2DFF61DA-84D3-45ED-92CD-21A6F76C5DD3}" type="slidenum">
              <a:rPr lang="en-US"/>
              <a:pPr>
                <a:defRPr/>
              </a:pPr>
              <a:t>‹#›</a:t>
            </a:fld>
            <a:endParaRPr 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xfrm>
            <a:off x="409575" y="698500"/>
            <a:ext cx="6203950" cy="3490913"/>
          </a:xfrm>
          <a:noFill/>
          <a:ln>
            <a:solidFill>
              <a:srgbClr val="000000"/>
            </a:solidFill>
            <a:miter lim="800000"/>
          </a:ln>
        </p:spPr>
      </p:sp>
      <p:sp>
        <p:nvSpPr>
          <p:cNvPr id="24579" name="Notes Placeholder 2"/>
          <p:cNvSpPr>
            <a:spLocks noGrp="1"/>
          </p:cNvSpPr>
          <p:nvPr>
            <p:ph type="body" idx="1"/>
          </p:nvPr>
        </p:nvSpPr>
        <p:spPr bwMode="auto">
          <a:noFill/>
        </p:spPr>
        <p:txBody>
          <a:bodyPr wrap="square" numCol="1" anchor="t" anchorCtr="0" compatLnSpc="1"/>
          <a:lstStyle/>
          <a:p>
            <a:pPr>
              <a:spcBef>
                <a:spcPct val="0"/>
              </a:spcBef>
            </a:pPr>
            <a:endParaRPr lang="en-US"/>
          </a:p>
        </p:txBody>
      </p:sp>
      <p:sp>
        <p:nvSpPr>
          <p:cNvPr id="245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037D516F-3EA2-4ECB-80DB-FE21B07F17C4}" type="slidenum">
              <a:rPr lang="en-US"/>
              <a:pPr fontAlgn="base">
                <a:spcBef>
                  <a:spcPct val="0"/>
                </a:spcBef>
                <a:spcAft>
                  <a:spcPct val="0"/>
                </a:spcAft>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5"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1" y="569214"/>
            <a:ext cx="7543800" cy="267462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9" y="3341716"/>
            <a:ext cx="7543800" cy="85725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D0766D9-623F-4A42-BE2F-45110FBAA6F2}" type="datetime1">
              <a:rPr lang="en-US" smtClean="0"/>
              <a:pPr>
                <a:defRPr/>
              </a:pPr>
              <a:t>4/19/2025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DEE6E46-7078-4EA2-ABFA-0029B4746EB8}" type="slidenum">
              <a:rPr lang="en-US" smtClean="0"/>
              <a:pPr>
                <a:defRPr/>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B1B2A81-8A49-438F-8ED6-12DBA1E5B5DA}" type="datetime1">
              <a:rPr lang="en-US" smtClean="0"/>
              <a:pPr>
                <a:defRPr/>
              </a:pPr>
              <a:t>4/19/2025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CEFCAB9-C80F-4F3E-BE0C-B1AA15D1DCF4}"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5"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9" y="311086"/>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5" y="311084"/>
            <a:ext cx="5800725" cy="4318065"/>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93D9C1E-AA2A-4A76-B7B0-BE0AADD20137}" type="datetime1">
              <a:rPr lang="en-US" smtClean="0"/>
              <a:pPr>
                <a:defRPr/>
              </a:pPr>
              <a:t>4/19/2025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DCBACD4-08FE-478C-9FA3-075CF0CC422C}"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C08C20DC-94B4-4F35-B361-990EC08CBB05}" type="datetime1">
              <a:rPr lang="en-US" smtClean="0"/>
              <a:pPr>
                <a:defRPr/>
              </a:pPr>
              <a:t>4/19/2025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F8FCC96-C06B-44B1-8880-B198B268BB3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5"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1" y="569214"/>
            <a:ext cx="7543800" cy="267462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1" y="3339846"/>
            <a:ext cx="7543800" cy="85725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2822F121-5942-49DF-A1B3-9B6DE3602DEE}" type="datetime1">
              <a:rPr lang="en-US" smtClean="0"/>
              <a:pPr>
                <a:defRPr/>
              </a:pPr>
              <a:t>4/19/2025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0D80B5F-F170-4136-B431-B6C9BBC99E71}" type="slidenum">
              <a:rPr lang="en-US" smtClean="0"/>
              <a:pPr>
                <a:defRPr/>
              </a:pPr>
              <a:t>‹#›</a:t>
            </a:fld>
            <a:endParaRPr lang="en-US" dirty="0"/>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1"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1" y="1384301"/>
            <a:ext cx="3703320" cy="3017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1" y="1384305"/>
            <a:ext cx="3703320" cy="30175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C7BDE83C-4DB9-410A-8A0B-A796D7744944}" type="datetime1">
              <a:rPr lang="en-US" smtClean="0"/>
              <a:pPr>
                <a:defRPr/>
              </a:pPr>
              <a:t>4/19/2025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F08550C-BA55-495D-AFAE-A52A28F686AF}" type="slidenum">
              <a:rPr lang="en-US" smtClean="0"/>
              <a:pPr>
                <a:defRPr/>
              </a:pPr>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1"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1" y="1384540"/>
            <a:ext cx="3703320" cy="55221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1" y="1936752"/>
            <a:ext cx="3703320" cy="2465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1" y="1384540"/>
            <a:ext cx="3703320" cy="55221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1" y="1936752"/>
            <a:ext cx="3703320" cy="24650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5221420-B63E-4D32-B2BC-9B98555C1681}" type="datetime1">
              <a:rPr lang="en-US" smtClean="0"/>
              <a:pPr>
                <a:defRPr/>
              </a:pPr>
              <a:t>4/19/2025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834277C-8FB7-4436-BFA7-34C8751A4AA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B703DB2-66B2-4205-970A-8990BAC973DE}" type="datetime1">
              <a:rPr lang="en-US" smtClean="0"/>
              <a:pPr>
                <a:defRPr/>
              </a:pPr>
              <a:t>4/19/2025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7719700-1A93-4040-A05C-A035089E859E}"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5"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6"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4B47304A-F5F2-4127-8B2D-2E16C4BFF045}" type="datetime1">
              <a:rPr lang="en-US" smtClean="0"/>
              <a:pPr>
                <a:defRPr/>
              </a:pPr>
              <a:t>4/19/2025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endParaRPr lang="en-US"/>
          </a:p>
        </p:txBody>
      </p:sp>
      <p:sp>
        <p:nvSpPr>
          <p:cNvPr id="9" name="Slide Number Placeholder 8"/>
          <p:cNvSpPr>
            <a:spLocks noGrp="1"/>
          </p:cNvSpPr>
          <p:nvPr>
            <p:ph type="sldNum" sz="quarter" idx="12"/>
          </p:nvPr>
        </p:nvSpPr>
        <p:spPr/>
        <p:txBody>
          <a:bodyPr/>
          <a:lstStyle/>
          <a:p>
            <a:pPr>
              <a:defRPr/>
            </a:pPr>
            <a:fld id="{EEBE767F-F6EF-43B9-A95A-C227A614E9CD}"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7"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1" cy="17145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41" y="548640"/>
            <a:ext cx="5009394" cy="3943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2"/>
            <a:ext cx="2400301" cy="2534343"/>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8" y="4844841"/>
            <a:ext cx="1963883" cy="273844"/>
          </a:xfrm>
        </p:spPr>
        <p:txBody>
          <a:bodyPr/>
          <a:lstStyle>
            <a:lvl1pPr algn="l">
              <a:defRPr/>
            </a:lvl1pPr>
          </a:lstStyle>
          <a:p>
            <a:pPr>
              <a:defRPr/>
            </a:pPr>
            <a:fld id="{E014BEAA-766C-4AB1-87F9-D297097842D3}" type="datetime1">
              <a:rPr lang="en-US" smtClean="0"/>
              <a:pPr>
                <a:defRPr/>
              </a:pPr>
              <a:t>4/19/2025</a:t>
            </a:fld>
            <a:endParaRPr lang="en-US"/>
          </a:p>
        </p:txBody>
      </p:sp>
      <p:sp>
        <p:nvSpPr>
          <p:cNvPr id="6" name="Footer Placeholder 5"/>
          <p:cNvSpPr>
            <a:spLocks noGrp="1"/>
          </p:cNvSpPr>
          <p:nvPr>
            <p:ph type="ftr" sz="quarter" idx="11"/>
          </p:nvPr>
        </p:nvSpPr>
        <p:spPr>
          <a:xfrm>
            <a:off x="3600450" y="4844841"/>
            <a:ext cx="3486150" cy="273844"/>
          </a:xfrm>
        </p:spPr>
        <p:txBody>
          <a:bodyPr/>
          <a:lstStyle>
            <a:lvl1pPr algn="l">
              <a:defRPr>
                <a:solidFill>
                  <a:schemeClr val="tx2"/>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4A4EEC09-0EDC-4A0A-8B30-32E14B7C66A0}"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4"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6"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9520" cy="61722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6" y="2"/>
            <a:ext cx="9143989" cy="3686307"/>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8" y="4430268"/>
            <a:ext cx="7589520" cy="44577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816913E8-088E-4001-86C0-4C22A4900387}" type="datetime1">
              <a:rPr lang="en-US" smtClean="0"/>
              <a:pPr>
                <a:defRPr/>
              </a:pPr>
              <a:t>4/19/2025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ACFE671-3451-4B77-81B3-CAEE48F26BD5}"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4800600"/>
            <a:ext cx="9144002"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4750738"/>
            <a:ext cx="9144002"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1"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8" y="1384301"/>
            <a:ext cx="7543802" cy="301752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5" y="4844841"/>
            <a:ext cx="1854203" cy="273844"/>
          </a:xfrm>
          <a:prstGeom prst="rect">
            <a:avLst/>
          </a:prstGeom>
        </p:spPr>
        <p:txBody>
          <a:bodyPr vert="horz" lIns="91440" tIns="45720" rIns="91440" bIns="45720" rtlCol="0" anchor="ctr"/>
          <a:lstStyle>
            <a:lvl1pPr algn="l">
              <a:defRPr sz="900">
                <a:solidFill>
                  <a:srgbClr val="FFFFFF"/>
                </a:solidFill>
              </a:defRPr>
            </a:lvl1pPr>
          </a:lstStyle>
          <a:p>
            <a:pPr>
              <a:defRPr/>
            </a:pPr>
            <a:fld id="{C7BDE83C-4DB9-410A-8A0B-A796D7744944}" type="datetime1">
              <a:rPr lang="en-US" smtClean="0"/>
              <a:pPr>
                <a:defRPr/>
              </a:pPr>
              <a:t>4/19/2025</a:t>
            </a:fld>
            <a:endParaRPr lang="en-US"/>
          </a:p>
        </p:txBody>
      </p:sp>
      <p:sp>
        <p:nvSpPr>
          <p:cNvPr id="5" name="Footer Placeholder 4"/>
          <p:cNvSpPr>
            <a:spLocks noGrp="1"/>
          </p:cNvSpPr>
          <p:nvPr>
            <p:ph type="ftr" sz="quarter" idx="3"/>
          </p:nvPr>
        </p:nvSpPr>
        <p:spPr>
          <a:xfrm>
            <a:off x="2764643" y="4844841"/>
            <a:ext cx="3617102" cy="273844"/>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425348" y="4844841"/>
            <a:ext cx="984019" cy="273844"/>
          </a:xfrm>
          <a:prstGeom prst="rect">
            <a:avLst/>
          </a:prstGeom>
        </p:spPr>
        <p:txBody>
          <a:bodyPr vert="horz" lIns="91440" tIns="45720" rIns="91440" bIns="45720" rtlCol="0" anchor="ctr"/>
          <a:lstStyle>
            <a:lvl1pPr algn="r">
              <a:defRPr sz="1050">
                <a:solidFill>
                  <a:srgbClr val="FFFFFF"/>
                </a:solidFill>
              </a:defRPr>
            </a:lvl1pPr>
          </a:lstStyle>
          <a:p>
            <a:pPr>
              <a:defRPr/>
            </a:pPr>
            <a:fld id="{DF08550C-BA55-495D-AFAE-A52A28F686AF}" type="slidenum">
              <a:rPr lang="en-US" smtClean="0"/>
              <a:pPr>
                <a:defRPr/>
              </a:pPr>
              <a:t>‹#›</a:t>
            </a:fld>
            <a:endParaRPr lang="en-US" dirty="0"/>
          </a:p>
        </p:txBody>
      </p:sp>
      <p:cxnSp>
        <p:nvCxnSpPr>
          <p:cNvPr id="10" name="Straight Connector 9"/>
          <p:cNvCxnSpPr/>
          <p:nvPr/>
        </p:nvCxnSpPr>
        <p:spPr>
          <a:xfrm>
            <a:off x="895151" y="1303384"/>
            <a:ext cx="747522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3.jpeg"/><Relationship Id="rId7"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AB33811-B98D-4F75-864E-6278AC82CE26}"/>
              </a:ext>
            </a:extLst>
          </p:cNvPr>
          <p:cNvSpPr txBox="1"/>
          <p:nvPr/>
        </p:nvSpPr>
        <p:spPr>
          <a:xfrm>
            <a:off x="132737" y="60646"/>
            <a:ext cx="8716296" cy="918713"/>
          </a:xfrm>
          <a:prstGeom prst="rect">
            <a:avLst/>
          </a:prstGeom>
          <a:noFill/>
        </p:spPr>
        <p:txBody>
          <a:bodyPr wrap="square" lIns="68580" tIns="34290" rIns="68580" bIns="34290">
            <a:spAutoFit/>
          </a:bodyPr>
          <a:lstStyle/>
          <a:p>
            <a:pPr algn="ctr">
              <a:lnSpc>
                <a:spcPct val="115000"/>
              </a:lnSpc>
              <a:tabLst>
                <a:tab pos="6229350" algn="l"/>
                <a:tab pos="6343650" algn="l"/>
              </a:tabLst>
            </a:pPr>
            <a:r>
              <a:rPr lang="en-US" sz="2400" b="1" dirty="0">
                <a:solidFill>
                  <a:srgbClr val="002060"/>
                </a:solidFill>
                <a:latin typeface="Times New Roman"/>
                <a:ea typeface="Calibri"/>
                <a:cs typeface="Times New Roman"/>
              </a:rPr>
              <a:t>SRI VENKATESWARA COLLEGE OF ENGINEERING</a:t>
            </a:r>
            <a:endParaRPr lang="en-US" sz="1600" dirty="0">
              <a:ea typeface="Calibri"/>
              <a:cs typeface="Times New Roman"/>
            </a:endParaRPr>
          </a:p>
          <a:p>
            <a:pPr algn="ctr">
              <a:lnSpc>
                <a:spcPct val="115000"/>
              </a:lnSpc>
              <a:tabLst>
                <a:tab pos="6229350" algn="l"/>
                <a:tab pos="6343650" algn="l"/>
              </a:tabLst>
            </a:pPr>
            <a:r>
              <a:rPr lang="en-US" sz="2400" b="1" dirty="0">
                <a:solidFill>
                  <a:srgbClr val="002060"/>
                </a:solidFill>
                <a:latin typeface="Times New Roman"/>
                <a:ea typeface="Calibri"/>
                <a:cs typeface="Times New Roman"/>
              </a:rPr>
              <a:t>(AUTONOMOUS)</a:t>
            </a:r>
            <a:endParaRPr lang="en-US" sz="1600" dirty="0">
              <a:ea typeface="Calibri"/>
              <a:cs typeface="Times New Roman"/>
            </a:endParaRPr>
          </a:p>
        </p:txBody>
      </p:sp>
      <p:sp>
        <p:nvSpPr>
          <p:cNvPr id="13" name="Rectangle 1">
            <a:extLst>
              <a:ext uri="{FF2B5EF4-FFF2-40B4-BE49-F238E27FC236}">
                <a16:creationId xmlns:a16="http://schemas.microsoft.com/office/drawing/2014/main" id="{2C186B84-93FA-4702-8083-B3C7946A071C}"/>
              </a:ext>
            </a:extLst>
          </p:cNvPr>
          <p:cNvSpPr>
            <a:spLocks noChangeArrowheads="1"/>
          </p:cNvSpPr>
          <p:nvPr/>
        </p:nvSpPr>
        <p:spPr bwMode="auto">
          <a:xfrm>
            <a:off x="381000" y="1777484"/>
            <a:ext cx="8141882" cy="117724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algn="ctr"/>
            <a:r>
              <a:rPr lang="en-IN" sz="2400" b="1" dirty="0">
                <a:solidFill>
                  <a:srgbClr val="0070C0"/>
                </a:solidFill>
                <a:latin typeface="Century Gothic" pitchFamily="34" charset="0"/>
              </a:rPr>
              <a:t>Real Time Milk Quality Detection System using Machine Learning</a:t>
            </a:r>
            <a:endParaRPr lang="en-IN" sz="2400" dirty="0">
              <a:solidFill>
                <a:srgbClr val="0070C0"/>
              </a:solidFill>
              <a:latin typeface="Century Gothic" pitchFamily="34" charset="0"/>
            </a:endParaRPr>
          </a:p>
          <a:p>
            <a:pPr algn="ctr"/>
            <a:endParaRPr lang="en-US" sz="2400" b="1" dirty="0">
              <a:solidFill>
                <a:srgbClr val="0070C0"/>
              </a:solidFill>
              <a:latin typeface="Century Gothic" pitchFamily="34" charset="0"/>
              <a:ea typeface="Tahoma" pitchFamily="34" charset="0"/>
              <a:cs typeface="Times New Roman" pitchFamily="18" charset="0"/>
            </a:endParaRPr>
          </a:p>
        </p:txBody>
      </p:sp>
      <p:sp>
        <p:nvSpPr>
          <p:cNvPr id="16" name="TextBox 15">
            <a:extLst>
              <a:ext uri="{FF2B5EF4-FFF2-40B4-BE49-F238E27FC236}">
                <a16:creationId xmlns:a16="http://schemas.microsoft.com/office/drawing/2014/main" id="{1B726FD8-CC3F-45A1-A0D1-FE32FBB2E9C7}"/>
              </a:ext>
            </a:extLst>
          </p:cNvPr>
          <p:cNvSpPr txBox="1"/>
          <p:nvPr/>
        </p:nvSpPr>
        <p:spPr>
          <a:xfrm>
            <a:off x="1447800" y="971550"/>
            <a:ext cx="6835140" cy="301301"/>
          </a:xfrm>
          <a:prstGeom prst="rect">
            <a:avLst/>
          </a:prstGeom>
          <a:noFill/>
        </p:spPr>
        <p:txBody>
          <a:bodyPr wrap="square" lIns="68580" tIns="34290" rIns="68580" bIns="34290">
            <a:spAutoFit/>
          </a:bodyPr>
          <a:lstStyle/>
          <a:p>
            <a:pPr algn="ctr">
              <a:lnSpc>
                <a:spcPct val="115000"/>
              </a:lnSpc>
              <a:tabLst>
                <a:tab pos="6229350" algn="l"/>
                <a:tab pos="6343650" algn="l"/>
              </a:tabLst>
            </a:pPr>
            <a:r>
              <a:rPr lang="en-US" sz="1400" b="1" dirty="0">
                <a:solidFill>
                  <a:srgbClr val="E80061"/>
                </a:solidFill>
                <a:latin typeface="Times New Roman"/>
                <a:ea typeface="Calibri"/>
                <a:cs typeface="Times New Roman"/>
              </a:rPr>
              <a:t>DEPARTMENT OF ELECTRONICS AND COMMUNICATION ENGINEERING</a:t>
            </a:r>
            <a:endParaRPr lang="en-US" sz="1100" dirty="0">
              <a:ea typeface="Calibri"/>
              <a:cs typeface="Times New Roman"/>
            </a:endParaRPr>
          </a:p>
        </p:txBody>
      </p:sp>
      <p:sp>
        <p:nvSpPr>
          <p:cNvPr id="18" name="TextBox 17">
            <a:extLst>
              <a:ext uri="{FF2B5EF4-FFF2-40B4-BE49-F238E27FC236}">
                <a16:creationId xmlns:a16="http://schemas.microsoft.com/office/drawing/2014/main" id="{5B63B85E-04B5-4280-9CD6-3CE9FB2ED26B}"/>
              </a:ext>
            </a:extLst>
          </p:cNvPr>
          <p:cNvSpPr txBox="1"/>
          <p:nvPr/>
        </p:nvSpPr>
        <p:spPr>
          <a:xfrm>
            <a:off x="228600" y="2952750"/>
            <a:ext cx="3040012" cy="1361911"/>
          </a:xfrm>
          <a:prstGeom prst="rect">
            <a:avLst/>
          </a:prstGeom>
          <a:noFill/>
          <a:ln>
            <a:solidFill>
              <a:schemeClr val="accent1"/>
            </a:solidFill>
          </a:ln>
        </p:spPr>
        <p:txBody>
          <a:bodyPr wrap="square" lIns="68580" tIns="34290" rIns="68580" bIns="34290">
            <a:spAutoFit/>
          </a:bodyPr>
          <a:lstStyle/>
          <a:p>
            <a:pPr algn="just" fontAlgn="base"/>
            <a:r>
              <a:rPr lang="en-IN" sz="1400" b="1" u="sng" dirty="0">
                <a:solidFill>
                  <a:srgbClr val="000000"/>
                </a:solidFill>
                <a:latin typeface="Quattrocento Sans"/>
              </a:rPr>
              <a:t>TEAM MEMBERS</a:t>
            </a:r>
            <a:r>
              <a:rPr lang="en-IN" sz="1400" b="1" dirty="0">
                <a:solidFill>
                  <a:srgbClr val="000000"/>
                </a:solidFill>
                <a:latin typeface="Quattrocento Sans"/>
              </a:rPr>
              <a:t>:</a:t>
            </a:r>
          </a:p>
          <a:p>
            <a:pPr marL="342900" indent="-342900">
              <a:buFont typeface="+mj-lt"/>
              <a:buAutoNum type="arabicPeriod"/>
            </a:pPr>
            <a:r>
              <a:rPr lang="en-US" sz="1400" b="1" dirty="0"/>
              <a:t>M V Deepika               21BF1A04F1</a:t>
            </a:r>
          </a:p>
          <a:p>
            <a:pPr marL="342900" indent="-342900">
              <a:buFont typeface="+mj-lt"/>
              <a:buAutoNum type="arabicPeriod"/>
            </a:pPr>
            <a:r>
              <a:rPr lang="en-US" sz="1400" b="1" dirty="0"/>
              <a:t>S B Amshu                    22BF5A0423    </a:t>
            </a:r>
          </a:p>
          <a:p>
            <a:pPr marL="342900" indent="-342900">
              <a:buFont typeface="+mj-lt"/>
              <a:buAutoNum type="arabicPeriod"/>
            </a:pPr>
            <a:r>
              <a:rPr lang="en-US" sz="1400" b="1" dirty="0"/>
              <a:t>M Sai Vikas                  21BF1A04E1         </a:t>
            </a:r>
          </a:p>
          <a:p>
            <a:pPr marL="342900" indent="-342900">
              <a:buFont typeface="+mj-lt"/>
              <a:buAutoNum type="arabicPeriod"/>
            </a:pPr>
            <a:r>
              <a:rPr lang="en-US" sz="1400" b="1" dirty="0"/>
              <a:t>B Mahidhar                  22BF5A0416          </a:t>
            </a:r>
          </a:p>
          <a:p>
            <a:pPr marL="342900" indent="-342900">
              <a:buFont typeface="+mj-lt"/>
              <a:buAutoNum type="arabicPeriod"/>
            </a:pPr>
            <a:r>
              <a:rPr lang="en-US" sz="1400" b="1" dirty="0"/>
              <a:t>N Vasanth                     22BF5A0421</a:t>
            </a:r>
            <a:endParaRPr lang="en-US" dirty="0">
              <a:latin typeface="Times New Roman" pitchFamily="18" charset="0"/>
              <a:cs typeface="Times New Roman" pitchFamily="18" charset="0"/>
            </a:endParaRPr>
          </a:p>
        </p:txBody>
      </p:sp>
      <p:sp>
        <p:nvSpPr>
          <p:cNvPr id="20" name="TextBox 19">
            <a:extLst>
              <a:ext uri="{FF2B5EF4-FFF2-40B4-BE49-F238E27FC236}">
                <a16:creationId xmlns:a16="http://schemas.microsoft.com/office/drawing/2014/main" id="{3DC5C023-3DE0-4F98-992D-359C48EA8E4D}"/>
              </a:ext>
            </a:extLst>
          </p:cNvPr>
          <p:cNvSpPr txBox="1"/>
          <p:nvPr/>
        </p:nvSpPr>
        <p:spPr>
          <a:xfrm>
            <a:off x="1371600" y="1581150"/>
            <a:ext cx="1461205" cy="284693"/>
          </a:xfrm>
          <a:prstGeom prst="rect">
            <a:avLst/>
          </a:prstGeom>
          <a:noFill/>
        </p:spPr>
        <p:txBody>
          <a:bodyPr wrap="square" lIns="68580" tIns="34290" rIns="68580" bIns="34290">
            <a:spAutoFit/>
          </a:bodyPr>
          <a:lstStyle/>
          <a:p>
            <a:pPr algn="just" fontAlgn="base"/>
            <a:r>
              <a:rPr lang="en-IN" sz="1400" b="1" dirty="0">
                <a:solidFill>
                  <a:srgbClr val="000000"/>
                </a:solidFill>
                <a:latin typeface="Quattrocento Sans"/>
              </a:rPr>
              <a:t>SECTION -C</a:t>
            </a:r>
          </a:p>
        </p:txBody>
      </p:sp>
      <p:sp>
        <p:nvSpPr>
          <p:cNvPr id="21" name="TextBox 20">
            <a:extLst>
              <a:ext uri="{FF2B5EF4-FFF2-40B4-BE49-F238E27FC236}">
                <a16:creationId xmlns:a16="http://schemas.microsoft.com/office/drawing/2014/main" id="{4806876F-69D8-479F-9B7D-5F7EBE4BD583}"/>
              </a:ext>
            </a:extLst>
          </p:cNvPr>
          <p:cNvSpPr txBox="1"/>
          <p:nvPr/>
        </p:nvSpPr>
        <p:spPr>
          <a:xfrm>
            <a:off x="6705600" y="1581150"/>
            <a:ext cx="1260987" cy="284693"/>
          </a:xfrm>
          <a:prstGeom prst="rect">
            <a:avLst/>
          </a:prstGeom>
          <a:noFill/>
        </p:spPr>
        <p:txBody>
          <a:bodyPr wrap="square" lIns="68580" tIns="34290" rIns="68580" bIns="34290">
            <a:spAutoFit/>
          </a:bodyPr>
          <a:lstStyle/>
          <a:p>
            <a:pPr algn="just" fontAlgn="base"/>
            <a:r>
              <a:rPr lang="en-IN" sz="1400" b="1" dirty="0">
                <a:solidFill>
                  <a:srgbClr val="000000"/>
                </a:solidFill>
                <a:latin typeface="Quattrocento Sans"/>
              </a:rPr>
              <a:t>BATCH NO -6</a:t>
            </a:r>
          </a:p>
        </p:txBody>
      </p:sp>
      <p:sp>
        <p:nvSpPr>
          <p:cNvPr id="25" name="TextBox 24">
            <a:extLst>
              <a:ext uri="{FF2B5EF4-FFF2-40B4-BE49-F238E27FC236}">
                <a16:creationId xmlns:a16="http://schemas.microsoft.com/office/drawing/2014/main" id="{DBC97B9B-EEBB-4320-A310-73D457BCC385}"/>
              </a:ext>
            </a:extLst>
          </p:cNvPr>
          <p:cNvSpPr txBox="1"/>
          <p:nvPr/>
        </p:nvSpPr>
        <p:spPr>
          <a:xfrm>
            <a:off x="4800600" y="3028950"/>
            <a:ext cx="3666327" cy="715581"/>
          </a:xfrm>
          <a:prstGeom prst="rect">
            <a:avLst/>
          </a:prstGeom>
          <a:noFill/>
          <a:ln>
            <a:solidFill>
              <a:schemeClr val="accent6"/>
            </a:solidFill>
          </a:ln>
        </p:spPr>
        <p:txBody>
          <a:bodyPr wrap="square" lIns="68580" tIns="34290" rIns="68580" bIns="34290">
            <a:spAutoFit/>
          </a:bodyPr>
          <a:lstStyle/>
          <a:p>
            <a:r>
              <a:rPr lang="en-US" sz="1400" b="1" u="sng" dirty="0">
                <a:latin typeface="Quattrocento Sans"/>
              </a:rPr>
              <a:t>UNDER THE ESTEEMED GUIDANCE OF:</a:t>
            </a:r>
          </a:p>
          <a:p>
            <a:r>
              <a:rPr lang="en-US" sz="1400" b="1" dirty="0">
                <a:solidFill>
                  <a:srgbClr val="C00000"/>
                </a:solidFill>
              </a:rPr>
              <a:t>   Mrs. M. Poornima, </a:t>
            </a:r>
            <a:r>
              <a:rPr lang="en-US" sz="900" b="1" dirty="0">
                <a:solidFill>
                  <a:srgbClr val="C00000"/>
                </a:solidFill>
              </a:rPr>
              <a:t>M. Tech(Ph. D)</a:t>
            </a:r>
            <a:endParaRPr lang="en-US" sz="1400" dirty="0">
              <a:solidFill>
                <a:srgbClr val="C00000"/>
              </a:solidFill>
            </a:endParaRPr>
          </a:p>
          <a:p>
            <a:pPr algn="ctr"/>
            <a:r>
              <a:rPr lang="en-US" sz="1400" b="1" dirty="0">
                <a:solidFill>
                  <a:srgbClr val="C00000"/>
                </a:solidFill>
              </a:rPr>
              <a:t>Assistant Professor</a:t>
            </a:r>
            <a:endParaRPr lang="en-US" sz="1400" b="1" u="sng" dirty="0">
              <a:latin typeface="Quattrocento Sans"/>
            </a:endParaRPr>
          </a:p>
        </p:txBody>
      </p:sp>
      <p:sp>
        <p:nvSpPr>
          <p:cNvPr id="12" name="Rectangle 11"/>
          <p:cNvSpPr/>
          <p:nvPr/>
        </p:nvSpPr>
        <p:spPr>
          <a:xfrm>
            <a:off x="1905000" y="4774168"/>
            <a:ext cx="4596130"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1026" name="image1.jpeg"/>
          <p:cNvPicPr>
            <a:picLocks noChangeAspect="1" noChangeArrowheads="1"/>
          </p:cNvPicPr>
          <p:nvPr/>
        </p:nvPicPr>
        <p:blipFill>
          <a:blip r:embed="rId2"/>
          <a:srcRect/>
          <a:stretch>
            <a:fillRect/>
          </a:stretch>
        </p:blipFill>
        <p:spPr bwMode="auto">
          <a:xfrm>
            <a:off x="0" y="438150"/>
            <a:ext cx="897743" cy="846137"/>
          </a:xfrm>
          <a:prstGeom prst="rect">
            <a:avLst/>
          </a:prstGeom>
          <a:noFill/>
          <a:ln w="9525">
            <a:noFill/>
            <a:miter lim="800000"/>
            <a:headEnd/>
            <a:tailEnd/>
          </a:ln>
        </p:spPr>
      </p:pic>
    </p:spTree>
    <p:extLst>
      <p:ext uri="{BB962C8B-B14F-4D97-AF65-F5344CB8AC3E}">
        <p14:creationId xmlns:p14="http://schemas.microsoft.com/office/powerpoint/2010/main" val="2516275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PROPOSED METHOD</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proposed “Milk Safe” system integrates embedded hardware with machine learning to provide real-time, automated milk quality prediction. Utilizing an Arduino Mega 2560, the system collects data from multiple sensors, including pH, temperature,</a:t>
            </a: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LDR</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and gas sensors. This data is processed through machine learning algorithms implemented in Python to predict milk quality and detect potential issues. Real-time feedback is provided through an LCD, and alerts are sent via GSM if abnormalities are detected. Additional visual indicators are given by LEDs, and a buzzer alerts user to any quality concerns. This method ensures continuous, accurate monitoring and timely intervention, significantly improving the reliability and efficiency of milk quality assessment.</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BLOCK DIAGRAM</a:t>
            </a: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pic>
        <p:nvPicPr>
          <p:cNvPr id="2" name="Content Placeholder 2">
            <a:extLst>
              <a:ext uri="{FF2B5EF4-FFF2-40B4-BE49-F238E27FC236}">
                <a16:creationId xmlns:a16="http://schemas.microsoft.com/office/drawing/2014/main" id="{B8339AD1-4667-3BD6-8650-3108126F6FD2}"/>
              </a:ext>
            </a:extLst>
          </p:cNvPr>
          <p:cNvPicPr>
            <a:picLocks noGrp="1" noChangeAspect="1"/>
          </p:cNvPicPr>
          <p:nvPr>
            <p:ph idx="4294967295"/>
          </p:nvPr>
        </p:nvPicPr>
        <p:blipFill>
          <a:blip r:embed="rId4">
            <a:extLst>
              <a:ext uri="{28A0092B-C50C-407E-A947-70E740481C1C}">
                <a14:useLocalDpi xmlns:a14="http://schemas.microsoft.com/office/drawing/2010/main" val="0"/>
              </a:ext>
            </a:extLst>
          </a:blip>
          <a:stretch>
            <a:fillRect/>
          </a:stretch>
        </p:blipFill>
        <p:spPr>
          <a:xfrm>
            <a:off x="5077655" y="590550"/>
            <a:ext cx="3913945" cy="3722688"/>
          </a:xfrm>
          <a:prstGeom prst="rect">
            <a:avLst/>
          </a:prstGeom>
        </p:spPr>
      </p:pic>
      <p:sp>
        <p:nvSpPr>
          <p:cNvPr id="3" name="TextBox 2">
            <a:extLst>
              <a:ext uri="{FF2B5EF4-FFF2-40B4-BE49-F238E27FC236}">
                <a16:creationId xmlns:a16="http://schemas.microsoft.com/office/drawing/2014/main" id="{E99D3604-FC51-2859-F6C9-676645CE121B}"/>
              </a:ext>
            </a:extLst>
          </p:cNvPr>
          <p:cNvSpPr txBox="1"/>
          <p:nvPr/>
        </p:nvSpPr>
        <p:spPr>
          <a:xfrm>
            <a:off x="762001" y="819150"/>
            <a:ext cx="3505199" cy="3139321"/>
          </a:xfrm>
          <a:prstGeom prst="rect">
            <a:avLst/>
          </a:prstGeom>
          <a:noFill/>
        </p:spPr>
        <p:txBody>
          <a:bodyPr wrap="square" rtlCol="0">
            <a:spAutoFit/>
          </a:bodyPr>
          <a:lstStyle/>
          <a:p>
            <a:pPr marL="342900" indent="-342900">
              <a:buAutoNum type="arabicPeriod"/>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Dallas Temperature Sensor(35-40)</a:t>
            </a:r>
          </a:p>
          <a:p>
            <a:pPr marL="342900" indent="-342900">
              <a:buAutoNum type="arabicPeriod"/>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Analog pH  Sensor(6.7-6.9)</a:t>
            </a:r>
          </a:p>
          <a:p>
            <a:pPr marL="342900" indent="-342900">
              <a:buAutoNum type="arabicPeriod"/>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LDR</a:t>
            </a: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Sensor</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(2.3-2.5 NTU)</a:t>
            </a:r>
          </a:p>
          <a:p>
            <a:pPr marL="342900" indent="-342900">
              <a:buAutoNum type="arabicPeriod"/>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MQ2 Gas Sensor(0-100 ppm)</a:t>
            </a:r>
          </a:p>
          <a:p>
            <a:pPr marL="342900" indent="-342900">
              <a:buAutoNum type="arabicPeriod"/>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Liquid Crystal Display(LCD)</a:t>
            </a:r>
          </a:p>
          <a:p>
            <a:pPr marL="342900" indent="-342900">
              <a:buAutoNum type="arabicPeriod"/>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Global System for Mobile Communications(GSM)</a:t>
            </a:r>
          </a:p>
          <a:p>
            <a:pPr marL="342900" indent="-342900">
              <a:buAutoNum type="arabicPeriod"/>
            </a:pPr>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METHODOLOGY</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It involves  designing a system that integrates hardware components and sensors for accurate real-time milk quality monitoring.</a:t>
            </a:r>
            <a:r>
              <a:rPr lang="en-US"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It collects continuous data from sensors, such as temperature, pH, LDR value and gas levels, which are used to access milk quality. A machine learning model is developed and trained to predict milk quality based on the collected data. The system is  extensively tested to validate its performance and accuracy. After successful testing, the fully integrated system is deployed for real-world use. Periodic maintenance and calibration ensure its long-term reliability and precision. By combining hardware with machine learning, this project offers an automated solution to ensure milk safety. Accurate predictions and timely alerts reduce risks associated with contaminated milk consumption</a:t>
            </a: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a:t>
            </a:r>
          </a:p>
          <a:p>
            <a:pPr algn="just">
              <a:buClr>
                <a:srgbClr val="0070C0"/>
              </a:buClr>
              <a:buFont typeface="Arial" panose="020B0604020202020204" pitchFamily="34" charset="0"/>
              <a:buChar char="•"/>
            </a:pPr>
            <a:endPar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TOOLS REQUIRED</a:t>
            </a:r>
          </a:p>
        </p:txBody>
      </p:sp>
      <p:sp>
        <p:nvSpPr>
          <p:cNvPr id="7" name="Content Placeholder 6"/>
          <p:cNvSpPr>
            <a:spLocks noGrp="1"/>
          </p:cNvSpPr>
          <p:nvPr>
            <p:ph idx="4294967295"/>
          </p:nvPr>
        </p:nvSpPr>
        <p:spPr>
          <a:xfrm>
            <a:off x="228600" y="666750"/>
            <a:ext cx="8432800" cy="3723323"/>
          </a:xfrm>
        </p:spPr>
        <p:txBody>
          <a:bodyPr>
            <a:normAutofit fontScale="92500" lnSpcReduction="10000"/>
          </a:bodyPr>
          <a:lstStyle/>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1.pH Sensor</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2.Temperature Sensor</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3.Gas Sensor</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4.LDR Sensor</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5.Aurdino Mega 2560</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6.Aurdino IDE </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7.GSM</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8.LCD</a:t>
            </a:r>
          </a:p>
          <a:p>
            <a:pPr marL="0" indent="0" algn="just">
              <a:buClr>
                <a:srgbClr val="0070C0"/>
              </a:buClr>
              <a:buFont typeface="Arial" panose="020B0604020202020204" pitchFamily="34" charset="0"/>
              <a:buNone/>
            </a:pPr>
            <a:r>
              <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9.Python Compiler IDLE 3.12</a:t>
            </a:r>
          </a:p>
          <a:p>
            <a:pPr marL="0" indent="0" algn="just">
              <a:buClr>
                <a:srgbClr val="0070C0"/>
              </a:buClr>
              <a:buFont typeface="Arial" panose="020B0604020202020204" pitchFamily="34" charset="0"/>
              <a:buNone/>
            </a:pPr>
            <a:endParaRPr lang="en-IN" altLang="en-US" dirty="0">
              <a:solidFill>
                <a:schemeClr val="tx1"/>
              </a:solidFill>
              <a:latin typeface="Cambria" panose="020405030504060302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HARDWARE AND SOFTWARE DESCRIPTION</a:t>
            </a:r>
          </a:p>
        </p:txBody>
      </p:sp>
      <p:sp>
        <p:nvSpPr>
          <p:cNvPr id="7" name="Content Placeholder 6"/>
          <p:cNvSpPr>
            <a:spLocks noGrp="1"/>
          </p:cNvSpPr>
          <p:nvPr>
            <p:ph idx="4294967295"/>
          </p:nvPr>
        </p:nvSpPr>
        <p:spPr>
          <a:xfrm>
            <a:off x="228600" y="666750"/>
            <a:ext cx="8432800" cy="3723323"/>
          </a:xfrm>
        </p:spPr>
        <p:txBody>
          <a:bodyPr>
            <a:normAutofit fontScale="55000" lnSpcReduction="20000"/>
          </a:bodyPr>
          <a:lstStyle/>
          <a:p>
            <a:pPr algn="just">
              <a:buClr>
                <a:srgbClr val="0070C0"/>
              </a:buClr>
              <a:buFont typeface="Arial" panose="020B0604020202020204" pitchFamily="34" charset="0"/>
              <a:buChar char="•"/>
            </a:pP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Temperature Sensor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Measures ambient temperature, commonly used in weather monitoring and industrial applications.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Gas Sensor</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Detects specific gases like CO, CO₂, or LPG by measuring changes in electrical conductivity when exposed to gas molecules.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pH Sensor</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Measures the acidity or alkalinity of a solution by detecting the hydrogen ion concentration, widely used in agriculture and water quality monitoring.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Buzzer</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An electronic device that produces sound or alarm signals when activated, commonly used for alerts and notifications.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GSM Module</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Enables communication over mobile networks, allowing devices to send SMS, make calls, or access the internet.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LDR Sensor</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Detects light intensity by changing resistance based on light exposure, commonly used in automatic lighting systems.</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LCD : A display module that uses liquid crystals to show alphanumeric characters, commonly used in embedded systems for real-time data visualization.</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Arduino Mega 2560: Arduino boards are physical microcontrollers that can be used to control sensors, motors, LEDs, and other electronic components.</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Arduino IDE: The Arduino IDE</a:t>
            </a:r>
            <a:r>
              <a:rPr lang="en-IN"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 </a:t>
            </a: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is used to write and upload code to the microcontroller. </a:t>
            </a:r>
          </a:p>
          <a:p>
            <a:pPr algn="just">
              <a:buClr>
                <a:srgbClr val="0070C0"/>
              </a:buClr>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cs typeface="Times New Roman" panose="02020603050405020304" pitchFamily="18" charset="0"/>
              </a:rPr>
              <a:t>Languages used: Python 3.12,Embedded C </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ADVANTAGES</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buFont typeface="Arial" panose="020B0604020202020204" pitchFamily="34" charset="0"/>
              <a:buNone/>
            </a:pPr>
            <a:r>
              <a:rPr lang="en-IN" altLang="en-US" dirty="0">
                <a:solidFill>
                  <a:schemeClr val="tx1"/>
                </a:solidFill>
                <a:latin typeface="Times New Roman" panose="02020603050405020304" pitchFamily="18" charset="0"/>
                <a:cs typeface="Times New Roman" panose="02020603050405020304" pitchFamily="18" charset="0"/>
              </a:rPr>
              <a:t>1.</a:t>
            </a:r>
            <a:r>
              <a:rPr lang="en-US" altLang="en-US" dirty="0">
                <a:solidFill>
                  <a:schemeClr val="tx1"/>
                </a:solidFill>
                <a:latin typeface="Times New Roman" panose="02020603050405020304" pitchFamily="18" charset="0"/>
                <a:cs typeface="Times New Roman" panose="02020603050405020304" pitchFamily="18" charset="0"/>
              </a:rPr>
              <a:t>Automation</a:t>
            </a:r>
          </a:p>
          <a:p>
            <a:pPr marL="0" indent="0">
              <a:buFont typeface="Arial" panose="020B0604020202020204" pitchFamily="34" charset="0"/>
              <a:buNone/>
            </a:pPr>
            <a:r>
              <a:rPr lang="en-IN" altLang="en-US" dirty="0">
                <a:solidFill>
                  <a:schemeClr val="tx1"/>
                </a:solidFill>
                <a:latin typeface="Times New Roman" panose="02020603050405020304" pitchFamily="18" charset="0"/>
                <a:cs typeface="Times New Roman" panose="02020603050405020304" pitchFamily="18" charset="0"/>
              </a:rPr>
              <a:t>2.</a:t>
            </a:r>
            <a:r>
              <a:rPr lang="en-US" altLang="en-US" dirty="0">
                <a:solidFill>
                  <a:schemeClr val="tx1"/>
                </a:solidFill>
                <a:latin typeface="Times New Roman" panose="02020603050405020304" pitchFamily="18" charset="0"/>
                <a:cs typeface="Times New Roman" panose="02020603050405020304" pitchFamily="18" charset="0"/>
              </a:rPr>
              <a:t>Efficiency</a:t>
            </a:r>
          </a:p>
          <a:p>
            <a:pPr marL="0" indent="0">
              <a:buFont typeface="Arial" panose="020B0604020202020204" pitchFamily="34" charset="0"/>
              <a:buNone/>
            </a:pPr>
            <a:r>
              <a:rPr lang="en-IN" altLang="en-US" dirty="0">
                <a:solidFill>
                  <a:schemeClr val="tx1"/>
                </a:solidFill>
                <a:latin typeface="Times New Roman" panose="02020603050405020304" pitchFamily="18" charset="0"/>
                <a:cs typeface="Times New Roman" panose="02020603050405020304" pitchFamily="18" charset="0"/>
              </a:rPr>
              <a:t>3.</a:t>
            </a:r>
            <a:r>
              <a:rPr lang="en-US" altLang="en-US" dirty="0">
                <a:solidFill>
                  <a:schemeClr val="tx1"/>
                </a:solidFill>
                <a:latin typeface="Times New Roman" panose="02020603050405020304" pitchFamily="18" charset="0"/>
                <a:cs typeface="Times New Roman" panose="02020603050405020304" pitchFamily="18" charset="0"/>
              </a:rPr>
              <a:t>Alerts</a:t>
            </a:r>
          </a:p>
          <a:p>
            <a:pPr>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marL="0" indent="0" algn="just">
              <a:buClr>
                <a:srgbClr val="0070C0"/>
              </a:buClr>
              <a:buFont typeface="Arial" panose="020B0604020202020204" pitchFamily="34" charset="0"/>
              <a:buNone/>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APPLICATIONS</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Milk Quality</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Food Safety</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3.</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Quality Control</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4.</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Dairy Farming</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5.</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Contamination</a:t>
            </a: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Detection</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RESULTS AND DISCUSSIONS</a:t>
            </a:r>
          </a:p>
        </p:txBody>
      </p:sp>
      <p:sp>
        <p:nvSpPr>
          <p:cNvPr id="7" name="Content Placeholder 6"/>
          <p:cNvSpPr>
            <a:spLocks noGrp="1"/>
          </p:cNvSpPr>
          <p:nvPr>
            <p:ph idx="4294967295"/>
          </p:nvPr>
        </p:nvSpPr>
        <p:spPr>
          <a:xfrm>
            <a:off x="228600" y="666750"/>
            <a:ext cx="335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Fresh Milk                                                               </a:t>
            </a:r>
          </a:p>
          <a:p>
            <a:pPr marL="0" indent="0" algn="just">
              <a:buClr>
                <a:srgbClr val="0070C0"/>
              </a:buClr>
              <a:buNone/>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a:p>
            <a:pPr marL="0" indent="0" algn="just">
              <a:buClr>
                <a:srgbClr val="0070C0"/>
              </a:buClr>
              <a:buNone/>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a:p>
            <a:pPr marL="0" indent="0" algn="just">
              <a:buClr>
                <a:srgbClr val="0070C0"/>
              </a:buClr>
              <a:buNone/>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pic>
        <p:nvPicPr>
          <p:cNvPr id="10" name="Picture 9">
            <a:extLst>
              <a:ext uri="{FF2B5EF4-FFF2-40B4-BE49-F238E27FC236}">
                <a16:creationId xmlns:a16="http://schemas.microsoft.com/office/drawing/2014/main" id="{76FC8EA3-1622-F57C-4460-E5CBD4DB1C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302" y="1064013"/>
            <a:ext cx="1357118" cy="1904999"/>
          </a:xfrm>
          <a:prstGeom prst="rect">
            <a:avLst/>
          </a:prstGeom>
        </p:spPr>
      </p:pic>
      <p:pic>
        <p:nvPicPr>
          <p:cNvPr id="13" name="Picture 12">
            <a:extLst>
              <a:ext uri="{FF2B5EF4-FFF2-40B4-BE49-F238E27FC236}">
                <a16:creationId xmlns:a16="http://schemas.microsoft.com/office/drawing/2014/main" id="{8F3A834D-B7F5-03FB-E8D4-F629BC0D01B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7201" y="1064012"/>
            <a:ext cx="1250156" cy="1905000"/>
          </a:xfrm>
          <a:prstGeom prst="rect">
            <a:avLst/>
          </a:prstGeom>
        </p:spPr>
      </p:pic>
      <p:pic>
        <p:nvPicPr>
          <p:cNvPr id="15" name="Picture 14">
            <a:extLst>
              <a:ext uri="{FF2B5EF4-FFF2-40B4-BE49-F238E27FC236}">
                <a16:creationId xmlns:a16="http://schemas.microsoft.com/office/drawing/2014/main" id="{65CC6D7B-7FE7-EBB7-60AE-39FBABE043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6200000">
            <a:off x="958506" y="2840825"/>
            <a:ext cx="1511988" cy="2209800"/>
          </a:xfrm>
          <a:prstGeom prst="rect">
            <a:avLst/>
          </a:prstGeom>
        </p:spPr>
      </p:pic>
      <p:sp>
        <p:nvSpPr>
          <p:cNvPr id="17" name="TextBox 16">
            <a:extLst>
              <a:ext uri="{FF2B5EF4-FFF2-40B4-BE49-F238E27FC236}">
                <a16:creationId xmlns:a16="http://schemas.microsoft.com/office/drawing/2014/main" id="{22155D2A-246D-98E1-32F3-7054EC7B2CB6}"/>
              </a:ext>
            </a:extLst>
          </p:cNvPr>
          <p:cNvSpPr txBox="1"/>
          <p:nvPr/>
        </p:nvSpPr>
        <p:spPr>
          <a:xfrm>
            <a:off x="5237763" y="563642"/>
            <a:ext cx="3646042" cy="677108"/>
          </a:xfrm>
          <a:prstGeom prst="rect">
            <a:avLst/>
          </a:prstGeom>
          <a:noFill/>
        </p:spPr>
        <p:txBody>
          <a:bodyPr wrap="square" rtlCol="0">
            <a:spAutoFit/>
          </a:bodyPr>
          <a:lstStyle/>
          <a:p>
            <a:r>
              <a:rPr lang="en-US" sz="2000" dirty="0">
                <a:latin typeface="Cambria" panose="02040503050406030204" pitchFamily="18" charset="0"/>
                <a:ea typeface="Cambria" panose="02040503050406030204" pitchFamily="18" charset="0"/>
              </a:rPr>
              <a:t> Spoiled Milk</a:t>
            </a:r>
          </a:p>
          <a:p>
            <a:endParaRPr lang="en-IN" dirty="0"/>
          </a:p>
        </p:txBody>
      </p:sp>
      <p:pic>
        <p:nvPicPr>
          <p:cNvPr id="19" name="Picture 18">
            <a:extLst>
              <a:ext uri="{FF2B5EF4-FFF2-40B4-BE49-F238E27FC236}">
                <a16:creationId xmlns:a16="http://schemas.microsoft.com/office/drawing/2014/main" id="{BF4E65EB-1D75-9BEE-8BA0-9155A127428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6200000">
            <a:off x="4371821" y="1313397"/>
            <a:ext cx="1897367" cy="1398591"/>
          </a:xfrm>
          <a:prstGeom prst="rect">
            <a:avLst/>
          </a:prstGeom>
        </p:spPr>
      </p:pic>
      <p:pic>
        <p:nvPicPr>
          <p:cNvPr id="21" name="Picture 20">
            <a:extLst>
              <a:ext uri="{FF2B5EF4-FFF2-40B4-BE49-F238E27FC236}">
                <a16:creationId xmlns:a16="http://schemas.microsoft.com/office/drawing/2014/main" id="{15E5C44A-7735-1712-1A1E-F390DED33C9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02209" y="1064010"/>
            <a:ext cx="1306956" cy="1897367"/>
          </a:xfrm>
          <a:prstGeom prst="rect">
            <a:avLst/>
          </a:prstGeom>
        </p:spPr>
      </p:pic>
      <p:pic>
        <p:nvPicPr>
          <p:cNvPr id="23" name="Picture 22">
            <a:extLst>
              <a:ext uri="{FF2B5EF4-FFF2-40B4-BE49-F238E27FC236}">
                <a16:creationId xmlns:a16="http://schemas.microsoft.com/office/drawing/2014/main" id="{97CC9EE5-4B1A-63C6-3F5B-A5F8B087D89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99008" y="3063187"/>
            <a:ext cx="2039992" cy="16593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CONCLUSION </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MilkSafe</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project integrates sensors with an Arduino Mega 2560 and machine learning to monitor milk quality in real time. It captures parameters like pH, temperature, light exposure, and gas contamination, using machine learning algorithms to predict quality and detect anomalies. Immediate feedback is provided via an LCD, GSM alerts, and visual/auditory cues. This innovative system enhances food safety and demonstrates the potential of combining IoT and machine learning for intelligent and reliable quality monitoring.</a:t>
            </a: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FUTURE SCOPE</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1.I</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mproved</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accuracy and speed through machine learning models</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2.I</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ntegration</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with IOT and smart sensors</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3.A</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utomated</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dairy management systems</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4.B</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lockchain</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for milk traceability</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5.G</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overnment</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and regulatory adoption</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6.C</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ost</a:t>
            </a:r>
            <a:r>
              <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effective and scalable solutions[low cost and portable devices] </a:t>
            </a:r>
            <a:r>
              <a:rPr lang="en-US" alt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etc</a:t>
            </a:r>
            <a:endParaRPr lang="en-US"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CONTENTS</a:t>
            </a:r>
          </a:p>
        </p:txBody>
      </p:sp>
      <p:sp>
        <p:nvSpPr>
          <p:cNvPr id="7" name="Content Placeholder 6"/>
          <p:cNvSpPr>
            <a:spLocks noGrp="1"/>
          </p:cNvSpPr>
          <p:nvPr>
            <p:ph idx="4294967295"/>
          </p:nvPr>
        </p:nvSpPr>
        <p:spPr>
          <a:xfrm>
            <a:off x="228600" y="590550"/>
            <a:ext cx="8432800" cy="4191000"/>
          </a:xfrm>
        </p:spPr>
        <p:txBody>
          <a:bodyPr>
            <a:normAutofit fontScale="47500" lnSpcReduction="20000"/>
          </a:bodyPr>
          <a:lstStyle/>
          <a:p>
            <a:pPr algn="just">
              <a:buClr>
                <a:srgbClr val="0070C0"/>
              </a:buClr>
              <a:buFont typeface="Wingdings" pitchFamily="2" charset="2"/>
              <a:buChar char="§"/>
            </a:pPr>
            <a:r>
              <a:rPr lang="en-US" sz="1600"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Problem Identification</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Objectives</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Abstract</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Introduction</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Motivation of the Project</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Existing Method &amp; </a:t>
            </a:r>
            <a:r>
              <a:rPr lang="en-US" sz="1600" b="1" dirty="0" err="1">
                <a:solidFill>
                  <a:srgbClr val="0070C0"/>
                </a:solidFill>
                <a:latin typeface="Cambria" panose="02040503050406030204" pitchFamily="18" charset="0"/>
                <a:ea typeface="Cambria" panose="02040503050406030204" pitchFamily="18" charset="0"/>
                <a:cs typeface="Times New Roman" panose="02020603050405020304" pitchFamily="18" charset="0"/>
              </a:rPr>
              <a:t>Dis</a:t>
            </a: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-advantages</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Proposed Method</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Block Diagram &amp; Methodology</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Tools Required</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Hardware and Software Description</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Advantages &amp;  Applications</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Results and discussions</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Conclusion </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Future Scope</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References  </a:t>
            </a:r>
          </a:p>
          <a:p>
            <a:pPr algn="just">
              <a:buClr>
                <a:srgbClr val="0070C0"/>
              </a:buClr>
              <a:buFont typeface="Wingdings" pitchFamily="2" charset="2"/>
              <a:buChar char="§"/>
            </a:pPr>
            <a:r>
              <a:rPr lang="en-US" sz="1600" b="1" dirty="0">
                <a:solidFill>
                  <a:srgbClr val="0070C0"/>
                </a:solidFill>
                <a:latin typeface="Cambria" panose="02040503050406030204" pitchFamily="18" charset="0"/>
                <a:ea typeface="Cambria" panose="02040503050406030204" pitchFamily="18" charset="0"/>
                <a:cs typeface="Times New Roman" panose="02020603050405020304" pitchFamily="18" charset="0"/>
              </a:rPr>
              <a:t>Publication details</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400110"/>
          </a:xfrm>
          <a:prstGeom prst="rect">
            <a:avLst/>
          </a:prstGeom>
        </p:spPr>
        <p:txBody>
          <a:bodyPr wrap="square">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SV COLLEGE OF ENGINEERING, TIRUPATI</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9"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10" name="Rectangle 9"/>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REFERENCESS</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    S. Goswami and A. Dangi, “Arduino-Based Milk Quality Monitoring System,” 2019 International Conference on Intelligent Computing and Control Systems (ICICCS), Madurai, India, 2019</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   Subhash </a:t>
            </a:r>
            <a:r>
              <a:rPr 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Bhatnagar,Empowering</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Dairy Farmers: A Portal and Dairy Information and Services Kiosk.</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3.   A. Singh and S. Saini(2023). Real-time Monitoring of Milk Quality: Integrating IOT and Machine Learning. Journal of dairy Science</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4.   R. P. </a:t>
            </a:r>
            <a:r>
              <a:rPr lang="en-US"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rPr>
              <a:t>Gangodagamaarachchi</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H. Pasqual, and S. Jayathilake, “Portable Electronic Curd Quality Tester,” in 2021 11</a:t>
            </a:r>
            <a:r>
              <a:rPr lang="en-US" baseline="30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International Conference on Information and Automation for Sustainability (ICIAFS), Colombo, Sri Lanka,2021,pp. 1-6</a:t>
            </a:r>
          </a:p>
          <a:p>
            <a:pPr algn="just">
              <a:buClr>
                <a:srgbClr val="0070C0"/>
              </a:buClr>
              <a:buFont typeface="Arial" panose="020B0604020202020204" pitchFamily="34" charset="0"/>
              <a:buChar char="•"/>
            </a:pPr>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400110"/>
          </a:xfrm>
          <a:prstGeom prst="rect">
            <a:avLst/>
          </a:prstGeom>
        </p:spPr>
        <p:txBody>
          <a:bodyPr wrap="square">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SV COLLEGE OF ENGINEERING, TIRUPATI</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PUBLICATION DETAILS</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Conference Name: ICITSM</a:t>
            </a:r>
          </a:p>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Paper ID: ICITSM – 131</a:t>
            </a:r>
          </a:p>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Paper Title: Real Time Milk Quality Detection System using </a:t>
            </a:r>
            <a:r>
              <a:rPr lang="en-US">
                <a:solidFill>
                  <a:srgbClr val="0070C0"/>
                </a:solidFill>
                <a:latin typeface="Cambria" panose="02040503050406030204" pitchFamily="18" charset="0"/>
                <a:ea typeface="Cambria" panose="02040503050406030204" pitchFamily="18" charset="0"/>
                <a:cs typeface="Times New Roman" panose="02020603050405020304" pitchFamily="18" charset="0"/>
              </a:rPr>
              <a:t>Machine Learning</a:t>
            </a:r>
          </a:p>
          <a:p>
            <a:pPr marL="0" indent="0" algn="just">
              <a:buClr>
                <a:srgbClr val="0070C0"/>
              </a:buClr>
              <a:buNone/>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400110"/>
          </a:xfrm>
          <a:prstGeom prst="rect">
            <a:avLst/>
          </a:prstGeom>
        </p:spPr>
        <p:txBody>
          <a:bodyPr wrap="square">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SV COLLEGE OF ENGINEERING, TIRUPATI</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PROBLEM IDENTIFICATION</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Milk quality and safety are critical for health, but traditional methods of monitoring are slow and inefficient. Contamination, improper storage, or exposure to environmental factors like heat and light can lead to spoiled or unsafe milk. Consumers and producers need a faster, more reliable way to ensure that milk meets safety standards before consumption.</a:t>
            </a:r>
          </a:p>
          <a:p>
            <a:pPr marL="0" indent="0" algn="just">
              <a:buClr>
                <a:srgbClr val="0070C0"/>
              </a:buClr>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This project resolves the issue by integrating sensors and machine learning to continuously monitor key milk quality parameters such as pH, temperature, and gas levels</a:t>
            </a: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and gives buzzers and alerts to mobiles</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in real time. Abnormalities in milk are instantly  flagged, with alerts sent to users, helping to prevent the consumption of contaminated milk and improving overall food safety. </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OBJECTIVES</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Font typeface="+mj-lt"/>
              <a:buNone/>
            </a:pPr>
            <a:r>
              <a:rPr lang="en-US" dirty="0">
                <a:solidFill>
                  <a:schemeClr val="tx1"/>
                </a:solidFill>
                <a:latin typeface="Cambria" panose="02040503050406030204" pitchFamily="18" charset="0"/>
                <a:ea typeface="Cambria" panose="02040503050406030204" pitchFamily="18" charset="0"/>
                <a:cs typeface="Times New Roman" panose="02020603050405020304" pitchFamily="18" charset="0"/>
              </a:rPr>
              <a:t>1.</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Design and develop a comprehensive milk quality monitoring system integrating hardware and machine learning.</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2.Utilize sensors(pH, temperature, LDR, gas) to monitor key parameters affecting milk quality.</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3.Implement real-time data display on LCD for system status</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4.Develop machine learning algorithms to predict milk quality and detect anomalies</a:t>
            </a:r>
          </a:p>
          <a:p>
            <a:pPr marL="0" indent="0" algn="just">
              <a:buClr>
                <a:srgbClr val="0070C0"/>
              </a:buClr>
              <a:buFont typeface="+mj-lt"/>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5.Implement alert systems(buzzer, GSM) for notification of quality deviations.</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ABSTRACT</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This project is designed to ensure the safety and quality of milk through  innovative integration of hardware and machine learning[Random Forest Algorithm]. The system uses Arduino Mega 2560 to interface with various sensors that monitor key parameters of milk quality. These sensors include a pH sensor for acidity measurement,  temperature sensor for thermal stability, a </a:t>
            </a: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LDR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for detecting light exposure, and a gas sensor for potential contamination. Data from these sensors is displayed on an LCD for immediate feedback. Machine learning algorithms[Random Forest] process the collected data to predict the quality of the milk, identifying any deviations from safe standards. In the event of detected anomalies, the system activates a buzzer and sends an alert via GSM to notify the user. This project is a real-time solution for monitoring and ensuring milk quality, promoting safety and reducing the risk of consuming contaminated milk.</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400110"/>
          </a:xfrm>
          <a:prstGeom prst="rect">
            <a:avLst/>
          </a:prstGeom>
        </p:spPr>
        <p:txBody>
          <a:bodyPr wrap="square">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INTRODUCTION</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Testing dairy products particularly milk poses significant challenges due to the large volume produced. A single drop of contamination can spoil gallons of milk, raising serious health concerns for consumers. Maintaining high quality milk is very important, as it serves as a foundational ingredient in various dairy products like butter, cheese, ghee, and curd. </a:t>
            </a:r>
          </a:p>
          <a:p>
            <a:pPr marL="0" indent="0" algn="just">
              <a:buClr>
                <a:srgbClr val="0070C0"/>
              </a:buClr>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Traditional testing methods often depends only on hardware or software leading to inefficiencies and increased costs. This project proposes an integrated approach that combines hardware and machine learning to monitor milk quality effectively. By using an Arduino Mega 2560 to connect various sensors for critical quality parameters, we can provide real-time feedback and alerts, verifying the safety and quality of milk throughout its supply chain.</a:t>
            </a:r>
          </a:p>
          <a:p>
            <a:pPr algn="just">
              <a:buClr>
                <a:srgbClr val="0070C0"/>
              </a:buClr>
              <a:buFont typeface="Arial" panose="020B0604020202020204" pitchFamily="34" charset="0"/>
              <a:buChar char="•"/>
            </a:pPr>
            <a:endPar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400110"/>
          </a:xfrm>
          <a:prstGeom prst="rect">
            <a:avLst/>
          </a:prstGeom>
        </p:spPr>
        <p:txBody>
          <a:bodyPr wrap="square">
            <a:spAutoFit/>
          </a:bodyPr>
          <a:lstStyle/>
          <a:p>
            <a:pPr algn="ctr"/>
            <a:r>
              <a:rPr lang="en-US" sz="2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MOTIVATION OF THE PROJECT</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The increasing demand for safe and high-quality milk highlights the need for effective monitoring systems. With the potential to detect contamination and deviations from safety standards instantly, our system not only promotes consumer safety but also supports dairy producers in maintaining product quality. This innovative approach is essential in ensuring that milk and dairy products remain safe for consumption, reducing the risk of health issues associated with contaminated milk.</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EXISTING METHOD</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None/>
            </a:pPr>
            <a:r>
              <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rPr>
              <a:t>	</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Traditional methods for assessing milk quality often rely on manual testing and sensory evaluation, such as taste and smell, or simple chemical tests conducted in a laboratory setting. These methods, while effective, are typically time-consuming, require specialized equipment, and are not feasible for real real-time monitoring. Additionally, they lack the ability to provide continuous, automated quality assessments, leading to potential delays in identifying and addressing milk contamination or spoilage. The reliance on manual processes can also introduce human error and inconsistencies in quality measurement.</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idx="4294967295"/>
          </p:nvPr>
        </p:nvSpPr>
        <p:spPr>
          <a:xfrm>
            <a:off x="0" y="133350"/>
            <a:ext cx="8991600" cy="415529"/>
          </a:xfrm>
        </p:spPr>
        <p:txBody>
          <a:bodyPr>
            <a:normAutofit/>
          </a:bodyPr>
          <a:lstStyle/>
          <a:p>
            <a:pPr algn="ctr"/>
            <a:r>
              <a:rPr lang="en-US" sz="2400" b="1" dirty="0">
                <a:solidFill>
                  <a:srgbClr val="0070C0"/>
                </a:solidFill>
                <a:latin typeface="Century Gothic" pitchFamily="34" charset="0"/>
                <a:ea typeface="Cambria" panose="02040503050406030204" pitchFamily="18" charset="0"/>
              </a:rPr>
              <a:t>DRAWBACKS</a:t>
            </a:r>
          </a:p>
        </p:txBody>
      </p:sp>
      <p:sp>
        <p:nvSpPr>
          <p:cNvPr id="7" name="Content Placeholder 6"/>
          <p:cNvSpPr>
            <a:spLocks noGrp="1"/>
          </p:cNvSpPr>
          <p:nvPr>
            <p:ph idx="4294967295"/>
          </p:nvPr>
        </p:nvSpPr>
        <p:spPr>
          <a:xfrm>
            <a:off x="228600" y="666750"/>
            <a:ext cx="8432800" cy="3723323"/>
          </a:xfrm>
        </p:spPr>
        <p:txBody>
          <a:bodyPr>
            <a:normAutofit/>
          </a:bodyPr>
          <a:lstStyle/>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1.Less milk parameters were considered for milk quality detection in existing methods.</a:t>
            </a:r>
          </a:p>
          <a:p>
            <a:pPr marL="0" indent="0" algn="just">
              <a:buClr>
                <a:srgbClr val="0070C0"/>
              </a:buClr>
              <a:buFont typeface="Arial" panose="020B0604020202020204" pitchFamily="34" charset="0"/>
              <a:buNone/>
            </a:pPr>
            <a:r>
              <a:rPr lang="en-IN" alt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2.GSM(buzzers and alerts) feature is not implemented in existing method.</a:t>
            </a: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a:p>
            <a:pPr algn="just">
              <a:buClr>
                <a:srgbClr val="0070C0"/>
              </a:buClr>
              <a:buFont typeface="Arial" panose="020B0604020202020204" pitchFamily="34" charset="0"/>
              <a:buChar char="•"/>
            </a:pPr>
            <a:endParaRPr lang="en-US" dirty="0">
              <a:solidFill>
                <a:srgbClr val="0070C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4" name="Rectangle 3"/>
          <p:cNvSpPr/>
          <p:nvPr/>
        </p:nvSpPr>
        <p:spPr>
          <a:xfrm>
            <a:off x="0" y="4743390"/>
            <a:ext cx="9114693" cy="369332"/>
          </a:xfrm>
          <a:prstGeom prst="rect">
            <a:avLst/>
          </a:prstGeom>
        </p:spPr>
        <p:txBody>
          <a:bodyPr wrap="squar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anose="020B0502020202020204" pitchFamily="34" charset="0"/>
              </a:rPr>
              <a:t>										SV COLLEGE OF ENGINEERING, TIRUPATI</a:t>
            </a:r>
            <a:endPar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pic>
        <p:nvPicPr>
          <p:cNvPr id="8" name="image1.jpeg"/>
          <p:cNvPicPr>
            <a:picLocks noChangeAspect="1" noChangeArrowheads="1"/>
          </p:cNvPicPr>
          <p:nvPr/>
        </p:nvPicPr>
        <p:blipFill>
          <a:blip r:embed="rId3" cstate="print"/>
          <a:srcRect/>
          <a:stretch>
            <a:fillRect/>
          </a:stretch>
        </p:blipFill>
        <p:spPr bwMode="auto">
          <a:xfrm>
            <a:off x="1" y="1"/>
            <a:ext cx="762000" cy="590549"/>
          </a:xfrm>
          <a:prstGeom prst="rect">
            <a:avLst/>
          </a:prstGeom>
          <a:noFill/>
          <a:ln w="9525">
            <a:noFill/>
            <a:miter lim="800000"/>
            <a:headEnd/>
            <a:tailEnd/>
          </a:ln>
        </p:spPr>
      </p:pic>
      <p:sp>
        <p:nvSpPr>
          <p:cNvPr id="9" name="Rectangle 8"/>
          <p:cNvSpPr/>
          <p:nvPr/>
        </p:nvSpPr>
        <p:spPr>
          <a:xfrm>
            <a:off x="0" y="4774168"/>
            <a:ext cx="1539204" cy="369332"/>
          </a:xfrm>
          <a:prstGeom prst="rect">
            <a:avLst/>
          </a:prstGeom>
        </p:spPr>
        <p:txBody>
          <a:bodyPr wrap="none">
            <a:spAutoFit/>
          </a:bodyP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entury Gothic" pitchFamily="34" charset="0"/>
              </a:rPr>
              <a:t>Dept. of ECE</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130</TotalTime>
  <Words>2147</Words>
  <Application>Microsoft Office PowerPoint</Application>
  <PresentationFormat>On-screen Show (16:9)</PresentationFormat>
  <Paragraphs>181</Paragraphs>
  <Slides>21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vt:lpstr>
      <vt:lpstr>Century Gothic</vt:lpstr>
      <vt:lpstr>Quattrocento Sans</vt:lpstr>
      <vt:lpstr>Times New Roman</vt:lpstr>
      <vt:lpstr>Wingdings</vt:lpstr>
      <vt:lpstr>Retrospect</vt:lpstr>
      <vt:lpstr>PowerPoint Presentation</vt:lpstr>
      <vt:lpstr>CONTENTS</vt:lpstr>
      <vt:lpstr>PROBLEM IDENTIFICATION</vt:lpstr>
      <vt:lpstr>OBJECTIVES</vt:lpstr>
      <vt:lpstr>ABSTRACT</vt:lpstr>
      <vt:lpstr>INTRODUCTION</vt:lpstr>
      <vt:lpstr>MOTIVATION OF THE PROJECT</vt:lpstr>
      <vt:lpstr>EXISTING METHOD</vt:lpstr>
      <vt:lpstr>DRAWBACKS</vt:lpstr>
      <vt:lpstr>PROPOSED METHOD</vt:lpstr>
      <vt:lpstr>BLOCK DIAGRAM</vt:lpstr>
      <vt:lpstr>METHODOLOGY</vt:lpstr>
      <vt:lpstr>TOOLS REQUIRED</vt:lpstr>
      <vt:lpstr>HARDWARE AND SOFTWARE DESCRIPTION</vt:lpstr>
      <vt:lpstr>ADVANTAGES</vt:lpstr>
      <vt:lpstr>APPLICATIONS</vt:lpstr>
      <vt:lpstr>RESULTS AND DISCUSSIONS</vt:lpstr>
      <vt:lpstr>CONCLUSION </vt:lpstr>
      <vt:lpstr>FUTURE SCOPE</vt:lpstr>
      <vt:lpstr>REFERENCESS</vt:lpstr>
      <vt:lpstr>PUBLICATION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Sequential Elements for Low Power Clocking System</dc:title>
  <dc:creator>SENTHIL</dc:creator>
  <cp:lastModifiedBy>deepika chowdary</cp:lastModifiedBy>
  <cp:revision>318</cp:revision>
  <dcterms:created xsi:type="dcterms:W3CDTF">2011-08-04T07:44:00Z</dcterms:created>
  <dcterms:modified xsi:type="dcterms:W3CDTF">2025-04-19T08:54:13Z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416EF2A2F44F4A55A68BA8AC5513396C</vt:lpwstr>
  </property>
  <property fmtid="{D5CDD505-2E9C-101B-9397-08002B2CF9AE}" pid="3" name="KSOProductBuildVer">
    <vt:lpwstr>1033-11.2.0.11225</vt:lpwstr>
  </property>
</Properties>
</file>