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00"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8/20/2023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8/20/2023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6"/>
            <a:ext cx="8689976" cy="1455478"/>
          </a:xfrm>
        </p:spPr>
        <p:txBody>
          <a:bodyPr>
            <a:normAutofit/>
          </a:bodyPr>
          <a:lstStyle/>
          <a:p>
            <a:r>
              <a:rPr lang="en-GB" b="1" cap="none" dirty="0" smtClean="0">
                <a:ln w="22225">
                  <a:solidFill>
                    <a:schemeClr val="accent2"/>
                  </a:solidFill>
                  <a:prstDash val="solid"/>
                </a:ln>
                <a:solidFill>
                  <a:schemeClr val="accent2">
                    <a:lumMod val="40000"/>
                    <a:lumOff val="60000"/>
                  </a:schemeClr>
                </a:solidFill>
              </a:rPr>
              <a:t>CSS</a:t>
            </a:r>
            <a:endParaRPr lang="en-IN" b="1" cap="none" dirty="0">
              <a:ln w="22225">
                <a:solidFill>
                  <a:schemeClr val="accent2"/>
                </a:solidFill>
                <a:prstDash val="solid"/>
              </a:ln>
              <a:solidFill>
                <a:schemeClr val="accent2">
                  <a:lumMod val="40000"/>
                  <a:lumOff val="60000"/>
                </a:schemeClr>
              </a:solidFill>
            </a:endParaRPr>
          </a:p>
        </p:txBody>
      </p:sp>
      <p:sp>
        <p:nvSpPr>
          <p:cNvPr id="3" name="Subtitle 2"/>
          <p:cNvSpPr>
            <a:spLocks noGrp="1"/>
          </p:cNvSpPr>
          <p:nvPr>
            <p:ph type="subTitle" idx="1"/>
          </p:nvPr>
        </p:nvSpPr>
        <p:spPr>
          <a:xfrm>
            <a:off x="1751012" y="3200400"/>
            <a:ext cx="8689976" cy="2057399"/>
          </a:xfrm>
        </p:spPr>
        <p:txBody>
          <a:bodyPr>
            <a:normAutofit/>
          </a:bodyPr>
          <a:lstStyle/>
          <a:p>
            <a:r>
              <a:rPr lang="en-GB" sz="4800" b="1" cap="none" dirty="0" smtClean="0">
                <a:ln w="22225">
                  <a:solidFill>
                    <a:schemeClr val="accent2"/>
                  </a:solidFill>
                  <a:prstDash val="solid"/>
                </a:ln>
                <a:solidFill>
                  <a:schemeClr val="accent2">
                    <a:lumMod val="40000"/>
                    <a:lumOff val="60000"/>
                  </a:schemeClr>
                </a:solidFill>
              </a:rPr>
              <a:t>Cascading style sheet</a:t>
            </a:r>
            <a:endParaRPr lang="en-IN" sz="4800" b="1" cap="none"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261927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CSS Universal Selector</a:t>
            </a:r>
            <a:endParaRPr lang="en-IN" u="sng" dirty="0"/>
          </a:p>
        </p:txBody>
      </p:sp>
      <p:sp>
        <p:nvSpPr>
          <p:cNvPr id="3" name="Content Placeholder 2"/>
          <p:cNvSpPr>
            <a:spLocks noGrp="1"/>
          </p:cNvSpPr>
          <p:nvPr>
            <p:ph sz="quarter" idx="13"/>
          </p:nvPr>
        </p:nvSpPr>
        <p:spPr/>
        <p:txBody>
          <a:bodyPr/>
          <a:lstStyle/>
          <a:p>
            <a:pPr lvl="0"/>
            <a:r>
              <a:rPr lang="en-IN" dirty="0"/>
              <a:t>The universal selector is used as a wildcard character. </a:t>
            </a:r>
          </a:p>
          <a:p>
            <a:pPr lvl="0"/>
            <a:r>
              <a:rPr lang="en-IN" dirty="0"/>
              <a:t>It selects all the elements on the pages.</a:t>
            </a:r>
          </a:p>
          <a:p>
            <a:endParaRPr lang="en-IN" dirty="0"/>
          </a:p>
        </p:txBody>
      </p:sp>
    </p:spTree>
    <p:extLst>
      <p:ext uri="{BB962C8B-B14F-4D97-AF65-F5344CB8AC3E}">
        <p14:creationId xmlns:p14="http://schemas.microsoft.com/office/powerpoint/2010/main" val="3255761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CSS Group Selector</a:t>
            </a:r>
            <a:endParaRPr lang="en-IN" u="sng" dirty="0"/>
          </a:p>
        </p:txBody>
      </p:sp>
      <p:sp>
        <p:nvSpPr>
          <p:cNvPr id="3" name="Content Placeholder 2"/>
          <p:cNvSpPr>
            <a:spLocks noGrp="1"/>
          </p:cNvSpPr>
          <p:nvPr>
            <p:ph sz="quarter" idx="13"/>
          </p:nvPr>
        </p:nvSpPr>
        <p:spPr/>
        <p:txBody>
          <a:bodyPr/>
          <a:lstStyle/>
          <a:p>
            <a:pPr lvl="0"/>
            <a:r>
              <a:rPr lang="en-IN" dirty="0"/>
              <a:t>The grouping selector is used to select all the elements with the same style definitions.</a:t>
            </a:r>
          </a:p>
          <a:p>
            <a:pPr lvl="0"/>
            <a:r>
              <a:rPr lang="en-IN" dirty="0"/>
              <a:t>Grouping selector is used to minimize the code. </a:t>
            </a:r>
          </a:p>
          <a:p>
            <a:pPr lvl="0"/>
            <a:r>
              <a:rPr lang="en-IN" dirty="0"/>
              <a:t>Commas are used to separate each selector in grouping.</a:t>
            </a:r>
          </a:p>
          <a:p>
            <a:endParaRPr lang="en-IN" dirty="0"/>
          </a:p>
        </p:txBody>
      </p:sp>
    </p:spTree>
    <p:extLst>
      <p:ext uri="{BB962C8B-B14F-4D97-AF65-F5344CB8AC3E}">
        <p14:creationId xmlns:p14="http://schemas.microsoft.com/office/powerpoint/2010/main" val="3030891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Types of </a:t>
            </a:r>
            <a:r>
              <a:rPr lang="en-GB" u="sng" dirty="0" err="1" smtClean="0"/>
              <a:t>css</a:t>
            </a:r>
            <a:endParaRPr lang="en-IN" u="sng" dirty="0"/>
          </a:p>
        </p:txBody>
      </p:sp>
      <p:sp>
        <p:nvSpPr>
          <p:cNvPr id="3" name="Content Placeholder 2"/>
          <p:cNvSpPr>
            <a:spLocks noGrp="1"/>
          </p:cNvSpPr>
          <p:nvPr>
            <p:ph sz="quarter" idx="13"/>
          </p:nvPr>
        </p:nvSpPr>
        <p:spPr/>
        <p:txBody>
          <a:bodyPr/>
          <a:lstStyle/>
          <a:p>
            <a:pPr marL="0" indent="0" algn="ctr">
              <a:buNone/>
            </a:pPr>
            <a:r>
              <a:rPr lang="en-GB" dirty="0" smtClean="0"/>
              <a:t>Inline </a:t>
            </a:r>
            <a:r>
              <a:rPr lang="en-GB" dirty="0" err="1" smtClean="0"/>
              <a:t>css</a:t>
            </a:r>
            <a:endParaRPr lang="en-GB" dirty="0" smtClean="0"/>
          </a:p>
          <a:p>
            <a:pPr marL="0" indent="0" algn="ctr">
              <a:buNone/>
            </a:pPr>
            <a:r>
              <a:rPr lang="en-GB" dirty="0" smtClean="0"/>
              <a:t>Internal </a:t>
            </a:r>
            <a:r>
              <a:rPr lang="en-GB" dirty="0" err="1" smtClean="0"/>
              <a:t>css</a:t>
            </a:r>
            <a:endParaRPr lang="en-GB" dirty="0" smtClean="0"/>
          </a:p>
          <a:p>
            <a:pPr marL="0" indent="0" algn="ctr">
              <a:buNone/>
            </a:pPr>
            <a:r>
              <a:rPr lang="en-GB" dirty="0" smtClean="0"/>
              <a:t>External </a:t>
            </a:r>
            <a:r>
              <a:rPr lang="en-GB" dirty="0" err="1" smtClean="0"/>
              <a:t>css</a:t>
            </a:r>
            <a:endParaRPr lang="en-GB" dirty="0" smtClean="0"/>
          </a:p>
          <a:p>
            <a:endParaRPr lang="en-GB" dirty="0"/>
          </a:p>
          <a:p>
            <a:endParaRPr lang="en-GB" dirty="0" smtClean="0"/>
          </a:p>
          <a:p>
            <a:endParaRPr lang="en-GB" dirty="0"/>
          </a:p>
          <a:p>
            <a:endParaRPr lang="en-IN" dirty="0"/>
          </a:p>
        </p:txBody>
      </p:sp>
    </p:spTree>
    <p:extLst>
      <p:ext uri="{BB962C8B-B14F-4D97-AF65-F5344CB8AC3E}">
        <p14:creationId xmlns:p14="http://schemas.microsoft.com/office/powerpoint/2010/main" val="2188461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Inline </a:t>
            </a:r>
            <a:r>
              <a:rPr lang="en-GB" u="sng" dirty="0" err="1" smtClean="0"/>
              <a:t>css</a:t>
            </a:r>
            <a:endParaRPr lang="en-IN" u="sng" dirty="0"/>
          </a:p>
        </p:txBody>
      </p:sp>
      <p:sp>
        <p:nvSpPr>
          <p:cNvPr id="3" name="Content Placeholder 2"/>
          <p:cNvSpPr>
            <a:spLocks noGrp="1"/>
          </p:cNvSpPr>
          <p:nvPr>
            <p:ph sz="quarter" idx="13"/>
          </p:nvPr>
        </p:nvSpPr>
        <p:spPr/>
        <p:txBody>
          <a:bodyPr>
            <a:normAutofit lnSpcReduction="10000"/>
          </a:bodyPr>
          <a:lstStyle/>
          <a:p>
            <a:pPr lvl="0"/>
            <a:r>
              <a:rPr lang="en-IN" dirty="0"/>
              <a:t>We can apply CSS in a single element by inline CSS technique.</a:t>
            </a:r>
          </a:p>
          <a:p>
            <a:pPr lvl="0"/>
            <a:r>
              <a:rPr lang="en-IN" dirty="0"/>
              <a:t>The inline CSS is also a method to insert style sheets in HTML document. </a:t>
            </a:r>
          </a:p>
          <a:p>
            <a:pPr lvl="0"/>
            <a:r>
              <a:rPr lang="en-IN" dirty="0"/>
              <a:t>This method mitigates some advantages of style sheets so it is advised to use this method sparingly.</a:t>
            </a:r>
          </a:p>
          <a:p>
            <a:pPr lvl="0"/>
            <a:r>
              <a:rPr lang="en-IN" dirty="0"/>
              <a:t>If you want to use inline CSS, you should use the style attribute to the relevant tag.</a:t>
            </a:r>
          </a:p>
          <a:p>
            <a:r>
              <a:rPr lang="en-IN" i="1" dirty="0"/>
              <a:t>Syntax:</a:t>
            </a:r>
          </a:p>
          <a:p>
            <a:r>
              <a:rPr lang="en-IN" b="1" i="1" dirty="0"/>
              <a:t>&lt;</a:t>
            </a:r>
            <a:r>
              <a:rPr lang="en-IN" b="1" i="1" dirty="0" err="1"/>
              <a:t>htmltag</a:t>
            </a:r>
            <a:r>
              <a:rPr lang="en-IN" i="1" dirty="0"/>
              <a:t> style="cssproperty1:value; cssproperty2:value;"</a:t>
            </a:r>
            <a:r>
              <a:rPr lang="en-IN" b="1" i="1" dirty="0"/>
              <a:t>&gt;</a:t>
            </a:r>
            <a:r>
              <a:rPr lang="en-IN" i="1" dirty="0"/>
              <a:t> </a:t>
            </a:r>
            <a:r>
              <a:rPr lang="en-IN" b="1" i="1" dirty="0"/>
              <a:t>&lt;/</a:t>
            </a:r>
            <a:r>
              <a:rPr lang="en-IN" b="1" i="1" dirty="0" err="1"/>
              <a:t>htmltag</a:t>
            </a:r>
            <a:r>
              <a:rPr lang="en-IN" b="1" i="1" dirty="0"/>
              <a:t>&gt;</a:t>
            </a:r>
            <a:r>
              <a:rPr lang="en-IN" i="1" dirty="0"/>
              <a:t>    </a:t>
            </a:r>
          </a:p>
          <a:p>
            <a:endParaRPr lang="en-IN" dirty="0"/>
          </a:p>
        </p:txBody>
      </p:sp>
    </p:spTree>
    <p:extLst>
      <p:ext uri="{BB962C8B-B14F-4D97-AF65-F5344CB8AC3E}">
        <p14:creationId xmlns:p14="http://schemas.microsoft.com/office/powerpoint/2010/main" val="2976122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Internal CSS</a:t>
            </a:r>
            <a:r>
              <a:rPr lang="en-IN" b="1" dirty="0"/>
              <a:t/>
            </a:r>
            <a:br>
              <a:rPr lang="en-IN" b="1" dirty="0"/>
            </a:br>
            <a:endParaRPr lang="en-IN" dirty="0"/>
          </a:p>
        </p:txBody>
      </p:sp>
      <p:sp>
        <p:nvSpPr>
          <p:cNvPr id="3" name="Content Placeholder 2"/>
          <p:cNvSpPr>
            <a:spLocks noGrp="1"/>
          </p:cNvSpPr>
          <p:nvPr>
            <p:ph sz="quarter" idx="13"/>
          </p:nvPr>
        </p:nvSpPr>
        <p:spPr/>
        <p:txBody>
          <a:bodyPr/>
          <a:lstStyle/>
          <a:p>
            <a:pPr lvl="0"/>
            <a:r>
              <a:rPr lang="en-IN" dirty="0"/>
              <a:t>The internal style sheet is used to add a unique style for a single document.</a:t>
            </a:r>
          </a:p>
          <a:p>
            <a:pPr lvl="0"/>
            <a:r>
              <a:rPr lang="en-IN" dirty="0"/>
              <a:t> It is defined in &lt;head&gt; section of the HTML page inside the &lt;style&gt; tag.</a:t>
            </a:r>
          </a:p>
          <a:p>
            <a:endParaRPr lang="en-IN" dirty="0"/>
          </a:p>
        </p:txBody>
      </p:sp>
    </p:spTree>
    <p:extLst>
      <p:ext uri="{BB962C8B-B14F-4D97-AF65-F5344CB8AC3E}">
        <p14:creationId xmlns:p14="http://schemas.microsoft.com/office/powerpoint/2010/main" val="417551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External CSS</a:t>
            </a:r>
            <a:r>
              <a:rPr lang="en-IN" b="1" dirty="0"/>
              <a:t/>
            </a:r>
            <a:br>
              <a:rPr lang="en-IN" b="1" dirty="0"/>
            </a:br>
            <a:endParaRPr lang="en-IN" dirty="0"/>
          </a:p>
        </p:txBody>
      </p:sp>
      <p:sp>
        <p:nvSpPr>
          <p:cNvPr id="3" name="Content Placeholder 2"/>
          <p:cNvSpPr>
            <a:spLocks noGrp="1"/>
          </p:cNvSpPr>
          <p:nvPr>
            <p:ph sz="quarter" idx="13"/>
          </p:nvPr>
        </p:nvSpPr>
        <p:spPr/>
        <p:txBody>
          <a:bodyPr/>
          <a:lstStyle/>
          <a:p>
            <a:r>
              <a:rPr lang="en-IN" dirty="0"/>
              <a:t>The external style sheet is generally used when you want to make changes on multiple pages. It is ideal for this condition because it facilitates you to change the look of the entire web site by changing just one file.</a:t>
            </a:r>
          </a:p>
          <a:p>
            <a:r>
              <a:rPr lang="en-IN" dirty="0"/>
              <a:t>It uses the &lt;link&gt; tag on every pages and the &lt;link&gt; tag should be put inside the head section.</a:t>
            </a:r>
          </a:p>
          <a:p>
            <a:endParaRPr lang="en-IN" dirty="0"/>
          </a:p>
        </p:txBody>
      </p:sp>
    </p:spTree>
    <p:extLst>
      <p:ext uri="{BB962C8B-B14F-4D97-AF65-F5344CB8AC3E}">
        <p14:creationId xmlns:p14="http://schemas.microsoft.com/office/powerpoint/2010/main" val="2877337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What is </a:t>
            </a:r>
            <a:r>
              <a:rPr lang="en-IN" b="1" u="sng" dirty="0" smtClean="0"/>
              <a:t>CSS</a:t>
            </a:r>
            <a:endParaRPr lang="en-IN" b="1" u="sng" dirty="0"/>
          </a:p>
        </p:txBody>
      </p:sp>
      <p:sp>
        <p:nvSpPr>
          <p:cNvPr id="3" name="Content Placeholder 2"/>
          <p:cNvSpPr>
            <a:spLocks noGrp="1"/>
          </p:cNvSpPr>
          <p:nvPr>
            <p:ph sz="quarter" idx="13"/>
          </p:nvPr>
        </p:nvSpPr>
        <p:spPr/>
        <p:style>
          <a:lnRef idx="2">
            <a:schemeClr val="accent1"/>
          </a:lnRef>
          <a:fillRef idx="1">
            <a:schemeClr val="lt1"/>
          </a:fillRef>
          <a:effectRef idx="0">
            <a:schemeClr val="accent1"/>
          </a:effectRef>
          <a:fontRef idx="minor">
            <a:schemeClr val="dk1"/>
          </a:fontRef>
        </p:style>
        <p:txBody>
          <a:bodyPr/>
          <a:lstStyle/>
          <a:p>
            <a:pPr lvl="0"/>
            <a:r>
              <a:rPr lang="en-IN" dirty="0" smtClean="0"/>
              <a:t>CSS STANDS FOR CASCADING STYLE sheets. </a:t>
            </a:r>
          </a:p>
          <a:p>
            <a:pPr lvl="0"/>
            <a:r>
              <a:rPr lang="en-IN" dirty="0" smtClean="0"/>
              <a:t>It </a:t>
            </a:r>
            <a:r>
              <a:rPr lang="en-IN" dirty="0"/>
              <a:t>to describe the look and formatting of a document written in </a:t>
            </a:r>
            <a:r>
              <a:rPr lang="en-IN" dirty="0" err="1"/>
              <a:t>markup</a:t>
            </a:r>
            <a:r>
              <a:rPr lang="en-IN" dirty="0"/>
              <a:t> language.</a:t>
            </a:r>
          </a:p>
          <a:p>
            <a:pPr lvl="0"/>
            <a:r>
              <a:rPr lang="en-IN" dirty="0"/>
              <a:t> It provides an additional feature to HTML.</a:t>
            </a:r>
          </a:p>
          <a:p>
            <a:pPr lvl="0"/>
            <a:r>
              <a:rPr lang="en-IN" dirty="0"/>
              <a:t>CSS is used along with HTML and JavaScript in most websites to create user interfaces for web applications and user interfaces for many mobile applications.</a:t>
            </a:r>
          </a:p>
          <a:p>
            <a:endParaRPr lang="en-IN" dirty="0"/>
          </a:p>
        </p:txBody>
      </p:sp>
    </p:spTree>
    <p:extLst>
      <p:ext uri="{BB962C8B-B14F-4D97-AF65-F5344CB8AC3E}">
        <p14:creationId xmlns:p14="http://schemas.microsoft.com/office/powerpoint/2010/main" val="103780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CSS Syntax</a:t>
            </a:r>
            <a:endParaRPr lang="en-IN" u="sng" dirty="0"/>
          </a:p>
        </p:txBody>
      </p:sp>
      <p:sp>
        <p:nvSpPr>
          <p:cNvPr id="3" name="Content Placeholder 2"/>
          <p:cNvSpPr>
            <a:spLocks noGrp="1"/>
          </p:cNvSpPr>
          <p:nvPr>
            <p:ph sz="quarter" idx="13"/>
          </p:nvPr>
        </p:nvSpPr>
        <p:spPr/>
        <p:txBody>
          <a:bodyPr/>
          <a:lstStyle/>
          <a:p>
            <a:pPr lvl="0"/>
            <a:r>
              <a:rPr lang="en-IN" dirty="0"/>
              <a:t>A CSS rule set contains a selector and a declaration block.</a:t>
            </a:r>
          </a:p>
          <a:p>
            <a:endParaRPr lang="en-IN" dirty="0"/>
          </a:p>
        </p:txBody>
      </p:sp>
      <p:pic>
        <p:nvPicPr>
          <p:cNvPr id="7" name="Picture 6" descr="CSS syntax"/>
          <p:cNvPicPr/>
          <p:nvPr/>
        </p:nvPicPr>
        <p:blipFill>
          <a:blip r:embed="rId2">
            <a:extLst>
              <a:ext uri="{28A0092B-C50C-407E-A947-70E740481C1C}">
                <a14:useLocalDpi xmlns:a14="http://schemas.microsoft.com/office/drawing/2010/main" val="0"/>
              </a:ext>
            </a:extLst>
          </a:blip>
          <a:srcRect/>
          <a:stretch>
            <a:fillRect/>
          </a:stretch>
        </p:blipFill>
        <p:spPr bwMode="auto">
          <a:xfrm>
            <a:off x="1972491" y="3107595"/>
            <a:ext cx="8229600" cy="2836002"/>
          </a:xfrm>
          <a:prstGeom prst="rect">
            <a:avLst/>
          </a:prstGeom>
          <a:noFill/>
          <a:ln>
            <a:noFill/>
          </a:ln>
        </p:spPr>
      </p:pic>
    </p:spTree>
    <p:extLst>
      <p:ext uri="{BB962C8B-B14F-4D97-AF65-F5344CB8AC3E}">
        <p14:creationId xmlns:p14="http://schemas.microsoft.com/office/powerpoint/2010/main" val="29854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3"/>
          </p:nvPr>
        </p:nvSpPr>
        <p:spPr/>
        <p:txBody>
          <a:bodyPr/>
          <a:lstStyle/>
          <a:p>
            <a:pPr lvl="0"/>
            <a:r>
              <a:rPr lang="en-IN" b="1" dirty="0"/>
              <a:t>Selector:</a:t>
            </a:r>
            <a:r>
              <a:rPr lang="en-IN" dirty="0"/>
              <a:t> Selector indicates the HTML element you want to style. It could be any tag like &lt;h1&gt;, &lt;title&gt; etc.</a:t>
            </a:r>
          </a:p>
          <a:p>
            <a:pPr lvl="0"/>
            <a:r>
              <a:rPr lang="en-IN" b="1" dirty="0"/>
              <a:t>Declaration Block:</a:t>
            </a:r>
            <a:r>
              <a:rPr lang="en-IN" dirty="0"/>
              <a:t> The declaration block can contain one or more declarations separated by a semicolon. For the above example, there are two declarations:</a:t>
            </a:r>
          </a:p>
          <a:p>
            <a:r>
              <a:rPr lang="en-IN" dirty="0"/>
              <a:t>In short,</a:t>
            </a:r>
          </a:p>
          <a:p>
            <a:r>
              <a:rPr lang="en-IN" dirty="0"/>
              <a:t>Selector{Property1: value1; Property2: value2; ..........;}  </a:t>
            </a:r>
          </a:p>
          <a:p>
            <a:endParaRPr lang="en-IN" dirty="0"/>
          </a:p>
        </p:txBody>
      </p:sp>
    </p:spTree>
    <p:extLst>
      <p:ext uri="{BB962C8B-B14F-4D97-AF65-F5344CB8AC3E}">
        <p14:creationId xmlns:p14="http://schemas.microsoft.com/office/powerpoint/2010/main" val="1913149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CSS Selector</a:t>
            </a:r>
            <a:endParaRPr lang="en-IN" u="sng" dirty="0"/>
          </a:p>
        </p:txBody>
      </p:sp>
      <p:sp>
        <p:nvSpPr>
          <p:cNvPr id="3" name="Content Placeholder 2"/>
          <p:cNvSpPr>
            <a:spLocks noGrp="1"/>
          </p:cNvSpPr>
          <p:nvPr>
            <p:ph sz="quarter" idx="13"/>
          </p:nvPr>
        </p:nvSpPr>
        <p:spPr/>
        <p:txBody>
          <a:bodyPr>
            <a:normAutofit/>
          </a:bodyPr>
          <a:lstStyle/>
          <a:p>
            <a:r>
              <a:rPr lang="en-IN" b="1" dirty="0">
                <a:latin typeface="Times New Roman" panose="02020603050405020304" pitchFamily="18" charset="0"/>
                <a:cs typeface="Times New Roman" panose="02020603050405020304" pitchFamily="18" charset="0"/>
              </a:rPr>
              <a:t>CSS selectors</a:t>
            </a:r>
            <a:r>
              <a:rPr lang="en-IN" dirty="0">
                <a:latin typeface="Times New Roman" panose="02020603050405020304" pitchFamily="18" charset="0"/>
                <a:cs typeface="Times New Roman" panose="02020603050405020304" pitchFamily="18" charset="0"/>
              </a:rPr>
              <a:t> are used </a:t>
            </a:r>
            <a:r>
              <a:rPr lang="en-IN" i="1" dirty="0">
                <a:latin typeface="Times New Roman" panose="02020603050405020304" pitchFamily="18" charset="0"/>
                <a:cs typeface="Times New Roman" panose="02020603050405020304" pitchFamily="18" charset="0"/>
              </a:rPr>
              <a:t>to select the content you want to style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CSS selectors select HTML elements according to its id, class, type, attribute etc.</a:t>
            </a:r>
          </a:p>
          <a:p>
            <a:r>
              <a:rPr lang="en-IN" dirty="0">
                <a:latin typeface="Times New Roman" panose="02020603050405020304" pitchFamily="18" charset="0"/>
                <a:cs typeface="Times New Roman" panose="02020603050405020304" pitchFamily="18" charset="0"/>
              </a:rPr>
              <a:t>There are </a:t>
            </a:r>
            <a:r>
              <a:rPr lang="en-IN" dirty="0" smtClean="0">
                <a:latin typeface="Times New Roman" panose="02020603050405020304" pitchFamily="18" charset="0"/>
                <a:cs typeface="Times New Roman" panose="02020603050405020304" pitchFamily="18" charset="0"/>
              </a:rPr>
              <a:t>five </a:t>
            </a:r>
            <a:r>
              <a:rPr lang="en-IN" dirty="0">
                <a:latin typeface="Times New Roman" panose="02020603050405020304" pitchFamily="18" charset="0"/>
                <a:cs typeface="Times New Roman" panose="02020603050405020304" pitchFamily="18" charset="0"/>
              </a:rPr>
              <a:t>different types of selectors in CSS.</a:t>
            </a:r>
          </a:p>
          <a:p>
            <a:endParaRPr lang="en-IN" dirty="0"/>
          </a:p>
          <a:p>
            <a:endParaRPr lang="en-IN" dirty="0"/>
          </a:p>
        </p:txBody>
      </p:sp>
    </p:spTree>
    <p:extLst>
      <p:ext uri="{BB962C8B-B14F-4D97-AF65-F5344CB8AC3E}">
        <p14:creationId xmlns:p14="http://schemas.microsoft.com/office/powerpoint/2010/main" val="264901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u="sng" dirty="0" smtClean="0"/>
              <a:t>Type of selector</a:t>
            </a:r>
            <a:endParaRPr lang="en-IN" u="sng" dirty="0"/>
          </a:p>
        </p:txBody>
      </p:sp>
      <p:sp>
        <p:nvSpPr>
          <p:cNvPr id="3" name="Content Placeholder 2"/>
          <p:cNvSpPr>
            <a:spLocks noGrp="1"/>
          </p:cNvSpPr>
          <p:nvPr>
            <p:ph sz="quarter" idx="13"/>
          </p:nvPr>
        </p:nvSpPr>
        <p:spPr/>
        <p:txBody>
          <a:bodyPr/>
          <a:lstStyle/>
          <a:p>
            <a:pPr lvl="0"/>
            <a:r>
              <a:rPr lang="en-IN" dirty="0">
                <a:latin typeface="Times New Roman" panose="02020603050405020304" pitchFamily="18" charset="0"/>
                <a:cs typeface="Times New Roman" panose="02020603050405020304" pitchFamily="18" charset="0"/>
              </a:rPr>
              <a:t>CSS Element Selector   </a:t>
            </a:r>
          </a:p>
          <a:p>
            <a:pPr lvl="0"/>
            <a:r>
              <a:rPr lang="en-IN" dirty="0">
                <a:latin typeface="Times New Roman" panose="02020603050405020304" pitchFamily="18" charset="0"/>
                <a:cs typeface="Times New Roman" panose="02020603050405020304" pitchFamily="18" charset="0"/>
              </a:rPr>
              <a:t>CSS Id Selector  (#)</a:t>
            </a:r>
          </a:p>
          <a:p>
            <a:pPr lvl="0"/>
            <a:r>
              <a:rPr lang="en-IN" dirty="0">
                <a:latin typeface="Times New Roman" panose="02020603050405020304" pitchFamily="18" charset="0"/>
                <a:cs typeface="Times New Roman" panose="02020603050405020304" pitchFamily="18" charset="0"/>
              </a:rPr>
              <a:t>CSS Class Selector  (.)</a:t>
            </a:r>
          </a:p>
          <a:p>
            <a:pPr lvl="0"/>
            <a:r>
              <a:rPr lang="en-IN" dirty="0">
                <a:latin typeface="Times New Roman" panose="02020603050405020304" pitchFamily="18" charset="0"/>
                <a:cs typeface="Times New Roman" panose="02020603050405020304" pitchFamily="18" charset="0"/>
              </a:rPr>
              <a:t>CSS Universal Selector</a:t>
            </a:r>
          </a:p>
          <a:p>
            <a:pPr lvl="0"/>
            <a:r>
              <a:rPr lang="en-IN" dirty="0">
                <a:latin typeface="Times New Roman" panose="02020603050405020304" pitchFamily="18" charset="0"/>
                <a:cs typeface="Times New Roman" panose="02020603050405020304" pitchFamily="18" charset="0"/>
              </a:rPr>
              <a:t>CSS Group Selector</a:t>
            </a:r>
          </a:p>
          <a:p>
            <a:endParaRPr lang="en-IN" dirty="0"/>
          </a:p>
        </p:txBody>
      </p:sp>
    </p:spTree>
    <p:extLst>
      <p:ext uri="{BB962C8B-B14F-4D97-AF65-F5344CB8AC3E}">
        <p14:creationId xmlns:p14="http://schemas.microsoft.com/office/powerpoint/2010/main" val="274729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CSS Element </a:t>
            </a:r>
            <a:r>
              <a:rPr lang="en-IN" u="sng" dirty="0" smtClean="0"/>
              <a:t>Selector</a:t>
            </a:r>
            <a:endParaRPr lang="en-IN" u="sng" dirty="0"/>
          </a:p>
        </p:txBody>
      </p:sp>
      <p:sp>
        <p:nvSpPr>
          <p:cNvPr id="3" name="Content Placeholder 2"/>
          <p:cNvSpPr>
            <a:spLocks noGrp="1"/>
          </p:cNvSpPr>
          <p:nvPr>
            <p:ph sz="quarter" idx="13"/>
          </p:nvPr>
        </p:nvSpPr>
        <p:spPr>
          <a:xfrm>
            <a:off x="913774" y="2728686"/>
            <a:ext cx="10363826" cy="3062513"/>
          </a:xfrm>
        </p:spPr>
        <p:txBody>
          <a:bodyPr/>
          <a:lstStyle/>
          <a:p>
            <a:pPr lvl="0"/>
            <a:r>
              <a:rPr lang="en-IN" dirty="0"/>
              <a:t>The element selector selects the HTML element by name.</a:t>
            </a:r>
          </a:p>
          <a:p>
            <a:endParaRPr lang="en-IN" dirty="0"/>
          </a:p>
        </p:txBody>
      </p:sp>
    </p:spTree>
    <p:extLst>
      <p:ext uri="{BB962C8B-B14F-4D97-AF65-F5344CB8AC3E}">
        <p14:creationId xmlns:p14="http://schemas.microsoft.com/office/powerpoint/2010/main" val="212658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CSS Id Selector</a:t>
            </a:r>
            <a:endParaRPr lang="en-IN" u="sng" dirty="0"/>
          </a:p>
        </p:txBody>
      </p:sp>
      <p:sp>
        <p:nvSpPr>
          <p:cNvPr id="3" name="Content Placeholder 2"/>
          <p:cNvSpPr>
            <a:spLocks noGrp="1"/>
          </p:cNvSpPr>
          <p:nvPr>
            <p:ph sz="quarter" idx="13"/>
          </p:nvPr>
        </p:nvSpPr>
        <p:spPr/>
        <p:txBody>
          <a:bodyPr/>
          <a:lstStyle/>
          <a:p>
            <a:pPr lvl="0"/>
            <a:r>
              <a:rPr lang="en-IN" dirty="0"/>
              <a:t>The id selector selects the id attribute of an HTML element to select a specific element. </a:t>
            </a:r>
          </a:p>
          <a:p>
            <a:pPr lvl="0"/>
            <a:r>
              <a:rPr lang="en-IN" dirty="0"/>
              <a:t>An id is always unique within the page so it is chosen to select a single, unique element.</a:t>
            </a:r>
          </a:p>
          <a:p>
            <a:pPr lvl="0"/>
            <a:r>
              <a:rPr lang="en-IN" dirty="0"/>
              <a:t>It is written with the hash character (#), followed by the id of the element.</a:t>
            </a:r>
          </a:p>
          <a:p>
            <a:endParaRPr lang="en-IN" dirty="0"/>
          </a:p>
        </p:txBody>
      </p:sp>
    </p:spTree>
    <p:extLst>
      <p:ext uri="{BB962C8B-B14F-4D97-AF65-F5344CB8AC3E}">
        <p14:creationId xmlns:p14="http://schemas.microsoft.com/office/powerpoint/2010/main" val="3785849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t>CSS Class </a:t>
            </a:r>
            <a:r>
              <a:rPr lang="en-IN" u="sng" dirty="0" smtClean="0"/>
              <a:t>Selector</a:t>
            </a:r>
            <a:endParaRPr lang="en-IN" u="sng" dirty="0"/>
          </a:p>
        </p:txBody>
      </p:sp>
      <p:sp>
        <p:nvSpPr>
          <p:cNvPr id="3" name="Content Placeholder 2"/>
          <p:cNvSpPr>
            <a:spLocks noGrp="1"/>
          </p:cNvSpPr>
          <p:nvPr>
            <p:ph sz="quarter" idx="13"/>
          </p:nvPr>
        </p:nvSpPr>
        <p:spPr/>
        <p:txBody>
          <a:bodyPr/>
          <a:lstStyle/>
          <a:p>
            <a:pPr lvl="0"/>
            <a:r>
              <a:rPr lang="en-IN" dirty="0"/>
              <a:t>The class selector selects HTML elements with a specific class attribute.</a:t>
            </a:r>
          </a:p>
          <a:p>
            <a:pPr lvl="0"/>
            <a:r>
              <a:rPr lang="en-IN" dirty="0"/>
              <a:t> It is used with a period character . (full stop symbol) followed by the class name.</a:t>
            </a:r>
          </a:p>
          <a:p>
            <a:endParaRPr lang="en-IN" dirty="0"/>
          </a:p>
        </p:txBody>
      </p:sp>
    </p:spTree>
    <p:extLst>
      <p:ext uri="{BB962C8B-B14F-4D97-AF65-F5344CB8AC3E}">
        <p14:creationId xmlns:p14="http://schemas.microsoft.com/office/powerpoint/2010/main" val="159046774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
  <TotalTime>19</TotalTime>
  <Words>454</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Times New Roman</vt:lpstr>
      <vt:lpstr>Tw Cen MT</vt:lpstr>
      <vt:lpstr>Droplet</vt:lpstr>
      <vt:lpstr>CSS</vt:lpstr>
      <vt:lpstr>What is CSS</vt:lpstr>
      <vt:lpstr>CSS Syntax</vt:lpstr>
      <vt:lpstr>PowerPoint Presentation</vt:lpstr>
      <vt:lpstr>CSS Selector</vt:lpstr>
      <vt:lpstr>Type of selector</vt:lpstr>
      <vt:lpstr>CSS Element Selector</vt:lpstr>
      <vt:lpstr>CSS Id Selector</vt:lpstr>
      <vt:lpstr>CSS Class Selector</vt:lpstr>
      <vt:lpstr>CSS Universal Selector</vt:lpstr>
      <vt:lpstr>CSS Group Selector</vt:lpstr>
      <vt:lpstr>Types of css</vt:lpstr>
      <vt:lpstr>Inline css</vt:lpstr>
      <vt:lpstr>Internal CSS </vt:lpstr>
      <vt:lpstr>External CSS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Sony</dc:creator>
  <cp:lastModifiedBy>Sony</cp:lastModifiedBy>
  <cp:revision>3</cp:revision>
  <dcterms:created xsi:type="dcterms:W3CDTF">2023-08-20T16:20:05Z</dcterms:created>
  <dcterms:modified xsi:type="dcterms:W3CDTF">2023-08-20T16:39:31Z</dcterms:modified>
</cp:coreProperties>
</file>