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5C438C8-B3F7-4709-98FF-89BEE1377BB6}"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7A62C7-E78D-4246-90BC-61E7A2303DF6}" type="slidenum">
              <a:rPr lang="en-IN" smtClean="0"/>
              <a:t>‹#›</a:t>
            </a:fld>
            <a:endParaRPr lang="en-IN"/>
          </a:p>
        </p:txBody>
      </p:sp>
    </p:spTree>
    <p:extLst>
      <p:ext uri="{BB962C8B-B14F-4D97-AF65-F5344CB8AC3E}">
        <p14:creationId xmlns:p14="http://schemas.microsoft.com/office/powerpoint/2010/main" val="2251806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C438C8-B3F7-4709-98FF-89BEE1377BB6}"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7A62C7-E78D-4246-90BC-61E7A2303DF6}" type="slidenum">
              <a:rPr lang="en-IN" smtClean="0"/>
              <a:t>‹#›</a:t>
            </a:fld>
            <a:endParaRPr lang="en-IN"/>
          </a:p>
        </p:txBody>
      </p:sp>
    </p:spTree>
    <p:extLst>
      <p:ext uri="{BB962C8B-B14F-4D97-AF65-F5344CB8AC3E}">
        <p14:creationId xmlns:p14="http://schemas.microsoft.com/office/powerpoint/2010/main" val="1710471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C438C8-B3F7-4709-98FF-89BEE1377BB6}"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7A62C7-E78D-4246-90BC-61E7A2303DF6}" type="slidenum">
              <a:rPr lang="en-IN" smtClean="0"/>
              <a:t>‹#›</a:t>
            </a:fld>
            <a:endParaRPr lang="en-IN"/>
          </a:p>
        </p:txBody>
      </p:sp>
    </p:spTree>
    <p:extLst>
      <p:ext uri="{BB962C8B-B14F-4D97-AF65-F5344CB8AC3E}">
        <p14:creationId xmlns:p14="http://schemas.microsoft.com/office/powerpoint/2010/main" val="214786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C438C8-B3F7-4709-98FF-89BEE1377BB6}"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7A62C7-E78D-4246-90BC-61E7A2303DF6}" type="slidenum">
              <a:rPr lang="en-IN" smtClean="0"/>
              <a:t>‹#›</a:t>
            </a:fld>
            <a:endParaRPr lang="en-IN"/>
          </a:p>
        </p:txBody>
      </p:sp>
    </p:spTree>
    <p:extLst>
      <p:ext uri="{BB962C8B-B14F-4D97-AF65-F5344CB8AC3E}">
        <p14:creationId xmlns:p14="http://schemas.microsoft.com/office/powerpoint/2010/main" val="114129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C438C8-B3F7-4709-98FF-89BEE1377BB6}"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7A62C7-E78D-4246-90BC-61E7A2303DF6}" type="slidenum">
              <a:rPr lang="en-IN" smtClean="0"/>
              <a:t>‹#›</a:t>
            </a:fld>
            <a:endParaRPr lang="en-IN"/>
          </a:p>
        </p:txBody>
      </p:sp>
    </p:spTree>
    <p:extLst>
      <p:ext uri="{BB962C8B-B14F-4D97-AF65-F5344CB8AC3E}">
        <p14:creationId xmlns:p14="http://schemas.microsoft.com/office/powerpoint/2010/main" val="216846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5C438C8-B3F7-4709-98FF-89BEE1377BB6}" type="datetimeFigureOut">
              <a:rPr lang="en-IN" smtClean="0"/>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7A62C7-E78D-4246-90BC-61E7A2303DF6}" type="slidenum">
              <a:rPr lang="en-IN" smtClean="0"/>
              <a:t>‹#›</a:t>
            </a:fld>
            <a:endParaRPr lang="en-IN"/>
          </a:p>
        </p:txBody>
      </p:sp>
    </p:spTree>
    <p:extLst>
      <p:ext uri="{BB962C8B-B14F-4D97-AF65-F5344CB8AC3E}">
        <p14:creationId xmlns:p14="http://schemas.microsoft.com/office/powerpoint/2010/main" val="4017129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5C438C8-B3F7-4709-98FF-89BEE1377BB6}" type="datetimeFigureOut">
              <a:rPr lang="en-IN" smtClean="0"/>
              <a:t>25-08-2023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7A62C7-E78D-4246-90BC-61E7A2303DF6}" type="slidenum">
              <a:rPr lang="en-IN" smtClean="0"/>
              <a:t>‹#›</a:t>
            </a:fld>
            <a:endParaRPr lang="en-IN"/>
          </a:p>
        </p:txBody>
      </p:sp>
    </p:spTree>
    <p:extLst>
      <p:ext uri="{BB962C8B-B14F-4D97-AF65-F5344CB8AC3E}">
        <p14:creationId xmlns:p14="http://schemas.microsoft.com/office/powerpoint/2010/main" val="385001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5C438C8-B3F7-4709-98FF-89BEE1377BB6}" type="datetimeFigureOut">
              <a:rPr lang="en-IN" smtClean="0"/>
              <a:t>25-08-2023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7A62C7-E78D-4246-90BC-61E7A2303DF6}" type="slidenum">
              <a:rPr lang="en-IN" smtClean="0"/>
              <a:t>‹#›</a:t>
            </a:fld>
            <a:endParaRPr lang="en-IN"/>
          </a:p>
        </p:txBody>
      </p:sp>
    </p:spTree>
    <p:extLst>
      <p:ext uri="{BB962C8B-B14F-4D97-AF65-F5344CB8AC3E}">
        <p14:creationId xmlns:p14="http://schemas.microsoft.com/office/powerpoint/2010/main" val="1842405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C438C8-B3F7-4709-98FF-89BEE1377BB6}" type="datetimeFigureOut">
              <a:rPr lang="en-IN" smtClean="0"/>
              <a:t>25-08-2023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7A62C7-E78D-4246-90BC-61E7A2303DF6}" type="slidenum">
              <a:rPr lang="en-IN" smtClean="0"/>
              <a:t>‹#›</a:t>
            </a:fld>
            <a:endParaRPr lang="en-IN"/>
          </a:p>
        </p:txBody>
      </p:sp>
    </p:spTree>
    <p:extLst>
      <p:ext uri="{BB962C8B-B14F-4D97-AF65-F5344CB8AC3E}">
        <p14:creationId xmlns:p14="http://schemas.microsoft.com/office/powerpoint/2010/main" val="1328388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C438C8-B3F7-4709-98FF-89BEE1377BB6}" type="datetimeFigureOut">
              <a:rPr lang="en-IN" smtClean="0"/>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7A62C7-E78D-4246-90BC-61E7A2303DF6}" type="slidenum">
              <a:rPr lang="en-IN" smtClean="0"/>
              <a:t>‹#›</a:t>
            </a:fld>
            <a:endParaRPr lang="en-IN"/>
          </a:p>
        </p:txBody>
      </p:sp>
    </p:spTree>
    <p:extLst>
      <p:ext uri="{BB962C8B-B14F-4D97-AF65-F5344CB8AC3E}">
        <p14:creationId xmlns:p14="http://schemas.microsoft.com/office/powerpoint/2010/main" val="1905343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C438C8-B3F7-4709-98FF-89BEE1377BB6}" type="datetimeFigureOut">
              <a:rPr lang="en-IN" smtClean="0"/>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7A62C7-E78D-4246-90BC-61E7A2303DF6}" type="slidenum">
              <a:rPr lang="en-IN" smtClean="0"/>
              <a:t>‹#›</a:t>
            </a:fld>
            <a:endParaRPr lang="en-IN"/>
          </a:p>
        </p:txBody>
      </p:sp>
    </p:spTree>
    <p:extLst>
      <p:ext uri="{BB962C8B-B14F-4D97-AF65-F5344CB8AC3E}">
        <p14:creationId xmlns:p14="http://schemas.microsoft.com/office/powerpoint/2010/main" val="3066827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438C8-B3F7-4709-98FF-89BEE1377BB6}" type="datetimeFigureOut">
              <a:rPr lang="en-IN" smtClean="0"/>
              <a:t>25-08-2023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A62C7-E78D-4246-90BC-61E7A2303DF6}" type="slidenum">
              <a:rPr lang="en-IN" smtClean="0"/>
              <a:t>‹#›</a:t>
            </a:fld>
            <a:endParaRPr lang="en-IN"/>
          </a:p>
        </p:txBody>
      </p:sp>
    </p:spTree>
    <p:extLst>
      <p:ext uri="{BB962C8B-B14F-4D97-AF65-F5344CB8AC3E}">
        <p14:creationId xmlns:p14="http://schemas.microsoft.com/office/powerpoint/2010/main" val="2706028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dxcentral.com/resources/glossary/networ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17254"/>
          </a:xfrm>
        </p:spPr>
        <p:txBody>
          <a:bodyPr>
            <a:normAutofit/>
          </a:bodyPr>
          <a:lstStyle/>
          <a:p>
            <a:r>
              <a:rPr lang="en-US" sz="3600" u="sng" dirty="0" smtClean="0">
                <a:effectLst>
                  <a:outerShdw blurRad="38100" dist="38100" dir="2700000" algn="tl">
                    <a:srgbClr val="000000">
                      <a:alpha val="43137"/>
                    </a:srgbClr>
                  </a:outerShdw>
                </a:effectLst>
                <a:latin typeface="Arial Black" panose="020B0A04020102020204" pitchFamily="34" charset="0"/>
              </a:rPr>
              <a:t>CLIENT SERVER MODEL OF COMMUNICATION</a:t>
            </a:r>
            <a:endParaRPr lang="en-IN" sz="3600" u="sng" dirty="0">
              <a:effectLst>
                <a:outerShdw blurRad="38100" dist="38100" dir="2700000" algn="tl">
                  <a:srgbClr val="000000">
                    <a:alpha val="43137"/>
                  </a:srgbClr>
                </a:outerShdw>
              </a:effectLst>
              <a:latin typeface="Arial Black" panose="020B0A04020102020204" pitchFamily="34" charset="0"/>
            </a:endParaRPr>
          </a:p>
        </p:txBody>
      </p:sp>
      <p:sp>
        <p:nvSpPr>
          <p:cNvPr id="3" name="Subtitle 2"/>
          <p:cNvSpPr>
            <a:spLocks noGrp="1"/>
          </p:cNvSpPr>
          <p:nvPr>
            <p:ph type="subTitle" idx="1"/>
          </p:nvPr>
        </p:nvSpPr>
        <p:spPr>
          <a:xfrm>
            <a:off x="1524000" y="2438400"/>
            <a:ext cx="9144000" cy="2819400"/>
          </a:xfrm>
        </p:spPr>
        <p:txBody>
          <a:bodyPr>
            <a:normAutofit lnSpcReduction="10000"/>
          </a:bodyPr>
          <a:lstStyle/>
          <a:p>
            <a:pPr marL="342900" indent="-342900" algn="l">
              <a:buFont typeface="Arial" panose="020B0604020202020204" pitchFamily="34" charset="0"/>
              <a:buChar char="•"/>
            </a:pPr>
            <a:r>
              <a:rPr lang="en-US" dirty="0"/>
              <a:t>A client and server networking model is a model in which computers such as servers provide the network services to the other computers such as clients to perform a user based tasks. This model is known as client-server networking model.</a:t>
            </a:r>
          </a:p>
          <a:p>
            <a:pPr marL="342900" indent="-342900" algn="l">
              <a:buFont typeface="Arial" panose="020B0604020202020204" pitchFamily="34" charset="0"/>
              <a:buChar char="•"/>
            </a:pPr>
            <a:r>
              <a:rPr lang="en-US" dirty="0"/>
              <a:t>The client-server model describes the communication between two computing entities over a </a:t>
            </a:r>
            <a:r>
              <a:rPr lang="en-US" dirty="0">
                <a:hlinkClick r:id="rId2" tooltip="Network"/>
              </a:rPr>
              <a:t>network</a:t>
            </a:r>
            <a:r>
              <a:rPr lang="en-US" dirty="0"/>
              <a:t>. Clients are the ones requesting a resource or service and Servers are the ones providing that resource or service</a:t>
            </a:r>
            <a:endParaRPr lang="en-IN" dirty="0"/>
          </a:p>
        </p:txBody>
      </p:sp>
    </p:spTree>
    <p:extLst>
      <p:ext uri="{BB962C8B-B14F-4D97-AF65-F5344CB8AC3E}">
        <p14:creationId xmlns:p14="http://schemas.microsoft.com/office/powerpoint/2010/main" val="3145977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smtClean="0">
                <a:effectLst>
                  <a:outerShdw blurRad="38100" dist="38100" dir="2700000" algn="tl">
                    <a:srgbClr val="000000">
                      <a:alpha val="43137"/>
                    </a:srgbClr>
                  </a:outerShdw>
                </a:effectLst>
                <a:latin typeface="Arial Black" panose="020B0A04020102020204" pitchFamily="34" charset="0"/>
              </a:rPr>
              <a:t>Architecture Of Client Server Communication</a:t>
            </a:r>
            <a:endParaRPr lang="en-IN" sz="3200" u="sng" dirty="0">
              <a:effectLst>
                <a:outerShdw blurRad="38100" dist="38100" dir="2700000" algn="tl">
                  <a:srgbClr val="000000">
                    <a:alpha val="43137"/>
                  </a:srgbClr>
                </a:outerShdw>
              </a:effectLst>
              <a:latin typeface="Arial Black" panose="020B0A04020102020204" pitchFamily="34" charset="0"/>
            </a:endParaRPr>
          </a:p>
        </p:txBody>
      </p:sp>
      <p:sp>
        <p:nvSpPr>
          <p:cNvPr id="3" name="Content Placeholder 2"/>
          <p:cNvSpPr>
            <a:spLocks noGrp="1"/>
          </p:cNvSpPr>
          <p:nvPr>
            <p:ph idx="1"/>
          </p:nvPr>
        </p:nvSpPr>
        <p:spPr>
          <a:xfrm>
            <a:off x="316421" y="1690688"/>
            <a:ext cx="10515600" cy="7426326"/>
          </a:xfrm>
        </p:spPr>
        <p:txBody>
          <a:bodyPr/>
          <a:lstStyle/>
          <a:p>
            <a:endParaRPr lang="en-IN" dirty="0"/>
          </a:p>
        </p:txBody>
      </p:sp>
      <p:sp>
        <p:nvSpPr>
          <p:cNvPr id="4" name="Rectangle 1"/>
          <p:cNvSpPr>
            <a:spLocks noChangeArrowheads="1"/>
          </p:cNvSpPr>
          <p:nvPr/>
        </p:nvSpPr>
        <p:spPr bwMode="auto">
          <a:xfrm>
            <a:off x="2849218" y="1787845"/>
            <a:ext cx="939681" cy="32624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smtClean="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rPr>
              <a:t>  </a:t>
            </a:r>
            <a:r>
              <a:rPr kumimoji="0" lang="en-US" altLang="en-US" sz="194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6" name="Picture 2" descr="Client and Server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9393" y="2169698"/>
            <a:ext cx="358140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236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Open Source Software (OSS)</a:t>
            </a:r>
            <a:endParaRPr lang="en-IN" sz="4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OSS </a:t>
            </a:r>
            <a:r>
              <a:rPr lang="en-US" dirty="0"/>
              <a:t>is computer software that is released under a license in which the copyright holder grants users the rights to use, study, change, and distribute the </a:t>
            </a:r>
            <a:r>
              <a:rPr lang="en-US" dirty="0" smtClean="0"/>
              <a:t>software.</a:t>
            </a:r>
          </a:p>
          <a:p>
            <a:pPr marL="0" indent="0">
              <a:buNone/>
            </a:pPr>
            <a:endParaRPr lang="en-US" dirty="0" smtClean="0"/>
          </a:p>
          <a:p>
            <a:r>
              <a:rPr lang="en-US" dirty="0" smtClean="0"/>
              <a:t>Its </a:t>
            </a:r>
            <a:r>
              <a:rPr lang="en-US" dirty="0"/>
              <a:t>source code to anyone and for any purpose. Open-source software may be developed in a collaborative, public manner.</a:t>
            </a:r>
            <a:endParaRPr lang="en-IN" dirty="0"/>
          </a:p>
        </p:txBody>
      </p:sp>
    </p:spTree>
    <p:extLst>
      <p:ext uri="{BB962C8B-B14F-4D97-AF65-F5344CB8AC3E}">
        <p14:creationId xmlns:p14="http://schemas.microsoft.com/office/powerpoint/2010/main" val="296822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Freeware Software</a:t>
            </a:r>
            <a:endParaRPr lang="en-IN" sz="36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Freeware s/w is released without charge to public.</a:t>
            </a:r>
          </a:p>
          <a:p>
            <a:endParaRPr lang="en-US" dirty="0" smtClean="0"/>
          </a:p>
          <a:p>
            <a:r>
              <a:rPr lang="en-US" dirty="0"/>
              <a:t>freeware is software under copyright but available at no </a:t>
            </a:r>
            <a:r>
              <a:rPr lang="en-US" dirty="0" smtClean="0"/>
              <a:t>cost.</a:t>
            </a:r>
          </a:p>
          <a:p>
            <a:endParaRPr lang="en-US" dirty="0" smtClean="0"/>
          </a:p>
          <a:p>
            <a:r>
              <a:rPr lang="en-US" dirty="0"/>
              <a:t>Freeware is cost-</a:t>
            </a:r>
            <a:r>
              <a:rPr lang="en-US" b="1" dirty="0"/>
              <a:t>free software</a:t>
            </a:r>
            <a:r>
              <a:rPr lang="en-US" dirty="0"/>
              <a:t> and </a:t>
            </a:r>
            <a:r>
              <a:rPr lang="en-US" b="1" dirty="0"/>
              <a:t>free software</a:t>
            </a:r>
            <a:r>
              <a:rPr lang="en-US" dirty="0"/>
              <a:t> is copyright-</a:t>
            </a:r>
            <a:r>
              <a:rPr lang="en-US" b="1" dirty="0"/>
              <a:t>free </a:t>
            </a:r>
            <a:r>
              <a:rPr lang="en-US" b="1" dirty="0" smtClean="0"/>
              <a:t>software.</a:t>
            </a:r>
          </a:p>
          <a:p>
            <a:endParaRPr lang="en-US" b="1" dirty="0" smtClean="0"/>
          </a:p>
          <a:p>
            <a:r>
              <a:rPr lang="en-US" b="1" dirty="0" smtClean="0"/>
              <a:t>Ex: </a:t>
            </a:r>
            <a:r>
              <a:rPr lang="en-US" dirty="0"/>
              <a:t>Adobe Reader, Free Studio and Skype.</a:t>
            </a:r>
            <a:endParaRPr lang="en-IN" dirty="0"/>
          </a:p>
        </p:txBody>
      </p:sp>
    </p:spTree>
    <p:extLst>
      <p:ext uri="{BB962C8B-B14F-4D97-AF65-F5344CB8AC3E}">
        <p14:creationId xmlns:p14="http://schemas.microsoft.com/office/powerpoint/2010/main" val="841915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Terminologies</a:t>
            </a:r>
            <a:endParaRPr lang="en-IN" sz="3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u="sng" dirty="0" smtClean="0">
                <a:effectLst>
                  <a:outerShdw blurRad="38100" dist="38100" dir="2700000" algn="tl">
                    <a:srgbClr val="000000">
                      <a:alpha val="43137"/>
                    </a:srgbClr>
                  </a:outerShdw>
                </a:effectLst>
              </a:rPr>
              <a:t>Source code:</a:t>
            </a:r>
          </a:p>
          <a:p>
            <a:pPr lvl="1"/>
            <a:r>
              <a:rPr lang="en-US" dirty="0" smtClean="0"/>
              <a:t>It’s a programming </a:t>
            </a:r>
            <a:r>
              <a:rPr lang="en-US" dirty="0"/>
              <a:t>statements that are created by a programmer with a text editor or a visual programming tool and then saved in a file</a:t>
            </a:r>
            <a:r>
              <a:rPr lang="en-US" dirty="0" smtClean="0"/>
              <a:t>.</a:t>
            </a:r>
          </a:p>
          <a:p>
            <a:pPr lvl="1"/>
            <a:r>
              <a:rPr lang="en-US" dirty="0" smtClean="0"/>
              <a:t>Object </a:t>
            </a:r>
            <a:r>
              <a:rPr lang="en-US" dirty="0"/>
              <a:t>code generally refers to the output, a compiled file, which is produced </a:t>
            </a:r>
            <a:r>
              <a:rPr lang="en-US" dirty="0" smtClean="0"/>
              <a:t> when </a:t>
            </a:r>
            <a:r>
              <a:rPr lang="en-US" dirty="0"/>
              <a:t>the </a:t>
            </a:r>
            <a:r>
              <a:rPr lang="en-US" dirty="0" smtClean="0"/>
              <a:t>Source </a:t>
            </a:r>
            <a:r>
              <a:rPr lang="en-US" dirty="0"/>
              <a:t>Code is compiled with a C compiler</a:t>
            </a:r>
            <a:r>
              <a:rPr lang="en-US" dirty="0" smtClean="0"/>
              <a:t>.</a:t>
            </a:r>
          </a:p>
          <a:p>
            <a:r>
              <a:rPr lang="en-US" u="sng" dirty="0" smtClean="0">
                <a:effectLst>
                  <a:outerShdw blurRad="38100" dist="38100" dir="2700000" algn="tl">
                    <a:srgbClr val="000000">
                      <a:alpha val="43137"/>
                    </a:srgbClr>
                  </a:outerShdw>
                </a:effectLst>
              </a:rPr>
              <a:t>Fork:</a:t>
            </a:r>
          </a:p>
          <a:p>
            <a:pPr lvl="1"/>
            <a:r>
              <a:rPr lang="en-US" dirty="0"/>
              <a:t> fork </a:t>
            </a:r>
            <a:r>
              <a:rPr lang="en-US" dirty="0" smtClean="0"/>
              <a:t>happens</a:t>
            </a:r>
            <a:r>
              <a:rPr lang="en-US" dirty="0"/>
              <a:t> when developers take a copy of source code from one software package and start independent development on it, creating a distinct and separate piece of software.</a:t>
            </a:r>
            <a:endParaRPr lang="en-US" u="sng" dirty="0" smtClean="0">
              <a:effectLst>
                <a:outerShdw blurRad="38100" dist="38100" dir="2700000" algn="tl">
                  <a:srgbClr val="000000">
                    <a:alpha val="43137"/>
                  </a:srgbClr>
                </a:outerShdw>
              </a:effectLst>
            </a:endParaRPr>
          </a:p>
          <a:p>
            <a:pPr lvl="1"/>
            <a:endParaRPr lang="en-IN" u="sng"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62288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10000"/>
          </a:bodyPr>
          <a:lstStyle/>
          <a:p>
            <a:r>
              <a:rPr lang="en-US" u="sng" dirty="0" smtClean="0">
                <a:effectLst>
                  <a:outerShdw blurRad="38100" dist="38100" dir="2700000" algn="tl">
                    <a:srgbClr val="000000">
                      <a:alpha val="43137"/>
                    </a:srgbClr>
                  </a:outerShdw>
                </a:effectLst>
                <a:latin typeface="Arial Black" panose="020B0A04020102020204" pitchFamily="34" charset="0"/>
              </a:rPr>
              <a:t>Branch:</a:t>
            </a:r>
          </a:p>
          <a:p>
            <a:pPr lvl="1"/>
            <a:r>
              <a:rPr lang="en-US" dirty="0" smtClean="0"/>
              <a:t> it means</a:t>
            </a:r>
            <a:r>
              <a:rPr lang="en-US" dirty="0"/>
              <a:t> an instruction that tells a computer to begin executing a different part of a program rather than executing statements </a:t>
            </a:r>
            <a:r>
              <a:rPr lang="en-US" dirty="0" smtClean="0"/>
              <a:t>one-by-one</a:t>
            </a:r>
            <a:r>
              <a:rPr lang="en-US" dirty="0"/>
              <a:t>.</a:t>
            </a:r>
            <a:endParaRPr lang="en-US" dirty="0" smtClean="0"/>
          </a:p>
          <a:p>
            <a:pPr lvl="1"/>
            <a:r>
              <a:rPr lang="en-US" dirty="0" smtClean="0"/>
              <a:t> </a:t>
            </a:r>
            <a:r>
              <a:rPr lang="en-US" dirty="0"/>
              <a:t>Branching is implemented as a series of control flow statements in high-level programming languages</a:t>
            </a:r>
            <a:r>
              <a:rPr lang="en-US" dirty="0" smtClean="0"/>
              <a:t>.</a:t>
            </a:r>
            <a:endParaRPr lang="en-IN" dirty="0" smtClean="0"/>
          </a:p>
          <a:p>
            <a:r>
              <a:rPr lang="en-US" u="sng" dirty="0" smtClean="0">
                <a:latin typeface="Arial Black" panose="020B0A04020102020204" pitchFamily="34" charset="0"/>
                <a:cs typeface="Times New Roman" panose="02020603050405020304" pitchFamily="18" charset="0"/>
              </a:rPr>
              <a:t> Patch:</a:t>
            </a:r>
          </a:p>
          <a:p>
            <a:pPr lvl="1"/>
            <a:r>
              <a:rPr lang="en-US" dirty="0"/>
              <a:t>A patch is a set of changes to a computer program or its supporting data designed to update, fix, or improve it. </a:t>
            </a:r>
            <a:endParaRPr lang="en-US" u="sng" dirty="0" smtClean="0"/>
          </a:p>
          <a:p>
            <a:r>
              <a:rPr lang="en-US" u="sng" dirty="0" smtClean="0">
                <a:latin typeface="Arial Black" panose="020B0A04020102020204" pitchFamily="34" charset="0"/>
              </a:rPr>
              <a:t> Upstreaming:</a:t>
            </a:r>
          </a:p>
          <a:p>
            <a:pPr lvl="1"/>
            <a:r>
              <a:rPr lang="en-US" dirty="0"/>
              <a:t>when software has been forked or uses a chain of libraries/dependencies, upstream refers to an issue that occurs in software related to the chain. It is the direction that is toward the original authors or maintainers of software.</a:t>
            </a:r>
            <a:endParaRPr lang="en-US" dirty="0" smtClean="0"/>
          </a:p>
        </p:txBody>
      </p:sp>
    </p:spTree>
    <p:extLst>
      <p:ext uri="{BB962C8B-B14F-4D97-AF65-F5344CB8AC3E}">
        <p14:creationId xmlns:p14="http://schemas.microsoft.com/office/powerpoint/2010/main" val="2818633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Dynamic Website</a:t>
            </a:r>
            <a:endParaRPr lang="en-IN" sz="36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Dynamic websites are those websites that changes the content or layout with every request to the webserver. </a:t>
            </a:r>
            <a:endParaRPr lang="en-US" dirty="0" smtClean="0"/>
          </a:p>
          <a:p>
            <a:r>
              <a:rPr lang="en-US" dirty="0" smtClean="0"/>
              <a:t>These  type of websites </a:t>
            </a:r>
            <a:r>
              <a:rPr lang="en-US" dirty="0"/>
              <a:t>have the capability of producing different content for different visitors from the same source code file</a:t>
            </a:r>
            <a:r>
              <a:rPr lang="en-US" dirty="0" smtClean="0"/>
              <a:t>.</a:t>
            </a:r>
          </a:p>
          <a:p>
            <a:r>
              <a:rPr lang="en-US" dirty="0"/>
              <a:t>A dynamic website contains information and content that changes, depending on factors such as the viewer of the site, the time of the day, the time zone, or the native language of the country the viewer).</a:t>
            </a:r>
            <a:endParaRPr lang="en-IN" dirty="0"/>
          </a:p>
        </p:txBody>
      </p:sp>
    </p:spTree>
    <p:extLst>
      <p:ext uri="{BB962C8B-B14F-4D97-AF65-F5344CB8AC3E}">
        <p14:creationId xmlns:p14="http://schemas.microsoft.com/office/powerpoint/2010/main" val="1028030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 Server</a:t>
            </a:r>
            <a:endPar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A web server is a dedicated computer responsible for running websites sitting out on those computers somewhere on the Internet. </a:t>
            </a:r>
            <a:endParaRPr lang="en-US" dirty="0" smtClean="0"/>
          </a:p>
          <a:p>
            <a:r>
              <a:rPr lang="en-US" dirty="0" smtClean="0"/>
              <a:t>They </a:t>
            </a:r>
            <a:r>
              <a:rPr lang="en-US" dirty="0"/>
              <a:t>are specialized programs that circulate web pages as summoned by the user. The primary objective of any web server is to collect, process and provide web pages to the users</a:t>
            </a:r>
            <a:r>
              <a:rPr lang="en-US" dirty="0" smtClean="0"/>
              <a:t>.</a:t>
            </a:r>
          </a:p>
          <a:p>
            <a:r>
              <a:rPr lang="en-US" dirty="0" smtClean="0"/>
              <a:t>Web server accept the client request and send response </a:t>
            </a:r>
            <a:r>
              <a:rPr lang="en-US" smtClean="0"/>
              <a:t>to client.</a:t>
            </a:r>
            <a:endParaRPr lang="en-IN" dirty="0"/>
          </a:p>
        </p:txBody>
      </p:sp>
    </p:spTree>
    <p:extLst>
      <p:ext uri="{BB962C8B-B14F-4D97-AF65-F5344CB8AC3E}">
        <p14:creationId xmlns:p14="http://schemas.microsoft.com/office/powerpoint/2010/main" val="4198429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287</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Calibri</vt:lpstr>
      <vt:lpstr>Calibri Light</vt:lpstr>
      <vt:lpstr>inter-regular</vt:lpstr>
      <vt:lpstr>Times New Roman</vt:lpstr>
      <vt:lpstr>Office Theme</vt:lpstr>
      <vt:lpstr>CLIENT SERVER MODEL OF COMMUNICATION</vt:lpstr>
      <vt:lpstr>Architecture Of Client Server Communication</vt:lpstr>
      <vt:lpstr>Open Source Software (OSS)</vt:lpstr>
      <vt:lpstr>Freeware Software</vt:lpstr>
      <vt:lpstr>Terminologies</vt:lpstr>
      <vt:lpstr>PowerPoint Presentation</vt:lpstr>
      <vt:lpstr>Dynamic Website</vt:lpstr>
      <vt:lpstr>Web Server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SERVER MODEL OF COMMUNICATION</dc:title>
  <dc:creator>Darshana.Makani</dc:creator>
  <cp:lastModifiedBy>Darshana.Makani</cp:lastModifiedBy>
  <cp:revision>16</cp:revision>
  <dcterms:created xsi:type="dcterms:W3CDTF">2023-08-25T04:03:28Z</dcterms:created>
  <dcterms:modified xsi:type="dcterms:W3CDTF">2023-08-25T05:39:05Z</dcterms:modified>
</cp:coreProperties>
</file>