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lab.research.google.com/"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VIJAY SEKAR T 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5410200" cy="738664"/>
          </a:xfrm>
        </p:spPr>
        <p:txBody>
          <a:bodyPr/>
          <a:lstStyle/>
          <a:p>
            <a:r>
              <a:rPr lang="en-US" sz="4800" b="1" dirty="0" smtClean="0"/>
              <a:t>APPLICATIONS</a:t>
            </a:r>
            <a:r>
              <a:rPr lang="en-US" b="1" dirty="0" smtClean="0"/>
              <a:t>:</a:t>
            </a:r>
            <a:endParaRPr lang="en-US" b="1" dirty="0"/>
          </a:p>
        </p:txBody>
      </p:sp>
      <p:sp>
        <p:nvSpPr>
          <p:cNvPr id="3" name="Subtitle 2"/>
          <p:cNvSpPr>
            <a:spLocks noGrp="1"/>
          </p:cNvSpPr>
          <p:nvPr>
            <p:ph type="subTitle" idx="4"/>
          </p:nvPr>
        </p:nvSpPr>
        <p:spPr>
          <a:xfrm>
            <a:off x="762000" y="1981200"/>
            <a:ext cx="9144000" cy="4038600"/>
          </a:xfrm>
        </p:spPr>
        <p:txBody>
          <a:bodyPr/>
          <a:lstStyle/>
          <a:p>
            <a:r>
              <a:rPr lang="en-US" dirty="0" smtClean="0"/>
              <a:t>Imagine </a:t>
            </a:r>
            <a:r>
              <a:rPr lang="en-US" dirty="0" smtClean="0"/>
              <a:t>a hospital setting where doctors need rapid and accurate diagnoses to efficiently treat patients. Consider a specific case of diagnosing skin conditions such as melanoma, a type of skin cancer. Traditional methods of diagnosis may require time-consuming biopsies and expert analysis, leading to delays in treatment</a:t>
            </a:r>
            <a:r>
              <a:rPr lang="en-US" dirty="0" smtClean="0"/>
              <a:t>.</a:t>
            </a:r>
          </a:p>
          <a:p>
            <a:endParaRPr lang="en-US" b="1" dirty="0" smtClean="0"/>
          </a:p>
          <a:p>
            <a:r>
              <a:rPr lang="en-US" b="1" dirty="0" smtClean="0"/>
              <a:t>Dataset </a:t>
            </a:r>
            <a:r>
              <a:rPr lang="en-US" b="1" dirty="0" smtClean="0"/>
              <a:t>Collection and Preprocessing:</a:t>
            </a:r>
            <a:r>
              <a:rPr lang="en-US" dirty="0" smtClean="0"/>
              <a:t> Gather a large dataset of skin lesion images, including various types of melanoma and benign lesions. Preprocess the images by standardizing sizes, enhancing contrast, and removing artifacts</a:t>
            </a:r>
            <a:r>
              <a:rPr lang="en-US" dirty="0" smtClean="0"/>
              <a:t>.</a:t>
            </a:r>
          </a:p>
          <a:p>
            <a:endParaRPr lang="en-US" dirty="0" smtClean="0"/>
          </a:p>
          <a:p>
            <a:r>
              <a:rPr lang="en-US" b="1" dirty="0" smtClean="0"/>
              <a:t>Integration </a:t>
            </a:r>
            <a:r>
              <a:rPr lang="en-US" b="1" dirty="0" smtClean="0"/>
              <a:t>with Healthcare Systems:</a:t>
            </a:r>
            <a:r>
              <a:rPr lang="en-US" dirty="0" smtClean="0"/>
              <a:t> Integrate the real-time diagnosis application with existing healthcare systems, allowing seamless interaction with electronic health records (EHRs) and patient management systems. This integration enables doctors to access diagnostic results within their workflow, facilitating timely treatment decision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166712"/>
          </a:xfrm>
          <a:prstGeom prst="rect">
            <a:avLst/>
          </a:prstGeom>
        </p:spPr>
        <p:txBody>
          <a:bodyPr vert="horz" wrap="square" lIns="0" tIns="0" rIns="0" bIns="0" rtlCol="0">
            <a:spAutoFit/>
          </a:bodyPr>
          <a:lstStyle/>
          <a:p>
            <a:pPr>
              <a:lnSpc>
                <a:spcPts val="1275"/>
              </a:lnSpc>
            </a:pPr>
            <a:r>
              <a:rPr lang="en-US" sz="1100" dirty="0" smtClean="0">
                <a:hlinkClick r:id="rId2"/>
              </a:rPr>
              <a:t>Medical Diagnosis with CNN&amp; Transfer Learning - </a:t>
            </a:r>
            <a:r>
              <a:rPr lang="en-US" sz="1100" dirty="0" err="1" smtClean="0">
                <a:hlinkClick r:id="rId2"/>
              </a:rPr>
              <a:t>Colaboratory</a:t>
            </a:r>
            <a:r>
              <a:rPr lang="en-US" sz="1100" dirty="0" smtClean="0">
                <a:hlinkClick r:id="rId2"/>
              </a:rPr>
              <a:t> (google.com)</a:t>
            </a:r>
            <a:endParaRPr lang="en-IN"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4" name="TextBox 13">
            <a:extLst>
              <a:ext uri="{FF2B5EF4-FFF2-40B4-BE49-F238E27FC236}">
                <a16:creationId xmlns="" xmlns:a16="http://schemas.microsoft.com/office/drawing/2014/main" id="{490BC127-869C-A3F6-572E-C89255A675DE}"/>
              </a:ext>
            </a:extLst>
          </p:cNvPr>
          <p:cNvSpPr txBox="1"/>
          <p:nvPr/>
        </p:nvSpPr>
        <p:spPr>
          <a:xfrm>
            <a:off x="777056" y="1330220"/>
            <a:ext cx="8077200" cy="2535246"/>
          </a:xfrm>
          <a:prstGeom prst="rect">
            <a:avLst/>
          </a:prstGeom>
          <a:noFill/>
        </p:spPr>
        <p:txBody>
          <a:bodyPr wrap="square">
            <a:spAutoFit/>
          </a:bodyPr>
          <a:lstStyle/>
          <a:p>
            <a:pPr algn="just">
              <a:lnSpc>
                <a:spcPct val="150000"/>
              </a:lnSpc>
            </a:pPr>
            <a:r>
              <a:rPr lang="en-US" dirty="0" smtClean="0"/>
              <a:t>The result of this project will be a robust diagnostic system capable of accurately predicting medical conditions from symptoms. Through extensive testing and validation, we aim to demonstrate the effectiveness and reliability of our decision tree-based approach in improving the diagnostic process. Ultimately, our goal is to provide healthcare professionals with a valuable tool that enhances their ability to diagnose and treat patients effectively.</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 xmlns:a16="http://schemas.microsoft.com/office/drawing/2014/main" id="{2CA8D70D-B689-80F0-1FB7-291773EA44ED}"/>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a:extLst>
              <a:ext uri="{FF2B5EF4-FFF2-40B4-BE49-F238E27FC236}">
                <a16:creationId xmlns="" xmlns:a16="http://schemas.microsoft.com/office/drawing/2014/main" id="{A51F9FD0-44D3-463D-8BD4-D0FAD835C442}"/>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a:extLst>
              <a:ext uri="{FF2B5EF4-FFF2-40B4-BE49-F238E27FC236}">
                <a16:creationId xmlns="" xmlns:a16="http://schemas.microsoft.com/office/drawing/2014/main" id="{5678E711-0F3F-1F46-22B5-B52E5E9FBD47}"/>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 xmlns:a14="http://schemas.microsoft.com/office/drawing/2010/main">
                <a:solidFill>
                  <a:srgbClr val="FFFFFF"/>
                </a:solidFill>
              </a14:hiddenFill>
            </a:ext>
          </a:extLst>
        </p:spPr>
      </p:pic>
      <p:pic>
        <p:nvPicPr>
          <p:cNvPr id="3077" name="Picture 5">
            <a:extLst>
              <a:ext uri="{FF2B5EF4-FFF2-40B4-BE49-F238E27FC236}">
                <a16:creationId xmlns="" xmlns:a16="http://schemas.microsoft.com/office/drawing/2014/main" id="{30490F28-723C-3255-1915-91664DD3E430}"/>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 xmlns:a16="http://schemas.microsoft.com/office/drawing/2014/main" id="{C6FC5CEA-CCD4-2B99-281D-011CE5640574}"/>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7F3F4296-A640-B8F6-0B46-A0493B9F5E77}"/>
              </a:ext>
            </a:extLst>
          </p:cNvPr>
          <p:cNvSpPr txBox="1"/>
          <p:nvPr/>
        </p:nvSpPr>
        <p:spPr>
          <a:xfrm>
            <a:off x="6324081" y="2057861"/>
            <a:ext cx="4000394" cy="3170099"/>
          </a:xfrm>
          <a:prstGeom prst="rect">
            <a:avLst/>
          </a:prstGeom>
          <a:noFill/>
        </p:spPr>
        <p:txBody>
          <a:bodyPr wrap="square">
            <a:spAutoFit/>
          </a:bodyPr>
          <a:lstStyle/>
          <a:p>
            <a:r>
              <a:rPr lang="en-US" sz="4000" b="1" dirty="0" smtClean="0">
                <a:solidFill>
                  <a:srgbClr val="0D0D0D"/>
                </a:solidFill>
                <a:latin typeface="Times New Roman" panose="02020603050405020304" pitchFamily="18" charset="0"/>
                <a:cs typeface="Times New Roman" panose="02020603050405020304" pitchFamily="18" charset="0"/>
              </a:rPr>
              <a:t>Medical diagnosis with CNN and transfer </a:t>
            </a:r>
            <a:endParaRPr lang="en-US" sz="4000" b="1" dirty="0" smtClean="0">
              <a:solidFill>
                <a:srgbClr val="0D0D0D"/>
              </a:solidFill>
              <a:latin typeface="Times New Roman" panose="02020603050405020304" pitchFamily="18" charset="0"/>
              <a:cs typeface="Times New Roman" panose="02020603050405020304" pitchFamily="18" charset="0"/>
            </a:endParaRPr>
          </a:p>
          <a:p>
            <a:r>
              <a:rPr lang="en-US" sz="4000" b="1" dirty="0" smtClean="0">
                <a:solidFill>
                  <a:srgbClr val="0D0D0D"/>
                </a:solidFill>
                <a:latin typeface="Times New Roman" panose="02020603050405020304" pitchFamily="18" charset="0"/>
                <a:cs typeface="Times New Roman" panose="02020603050405020304" pitchFamily="18" charset="0"/>
              </a:rPr>
              <a:t>learning</a:t>
            </a:r>
            <a:endParaRPr lang="en-US" sz="4000" b="1" i="0" dirty="0" smtClean="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 xmlns:a16="http://schemas.microsoft.com/office/drawing/2014/main" id="{D3934DF2-996C-10AA-46CC-DD47EB1CEDC4}"/>
              </a:ext>
            </a:extLst>
          </p:cNvPr>
          <p:cNvSpPr txBox="1"/>
          <p:nvPr/>
        </p:nvSpPr>
        <p:spPr>
          <a:xfrm>
            <a:off x="1774574" y="1253260"/>
            <a:ext cx="7370199" cy="1709892"/>
          </a:xfrm>
          <a:prstGeom prst="rect">
            <a:avLst/>
          </a:prstGeom>
          <a:noFill/>
        </p:spPr>
        <p:txBody>
          <a:bodyPr wrap="square">
            <a:spAutoFit/>
          </a:bodyPr>
          <a:lstStyle/>
          <a:p>
            <a:pPr algn="just">
              <a:lnSpc>
                <a:spcPct val="150000"/>
              </a:lnSpc>
            </a:pPr>
            <a:r>
              <a:rPr lang="en-US" dirty="0" smtClean="0"/>
              <a:t>The agenda of this project is to develop an intelligent system capable of diagnosing medical conditions based on symptoms reported by patients. By leveraging decision tree algorithms, we aim to create a reliable and efficient tool for healthcare professionals to assist in the diagnostic process.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F799D67F-5568-D176-429A-EBF07F3E4BE1}"/>
              </a:ext>
            </a:extLst>
          </p:cNvPr>
          <p:cNvSpPr txBox="1"/>
          <p:nvPr/>
        </p:nvSpPr>
        <p:spPr>
          <a:xfrm>
            <a:off x="834072" y="1828800"/>
            <a:ext cx="6633528" cy="2956387"/>
          </a:xfrm>
          <a:prstGeom prst="rect">
            <a:avLst/>
          </a:prstGeom>
          <a:noFill/>
        </p:spPr>
        <p:txBody>
          <a:bodyPr wrap="square">
            <a:spAutoFit/>
          </a:bodyPr>
          <a:lstStyle/>
          <a:p>
            <a:pPr algn="just">
              <a:lnSpc>
                <a:spcPct val="150000"/>
              </a:lnSpc>
            </a:pPr>
            <a:r>
              <a:rPr lang="en-US" dirty="0" smtClean="0"/>
              <a:t>The diagnosis of medical conditions can be challenging, often relying on the expertise and experience of healthcare professionals. However, with the increasing volume of patient data and the complexity of medical knowledge, there is a need for automated systems to aid in the diagnostic process. Developing an accurate and efficient method for diagnosing medical conditions from symptoms is crucial to improve healthcare outcomes and reduce diagnostic errors.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 xmlns:a16="http://schemas.microsoft.com/office/drawing/2014/main" id="{3D1EF36B-ED50-F791-EDF7-B5D571D8BAF9}"/>
              </a:ext>
            </a:extLst>
          </p:cNvPr>
          <p:cNvSpPr txBox="1"/>
          <p:nvPr/>
        </p:nvSpPr>
        <p:spPr>
          <a:xfrm>
            <a:off x="944593" y="1946254"/>
            <a:ext cx="7713632" cy="3000821"/>
          </a:xfrm>
          <a:prstGeom prst="rect">
            <a:avLst/>
          </a:prstGeom>
          <a:noFill/>
        </p:spPr>
        <p:txBody>
          <a:bodyPr wrap="square">
            <a:spAutoFit/>
          </a:bodyPr>
          <a:lstStyle/>
          <a:p>
            <a:pPr algn="just">
              <a:lnSpc>
                <a:spcPct val="150000"/>
              </a:lnSpc>
            </a:pPr>
            <a:r>
              <a:rPr lang="en-US" dirty="0" smtClean="0"/>
              <a:t>This project focuses on implementing decision tree algorithms to create a diagnostic system capable of predicting medical conditions based on reported symptoms. By analyzing datasets containing symptom profiles and corresponding diagnoses, the system will learn to identify patterns and relationships between symptoms and conditions. The trained decision tree model will then be integrated into a user-friendly interface for healthcare professionals to input patient symptoms and receive accurate diagnostic predictions.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 xmlns:a16="http://schemas.microsoft.com/office/drawing/2014/main" id="{30699579-571B-4699-74B2-283B4497A62B}"/>
              </a:ext>
            </a:extLst>
          </p:cNvPr>
          <p:cNvSpPr txBox="1"/>
          <p:nvPr/>
        </p:nvSpPr>
        <p:spPr>
          <a:xfrm>
            <a:off x="699452" y="1828801"/>
            <a:ext cx="8447006" cy="2585323"/>
          </a:xfrm>
          <a:prstGeom prst="rect">
            <a:avLst/>
          </a:prstGeom>
          <a:noFill/>
        </p:spPr>
        <p:txBody>
          <a:bodyPr wrap="square">
            <a:spAutoFit/>
          </a:bodyPr>
          <a:lstStyle/>
          <a:p>
            <a:r>
              <a:rPr lang="en-US" dirty="0" smtClean="0"/>
              <a:t>The end users of this project are healthcare professionals, including </a:t>
            </a:r>
          </a:p>
          <a:p>
            <a:endParaRPr lang="en-US" dirty="0" smtClean="0"/>
          </a:p>
          <a:p>
            <a:pPr marL="342900" indent="-342900">
              <a:buFont typeface="Arial" pitchFamily="34" charset="0"/>
              <a:buChar char="•"/>
            </a:pPr>
            <a:r>
              <a:rPr lang="en-US" dirty="0" smtClean="0"/>
              <a:t>Doctors, </a:t>
            </a:r>
          </a:p>
          <a:p>
            <a:pPr>
              <a:buFont typeface="Arial" pitchFamily="34" charset="0"/>
              <a:buChar char="•"/>
            </a:pPr>
            <a:r>
              <a:rPr lang="en-US" dirty="0" smtClean="0"/>
              <a:t>     Nurses, and </a:t>
            </a:r>
          </a:p>
          <a:p>
            <a:pPr>
              <a:buFont typeface="Arial" pitchFamily="34" charset="0"/>
              <a:buChar char="•"/>
            </a:pPr>
            <a:r>
              <a:rPr lang="en-US" dirty="0" smtClean="0"/>
              <a:t>     Medical practitioners, </a:t>
            </a:r>
          </a:p>
          <a:p>
            <a:endParaRPr lang="en-US" dirty="0" smtClean="0"/>
          </a:p>
          <a:p>
            <a:r>
              <a:rPr lang="en-US" dirty="0" smtClean="0"/>
              <a:t>Who require efficient tools to assist in the diagnostic process. Additionally, patients may indirectly benefit from the improved accuracy and speed of diagnosis enabled by this system.</a:t>
            </a:r>
            <a:endParaRPr lang="en-IN" dirty="0"/>
          </a:p>
        </p:txBody>
      </p:sp>
      <p:sp>
        <p:nvSpPr>
          <p:cNvPr id="13" name="Rectangle 3">
            <a:extLst>
              <a:ext uri="{FF2B5EF4-FFF2-40B4-BE49-F238E27FC236}">
                <a16:creationId xmlns=""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 xmlns:a16="http://schemas.microsoft.com/office/drawing/2014/main" id="{C6320647-75AD-2945-DD14-989E33BC3F44}"/>
              </a:ext>
            </a:extLst>
          </p:cNvPr>
          <p:cNvSpPr txBox="1"/>
          <p:nvPr/>
        </p:nvSpPr>
        <p:spPr>
          <a:xfrm>
            <a:off x="3050458" y="2005213"/>
            <a:ext cx="6100916" cy="4247317"/>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Solution</a:t>
            </a:r>
            <a:r>
              <a:rPr lang="en-IN" dirty="0" smtClean="0">
                <a:latin typeface="Times New Roman" panose="02020603050405020304" pitchFamily="18" charset="0"/>
                <a:cs typeface="Times New Roman" panose="02020603050405020304" pitchFamily="18" charset="0"/>
              </a:rPr>
              <a:t>:</a:t>
            </a:r>
            <a:r>
              <a:rPr lang="en-US" dirty="0" smtClean="0"/>
              <a:t> Our solution involves the development of a decision tree-based diagnostic system that can accurately predict medical conditions from reported symptoms. By leveraging machine learning techniques, the system will continuously learn and improve its diagnostic accuracy over time. </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Value</a:t>
            </a:r>
            <a:r>
              <a:rPr lang="en-IN"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Proposition</a:t>
            </a:r>
            <a:r>
              <a:rPr lang="en-IN" dirty="0" smtClean="0">
                <a:latin typeface="Times New Roman" panose="02020603050405020304" pitchFamily="18" charset="0"/>
                <a:cs typeface="Times New Roman" panose="02020603050405020304" pitchFamily="18" charset="0"/>
              </a:rPr>
              <a:t>:</a:t>
            </a:r>
            <a:r>
              <a:rPr lang="en-US" dirty="0" smtClean="0"/>
              <a:t>The value proposition lies in providing healthcare professionals with a reliable and efficient tool to assist in diagnosing medical conditions, ultimately leading to improved patient care and outcomes.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 xmlns:a16="http://schemas.microsoft.com/office/drawing/2014/main" id="{50F43B6B-D63D-8C11-3402-774E792281B9}"/>
              </a:ext>
            </a:extLst>
          </p:cNvPr>
          <p:cNvSpPr txBox="1"/>
          <p:nvPr/>
        </p:nvSpPr>
        <p:spPr>
          <a:xfrm>
            <a:off x="2362200" y="1981200"/>
            <a:ext cx="6712974" cy="2540888"/>
          </a:xfrm>
          <a:prstGeom prst="rect">
            <a:avLst/>
          </a:prstGeom>
          <a:noFill/>
        </p:spPr>
        <p:txBody>
          <a:bodyPr wrap="square">
            <a:spAutoFit/>
          </a:bodyPr>
          <a:lstStyle/>
          <a:p>
            <a:pPr algn="just">
              <a:lnSpc>
                <a:spcPct val="150000"/>
              </a:lnSpc>
            </a:pPr>
            <a:r>
              <a:rPr lang="en-US" dirty="0" smtClean="0"/>
              <a:t>The wow factor of our solution lies in its ability to leverage advanced machine learning algorithms to analyze complex symptom profiles and accurately predict medical conditions. By harnessing the power of decision trees, our system can handle large volumes of data and provide rapid diagnostic predictions, significantly reducing the time and effort required for manual diagnosis.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 xmlns:a16="http://schemas.microsoft.com/office/drawing/2014/main" id="{47BC5487-83B5-E4BF-D80A-4D5A2252E175}"/>
              </a:ext>
            </a:extLst>
          </p:cNvPr>
          <p:cNvSpPr txBox="1"/>
          <p:nvPr/>
        </p:nvSpPr>
        <p:spPr>
          <a:xfrm>
            <a:off x="533400" y="1750237"/>
            <a:ext cx="8694174" cy="1754326"/>
          </a:xfrm>
          <a:prstGeom prst="rect">
            <a:avLst/>
          </a:prstGeom>
          <a:noFill/>
        </p:spPr>
        <p:txBody>
          <a:bodyPr wrap="square">
            <a:spAutoFit/>
          </a:bodyPr>
          <a:lstStyle/>
          <a:p>
            <a:pPr algn="just"/>
            <a:r>
              <a:rPr lang="en-US" dirty="0" smtClean="0"/>
              <a:t>The modeling phase of this project involves preprocessing the dataset, including handling missing data, encoding categorical variables, and splitting the data into training and testing sets. We will then train multiple decision tree models using algorithms such as ID3, C4.5, or CART, and evaluate their performance based on metrics such as accuracy, precision, recall, and F1-score. The final model will be selected based on its performance and deployed into a user-friendly interface for healthcare professionals.</a:t>
            </a:r>
            <a:endParaRPr lang="en-IN" dirty="0">
              <a:latin typeface="Times New Roman" panose="02020603050405020304" pitchFamily="18" charset="0"/>
              <a:cs typeface="Times New Roman" panose="02020603050405020304" pitchFamily="18" charset="0"/>
            </a:endParaRPr>
          </a:p>
        </p:txBody>
      </p:sp>
      <p:pic>
        <p:nvPicPr>
          <p:cNvPr id="11" name="Picture 10" descr="Screenshot (176).png"/>
          <p:cNvPicPr>
            <a:picLocks noChangeAspect="1"/>
          </p:cNvPicPr>
          <p:nvPr/>
        </p:nvPicPr>
        <p:blipFill>
          <a:blip r:embed="rId3" cstate="print"/>
          <a:stretch>
            <a:fillRect/>
          </a:stretch>
        </p:blipFill>
        <p:spPr>
          <a:xfrm>
            <a:off x="304800" y="3733800"/>
            <a:ext cx="9289031" cy="1600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TotalTime>
  <Words>759</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VIJAY SEKAR T G</vt:lpstr>
      <vt:lpstr>PROJECT TITLE</vt:lpstr>
      <vt:lpstr>AGENDA</vt:lpstr>
      <vt:lpstr>PROBLEM STATEMENT</vt:lpstr>
      <vt:lpstr>PROJECT OVERVIEW</vt:lpstr>
      <vt:lpstr>WHO ARE THE END USERS?</vt:lpstr>
      <vt:lpstr>YOUR SOLUTION AND ITS VALUE PROPOSITION</vt:lpstr>
      <vt:lpstr>THE WOW IN YOUR SOLUTION</vt:lpstr>
      <vt:lpstr>Slide 9</vt:lpstr>
      <vt:lpstr>APPLICATIONS: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Surya Prakash</cp:lastModifiedBy>
  <cp:revision>13</cp:revision>
  <dcterms:created xsi:type="dcterms:W3CDTF">2024-03-29T14:48:44Z</dcterms:created>
  <dcterms:modified xsi:type="dcterms:W3CDTF">2024-03-31T08:28:45Z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