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05" r:id="rId2"/>
    <p:sldId id="295" r:id="rId3"/>
    <p:sldId id="263" r:id="rId4"/>
    <p:sldId id="268" r:id="rId5"/>
    <p:sldId id="267" r:id="rId6"/>
    <p:sldId id="269" r:id="rId7"/>
    <p:sldId id="271" r:id="rId8"/>
  </p:sldIdLst>
  <p:sldSz cx="10160000" cy="5715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32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2E65"/>
    <a:srgbClr val="0B87D6"/>
    <a:srgbClr val="5BBA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736" y="56"/>
      </p:cViewPr>
      <p:guideLst>
        <p:guide orient="horz" pos="1800"/>
        <p:guide pos="320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7" d="100"/>
        <a:sy n="167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180DBCB0-6FF0-4130-B57D-DE263C4DEB1C}" type="datetimeFigureOut">
              <a:rPr lang="zh-CN" altLang="en-US" smtClean="0"/>
              <a:pPr/>
              <a:t>2020/9/7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663622BD-B18B-4F1D-8806-94D26F57713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1066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622BD-B18B-4F1D-8806-94D26F57713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975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622BD-B18B-4F1D-8806-94D26F57713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814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622BD-B18B-4F1D-8806-94D26F57713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04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622BD-B18B-4F1D-8806-94D26F57713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022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622BD-B18B-4F1D-8806-94D26F57713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738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622BD-B18B-4F1D-8806-94D26F57713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930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622BD-B18B-4F1D-8806-94D26F57713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128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62000" y="1775356"/>
            <a:ext cx="8636000" cy="12250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38500"/>
            <a:ext cx="71120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6000" y="228866"/>
            <a:ext cx="2286000" cy="487627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8000" y="228866"/>
            <a:ext cx="6688667" cy="487627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2570" y="3672418"/>
            <a:ext cx="86360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02570" y="2422261"/>
            <a:ext cx="86360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8000" y="1333500"/>
            <a:ext cx="4487333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64667" y="1333500"/>
            <a:ext cx="4487333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8000" y="1279262"/>
            <a:ext cx="448909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8000" y="1812396"/>
            <a:ext cx="448909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61141" y="1279262"/>
            <a:ext cx="4490861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61141" y="1812396"/>
            <a:ext cx="4490861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" y="2"/>
            <a:ext cx="10159999" cy="5714999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2" y="227543"/>
            <a:ext cx="3342570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72278" y="227542"/>
            <a:ext cx="5679722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08002" y="1195918"/>
            <a:ext cx="3342570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91431" y="4000500"/>
            <a:ext cx="60960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91431" y="510646"/>
            <a:ext cx="60960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91431" y="4472782"/>
            <a:ext cx="60960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7561823" y="5305772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08000" y="228865"/>
            <a:ext cx="91440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8000" y="1333500"/>
            <a:ext cx="91440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08000" y="5296960"/>
            <a:ext cx="2370667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2020/9/7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71334" y="5296960"/>
            <a:ext cx="3217333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281333" y="5296960"/>
            <a:ext cx="2370667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754"/>
            <a:ext cx="10159999" cy="5713493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2" y="-752"/>
            <a:ext cx="10159999" cy="5714999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0"/>
            <a:ext cx="10160558" cy="5715000"/>
          </a:xfrm>
          <a:prstGeom prst="rect">
            <a:avLst/>
          </a:prstGeom>
          <a:blipFill dpi="0" rotWithShape="1">
            <a:blip r:embed="rId3"/>
            <a:srcRect/>
            <a:stretch>
              <a:fillRect t="-3762" b="-16912"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/>
              <a:cs typeface="+mn-cs"/>
            </a:endParaRPr>
          </a:p>
        </p:txBody>
      </p:sp>
      <p:sp>
        <p:nvSpPr>
          <p:cNvPr id="26" name="矩形 259"/>
          <p:cNvSpPr>
            <a:spLocks noChangeArrowheads="1"/>
          </p:cNvSpPr>
          <p:nvPr/>
        </p:nvSpPr>
        <p:spPr bwMode="auto">
          <a:xfrm>
            <a:off x="327472" y="1273324"/>
            <a:ext cx="9707168" cy="492443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fontAlgn="base"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rgbClr val="274583"/>
                </a:solidFill>
                <a:cs typeface="Arial" panose="020B0604020202020204" pitchFamily="34" charset="0"/>
              </a:rPr>
              <a:t>共享单车用户满意分数分析报告</a:t>
            </a:r>
            <a:endParaRPr lang="zh-CN" altLang="en-US" b="1" dirty="0">
              <a:solidFill>
                <a:srgbClr val="274583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922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150"/>
                            </p:stCondLst>
                            <p:childTnLst>
                              <p:par>
                                <p:cTn id="1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91"/>
          <p:cNvSpPr>
            <a:spLocks noChangeArrowheads="1"/>
          </p:cNvSpPr>
          <p:nvPr/>
        </p:nvSpPr>
        <p:spPr bwMode="auto">
          <a:xfrm flipV="1">
            <a:off x="7899400" y="1920825"/>
            <a:ext cx="2260600" cy="1833563"/>
          </a:xfrm>
          <a:custGeom>
            <a:avLst/>
            <a:gdLst/>
            <a:ahLst/>
            <a:cxnLst/>
            <a:rect l="l" t="t" r="r" b="b"/>
            <a:pathLst>
              <a:path w="1752600" h="1295400">
                <a:moveTo>
                  <a:pt x="0" y="1295400"/>
                </a:moveTo>
                <a:lnTo>
                  <a:pt x="1752600" y="1295400"/>
                </a:lnTo>
                <a:lnTo>
                  <a:pt x="1752600" y="0"/>
                </a:lnTo>
                <a:lnTo>
                  <a:pt x="714154" y="0"/>
                </a:lnTo>
                <a:close/>
              </a:path>
            </a:pathLst>
          </a:custGeom>
          <a:solidFill>
            <a:srgbClr val="052E65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3" name="AutoShape 292"/>
          <p:cNvSpPr>
            <a:spLocks noChangeArrowheads="1"/>
          </p:cNvSpPr>
          <p:nvPr/>
        </p:nvSpPr>
        <p:spPr bwMode="auto">
          <a:xfrm flipV="1">
            <a:off x="0" y="1920825"/>
            <a:ext cx="4699000" cy="1833563"/>
          </a:xfrm>
          <a:custGeom>
            <a:avLst/>
            <a:gdLst/>
            <a:ahLst/>
            <a:cxnLst/>
            <a:rect l="l" t="t" r="r" b="b"/>
            <a:pathLst>
              <a:path w="4191000" h="1295400">
                <a:moveTo>
                  <a:pt x="0" y="1295400"/>
                </a:moveTo>
                <a:lnTo>
                  <a:pt x="3476846" y="1295400"/>
                </a:lnTo>
                <a:lnTo>
                  <a:pt x="4191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52E65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4" name="WordArt 293"/>
          <p:cNvSpPr>
            <a:spLocks noChangeArrowheads="1" noChangeShapeType="1" noTextEdit="1"/>
          </p:cNvSpPr>
          <p:nvPr/>
        </p:nvSpPr>
        <p:spPr bwMode="auto">
          <a:xfrm>
            <a:off x="975544" y="2137421"/>
            <a:ext cx="2016224" cy="79253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 anchor="ctr"/>
          <a:lstStyle/>
          <a:p>
            <a:pPr algn="ctr"/>
            <a:r>
              <a:rPr lang="zh-CN" altLang="en-US" sz="5400" kern="10" spc="7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 录</a:t>
            </a:r>
          </a:p>
        </p:txBody>
      </p:sp>
      <p:sp>
        <p:nvSpPr>
          <p:cNvPr id="5" name="WordArt 294"/>
          <p:cNvSpPr>
            <a:spLocks noChangeArrowheads="1" noChangeShapeType="1" noTextEdit="1"/>
          </p:cNvSpPr>
          <p:nvPr/>
        </p:nvSpPr>
        <p:spPr bwMode="auto">
          <a:xfrm>
            <a:off x="1767512" y="3073524"/>
            <a:ext cx="2232368" cy="41581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 anchor="ctr"/>
          <a:lstStyle/>
          <a:p>
            <a:pPr algn="ctr"/>
            <a:r>
              <a:rPr lang="en-US" altLang="zh-CN" sz="2800" b="1" kern="1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CONTENTS   </a:t>
            </a:r>
            <a:endParaRPr lang="zh-CN" altLang="en-US" sz="2800" b="1" kern="1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WordArt 20"/>
          <p:cNvSpPr>
            <a:spLocks noChangeArrowheads="1" noChangeShapeType="1" noTextEdit="1"/>
          </p:cNvSpPr>
          <p:nvPr/>
        </p:nvSpPr>
        <p:spPr bwMode="auto">
          <a:xfrm>
            <a:off x="4143896" y="1897558"/>
            <a:ext cx="228600" cy="457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3175">
                <a:solidFill>
                  <a:srgbClr val="0875F8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b="1" kern="10" dirty="0">
                <a:solidFill>
                  <a:srgbClr val="052E65"/>
                </a:solidFill>
                <a:latin typeface="Arial"/>
                <a:ea typeface="微软雅黑" panose="020B0503020204020204" pitchFamily="34" charset="-122"/>
                <a:cs typeface="Arial"/>
              </a:rPr>
              <a:t>1</a:t>
            </a:r>
            <a:endParaRPr lang="zh-CN" altLang="en-US" sz="3600" b="1" kern="10" dirty="0">
              <a:solidFill>
                <a:srgbClr val="052E65"/>
              </a:solidFill>
              <a:latin typeface="Arial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4601096" y="1895327"/>
            <a:ext cx="2971800" cy="430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fontAlgn="base" hangingPunct="1">
              <a:lnSpc>
                <a:spcPct val="120000"/>
              </a:lnSpc>
              <a:buClrTx/>
              <a:buSzTx/>
            </a:pPr>
            <a:r>
              <a:rPr lang="zh-CN" altLang="en-US" sz="2000" b="1" dirty="0" smtClean="0">
                <a:solidFill>
                  <a:srgbClr val="052E65"/>
                </a:solidFill>
                <a:latin typeface="微软雅黑" pitchFamily="34" charset="-122"/>
                <a:ea typeface="微软雅黑" pitchFamily="34" charset="-122"/>
              </a:rPr>
              <a:t>分析目的</a:t>
            </a:r>
            <a:endParaRPr lang="zh-CN" altLang="en-US" sz="2000" b="1" dirty="0">
              <a:solidFill>
                <a:srgbClr val="052E6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WordArt 20"/>
          <p:cNvSpPr>
            <a:spLocks noChangeArrowheads="1" noChangeShapeType="1" noTextEdit="1"/>
          </p:cNvSpPr>
          <p:nvPr/>
        </p:nvSpPr>
        <p:spPr bwMode="auto">
          <a:xfrm>
            <a:off x="4448696" y="2583358"/>
            <a:ext cx="304800" cy="457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3175">
                <a:solidFill>
                  <a:srgbClr val="0875F8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b="1" kern="10" dirty="0">
                <a:solidFill>
                  <a:srgbClr val="052E65"/>
                </a:solidFill>
                <a:latin typeface="Arial"/>
                <a:ea typeface="微软雅黑" panose="020B0503020204020204" pitchFamily="34" charset="-122"/>
                <a:cs typeface="Arial"/>
              </a:rPr>
              <a:t>2</a:t>
            </a:r>
            <a:endParaRPr lang="zh-CN" altLang="en-US" sz="3600" b="1" kern="10" dirty="0">
              <a:solidFill>
                <a:srgbClr val="052E65"/>
              </a:solidFill>
              <a:latin typeface="Arial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4905896" y="2581127"/>
            <a:ext cx="2971800" cy="430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fontAlgn="base" hangingPunct="1">
              <a:lnSpc>
                <a:spcPct val="120000"/>
              </a:lnSpc>
              <a:buClrTx/>
              <a:buSzTx/>
            </a:pPr>
            <a:r>
              <a:rPr lang="zh-CN" altLang="en-US" sz="2000" b="1" dirty="0" smtClean="0">
                <a:solidFill>
                  <a:srgbClr val="052E65"/>
                </a:solidFill>
                <a:latin typeface="微软雅黑" pitchFamily="34" charset="-122"/>
                <a:ea typeface="微软雅黑" pitchFamily="34" charset="-122"/>
              </a:rPr>
              <a:t>数据介绍</a:t>
            </a:r>
            <a:endParaRPr lang="zh-CN" altLang="en-US" sz="2000" b="1" dirty="0">
              <a:solidFill>
                <a:srgbClr val="052E6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WordArt 20"/>
          <p:cNvSpPr>
            <a:spLocks noChangeArrowheads="1" noChangeShapeType="1" noTextEdit="1"/>
          </p:cNvSpPr>
          <p:nvPr/>
        </p:nvSpPr>
        <p:spPr bwMode="auto">
          <a:xfrm>
            <a:off x="4829696" y="3264396"/>
            <a:ext cx="304800" cy="457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3175">
                <a:solidFill>
                  <a:srgbClr val="0875F8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b="1" kern="10" dirty="0">
                <a:solidFill>
                  <a:srgbClr val="052E65"/>
                </a:solidFill>
                <a:latin typeface="Arial"/>
                <a:ea typeface="微软雅黑" panose="020B0503020204020204" pitchFamily="34" charset="-122"/>
                <a:cs typeface="Arial"/>
              </a:rPr>
              <a:t>3</a:t>
            </a:r>
            <a:endParaRPr lang="zh-CN" altLang="en-US" sz="3600" b="1" kern="10" dirty="0">
              <a:solidFill>
                <a:srgbClr val="052E65"/>
              </a:solidFill>
              <a:latin typeface="Arial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auto">
          <a:xfrm>
            <a:off x="5286896" y="3262165"/>
            <a:ext cx="2971800" cy="430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fontAlgn="base" hangingPunct="1">
              <a:lnSpc>
                <a:spcPct val="120000"/>
              </a:lnSpc>
              <a:buClrTx/>
              <a:buSzTx/>
            </a:pPr>
            <a:r>
              <a:rPr lang="zh-CN" altLang="en-US" sz="2000" b="1" dirty="0" smtClean="0">
                <a:solidFill>
                  <a:srgbClr val="052E65"/>
                </a:solidFill>
                <a:latin typeface="微软雅黑" pitchFamily="34" charset="-122"/>
                <a:ea typeface="微软雅黑" pitchFamily="34" charset="-122"/>
              </a:rPr>
              <a:t>分析问题产生洞见</a:t>
            </a:r>
            <a:endParaRPr lang="zh-CN" altLang="en-US" sz="2000" b="1" dirty="0">
              <a:solidFill>
                <a:srgbClr val="052E65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646557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1191568" y="481236"/>
            <a:ext cx="23042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000" b="1" kern="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分析目的</a:t>
            </a:r>
            <a:endParaRPr lang="zh-CN" altLang="en-US" sz="2000" b="1" kern="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9520" y="391476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43128" y="591291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656" y="1057300"/>
            <a:ext cx="5626672" cy="3024336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15504" y="4257590"/>
            <a:ext cx="9145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随着共享经济的不断发展，共享单车的出现为城市人民的出行提供了便利，不仅节能减排而且能够锻炼身体实现绿色出行，为了提高市民对单车的使用率，对用户进行调研，并记录打分情况。通过分析影响用户满意度的因素，来对单车的价格等指标进行优，从而能够提升用户的满意度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116226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1191568" y="481236"/>
            <a:ext cx="23042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000" b="1" kern="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数据介绍</a:t>
            </a:r>
            <a:endParaRPr lang="zh-CN" altLang="en-US" sz="2000" b="1" kern="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9520" y="391476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43128" y="591291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72" y="1921396"/>
            <a:ext cx="3428571" cy="3666667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224" y="1876142"/>
            <a:ext cx="1361905" cy="3638095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687512" y="934744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各一百条数据，由公司员工随机采访产生（总共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名受访者）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满意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分数是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0-10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之间的证书。其中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9-10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分数的受访者被视为品牌推荐者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917697" y="1614532"/>
            <a:ext cx="44518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调研用户数据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-customer survey data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952208" y="1600551"/>
            <a:ext cx="44518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调研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分数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-customer survey data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688484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1191568" y="481236"/>
            <a:ext cx="23042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000" b="1" kern="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分析问题</a:t>
            </a:r>
            <a:endParaRPr lang="zh-CN" altLang="en-US" sz="2000" b="1" kern="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9520" y="391476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43128" y="591291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63576" y="1129308"/>
            <a:ext cx="6624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分析问题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：用户成为推荐者的主要影响因素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分析问题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：收取押金是否会影响用户满意分数？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688484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1191568" y="481236"/>
            <a:ext cx="698477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0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分析问题</a:t>
            </a:r>
            <a:r>
              <a:rPr lang="en-US" altLang="zh-CN" sz="2000" b="1" kern="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b="1" kern="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：用户</a:t>
            </a:r>
            <a:r>
              <a:rPr lang="zh-CN" altLang="en-US" sz="20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成为推荐者的主要影响因素</a:t>
            </a:r>
          </a:p>
        </p:txBody>
      </p:sp>
      <p:sp>
        <p:nvSpPr>
          <p:cNvPr id="3" name="矩形 2"/>
          <p:cNvSpPr/>
          <p:nvPr/>
        </p:nvSpPr>
        <p:spPr>
          <a:xfrm>
            <a:off x="759520" y="391476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43128" y="591291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graphicFrame>
        <p:nvGraphicFramePr>
          <p:cNvPr id="80" name="对象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6012216"/>
              </p:ext>
            </p:extLst>
          </p:nvPr>
        </p:nvGraphicFramePr>
        <p:xfrm>
          <a:off x="783110" y="1561356"/>
          <a:ext cx="4141226" cy="122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工作表" r:id="rId4" imgW="3028830" imgH="895378" progId="Excel.Sheet.12">
                  <p:embed/>
                </p:oleObj>
              </mc:Choice>
              <mc:Fallback>
                <p:oleObj name="工作表" r:id="rId4" imgW="3028830" imgH="89537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83110" y="1561356"/>
                        <a:ext cx="4141226" cy="12241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对象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8917035"/>
              </p:ext>
            </p:extLst>
          </p:nvPr>
        </p:nvGraphicFramePr>
        <p:xfrm>
          <a:off x="6160119" y="1459048"/>
          <a:ext cx="1815387" cy="16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工作表" r:id="rId6" imgW="1606430" imgH="1428665" progId="Excel.Sheet.12">
                  <p:embed/>
                </p:oleObj>
              </mc:Choice>
              <mc:Fallback>
                <p:oleObj name="工作表" r:id="rId6" imgW="1606430" imgH="142866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160119" y="1459048"/>
                        <a:ext cx="1815387" cy="1614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" name="文本框 81"/>
          <p:cNvSpPr txBox="1"/>
          <p:nvPr/>
        </p:nvSpPr>
        <p:spPr>
          <a:xfrm>
            <a:off x="1551608" y="2824890"/>
            <a:ext cx="2232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按照年龄分出的四类用户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5728072" y="1142682"/>
            <a:ext cx="3240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不同用户特征对分数提升的驱动力系数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543496" y="3398047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总结洞见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759520" y="3937620"/>
            <a:ext cx="8208912" cy="1346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整体来看，受访用户所在城区为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海淀区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会对满意度分数有一定的积极影响（其他城区影响不是很大）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年龄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是一个关键因素，随着年龄的增长满意度也会增加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人群占比为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62%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的小于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29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岁的用户里，一个推荐者都没有！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推荐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者比例最大的群体为：大于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29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岁的海淀区用户（占受访人数的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10%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688484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1191568" y="481236"/>
            <a:ext cx="59046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0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分析问题</a:t>
            </a:r>
            <a:r>
              <a:rPr lang="en-US" altLang="zh-CN" sz="20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：收取押金是否会影响用户满意分数？</a:t>
            </a:r>
            <a:endParaRPr lang="zh-CN" altLang="en-US" sz="2000" b="1" kern="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9520" y="391476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43128" y="591291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9520" y="1129308"/>
            <a:ext cx="7416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A/B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测试检验结论总结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87422" y="1582704"/>
            <a:ext cx="7953296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A/B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测试的结果来看，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P-value=0.3089&gt;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显著性水平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0.05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因此，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基于此次假设检验，我们无法证明收取押金对用户的满意度分数产生显著性影响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71" y="2569468"/>
            <a:ext cx="3864499" cy="276035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070" y="2565610"/>
            <a:ext cx="3869900" cy="276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88484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</p:bldLst>
  </p:timing>
</p:sld>
</file>

<file path=ppt/theme/theme1.xml><?xml version="1.0" encoding="utf-8"?>
<a:theme xmlns:a="http://schemas.openxmlformats.org/drawingml/2006/main" name="第一PPT，www.1ppt.com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359</Words>
  <Application>Microsoft Office PowerPoint</Application>
  <PresentationFormat>自定义</PresentationFormat>
  <Paragraphs>38</Paragraphs>
  <Slides>7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宋体</vt:lpstr>
      <vt:lpstr>微软雅黑</vt:lpstr>
      <vt:lpstr>Arial</vt:lpstr>
      <vt:lpstr>Calibri</vt:lpstr>
      <vt:lpstr>Wingdings</vt:lpstr>
      <vt:lpstr>第一PPT，www.1ppt.com</vt:lpstr>
      <vt:lpstr>Microsoft Excel 工作表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数据分析</dc:title>
  <dc:creator>第一PPT</dc:creator>
  <cp:keywords>www.1ppt.com</cp:keywords>
  <dc:description>www.1ppt.com</dc:description>
  <cp:lastModifiedBy>hphp</cp:lastModifiedBy>
  <cp:revision>109</cp:revision>
  <dcterms:created xsi:type="dcterms:W3CDTF">2014-12-21T11:18:20Z</dcterms:created>
  <dcterms:modified xsi:type="dcterms:W3CDTF">2020-09-07T07:18:30Z</dcterms:modified>
</cp:coreProperties>
</file>