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493" r:id="rId3"/>
    <p:sldId id="439" r:id="rId4"/>
    <p:sldId id="440" r:id="rId5"/>
    <p:sldId id="437" r:id="rId6"/>
    <p:sldId id="495" r:id="rId7"/>
    <p:sldId id="496" r:id="rId8"/>
    <p:sldId id="497" r:id="rId9"/>
    <p:sldId id="498" r:id="rId10"/>
    <p:sldId id="499" r:id="rId11"/>
    <p:sldId id="500" r:id="rId12"/>
    <p:sldId id="501" r:id="rId13"/>
    <p:sldId id="528" r:id="rId14"/>
    <p:sldId id="530" r:id="rId15"/>
    <p:sldId id="531" r:id="rId16"/>
    <p:sldId id="532" r:id="rId17"/>
    <p:sldId id="533" r:id="rId18"/>
    <p:sldId id="534" r:id="rId19"/>
    <p:sldId id="535" r:id="rId20"/>
    <p:sldId id="537" r:id="rId21"/>
    <p:sldId id="538" r:id="rId22"/>
    <p:sldId id="539" r:id="rId23"/>
    <p:sldId id="540" r:id="rId24"/>
    <p:sldId id="551" r:id="rId25"/>
    <p:sldId id="543" r:id="rId26"/>
    <p:sldId id="552" r:id="rId27"/>
    <p:sldId id="544" r:id="rId28"/>
    <p:sldId id="555" r:id="rId29"/>
    <p:sldId id="556" r:id="rId30"/>
    <p:sldId id="557" r:id="rId31"/>
    <p:sldId id="582" r:id="rId32"/>
    <p:sldId id="558" r:id="rId33"/>
    <p:sldId id="559" r:id="rId34"/>
    <p:sldId id="560" r:id="rId35"/>
    <p:sldId id="561" r:id="rId36"/>
    <p:sldId id="562" r:id="rId37"/>
    <p:sldId id="563" r:id="rId38"/>
    <p:sldId id="564" r:id="rId39"/>
    <p:sldId id="565" r:id="rId40"/>
    <p:sldId id="566" r:id="rId41"/>
    <p:sldId id="567" r:id="rId42"/>
    <p:sldId id="568" r:id="rId43"/>
    <p:sldId id="569" r:id="rId44"/>
    <p:sldId id="570" r:id="rId45"/>
    <p:sldId id="571" r:id="rId46"/>
    <p:sldId id="572" r:id="rId47"/>
    <p:sldId id="574" r:id="rId48"/>
    <p:sldId id="573" r:id="rId49"/>
    <p:sldId id="575" r:id="rId50"/>
    <p:sldId id="576" r:id="rId51"/>
    <p:sldId id="579" r:id="rId52"/>
    <p:sldId id="577" r:id="rId53"/>
    <p:sldId id="578" r:id="rId54"/>
    <p:sldId id="580" r:id="rId55"/>
    <p:sldId id="581"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86379" autoAdjust="0"/>
  </p:normalViewPr>
  <p:slideViewPr>
    <p:cSldViewPr>
      <p:cViewPr>
        <p:scale>
          <a:sx n="66" d="100"/>
          <a:sy n="66" d="100"/>
        </p:scale>
        <p:origin x="-1014" y="-84"/>
      </p:cViewPr>
      <p:guideLst>
        <p:guide orient="horz" pos="2160"/>
        <p:guide pos="2880"/>
      </p:guideLst>
    </p:cSldViewPr>
  </p:slideViewPr>
  <p:outlineViewPr>
    <p:cViewPr>
      <p:scale>
        <a:sx n="33" d="100"/>
        <a:sy n="33" d="100"/>
      </p:scale>
      <p:origin x="0" y="27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workdir201104\&#25945;&#23398;\&#23454;&#39564;&#20248;&#21270;&#35774;&#35745;\&#20255;&#21019;&#21147;&#35838;&#31243;\NEW%20PPT\F&#20998;&#24067;&#38382;&#3906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scatterChart>
        <c:scatterStyle val="smoothMarker"/>
        <c:ser>
          <c:idx val="0"/>
          <c:order val="0"/>
          <c:tx>
            <c:v>df1=2,df2=5</c:v>
          </c:tx>
          <c:xVal>
            <c:numRef>
              <c:f>Sheet1!$F$14:$F$31</c:f>
              <c:numCache>
                <c:formatCode>0.0000_ </c:formatCode>
                <c:ptCount val="18"/>
                <c:pt idx="0">
                  <c:v>5.7861350433893062</c:v>
                </c:pt>
                <c:pt idx="1">
                  <c:v>4.3660033956958335</c:v>
                </c:pt>
                <c:pt idx="2">
                  <c:v>3.7797160788037631</c:v>
                </c:pt>
                <c:pt idx="3">
                  <c:v>3.3380459681668921</c:v>
                </c:pt>
                <c:pt idx="4">
                  <c:v>2.8395358292533577</c:v>
                </c:pt>
                <c:pt idx="5">
                  <c:v>2.2591348468122892</c:v>
                </c:pt>
                <c:pt idx="6">
                  <c:v>1.9244114949998978</c:v>
                </c:pt>
                <c:pt idx="7">
                  <c:v>1.5466114569375757</c:v>
                </c:pt>
                <c:pt idx="8">
                  <c:v>1.1067497648267057</c:v>
                </c:pt>
                <c:pt idx="9">
                  <c:v>0.79876977771232727</c:v>
                </c:pt>
                <c:pt idx="10">
                  <c:v>0.56675801177081453</c:v>
                </c:pt>
                <c:pt idx="11">
                  <c:v>0.38337276945002452</c:v>
                </c:pt>
                <c:pt idx="12">
                  <c:v>0.23340518485496614</c:v>
                </c:pt>
                <c:pt idx="13">
                  <c:v>0.10761220377542703</c:v>
                </c:pt>
                <c:pt idx="14">
                  <c:v>5.1823112072207897E-2</c:v>
                </c:pt>
                <c:pt idx="15">
                  <c:v>2.028455752474901E-2</c:v>
                </c:pt>
                <c:pt idx="16">
                  <c:v>1.0070564802148184E-2</c:v>
                </c:pt>
                <c:pt idx="17">
                  <c:v>1.0007005604648624E-3</c:v>
                </c:pt>
              </c:numCache>
            </c:numRef>
          </c:xVal>
          <c:yVal>
            <c:numRef>
              <c:f>Sheet1!$E$14:$E$31</c:f>
              <c:numCache>
                <c:formatCode>General</c:formatCode>
                <c:ptCount val="18"/>
                <c:pt idx="0">
                  <c:v>0.05</c:v>
                </c:pt>
                <c:pt idx="1">
                  <c:v>8.0000000000000016E-2</c:v>
                </c:pt>
                <c:pt idx="2">
                  <c:v>0.1</c:v>
                </c:pt>
                <c:pt idx="3">
                  <c:v>0.12000000000000001</c:v>
                </c:pt>
                <c:pt idx="4">
                  <c:v>0.15000000000000002</c:v>
                </c:pt>
                <c:pt idx="5">
                  <c:v>0.2</c:v>
                </c:pt>
                <c:pt idx="6">
                  <c:v>0.24000000000000002</c:v>
                </c:pt>
                <c:pt idx="7">
                  <c:v>0.30000000000000004</c:v>
                </c:pt>
                <c:pt idx="8">
                  <c:v>0.4</c:v>
                </c:pt>
                <c:pt idx="9">
                  <c:v>0.5</c:v>
                </c:pt>
                <c:pt idx="10">
                  <c:v>0.60000000000000009</c:v>
                </c:pt>
                <c:pt idx="11">
                  <c:v>0.70000000000000007</c:v>
                </c:pt>
                <c:pt idx="12">
                  <c:v>0.8</c:v>
                </c:pt>
                <c:pt idx="13">
                  <c:v>0.9</c:v>
                </c:pt>
                <c:pt idx="14">
                  <c:v>0.95000000000000007</c:v>
                </c:pt>
                <c:pt idx="15">
                  <c:v>0.98</c:v>
                </c:pt>
                <c:pt idx="16">
                  <c:v>0.99</c:v>
                </c:pt>
                <c:pt idx="17">
                  <c:v>0.999</c:v>
                </c:pt>
              </c:numCache>
            </c:numRef>
          </c:yVal>
          <c:smooth val="1"/>
        </c:ser>
        <c:ser>
          <c:idx val="1"/>
          <c:order val="1"/>
          <c:tx>
            <c:v>df1=8,df2=20</c:v>
          </c:tx>
          <c:xVal>
            <c:numRef>
              <c:f>Sheet1!$K$2:$K$31</c:f>
              <c:numCache>
                <c:formatCode>General</c:formatCode>
                <c:ptCount val="30"/>
                <c:pt idx="0">
                  <c:v>5.4399931929968055</c:v>
                </c:pt>
                <c:pt idx="1">
                  <c:v>4.8346088188404019</c:v>
                </c:pt>
                <c:pt idx="2">
                  <c:v>4.4976696253328576</c:v>
                </c:pt>
                <c:pt idx="3">
                  <c:v>3.5644120534007286</c:v>
                </c:pt>
                <c:pt idx="4">
                  <c:v>3.4310660591995603</c:v>
                </c:pt>
                <c:pt idx="5">
                  <c:v>3.3198143533041926</c:v>
                </c:pt>
                <c:pt idx="6">
                  <c:v>3.2245122494930665</c:v>
                </c:pt>
                <c:pt idx="7">
                  <c:v>3.1412487286423936</c:v>
                </c:pt>
                <c:pt idx="8">
                  <c:v>3.0673838428095674</c:v>
                </c:pt>
                <c:pt idx="9">
                  <c:v>2.9127965263050908</c:v>
                </c:pt>
                <c:pt idx="10">
                  <c:v>2.7882692932118625</c:v>
                </c:pt>
                <c:pt idx="11">
                  <c:v>2.5948010768696688</c:v>
                </c:pt>
                <c:pt idx="12">
                  <c:v>2.4470637480707236</c:v>
                </c:pt>
                <c:pt idx="13">
                  <c:v>2.1415023778862472</c:v>
                </c:pt>
                <c:pt idx="14">
                  <c:v>1.9985338714873551</c:v>
                </c:pt>
                <c:pt idx="15">
                  <c:v>1.882405212527668</c:v>
                </c:pt>
                <c:pt idx="16">
                  <c:v>1.7407503157795792</c:v>
                </c:pt>
                <c:pt idx="17">
                  <c:v>1.5580505357676608</c:v>
                </c:pt>
                <c:pt idx="18">
                  <c:v>1.4415591721374075</c:v>
                </c:pt>
                <c:pt idx="19">
                  <c:v>1.2972504173822688</c:v>
                </c:pt>
                <c:pt idx="20">
                  <c:v>1.1058305485663777</c:v>
                </c:pt>
                <c:pt idx="21">
                  <c:v>0.94958828749272617</c:v>
                </c:pt>
                <c:pt idx="22">
                  <c:v>0.81259954565737735</c:v>
                </c:pt>
                <c:pt idx="23">
                  <c:v>0.68483444994751941</c:v>
                </c:pt>
                <c:pt idx="24">
                  <c:v>0.55691514959850952</c:v>
                </c:pt>
                <c:pt idx="25">
                  <c:v>0.41243281408663601</c:v>
                </c:pt>
                <c:pt idx="26">
                  <c:v>0.31742769056304476</c:v>
                </c:pt>
                <c:pt idx="27">
                  <c:v>0.23236483382241185</c:v>
                </c:pt>
                <c:pt idx="28">
                  <c:v>0.18659867216739676</c:v>
                </c:pt>
                <c:pt idx="29">
                  <c:v>9.5422735306321047E-2</c:v>
                </c:pt>
              </c:numCache>
            </c:numRef>
          </c:xVal>
          <c:yVal>
            <c:numRef>
              <c:f>Sheet1!$J$2:$J$31</c:f>
              <c:numCache>
                <c:formatCode>General</c:formatCode>
                <c:ptCount val="30"/>
                <c:pt idx="0">
                  <c:v>1.0000000000000002E-3</c:v>
                </c:pt>
                <c:pt idx="1">
                  <c:v>2.0000000000000005E-3</c:v>
                </c:pt>
                <c:pt idx="2">
                  <c:v>3.0000000000000005E-3</c:v>
                </c:pt>
                <c:pt idx="3">
                  <c:v>1.0000000000000002E-2</c:v>
                </c:pt>
                <c:pt idx="4">
                  <c:v>1.2E-2</c:v>
                </c:pt>
                <c:pt idx="5">
                  <c:v>1.4E-2</c:v>
                </c:pt>
                <c:pt idx="6">
                  <c:v>1.6000000000000004E-2</c:v>
                </c:pt>
                <c:pt idx="7">
                  <c:v>1.7999999999999999E-2</c:v>
                </c:pt>
                <c:pt idx="8">
                  <c:v>2.0000000000000004E-2</c:v>
                </c:pt>
                <c:pt idx="9">
                  <c:v>2.5000000000000001E-2</c:v>
                </c:pt>
                <c:pt idx="10">
                  <c:v>3.0000000000000002E-2</c:v>
                </c:pt>
                <c:pt idx="11">
                  <c:v>4.0000000000000008E-2</c:v>
                </c:pt>
                <c:pt idx="12">
                  <c:v>0.05</c:v>
                </c:pt>
                <c:pt idx="13">
                  <c:v>8.0000000000000016E-2</c:v>
                </c:pt>
                <c:pt idx="14">
                  <c:v>0.1</c:v>
                </c:pt>
                <c:pt idx="15">
                  <c:v>0.12000000000000001</c:v>
                </c:pt>
                <c:pt idx="16">
                  <c:v>0.15000000000000002</c:v>
                </c:pt>
                <c:pt idx="17">
                  <c:v>0.2</c:v>
                </c:pt>
                <c:pt idx="18">
                  <c:v>0.24000000000000002</c:v>
                </c:pt>
                <c:pt idx="19">
                  <c:v>0.30000000000000004</c:v>
                </c:pt>
                <c:pt idx="20">
                  <c:v>0.4</c:v>
                </c:pt>
                <c:pt idx="21">
                  <c:v>0.5</c:v>
                </c:pt>
                <c:pt idx="22">
                  <c:v>0.60000000000000009</c:v>
                </c:pt>
                <c:pt idx="23">
                  <c:v>0.70000000000000007</c:v>
                </c:pt>
                <c:pt idx="24">
                  <c:v>0.8</c:v>
                </c:pt>
                <c:pt idx="25">
                  <c:v>0.9</c:v>
                </c:pt>
                <c:pt idx="26">
                  <c:v>0.95000000000000007</c:v>
                </c:pt>
                <c:pt idx="27">
                  <c:v>0.98</c:v>
                </c:pt>
                <c:pt idx="28">
                  <c:v>0.99</c:v>
                </c:pt>
                <c:pt idx="29">
                  <c:v>0.999</c:v>
                </c:pt>
              </c:numCache>
            </c:numRef>
          </c:yVal>
          <c:smooth val="1"/>
        </c:ser>
        <c:ser>
          <c:idx val="2"/>
          <c:order val="2"/>
          <c:tx>
            <c:v>df1=4,df2=10</c:v>
          </c:tx>
          <c:xVal>
            <c:numRef>
              <c:f>Sheet1!$P$14:$P$31</c:f>
              <c:numCache>
                <c:formatCode>General</c:formatCode>
                <c:ptCount val="18"/>
                <c:pt idx="0">
                  <c:v>5.9643705524483872</c:v>
                </c:pt>
                <c:pt idx="1">
                  <c:v>4.503846716440032</c:v>
                </c:pt>
                <c:pt idx="2">
                  <c:v>3.9198756038673483</c:v>
                </c:pt>
                <c:pt idx="3">
                  <c:v>3.4876180472951188</c:v>
                </c:pt>
                <c:pt idx="4">
                  <c:v>3.0077500323184871</c:v>
                </c:pt>
                <c:pt idx="5">
                  <c:v>2.4595798674019282</c:v>
                </c:pt>
                <c:pt idx="6">
                  <c:v>2.1482184577312822</c:v>
                </c:pt>
                <c:pt idx="7">
                  <c:v>1.8001780115332695</c:v>
                </c:pt>
                <c:pt idx="8">
                  <c:v>1.3970781284700988</c:v>
                </c:pt>
                <c:pt idx="9">
                  <c:v>1.1125733608859278</c:v>
                </c:pt>
                <c:pt idx="10">
                  <c:v>0.89263920890512183</c:v>
                </c:pt>
                <c:pt idx="11">
                  <c:v>0.71000822423692067</c:v>
                </c:pt>
                <c:pt idx="12">
                  <c:v>0.54686316398094093</c:v>
                </c:pt>
                <c:pt idx="13">
                  <c:v>0.38382758861388888</c:v>
                </c:pt>
                <c:pt idx="14">
                  <c:v>0.28751745630081738</c:v>
                </c:pt>
                <c:pt idx="15">
                  <c:v>0.20765663437377357</c:v>
                </c:pt>
                <c:pt idx="16">
                  <c:v>0.16682407458603762</c:v>
                </c:pt>
                <c:pt idx="17">
                  <c:v>8.8630862685349934E-2</c:v>
                </c:pt>
              </c:numCache>
            </c:numRef>
          </c:xVal>
          <c:yVal>
            <c:numRef>
              <c:f>Sheet1!$O$14:$O$31</c:f>
              <c:numCache>
                <c:formatCode>General</c:formatCode>
                <c:ptCount val="18"/>
                <c:pt idx="0">
                  <c:v>0.05</c:v>
                </c:pt>
                <c:pt idx="1">
                  <c:v>8.0000000000000016E-2</c:v>
                </c:pt>
                <c:pt idx="2">
                  <c:v>0.1</c:v>
                </c:pt>
                <c:pt idx="3">
                  <c:v>0.12000000000000001</c:v>
                </c:pt>
                <c:pt idx="4">
                  <c:v>0.15000000000000002</c:v>
                </c:pt>
                <c:pt idx="5">
                  <c:v>0.2</c:v>
                </c:pt>
                <c:pt idx="6">
                  <c:v>0.24000000000000002</c:v>
                </c:pt>
                <c:pt idx="7">
                  <c:v>0.30000000000000004</c:v>
                </c:pt>
                <c:pt idx="8">
                  <c:v>0.4</c:v>
                </c:pt>
                <c:pt idx="9">
                  <c:v>0.5</c:v>
                </c:pt>
                <c:pt idx="10">
                  <c:v>0.60000000000000009</c:v>
                </c:pt>
                <c:pt idx="11">
                  <c:v>0.70000000000000007</c:v>
                </c:pt>
                <c:pt idx="12">
                  <c:v>0.8</c:v>
                </c:pt>
                <c:pt idx="13">
                  <c:v>0.9</c:v>
                </c:pt>
                <c:pt idx="14">
                  <c:v>0.95000000000000007</c:v>
                </c:pt>
                <c:pt idx="15">
                  <c:v>0.98</c:v>
                </c:pt>
                <c:pt idx="16">
                  <c:v>0.99</c:v>
                </c:pt>
                <c:pt idx="17">
                  <c:v>0.999</c:v>
                </c:pt>
              </c:numCache>
            </c:numRef>
          </c:yVal>
          <c:smooth val="1"/>
        </c:ser>
        <c:axId val="68132224"/>
        <c:axId val="68211840"/>
      </c:scatterChart>
      <c:valAx>
        <c:axId val="68132224"/>
        <c:scaling>
          <c:orientation val="minMax"/>
          <c:max val="4"/>
          <c:min val="0"/>
        </c:scaling>
        <c:axPos val="b"/>
        <c:numFmt formatCode="0.0000_ " sourceLinked="1"/>
        <c:tickLblPos val="nextTo"/>
        <c:txPr>
          <a:bodyPr/>
          <a:lstStyle/>
          <a:p>
            <a:pPr>
              <a:defRPr sz="1800"/>
            </a:pPr>
            <a:endParaRPr lang="zh-CN"/>
          </a:p>
        </c:txPr>
        <c:crossAx val="68211840"/>
        <c:crosses val="autoZero"/>
        <c:crossBetween val="midCat"/>
        <c:majorUnit val="0.5"/>
      </c:valAx>
      <c:valAx>
        <c:axId val="68211840"/>
        <c:scaling>
          <c:orientation val="minMax"/>
          <c:max val="1"/>
          <c:min val="0"/>
        </c:scaling>
        <c:axPos val="l"/>
        <c:majorGridlines/>
        <c:numFmt formatCode="General" sourceLinked="1"/>
        <c:tickLblPos val="nextTo"/>
        <c:txPr>
          <a:bodyPr/>
          <a:lstStyle/>
          <a:p>
            <a:pPr>
              <a:defRPr sz="2000"/>
            </a:pPr>
            <a:endParaRPr lang="zh-CN"/>
          </a:p>
        </c:txPr>
        <c:crossAx val="68132224"/>
        <c:crosses val="autoZero"/>
        <c:crossBetween val="midCat"/>
      </c:valAx>
    </c:plotArea>
    <c:legend>
      <c:legendPos val="r"/>
      <c:layout>
        <c:manualLayout>
          <c:xMode val="edge"/>
          <c:yMode val="edge"/>
          <c:x val="0.63212620290557309"/>
          <c:y val="0.20775736366287562"/>
          <c:w val="0.34009605781541785"/>
          <c:h val="0.25115157480314959"/>
        </c:manualLayout>
      </c:layout>
      <c:overlay val="1"/>
      <c:txPr>
        <a:bodyPr/>
        <a:lstStyle/>
        <a:p>
          <a:pPr>
            <a:defRPr sz="2000"/>
          </a:pPr>
          <a:endParaRPr lang="zh-CN"/>
        </a:p>
      </c:txPr>
    </c:legend>
    <c:plotVisOnly val="1"/>
  </c:chart>
  <c:txPr>
    <a:bodyPr/>
    <a:lstStyle/>
    <a:p>
      <a:pPr>
        <a:defRPr baseline="0"/>
      </a:pPr>
      <a:endParaRPr lang="zh-CN"/>
    </a:p>
  </c:txPr>
  <c:externalData r:id="rId1"/>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3" Type="http://schemas.openxmlformats.org/officeDocument/2006/relationships/image" Target="../media/image70.wmf"/><Relationship Id="rId7" Type="http://schemas.openxmlformats.org/officeDocument/2006/relationships/image" Target="../media/image3.wmf"/><Relationship Id="rId12" Type="http://schemas.openxmlformats.org/officeDocument/2006/relationships/image" Target="../media/image78.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7.wmf"/><Relationship Id="rId5" Type="http://schemas.openxmlformats.org/officeDocument/2006/relationships/image" Target="../media/image72.wmf"/><Relationship Id="rId10" Type="http://schemas.openxmlformats.org/officeDocument/2006/relationships/image" Target="../media/image76.wmf"/><Relationship Id="rId4" Type="http://schemas.openxmlformats.org/officeDocument/2006/relationships/image" Target="../media/image71.wmf"/><Relationship Id="rId9" Type="http://schemas.openxmlformats.org/officeDocument/2006/relationships/image" Target="../media/image75.wmf"/><Relationship Id="rId1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image" Target="../media/image98.wmf"/><Relationship Id="rId18" Type="http://schemas.openxmlformats.org/officeDocument/2006/relationships/image" Target="../media/image103.wmf"/><Relationship Id="rId3" Type="http://schemas.openxmlformats.org/officeDocument/2006/relationships/image" Target="../media/image71.wmf"/><Relationship Id="rId21" Type="http://schemas.openxmlformats.org/officeDocument/2006/relationships/image" Target="../media/image106.wmf"/><Relationship Id="rId7" Type="http://schemas.openxmlformats.org/officeDocument/2006/relationships/image" Target="../media/image92.wmf"/><Relationship Id="rId12" Type="http://schemas.openxmlformats.org/officeDocument/2006/relationships/image" Target="../media/image97.wmf"/><Relationship Id="rId17" Type="http://schemas.openxmlformats.org/officeDocument/2006/relationships/image" Target="../media/image102.wmf"/><Relationship Id="rId2" Type="http://schemas.openxmlformats.org/officeDocument/2006/relationships/image" Target="../media/image88.wmf"/><Relationship Id="rId16" Type="http://schemas.openxmlformats.org/officeDocument/2006/relationships/image" Target="../media/image101.wmf"/><Relationship Id="rId20" Type="http://schemas.openxmlformats.org/officeDocument/2006/relationships/image" Target="../media/image105.wmf"/><Relationship Id="rId1" Type="http://schemas.openxmlformats.org/officeDocument/2006/relationships/image" Target="../media/image87.wmf"/><Relationship Id="rId6" Type="http://schemas.openxmlformats.org/officeDocument/2006/relationships/image" Target="../media/image91.wmf"/><Relationship Id="rId11" Type="http://schemas.openxmlformats.org/officeDocument/2006/relationships/image" Target="../media/image96.wmf"/><Relationship Id="rId5" Type="http://schemas.openxmlformats.org/officeDocument/2006/relationships/image" Target="../media/image90.wmf"/><Relationship Id="rId15" Type="http://schemas.openxmlformats.org/officeDocument/2006/relationships/image" Target="../media/image100.wmf"/><Relationship Id="rId10" Type="http://schemas.openxmlformats.org/officeDocument/2006/relationships/image" Target="../media/image95.wmf"/><Relationship Id="rId19" Type="http://schemas.openxmlformats.org/officeDocument/2006/relationships/image" Target="../media/image104.wmf"/><Relationship Id="rId4" Type="http://schemas.openxmlformats.org/officeDocument/2006/relationships/image" Target="../media/image89.wmf"/><Relationship Id="rId9" Type="http://schemas.openxmlformats.org/officeDocument/2006/relationships/image" Target="../media/image94.wmf"/><Relationship Id="rId14" Type="http://schemas.openxmlformats.org/officeDocument/2006/relationships/image" Target="../media/image99.wmf"/><Relationship Id="rId22" Type="http://schemas.openxmlformats.org/officeDocument/2006/relationships/image" Target="../media/image10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drawing1.xml><?xml version="1.0" encoding="utf-8"?>
<c:userShapes xmlns:c="http://schemas.openxmlformats.org/drawingml/2006/chart">
  <cdr:relSizeAnchor xmlns:cdr="http://schemas.openxmlformats.org/drawingml/2006/chartDrawing">
    <cdr:from>
      <cdr:x>0.78958</cdr:x>
      <cdr:y>0.36111</cdr:y>
    </cdr:from>
    <cdr:to>
      <cdr:x>0.92917</cdr:x>
      <cdr:y>0.48611</cdr:y>
    </cdr:to>
    <cdr:sp macro="" textlink="">
      <cdr:nvSpPr>
        <cdr:cNvPr id="2" name="TextBox 1"/>
        <cdr:cNvSpPr txBox="1"/>
      </cdr:nvSpPr>
      <cdr:spPr>
        <a:xfrm xmlns:a="http://schemas.openxmlformats.org/drawingml/2006/main">
          <a:off x="3609975" y="990600"/>
          <a:ext cx="638175" cy="34290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zh-CN" alt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8CF3776-6AC2-4EC7-8C82-2E616AEA8181}" type="datetimeFigureOut">
              <a:rPr lang="zh-CN" altLang="en-US"/>
              <a:pPr>
                <a:defRPr/>
              </a:pPr>
              <a:t>2013-9-24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E10698E-5C8C-4BBC-B00F-550015F805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Box 1"/>
          <p:cNvSpPr txBox="1"/>
          <p:nvPr userDrawn="1"/>
        </p:nvSpPr>
        <p:spPr>
          <a:xfrm>
            <a:off x="0" y="0"/>
            <a:ext cx="1857375" cy="461963"/>
          </a:xfrm>
          <a:prstGeom prst="rect">
            <a:avLst/>
          </a:prstGeom>
          <a:solidFill>
            <a:srgbClr val="00B0F0">
              <a:alpha val="64000"/>
            </a:srgbClr>
          </a:solidFill>
        </p:spPr>
        <p:txBody>
          <a:bodyPr>
            <a:spAutoFit/>
          </a:bodyPr>
          <a:lstStyle/>
          <a:p>
            <a:pPr fontAlgn="auto">
              <a:spcBef>
                <a:spcPts val="0"/>
              </a:spcBef>
              <a:spcAft>
                <a:spcPts val="0"/>
              </a:spcAft>
              <a:defRPr/>
            </a:pPr>
            <a:r>
              <a:rPr lang="zh-CN" altLang="en-US" sz="2400" dirty="0">
                <a:solidFill>
                  <a:schemeClr val="bg1"/>
                </a:solidFill>
                <a:latin typeface="+mn-lt"/>
                <a:ea typeface="+mn-ea"/>
              </a:rPr>
              <a:t>研究生课程</a:t>
            </a:r>
          </a:p>
        </p:txBody>
      </p:sp>
      <p:pic>
        <p:nvPicPr>
          <p:cNvPr id="3" name="Picture 29" descr="xiaohui"/>
          <p:cNvPicPr>
            <a:picLocks noChangeAspect="1" noChangeArrowheads="1"/>
          </p:cNvPicPr>
          <p:nvPr userDrawn="1"/>
        </p:nvPicPr>
        <p:blipFill>
          <a:blip r:embed="rId2">
            <a:clrChange>
              <a:clrFrom>
                <a:srgbClr val="FFFFFF"/>
              </a:clrFrom>
              <a:clrTo>
                <a:srgbClr val="FFFFFF">
                  <a:alpha val="0"/>
                </a:srgbClr>
              </a:clrTo>
            </a:clrChange>
          </a:blip>
          <a:srcRect t="5559" b="17821"/>
          <a:stretch>
            <a:fillRect/>
          </a:stretch>
        </p:blipFill>
        <p:spPr bwMode="auto">
          <a:xfrm>
            <a:off x="7127875" y="0"/>
            <a:ext cx="2016125" cy="1382713"/>
          </a:xfrm>
          <a:prstGeom prst="rect">
            <a:avLst/>
          </a:prstGeom>
          <a:noFill/>
          <a:ln w="9525">
            <a:noFill/>
            <a:miter lim="800000"/>
            <a:headEnd/>
            <a:tailEnd/>
          </a:ln>
        </p:spPr>
      </p:pic>
      <p:sp>
        <p:nvSpPr>
          <p:cNvPr id="4" name="TextBox 3"/>
          <p:cNvSpPr txBox="1"/>
          <p:nvPr userDrawn="1"/>
        </p:nvSpPr>
        <p:spPr>
          <a:xfrm>
            <a:off x="0" y="6396038"/>
            <a:ext cx="9144000" cy="461962"/>
          </a:xfrm>
          <a:prstGeom prst="rect">
            <a:avLst/>
          </a:prstGeom>
          <a:solidFill>
            <a:srgbClr val="00FF00">
              <a:alpha val="64000"/>
            </a:srgbClr>
          </a:solidFill>
        </p:spPr>
        <p:txBody>
          <a:bodyPr>
            <a:spAutoFit/>
          </a:bodyPr>
          <a:lstStyle/>
          <a:p>
            <a:pPr algn="ctr" fontAlgn="auto">
              <a:spcBef>
                <a:spcPts val="0"/>
              </a:spcBef>
              <a:spcAft>
                <a:spcPts val="0"/>
              </a:spcAft>
              <a:defRPr/>
            </a:pPr>
            <a:r>
              <a:rPr lang="zh-CN" altLang="en-US" sz="2400" dirty="0">
                <a:solidFill>
                  <a:schemeClr val="bg1"/>
                </a:solidFill>
                <a:latin typeface="+mn-lt"/>
                <a:ea typeface="+mn-ea"/>
              </a:rPr>
              <a:t>材料科学与工程学院</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B078F78-E23E-484D-816B-05B55F111B96}" type="datetime1">
              <a:rPr lang="zh-CN" altLang="en-US"/>
              <a:pPr>
                <a:defRPr/>
              </a:pPr>
              <a:t>2013-9-24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EC0985-0C30-4F05-B998-2F4A3C9708F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060A5D4-56CC-4802-BADC-5A092FFC74A4}" type="datetime1">
              <a:rPr lang="zh-CN" altLang="en-US"/>
              <a:pPr>
                <a:defRPr/>
              </a:pPr>
              <a:t>2013-9-24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96D4D7-B4DE-4453-8BA9-B6FCDE697CF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rtlCol="0">
            <a:normAutofit/>
          </a:bodyPr>
          <a:lstStyle/>
          <a:p>
            <a:pPr lvl="0"/>
            <a:endParaRPr lang="zh-CN" altLang="en-US" noProof="0"/>
          </a:p>
        </p:txBody>
      </p:sp>
      <p:sp>
        <p:nvSpPr>
          <p:cNvPr id="5" name="日期占位符 4"/>
          <p:cNvSpPr>
            <a:spLocks noGrp="1"/>
          </p:cNvSpPr>
          <p:nvPr>
            <p:ph type="dt" sz="half" idx="10"/>
          </p:nvPr>
        </p:nvSpPr>
        <p:spPr>
          <a:xfrm>
            <a:off x="685800" y="6248400"/>
            <a:ext cx="1905000" cy="457200"/>
          </a:xfrm>
        </p:spPr>
        <p:txBody>
          <a:bodyPr/>
          <a:lstStyle>
            <a:lvl1pPr>
              <a:defRPr/>
            </a:lvl1pPr>
          </a:lstStyle>
          <a:p>
            <a:pPr>
              <a:defRPr/>
            </a:pPr>
            <a:fld id="{FCBCBCB1-A20D-4B3C-A32C-0BCDB112AFF1}" type="datetime1">
              <a:rPr lang="zh-CN" altLang="en-US"/>
              <a:pPr>
                <a:defRPr/>
              </a:pPr>
              <a:t>2013-9-24</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pPr>
              <a:defRPr/>
            </a:pPr>
            <a:fld id="{B96443BE-813A-43E8-BF69-CA26373B4E07}"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pPr>
              <a:defRPr/>
            </a:pPr>
            <a:fld id="{E4231887-F178-4C9B-A42C-C4176C0864FF}" type="datetime1">
              <a:rPr lang="zh-CN" altLang="en-US"/>
              <a:pPr>
                <a:defRPr/>
              </a:pPr>
              <a:t>2013-9-24</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pPr>
              <a:defRPr/>
            </a:pPr>
            <a:fld id="{0D033463-A818-4550-A291-D0CD633AC2C5}" type="slidenum">
              <a:rPr lang="en-US" altLang="zh-CN"/>
              <a:pPr>
                <a:defRPr/>
              </a:pPr>
              <a:t>‹#›</a:t>
            </a:fld>
            <a:endParaRPr lang="en-US" altLang="zh-CN"/>
          </a:p>
        </p:txBody>
      </p:sp>
    </p:spTree>
  </p:cSld>
  <p:clrMapOvr>
    <a:masterClrMapping/>
  </p:clrMapOvr>
  <p:transition advTm="300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pPr>
              <a:defRPr/>
            </a:pPr>
            <a:fld id="{99994724-E2B2-4677-B638-7959FC89B792}" type="datetime1">
              <a:rPr lang="zh-CN" altLang="en-US"/>
              <a:pPr>
                <a:defRPr/>
              </a:pPr>
              <a:t>2013-9-24</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pPr>
              <a:defRPr/>
            </a:pPr>
            <a:fld id="{5F2548E7-BFE5-46F0-BF22-B26BABE25D20}" type="slidenum">
              <a:rPr lang="en-US" altLang="zh-CN"/>
              <a:pPr>
                <a:defRPr/>
              </a:pPr>
              <a:t>‹#›</a:t>
            </a:fld>
            <a:endParaRPr lang="en-US" altLang="zh-CN"/>
          </a:p>
        </p:txBody>
      </p:sp>
    </p:spTree>
  </p:cSld>
  <p:clrMapOvr>
    <a:masterClrMapping/>
  </p:clrMapOvr>
  <p:transition advTm="300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7"/>
          <p:cNvSpPr>
            <a:spLocks noGrp="1" noChangeArrowheads="1"/>
          </p:cNvSpPr>
          <p:nvPr>
            <p:ph type="dt" sz="half" idx="10"/>
          </p:nvPr>
        </p:nvSpPr>
        <p:spPr/>
        <p:txBody>
          <a:bodyPr/>
          <a:lstStyle>
            <a:lvl1pPr>
              <a:defRPr/>
            </a:lvl1pPr>
          </a:lstStyle>
          <a:p>
            <a:pPr>
              <a:defRPr/>
            </a:pPr>
            <a:fld id="{250CE375-8EC6-4F46-B594-9B5A8E51B741}" type="datetime1">
              <a:rPr lang="zh-CN" altLang="en-US"/>
              <a:pPr>
                <a:defRPr/>
              </a:pPr>
              <a:t>2013-9-24</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8B29F85C-136F-474B-A3EB-A2BB07146DFD}"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248400"/>
            <a:ext cx="1905000" cy="457200"/>
          </a:xfrm>
        </p:spPr>
        <p:txBody>
          <a:bodyPr/>
          <a:lstStyle>
            <a:lvl1pPr>
              <a:defRPr/>
            </a:lvl1pPr>
          </a:lstStyle>
          <a:p>
            <a:pPr>
              <a:defRPr/>
            </a:pPr>
            <a:fld id="{BEDEE27A-B49D-4186-B363-F3B427F8DFD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Box 1"/>
          <p:cNvSpPr txBox="1"/>
          <p:nvPr userDrawn="1"/>
        </p:nvSpPr>
        <p:spPr>
          <a:xfrm>
            <a:off x="7000875" y="0"/>
            <a:ext cx="2143125" cy="461963"/>
          </a:xfrm>
          <a:prstGeom prst="rect">
            <a:avLst/>
          </a:prstGeom>
          <a:solidFill>
            <a:srgbClr val="00B0F0">
              <a:alpha val="64000"/>
            </a:srgbClr>
          </a:solidFill>
        </p:spPr>
        <p:txBody>
          <a:bodyPr>
            <a:spAutoFit/>
          </a:bodyPr>
          <a:lstStyle/>
          <a:p>
            <a:pPr fontAlgn="auto">
              <a:spcBef>
                <a:spcPts val="0"/>
              </a:spcBef>
              <a:spcAft>
                <a:spcPts val="0"/>
              </a:spcAft>
              <a:defRPr/>
            </a:pPr>
            <a:r>
              <a:rPr lang="zh-CN" altLang="en-US" sz="2400" dirty="0">
                <a:solidFill>
                  <a:schemeClr val="bg1"/>
                </a:solidFill>
                <a:latin typeface="+mn-lt"/>
                <a:ea typeface="+mn-ea"/>
              </a:rPr>
              <a:t>华中科技大学</a:t>
            </a:r>
          </a:p>
        </p:txBody>
      </p:sp>
      <p:sp>
        <p:nvSpPr>
          <p:cNvPr id="3" name="TextBox 2"/>
          <p:cNvSpPr txBox="1"/>
          <p:nvPr userDrawn="1"/>
        </p:nvSpPr>
        <p:spPr>
          <a:xfrm>
            <a:off x="0" y="6457950"/>
            <a:ext cx="1571625" cy="400050"/>
          </a:xfrm>
          <a:prstGeom prst="rect">
            <a:avLst/>
          </a:prstGeom>
          <a:solidFill>
            <a:srgbClr val="00FF00">
              <a:alpha val="63922"/>
            </a:srgbClr>
          </a:solidFill>
        </p:spPr>
        <p:txBody>
          <a:bodyPr>
            <a:spAutoFit/>
          </a:bodyPr>
          <a:lstStyle/>
          <a:p>
            <a:pPr fontAlgn="auto">
              <a:spcBef>
                <a:spcPts val="0"/>
              </a:spcBef>
              <a:spcAft>
                <a:spcPts val="0"/>
              </a:spcAft>
              <a:defRPr/>
            </a:pPr>
            <a:r>
              <a:rPr lang="zh-CN" altLang="en-US" sz="2000" dirty="0">
                <a:solidFill>
                  <a:schemeClr val="bg1"/>
                </a:solidFill>
                <a:latin typeface="+mn-lt"/>
                <a:ea typeface="+mn-ea"/>
              </a:rPr>
              <a:t>研究生课程</a:t>
            </a:r>
          </a:p>
        </p:txBody>
      </p:sp>
      <p:sp>
        <p:nvSpPr>
          <p:cNvPr id="4" name="TextBox 3"/>
          <p:cNvSpPr txBox="1"/>
          <p:nvPr userDrawn="1"/>
        </p:nvSpPr>
        <p:spPr>
          <a:xfrm>
            <a:off x="8501063" y="6488113"/>
            <a:ext cx="642937" cy="366712"/>
          </a:xfrm>
          <a:prstGeom prst="rect">
            <a:avLst/>
          </a:prstGeom>
          <a:noFill/>
        </p:spPr>
        <p:txBody>
          <a:bodyPr>
            <a:spAutoFit/>
          </a:bodyPr>
          <a:lstStyle/>
          <a:p>
            <a:pPr>
              <a:defRPr/>
            </a:pPr>
            <a:fld id="{B7CA2273-77C1-41D7-B601-EB7D806DBF9B}" type="slidenum">
              <a:rPr lang="zh-CN" altLang="en-US">
                <a:solidFill>
                  <a:srgbClr val="0070C0"/>
                </a:solidFill>
                <a:latin typeface="Arial" pitchFamily="34" charset="0"/>
                <a:ea typeface="宋体" pitchFamily="2" charset="-122"/>
              </a:rPr>
              <a:pPr>
                <a:defRPr/>
              </a:pPr>
              <a:t>‹#›</a:t>
            </a:fld>
            <a:endParaRPr lang="zh-CN" altLang="en-US" dirty="0">
              <a:solidFill>
                <a:srgbClr val="0070C0"/>
              </a:solidFill>
              <a:latin typeface="Arial" pitchFamily="34" charset="0"/>
              <a:ea typeface="宋体" pitchFamily="2" charset="-122"/>
            </a:endParaRPr>
          </a:p>
        </p:txBody>
      </p:sp>
      <p:sp>
        <p:nvSpPr>
          <p:cNvPr id="5" name="TextBox 4"/>
          <p:cNvSpPr txBox="1"/>
          <p:nvPr userDrawn="1"/>
        </p:nvSpPr>
        <p:spPr>
          <a:xfrm>
            <a:off x="0" y="0"/>
            <a:ext cx="1347788" cy="369888"/>
          </a:xfrm>
          <a:prstGeom prst="rect">
            <a:avLst/>
          </a:prstGeom>
          <a:noFill/>
        </p:spPr>
        <p:txBody>
          <a:bodyPr wrap="none">
            <a:spAutoFit/>
          </a:bodyPr>
          <a:lstStyle/>
          <a:p>
            <a:pPr>
              <a:defRPr/>
            </a:pPr>
            <a:fld id="{8CCCF334-D984-4B7C-AD6A-250804B4143A}" type="datetime1">
              <a:rPr lang="zh-CN" altLang="en-US">
                <a:solidFill>
                  <a:srgbClr val="0070C0"/>
                </a:solidFill>
                <a:latin typeface="Arial" pitchFamily="34" charset="0"/>
                <a:ea typeface="宋体" pitchFamily="2" charset="-122"/>
              </a:rPr>
              <a:pPr>
                <a:defRPr/>
              </a:pPr>
              <a:t>2013-9-24</a:t>
            </a:fld>
            <a:endParaRPr lang="zh-CN" altLang="en-US" dirty="0">
              <a:solidFill>
                <a:srgbClr val="0070C0"/>
              </a:solidFill>
              <a:latin typeface="Arial" pitchFamily="34" charset="0"/>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164D001-A4BD-4F3B-A78E-9B8213A97F2D}" type="datetime1">
              <a:rPr lang="zh-CN" altLang="en-US"/>
              <a:pPr>
                <a:defRPr/>
              </a:pPr>
              <a:t>2013-9-24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0DC6AF-675B-4D75-A6D3-C839BB67978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556C512-949B-49E1-86E3-6C7E8F4E7D88}" type="datetime1">
              <a:rPr lang="zh-CN" altLang="en-US"/>
              <a:pPr>
                <a:defRPr/>
              </a:pPr>
              <a:t>2013-9-24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0A5EBA-A12C-456C-B986-7BAFAE05161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DD66274-F2C0-450B-8EC7-44B80FDC631C}" type="datetime1">
              <a:rPr lang="zh-CN" altLang="en-US"/>
              <a:pPr>
                <a:defRPr/>
              </a:pPr>
              <a:t>2013-9-24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37D3ED-2C6B-4BDC-B64B-9C582AF263F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38449E8-7E81-4327-9B35-A13CC7DF04B9}" type="datetime1">
              <a:rPr lang="zh-CN" altLang="en-US"/>
              <a:pPr>
                <a:defRPr/>
              </a:pPr>
              <a:t>2013-9-24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D8EAF13-7648-4C85-9B59-996BDED325E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D615541-ECB0-4BC9-B623-ECD5EA8C7E4F}" type="datetime1">
              <a:rPr lang="zh-CN" altLang="en-US"/>
              <a:pPr>
                <a:defRPr/>
              </a:pPr>
              <a:t>2013-9-24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384948B-2523-4DE7-A000-82F3AB1A85A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D343E7-14E1-4F2A-9579-E09AA3C5088D}" type="datetime1">
              <a:rPr lang="zh-CN" altLang="en-US"/>
              <a:pPr>
                <a:defRPr/>
              </a:pPr>
              <a:t>2013-9-24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FC0876-C093-46D9-90FD-CED1D6ADCAA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D4A677-71A4-43E5-8F1C-B532C66DB1EF}" type="datetime1">
              <a:rPr lang="zh-CN" altLang="en-US"/>
              <a:pPr>
                <a:defRPr/>
              </a:pPr>
              <a:t>2013-9-24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21F42B-B4FD-4519-B95C-22A9264AD69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3214952-CC49-4F34-90DA-3B981132C0FC}" type="datetime1">
              <a:rPr lang="zh-CN" altLang="en-US"/>
              <a:pPr>
                <a:defRPr/>
              </a:pPr>
              <a:t>2013-9-24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014164D-4BFD-46C0-AA9F-418A0667EDA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97" r:id="rId1"/>
    <p:sldLayoutId id="2147484398"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 id="2147484399" r:id="rId12"/>
    <p:sldLayoutId id="2147484400" r:id="rId13"/>
    <p:sldLayoutId id="2147484401" r:id="rId14"/>
    <p:sldLayoutId id="2147484402" r:id="rId15"/>
    <p:sldLayoutId id="2147484403" r:id="rId16"/>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6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7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7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3.bin"/><Relationship Id="rId18" Type="http://schemas.openxmlformats.org/officeDocument/2006/relationships/oleObject" Target="../embeddings/oleObject88.bin"/><Relationship Id="rId26" Type="http://schemas.openxmlformats.org/officeDocument/2006/relationships/oleObject" Target="../embeddings/oleObject96.bin"/><Relationship Id="rId3" Type="http://schemas.openxmlformats.org/officeDocument/2006/relationships/oleObject" Target="../embeddings/oleObject73.bin"/><Relationship Id="rId21" Type="http://schemas.openxmlformats.org/officeDocument/2006/relationships/oleObject" Target="../embeddings/oleObject91.bin"/><Relationship Id="rId7" Type="http://schemas.openxmlformats.org/officeDocument/2006/relationships/oleObject" Target="../embeddings/oleObject77.bin"/><Relationship Id="rId12" Type="http://schemas.openxmlformats.org/officeDocument/2006/relationships/oleObject" Target="../embeddings/oleObject82.bin"/><Relationship Id="rId17" Type="http://schemas.openxmlformats.org/officeDocument/2006/relationships/oleObject" Target="../embeddings/oleObject87.bin"/><Relationship Id="rId25"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oleObject" Target="../embeddings/oleObject86.bin"/><Relationship Id="rId20" Type="http://schemas.openxmlformats.org/officeDocument/2006/relationships/oleObject" Target="../embeddings/oleObject90.bin"/><Relationship Id="rId29" Type="http://schemas.openxmlformats.org/officeDocument/2006/relationships/oleObject" Target="../embeddings/oleObject99.bin"/><Relationship Id="rId1" Type="http://schemas.openxmlformats.org/officeDocument/2006/relationships/vmlDrawing" Target="../drawings/vmlDrawing22.vml"/><Relationship Id="rId6" Type="http://schemas.openxmlformats.org/officeDocument/2006/relationships/oleObject" Target="../embeddings/oleObject76.bin"/><Relationship Id="rId11" Type="http://schemas.openxmlformats.org/officeDocument/2006/relationships/oleObject" Target="../embeddings/oleObject81.bin"/><Relationship Id="rId24" Type="http://schemas.openxmlformats.org/officeDocument/2006/relationships/oleObject" Target="../embeddings/oleObject94.bin"/><Relationship Id="rId5" Type="http://schemas.openxmlformats.org/officeDocument/2006/relationships/oleObject" Target="../embeddings/oleObject75.bin"/><Relationship Id="rId15" Type="http://schemas.openxmlformats.org/officeDocument/2006/relationships/oleObject" Target="../embeddings/oleObject85.bin"/><Relationship Id="rId23" Type="http://schemas.openxmlformats.org/officeDocument/2006/relationships/oleObject" Target="../embeddings/oleObject93.bin"/><Relationship Id="rId28" Type="http://schemas.openxmlformats.org/officeDocument/2006/relationships/oleObject" Target="../embeddings/oleObject98.bin"/><Relationship Id="rId10" Type="http://schemas.openxmlformats.org/officeDocument/2006/relationships/oleObject" Target="../embeddings/oleObject80.bin"/><Relationship Id="rId19" Type="http://schemas.openxmlformats.org/officeDocument/2006/relationships/oleObject" Target="../embeddings/oleObject89.bin"/><Relationship Id="rId4" Type="http://schemas.openxmlformats.org/officeDocument/2006/relationships/oleObject" Target="../embeddings/oleObject74.bin"/><Relationship Id="rId9" Type="http://schemas.openxmlformats.org/officeDocument/2006/relationships/oleObject" Target="../embeddings/oleObject79.bin"/><Relationship Id="rId14" Type="http://schemas.openxmlformats.org/officeDocument/2006/relationships/oleObject" Target="../embeddings/oleObject84.bin"/><Relationship Id="rId22" Type="http://schemas.openxmlformats.org/officeDocument/2006/relationships/oleObject" Target="../embeddings/oleObject92.bin"/><Relationship Id="rId27" Type="http://schemas.openxmlformats.org/officeDocument/2006/relationships/oleObject" Target="../embeddings/oleObject9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10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oleObject" Target="../embeddings/oleObject116.bin"/><Relationship Id="rId18" Type="http://schemas.openxmlformats.org/officeDocument/2006/relationships/oleObject" Target="../embeddings/oleObject121.bin"/><Relationship Id="rId26" Type="http://schemas.openxmlformats.org/officeDocument/2006/relationships/oleObject" Target="../embeddings/oleObject129.bin"/><Relationship Id="rId39" Type="http://schemas.openxmlformats.org/officeDocument/2006/relationships/oleObject" Target="../embeddings/oleObject142.bin"/><Relationship Id="rId3" Type="http://schemas.openxmlformats.org/officeDocument/2006/relationships/oleObject" Target="../embeddings/oleObject106.bin"/><Relationship Id="rId21" Type="http://schemas.openxmlformats.org/officeDocument/2006/relationships/oleObject" Target="../embeddings/oleObject124.bin"/><Relationship Id="rId34" Type="http://schemas.openxmlformats.org/officeDocument/2006/relationships/oleObject" Target="../embeddings/oleObject137.bin"/><Relationship Id="rId42" Type="http://schemas.openxmlformats.org/officeDocument/2006/relationships/oleObject" Target="../embeddings/oleObject145.bin"/><Relationship Id="rId7" Type="http://schemas.openxmlformats.org/officeDocument/2006/relationships/oleObject" Target="../embeddings/oleObject110.bin"/><Relationship Id="rId12" Type="http://schemas.openxmlformats.org/officeDocument/2006/relationships/oleObject" Target="../embeddings/oleObject115.bin"/><Relationship Id="rId17" Type="http://schemas.openxmlformats.org/officeDocument/2006/relationships/oleObject" Target="../embeddings/oleObject120.bin"/><Relationship Id="rId25" Type="http://schemas.openxmlformats.org/officeDocument/2006/relationships/oleObject" Target="../embeddings/oleObject128.bin"/><Relationship Id="rId33" Type="http://schemas.openxmlformats.org/officeDocument/2006/relationships/oleObject" Target="../embeddings/oleObject136.bin"/><Relationship Id="rId38"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oleObject" Target="../embeddings/oleObject119.bin"/><Relationship Id="rId20" Type="http://schemas.openxmlformats.org/officeDocument/2006/relationships/oleObject" Target="../embeddings/oleObject123.bin"/><Relationship Id="rId29" Type="http://schemas.openxmlformats.org/officeDocument/2006/relationships/oleObject" Target="../embeddings/oleObject132.bin"/><Relationship Id="rId41" Type="http://schemas.openxmlformats.org/officeDocument/2006/relationships/oleObject" Target="../embeddings/oleObject144.bin"/><Relationship Id="rId1" Type="http://schemas.openxmlformats.org/officeDocument/2006/relationships/vmlDrawing" Target="../drawings/vmlDrawing25.vml"/><Relationship Id="rId6" Type="http://schemas.openxmlformats.org/officeDocument/2006/relationships/oleObject" Target="../embeddings/oleObject109.bin"/><Relationship Id="rId11" Type="http://schemas.openxmlformats.org/officeDocument/2006/relationships/oleObject" Target="../embeddings/oleObject114.bin"/><Relationship Id="rId24" Type="http://schemas.openxmlformats.org/officeDocument/2006/relationships/oleObject" Target="../embeddings/oleObject127.bin"/><Relationship Id="rId32" Type="http://schemas.openxmlformats.org/officeDocument/2006/relationships/oleObject" Target="../embeddings/oleObject135.bin"/><Relationship Id="rId37" Type="http://schemas.openxmlformats.org/officeDocument/2006/relationships/oleObject" Target="../embeddings/oleObject140.bin"/><Relationship Id="rId40" Type="http://schemas.openxmlformats.org/officeDocument/2006/relationships/oleObject" Target="../embeddings/oleObject143.bin"/><Relationship Id="rId5" Type="http://schemas.openxmlformats.org/officeDocument/2006/relationships/oleObject" Target="../embeddings/oleObject108.bin"/><Relationship Id="rId15" Type="http://schemas.openxmlformats.org/officeDocument/2006/relationships/oleObject" Target="../embeddings/oleObject118.bin"/><Relationship Id="rId23" Type="http://schemas.openxmlformats.org/officeDocument/2006/relationships/oleObject" Target="../embeddings/oleObject126.bin"/><Relationship Id="rId28" Type="http://schemas.openxmlformats.org/officeDocument/2006/relationships/oleObject" Target="../embeddings/oleObject131.bin"/><Relationship Id="rId36" Type="http://schemas.openxmlformats.org/officeDocument/2006/relationships/oleObject" Target="../embeddings/oleObject139.bin"/><Relationship Id="rId10" Type="http://schemas.openxmlformats.org/officeDocument/2006/relationships/oleObject" Target="../embeddings/oleObject113.bin"/><Relationship Id="rId19" Type="http://schemas.openxmlformats.org/officeDocument/2006/relationships/oleObject" Target="../embeddings/oleObject122.bin"/><Relationship Id="rId31" Type="http://schemas.openxmlformats.org/officeDocument/2006/relationships/oleObject" Target="../embeddings/oleObject134.bin"/><Relationship Id="rId4" Type="http://schemas.openxmlformats.org/officeDocument/2006/relationships/oleObject" Target="../embeddings/oleObject107.bin"/><Relationship Id="rId9" Type="http://schemas.openxmlformats.org/officeDocument/2006/relationships/oleObject" Target="../embeddings/oleObject112.bin"/><Relationship Id="rId14" Type="http://schemas.openxmlformats.org/officeDocument/2006/relationships/oleObject" Target="../embeddings/oleObject117.bin"/><Relationship Id="rId22" Type="http://schemas.openxmlformats.org/officeDocument/2006/relationships/oleObject" Target="../embeddings/oleObject125.bin"/><Relationship Id="rId27" Type="http://schemas.openxmlformats.org/officeDocument/2006/relationships/oleObject" Target="../embeddings/oleObject130.bin"/><Relationship Id="rId30" Type="http://schemas.openxmlformats.org/officeDocument/2006/relationships/oleObject" Target="../embeddings/oleObject133.bin"/><Relationship Id="rId35" Type="http://schemas.openxmlformats.org/officeDocument/2006/relationships/oleObject" Target="../embeddings/oleObject138.bin"/><Relationship Id="rId43" Type="http://schemas.openxmlformats.org/officeDocument/2006/relationships/oleObject" Target="../embeddings/oleObject14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28625" y="928688"/>
            <a:ext cx="8229600" cy="1143000"/>
          </a:xfrm>
        </p:spPr>
        <p:txBody>
          <a:bodyPr rtlCol="0">
            <a:normAutofit/>
          </a:bodyPr>
          <a:lstStyle/>
          <a:p>
            <a:pPr eaLnBrk="1" fontAlgn="auto" hangingPunct="1">
              <a:spcAft>
                <a:spcPts val="0"/>
              </a:spcAft>
              <a:defRPr/>
            </a:pPr>
            <a:r>
              <a:rPr lang="zh-CN" altLang="en-US" sz="6000" b="1" dirty="0" smtClean="0">
                <a:solidFill>
                  <a:schemeClr val="accent6">
                    <a:lumMod val="50000"/>
                  </a:schemeClr>
                </a:solidFill>
                <a:latin typeface="黑体" pitchFamily="2" charset="-122"/>
                <a:ea typeface="黑体" pitchFamily="2" charset="-122"/>
              </a:rPr>
              <a:t>实验优化设计</a:t>
            </a:r>
            <a:endParaRPr lang="zh-CN" altLang="en-US" sz="6000" b="1" dirty="0">
              <a:solidFill>
                <a:schemeClr val="accent6">
                  <a:lumMod val="50000"/>
                </a:schemeClr>
              </a:solidFill>
              <a:latin typeface="黑体" pitchFamily="2" charset="-122"/>
              <a:ea typeface="黑体" pitchFamily="2" charset="-122"/>
            </a:endParaRPr>
          </a:p>
        </p:txBody>
      </p:sp>
      <p:sp>
        <p:nvSpPr>
          <p:cNvPr id="35843" name="矩形 3"/>
          <p:cNvSpPr>
            <a:spLocks noChangeArrowheads="1"/>
          </p:cNvSpPr>
          <p:nvPr/>
        </p:nvSpPr>
        <p:spPr bwMode="auto">
          <a:xfrm>
            <a:off x="2214563" y="2643188"/>
            <a:ext cx="4786312" cy="708025"/>
          </a:xfrm>
          <a:prstGeom prst="rect">
            <a:avLst/>
          </a:prstGeom>
          <a:noFill/>
          <a:ln w="9525">
            <a:noFill/>
            <a:miter lim="800000"/>
            <a:headEnd/>
            <a:tailEnd/>
          </a:ln>
        </p:spPr>
        <p:txBody>
          <a:bodyPr>
            <a:spAutoFit/>
          </a:bodyPr>
          <a:lstStyle/>
          <a:p>
            <a:pPr algn="ctr"/>
            <a:r>
              <a:rPr lang="zh-CN" altLang="en-US" sz="4000">
                <a:latin typeface="Calibri" pitchFamily="34" charset="0"/>
                <a:ea typeface="楷体_GB2312" pitchFamily="49" charset="-122"/>
              </a:rPr>
              <a:t>主讲教师：叶春生</a:t>
            </a:r>
          </a:p>
        </p:txBody>
      </p:sp>
      <p:sp>
        <p:nvSpPr>
          <p:cNvPr id="21508" name="矩形 4"/>
          <p:cNvSpPr>
            <a:spLocks noChangeArrowheads="1"/>
          </p:cNvSpPr>
          <p:nvPr/>
        </p:nvSpPr>
        <p:spPr bwMode="auto">
          <a:xfrm>
            <a:off x="1785938" y="4714875"/>
            <a:ext cx="5786437" cy="1323975"/>
          </a:xfrm>
          <a:prstGeom prst="rect">
            <a:avLst/>
          </a:prstGeom>
          <a:noFill/>
          <a:ln w="9525">
            <a:noFill/>
            <a:miter lim="800000"/>
            <a:headEnd/>
            <a:tailEnd/>
          </a:ln>
        </p:spPr>
        <p:txBody>
          <a:bodyPr>
            <a:spAutoFit/>
          </a:bodyPr>
          <a:lstStyle/>
          <a:p>
            <a:pPr algn="ctr">
              <a:defRPr/>
            </a:pPr>
            <a:r>
              <a:rPr lang="en-US" altLang="zh-CN" sz="4000" dirty="0">
                <a:solidFill>
                  <a:schemeClr val="tx1">
                    <a:lumMod val="50000"/>
                    <a:lumOff val="50000"/>
                  </a:schemeClr>
                </a:solidFill>
                <a:latin typeface="Calibri" pitchFamily="34" charset="0"/>
                <a:ea typeface="宋体" pitchFamily="2" charset="-122"/>
              </a:rPr>
              <a:t>csye@mail.hust.edu.cn</a:t>
            </a:r>
          </a:p>
          <a:p>
            <a:pPr algn="ctr">
              <a:defRPr/>
            </a:pPr>
            <a:r>
              <a:rPr lang="en-US" altLang="zh-CN" sz="4000" dirty="0">
                <a:latin typeface="Calibri" pitchFamily="34" charset="0"/>
                <a:ea typeface="宋体" pitchFamily="2" charset="-122"/>
              </a:rPr>
              <a:t>Tel:027-87558370</a:t>
            </a:r>
            <a:endParaRPr lang="zh-CN" altLang="en-US" sz="4000" dirty="0">
              <a:latin typeface="Calibri" pitchFamily="34" charset="0"/>
              <a:ea typeface="宋体" pitchFamily="2" charset="-122"/>
            </a:endParaRPr>
          </a:p>
        </p:txBody>
      </p:sp>
      <p:sp>
        <p:nvSpPr>
          <p:cNvPr id="35845" name="矩形 5"/>
          <p:cNvSpPr>
            <a:spLocks noChangeArrowheads="1"/>
          </p:cNvSpPr>
          <p:nvPr/>
        </p:nvSpPr>
        <p:spPr bwMode="auto">
          <a:xfrm>
            <a:off x="2071688" y="3714750"/>
            <a:ext cx="5314950" cy="708025"/>
          </a:xfrm>
          <a:prstGeom prst="rect">
            <a:avLst/>
          </a:prstGeom>
          <a:noFill/>
          <a:ln w="9525">
            <a:noFill/>
            <a:miter lim="800000"/>
            <a:headEnd/>
            <a:tailEnd/>
          </a:ln>
        </p:spPr>
        <p:txBody>
          <a:bodyPr wrap="none">
            <a:spAutoFit/>
          </a:bodyPr>
          <a:lstStyle/>
          <a:p>
            <a:r>
              <a:rPr lang="zh-CN" altLang="en-US" sz="4000">
                <a:latin typeface="Calibri" pitchFamily="34" charset="0"/>
                <a:ea typeface="楷体_GB2312" pitchFamily="49" charset="-122"/>
              </a:rPr>
              <a:t>华中科技大学材料学院</a:t>
            </a:r>
            <a:endParaRPr lang="zh-CN" altLang="en-US" sz="400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0"/>
            <a:ext cx="8643938" cy="1143000"/>
          </a:xfrm>
        </p:spPr>
        <p:txBody>
          <a:bodyPr/>
          <a:lstStyle/>
          <a:p>
            <a:pPr>
              <a:defRPr/>
            </a:pPr>
            <a:r>
              <a:rPr lang="zh-CN" altLang="en-US" b="1" dirty="0" smtClean="0">
                <a:solidFill>
                  <a:schemeClr val="accent6"/>
                </a:solidFill>
                <a:latin typeface="黑体" pitchFamily="2" charset="-122"/>
                <a:ea typeface="黑体" pitchFamily="2" charset="-122"/>
              </a:rPr>
              <a:t>线性模型说明</a:t>
            </a:r>
          </a:p>
        </p:txBody>
      </p:sp>
      <p:grpSp>
        <p:nvGrpSpPr>
          <p:cNvPr id="4101" name="组合 20"/>
          <p:cNvGrpSpPr>
            <a:grpSpLocks/>
          </p:cNvGrpSpPr>
          <p:nvPr/>
        </p:nvGrpSpPr>
        <p:grpSpPr bwMode="auto">
          <a:xfrm>
            <a:off x="357188" y="1143000"/>
            <a:ext cx="8501062" cy="4400550"/>
            <a:chOff x="214282" y="1214422"/>
            <a:chExt cx="8501122" cy="4401205"/>
          </a:xfrm>
        </p:grpSpPr>
        <p:graphicFrame>
          <p:nvGraphicFramePr>
            <p:cNvPr id="4098" name="Object 9"/>
            <p:cNvGraphicFramePr>
              <a:graphicFrameLocks noChangeAspect="1"/>
            </p:cNvGraphicFramePr>
            <p:nvPr/>
          </p:nvGraphicFramePr>
          <p:xfrm>
            <a:off x="6215074" y="1643050"/>
            <a:ext cx="638740" cy="618870"/>
          </p:xfrm>
          <a:graphic>
            <a:graphicData uri="http://schemas.openxmlformats.org/presentationml/2006/ole">
              <p:oleObj spid="_x0000_s4098" name="Equation" r:id="rId3" imgW="177569" imgH="215619" progId="">
                <p:embed/>
              </p:oleObj>
            </a:graphicData>
          </a:graphic>
        </p:graphicFrame>
        <p:graphicFrame>
          <p:nvGraphicFramePr>
            <p:cNvPr id="4099" name="Object 8"/>
            <p:cNvGraphicFramePr>
              <a:graphicFrameLocks noChangeAspect="1"/>
            </p:cNvGraphicFramePr>
            <p:nvPr/>
          </p:nvGraphicFramePr>
          <p:xfrm>
            <a:off x="4714876" y="3357562"/>
            <a:ext cx="571504" cy="538148"/>
          </p:xfrm>
          <a:graphic>
            <a:graphicData uri="http://schemas.openxmlformats.org/presentationml/2006/ole">
              <p:oleObj spid="_x0000_s4099" name="Equation" r:id="rId4" imgW="164957" imgH="190335" progId="">
                <p:embed/>
              </p:oleObj>
            </a:graphicData>
          </a:graphic>
        </p:graphicFrame>
        <p:sp>
          <p:nvSpPr>
            <p:cNvPr id="4102" name="Rectangle 10"/>
            <p:cNvSpPr>
              <a:spLocks noChangeArrowheads="1"/>
            </p:cNvSpPr>
            <p:nvPr/>
          </p:nvSpPr>
          <p:spPr bwMode="auto">
            <a:xfrm>
              <a:off x="214282" y="1214422"/>
              <a:ext cx="8501122" cy="4401205"/>
            </a:xfrm>
            <a:prstGeom prst="rect">
              <a:avLst/>
            </a:prstGeom>
            <a:noFill/>
            <a:ln w="9525">
              <a:noFill/>
              <a:miter lim="800000"/>
              <a:headEnd/>
              <a:tailEnd/>
            </a:ln>
          </p:spPr>
          <p:txBody>
            <a:bodyPr anchor="ctr">
              <a:spAutoFit/>
            </a:bodyPr>
            <a:lstStyle/>
            <a:p>
              <a:pPr eaLnBrk="0" hangingPunct="0"/>
              <a:r>
                <a:rPr lang="zh-CN" altLang="en-US" sz="2800">
                  <a:ea typeface="仿宋_GB2312" pitchFamily="49" charset="-122"/>
                </a:rPr>
                <a:t>     式</a:t>
              </a:r>
              <a:r>
                <a:rPr lang="zh-CN" sz="2800">
                  <a:ea typeface="仿宋_GB2312" pitchFamily="49" charset="-122"/>
                </a:rPr>
                <a:t>（</a:t>
              </a:r>
              <a:r>
                <a:rPr lang="en-US" altLang="zh-CN" sz="2800">
                  <a:ea typeface="仿宋_GB2312" pitchFamily="49" charset="-122"/>
                </a:rPr>
                <a:t>2-2</a:t>
              </a:r>
              <a:r>
                <a:rPr lang="zh-CN" altLang="en-US" sz="2800">
                  <a:ea typeface="仿宋_GB2312" pitchFamily="49" charset="-122"/>
                </a:rPr>
                <a:t>）叫做单因素试验的线性模型</a:t>
              </a:r>
              <a:r>
                <a:rPr lang="zh-CN" altLang="en-US" sz="2800" b="1">
                  <a:latin typeface="Times New Roman" pitchFamily="18" charset="0"/>
                  <a:ea typeface="仿宋_GB2312" pitchFamily="49" charset="-122"/>
                </a:rPr>
                <a:t>（</a:t>
              </a:r>
              <a:r>
                <a:rPr lang="en-US" altLang="zh-CN" sz="2800" b="1">
                  <a:latin typeface="Times New Roman" pitchFamily="18" charset="0"/>
                  <a:cs typeface="Times New Roman" pitchFamily="18" charset="0"/>
                </a:rPr>
                <a:t>linear model</a:t>
              </a:r>
              <a:r>
                <a:rPr lang="zh-CN" altLang="en-US" sz="2800" b="1">
                  <a:latin typeface="Times New Roman" pitchFamily="18" charset="0"/>
                  <a:ea typeface="仿宋_GB2312" pitchFamily="49" charset="-122"/>
                </a:rPr>
                <a:t>）</a:t>
              </a:r>
              <a:r>
                <a:rPr lang="zh-CN" altLang="en-US" sz="2800">
                  <a:ea typeface="仿宋_GB2312" pitchFamily="49" charset="-122"/>
                </a:rPr>
                <a:t>亦称数学模型。在这个模型中      表示为总平均数</a:t>
              </a:r>
              <a:r>
                <a:rPr lang="zh-CN" altLang="zh-CN" sz="2800">
                  <a:ea typeface="仿宋_GB2312" pitchFamily="49" charset="-122"/>
                </a:rPr>
                <a:t>μ</a:t>
              </a:r>
              <a:r>
                <a:rPr lang="zh-CN" altLang="en-US" sz="2800">
                  <a:ea typeface="仿宋_GB2312" pitchFamily="49" charset="-122"/>
                </a:rPr>
                <a:t>、处理效应</a:t>
              </a:r>
              <a:r>
                <a:rPr lang="zh-CN" altLang="zh-CN" sz="2800">
                  <a:ea typeface="仿宋_GB2312" pitchFamily="49" charset="-122"/>
                </a:rPr>
                <a:t>α</a:t>
              </a:r>
              <a:r>
                <a:rPr lang="en-US" altLang="zh-CN" sz="2800" baseline="-30000">
                  <a:ea typeface="仿宋_GB2312" pitchFamily="49" charset="-122"/>
                </a:rPr>
                <a:t>i</a:t>
              </a:r>
              <a:r>
                <a:rPr lang="zh-CN" altLang="en-US" sz="2800">
                  <a:ea typeface="仿宋_GB2312" pitchFamily="49" charset="-122"/>
                </a:rPr>
                <a:t>、试验误差</a:t>
              </a:r>
              <a:r>
                <a:rPr lang="en-US" altLang="zh-CN" sz="2800">
                  <a:latin typeface="Times New Roman" pitchFamily="18" charset="0"/>
                  <a:ea typeface="仿宋_GB2312" pitchFamily="49" charset="-122"/>
                </a:rPr>
                <a:t>ε</a:t>
              </a:r>
              <a:r>
                <a:rPr lang="en-US" altLang="zh-CN" sz="2800" i="1" baseline="-30000">
                  <a:latin typeface="Times New Roman" pitchFamily="18" charset="0"/>
                  <a:cs typeface="Times New Roman" pitchFamily="18" charset="0"/>
                </a:rPr>
                <a:t>ij</a:t>
              </a:r>
              <a:r>
                <a:rPr lang="zh-CN" altLang="en-US" sz="2800">
                  <a:ea typeface="仿宋_GB2312" pitchFamily="49" charset="-122"/>
                </a:rPr>
                <a:t>之和。由</a:t>
              </a:r>
              <a:r>
                <a:rPr lang="en-US" altLang="zh-CN" sz="2800">
                  <a:ea typeface="仿宋_GB2312" pitchFamily="49" charset="-122"/>
                </a:rPr>
                <a:t>ε</a:t>
              </a:r>
              <a:r>
                <a:rPr lang="en-US" altLang="zh-CN" sz="2800" baseline="-30000">
                  <a:ea typeface="仿宋_GB2312" pitchFamily="49" charset="-122"/>
                </a:rPr>
                <a:t>ij</a:t>
              </a:r>
              <a:r>
                <a:rPr lang="zh-CN" altLang="en-US" sz="2800">
                  <a:ea typeface="仿宋_GB2312" pitchFamily="49" charset="-122"/>
                </a:rPr>
                <a:t>相互独立且服从正态分布</a:t>
              </a:r>
              <a:r>
                <a:rPr lang="en-US" altLang="zh-CN" sz="2800" i="1">
                  <a:latin typeface="Times New Roman" pitchFamily="18" charset="0"/>
                  <a:cs typeface="Times New Roman" pitchFamily="18" charset="0"/>
                </a:rPr>
                <a:t>N</a:t>
              </a:r>
              <a:r>
                <a:rPr lang="zh-CN" altLang="en-US" sz="2800">
                  <a:ea typeface="仿宋_GB2312" pitchFamily="49" charset="-122"/>
                </a:rPr>
                <a:t>（</a:t>
              </a:r>
              <a:r>
                <a:rPr lang="en-US" altLang="zh-CN" sz="2800">
                  <a:ea typeface="仿宋_GB2312" pitchFamily="49" charset="-122"/>
                </a:rPr>
                <a:t>0</a:t>
              </a:r>
              <a:r>
                <a:rPr lang="zh-CN" altLang="en-US" sz="2800">
                  <a:ea typeface="仿宋_GB2312" pitchFamily="49" charset="-122"/>
                </a:rPr>
                <a:t>，</a:t>
              </a:r>
              <a:r>
                <a:rPr lang="en-US" altLang="zh-CN" sz="2800">
                  <a:ea typeface="仿宋_GB2312" pitchFamily="49" charset="-122"/>
                </a:rPr>
                <a:t>σ</a:t>
              </a:r>
              <a:r>
                <a:rPr lang="en-US" altLang="zh-CN" sz="2800" baseline="30000">
                  <a:ea typeface="仿宋_GB2312" pitchFamily="49" charset="-122"/>
                </a:rPr>
                <a:t>2</a:t>
              </a:r>
              <a:r>
                <a:rPr lang="zh-CN" altLang="en-US" sz="2800">
                  <a:ea typeface="仿宋_GB2312" pitchFamily="49" charset="-122"/>
                </a:rPr>
                <a:t>），可知各处理</a:t>
              </a:r>
              <a:r>
                <a:rPr lang="en-US" altLang="zh-CN" sz="2800" i="1">
                  <a:latin typeface="Times New Roman" pitchFamily="18" charset="0"/>
                  <a:cs typeface="Times New Roman" pitchFamily="18" charset="0"/>
                </a:rPr>
                <a:t>A</a:t>
              </a:r>
              <a:r>
                <a:rPr lang="en-US" altLang="zh-CN" sz="2800" i="1" baseline="-30000">
                  <a:latin typeface="Times New Roman" pitchFamily="18" charset="0"/>
                  <a:cs typeface="Times New Roman" pitchFamily="18" charset="0"/>
                </a:rPr>
                <a:t>i</a:t>
              </a:r>
              <a:r>
                <a:rPr lang="en-US" altLang="zh-CN" sz="2800">
                  <a:ea typeface="仿宋_GB2312" pitchFamily="49" charset="-122"/>
                </a:rPr>
                <a:t>(</a:t>
              </a:r>
              <a:r>
                <a:rPr lang="en-US" altLang="zh-CN" sz="2800" i="1">
                  <a:latin typeface="Times New Roman" pitchFamily="18" charset="0"/>
                  <a:cs typeface="Times New Roman" pitchFamily="18" charset="0"/>
                </a:rPr>
                <a:t>i</a:t>
              </a:r>
              <a:r>
                <a:rPr lang="en-US" altLang="zh-CN" sz="2800">
                  <a:ea typeface="仿宋_GB2312" pitchFamily="49" charset="-122"/>
                </a:rPr>
                <a:t>=1</a:t>
              </a:r>
              <a:r>
                <a:rPr lang="zh-CN" altLang="en-US" sz="2800">
                  <a:ea typeface="仿宋_GB2312" pitchFamily="49" charset="-122"/>
                </a:rPr>
                <a:t>，</a:t>
              </a:r>
              <a:r>
                <a:rPr lang="en-US" altLang="zh-CN" sz="2800">
                  <a:ea typeface="仿宋_GB2312" pitchFamily="49" charset="-122"/>
                </a:rPr>
                <a:t>2</a:t>
              </a:r>
              <a:r>
                <a:rPr lang="zh-CN" altLang="en-US" sz="2800">
                  <a:ea typeface="仿宋_GB2312" pitchFamily="49" charset="-122"/>
                </a:rPr>
                <a:t>，</a:t>
              </a:r>
              <a:r>
                <a:rPr lang="en-US" altLang="zh-CN" sz="2800">
                  <a:latin typeface="Courier New" pitchFamily="49" charset="0"/>
                  <a:ea typeface="仿宋_GB2312" pitchFamily="49" charset="-122"/>
                </a:rPr>
                <a:t>…</a:t>
              </a:r>
              <a:r>
                <a:rPr lang="zh-CN" altLang="en-US" sz="2800">
                  <a:ea typeface="仿宋_GB2312" pitchFamily="49" charset="-122"/>
                </a:rPr>
                <a:t>，</a:t>
              </a:r>
              <a:r>
                <a:rPr lang="en-US" altLang="zh-CN" sz="2800" i="1">
                  <a:latin typeface="Times New Roman" pitchFamily="18" charset="0"/>
                  <a:cs typeface="Times New Roman" pitchFamily="18" charset="0"/>
                </a:rPr>
                <a:t>k</a:t>
              </a:r>
              <a:r>
                <a:rPr lang="en-US" altLang="zh-CN" sz="2800">
                  <a:ea typeface="仿宋_GB2312" pitchFamily="49" charset="-122"/>
                </a:rPr>
                <a:t>)</a:t>
              </a:r>
              <a:r>
                <a:rPr lang="zh-CN" altLang="en-US" sz="2800">
                  <a:ea typeface="仿宋_GB2312" pitchFamily="49" charset="-122"/>
                </a:rPr>
                <a:t>所属总体亦应具正态性，即服从正态分布</a:t>
              </a:r>
              <a:r>
                <a:rPr lang="en-US" altLang="zh-CN" sz="2800" i="1">
                  <a:latin typeface="Times New Roman" pitchFamily="18" charset="0"/>
                  <a:cs typeface="Times New Roman" pitchFamily="18" charset="0"/>
                </a:rPr>
                <a:t>N</a:t>
              </a:r>
              <a:r>
                <a:rPr lang="en-US" altLang="zh-CN" sz="2800">
                  <a:ea typeface="仿宋_GB2312" pitchFamily="49" charset="-122"/>
                </a:rPr>
                <a:t>(μ</a:t>
              </a:r>
              <a:r>
                <a:rPr lang="en-US" altLang="zh-CN" sz="2800" i="1" baseline="-30000">
                  <a:latin typeface="Times New Roman" pitchFamily="18" charset="0"/>
                  <a:cs typeface="Times New Roman" pitchFamily="18" charset="0"/>
                </a:rPr>
                <a:t>i</a:t>
              </a:r>
              <a:r>
                <a:rPr lang="en-US" altLang="zh-CN" sz="2800">
                  <a:ea typeface="仿宋_GB2312" pitchFamily="49" charset="-122"/>
                </a:rPr>
                <a:t>,σ</a:t>
              </a:r>
              <a:r>
                <a:rPr lang="en-US" altLang="zh-CN" sz="2800" baseline="30000">
                  <a:ea typeface="仿宋_GB2312" pitchFamily="49" charset="-122"/>
                </a:rPr>
                <a:t>2</a:t>
              </a:r>
              <a:r>
                <a:rPr lang="en-US" altLang="zh-CN" sz="2800">
                  <a:ea typeface="仿宋_GB2312" pitchFamily="49" charset="-122"/>
                </a:rPr>
                <a:t>)</a:t>
              </a:r>
              <a:r>
                <a:rPr lang="zh-CN" altLang="en-US" sz="2800">
                  <a:ea typeface="仿宋_GB2312" pitchFamily="49" charset="-122"/>
                </a:rPr>
                <a:t>。尽管各总体的均数     可以不等或相等，</a:t>
              </a:r>
              <a:r>
                <a:rPr lang="zh-CN" altLang="zh-CN" sz="2800">
                  <a:ea typeface="仿宋_GB2312" pitchFamily="49" charset="-122"/>
                </a:rPr>
                <a:t>σ</a:t>
              </a:r>
              <a:r>
                <a:rPr lang="en-US" altLang="zh-CN" sz="2800" baseline="30000">
                  <a:ea typeface="仿宋_GB2312" pitchFamily="49" charset="-122"/>
                </a:rPr>
                <a:t>2</a:t>
              </a:r>
              <a:r>
                <a:rPr lang="zh-CN" altLang="en-US" sz="2800">
                  <a:ea typeface="仿宋_GB2312" pitchFamily="49" charset="-122"/>
                </a:rPr>
                <a:t>则必须是相等的。所以，单因素试验的数学模型可归纳为：效应的可加性</a:t>
              </a:r>
              <a:r>
                <a:rPr lang="zh-CN" altLang="en-US" sz="2800" b="1">
                  <a:latin typeface="Times New Roman" pitchFamily="18" charset="0"/>
                  <a:ea typeface="仿宋_GB2312" pitchFamily="49" charset="-122"/>
                </a:rPr>
                <a:t>（</a:t>
              </a:r>
              <a:r>
                <a:rPr lang="en-US" altLang="zh-CN" sz="2800" b="1">
                  <a:latin typeface="Times New Roman" pitchFamily="18" charset="0"/>
                  <a:cs typeface="Times New Roman" pitchFamily="18" charset="0"/>
                </a:rPr>
                <a:t>additivity</a:t>
              </a:r>
              <a:r>
                <a:rPr lang="zh-CN" altLang="en-US" sz="2800" b="1">
                  <a:latin typeface="Times New Roman" pitchFamily="18" charset="0"/>
                  <a:ea typeface="仿宋_GB2312" pitchFamily="49" charset="-122"/>
                </a:rPr>
                <a:t>）</a:t>
              </a:r>
              <a:r>
                <a:rPr lang="zh-CN" altLang="en-US" sz="2800">
                  <a:ea typeface="仿宋_GB2312" pitchFamily="49" charset="-122"/>
                </a:rPr>
                <a:t>、分布的正态性</a:t>
              </a:r>
              <a:r>
                <a:rPr lang="zh-CN" altLang="en-US" sz="2800" b="1">
                  <a:latin typeface="Times New Roman" pitchFamily="18" charset="0"/>
                  <a:ea typeface="仿宋_GB2312" pitchFamily="49" charset="-122"/>
                </a:rPr>
                <a:t>（</a:t>
              </a:r>
              <a:r>
                <a:rPr lang="en-US" altLang="zh-CN" sz="2800" b="1">
                  <a:latin typeface="Times New Roman" pitchFamily="18" charset="0"/>
                  <a:cs typeface="Times New Roman" pitchFamily="18" charset="0"/>
                </a:rPr>
                <a:t>normality</a:t>
              </a:r>
              <a:r>
                <a:rPr lang="zh-CN" altLang="en-US" sz="2800" b="1">
                  <a:latin typeface="Times New Roman" pitchFamily="18" charset="0"/>
                  <a:ea typeface="仿宋_GB2312" pitchFamily="49" charset="-122"/>
                </a:rPr>
                <a:t>）</a:t>
              </a:r>
              <a:r>
                <a:rPr lang="zh-CN" altLang="en-US" sz="2800">
                  <a:ea typeface="仿宋_GB2312" pitchFamily="49" charset="-122"/>
                </a:rPr>
                <a:t>、方差的同质性</a:t>
              </a:r>
              <a:r>
                <a:rPr lang="zh-CN" altLang="en-US" sz="2800" b="1">
                  <a:latin typeface="Times New Roman" pitchFamily="18" charset="0"/>
                  <a:ea typeface="仿宋_GB2312" pitchFamily="49" charset="-122"/>
                </a:rPr>
                <a:t>（</a:t>
              </a:r>
              <a:r>
                <a:rPr lang="en-US" altLang="zh-CN" sz="2800" b="1">
                  <a:latin typeface="Times New Roman" pitchFamily="18" charset="0"/>
                  <a:cs typeface="Times New Roman" pitchFamily="18" charset="0"/>
                </a:rPr>
                <a:t>homogeneity</a:t>
              </a:r>
              <a:r>
                <a:rPr lang="zh-CN" altLang="en-US" sz="2800" b="1">
                  <a:latin typeface="Times New Roman" pitchFamily="18" charset="0"/>
                  <a:ea typeface="仿宋_GB2312" pitchFamily="49" charset="-122"/>
                </a:rPr>
                <a:t>）</a:t>
              </a:r>
              <a:r>
                <a:rPr lang="zh-CN" altLang="en-US" sz="2800">
                  <a:ea typeface="仿宋_GB2312" pitchFamily="49" charset="-122"/>
                </a:rPr>
                <a:t>。这也是进行其它类型方差分析的前提或基本假定。</a:t>
              </a:r>
              <a:endParaRPr lang="zh-CN" altLang="en-US" sz="280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214313"/>
            <a:ext cx="8643938" cy="1143000"/>
          </a:xfrm>
        </p:spPr>
        <p:txBody>
          <a:bodyPr/>
          <a:lstStyle/>
          <a:p>
            <a:pPr>
              <a:defRPr/>
            </a:pPr>
            <a:r>
              <a:rPr lang="zh-CN" altLang="en-US" b="1" dirty="0" smtClean="0">
                <a:solidFill>
                  <a:schemeClr val="accent6"/>
                </a:solidFill>
                <a:latin typeface="黑体" pitchFamily="2" charset="-122"/>
                <a:ea typeface="黑体" pitchFamily="2" charset="-122"/>
              </a:rPr>
              <a:t>线性模型公式</a:t>
            </a:r>
          </a:p>
        </p:txBody>
      </p:sp>
      <p:graphicFrame>
        <p:nvGraphicFramePr>
          <p:cNvPr id="5122" name="Object 13"/>
          <p:cNvGraphicFramePr>
            <a:graphicFrameLocks noChangeAspect="1"/>
          </p:cNvGraphicFramePr>
          <p:nvPr/>
        </p:nvGraphicFramePr>
        <p:xfrm>
          <a:off x="1928813" y="2571750"/>
          <a:ext cx="5345112" cy="509588"/>
        </p:xfrm>
        <a:graphic>
          <a:graphicData uri="http://schemas.openxmlformats.org/presentationml/2006/ole">
            <p:oleObj spid="_x0000_s5122" name="Equation" r:id="rId3" imgW="2298700" imgH="215900" progId="">
              <p:embed/>
            </p:oleObj>
          </a:graphicData>
        </a:graphic>
      </p:graphicFrame>
      <p:sp>
        <p:nvSpPr>
          <p:cNvPr id="5127" name="Rectangle 14"/>
          <p:cNvSpPr>
            <a:spLocks noChangeArrowheads="1"/>
          </p:cNvSpPr>
          <p:nvPr/>
        </p:nvSpPr>
        <p:spPr bwMode="auto">
          <a:xfrm>
            <a:off x="0" y="1357313"/>
            <a:ext cx="9144000" cy="954087"/>
          </a:xfrm>
          <a:prstGeom prst="rect">
            <a:avLst/>
          </a:prstGeom>
          <a:noFill/>
          <a:ln w="9525">
            <a:noFill/>
            <a:miter lim="800000"/>
            <a:headEnd/>
            <a:tailEnd/>
          </a:ln>
        </p:spPr>
        <p:txBody>
          <a:bodyPr anchor="ctr">
            <a:spAutoFit/>
          </a:bodyPr>
          <a:lstStyle/>
          <a:p>
            <a:pPr indent="276225" eaLnBrk="0" hangingPunct="0">
              <a:defRPr/>
            </a:pPr>
            <a:r>
              <a:rPr lang="zh-CN" sz="2800" dirty="0">
                <a:latin typeface="+mn-ea"/>
                <a:ea typeface="+mn-ea"/>
              </a:rPr>
              <a:t>若将表（</a:t>
            </a:r>
            <a:r>
              <a:rPr lang="en-US" altLang="zh-CN" sz="2800" dirty="0">
                <a:latin typeface="+mn-ea"/>
                <a:ea typeface="+mn-ea"/>
              </a:rPr>
              <a:t>2-1</a:t>
            </a:r>
            <a:r>
              <a:rPr lang="zh-CN" altLang="en-US" sz="2800" dirty="0">
                <a:latin typeface="+mn-ea"/>
                <a:ea typeface="+mn-ea"/>
              </a:rPr>
              <a:t>）中的观测值</a:t>
            </a:r>
            <a:r>
              <a:rPr lang="en-US" altLang="zh-CN" sz="2800" i="1" dirty="0" err="1">
                <a:latin typeface="+mn-ea"/>
                <a:ea typeface="+mn-ea"/>
                <a:cs typeface="Times New Roman" pitchFamily="18" charset="0"/>
              </a:rPr>
              <a:t>x</a:t>
            </a:r>
            <a:r>
              <a:rPr lang="en-US" altLang="zh-CN" sz="2800" i="1" baseline="-30000" dirty="0" err="1">
                <a:latin typeface="+mn-ea"/>
                <a:ea typeface="+mn-ea"/>
                <a:cs typeface="Times New Roman" pitchFamily="18" charset="0"/>
              </a:rPr>
              <a:t>ij</a:t>
            </a:r>
            <a:r>
              <a:rPr lang="zh-CN" altLang="en-US" sz="2800" dirty="0">
                <a:latin typeface="+mn-ea"/>
                <a:ea typeface="+mn-ea"/>
              </a:rPr>
              <a:t>（</a:t>
            </a:r>
            <a:r>
              <a:rPr lang="en-US" altLang="zh-CN" sz="2800" i="1" dirty="0" err="1">
                <a:latin typeface="+mn-ea"/>
                <a:ea typeface="+mn-ea"/>
                <a:cs typeface="Times New Roman" pitchFamily="18" charset="0"/>
              </a:rPr>
              <a:t>i</a:t>
            </a:r>
            <a:r>
              <a:rPr lang="en-US" altLang="zh-CN" sz="2800" dirty="0">
                <a:latin typeface="+mn-ea"/>
                <a:ea typeface="+mn-ea"/>
              </a:rPr>
              <a:t>=1,2,…,</a:t>
            </a:r>
            <a:r>
              <a:rPr lang="en-US" altLang="zh-CN" sz="2800" i="1" dirty="0" err="1">
                <a:latin typeface="+mn-ea"/>
                <a:ea typeface="+mn-ea"/>
                <a:cs typeface="Times New Roman" pitchFamily="18" charset="0"/>
              </a:rPr>
              <a:t>k</a:t>
            </a:r>
            <a:r>
              <a:rPr lang="en-US" altLang="zh-CN" sz="2800" dirty="0" err="1">
                <a:latin typeface="+mn-ea"/>
                <a:ea typeface="+mn-ea"/>
              </a:rPr>
              <a:t>;</a:t>
            </a:r>
            <a:r>
              <a:rPr lang="en-US" altLang="zh-CN" sz="2800" i="1" dirty="0" err="1">
                <a:latin typeface="+mn-ea"/>
                <a:ea typeface="+mn-ea"/>
                <a:cs typeface="Times New Roman" pitchFamily="18" charset="0"/>
              </a:rPr>
              <a:t>j</a:t>
            </a:r>
            <a:r>
              <a:rPr lang="en-US" altLang="zh-CN" sz="2800" dirty="0">
                <a:latin typeface="+mn-ea"/>
                <a:ea typeface="+mn-ea"/>
              </a:rPr>
              <a:t>=1,2,…,</a:t>
            </a:r>
            <a:r>
              <a:rPr lang="en-US" altLang="zh-CN" sz="2800" i="1" dirty="0">
                <a:latin typeface="+mn-ea"/>
                <a:ea typeface="+mn-ea"/>
                <a:cs typeface="Times New Roman" pitchFamily="18" charset="0"/>
              </a:rPr>
              <a:t>n</a:t>
            </a:r>
            <a:r>
              <a:rPr lang="zh-CN" altLang="en-US" sz="2800" dirty="0">
                <a:latin typeface="+mn-ea"/>
                <a:ea typeface="+mn-ea"/>
              </a:rPr>
              <a:t>）的数据结构（模型）用样本符号来表示，则</a:t>
            </a:r>
          </a:p>
        </p:txBody>
      </p:sp>
      <p:grpSp>
        <p:nvGrpSpPr>
          <p:cNvPr id="5128" name="组合 23"/>
          <p:cNvGrpSpPr>
            <a:grpSpLocks/>
          </p:cNvGrpSpPr>
          <p:nvPr/>
        </p:nvGrpSpPr>
        <p:grpSpPr bwMode="auto">
          <a:xfrm>
            <a:off x="285750" y="3214688"/>
            <a:ext cx="8491538" cy="1238250"/>
            <a:chOff x="214282" y="2928934"/>
            <a:chExt cx="8491775" cy="1237600"/>
          </a:xfrm>
        </p:grpSpPr>
        <p:graphicFrame>
          <p:nvGraphicFramePr>
            <p:cNvPr id="5123" name="Object 12"/>
            <p:cNvGraphicFramePr>
              <a:graphicFrameLocks noChangeAspect="1"/>
            </p:cNvGraphicFramePr>
            <p:nvPr/>
          </p:nvGraphicFramePr>
          <p:xfrm>
            <a:off x="4286248" y="3000372"/>
            <a:ext cx="354815" cy="443519"/>
          </p:xfrm>
          <a:graphic>
            <a:graphicData uri="http://schemas.openxmlformats.org/presentationml/2006/ole">
              <p:oleObj spid="_x0000_s5123" name="Equation" r:id="rId4" imgW="152334" imgH="190417" progId="">
                <p:embed/>
              </p:oleObj>
            </a:graphicData>
          </a:graphic>
        </p:graphicFrame>
        <p:graphicFrame>
          <p:nvGraphicFramePr>
            <p:cNvPr id="5124" name="Object 11"/>
            <p:cNvGraphicFramePr>
              <a:graphicFrameLocks noChangeAspect="1"/>
            </p:cNvGraphicFramePr>
            <p:nvPr/>
          </p:nvGraphicFramePr>
          <p:xfrm>
            <a:off x="4857752" y="3000372"/>
            <a:ext cx="1663190" cy="443517"/>
          </p:xfrm>
          <a:graphic>
            <a:graphicData uri="http://schemas.openxmlformats.org/presentationml/2006/ole">
              <p:oleObj spid="_x0000_s5124" name="Equation" r:id="rId5" imgW="710891" imgH="190417" progId="">
                <p:embed/>
              </p:oleObj>
            </a:graphicData>
          </a:graphic>
        </p:graphicFrame>
        <p:graphicFrame>
          <p:nvGraphicFramePr>
            <p:cNvPr id="5125" name="Object 10"/>
            <p:cNvGraphicFramePr>
              <a:graphicFrameLocks noChangeAspect="1"/>
            </p:cNvGraphicFramePr>
            <p:nvPr/>
          </p:nvGraphicFramePr>
          <p:xfrm>
            <a:off x="6643702" y="2928934"/>
            <a:ext cx="2062355" cy="554397"/>
          </p:xfrm>
          <a:graphic>
            <a:graphicData uri="http://schemas.openxmlformats.org/presentationml/2006/ole">
              <p:oleObj spid="_x0000_s5125" name="Equation" r:id="rId6" imgW="888614" imgH="241195" progId="">
                <p:embed/>
              </p:oleObj>
            </a:graphicData>
          </a:graphic>
        </p:graphicFrame>
        <p:sp>
          <p:nvSpPr>
            <p:cNvPr id="5129" name="Rectangle 18"/>
            <p:cNvSpPr>
              <a:spLocks noChangeArrowheads="1"/>
            </p:cNvSpPr>
            <p:nvPr/>
          </p:nvSpPr>
          <p:spPr bwMode="auto">
            <a:xfrm>
              <a:off x="214282" y="3643314"/>
              <a:ext cx="8286808" cy="523220"/>
            </a:xfrm>
            <a:prstGeom prst="rect">
              <a:avLst/>
            </a:prstGeom>
            <a:noFill/>
            <a:ln w="9525">
              <a:noFill/>
              <a:miter lim="800000"/>
              <a:headEnd/>
              <a:tailEnd/>
            </a:ln>
          </p:spPr>
          <p:txBody>
            <a:bodyPr anchor="ctr">
              <a:spAutoFit/>
            </a:bodyPr>
            <a:lstStyle/>
            <a:p>
              <a:r>
                <a:rPr lang="zh-CN" sz="2800">
                  <a:ea typeface="仿宋_GB2312" pitchFamily="49" charset="-122"/>
                </a:rPr>
                <a:t>分别是</a:t>
              </a:r>
              <a:r>
                <a:rPr lang="zh-CN" altLang="zh-CN" sz="2800" i="1">
                  <a:latin typeface="Times New Roman" pitchFamily="18" charset="0"/>
                  <a:cs typeface="Times New Roman" pitchFamily="18" charset="0"/>
                </a:rPr>
                <a:t>μ</a:t>
              </a:r>
              <a:r>
                <a:rPr lang="zh-CN" sz="2800">
                  <a:ea typeface="仿宋_GB2312" pitchFamily="49" charset="-122"/>
                </a:rPr>
                <a:t>、（</a:t>
              </a:r>
              <a:r>
                <a:rPr lang="zh-CN" altLang="zh-CN" sz="2800" i="1">
                  <a:latin typeface="Times New Roman" pitchFamily="18" charset="0"/>
                  <a:cs typeface="Times New Roman" pitchFamily="18" charset="0"/>
                </a:rPr>
                <a:t>μ</a:t>
              </a:r>
              <a:r>
                <a:rPr lang="en-US" altLang="zh-CN" sz="2800" i="1" baseline="-30000">
                  <a:latin typeface="Times New Roman" pitchFamily="18" charset="0"/>
                  <a:cs typeface="Times New Roman" pitchFamily="18" charset="0"/>
                </a:rPr>
                <a:t>i</a:t>
              </a:r>
              <a:r>
                <a:rPr lang="en-US" altLang="zh-CN" sz="2800">
                  <a:ea typeface="仿宋_GB2312" pitchFamily="49" charset="-122"/>
                </a:rPr>
                <a:t>-</a:t>
              </a:r>
              <a:r>
                <a:rPr lang="en-US" altLang="zh-CN" sz="2800" i="1">
                  <a:latin typeface="Times New Roman" pitchFamily="18" charset="0"/>
                  <a:cs typeface="Times New Roman" pitchFamily="18" charset="0"/>
                </a:rPr>
                <a:t>μ</a:t>
              </a:r>
              <a:r>
                <a:rPr lang="zh-CN" altLang="en-US" sz="2800">
                  <a:ea typeface="仿宋_GB2312" pitchFamily="49" charset="-122"/>
                </a:rPr>
                <a:t>）</a:t>
              </a:r>
              <a:r>
                <a:rPr lang="en-US" altLang="zh-CN" sz="2800">
                  <a:ea typeface="仿宋_GB2312" pitchFamily="49" charset="-122"/>
                </a:rPr>
                <a:t>=</a:t>
              </a:r>
              <a:r>
                <a:rPr lang="el-GR" altLang="zh-CN" sz="2800" i="1">
                  <a:latin typeface="Times New Roman" pitchFamily="18" charset="0"/>
                  <a:cs typeface="Times New Roman" pitchFamily="18" charset="0"/>
                </a:rPr>
                <a:t>α</a:t>
              </a:r>
              <a:r>
                <a:rPr lang="en-US" altLang="zh-CN" sz="2800" i="1" baseline="-30000">
                  <a:latin typeface="Times New Roman" pitchFamily="18" charset="0"/>
                  <a:cs typeface="Times New Roman" pitchFamily="18" charset="0"/>
                </a:rPr>
                <a:t>i</a:t>
              </a:r>
              <a:r>
                <a:rPr lang="zh-CN" altLang="en-US" sz="2800">
                  <a:ea typeface="仿宋_GB2312" pitchFamily="49" charset="-122"/>
                </a:rPr>
                <a:t>、、（</a:t>
              </a:r>
              <a:r>
                <a:rPr lang="en-US" altLang="zh-CN" sz="2800" i="1">
                  <a:latin typeface="Times New Roman" pitchFamily="18" charset="0"/>
                  <a:cs typeface="Times New Roman" pitchFamily="18" charset="0"/>
                </a:rPr>
                <a:t>x</a:t>
              </a:r>
              <a:r>
                <a:rPr lang="en-US" altLang="zh-CN" sz="2800" i="1" baseline="-30000">
                  <a:latin typeface="Times New Roman" pitchFamily="18" charset="0"/>
                  <a:cs typeface="Times New Roman" pitchFamily="18" charset="0"/>
                </a:rPr>
                <a:t>ij</a:t>
              </a:r>
              <a:r>
                <a:rPr lang="en-US" altLang="zh-CN" sz="2800">
                  <a:ea typeface="仿宋_GB2312" pitchFamily="49" charset="-122"/>
                </a:rPr>
                <a:t>-</a:t>
              </a:r>
              <a:r>
                <a:rPr lang="zh-CN" altLang="zh-CN" sz="2800" i="1">
                  <a:latin typeface="Times New Roman" pitchFamily="18" charset="0"/>
                  <a:cs typeface="Times New Roman" pitchFamily="18" charset="0"/>
                </a:rPr>
                <a:t>μ</a:t>
              </a:r>
              <a:r>
                <a:rPr lang="en-US" altLang="zh-CN" sz="2800" i="1" baseline="-30000">
                  <a:latin typeface="Times New Roman" pitchFamily="18" charset="0"/>
                  <a:cs typeface="Times New Roman" pitchFamily="18" charset="0"/>
                </a:rPr>
                <a:t>i</a:t>
              </a:r>
              <a:r>
                <a:rPr lang="zh-CN" altLang="en-US" sz="2800" i="1" baseline="-30000">
                  <a:latin typeface="Times New Roman" pitchFamily="18" charset="0"/>
                  <a:cs typeface="Times New Roman" pitchFamily="18" charset="0"/>
                </a:rPr>
                <a:t> </a:t>
              </a:r>
              <a:r>
                <a:rPr lang="zh-CN" altLang="en-US" sz="2800">
                  <a:ea typeface="仿宋_GB2312" pitchFamily="49" charset="-122"/>
                </a:rPr>
                <a:t>）</a:t>
              </a:r>
              <a:r>
                <a:rPr lang="en-US" altLang="zh-CN" sz="2800">
                  <a:ea typeface="仿宋_GB2312" pitchFamily="49" charset="-122"/>
                </a:rPr>
                <a:t>=</a:t>
              </a:r>
              <a:r>
                <a:rPr lang="el-GR" altLang="zh-CN" sz="2800" i="1">
                  <a:latin typeface="Times New Roman" pitchFamily="18" charset="0"/>
                  <a:cs typeface="Times New Roman" pitchFamily="18" charset="0"/>
                </a:rPr>
                <a:t>ε</a:t>
              </a:r>
              <a:r>
                <a:rPr lang="en-US" altLang="zh-CN" sz="2800" i="1" baseline="-30000">
                  <a:latin typeface="Times New Roman" pitchFamily="18" charset="0"/>
                  <a:cs typeface="Times New Roman" pitchFamily="18" charset="0"/>
                </a:rPr>
                <a:t>ij</a:t>
              </a:r>
              <a:r>
                <a:rPr lang="zh-CN" altLang="en-US" sz="2800"/>
                <a:t>的估计值</a:t>
              </a:r>
            </a:p>
          </p:txBody>
        </p:sp>
        <p:sp>
          <p:nvSpPr>
            <p:cNvPr id="5130" name="矩形 27"/>
            <p:cNvSpPr>
              <a:spLocks noChangeArrowheads="1"/>
            </p:cNvSpPr>
            <p:nvPr/>
          </p:nvSpPr>
          <p:spPr bwMode="auto">
            <a:xfrm>
              <a:off x="285722" y="3000334"/>
              <a:ext cx="6916930" cy="523600"/>
            </a:xfrm>
            <a:prstGeom prst="rect">
              <a:avLst/>
            </a:prstGeom>
            <a:noFill/>
            <a:ln w="9525">
              <a:noFill/>
              <a:miter lim="800000"/>
              <a:headEnd/>
              <a:tailEnd/>
            </a:ln>
          </p:spPr>
          <p:txBody>
            <a:bodyPr wrap="none">
              <a:spAutoFit/>
            </a:bodyPr>
            <a:lstStyle/>
            <a:p>
              <a:pPr indent="266700" eaLnBrk="0" hangingPunct="0">
                <a:defRPr/>
              </a:pPr>
              <a:r>
                <a:rPr lang="zh-CN" altLang="en-US" sz="2800" dirty="0">
                  <a:latin typeface="+mn-ea"/>
                  <a:ea typeface="+mn-ea"/>
                </a:rPr>
                <a:t>与（</a:t>
              </a:r>
              <a:r>
                <a:rPr lang="en-US" altLang="zh-CN" sz="2800" dirty="0">
                  <a:latin typeface="+mn-ea"/>
                  <a:ea typeface="+mn-ea"/>
                </a:rPr>
                <a:t>2-2</a:t>
              </a:r>
              <a:r>
                <a:rPr lang="zh-CN" altLang="en-US" sz="2800" dirty="0">
                  <a:latin typeface="+mn-ea"/>
                  <a:ea typeface="+mn-ea"/>
                </a:rPr>
                <a:t>）式比较可知，  、        、</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14313" y="142875"/>
            <a:ext cx="8643937" cy="1143000"/>
          </a:xfrm>
        </p:spPr>
        <p:txBody>
          <a:bodyPr/>
          <a:lstStyle/>
          <a:p>
            <a:pPr>
              <a:defRPr/>
            </a:pPr>
            <a:r>
              <a:rPr lang="zh-CN" altLang="en-US" b="1" dirty="0" smtClean="0">
                <a:solidFill>
                  <a:schemeClr val="accent6"/>
                </a:solidFill>
                <a:latin typeface="黑体" pitchFamily="2" charset="-122"/>
                <a:ea typeface="黑体" pitchFamily="2" charset="-122"/>
              </a:rPr>
              <a:t>总平方和的剖分 </a:t>
            </a:r>
          </a:p>
        </p:txBody>
      </p:sp>
      <p:grpSp>
        <p:nvGrpSpPr>
          <p:cNvPr id="6150" name="组合 14"/>
          <p:cNvGrpSpPr>
            <a:grpSpLocks/>
          </p:cNvGrpSpPr>
          <p:nvPr/>
        </p:nvGrpSpPr>
        <p:grpSpPr bwMode="auto">
          <a:xfrm>
            <a:off x="500063" y="1071563"/>
            <a:ext cx="8001000" cy="1816100"/>
            <a:chOff x="571472" y="1428736"/>
            <a:chExt cx="8001024" cy="1815882"/>
          </a:xfrm>
        </p:grpSpPr>
        <p:sp>
          <p:nvSpPr>
            <p:cNvPr id="6152" name="Rectangle 8"/>
            <p:cNvSpPr>
              <a:spLocks noChangeArrowheads="1"/>
            </p:cNvSpPr>
            <p:nvPr/>
          </p:nvSpPr>
          <p:spPr bwMode="auto">
            <a:xfrm>
              <a:off x="571472" y="1428736"/>
              <a:ext cx="8001024" cy="1815882"/>
            </a:xfrm>
            <a:prstGeom prst="rect">
              <a:avLst/>
            </a:prstGeom>
            <a:noFill/>
            <a:ln w="9525">
              <a:noFill/>
              <a:miter lim="800000"/>
              <a:headEnd/>
              <a:tailEnd/>
            </a:ln>
          </p:spPr>
          <p:txBody>
            <a:bodyPr anchor="ctr">
              <a:spAutoFit/>
            </a:bodyPr>
            <a:lstStyle/>
            <a:p>
              <a:pPr indent="304800"/>
              <a:r>
                <a:rPr lang="en-US" altLang="zh-CN" sz="2800">
                  <a:latin typeface="宋体" charset="-122"/>
                  <a:ea typeface="仿宋_GB2312" pitchFamily="49" charset="-122"/>
                </a:rPr>
                <a:t>1</a:t>
              </a:r>
              <a:r>
                <a:rPr lang="zh-CN" altLang="en-US" sz="2800">
                  <a:latin typeface="宋体" charset="-122"/>
                  <a:ea typeface="仿宋_GB2312" pitchFamily="49" charset="-122"/>
                </a:rPr>
                <a:t>）总平方和的剖分  在表</a:t>
              </a:r>
              <a:r>
                <a:rPr lang="en-US" altLang="zh-CN" sz="2800">
                  <a:latin typeface="宋体" charset="-122"/>
                  <a:ea typeface="仿宋_GB2312" pitchFamily="49" charset="-122"/>
                </a:rPr>
                <a:t>2-1</a:t>
              </a:r>
              <a:r>
                <a:rPr lang="zh-CN" altLang="en-US" sz="2800">
                  <a:latin typeface="宋体" charset="-122"/>
                  <a:ea typeface="仿宋_GB2312" pitchFamily="49" charset="-122"/>
                </a:rPr>
                <a:t>中，反映全部观测值总变异的总平方和是各观测值</a:t>
              </a:r>
              <a:r>
                <a:rPr lang="en-US" altLang="zh-CN" sz="2800" i="1">
                  <a:latin typeface="宋体" charset="-122"/>
                  <a:cs typeface="Times New Roman" pitchFamily="18" charset="0"/>
                </a:rPr>
                <a:t>x</a:t>
              </a:r>
              <a:r>
                <a:rPr lang="en-US" altLang="zh-CN" sz="2800" i="1" baseline="-30000">
                  <a:latin typeface="宋体" charset="-122"/>
                  <a:cs typeface="Times New Roman" pitchFamily="18" charset="0"/>
                </a:rPr>
                <a:t>ij</a:t>
              </a:r>
              <a:r>
                <a:rPr lang="zh-CN" altLang="en-US" sz="2800">
                  <a:latin typeface="宋体" charset="-122"/>
                  <a:cs typeface="Times New Roman" pitchFamily="18" charset="0"/>
                </a:rPr>
                <a:t>与总平均数     </a:t>
              </a:r>
              <a:endParaRPr lang="en-US" altLang="zh-CN" sz="2800">
                <a:latin typeface="宋体" charset="-122"/>
                <a:cs typeface="Times New Roman" pitchFamily="18" charset="0"/>
              </a:endParaRPr>
            </a:p>
            <a:p>
              <a:pPr indent="304800"/>
              <a:endParaRPr lang="en-US" altLang="zh-CN" sz="2800">
                <a:latin typeface="宋体" charset="-122"/>
                <a:cs typeface="Times New Roman" pitchFamily="18" charset="0"/>
              </a:endParaRPr>
            </a:p>
            <a:p>
              <a:pPr indent="304800"/>
              <a:r>
                <a:rPr lang="zh-CN" altLang="en-US" sz="2800">
                  <a:latin typeface="宋体" charset="-122"/>
                  <a:cs typeface="Times New Roman" pitchFamily="18" charset="0"/>
                </a:rPr>
                <a:t>的离均差平方和，记为</a:t>
              </a:r>
              <a:r>
                <a:rPr lang="en-US" altLang="zh-CN" sz="2800" i="1">
                  <a:latin typeface="宋体" charset="-122"/>
                  <a:cs typeface="Times New Roman" pitchFamily="18" charset="0"/>
                </a:rPr>
                <a:t>SS</a:t>
              </a:r>
              <a:r>
                <a:rPr lang="en-US" altLang="zh-CN" sz="2800" i="1" baseline="-30000">
                  <a:latin typeface="宋体" charset="-122"/>
                  <a:cs typeface="Times New Roman" pitchFamily="18" charset="0"/>
                </a:rPr>
                <a:t>T</a:t>
              </a:r>
              <a:r>
                <a:rPr lang="zh-CN" altLang="en-US" sz="2800">
                  <a:latin typeface="宋体" charset="-122"/>
                  <a:cs typeface="Times New Roman" pitchFamily="18" charset="0"/>
                </a:rPr>
                <a:t>。即</a:t>
              </a:r>
            </a:p>
          </p:txBody>
        </p:sp>
        <p:graphicFrame>
          <p:nvGraphicFramePr>
            <p:cNvPr id="6148" name="Object 7"/>
            <p:cNvGraphicFramePr>
              <a:graphicFrameLocks noChangeAspect="1"/>
            </p:cNvGraphicFramePr>
            <p:nvPr/>
          </p:nvGraphicFramePr>
          <p:xfrm>
            <a:off x="7929579" y="1928725"/>
            <a:ext cx="500067" cy="425056"/>
          </p:xfrm>
          <a:graphic>
            <a:graphicData uri="http://schemas.openxmlformats.org/presentationml/2006/ole">
              <p:oleObj spid="_x0000_s6148" name="Equation" r:id="rId3" imgW="190335" imgH="164957" progId="">
                <p:embed/>
              </p:oleObj>
            </a:graphicData>
          </a:graphic>
        </p:graphicFrame>
      </p:grpSp>
      <p:sp>
        <p:nvSpPr>
          <p:cNvPr id="6151"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16"/>
          <p:cNvGraphicFramePr>
            <a:graphicFrameLocks noChangeAspect="1"/>
          </p:cNvGraphicFramePr>
          <p:nvPr/>
        </p:nvGraphicFramePr>
        <p:xfrm>
          <a:off x="5857875" y="2143125"/>
          <a:ext cx="2871788" cy="1000125"/>
        </p:xfrm>
        <a:graphic>
          <a:graphicData uri="http://schemas.openxmlformats.org/presentationml/2006/ole">
            <p:oleObj spid="_x0000_s6146" name="Equation" r:id="rId4" imgW="1231366" imgH="393529" progId="">
              <p:embed/>
            </p:oleObj>
          </a:graphicData>
        </a:graphic>
      </p:graphicFrame>
      <p:graphicFrame>
        <p:nvGraphicFramePr>
          <p:cNvPr id="6147" name="Object 17"/>
          <p:cNvGraphicFramePr>
            <a:graphicFrameLocks noChangeAspect="1"/>
          </p:cNvGraphicFramePr>
          <p:nvPr/>
        </p:nvGraphicFramePr>
        <p:xfrm>
          <a:off x="500063" y="2857500"/>
          <a:ext cx="8072437" cy="3071813"/>
        </p:xfrm>
        <a:graphic>
          <a:graphicData uri="http://schemas.openxmlformats.org/presentationml/2006/ole">
            <p:oleObj spid="_x0000_s6147" name="Equation" r:id="rId5" imgW="4000500" imgH="1473200"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857250" y="3143250"/>
            <a:ext cx="5000625" cy="523875"/>
          </a:xfrm>
          <a:prstGeom prst="rect">
            <a:avLst/>
          </a:prstGeom>
          <a:noFill/>
          <a:ln w="9525">
            <a:noFill/>
            <a:miter lim="800000"/>
            <a:headEnd/>
            <a:tailEnd/>
          </a:ln>
        </p:spPr>
        <p:txBody>
          <a:bodyPr anchor="ctr">
            <a:spAutoFit/>
          </a:bodyPr>
          <a:lstStyle/>
          <a:p>
            <a:pPr>
              <a:defRPr/>
            </a:pPr>
            <a:r>
              <a:rPr lang="zh-CN" sz="2800" dirty="0">
                <a:latin typeface="+mn-ea"/>
                <a:ea typeface="+mn-ea"/>
              </a:rPr>
              <a:t>处理间平方和，记为</a:t>
            </a:r>
            <a:r>
              <a:rPr lang="en-US" sz="2800" dirty="0">
                <a:latin typeface="+mn-ea"/>
                <a:ea typeface="+mn-ea"/>
              </a:rPr>
              <a:t>SS</a:t>
            </a:r>
            <a:r>
              <a:rPr lang="en-US" sz="2800" baseline="-25000" dirty="0">
                <a:latin typeface="+mn-ea"/>
                <a:ea typeface="+mn-ea"/>
              </a:rPr>
              <a:t>t</a:t>
            </a:r>
            <a:r>
              <a:rPr lang="zh-CN" sz="2800" dirty="0">
                <a:latin typeface="+mn-ea"/>
                <a:ea typeface="+mn-ea"/>
              </a:rPr>
              <a:t>，即</a:t>
            </a:r>
          </a:p>
        </p:txBody>
      </p:sp>
      <p:sp>
        <p:nvSpPr>
          <p:cNvPr id="29698" name="Rectangle 2"/>
          <p:cNvSpPr>
            <a:spLocks noGrp="1" noChangeArrowheads="1"/>
          </p:cNvSpPr>
          <p:nvPr>
            <p:ph type="title" idx="4294967295"/>
          </p:nvPr>
        </p:nvSpPr>
        <p:spPr>
          <a:xfrm>
            <a:off x="214313" y="142875"/>
            <a:ext cx="8643937" cy="1143000"/>
          </a:xfrm>
        </p:spPr>
        <p:txBody>
          <a:bodyPr/>
          <a:lstStyle/>
          <a:p>
            <a:pPr>
              <a:defRPr/>
            </a:pPr>
            <a:r>
              <a:rPr lang="zh-CN" altLang="en-US" b="1" dirty="0" smtClean="0">
                <a:solidFill>
                  <a:schemeClr val="accent6"/>
                </a:solidFill>
                <a:latin typeface="黑体" pitchFamily="2" charset="-122"/>
                <a:ea typeface="黑体" pitchFamily="2" charset="-122"/>
              </a:rPr>
              <a:t>处理间平方和及误差平方和</a:t>
            </a:r>
          </a:p>
        </p:txBody>
      </p:sp>
      <p:sp>
        <p:nvSpPr>
          <p:cNvPr id="7176"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11" name="Rectangle 15"/>
          <p:cNvSpPr>
            <a:spLocks noChangeArrowheads="1"/>
          </p:cNvSpPr>
          <p:nvPr/>
        </p:nvSpPr>
        <p:spPr bwMode="auto">
          <a:xfrm>
            <a:off x="785813" y="1212850"/>
            <a:ext cx="1000125" cy="523875"/>
          </a:xfrm>
          <a:prstGeom prst="rect">
            <a:avLst/>
          </a:prstGeom>
          <a:noFill/>
          <a:ln w="9525">
            <a:noFill/>
            <a:miter lim="800000"/>
            <a:headEnd/>
            <a:tailEnd/>
          </a:ln>
        </p:spPr>
        <p:txBody>
          <a:bodyPr anchor="ctr">
            <a:spAutoFit/>
          </a:bodyPr>
          <a:lstStyle/>
          <a:p>
            <a:pPr>
              <a:defRPr/>
            </a:pPr>
            <a:r>
              <a:rPr lang="zh-CN" sz="2800" dirty="0">
                <a:latin typeface="+mn-ea"/>
                <a:ea typeface="+mn-ea"/>
              </a:rPr>
              <a:t>其中</a:t>
            </a:r>
            <a:r>
              <a:rPr lang="zh-CN" altLang="en-US" sz="2800" dirty="0">
                <a:latin typeface="+mn-ea"/>
                <a:ea typeface="+mn-ea"/>
              </a:rPr>
              <a:t>        </a:t>
            </a:r>
          </a:p>
        </p:txBody>
      </p:sp>
      <p:graphicFrame>
        <p:nvGraphicFramePr>
          <p:cNvPr id="7170" name="Object 18"/>
          <p:cNvGraphicFramePr>
            <a:graphicFrameLocks noChangeAspect="1"/>
          </p:cNvGraphicFramePr>
          <p:nvPr/>
        </p:nvGraphicFramePr>
        <p:xfrm>
          <a:off x="2000250" y="1071563"/>
          <a:ext cx="1768475" cy="927100"/>
        </p:xfrm>
        <a:graphic>
          <a:graphicData uri="http://schemas.openxmlformats.org/presentationml/2006/ole">
            <p:oleObj spid="_x0000_s7170" name="Equation" r:id="rId3" imgW="876300" imgH="419100" progId="">
              <p:embed/>
            </p:oleObj>
          </a:graphicData>
        </a:graphic>
      </p:graphicFrame>
      <p:sp>
        <p:nvSpPr>
          <p:cNvPr id="717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1" name="Object 7"/>
          <p:cNvGraphicFramePr>
            <a:graphicFrameLocks noChangeAspect="1"/>
          </p:cNvGraphicFramePr>
          <p:nvPr/>
        </p:nvGraphicFramePr>
        <p:xfrm>
          <a:off x="1857375" y="2000250"/>
          <a:ext cx="6273800" cy="1000125"/>
        </p:xfrm>
        <a:graphic>
          <a:graphicData uri="http://schemas.openxmlformats.org/presentationml/2006/ole">
            <p:oleObj spid="_x0000_s7171" name="Equation" r:id="rId4" imgW="2628900" imgH="419100" progId="">
              <p:embed/>
            </p:oleObj>
          </a:graphicData>
        </a:graphic>
      </p:graphicFrame>
      <p:sp>
        <p:nvSpPr>
          <p:cNvPr id="7179" name="矩形 14"/>
          <p:cNvSpPr>
            <a:spLocks noChangeArrowheads="1"/>
          </p:cNvSpPr>
          <p:nvPr/>
        </p:nvSpPr>
        <p:spPr bwMode="auto">
          <a:xfrm>
            <a:off x="785813" y="2143125"/>
            <a:ext cx="903287" cy="523875"/>
          </a:xfrm>
          <a:prstGeom prst="rect">
            <a:avLst/>
          </a:prstGeom>
          <a:noFill/>
          <a:ln w="9525">
            <a:noFill/>
            <a:miter lim="800000"/>
            <a:headEnd/>
            <a:tailEnd/>
          </a:ln>
        </p:spPr>
        <p:txBody>
          <a:bodyPr wrap="none">
            <a:spAutoFit/>
          </a:bodyPr>
          <a:lstStyle/>
          <a:p>
            <a:r>
              <a:rPr lang="zh-CN" altLang="en-US" sz="2800"/>
              <a:t>所以</a:t>
            </a:r>
          </a:p>
        </p:txBody>
      </p:sp>
      <p:sp>
        <p:nvSpPr>
          <p:cNvPr id="718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2" name="Object 8"/>
          <p:cNvGraphicFramePr>
            <a:graphicFrameLocks noChangeAspect="1"/>
          </p:cNvGraphicFramePr>
          <p:nvPr/>
        </p:nvGraphicFramePr>
        <p:xfrm>
          <a:off x="2928938" y="3643313"/>
          <a:ext cx="2928937" cy="1065212"/>
        </p:xfrm>
        <a:graphic>
          <a:graphicData uri="http://schemas.openxmlformats.org/presentationml/2006/ole">
            <p:oleObj spid="_x0000_s7172" name="Equation" r:id="rId5" imgW="1155700" imgH="419100" progId="">
              <p:embed/>
            </p:oleObj>
          </a:graphicData>
        </a:graphic>
      </p:graphicFrame>
      <p:sp>
        <p:nvSpPr>
          <p:cNvPr id="7181" name="矩形 12"/>
          <p:cNvSpPr>
            <a:spLocks noChangeArrowheads="1"/>
          </p:cNvSpPr>
          <p:nvPr/>
        </p:nvSpPr>
        <p:spPr bwMode="auto">
          <a:xfrm>
            <a:off x="1000125" y="4786313"/>
            <a:ext cx="6899275" cy="523875"/>
          </a:xfrm>
          <a:prstGeom prst="rect">
            <a:avLst/>
          </a:prstGeom>
          <a:noFill/>
          <a:ln w="9525">
            <a:noFill/>
            <a:miter lim="800000"/>
            <a:headEnd/>
            <a:tailEnd/>
          </a:ln>
        </p:spPr>
        <p:txBody>
          <a:bodyPr wrap="none">
            <a:spAutoFit/>
          </a:bodyPr>
          <a:lstStyle/>
          <a:p>
            <a:r>
              <a:rPr lang="zh-CN" altLang="en-US" sz="2800"/>
              <a:t>处理内平方和或误差平方和，记为</a:t>
            </a:r>
            <a:r>
              <a:rPr lang="en-US" altLang="zh-CN" sz="2800" i="1"/>
              <a:t>SS</a:t>
            </a:r>
            <a:r>
              <a:rPr lang="en-US" altLang="zh-CN" sz="2800" i="1" baseline="-25000"/>
              <a:t>e</a:t>
            </a:r>
            <a:r>
              <a:rPr lang="zh-CN" altLang="en-US" sz="2800"/>
              <a:t>，即</a:t>
            </a:r>
          </a:p>
        </p:txBody>
      </p:sp>
      <p:sp>
        <p:nvSpPr>
          <p:cNvPr id="718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3" name="Object 10"/>
          <p:cNvGraphicFramePr>
            <a:graphicFrameLocks noChangeAspect="1"/>
          </p:cNvGraphicFramePr>
          <p:nvPr/>
        </p:nvGraphicFramePr>
        <p:xfrm>
          <a:off x="2928938" y="5286375"/>
          <a:ext cx="3000375" cy="1008063"/>
        </p:xfrm>
        <a:graphic>
          <a:graphicData uri="http://schemas.openxmlformats.org/presentationml/2006/ole">
            <p:oleObj spid="_x0000_s7173" name="Equation" r:id="rId6" imgW="1244600" imgH="419100"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14313" y="142875"/>
            <a:ext cx="8643937" cy="1143000"/>
          </a:xfrm>
        </p:spPr>
        <p:txBody>
          <a:bodyPr/>
          <a:lstStyle/>
          <a:p>
            <a:pPr>
              <a:defRPr/>
            </a:pPr>
            <a:r>
              <a:rPr lang="zh-CN" altLang="en-US" b="1" dirty="0" smtClean="0">
                <a:solidFill>
                  <a:schemeClr val="accent6"/>
                </a:solidFill>
                <a:latin typeface="黑体" pitchFamily="2" charset="-122"/>
                <a:ea typeface="黑体" pitchFamily="2" charset="-122"/>
              </a:rPr>
              <a:t>三种平方和的关系</a:t>
            </a:r>
          </a:p>
        </p:txBody>
      </p:sp>
      <p:sp>
        <p:nvSpPr>
          <p:cNvPr id="8197"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819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19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20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201" name="矩形 16"/>
          <p:cNvSpPr>
            <a:spLocks noChangeArrowheads="1"/>
          </p:cNvSpPr>
          <p:nvPr/>
        </p:nvSpPr>
        <p:spPr bwMode="auto">
          <a:xfrm>
            <a:off x="285750" y="1214438"/>
            <a:ext cx="8643938" cy="1816100"/>
          </a:xfrm>
          <a:prstGeom prst="rect">
            <a:avLst/>
          </a:prstGeom>
          <a:noFill/>
          <a:ln w="9525">
            <a:noFill/>
            <a:miter lim="800000"/>
            <a:headEnd/>
            <a:tailEnd/>
          </a:ln>
        </p:spPr>
        <p:txBody>
          <a:bodyPr>
            <a:spAutoFit/>
          </a:bodyPr>
          <a:lstStyle/>
          <a:p>
            <a:pPr algn="ctr"/>
            <a:r>
              <a:rPr lang="en-US" altLang="zh-CN" sz="2800" i="1" dirty="0"/>
              <a:t>SS</a:t>
            </a:r>
            <a:r>
              <a:rPr lang="en-US" altLang="zh-CN" sz="2800" i="1" baseline="-25000" dirty="0"/>
              <a:t>T </a:t>
            </a:r>
            <a:r>
              <a:rPr lang="en-US" altLang="zh-CN" sz="2800" dirty="0"/>
              <a:t>=</a:t>
            </a:r>
            <a:r>
              <a:rPr lang="en-US" altLang="zh-CN" sz="2800" i="1" dirty="0" err="1" smtClean="0"/>
              <a:t>SS</a:t>
            </a:r>
            <a:r>
              <a:rPr lang="en-US" altLang="zh-CN" sz="2800" i="1" baseline="-25000" dirty="0" err="1" smtClean="0"/>
              <a:t>t</a:t>
            </a:r>
            <a:r>
              <a:rPr lang="en-US" altLang="zh-CN" sz="2800" dirty="0" err="1" smtClean="0"/>
              <a:t>+</a:t>
            </a:r>
            <a:r>
              <a:rPr lang="en-US" altLang="zh-CN" sz="2800" i="1" dirty="0" err="1" smtClean="0"/>
              <a:t>SS</a:t>
            </a:r>
            <a:r>
              <a:rPr lang="en-US" altLang="zh-CN" sz="2800" i="1" baseline="-25000" dirty="0" err="1" smtClean="0"/>
              <a:t>e</a:t>
            </a:r>
            <a:endParaRPr lang="zh-CN" altLang="en-US" sz="2800" dirty="0"/>
          </a:p>
          <a:p>
            <a:r>
              <a:rPr lang="zh-CN" altLang="en-US" sz="2800" dirty="0"/>
              <a:t>     单因素试验结果总平方和、处理间平方和、处理内平方和的关系式。这个关系式中三种平方和的简便计算公式如下：</a:t>
            </a:r>
          </a:p>
        </p:txBody>
      </p:sp>
      <p:graphicFrame>
        <p:nvGraphicFramePr>
          <p:cNvPr id="8194" name="Object 7"/>
          <p:cNvGraphicFramePr>
            <a:graphicFrameLocks noChangeAspect="1"/>
          </p:cNvGraphicFramePr>
          <p:nvPr/>
        </p:nvGraphicFramePr>
        <p:xfrm>
          <a:off x="3071813" y="2714625"/>
          <a:ext cx="2643187" cy="1955800"/>
        </p:xfrm>
        <a:graphic>
          <a:graphicData uri="http://schemas.openxmlformats.org/presentationml/2006/ole">
            <p:oleObj spid="_x0000_s8194" name="Equation" r:id="rId3" imgW="1167893" imgH="863225" progId="">
              <p:embed/>
            </p:oleObj>
          </a:graphicData>
        </a:graphic>
      </p:graphicFrame>
      <p:graphicFrame>
        <p:nvGraphicFramePr>
          <p:cNvPr id="8195" name="Object 6"/>
          <p:cNvGraphicFramePr>
            <a:graphicFrameLocks noChangeAspect="1"/>
          </p:cNvGraphicFramePr>
          <p:nvPr/>
        </p:nvGraphicFramePr>
        <p:xfrm>
          <a:off x="3143250" y="4929188"/>
          <a:ext cx="2298700" cy="515937"/>
        </p:xfrm>
        <a:graphic>
          <a:graphicData uri="http://schemas.openxmlformats.org/presentationml/2006/ole">
            <p:oleObj spid="_x0000_s8195" name="Equation" r:id="rId4" imgW="1016000" imgH="228600" progId="">
              <p:embed/>
            </p:oleObj>
          </a:graphicData>
        </a:graphic>
      </p:graphicFrame>
      <p:sp>
        <p:nvSpPr>
          <p:cNvPr id="8202"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8203" name="矩形 19"/>
          <p:cNvSpPr>
            <a:spLocks noChangeArrowheads="1"/>
          </p:cNvSpPr>
          <p:nvPr/>
        </p:nvSpPr>
        <p:spPr bwMode="auto">
          <a:xfrm>
            <a:off x="2357438" y="5643563"/>
            <a:ext cx="5008562" cy="523875"/>
          </a:xfrm>
          <a:prstGeom prst="rect">
            <a:avLst/>
          </a:prstGeom>
          <a:noFill/>
          <a:ln w="9525">
            <a:noFill/>
            <a:miter lim="800000"/>
            <a:headEnd/>
            <a:tailEnd/>
          </a:ln>
        </p:spPr>
        <p:txBody>
          <a:bodyPr wrap="none">
            <a:spAutoFit/>
          </a:bodyPr>
          <a:lstStyle/>
          <a:p>
            <a:r>
              <a:rPr lang="zh-CN" altLang="en-US" sz="2800"/>
              <a:t>其中，</a:t>
            </a:r>
            <a:r>
              <a:rPr lang="en-US" altLang="zh-CN" sz="2800" i="1"/>
              <a:t>C=x</a:t>
            </a:r>
            <a:r>
              <a:rPr lang="en-US" altLang="zh-CN" sz="2800" i="1" baseline="30000"/>
              <a:t>2</a:t>
            </a:r>
            <a:r>
              <a:rPr lang="en-US" altLang="zh-CN" sz="2800" baseline="-25000"/>
              <a:t>··</a:t>
            </a:r>
            <a:r>
              <a:rPr lang="en-US" altLang="zh-CN" sz="2800" i="1"/>
              <a:t> /kn</a:t>
            </a:r>
            <a:r>
              <a:rPr lang="zh-CN" altLang="en-US" sz="2800"/>
              <a:t>称为矫正数。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14313" y="142875"/>
            <a:ext cx="8643937" cy="1249363"/>
          </a:xfrm>
        </p:spPr>
        <p:txBody>
          <a:bodyPr/>
          <a:lstStyle/>
          <a:p>
            <a:pPr>
              <a:defRPr/>
            </a:pPr>
            <a:r>
              <a:rPr lang="zh-CN" altLang="en-US" b="1" dirty="0" smtClean="0">
                <a:solidFill>
                  <a:schemeClr val="accent6"/>
                </a:solidFill>
                <a:latin typeface="黑体" pitchFamily="2" charset="-122"/>
                <a:ea typeface="黑体" pitchFamily="2" charset="-122"/>
              </a:rPr>
              <a:t>总自由度的剖分 </a:t>
            </a:r>
          </a:p>
        </p:txBody>
      </p:sp>
      <p:sp>
        <p:nvSpPr>
          <p:cNvPr id="9223" name="Rectangle 6"/>
          <p:cNvSpPr>
            <a:spLocks noChangeArrowheads="1"/>
          </p:cNvSpPr>
          <p:nvPr/>
        </p:nvSpPr>
        <p:spPr bwMode="auto">
          <a:xfrm>
            <a:off x="500063" y="1357313"/>
            <a:ext cx="8072437" cy="523875"/>
          </a:xfrm>
          <a:prstGeom prst="rect">
            <a:avLst/>
          </a:prstGeom>
          <a:noFill/>
          <a:ln w="9525">
            <a:noFill/>
            <a:miter lim="800000"/>
            <a:headEnd/>
            <a:tailEnd/>
          </a:ln>
        </p:spPr>
        <p:txBody>
          <a:bodyPr anchor="ctr">
            <a:spAutoFit/>
          </a:bodyPr>
          <a:lstStyle/>
          <a:p>
            <a:pPr indent="304800"/>
            <a:r>
              <a:rPr lang="zh-CN" sz="2800">
                <a:ea typeface="仿宋_GB2312" pitchFamily="49" charset="-122"/>
              </a:rPr>
              <a:t>在计算总平方和时，资料中的各个观测值要受</a:t>
            </a:r>
            <a:endParaRPr lang="zh-CN" sz="2800"/>
          </a:p>
        </p:txBody>
      </p:sp>
      <p:graphicFrame>
        <p:nvGraphicFramePr>
          <p:cNvPr id="9218" name="Object 5"/>
          <p:cNvGraphicFramePr>
            <a:graphicFrameLocks noChangeAspect="1"/>
          </p:cNvGraphicFramePr>
          <p:nvPr/>
        </p:nvGraphicFramePr>
        <p:xfrm>
          <a:off x="3214688" y="1857375"/>
          <a:ext cx="2928937" cy="1084263"/>
        </p:xfrm>
        <a:graphic>
          <a:graphicData uri="http://schemas.openxmlformats.org/presentationml/2006/ole">
            <p:oleObj spid="_x0000_s9218" name="Equation" r:id="rId3" imgW="1205977" imgH="444307" progId="">
              <p:embed/>
            </p:oleObj>
          </a:graphicData>
        </a:graphic>
      </p:graphicFrame>
      <p:sp>
        <p:nvSpPr>
          <p:cNvPr id="9224" name="Rectangle 7"/>
          <p:cNvSpPr>
            <a:spLocks noChangeArrowheads="1"/>
          </p:cNvSpPr>
          <p:nvPr/>
        </p:nvSpPr>
        <p:spPr bwMode="auto">
          <a:xfrm>
            <a:off x="571500" y="2928938"/>
            <a:ext cx="8143875" cy="1384300"/>
          </a:xfrm>
          <a:prstGeom prst="rect">
            <a:avLst/>
          </a:prstGeom>
          <a:noFill/>
          <a:ln w="9525">
            <a:noFill/>
            <a:miter lim="800000"/>
            <a:headEnd/>
            <a:tailEnd/>
          </a:ln>
        </p:spPr>
        <p:txBody>
          <a:bodyPr anchor="ctr">
            <a:spAutoFit/>
          </a:bodyPr>
          <a:lstStyle/>
          <a:p>
            <a:pPr indent="304800"/>
            <a:r>
              <a:rPr lang="zh-CN" sz="2800">
                <a:ea typeface="仿宋_GB2312" pitchFamily="49" charset="-122"/>
              </a:rPr>
              <a:t>这一条件的约束，故总自由度等于资料中观测值的总个数减一，即</a:t>
            </a:r>
            <a:r>
              <a:rPr lang="en-US" altLang="zh-CN" sz="2800" i="1">
                <a:latin typeface="Times New Roman" pitchFamily="18" charset="0"/>
                <a:cs typeface="Times New Roman" pitchFamily="18" charset="0"/>
              </a:rPr>
              <a:t>kn-</a:t>
            </a:r>
            <a:r>
              <a:rPr lang="en-US" altLang="zh-CN" sz="2800">
                <a:latin typeface="Times New Roman" pitchFamily="18" charset="0"/>
                <a:cs typeface="Times New Roman" pitchFamily="18" charset="0"/>
              </a:rPr>
              <a:t>1</a:t>
            </a:r>
            <a:r>
              <a:rPr lang="zh-CN" altLang="en-US" sz="2800">
                <a:ea typeface="仿宋_GB2312" pitchFamily="49" charset="-122"/>
              </a:rPr>
              <a:t>。总自由度记为</a:t>
            </a:r>
            <a:r>
              <a:rPr lang="en-US" altLang="zh-CN" sz="2800" i="1">
                <a:latin typeface="Times New Roman" pitchFamily="18" charset="0"/>
                <a:cs typeface="Times New Roman" pitchFamily="18" charset="0"/>
              </a:rPr>
              <a:t>df</a:t>
            </a:r>
            <a:r>
              <a:rPr lang="en-US" altLang="zh-CN" sz="2800" i="1" baseline="-30000">
                <a:latin typeface="Times New Roman" pitchFamily="18" charset="0"/>
                <a:cs typeface="Times New Roman" pitchFamily="18" charset="0"/>
              </a:rPr>
              <a:t>T</a:t>
            </a:r>
            <a:r>
              <a:rPr lang="zh-CN" altLang="en-US" sz="2800">
                <a:ea typeface="仿宋_GB2312" pitchFamily="49" charset="-122"/>
              </a:rPr>
              <a:t>，即</a:t>
            </a:r>
            <a:endParaRPr lang="en-US" altLang="zh-CN" sz="2800">
              <a:ea typeface="仿宋_GB2312" pitchFamily="49" charset="-122"/>
            </a:endParaRPr>
          </a:p>
          <a:p>
            <a:pPr indent="304800" algn="ctr"/>
            <a:r>
              <a:rPr lang="en-US" altLang="zh-CN" sz="2800" i="1">
                <a:latin typeface="Times New Roman" pitchFamily="18" charset="0"/>
                <a:cs typeface="Times New Roman" pitchFamily="18" charset="0"/>
              </a:rPr>
              <a:t>df</a:t>
            </a:r>
            <a:r>
              <a:rPr lang="en-US" altLang="zh-CN" sz="2800" i="1" baseline="-30000">
                <a:latin typeface="Times New Roman" pitchFamily="18" charset="0"/>
                <a:cs typeface="Times New Roman" pitchFamily="18" charset="0"/>
              </a:rPr>
              <a:t>T</a:t>
            </a:r>
            <a:r>
              <a:rPr lang="en-US" altLang="zh-CN" sz="2800" i="1">
                <a:latin typeface="Times New Roman" pitchFamily="18" charset="0"/>
                <a:cs typeface="Times New Roman" pitchFamily="18" charset="0"/>
              </a:rPr>
              <a:t>=kn-</a:t>
            </a:r>
            <a:r>
              <a:rPr lang="en-US" altLang="zh-CN" sz="2800">
                <a:latin typeface="Times New Roman" pitchFamily="18" charset="0"/>
                <a:cs typeface="Times New Roman" pitchFamily="18" charset="0"/>
              </a:rPr>
              <a:t>1</a:t>
            </a:r>
            <a:endParaRPr lang="zh-CN" altLang="en-US" sz="2800"/>
          </a:p>
        </p:txBody>
      </p:sp>
      <p:sp>
        <p:nvSpPr>
          <p:cNvPr id="922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9" name="Object 13"/>
          <p:cNvGraphicFramePr>
            <a:graphicFrameLocks noChangeAspect="1"/>
          </p:cNvGraphicFramePr>
          <p:nvPr/>
        </p:nvGraphicFramePr>
        <p:xfrm>
          <a:off x="500063" y="4286250"/>
          <a:ext cx="2230437" cy="1004888"/>
        </p:xfrm>
        <a:graphic>
          <a:graphicData uri="http://schemas.openxmlformats.org/presentationml/2006/ole">
            <p:oleObj spid="_x0000_s9219" name="Equation" r:id="rId4" imgW="863225" imgH="393529" progId="">
              <p:embed/>
            </p:oleObj>
          </a:graphicData>
        </a:graphic>
      </p:graphicFrame>
      <p:sp>
        <p:nvSpPr>
          <p:cNvPr id="922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20" name="Object 15"/>
          <p:cNvGraphicFramePr>
            <a:graphicFrameLocks noChangeAspect="1"/>
          </p:cNvGraphicFramePr>
          <p:nvPr/>
        </p:nvGraphicFramePr>
        <p:xfrm>
          <a:off x="3643313" y="4500563"/>
          <a:ext cx="714375" cy="612775"/>
        </p:xfrm>
        <a:graphic>
          <a:graphicData uri="http://schemas.openxmlformats.org/presentationml/2006/ole">
            <p:oleObj spid="_x0000_s9220" name="Equation" r:id="rId5" imgW="164957" imgH="190335" progId="">
              <p:embed/>
            </p:oleObj>
          </a:graphicData>
        </a:graphic>
      </p:graphicFrame>
      <p:sp>
        <p:nvSpPr>
          <p:cNvPr id="9227" name="矩形 20"/>
          <p:cNvSpPr>
            <a:spLocks noChangeArrowheads="1"/>
          </p:cNvSpPr>
          <p:nvPr/>
        </p:nvSpPr>
        <p:spPr bwMode="auto">
          <a:xfrm>
            <a:off x="2714625" y="4500563"/>
            <a:ext cx="903288" cy="523875"/>
          </a:xfrm>
          <a:prstGeom prst="rect">
            <a:avLst/>
          </a:prstGeom>
          <a:noFill/>
          <a:ln w="9525">
            <a:noFill/>
            <a:miter lim="800000"/>
            <a:headEnd/>
            <a:tailEnd/>
          </a:ln>
        </p:spPr>
        <p:txBody>
          <a:bodyPr wrap="none">
            <a:spAutoFit/>
          </a:bodyPr>
          <a:lstStyle/>
          <a:p>
            <a:r>
              <a:rPr lang="zh-CN" altLang="en-US" sz="2800">
                <a:ea typeface="仿宋_GB2312" pitchFamily="49" charset="-122"/>
              </a:rPr>
              <a:t>约束</a:t>
            </a:r>
            <a:endParaRPr lang="zh-CN" altLang="en-US" sz="2800"/>
          </a:p>
        </p:txBody>
      </p:sp>
      <p:sp>
        <p:nvSpPr>
          <p:cNvPr id="9228" name="矩形 21"/>
          <p:cNvSpPr>
            <a:spLocks noChangeArrowheads="1"/>
          </p:cNvSpPr>
          <p:nvPr/>
        </p:nvSpPr>
        <p:spPr bwMode="auto">
          <a:xfrm>
            <a:off x="5143500" y="4500563"/>
            <a:ext cx="3414713" cy="523875"/>
          </a:xfrm>
          <a:prstGeom prst="rect">
            <a:avLst/>
          </a:prstGeom>
          <a:noFill/>
          <a:ln w="9525">
            <a:noFill/>
            <a:miter lim="800000"/>
            <a:headEnd/>
            <a:tailEnd/>
          </a:ln>
        </p:spPr>
        <p:txBody>
          <a:bodyPr wrap="none">
            <a:spAutoFit/>
          </a:bodyPr>
          <a:lstStyle/>
          <a:p>
            <a:r>
              <a:rPr lang="zh-CN" altLang="en-US" sz="2800"/>
              <a:t>处理间自由度</a:t>
            </a:r>
            <a:r>
              <a:rPr lang="en-US" altLang="zh-CN" sz="2800" i="1"/>
              <a:t>df</a:t>
            </a:r>
            <a:r>
              <a:rPr lang="en-US" altLang="zh-CN" sz="2800" i="1" baseline="-25000"/>
              <a:t>t</a:t>
            </a:r>
            <a:r>
              <a:rPr lang="en-US" altLang="zh-CN" sz="2800" i="1"/>
              <a:t>=k-</a:t>
            </a:r>
            <a:r>
              <a:rPr lang="en-US" altLang="zh-CN" sz="2800"/>
              <a:t>1</a:t>
            </a:r>
            <a:endParaRPr lang="zh-CN" altLang="en-US" sz="2800"/>
          </a:p>
        </p:txBody>
      </p:sp>
      <p:sp>
        <p:nvSpPr>
          <p:cNvPr id="23" name="右箭头 22"/>
          <p:cNvSpPr/>
          <p:nvPr/>
        </p:nvSpPr>
        <p:spPr>
          <a:xfrm>
            <a:off x="4429125" y="4643438"/>
            <a:ext cx="642938"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30"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21" name="Object 17"/>
          <p:cNvGraphicFramePr>
            <a:graphicFrameLocks noChangeAspect="1"/>
          </p:cNvGraphicFramePr>
          <p:nvPr/>
        </p:nvGraphicFramePr>
        <p:xfrm>
          <a:off x="500063" y="5143500"/>
          <a:ext cx="2276475" cy="1000125"/>
        </p:xfrm>
        <a:graphic>
          <a:graphicData uri="http://schemas.openxmlformats.org/presentationml/2006/ole">
            <p:oleObj spid="_x0000_s9221" name="Equation" r:id="rId6" imgW="1015559" imgH="444307" progId="">
              <p:embed/>
            </p:oleObj>
          </a:graphicData>
        </a:graphic>
      </p:graphicFrame>
      <p:sp>
        <p:nvSpPr>
          <p:cNvPr id="9231" name="矩形 25"/>
          <p:cNvSpPr>
            <a:spLocks noChangeArrowheads="1"/>
          </p:cNvSpPr>
          <p:nvPr/>
        </p:nvSpPr>
        <p:spPr bwMode="auto">
          <a:xfrm>
            <a:off x="3714750" y="5357813"/>
            <a:ext cx="5172075" cy="523875"/>
          </a:xfrm>
          <a:prstGeom prst="rect">
            <a:avLst/>
          </a:prstGeom>
          <a:noFill/>
          <a:ln w="9525">
            <a:noFill/>
            <a:miter lim="800000"/>
            <a:headEnd/>
            <a:tailEnd/>
          </a:ln>
        </p:spPr>
        <p:txBody>
          <a:bodyPr wrap="none">
            <a:spAutoFit/>
          </a:bodyPr>
          <a:lstStyle/>
          <a:p>
            <a:r>
              <a:rPr lang="zh-CN" altLang="en-US" sz="2800"/>
              <a:t>处理内自由度</a:t>
            </a:r>
            <a:r>
              <a:rPr lang="en-US" altLang="zh-CN" sz="2800" i="1"/>
              <a:t>df</a:t>
            </a:r>
            <a:r>
              <a:rPr lang="en-US" altLang="zh-CN" sz="2800" i="1" baseline="-25000"/>
              <a:t>e</a:t>
            </a:r>
            <a:r>
              <a:rPr lang="en-US" altLang="zh-CN" sz="2800" i="1"/>
              <a:t>=kn-k=k(n-</a:t>
            </a:r>
            <a:r>
              <a:rPr lang="en-US" altLang="zh-CN" sz="2800"/>
              <a:t>1</a:t>
            </a:r>
            <a:r>
              <a:rPr lang="en-US" altLang="zh-CN" sz="2800" i="1"/>
              <a:t>)</a:t>
            </a:r>
            <a:r>
              <a:rPr lang="zh-CN" altLang="en-US" sz="2800"/>
              <a:t>。</a:t>
            </a:r>
          </a:p>
        </p:txBody>
      </p:sp>
      <p:sp>
        <p:nvSpPr>
          <p:cNvPr id="27" name="右箭头 26"/>
          <p:cNvSpPr/>
          <p:nvPr/>
        </p:nvSpPr>
        <p:spPr>
          <a:xfrm>
            <a:off x="2928938" y="5500688"/>
            <a:ext cx="64293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14313" y="142875"/>
            <a:ext cx="8643937" cy="1249363"/>
          </a:xfrm>
        </p:spPr>
        <p:txBody>
          <a:bodyPr/>
          <a:lstStyle/>
          <a:p>
            <a:pPr>
              <a:defRPr/>
            </a:pPr>
            <a:r>
              <a:rPr lang="zh-CN" altLang="en-US" b="1" dirty="0" smtClean="0">
                <a:solidFill>
                  <a:schemeClr val="accent6"/>
                </a:solidFill>
                <a:latin typeface="黑体" pitchFamily="2" charset="-122"/>
                <a:ea typeface="黑体" pitchFamily="2" charset="-122"/>
              </a:rPr>
              <a:t>自由度之间的关系 </a:t>
            </a:r>
          </a:p>
        </p:txBody>
      </p:sp>
      <p:sp>
        <p:nvSpPr>
          <p:cNvPr id="10246"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7"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8"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6"/>
          <p:cNvGraphicFramePr>
            <a:graphicFrameLocks noChangeAspect="1"/>
          </p:cNvGraphicFramePr>
          <p:nvPr/>
        </p:nvGraphicFramePr>
        <p:xfrm>
          <a:off x="642938" y="1428750"/>
          <a:ext cx="7458075" cy="642938"/>
        </p:xfrm>
        <a:graphic>
          <a:graphicData uri="http://schemas.openxmlformats.org/presentationml/2006/ole">
            <p:oleObj spid="_x0000_s10242" name="Equation" r:id="rId3" imgW="2209800" imgH="190500" progId="">
              <p:embed/>
            </p:oleObj>
          </a:graphicData>
        </a:graphic>
      </p:graphicFrame>
      <p:sp>
        <p:nvSpPr>
          <p:cNvPr id="1025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3" name="Object 8"/>
          <p:cNvGraphicFramePr>
            <a:graphicFrameLocks noChangeAspect="1"/>
          </p:cNvGraphicFramePr>
          <p:nvPr/>
        </p:nvGraphicFramePr>
        <p:xfrm>
          <a:off x="2857500" y="2500313"/>
          <a:ext cx="2700338" cy="642937"/>
        </p:xfrm>
        <a:graphic>
          <a:graphicData uri="http://schemas.openxmlformats.org/presentationml/2006/ole">
            <p:oleObj spid="_x0000_s10243" name="Equation" r:id="rId4" imgW="799753" imgH="190417" progId="">
              <p:embed/>
            </p:oleObj>
          </a:graphicData>
        </a:graphic>
      </p:graphicFrame>
      <p:sp>
        <p:nvSpPr>
          <p:cNvPr id="1025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4" name="Object 10"/>
          <p:cNvGraphicFramePr>
            <a:graphicFrameLocks noChangeAspect="1"/>
          </p:cNvGraphicFramePr>
          <p:nvPr/>
        </p:nvGraphicFramePr>
        <p:xfrm>
          <a:off x="3071813" y="3643313"/>
          <a:ext cx="2346325" cy="1768475"/>
        </p:xfrm>
        <a:graphic>
          <a:graphicData uri="http://schemas.openxmlformats.org/presentationml/2006/ole">
            <p:oleObj spid="_x0000_s10244" name="Equation" r:id="rId5" imgW="914400" imgH="685800" progId="">
              <p:embed/>
            </p:oleObj>
          </a:graphicData>
        </a:graphic>
      </p:graphicFrame>
      <p:sp>
        <p:nvSpPr>
          <p:cNvPr id="24" name="下箭头 23"/>
          <p:cNvSpPr/>
          <p:nvPr/>
        </p:nvSpPr>
        <p:spPr>
          <a:xfrm>
            <a:off x="4071938" y="2000250"/>
            <a:ext cx="214312"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下箭头 27"/>
          <p:cNvSpPr/>
          <p:nvPr/>
        </p:nvSpPr>
        <p:spPr>
          <a:xfrm>
            <a:off x="4071938" y="3143250"/>
            <a:ext cx="214312"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14313" y="142875"/>
            <a:ext cx="8643937" cy="1249363"/>
          </a:xfrm>
        </p:spPr>
        <p:txBody>
          <a:bodyPr/>
          <a:lstStyle/>
          <a:p>
            <a:pPr>
              <a:defRPr/>
            </a:pPr>
            <a:r>
              <a:rPr lang="zh-CN" altLang="en-US" b="1" dirty="0" smtClean="0">
                <a:solidFill>
                  <a:schemeClr val="accent6"/>
                </a:solidFill>
                <a:latin typeface="黑体" pitchFamily="2" charset="-122"/>
                <a:ea typeface="黑体" pitchFamily="2" charset="-122"/>
              </a:rPr>
              <a:t>均方之间的关系 </a:t>
            </a:r>
          </a:p>
        </p:txBody>
      </p:sp>
      <p:sp>
        <p:nvSpPr>
          <p:cNvPr id="1127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1"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2"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5"/>
          <p:cNvGraphicFramePr>
            <a:graphicFrameLocks noChangeAspect="1"/>
          </p:cNvGraphicFramePr>
          <p:nvPr/>
        </p:nvGraphicFramePr>
        <p:xfrm>
          <a:off x="2571750" y="1357313"/>
          <a:ext cx="3722688" cy="674687"/>
        </p:xfrm>
        <a:graphic>
          <a:graphicData uri="http://schemas.openxmlformats.org/presentationml/2006/ole">
            <p:oleObj spid="_x0000_s11266" name="Equation" r:id="rId3" imgW="1205977" imgH="215806" progId="">
              <p:embed/>
            </p:oleObj>
          </a:graphicData>
        </a:graphic>
      </p:graphicFrame>
      <p:sp>
        <p:nvSpPr>
          <p:cNvPr id="1127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7" name="Object 7"/>
          <p:cNvGraphicFramePr>
            <a:graphicFrameLocks noChangeAspect="1"/>
          </p:cNvGraphicFramePr>
          <p:nvPr/>
        </p:nvGraphicFramePr>
        <p:xfrm>
          <a:off x="2643188" y="2214563"/>
          <a:ext cx="3429000" cy="674687"/>
        </p:xfrm>
        <a:graphic>
          <a:graphicData uri="http://schemas.openxmlformats.org/presentationml/2006/ole">
            <p:oleObj spid="_x0000_s11267" name="Equation" r:id="rId4" imgW="1117115" imgH="215806" progId="">
              <p:embed/>
            </p:oleObj>
          </a:graphicData>
        </a:graphic>
      </p:graphicFrame>
      <p:sp>
        <p:nvSpPr>
          <p:cNvPr id="1127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8" name="Object 9"/>
          <p:cNvGraphicFramePr>
            <a:graphicFrameLocks noChangeAspect="1"/>
          </p:cNvGraphicFramePr>
          <p:nvPr/>
        </p:nvGraphicFramePr>
        <p:xfrm>
          <a:off x="2643188" y="3000375"/>
          <a:ext cx="3546475" cy="674688"/>
        </p:xfrm>
        <a:graphic>
          <a:graphicData uri="http://schemas.openxmlformats.org/presentationml/2006/ole">
            <p:oleObj spid="_x0000_s11268" name="Equation" r:id="rId5" imgW="1155199" imgH="215806" progId="">
              <p:embed/>
            </p:oleObj>
          </a:graphicData>
        </a:graphic>
      </p:graphicFrame>
      <p:sp>
        <p:nvSpPr>
          <p:cNvPr id="11279" name="矩形 19"/>
          <p:cNvSpPr>
            <a:spLocks noChangeArrowheads="1"/>
          </p:cNvSpPr>
          <p:nvPr/>
        </p:nvSpPr>
        <p:spPr bwMode="auto">
          <a:xfrm>
            <a:off x="1071563" y="3857625"/>
            <a:ext cx="7007225" cy="523875"/>
          </a:xfrm>
          <a:prstGeom prst="rect">
            <a:avLst/>
          </a:prstGeom>
          <a:noFill/>
          <a:ln w="9525">
            <a:noFill/>
            <a:miter lim="800000"/>
            <a:headEnd/>
            <a:tailEnd/>
          </a:ln>
        </p:spPr>
        <p:txBody>
          <a:bodyPr wrap="none">
            <a:spAutoFit/>
          </a:bodyPr>
          <a:lstStyle/>
          <a:p>
            <a:r>
              <a:rPr lang="zh-CN" altLang="en-US" sz="2800" b="1">
                <a:solidFill>
                  <a:srgbClr val="FF0000"/>
                </a:solidFill>
              </a:rPr>
              <a:t>总均方一般不等于处理间均方加处理内均方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ChangeArrowheads="1"/>
          </p:cNvSpPr>
          <p:nvPr/>
        </p:nvSpPr>
        <p:spPr bwMode="auto">
          <a:xfrm>
            <a:off x="428625" y="1214438"/>
            <a:ext cx="8358188" cy="2124075"/>
          </a:xfrm>
          <a:prstGeom prst="rect">
            <a:avLst/>
          </a:prstGeom>
          <a:noFill/>
          <a:ln w="9525">
            <a:noFill/>
            <a:miter lim="800000"/>
            <a:headEnd/>
            <a:tailEnd/>
          </a:ln>
        </p:spPr>
        <p:txBody>
          <a:bodyPr anchor="ctr">
            <a:spAutoFit/>
          </a:bodyPr>
          <a:lstStyle/>
          <a:p>
            <a:pPr indent="266700" fontAlgn="b">
              <a:tabLst>
                <a:tab pos="5105400" algn="l"/>
              </a:tabLst>
            </a:pPr>
            <a:r>
              <a:rPr lang="zh-CN" altLang="zh-CN" sz="2800">
                <a:latin typeface="Times New Roman" pitchFamily="18" charset="0"/>
                <a:cs typeface="Times New Roman" pitchFamily="18" charset="0"/>
              </a:rPr>
              <a:t>【</a:t>
            </a:r>
            <a:r>
              <a:rPr lang="zh-CN" sz="2800">
                <a:latin typeface="Times New Roman" pitchFamily="18" charset="0"/>
                <a:cs typeface="Times New Roman" pitchFamily="18" charset="0"/>
              </a:rPr>
              <a:t>例</a:t>
            </a:r>
            <a:r>
              <a:rPr lang="en-US" altLang="zh-CN" sz="2800">
                <a:latin typeface="Times New Roman" pitchFamily="18" charset="0"/>
                <a:cs typeface="Times New Roman" pitchFamily="18" charset="0"/>
              </a:rPr>
              <a:t>2-1】</a:t>
            </a:r>
            <a:r>
              <a:rPr lang="zh-CN" altLang="en-US" sz="2800">
                <a:latin typeface="Times New Roman" pitchFamily="18" charset="0"/>
                <a:cs typeface="Times New Roman" pitchFamily="18" charset="0"/>
              </a:rPr>
              <a:t>为了比较三种不同材料对产品寿命的影响，试验人员分别对三种不同材料所制造的一组产品的寿命进行了测试，所得结果如表</a:t>
            </a:r>
            <a:r>
              <a:rPr lang="en-US" altLang="zh-CN" sz="2800">
                <a:latin typeface="Times New Roman" pitchFamily="18" charset="0"/>
                <a:cs typeface="Times New Roman" pitchFamily="18" charset="0"/>
              </a:rPr>
              <a:t>5-1</a:t>
            </a:r>
            <a:r>
              <a:rPr lang="zh-CN" altLang="en-US" sz="2800">
                <a:latin typeface="Times New Roman" pitchFamily="18" charset="0"/>
                <a:cs typeface="Times New Roman" pitchFamily="18" charset="0"/>
              </a:rPr>
              <a:t>所示 （为简化计算，以各取</a:t>
            </a:r>
            <a:r>
              <a:rPr lang="en-US" altLang="zh-CN" sz="2800">
                <a:latin typeface="Times New Roman" pitchFamily="18" charset="0"/>
                <a:cs typeface="Times New Roman" pitchFamily="18" charset="0"/>
              </a:rPr>
              <a:t>4</a:t>
            </a:r>
            <a:r>
              <a:rPr lang="zh-CN" altLang="en-US" sz="2800">
                <a:latin typeface="Times New Roman" pitchFamily="18" charset="0"/>
                <a:cs typeface="Times New Roman" pitchFamily="18" charset="0"/>
              </a:rPr>
              <a:t>个样本为例）。</a:t>
            </a:r>
            <a:endParaRPr lang="zh-CN" altLang="en-US" sz="2800"/>
          </a:p>
          <a:p>
            <a:pPr indent="266700" algn="ctr" eaLnBrk="0" hangingPunct="0">
              <a:tabLst>
                <a:tab pos="5105400" algn="l"/>
              </a:tabLst>
            </a:pPr>
            <a:r>
              <a:rPr lang="zh-CN" altLang="en-US" sz="2000">
                <a:latin typeface="Times New Roman" pitchFamily="18" charset="0"/>
              </a:rPr>
              <a:t>表</a:t>
            </a:r>
            <a:r>
              <a:rPr lang="en-US" altLang="zh-CN" sz="2000">
                <a:latin typeface="Times New Roman" pitchFamily="18" charset="0"/>
              </a:rPr>
              <a:t>2-2  </a:t>
            </a:r>
            <a:r>
              <a:rPr lang="zh-CN" altLang="en-US" sz="2000">
                <a:latin typeface="Times New Roman" pitchFamily="18" charset="0"/>
              </a:rPr>
              <a:t>某种材料使用寿命的抽样统计表</a:t>
            </a:r>
            <a:endParaRPr lang="zh-CN" altLang="en-US" sz="2000"/>
          </a:p>
        </p:txBody>
      </p:sp>
      <p:graphicFrame>
        <p:nvGraphicFramePr>
          <p:cNvPr id="21" name="表格 20"/>
          <p:cNvGraphicFramePr>
            <a:graphicFrameLocks noGrp="1"/>
          </p:cNvGraphicFramePr>
          <p:nvPr/>
        </p:nvGraphicFramePr>
        <p:xfrm>
          <a:off x="785813" y="3357563"/>
          <a:ext cx="7643865" cy="2365394"/>
        </p:xfrm>
        <a:graphic>
          <a:graphicData uri="http://schemas.openxmlformats.org/drawingml/2006/table">
            <a:tbl>
              <a:tblPr/>
              <a:tblGrid>
                <a:gridCol w="1769068"/>
                <a:gridCol w="1168331"/>
                <a:gridCol w="2452666"/>
                <a:gridCol w="1126900"/>
                <a:gridCol w="1126900"/>
              </a:tblGrid>
              <a:tr h="880018">
                <a:tc>
                  <a:txBody>
                    <a:bodyPr/>
                    <a:lstStyle/>
                    <a:p>
                      <a:pPr algn="ctr">
                        <a:spcAft>
                          <a:spcPts val="0"/>
                        </a:spcAft>
                      </a:pPr>
                      <a:r>
                        <a:rPr lang="zh-CN" sz="2800" kern="0" dirty="0">
                          <a:latin typeface="Times New Roman"/>
                          <a:ea typeface="宋体"/>
                          <a:cs typeface="宋体"/>
                        </a:rPr>
                        <a:t>材料种类 </a:t>
                      </a:r>
                      <a:endParaRPr lang="zh-CN" sz="2800" kern="100" dirty="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宋体"/>
                        </a:rPr>
                        <a:t>实验</a:t>
                      </a:r>
                      <a:r>
                        <a:rPr lang="en-US" sz="2800" kern="0" dirty="0">
                          <a:latin typeface="Times New Roman"/>
                          <a:ea typeface="宋体"/>
                          <a:cs typeface="宋体"/>
                        </a:rPr>
                        <a:t>1 </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宋体"/>
                        </a:rPr>
                        <a:t>实验</a:t>
                      </a:r>
                      <a:r>
                        <a:rPr lang="en-US" sz="2800" kern="0" dirty="0">
                          <a:latin typeface="Times New Roman"/>
                          <a:ea typeface="宋体"/>
                          <a:cs typeface="宋体"/>
                        </a:rPr>
                        <a:t>2</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宋体"/>
                        </a:rPr>
                        <a:t>实验</a:t>
                      </a:r>
                      <a:r>
                        <a:rPr lang="en-US" sz="2800" kern="0" dirty="0">
                          <a:latin typeface="Times New Roman"/>
                          <a:ea typeface="宋体"/>
                          <a:cs typeface="宋体"/>
                        </a:rPr>
                        <a:t>3</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宋体"/>
                        </a:rPr>
                        <a:t>实验</a:t>
                      </a:r>
                      <a:r>
                        <a:rPr lang="en-US" sz="2800" kern="0" dirty="0">
                          <a:latin typeface="Times New Roman"/>
                          <a:ea typeface="宋体"/>
                          <a:cs typeface="宋体"/>
                        </a:rPr>
                        <a:t>4</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03517">
                <a:tc>
                  <a:txBody>
                    <a:bodyPr/>
                    <a:lstStyle/>
                    <a:p>
                      <a:pPr algn="ctr">
                        <a:spcAft>
                          <a:spcPts val="0"/>
                        </a:spcAft>
                      </a:pPr>
                      <a:r>
                        <a:rPr lang="en-US" sz="2800" kern="0">
                          <a:latin typeface="宋体"/>
                          <a:ea typeface="宋体"/>
                          <a:cs typeface="宋体"/>
                        </a:rPr>
                        <a:t>A</a:t>
                      </a:r>
                      <a:endParaRPr lang="zh-CN" sz="28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800" kern="0">
                          <a:latin typeface="宋体"/>
                          <a:ea typeface="宋体"/>
                          <a:cs typeface="宋体"/>
                        </a:rPr>
                        <a:t>115</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800" kern="0" dirty="0">
                          <a:latin typeface="宋体"/>
                          <a:ea typeface="宋体"/>
                          <a:cs typeface="宋体"/>
                        </a:rPr>
                        <a:t>116</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800" kern="0" dirty="0">
                          <a:latin typeface="宋体"/>
                          <a:ea typeface="宋体"/>
                          <a:cs typeface="宋体"/>
                        </a:rPr>
                        <a:t>98</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800" kern="0" dirty="0">
                          <a:latin typeface="宋体"/>
                          <a:ea typeface="宋体"/>
                          <a:cs typeface="宋体"/>
                        </a:rPr>
                        <a:t>83</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r h="478342">
                <a:tc>
                  <a:txBody>
                    <a:bodyPr/>
                    <a:lstStyle/>
                    <a:p>
                      <a:pPr algn="ctr">
                        <a:spcAft>
                          <a:spcPts val="0"/>
                        </a:spcAft>
                      </a:pPr>
                      <a:r>
                        <a:rPr lang="en-US" sz="2800" kern="0">
                          <a:latin typeface="宋体"/>
                          <a:ea typeface="宋体"/>
                          <a:cs typeface="宋体"/>
                        </a:rPr>
                        <a:t>B</a:t>
                      </a:r>
                      <a:endParaRPr lang="zh-CN" sz="28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800" kern="0">
                          <a:latin typeface="宋体"/>
                          <a:ea typeface="宋体"/>
                          <a:cs typeface="宋体"/>
                        </a:rPr>
                        <a:t>103</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800" kern="0">
                          <a:latin typeface="宋体"/>
                          <a:ea typeface="宋体"/>
                          <a:cs typeface="宋体"/>
                        </a:rPr>
                        <a:t>107</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800" kern="0">
                          <a:latin typeface="宋体"/>
                          <a:ea typeface="宋体"/>
                          <a:cs typeface="宋体"/>
                        </a:rPr>
                        <a:t>118</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800" kern="0" dirty="0">
                          <a:latin typeface="宋体"/>
                          <a:ea typeface="宋体"/>
                          <a:cs typeface="宋体"/>
                        </a:rPr>
                        <a:t>116</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503517">
                <a:tc>
                  <a:txBody>
                    <a:bodyPr/>
                    <a:lstStyle/>
                    <a:p>
                      <a:pPr algn="ctr">
                        <a:spcAft>
                          <a:spcPts val="0"/>
                        </a:spcAft>
                      </a:pPr>
                      <a:r>
                        <a:rPr lang="en-US" sz="2800" kern="0" dirty="0">
                          <a:latin typeface="宋体"/>
                          <a:ea typeface="宋体"/>
                          <a:cs typeface="宋体"/>
                        </a:rPr>
                        <a:t>C</a:t>
                      </a:r>
                      <a:endParaRPr lang="zh-CN" sz="2800" kern="100" dirty="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kern="0">
                          <a:latin typeface="宋体"/>
                          <a:ea typeface="宋体"/>
                          <a:cs typeface="宋体"/>
                        </a:rPr>
                        <a:t>73</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kern="0" dirty="0">
                          <a:latin typeface="宋体"/>
                          <a:ea typeface="宋体"/>
                          <a:cs typeface="宋体"/>
                        </a:rPr>
                        <a:t>89</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kern="0">
                          <a:latin typeface="宋体"/>
                          <a:ea typeface="宋体"/>
                          <a:cs typeface="宋体"/>
                        </a:rPr>
                        <a:t>85</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kern="0" dirty="0">
                          <a:latin typeface="宋体"/>
                          <a:ea typeface="宋体"/>
                          <a:cs typeface="宋体"/>
                        </a:rPr>
                        <a:t>97</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22" name="Rectangle 2"/>
          <p:cNvSpPr txBox="1">
            <a:spLocks noChangeArrowheads="1"/>
          </p:cNvSpPr>
          <p:nvPr/>
        </p:nvSpPr>
        <p:spPr bwMode="auto">
          <a:xfrm>
            <a:off x="214313" y="142875"/>
            <a:ext cx="8643937" cy="1249363"/>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应用实例</a:t>
            </a:r>
            <a:r>
              <a:rPr lang="en-US" altLang="zh-CN" sz="4400" b="1" dirty="0">
                <a:solidFill>
                  <a:schemeClr val="accent6"/>
                </a:solidFill>
                <a:latin typeface="黑体" pitchFamily="2" charset="-122"/>
                <a:ea typeface="黑体" pitchFamily="2" charset="-122"/>
                <a:cs typeface="+mj-cs"/>
              </a:rPr>
              <a:t>1</a:t>
            </a:r>
            <a:endParaRPr lang="zh-CN" altLang="en-US" sz="4400" b="1" dirty="0">
              <a:solidFill>
                <a:schemeClr val="accent6"/>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285750" y="1285875"/>
            <a:ext cx="8215313" cy="3071813"/>
          </a:xfrm>
        </p:spPr>
        <p:txBody>
          <a:bodyPr/>
          <a:lstStyle/>
          <a:p>
            <a:pPr>
              <a:buFontTx/>
              <a:buNone/>
            </a:pPr>
            <a:r>
              <a:rPr lang="en-US" altLang="zh-CN" sz="2400" b="1" smtClean="0"/>
              <a:t>	     </a:t>
            </a:r>
            <a:r>
              <a:rPr lang="zh-CN" altLang="en-US" sz="2400" b="1" smtClean="0"/>
              <a:t>某公司计划增加一条生产线</a:t>
            </a:r>
            <a:r>
              <a:rPr lang="en-US" altLang="zh-CN" sz="2400" b="1" smtClean="0"/>
              <a:t>.</a:t>
            </a:r>
            <a:r>
              <a:rPr lang="zh-CN" altLang="en-US" sz="2400" b="1" smtClean="0"/>
              <a:t>为了选择一条质量优良的生产线以减少日后的维修问题</a:t>
            </a:r>
            <a:r>
              <a:rPr lang="en-US" altLang="zh-CN" sz="2400" b="1" smtClean="0"/>
              <a:t>,</a:t>
            </a:r>
            <a:r>
              <a:rPr lang="zh-CN" altLang="en-US" sz="2400" b="1" smtClean="0"/>
              <a:t>他们对</a:t>
            </a:r>
            <a:r>
              <a:rPr lang="en-US" altLang="zh-CN" sz="2400" b="1" smtClean="0"/>
              <a:t>6</a:t>
            </a:r>
            <a:r>
              <a:rPr lang="zh-CN" altLang="en-US" sz="2400" b="1" smtClean="0"/>
              <a:t>种型号的生产线作了初步调查</a:t>
            </a:r>
            <a:r>
              <a:rPr lang="en-US" altLang="zh-CN" sz="2400" b="1" smtClean="0"/>
              <a:t>,</a:t>
            </a:r>
            <a:r>
              <a:rPr lang="zh-CN" altLang="en-US" sz="2400" b="1" smtClean="0"/>
              <a:t>每种型号调查</a:t>
            </a:r>
            <a:r>
              <a:rPr lang="en-US" altLang="zh-CN" sz="2400" b="1" smtClean="0"/>
              <a:t>4</a:t>
            </a:r>
            <a:r>
              <a:rPr lang="zh-CN" altLang="en-US" sz="2400" b="1" smtClean="0"/>
              <a:t>条</a:t>
            </a:r>
            <a:r>
              <a:rPr lang="en-US" altLang="zh-CN" sz="2400" b="1" smtClean="0"/>
              <a:t>,</a:t>
            </a:r>
            <a:r>
              <a:rPr lang="zh-CN" altLang="en-US" sz="2400" b="1" smtClean="0"/>
              <a:t>结果列于表</a:t>
            </a:r>
            <a:r>
              <a:rPr lang="en-US" altLang="zh-CN" sz="2400" b="1" smtClean="0"/>
              <a:t>2-3</a:t>
            </a:r>
            <a:r>
              <a:rPr lang="zh-CN" altLang="en-US" sz="2400" b="1" smtClean="0"/>
              <a:t>。这些结果表示每个型号的生产线上个月维修的小时数。试问由此结果能否判定由于生产线型号不同而造成它们在维修时间方面有显著差异</a:t>
            </a:r>
            <a:r>
              <a:rPr lang="en-US" altLang="zh-CN" sz="2400" b="1" smtClean="0"/>
              <a:t>? </a:t>
            </a:r>
          </a:p>
        </p:txBody>
      </p:sp>
      <p:sp>
        <p:nvSpPr>
          <p:cNvPr id="4" name="Rectangle 2"/>
          <p:cNvSpPr txBox="1">
            <a:spLocks noChangeArrowheads="1"/>
          </p:cNvSpPr>
          <p:nvPr/>
        </p:nvSpPr>
        <p:spPr bwMode="auto">
          <a:xfrm>
            <a:off x="214313" y="142875"/>
            <a:ext cx="8643937" cy="1249363"/>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应用实例</a:t>
            </a:r>
            <a:r>
              <a:rPr lang="en-US" altLang="zh-CN" sz="4400" b="1" dirty="0">
                <a:solidFill>
                  <a:schemeClr val="accent6"/>
                </a:solidFill>
                <a:latin typeface="黑体" pitchFamily="2" charset="-122"/>
                <a:ea typeface="黑体" pitchFamily="2" charset="-122"/>
                <a:cs typeface="+mj-cs"/>
              </a:rPr>
              <a:t>2</a:t>
            </a:r>
            <a:endParaRPr lang="zh-CN" altLang="en-US" sz="4400" b="1" dirty="0">
              <a:solidFill>
                <a:schemeClr val="accent6"/>
              </a:solidFill>
              <a:latin typeface="黑体" pitchFamily="2" charset="-122"/>
              <a:ea typeface="黑体" pitchFamily="2" charset="-122"/>
              <a:cs typeface="+mj-cs"/>
            </a:endParaRPr>
          </a:p>
        </p:txBody>
      </p:sp>
      <p:graphicFrame>
        <p:nvGraphicFramePr>
          <p:cNvPr id="5" name="Group 130"/>
          <p:cNvGraphicFramePr>
            <a:graphicFrameLocks noGrp="1"/>
          </p:cNvGraphicFramePr>
          <p:nvPr/>
        </p:nvGraphicFramePr>
        <p:xfrm>
          <a:off x="1357313" y="3643313"/>
          <a:ext cx="6907212" cy="2639568"/>
        </p:xfrm>
        <a:graphic>
          <a:graphicData uri="http://schemas.openxmlformats.org/drawingml/2006/table">
            <a:tbl>
              <a:tblPr/>
              <a:tblGrid>
                <a:gridCol w="1381125"/>
                <a:gridCol w="1381125"/>
                <a:gridCol w="1382712"/>
                <a:gridCol w="1381125"/>
                <a:gridCol w="1381125"/>
              </a:tblGrid>
              <a:tr h="52070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宋体" charset="-122"/>
                          <a:ea typeface="宋体" charset="-122"/>
                        </a:rPr>
                        <a:t>     序号</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宋体" charset="-122"/>
                          <a:ea typeface="宋体" charset="-122"/>
                        </a:rPr>
                        <a:t>型号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charset="-122"/>
                          <a:ea typeface="宋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2698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A</a:t>
                      </a:r>
                      <a:r>
                        <a:rPr kumimoji="1" lang="zh-CN" altLang="en-US" sz="1600" b="1" i="0" u="none" strike="noStrike" cap="none" normalizeH="0" baseline="0" smtClean="0">
                          <a:ln>
                            <a:noFill/>
                          </a:ln>
                          <a:solidFill>
                            <a:schemeClr val="tx1"/>
                          </a:solidFill>
                          <a:effectLst/>
                          <a:latin typeface="宋体" charset="-122"/>
                          <a:ea typeface="宋体" charset="-122"/>
                        </a:rPr>
                        <a:t>型</a:t>
                      </a:r>
                      <a:endParaRPr kumimoji="1" lang="en-US" altLang="zh-CN"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9.5</a:t>
                      </a:r>
                      <a:endParaRPr kumimoji="1" lang="zh-CN" altLang="en-US"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8.8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11.4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7.8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2698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B</a:t>
                      </a:r>
                      <a:r>
                        <a:rPr kumimoji="1" lang="zh-CN" altLang="en-US" sz="1600" b="1" i="0" u="none" strike="noStrike" cap="none" normalizeH="0" baseline="0" smtClean="0">
                          <a:ln>
                            <a:noFill/>
                          </a:ln>
                          <a:solidFill>
                            <a:schemeClr val="tx1"/>
                          </a:solidFill>
                          <a:effectLst/>
                          <a:latin typeface="宋体" charset="-122"/>
                          <a:ea typeface="宋体" charset="-122"/>
                        </a:rPr>
                        <a:t>型</a:t>
                      </a:r>
                      <a:endParaRPr kumimoji="1" lang="en-US" altLang="zh-CN"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4.3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7.8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6.5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2698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C</a:t>
                      </a:r>
                      <a:r>
                        <a:rPr kumimoji="1" lang="zh-CN" altLang="en-US" sz="1600" b="1" i="0" u="none" strike="noStrike" cap="none" normalizeH="0" baseline="0" smtClean="0">
                          <a:ln>
                            <a:noFill/>
                          </a:ln>
                          <a:solidFill>
                            <a:schemeClr val="tx1"/>
                          </a:solidFill>
                          <a:effectLst/>
                          <a:latin typeface="宋体" charset="-122"/>
                          <a:ea typeface="宋体" charset="-122"/>
                        </a:rPr>
                        <a:t>型</a:t>
                      </a:r>
                      <a:endParaRPr kumimoji="1" lang="en-US" altLang="zh-CN"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6.5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8.3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8.6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8.2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2698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D</a:t>
                      </a:r>
                      <a:r>
                        <a:rPr kumimoji="1" lang="zh-CN" altLang="en-US" sz="1600" b="1" i="0" u="none" strike="noStrike" cap="none" normalizeH="0" baseline="0" smtClean="0">
                          <a:ln>
                            <a:noFill/>
                          </a:ln>
                          <a:solidFill>
                            <a:schemeClr val="tx1"/>
                          </a:solidFill>
                          <a:effectLst/>
                          <a:latin typeface="宋体" charset="-122"/>
                          <a:ea typeface="宋体" charset="-122"/>
                        </a:rPr>
                        <a:t>型</a:t>
                      </a:r>
                      <a:endParaRPr kumimoji="1" lang="en-US" altLang="zh-CN"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6.1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4.2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4.1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2698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E</a:t>
                      </a:r>
                      <a:r>
                        <a:rPr kumimoji="1" lang="zh-CN" altLang="en-US" sz="1600" b="1" i="0" u="none" strike="noStrike" cap="none" normalizeH="0" baseline="0" smtClean="0">
                          <a:ln>
                            <a:noFill/>
                          </a:ln>
                          <a:solidFill>
                            <a:schemeClr val="tx1"/>
                          </a:solidFill>
                          <a:effectLst/>
                          <a:latin typeface="宋体" charset="-122"/>
                          <a:ea typeface="宋体" charset="-122"/>
                        </a:rPr>
                        <a:t>型</a:t>
                      </a:r>
                      <a:endParaRPr kumimoji="1" lang="en-US" altLang="zh-CN"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4.8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5.4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9.6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2698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F</a:t>
                      </a:r>
                      <a:r>
                        <a:rPr kumimoji="1" lang="zh-CN" altLang="en-US" sz="1600" b="1" i="0" u="none" strike="noStrike" cap="none" normalizeH="0" baseline="0" smtClean="0">
                          <a:ln>
                            <a:noFill/>
                          </a:ln>
                          <a:solidFill>
                            <a:schemeClr val="tx1"/>
                          </a:solidFill>
                          <a:effectLst/>
                          <a:latin typeface="宋体" charset="-122"/>
                          <a:ea typeface="宋体" charset="-122"/>
                        </a:rPr>
                        <a:t>型</a:t>
                      </a:r>
                      <a:endParaRPr kumimoji="1" lang="en-US" altLang="zh-CN" sz="16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9.3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8.7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宋体" charset="-122"/>
                          <a:ea typeface="宋体" charset="-122"/>
                        </a:rPr>
                        <a:t>7.2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charset="-122"/>
                          <a:ea typeface="宋体" charset="-122"/>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bl>
          </a:graphicData>
        </a:graphic>
      </p:graphicFrame>
      <p:sp>
        <p:nvSpPr>
          <p:cNvPr id="43062" name="矩形 5"/>
          <p:cNvSpPr>
            <a:spLocks noChangeArrowheads="1"/>
          </p:cNvSpPr>
          <p:nvPr/>
        </p:nvSpPr>
        <p:spPr bwMode="auto">
          <a:xfrm>
            <a:off x="2286000" y="6286500"/>
            <a:ext cx="5357813" cy="369888"/>
          </a:xfrm>
          <a:prstGeom prst="rect">
            <a:avLst/>
          </a:prstGeom>
          <a:noFill/>
          <a:ln w="9525">
            <a:noFill/>
            <a:miter lim="800000"/>
            <a:headEnd/>
            <a:tailEnd/>
          </a:ln>
        </p:spPr>
        <p:txBody>
          <a:bodyPr>
            <a:spAutoFit/>
          </a:bodyPr>
          <a:lstStyle/>
          <a:p>
            <a:pPr algn="ctr"/>
            <a:r>
              <a:rPr lang="en-US" altLang="zh-CN" b="1"/>
              <a:t>2-3  </a:t>
            </a:r>
            <a:r>
              <a:rPr lang="zh-CN" altLang="en-US" b="1"/>
              <a:t>对</a:t>
            </a:r>
            <a:r>
              <a:rPr lang="en-US" altLang="zh-CN" b="1"/>
              <a:t>6</a:t>
            </a:r>
            <a:r>
              <a:rPr lang="zh-CN" altLang="en-US" b="1"/>
              <a:t>种型号生产线维修时数的调查结果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357188" y="0"/>
            <a:ext cx="8229600" cy="1143000"/>
          </a:xfrm>
        </p:spPr>
        <p:txBody>
          <a:bodyPr/>
          <a:lstStyle/>
          <a:p>
            <a:r>
              <a:rPr lang="zh-CN" altLang="en-US" sz="3600" b="1" smtClean="0">
                <a:solidFill>
                  <a:srgbClr val="F79646"/>
                </a:solidFill>
                <a:latin typeface="黑体" pitchFamily="2" charset="-122"/>
                <a:ea typeface="黑体" pitchFamily="2" charset="-122"/>
              </a:rPr>
              <a:t>关于课堂作业的要求</a:t>
            </a:r>
            <a:endParaRPr lang="en-US" altLang="zh-CN" sz="3600" b="1" smtClean="0">
              <a:solidFill>
                <a:srgbClr val="F79646"/>
              </a:solidFill>
              <a:latin typeface="黑体" pitchFamily="2" charset="-122"/>
              <a:ea typeface="黑体" pitchFamily="2" charset="-122"/>
            </a:endParaRPr>
          </a:p>
        </p:txBody>
      </p:sp>
      <p:sp>
        <p:nvSpPr>
          <p:cNvPr id="36867" name="Rectangle 3"/>
          <p:cNvSpPr txBox="1">
            <a:spLocks noChangeArrowheads="1"/>
          </p:cNvSpPr>
          <p:nvPr/>
        </p:nvSpPr>
        <p:spPr bwMode="auto">
          <a:xfrm>
            <a:off x="214313" y="857250"/>
            <a:ext cx="8643937" cy="2286000"/>
          </a:xfrm>
          <a:prstGeom prst="rect">
            <a:avLst/>
          </a:prstGeom>
          <a:noFill/>
          <a:ln w="9525">
            <a:noFill/>
            <a:miter lim="800000"/>
            <a:headEnd/>
            <a:tailEnd/>
          </a:ln>
        </p:spPr>
        <p:txBody>
          <a:bodyPr/>
          <a:lstStyle/>
          <a:p>
            <a:pPr marL="342900" indent="-342900" eaLnBrk="0" hangingPunct="0">
              <a:spcBef>
                <a:spcPct val="20000"/>
              </a:spcBef>
              <a:buClr>
                <a:srgbClr val="00FF00"/>
              </a:buClr>
              <a:buFont typeface="Wingdings" pitchFamily="2" charset="2"/>
              <a:buChar char="Ø"/>
            </a:pPr>
            <a:r>
              <a:rPr lang="zh-CN" altLang="en-US" sz="2400">
                <a:latin typeface="楷体_GB2312" pitchFamily="49" charset="-122"/>
                <a:ea typeface="楷体_GB2312" pitchFamily="49" charset="-122"/>
                <a:cs typeface="Times New Roman" pitchFamily="18" charset="0"/>
              </a:rPr>
              <a:t>作业</a:t>
            </a:r>
            <a:r>
              <a:rPr lang="en-US" altLang="zh-CN" sz="2400">
                <a:latin typeface="楷体_GB2312" pitchFamily="49" charset="-122"/>
                <a:ea typeface="楷体_GB2312" pitchFamily="49" charset="-122"/>
                <a:cs typeface="Times New Roman" pitchFamily="18" charset="0"/>
              </a:rPr>
              <a:t>EMAIL TO:</a:t>
            </a:r>
            <a:r>
              <a:rPr lang="en-US" altLang="zh-CN" sz="2400" b="1">
                <a:solidFill>
                  <a:srgbClr val="0000FF"/>
                </a:solidFill>
                <a:latin typeface="楷体_GB2312" pitchFamily="49" charset="-122"/>
                <a:ea typeface="楷体_GB2312" pitchFamily="49" charset="-122"/>
                <a:cs typeface="Times New Roman" pitchFamily="18" charset="0"/>
              </a:rPr>
              <a:t>csye_hust@sina.com</a:t>
            </a:r>
          </a:p>
          <a:p>
            <a:pPr marL="342900" indent="-342900" eaLnBrk="0" hangingPunct="0">
              <a:spcBef>
                <a:spcPct val="20000"/>
              </a:spcBef>
              <a:buClr>
                <a:srgbClr val="00FF00"/>
              </a:buClr>
              <a:buFont typeface="Wingdings" pitchFamily="2" charset="2"/>
              <a:buChar char="Ø"/>
            </a:pPr>
            <a:r>
              <a:rPr lang="en-US" altLang="zh-CN" sz="2400">
                <a:latin typeface="楷体_GB2312" pitchFamily="49" charset="-122"/>
                <a:ea typeface="楷体_GB2312" pitchFamily="49" charset="-122"/>
                <a:cs typeface="Times New Roman" pitchFamily="18" charset="0"/>
              </a:rPr>
              <a:t>EMAIL</a:t>
            </a:r>
            <a:r>
              <a:rPr lang="zh-CN" altLang="en-US" sz="2400">
                <a:latin typeface="楷体_GB2312" pitchFamily="49" charset="-122"/>
                <a:ea typeface="楷体_GB2312" pitchFamily="49" charset="-122"/>
                <a:cs typeface="Times New Roman" pitchFamily="18" charset="0"/>
              </a:rPr>
              <a:t>的主题：学号</a:t>
            </a:r>
            <a:r>
              <a:rPr lang="en-US" altLang="zh-CN" sz="2400">
                <a:latin typeface="楷体_GB2312" pitchFamily="49" charset="-122"/>
                <a:ea typeface="楷体_GB2312" pitchFamily="49" charset="-122"/>
                <a:cs typeface="Times New Roman" pitchFamily="18" charset="0"/>
              </a:rPr>
              <a:t>-</a:t>
            </a:r>
            <a:r>
              <a:rPr lang="zh-CN" altLang="en-US" sz="2400">
                <a:latin typeface="楷体_GB2312" pitchFamily="49" charset="-122"/>
                <a:ea typeface="楷体_GB2312" pitchFamily="49" charset="-122"/>
                <a:cs typeface="Times New Roman" pitchFamily="18" charset="0"/>
              </a:rPr>
              <a:t>姓名</a:t>
            </a:r>
            <a:r>
              <a:rPr lang="en-US" altLang="zh-CN" sz="2400">
                <a:latin typeface="楷体_GB2312" pitchFamily="49" charset="-122"/>
                <a:ea typeface="楷体_GB2312" pitchFamily="49" charset="-122"/>
                <a:cs typeface="Times New Roman" pitchFamily="18" charset="0"/>
              </a:rPr>
              <a:t>-</a:t>
            </a:r>
            <a:r>
              <a:rPr lang="zh-CN" altLang="en-US" sz="2400">
                <a:latin typeface="楷体_GB2312" pitchFamily="49" charset="-122"/>
                <a:ea typeface="楷体_GB2312" pitchFamily="49" charset="-122"/>
                <a:cs typeface="Times New Roman" pitchFamily="18" charset="0"/>
              </a:rPr>
              <a:t>作业名称</a:t>
            </a:r>
            <a:endParaRPr lang="en-US" altLang="zh-CN" sz="240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r>
              <a:rPr lang="zh-CN" altLang="en-US" sz="2400" b="1">
                <a:solidFill>
                  <a:srgbClr val="FF0000"/>
                </a:solidFill>
                <a:latin typeface="楷体_GB2312" pitchFamily="49" charset="-122"/>
                <a:ea typeface="楷体_GB2312" pitchFamily="49" charset="-122"/>
                <a:cs typeface="Times New Roman" pitchFamily="18" charset="0"/>
              </a:rPr>
              <a:t>例：</a:t>
            </a:r>
            <a:r>
              <a:rPr lang="en-US" altLang="zh-CN" sz="2400" b="1">
                <a:solidFill>
                  <a:srgbClr val="FF0000"/>
                </a:solidFill>
                <a:ea typeface="楷体_GB2312" pitchFamily="49" charset="-122"/>
                <a:cs typeface="Times New Roman" pitchFamily="18" charset="0"/>
              </a:rPr>
              <a:t> M200970779-</a:t>
            </a:r>
            <a:r>
              <a:rPr lang="zh-CN" altLang="en-US" sz="2400" b="1">
                <a:solidFill>
                  <a:srgbClr val="FF0000"/>
                </a:solidFill>
                <a:ea typeface="楷体_GB2312" pitchFamily="49" charset="-122"/>
                <a:cs typeface="Times New Roman" pitchFamily="18" charset="0"/>
              </a:rPr>
              <a:t>刘蒙</a:t>
            </a:r>
            <a:r>
              <a:rPr lang="en-US" altLang="zh-CN" sz="2400" b="1">
                <a:solidFill>
                  <a:srgbClr val="FF0000"/>
                </a:solidFill>
                <a:ea typeface="楷体_GB2312" pitchFamily="49" charset="-122"/>
                <a:cs typeface="Times New Roman" pitchFamily="18" charset="0"/>
              </a:rPr>
              <a:t>-</a:t>
            </a:r>
            <a:r>
              <a:rPr lang="zh-CN" altLang="en-US" sz="2400" b="1">
                <a:solidFill>
                  <a:srgbClr val="FF0000"/>
                </a:solidFill>
                <a:ea typeface="楷体_GB2312" pitchFamily="49" charset="-122"/>
                <a:cs typeface="Times New Roman" pitchFamily="18" charset="0"/>
              </a:rPr>
              <a:t>构造淬火试验</a:t>
            </a:r>
            <a:endParaRPr lang="en-US" altLang="zh-CN" sz="2400" b="1">
              <a:solidFill>
                <a:srgbClr val="FF0000"/>
              </a:solidFill>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r>
              <a:rPr lang="zh-CN" altLang="en-US" sz="2400">
                <a:latin typeface="楷体_GB2312" pitchFamily="49" charset="-122"/>
                <a:ea typeface="楷体_GB2312" pitchFamily="49" charset="-122"/>
                <a:cs typeface="Times New Roman" pitchFamily="18" charset="0"/>
              </a:rPr>
              <a:t>附件的文件名与</a:t>
            </a:r>
            <a:r>
              <a:rPr lang="en-US" altLang="zh-CN" sz="2400">
                <a:latin typeface="楷体_GB2312" pitchFamily="49" charset="-122"/>
                <a:ea typeface="楷体_GB2312" pitchFamily="49" charset="-122"/>
                <a:cs typeface="Times New Roman" pitchFamily="18" charset="0"/>
              </a:rPr>
              <a:t>EMAIL</a:t>
            </a:r>
            <a:r>
              <a:rPr lang="zh-CN" altLang="en-US" sz="2400">
                <a:latin typeface="楷体_GB2312" pitchFamily="49" charset="-122"/>
                <a:ea typeface="楷体_GB2312" pitchFamily="49" charset="-122"/>
                <a:cs typeface="Times New Roman" pitchFamily="18" charset="0"/>
              </a:rPr>
              <a:t>的主题一致</a:t>
            </a:r>
            <a:endParaRPr lang="en-US" altLang="zh-CN" sz="240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r>
              <a:rPr lang="zh-CN" altLang="en-US" sz="2400" b="1">
                <a:solidFill>
                  <a:srgbClr val="FF0000"/>
                </a:solidFill>
                <a:latin typeface="楷体_GB2312" pitchFamily="49" charset="-122"/>
                <a:ea typeface="楷体_GB2312" pitchFamily="49" charset="-122"/>
                <a:cs typeface="Times New Roman" pitchFamily="18" charset="0"/>
              </a:rPr>
              <a:t>例：</a:t>
            </a:r>
            <a:r>
              <a:rPr lang="en-US" altLang="zh-CN" sz="2400" b="1">
                <a:solidFill>
                  <a:srgbClr val="FF0000"/>
                </a:solidFill>
                <a:ea typeface="楷体_GB2312" pitchFamily="49" charset="-122"/>
                <a:cs typeface="Times New Roman" pitchFamily="18" charset="0"/>
              </a:rPr>
              <a:t> M200970779-</a:t>
            </a:r>
            <a:r>
              <a:rPr lang="zh-CN" altLang="en-US" sz="2400" b="1">
                <a:solidFill>
                  <a:srgbClr val="FF0000"/>
                </a:solidFill>
                <a:ea typeface="楷体_GB2312" pitchFamily="49" charset="-122"/>
                <a:cs typeface="Times New Roman" pitchFamily="18" charset="0"/>
              </a:rPr>
              <a:t>刘蒙</a:t>
            </a:r>
            <a:r>
              <a:rPr lang="en-US" altLang="zh-CN" sz="2400" b="1">
                <a:solidFill>
                  <a:srgbClr val="FF0000"/>
                </a:solidFill>
                <a:ea typeface="楷体_GB2312" pitchFamily="49" charset="-122"/>
                <a:cs typeface="Times New Roman" pitchFamily="18" charset="0"/>
              </a:rPr>
              <a:t>-</a:t>
            </a:r>
            <a:r>
              <a:rPr lang="zh-CN" altLang="en-US" sz="2400" b="1">
                <a:solidFill>
                  <a:srgbClr val="FF0000"/>
                </a:solidFill>
                <a:ea typeface="楷体_GB2312" pitchFamily="49" charset="-122"/>
                <a:cs typeface="Times New Roman" pitchFamily="18" charset="0"/>
              </a:rPr>
              <a:t>构造淬火试验</a:t>
            </a:r>
            <a:r>
              <a:rPr lang="en-US" altLang="zh-CN" sz="2400" b="1">
                <a:solidFill>
                  <a:srgbClr val="FF0000"/>
                </a:solidFill>
                <a:ea typeface="楷体_GB2312" pitchFamily="49" charset="-122"/>
                <a:cs typeface="Times New Roman" pitchFamily="18" charset="0"/>
              </a:rPr>
              <a:t>.DOC</a:t>
            </a:r>
            <a:endParaRPr lang="en-US" altLang="zh-CN" sz="2400" b="1">
              <a:solidFill>
                <a:srgbClr val="FF0000"/>
              </a:solidFill>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endParaRPr lang="en-US" altLang="zh-CN" sz="240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endParaRPr lang="en-US" altLang="zh-CN" sz="2400">
              <a:latin typeface="楷体_GB2312" pitchFamily="49" charset="-122"/>
              <a:ea typeface="楷体_GB2312" pitchFamily="49" charset="-122"/>
              <a:cs typeface="Times New Roman" pitchFamily="18" charset="0"/>
            </a:endParaRPr>
          </a:p>
        </p:txBody>
      </p:sp>
      <p:sp>
        <p:nvSpPr>
          <p:cNvPr id="36868" name="矩形 6"/>
          <p:cNvSpPr>
            <a:spLocks noChangeArrowheads="1"/>
          </p:cNvSpPr>
          <p:nvPr/>
        </p:nvSpPr>
        <p:spPr bwMode="auto">
          <a:xfrm>
            <a:off x="214313" y="3286125"/>
            <a:ext cx="8715375" cy="3108325"/>
          </a:xfrm>
          <a:prstGeom prst="rect">
            <a:avLst/>
          </a:prstGeom>
          <a:noFill/>
          <a:ln w="9525">
            <a:noFill/>
            <a:miter lim="800000"/>
            <a:headEnd/>
            <a:tailEnd/>
          </a:ln>
        </p:spPr>
        <p:txBody>
          <a:bodyPr>
            <a:spAutoFit/>
          </a:bodyPr>
          <a:lstStyle/>
          <a:p>
            <a:pPr indent="276225" eaLnBrk="0" hangingPunct="0"/>
            <a:r>
              <a:rPr lang="zh-CN" altLang="en-US" sz="2800">
                <a:latin typeface="楷体_GB2312" pitchFamily="49" charset="-122"/>
                <a:ea typeface="楷体_GB2312" pitchFamily="49" charset="-122"/>
                <a:cs typeface="Times New Roman" pitchFamily="18" charset="0"/>
              </a:rPr>
              <a:t>第二章作业：根据第一章构造的设计试验，如果有实验数据就应用实验数据，也可随机产生试验数据，完成如下三个计算：</a:t>
            </a:r>
            <a:endParaRPr lang="en-US" altLang="zh-CN" sz="2800">
              <a:latin typeface="楷体_GB2312" pitchFamily="49" charset="-122"/>
              <a:ea typeface="楷体_GB2312" pitchFamily="49" charset="-122"/>
              <a:cs typeface="Times New Roman" pitchFamily="18" charset="0"/>
            </a:endParaRPr>
          </a:p>
          <a:p>
            <a:pPr indent="276225" eaLnBrk="0" hangingPunct="0"/>
            <a:r>
              <a:rPr lang="en-US" altLang="zh-CN" sz="2800">
                <a:latin typeface="楷体_GB2312" pitchFamily="49" charset="-122"/>
                <a:ea typeface="楷体_GB2312" pitchFamily="49" charset="-122"/>
                <a:cs typeface="Times New Roman" pitchFamily="18" charset="0"/>
              </a:rPr>
              <a:t>1</a:t>
            </a:r>
            <a:r>
              <a:rPr lang="zh-CN" altLang="en-US" sz="2800">
                <a:latin typeface="楷体_GB2312" pitchFamily="49" charset="-122"/>
                <a:ea typeface="楷体_GB2312" pitchFamily="49" charset="-122"/>
                <a:cs typeface="Times New Roman" pitchFamily="18" charset="0"/>
              </a:rPr>
              <a:t>、单因素方差分析</a:t>
            </a:r>
            <a:endParaRPr lang="en-US" altLang="zh-CN" sz="2800">
              <a:latin typeface="楷体_GB2312" pitchFamily="49" charset="-122"/>
              <a:ea typeface="楷体_GB2312" pitchFamily="49" charset="-122"/>
              <a:cs typeface="Times New Roman" pitchFamily="18" charset="0"/>
            </a:endParaRPr>
          </a:p>
          <a:p>
            <a:pPr indent="276225" eaLnBrk="0" hangingPunct="0"/>
            <a:r>
              <a:rPr lang="en-US" altLang="zh-CN" sz="2800">
                <a:latin typeface="楷体_GB2312" pitchFamily="49" charset="-122"/>
                <a:ea typeface="楷体_GB2312" pitchFamily="49" charset="-122"/>
                <a:cs typeface="Times New Roman" pitchFamily="18" charset="0"/>
              </a:rPr>
              <a:t>2</a:t>
            </a:r>
            <a:r>
              <a:rPr lang="zh-CN" altLang="en-US" sz="2800">
                <a:latin typeface="楷体_GB2312" pitchFamily="49" charset="-122"/>
                <a:ea typeface="楷体_GB2312" pitchFamily="49" charset="-122"/>
                <a:cs typeface="Times New Roman" pitchFamily="18" charset="0"/>
              </a:rPr>
              <a:t>、多因素有重复的方差计算分析</a:t>
            </a:r>
            <a:endParaRPr lang="en-US" altLang="zh-CN" sz="2800">
              <a:latin typeface="楷体_GB2312" pitchFamily="49" charset="-122"/>
              <a:ea typeface="楷体_GB2312" pitchFamily="49" charset="-122"/>
              <a:cs typeface="Times New Roman" pitchFamily="18" charset="0"/>
            </a:endParaRPr>
          </a:p>
          <a:p>
            <a:pPr indent="276225" eaLnBrk="0" hangingPunct="0"/>
            <a:r>
              <a:rPr lang="en-US" altLang="zh-CN" sz="2800">
                <a:latin typeface="楷体_GB2312" pitchFamily="49" charset="-122"/>
                <a:ea typeface="楷体_GB2312" pitchFamily="49" charset="-122"/>
                <a:cs typeface="Times New Roman" pitchFamily="18" charset="0"/>
              </a:rPr>
              <a:t>3</a:t>
            </a:r>
            <a:r>
              <a:rPr lang="zh-CN" altLang="en-US" sz="2800">
                <a:latin typeface="楷体_GB2312" pitchFamily="49" charset="-122"/>
                <a:ea typeface="楷体_GB2312" pitchFamily="49" charset="-122"/>
                <a:cs typeface="Times New Roman" pitchFamily="18" charset="0"/>
              </a:rPr>
              <a:t>、多因素无重复的方差计算分析</a:t>
            </a:r>
            <a:endParaRPr lang="en-US" altLang="zh-CN" sz="2800">
              <a:latin typeface="楷体_GB2312" pitchFamily="49" charset="-122"/>
              <a:ea typeface="楷体_GB2312" pitchFamily="49" charset="-122"/>
              <a:cs typeface="Times New Roman" pitchFamily="18" charset="0"/>
            </a:endParaRPr>
          </a:p>
          <a:p>
            <a:pPr indent="276225" eaLnBrk="0" hangingPunct="0"/>
            <a:r>
              <a:rPr lang="zh-CN" altLang="en-US" sz="2800">
                <a:latin typeface="楷体_GB2312" pitchFamily="49" charset="-122"/>
                <a:ea typeface="楷体_GB2312" pitchFamily="49" charset="-122"/>
                <a:cs typeface="Times New Roman" pitchFamily="18" charset="0"/>
              </a:rPr>
              <a:t>用</a:t>
            </a:r>
            <a:r>
              <a:rPr lang="en-US" altLang="zh-CN" sz="2800">
                <a:latin typeface="楷体_GB2312" pitchFamily="49" charset="-122"/>
                <a:ea typeface="楷体_GB2312" pitchFamily="49" charset="-122"/>
                <a:cs typeface="Times New Roman" pitchFamily="18" charset="0"/>
              </a:rPr>
              <a:t>EXECL</a:t>
            </a:r>
            <a:r>
              <a:rPr lang="zh-CN" altLang="en-US" sz="2800">
                <a:latin typeface="楷体_GB2312" pitchFamily="49" charset="-122"/>
                <a:ea typeface="楷体_GB2312" pitchFamily="49" charset="-122"/>
                <a:cs typeface="Times New Roman" pitchFamily="18" charset="0"/>
              </a:rPr>
              <a:t>完成。</a:t>
            </a:r>
          </a:p>
        </p:txBody>
      </p:sp>
      <p:cxnSp>
        <p:nvCxnSpPr>
          <p:cNvPr id="9" name="直接连接符 8"/>
          <p:cNvCxnSpPr/>
          <p:nvPr/>
        </p:nvCxnSpPr>
        <p:spPr>
          <a:xfrm>
            <a:off x="0" y="3143250"/>
            <a:ext cx="9144000" cy="158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sz="half" idx="4294967295"/>
          </p:nvPr>
        </p:nvSpPr>
        <p:spPr>
          <a:xfrm>
            <a:off x="0" y="1285875"/>
            <a:ext cx="8858250" cy="1500188"/>
          </a:xfrm>
        </p:spPr>
        <p:txBody>
          <a:bodyPr/>
          <a:lstStyle/>
          <a:p>
            <a:pPr>
              <a:buFontTx/>
              <a:buNone/>
              <a:defRPr/>
            </a:pPr>
            <a:r>
              <a:rPr lang="zh-CN" altLang="en-US" sz="2800" dirty="0">
                <a:latin typeface="+mn-ea"/>
              </a:rPr>
              <a:t>		研究的指标</a:t>
            </a:r>
            <a:r>
              <a:rPr lang="en-US" altLang="zh-CN" sz="2800" dirty="0">
                <a:latin typeface="+mn-ea"/>
              </a:rPr>
              <a:t>:</a:t>
            </a:r>
            <a:r>
              <a:rPr lang="zh-CN" altLang="en-US" sz="2800" dirty="0">
                <a:latin typeface="+mn-ea"/>
              </a:rPr>
              <a:t>维修时间记作</a:t>
            </a:r>
            <a:r>
              <a:rPr lang="en-US" altLang="zh-CN" sz="2800" dirty="0">
                <a:latin typeface="+mn-ea"/>
              </a:rPr>
              <a:t>Y</a:t>
            </a:r>
            <a:r>
              <a:rPr lang="en-US" altLang="zh-CN" sz="2800" dirty="0" smtClean="0">
                <a:latin typeface="+mn-ea"/>
              </a:rPr>
              <a:t>,</a:t>
            </a:r>
            <a:endParaRPr lang="zh-CN" altLang="en-US" sz="2800" dirty="0">
              <a:latin typeface="+mn-ea"/>
            </a:endParaRPr>
          </a:p>
          <a:p>
            <a:pPr>
              <a:buFontTx/>
              <a:buNone/>
              <a:defRPr/>
            </a:pPr>
            <a:r>
              <a:rPr lang="zh-CN" altLang="en-US" sz="2800" dirty="0">
                <a:latin typeface="+mn-ea"/>
              </a:rPr>
              <a:t>		控制因素是生产线的型号</a:t>
            </a:r>
            <a:r>
              <a:rPr lang="en-US" altLang="zh-CN" sz="2800" dirty="0">
                <a:latin typeface="+mn-ea"/>
              </a:rPr>
              <a:t>,</a:t>
            </a:r>
            <a:r>
              <a:rPr lang="zh-CN" altLang="en-US" sz="2800" dirty="0">
                <a:latin typeface="+mn-ea"/>
              </a:rPr>
              <a:t>分为</a:t>
            </a:r>
            <a:r>
              <a:rPr lang="en-US" altLang="zh-CN" sz="2800" dirty="0">
                <a:latin typeface="+mn-ea"/>
              </a:rPr>
              <a:t>6</a:t>
            </a:r>
            <a:r>
              <a:rPr lang="zh-CN" altLang="en-US" sz="2800" dirty="0">
                <a:latin typeface="+mn-ea"/>
              </a:rPr>
              <a:t>个水平即</a:t>
            </a:r>
            <a:r>
              <a:rPr lang="en-US" altLang="zh-CN" sz="2800" dirty="0">
                <a:latin typeface="+mn-ea"/>
              </a:rPr>
              <a:t>A,B,C,D,E,F</a:t>
            </a:r>
            <a:r>
              <a:rPr lang="zh-CN" altLang="en-US" sz="2800" dirty="0">
                <a:latin typeface="+mn-ea"/>
              </a:rPr>
              <a:t>，每个水平对应一个总体</a:t>
            </a:r>
            <a:r>
              <a:rPr lang="en-US" altLang="zh-CN" sz="2800" i="1" dirty="0">
                <a:latin typeface="+mn-ea"/>
              </a:rPr>
              <a:t>Y</a:t>
            </a:r>
            <a:r>
              <a:rPr lang="en-US" altLang="zh-CN" sz="2800" baseline="-25000" dirty="0">
                <a:latin typeface="+mn-ea"/>
              </a:rPr>
              <a:t>i</a:t>
            </a:r>
            <a:r>
              <a:rPr lang="en-US" altLang="zh-CN" sz="2800" dirty="0">
                <a:latin typeface="+mn-ea"/>
              </a:rPr>
              <a:t>(</a:t>
            </a:r>
            <a:r>
              <a:rPr lang="en-US" altLang="zh-CN" sz="2800" dirty="0" err="1">
                <a:latin typeface="+mn-ea"/>
              </a:rPr>
              <a:t>i</a:t>
            </a:r>
            <a:r>
              <a:rPr lang="en-US" altLang="zh-CN" sz="2800" dirty="0">
                <a:latin typeface="+mn-ea"/>
              </a:rPr>
              <a:t>=1,2,…,6)</a:t>
            </a:r>
            <a:r>
              <a:rPr lang="zh-CN" altLang="en-US" sz="2800" dirty="0">
                <a:latin typeface="+mn-ea"/>
              </a:rPr>
              <a:t>。 </a:t>
            </a:r>
          </a:p>
        </p:txBody>
      </p:sp>
      <p:graphicFrame>
        <p:nvGraphicFramePr>
          <p:cNvPr id="12290" name="Object 2"/>
          <p:cNvGraphicFramePr>
            <a:graphicFrameLocks noChangeAspect="1"/>
          </p:cNvGraphicFramePr>
          <p:nvPr>
            <p:ph sz="half" idx="4294967295"/>
          </p:nvPr>
        </p:nvGraphicFramePr>
        <p:xfrm>
          <a:off x="5500688" y="1285875"/>
          <a:ext cx="2751137" cy="523875"/>
        </p:xfrm>
        <a:graphic>
          <a:graphicData uri="http://schemas.openxmlformats.org/presentationml/2006/ole">
            <p:oleObj spid="_x0000_s12290" name="公式" r:id="rId3" imgW="863280" imgH="228600" progId="Equation.3">
              <p:embed/>
            </p:oleObj>
          </a:graphicData>
        </a:graphic>
      </p:graphicFrame>
      <p:sp>
        <p:nvSpPr>
          <p:cNvPr id="5" name="Rectangle 2"/>
          <p:cNvSpPr txBox="1">
            <a:spLocks noChangeArrowheads="1"/>
          </p:cNvSpPr>
          <p:nvPr/>
        </p:nvSpPr>
        <p:spPr bwMode="auto">
          <a:xfrm>
            <a:off x="214313" y="142875"/>
            <a:ext cx="8643937" cy="1249363"/>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研究的指标</a:t>
            </a:r>
          </a:p>
        </p:txBody>
      </p:sp>
      <p:sp>
        <p:nvSpPr>
          <p:cNvPr id="6" name="Rectangle 3"/>
          <p:cNvSpPr txBox="1">
            <a:spLocks noChangeArrowheads="1"/>
          </p:cNvSpPr>
          <p:nvPr/>
        </p:nvSpPr>
        <p:spPr bwMode="auto">
          <a:xfrm>
            <a:off x="357188" y="2786063"/>
            <a:ext cx="8286750" cy="2714625"/>
          </a:xfrm>
          <a:prstGeom prst="rect">
            <a:avLst/>
          </a:prstGeom>
          <a:noFill/>
          <a:ln w="9525">
            <a:noFill/>
            <a:miter lim="800000"/>
            <a:headEnd/>
            <a:tailEnd/>
          </a:ln>
        </p:spPr>
        <p:txBody>
          <a:bodyPr/>
          <a:lstStyle/>
          <a:p>
            <a:pPr marL="342900" indent="-342900" eaLnBrk="0" hangingPunct="0">
              <a:spcBef>
                <a:spcPct val="20000"/>
              </a:spcBef>
              <a:defRPr/>
            </a:pPr>
            <a:r>
              <a:rPr lang="zh-CN" altLang="en-US" sz="2800" dirty="0">
                <a:latin typeface="+mn-ea"/>
                <a:ea typeface="+mn-ea"/>
              </a:rPr>
              <a:t>      现在的试验就是进行调查</a:t>
            </a:r>
            <a:r>
              <a:rPr lang="en-US" altLang="zh-CN" sz="2800" dirty="0">
                <a:latin typeface="+mn-ea"/>
                <a:ea typeface="+mn-ea"/>
              </a:rPr>
              <a:t>,</a:t>
            </a:r>
            <a:r>
              <a:rPr lang="zh-CN" altLang="en-US" sz="2800" dirty="0">
                <a:latin typeface="+mn-ea"/>
                <a:ea typeface="+mn-ea"/>
              </a:rPr>
              <a:t>每种型号调查</a:t>
            </a:r>
            <a:r>
              <a:rPr lang="en-US" altLang="zh-CN" sz="2800" dirty="0">
                <a:latin typeface="+mn-ea"/>
                <a:ea typeface="+mn-ea"/>
              </a:rPr>
              <a:t>4</a:t>
            </a:r>
            <a:r>
              <a:rPr lang="zh-CN" altLang="en-US" sz="2800" dirty="0">
                <a:latin typeface="+mn-ea"/>
                <a:ea typeface="+mn-ea"/>
              </a:rPr>
              <a:t>台</a:t>
            </a:r>
            <a:r>
              <a:rPr lang="en-US" altLang="zh-CN" sz="2800" dirty="0">
                <a:latin typeface="+mn-ea"/>
                <a:ea typeface="+mn-ea"/>
              </a:rPr>
              <a:t>,</a:t>
            </a:r>
            <a:r>
              <a:rPr lang="zh-CN" altLang="en-US" sz="2800" dirty="0">
                <a:latin typeface="+mn-ea"/>
                <a:ea typeface="+mn-ea"/>
              </a:rPr>
              <a:t>相当于每个总体中抽取一个容量为</a:t>
            </a:r>
            <a:r>
              <a:rPr lang="en-US" altLang="zh-CN" sz="2800" dirty="0">
                <a:latin typeface="+mn-ea"/>
                <a:ea typeface="+mn-ea"/>
              </a:rPr>
              <a:t>4</a:t>
            </a:r>
            <a:r>
              <a:rPr lang="zh-CN" altLang="en-US" sz="2800" dirty="0">
                <a:latin typeface="+mn-ea"/>
                <a:ea typeface="+mn-ea"/>
              </a:rPr>
              <a:t>的样本</a:t>
            </a:r>
            <a:r>
              <a:rPr lang="en-US" altLang="zh-CN" sz="2800" dirty="0">
                <a:latin typeface="+mn-ea"/>
                <a:ea typeface="+mn-ea"/>
              </a:rPr>
              <a:t>,</a:t>
            </a:r>
            <a:r>
              <a:rPr lang="zh-CN" altLang="en-US" sz="2800" dirty="0">
                <a:latin typeface="+mn-ea"/>
                <a:ea typeface="+mn-ea"/>
              </a:rPr>
              <a:t>得到的数据记作</a:t>
            </a:r>
            <a:r>
              <a:rPr lang="en-US" altLang="zh-CN" sz="2800" i="1" dirty="0" err="1">
                <a:latin typeface="+mn-ea"/>
                <a:ea typeface="+mn-ea"/>
              </a:rPr>
              <a:t>y</a:t>
            </a:r>
            <a:r>
              <a:rPr lang="en-US" altLang="zh-CN" sz="2800" baseline="-25000" dirty="0" err="1">
                <a:latin typeface="+mn-ea"/>
                <a:ea typeface="+mn-ea"/>
              </a:rPr>
              <a:t>ij</a:t>
            </a:r>
            <a:r>
              <a:rPr lang="en-US" altLang="zh-CN" sz="2800" dirty="0">
                <a:latin typeface="+mn-ea"/>
                <a:ea typeface="+mn-ea"/>
              </a:rPr>
              <a:t>(</a:t>
            </a:r>
            <a:r>
              <a:rPr lang="en-US" altLang="zh-CN" sz="2800" dirty="0" err="1">
                <a:latin typeface="+mn-ea"/>
                <a:ea typeface="+mn-ea"/>
              </a:rPr>
              <a:t>i</a:t>
            </a:r>
            <a:r>
              <a:rPr lang="en-US" altLang="zh-CN" sz="2800" dirty="0">
                <a:latin typeface="+mn-ea"/>
                <a:ea typeface="+mn-ea"/>
              </a:rPr>
              <a:t>=1,2,…,6;j=1,2,3,4),</a:t>
            </a:r>
            <a:r>
              <a:rPr lang="zh-CN" altLang="en-US" sz="2800" dirty="0">
                <a:latin typeface="+mn-ea"/>
                <a:ea typeface="+mn-ea"/>
              </a:rPr>
              <a:t>即为下表数据。</a:t>
            </a:r>
          </a:p>
          <a:p>
            <a:pPr marL="342900" indent="-342900" eaLnBrk="0" hangingPunct="0">
              <a:spcBef>
                <a:spcPct val="20000"/>
              </a:spcBef>
              <a:defRPr/>
            </a:pPr>
            <a:r>
              <a:rPr lang="zh-CN" altLang="en-US" sz="2800" dirty="0">
                <a:latin typeface="+mn-ea"/>
                <a:ea typeface="+mn-ea"/>
              </a:rPr>
              <a:t>          计算各样本平均数   如下</a:t>
            </a:r>
            <a:r>
              <a:rPr lang="en-US" altLang="zh-CN" sz="2800" dirty="0">
                <a:latin typeface="+mn-ea"/>
                <a:ea typeface="+mn-ea"/>
              </a:rPr>
              <a:t>:</a:t>
            </a:r>
            <a:endParaRPr lang="zh-CN" altLang="en-US" sz="2800" dirty="0">
              <a:latin typeface="+mn-ea"/>
              <a:ea typeface="+mn-ea"/>
            </a:endParaRPr>
          </a:p>
        </p:txBody>
      </p:sp>
      <p:graphicFrame>
        <p:nvGraphicFramePr>
          <p:cNvPr id="7" name="Group 68"/>
          <p:cNvGraphicFramePr>
            <a:graphicFrameLocks/>
          </p:cNvGraphicFramePr>
          <p:nvPr/>
        </p:nvGraphicFramePr>
        <p:xfrm>
          <a:off x="1143000" y="5214938"/>
          <a:ext cx="6696075" cy="1123951"/>
        </p:xfrm>
        <a:graphic>
          <a:graphicData uri="http://schemas.openxmlformats.org/drawingml/2006/table">
            <a:tbl>
              <a:tblPr/>
              <a:tblGrid>
                <a:gridCol w="1543050"/>
                <a:gridCol w="857250"/>
                <a:gridCol w="858838"/>
                <a:gridCol w="862012"/>
                <a:gridCol w="858838"/>
                <a:gridCol w="857250"/>
                <a:gridCol w="858837"/>
              </a:tblGrid>
              <a:tr h="560388">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型号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9.4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7.9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5.4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8.8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12291" name="Object 3"/>
          <p:cNvGraphicFramePr>
            <a:graphicFrameLocks noChangeAspect="1"/>
          </p:cNvGraphicFramePr>
          <p:nvPr/>
        </p:nvGraphicFramePr>
        <p:xfrm>
          <a:off x="5143500" y="4572000"/>
          <a:ext cx="503238" cy="577850"/>
        </p:xfrm>
        <a:graphic>
          <a:graphicData uri="http://schemas.openxmlformats.org/presentationml/2006/ole">
            <p:oleObj spid="_x0000_s12291" name="公式" r:id="rId4" imgW="177569" imgH="253670" progId="Equation.3">
              <p:embed/>
            </p:oleObj>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4313" y="142875"/>
            <a:ext cx="8643937" cy="1249363"/>
          </a:xfrm>
          <a:prstGeom prst="rect">
            <a:avLst/>
          </a:prstGeom>
          <a:noFill/>
          <a:ln w="9525">
            <a:noFill/>
            <a:miter lim="800000"/>
            <a:headEnd/>
            <a:tailEnd/>
          </a:ln>
        </p:spPr>
        <p:txBody>
          <a:bodyPr anchor="ctr"/>
          <a:lstStyle/>
          <a:p>
            <a:pPr algn="ctr" eaLnBrk="0" hangingPunct="0">
              <a:defRPr/>
            </a:pPr>
            <a:r>
              <a:rPr lang="en-US" altLang="en-US" sz="4400" b="1" dirty="0">
                <a:solidFill>
                  <a:schemeClr val="accent6"/>
                </a:solidFill>
                <a:latin typeface="黑体" pitchFamily="2" charset="-122"/>
                <a:ea typeface="黑体" pitchFamily="2" charset="-122"/>
                <a:cs typeface="+mj-cs"/>
              </a:rPr>
              <a:t>2.1.3 </a:t>
            </a:r>
            <a:r>
              <a:rPr lang="zh-CN" altLang="en-US" sz="4400" b="1" dirty="0">
                <a:solidFill>
                  <a:schemeClr val="accent6"/>
                </a:solidFill>
                <a:latin typeface="黑体" pitchFamily="2" charset="-122"/>
                <a:ea typeface="黑体" pitchFamily="2" charset="-122"/>
                <a:cs typeface="+mj-cs"/>
              </a:rPr>
              <a:t>期望均方</a:t>
            </a:r>
          </a:p>
        </p:txBody>
      </p:sp>
      <p:sp>
        <p:nvSpPr>
          <p:cNvPr id="13317" name="Rectangle 8"/>
          <p:cNvSpPr>
            <a:spLocks noChangeArrowheads="1"/>
          </p:cNvSpPr>
          <p:nvPr/>
        </p:nvSpPr>
        <p:spPr bwMode="auto">
          <a:xfrm>
            <a:off x="285750" y="1285875"/>
            <a:ext cx="8501063" cy="954088"/>
          </a:xfrm>
          <a:prstGeom prst="rect">
            <a:avLst/>
          </a:prstGeom>
          <a:noFill/>
          <a:ln w="9525">
            <a:noFill/>
            <a:miter lim="800000"/>
            <a:headEnd/>
            <a:tailEnd/>
          </a:ln>
        </p:spPr>
        <p:txBody>
          <a:bodyPr anchor="ctr">
            <a:spAutoFit/>
          </a:bodyPr>
          <a:lstStyle/>
          <a:p>
            <a:r>
              <a:rPr lang="zh-CN" altLang="en-US" sz="2800">
                <a:latin typeface="Times New Roman" pitchFamily="18" charset="0"/>
                <a:cs typeface="Times New Roman" pitchFamily="18" charset="0"/>
              </a:rPr>
              <a:t>    方差分析的一个基本假定是要求各处理观测值总体的方差相等，即</a:t>
            </a:r>
            <a:endParaRPr lang="zh-CN" altLang="en-US" sz="2800"/>
          </a:p>
        </p:txBody>
      </p:sp>
      <p:graphicFrame>
        <p:nvGraphicFramePr>
          <p:cNvPr id="13314" name="Object 7"/>
          <p:cNvGraphicFramePr>
            <a:graphicFrameLocks noChangeAspect="1"/>
          </p:cNvGraphicFramePr>
          <p:nvPr/>
        </p:nvGraphicFramePr>
        <p:xfrm>
          <a:off x="2511425" y="2252663"/>
          <a:ext cx="3784600" cy="639762"/>
        </p:xfrm>
        <a:graphic>
          <a:graphicData uri="http://schemas.openxmlformats.org/presentationml/2006/ole">
            <p:oleObj spid="_x0000_s13314" name="Equation" r:id="rId3" imgW="1447560" imgH="241200" progId="">
              <p:embed/>
            </p:oleObj>
          </a:graphicData>
        </a:graphic>
      </p:graphicFrame>
      <p:sp>
        <p:nvSpPr>
          <p:cNvPr id="13318" name="Rectangle 9"/>
          <p:cNvSpPr>
            <a:spLocks noChangeArrowheads="1"/>
          </p:cNvSpPr>
          <p:nvPr/>
        </p:nvSpPr>
        <p:spPr bwMode="auto">
          <a:xfrm>
            <a:off x="285750" y="3000375"/>
            <a:ext cx="8572500" cy="523875"/>
          </a:xfrm>
          <a:prstGeom prst="rect">
            <a:avLst/>
          </a:prstGeom>
          <a:noFill/>
          <a:ln w="9525">
            <a:noFill/>
            <a:miter lim="800000"/>
            <a:headEnd/>
            <a:tailEnd/>
          </a:ln>
        </p:spPr>
        <p:txBody>
          <a:bodyPr anchor="ctr">
            <a:spAutoFit/>
          </a:bodyPr>
          <a:lstStyle/>
          <a:p>
            <a:r>
              <a:rPr lang="zh-CN" altLang="en-US" sz="2800">
                <a:latin typeface="Times New Roman" pitchFamily="18" charset="0"/>
                <a:cs typeface="Times New Roman" pitchFamily="18" charset="0"/>
              </a:rPr>
              <a:t>       （</a:t>
            </a:r>
            <a:r>
              <a:rPr lang="en-US" altLang="zh-CN" sz="2800" i="1">
                <a:latin typeface="Times New Roman" pitchFamily="18" charset="0"/>
                <a:cs typeface="Times New Roman" pitchFamily="18" charset="0"/>
              </a:rPr>
              <a:t>i</a:t>
            </a:r>
            <a:r>
              <a:rPr lang="en-US" altLang="zh-CN" sz="2800">
                <a:latin typeface="Times New Roman" pitchFamily="18" charset="0"/>
                <a:cs typeface="Times New Roman" pitchFamily="18" charset="0"/>
              </a:rPr>
              <a:t>=1,2,…,</a:t>
            </a:r>
            <a:r>
              <a:rPr lang="en-US" altLang="zh-CN" sz="2800" i="1">
                <a:latin typeface="Times New Roman" pitchFamily="18" charset="0"/>
                <a:cs typeface="Times New Roman" pitchFamily="18" charset="0"/>
              </a:rPr>
              <a:t>k</a:t>
            </a:r>
            <a:r>
              <a:rPr lang="zh-CN" altLang="en-US" sz="2800">
                <a:latin typeface="Times New Roman" pitchFamily="18" charset="0"/>
                <a:cs typeface="Times New Roman" pitchFamily="18" charset="0"/>
              </a:rPr>
              <a:t>）表示第</a:t>
            </a:r>
            <a:r>
              <a:rPr lang="en-US" altLang="zh-CN" sz="2800" i="1">
                <a:latin typeface="Times New Roman" pitchFamily="18" charset="0"/>
                <a:cs typeface="Times New Roman" pitchFamily="18" charset="0"/>
              </a:rPr>
              <a:t>i</a:t>
            </a:r>
            <a:r>
              <a:rPr lang="zh-CN" altLang="en-US" sz="2800">
                <a:latin typeface="Times New Roman" pitchFamily="18" charset="0"/>
                <a:cs typeface="Times New Roman" pitchFamily="18" charset="0"/>
              </a:rPr>
              <a:t>个处理观测值总体的方差。</a:t>
            </a:r>
            <a:endParaRPr lang="zh-CN" altLang="en-US" sz="2800"/>
          </a:p>
        </p:txBody>
      </p:sp>
      <p:graphicFrame>
        <p:nvGraphicFramePr>
          <p:cNvPr id="13315" name="Object 10"/>
          <p:cNvGraphicFramePr>
            <a:graphicFrameLocks noChangeAspect="1"/>
          </p:cNvGraphicFramePr>
          <p:nvPr/>
        </p:nvGraphicFramePr>
        <p:xfrm>
          <a:off x="642938" y="3000375"/>
          <a:ext cx="530225" cy="639763"/>
        </p:xfrm>
        <a:graphic>
          <a:graphicData uri="http://schemas.openxmlformats.org/presentationml/2006/ole">
            <p:oleObj spid="_x0000_s13315" name="Equation" r:id="rId4" imgW="203040" imgH="241200" progId="">
              <p:embed/>
            </p:oleObj>
          </a:graphicData>
        </a:graphic>
      </p:graphicFrame>
      <p:sp>
        <p:nvSpPr>
          <p:cNvPr id="13319" name="矩形 15"/>
          <p:cNvSpPr>
            <a:spLocks noChangeArrowheads="1"/>
          </p:cNvSpPr>
          <p:nvPr/>
        </p:nvSpPr>
        <p:spPr bwMode="auto">
          <a:xfrm>
            <a:off x="428625" y="3929063"/>
            <a:ext cx="8358188" cy="1384300"/>
          </a:xfrm>
          <a:prstGeom prst="rect">
            <a:avLst/>
          </a:prstGeom>
          <a:noFill/>
          <a:ln w="9525">
            <a:noFill/>
            <a:miter lim="800000"/>
            <a:headEnd/>
            <a:tailEnd/>
          </a:ln>
        </p:spPr>
        <p:txBody>
          <a:bodyPr>
            <a:spAutoFit/>
          </a:bodyPr>
          <a:lstStyle/>
          <a:p>
            <a:r>
              <a:rPr lang="zh-CN" altLang="en-US" sz="2800">
                <a:latin typeface="Times New Roman" pitchFamily="18" charset="0"/>
                <a:cs typeface="Times New Roman" pitchFamily="18" charset="0"/>
              </a:rPr>
              <a:t>如果所分析的资料满足这个方差同质性的要求，那么各处理的样本方差</a:t>
            </a:r>
            <a:r>
              <a:rPr lang="en-US" altLang="zh-CN" sz="2800" i="1">
                <a:latin typeface="Times New Roman" pitchFamily="18" charset="0"/>
                <a:cs typeface="Times New Roman" pitchFamily="18" charset="0"/>
              </a:rPr>
              <a:t>S</a:t>
            </a:r>
            <a:r>
              <a:rPr lang="en-US" altLang="zh-CN" sz="2800" i="1" baseline="30000">
                <a:latin typeface="Times New Roman" pitchFamily="18" charset="0"/>
                <a:cs typeface="Times New Roman" pitchFamily="18" charset="0"/>
              </a:rPr>
              <a:t>2</a:t>
            </a:r>
            <a:r>
              <a:rPr lang="en-US" altLang="zh-CN" sz="2800" i="1" baseline="-30000">
                <a:latin typeface="Times New Roman" pitchFamily="18" charset="0"/>
                <a:cs typeface="Times New Roman" pitchFamily="18" charset="0"/>
              </a:rPr>
              <a:t>1</a:t>
            </a:r>
            <a:r>
              <a:rPr lang="zh-CN" altLang="en-US" sz="2800">
                <a:latin typeface="Times New Roman" pitchFamily="18" charset="0"/>
                <a:cs typeface="Times New Roman" pitchFamily="18" charset="0"/>
              </a:rPr>
              <a:t>，</a:t>
            </a:r>
            <a:r>
              <a:rPr lang="en-US" altLang="zh-CN" sz="2800" i="1">
                <a:latin typeface="Times New Roman" pitchFamily="18" charset="0"/>
                <a:cs typeface="Times New Roman" pitchFamily="18" charset="0"/>
              </a:rPr>
              <a:t>S</a:t>
            </a:r>
            <a:r>
              <a:rPr lang="en-US" altLang="zh-CN" sz="2800" i="1" baseline="30000">
                <a:latin typeface="Times New Roman" pitchFamily="18" charset="0"/>
                <a:cs typeface="Times New Roman" pitchFamily="18" charset="0"/>
              </a:rPr>
              <a:t>2</a:t>
            </a:r>
            <a:r>
              <a:rPr lang="en-US" altLang="zh-CN" sz="2800" i="1" baseline="-30000">
                <a:latin typeface="Times New Roman" pitchFamily="18" charset="0"/>
                <a:cs typeface="Times New Roman" pitchFamily="18" charset="0"/>
              </a:rPr>
              <a:t>2</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a:t>
            </a:r>
            <a:r>
              <a:rPr lang="en-US" altLang="zh-CN" sz="2800" i="1">
                <a:latin typeface="Times New Roman" pitchFamily="18" charset="0"/>
                <a:cs typeface="Times New Roman" pitchFamily="18" charset="0"/>
              </a:rPr>
              <a:t>S</a:t>
            </a:r>
            <a:r>
              <a:rPr lang="en-US" altLang="zh-CN" sz="2800" i="1" baseline="30000">
                <a:latin typeface="Times New Roman" pitchFamily="18" charset="0"/>
                <a:cs typeface="Times New Roman" pitchFamily="18" charset="0"/>
              </a:rPr>
              <a:t>2</a:t>
            </a:r>
            <a:r>
              <a:rPr lang="en-US" altLang="zh-CN" sz="2800" i="1" baseline="-30000">
                <a:latin typeface="Times New Roman" pitchFamily="18" charset="0"/>
                <a:cs typeface="Times New Roman" pitchFamily="18" charset="0"/>
              </a:rPr>
              <a:t>k</a:t>
            </a:r>
            <a:r>
              <a:rPr lang="zh-CN" altLang="en-US" sz="2800">
                <a:latin typeface="Times New Roman" pitchFamily="18" charset="0"/>
                <a:cs typeface="Times New Roman" pitchFamily="18" charset="0"/>
              </a:rPr>
              <a:t>都是</a:t>
            </a:r>
            <a:r>
              <a:rPr lang="en-US" altLang="zh-CN" sz="2800">
                <a:latin typeface="Times New Roman" pitchFamily="18" charset="0"/>
                <a:cs typeface="Times New Roman" pitchFamily="18" charset="0"/>
              </a:rPr>
              <a:t>σ</a:t>
            </a:r>
            <a:r>
              <a:rPr lang="en-US" altLang="zh-CN" sz="2800" baseline="30000">
                <a:latin typeface="Times New Roman" pitchFamily="18" charset="0"/>
                <a:cs typeface="Times New Roman" pitchFamily="18" charset="0"/>
              </a:rPr>
              <a:t>2</a:t>
            </a:r>
            <a:r>
              <a:rPr lang="zh-CN" altLang="en-US" sz="2800">
                <a:latin typeface="Times New Roman" pitchFamily="18" charset="0"/>
                <a:cs typeface="Times New Roman" pitchFamily="18" charset="0"/>
              </a:rPr>
              <a:t>的无偏估计</a:t>
            </a:r>
            <a:r>
              <a:rPr lang="zh-CN" altLang="en-US"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unbiased estimate</a:t>
            </a:r>
            <a:r>
              <a:rPr lang="zh-CN" altLang="en-US" sz="2800" b="1">
                <a:latin typeface="Times New Roman" pitchFamily="18" charset="0"/>
                <a:cs typeface="Times New Roman" pitchFamily="18" charset="0"/>
              </a:rPr>
              <a:t>）</a:t>
            </a:r>
            <a:r>
              <a:rPr lang="zh-CN" altLang="en-US" sz="2800">
                <a:latin typeface="Times New Roman" pitchFamily="18" charset="0"/>
                <a:cs typeface="Times New Roman" pitchFamily="18" charset="0"/>
              </a:rPr>
              <a:t>量。</a:t>
            </a:r>
            <a:r>
              <a:rPr lang="zh-CN" altLang="en-US" sz="2800"/>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4313" y="142875"/>
            <a:ext cx="8643937" cy="1249363"/>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误差方差</a:t>
            </a:r>
            <a:r>
              <a:rPr lang="en-US" altLang="zh-CN" sz="4400" b="1" dirty="0">
                <a:solidFill>
                  <a:schemeClr val="accent6"/>
                </a:solidFill>
                <a:latin typeface="黑体" pitchFamily="2" charset="-122"/>
                <a:ea typeface="黑体" pitchFamily="2" charset="-122"/>
                <a:cs typeface="+mj-cs"/>
              </a:rPr>
              <a:t>σ</a:t>
            </a:r>
            <a:r>
              <a:rPr lang="en-US" sz="4400" baseline="30000" dirty="0">
                <a:solidFill>
                  <a:schemeClr val="accent6"/>
                </a:solidFill>
                <a:ea typeface="宋体" pitchFamily="2" charset="-122"/>
              </a:rPr>
              <a:t>2</a:t>
            </a:r>
            <a:r>
              <a:rPr lang="zh-CN" altLang="en-US" sz="4400" b="1" dirty="0">
                <a:solidFill>
                  <a:schemeClr val="accent6"/>
                </a:solidFill>
                <a:latin typeface="黑体" pitchFamily="2" charset="-122"/>
                <a:ea typeface="黑体" pitchFamily="2" charset="-122"/>
                <a:cs typeface="+mj-cs"/>
              </a:rPr>
              <a:t>的无偏估计量</a:t>
            </a:r>
          </a:p>
        </p:txBody>
      </p:sp>
      <p:sp>
        <p:nvSpPr>
          <p:cNvPr id="1434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4"/>
          <p:cNvGraphicFramePr>
            <a:graphicFrameLocks noChangeAspect="1"/>
          </p:cNvGraphicFramePr>
          <p:nvPr/>
        </p:nvGraphicFramePr>
        <p:xfrm>
          <a:off x="214313" y="1571625"/>
          <a:ext cx="8745537" cy="2143125"/>
        </p:xfrm>
        <a:graphic>
          <a:graphicData uri="http://schemas.openxmlformats.org/presentationml/2006/ole">
            <p:oleObj spid="_x0000_s14338" name="Equation" r:id="rId3" imgW="3378200" imgH="825500" progId="">
              <p:embed/>
            </p:oleObj>
          </a:graphicData>
        </a:graphic>
      </p:graphicFrame>
      <p:sp>
        <p:nvSpPr>
          <p:cNvPr id="14341" name="矩形 9"/>
          <p:cNvSpPr>
            <a:spLocks noChangeArrowheads="1"/>
          </p:cNvSpPr>
          <p:nvPr/>
        </p:nvSpPr>
        <p:spPr bwMode="auto">
          <a:xfrm>
            <a:off x="428625" y="4071938"/>
            <a:ext cx="8358188" cy="1384300"/>
          </a:xfrm>
          <a:prstGeom prst="rect">
            <a:avLst/>
          </a:prstGeom>
          <a:noFill/>
          <a:ln w="9525">
            <a:noFill/>
            <a:miter lim="800000"/>
            <a:headEnd/>
            <a:tailEnd/>
          </a:ln>
        </p:spPr>
        <p:txBody>
          <a:bodyPr>
            <a:spAutoFit/>
          </a:bodyPr>
          <a:lstStyle/>
          <a:p>
            <a:r>
              <a:rPr lang="zh-CN" altLang="en-US" sz="2800"/>
              <a:t>其中</a:t>
            </a:r>
            <a:r>
              <a:rPr lang="en-US" altLang="zh-CN" sz="2800" i="1"/>
              <a:t>SS</a:t>
            </a:r>
            <a:r>
              <a:rPr lang="en-US" altLang="zh-CN" sz="2800" i="1" baseline="-25000"/>
              <a:t>i</a:t>
            </a:r>
            <a:r>
              <a:rPr lang="zh-CN" altLang="en-US" sz="2800"/>
              <a:t>、</a:t>
            </a:r>
            <a:r>
              <a:rPr lang="en-US" altLang="zh-CN" sz="2800" i="1"/>
              <a:t>df</a:t>
            </a:r>
            <a:r>
              <a:rPr lang="en-US" altLang="zh-CN" sz="2800" i="1" baseline="-25000"/>
              <a:t>i</a:t>
            </a:r>
            <a:r>
              <a:rPr lang="zh-CN" altLang="en-US" sz="2800"/>
              <a:t>（</a:t>
            </a:r>
            <a:r>
              <a:rPr lang="en-US" altLang="zh-CN" sz="2800" i="1"/>
              <a:t>i</a:t>
            </a:r>
            <a:r>
              <a:rPr lang="en-US" altLang="zh-CN" sz="2800"/>
              <a:t>=1,2,…,</a:t>
            </a:r>
            <a:r>
              <a:rPr lang="en-US" altLang="zh-CN" sz="2800" i="1"/>
              <a:t>k</a:t>
            </a:r>
            <a:r>
              <a:rPr lang="zh-CN" altLang="en-US" sz="2800"/>
              <a:t>）分别表示由试验资料中第</a:t>
            </a:r>
            <a:r>
              <a:rPr lang="en-US" altLang="zh-CN" sz="2800" i="1"/>
              <a:t>i</a:t>
            </a:r>
            <a:r>
              <a:rPr lang="zh-CN" altLang="en-US" sz="2800"/>
              <a:t>个 处理的</a:t>
            </a:r>
            <a:r>
              <a:rPr lang="en-US" altLang="zh-CN" sz="2800" i="1"/>
              <a:t>n</a:t>
            </a:r>
            <a:r>
              <a:rPr lang="zh-CN" altLang="en-US" sz="2800"/>
              <a:t>个观测值算得的平方和与自由度。这就是说，处理内均方</a:t>
            </a:r>
            <a:r>
              <a:rPr lang="en-US" altLang="zh-CN" sz="2800" i="1"/>
              <a:t>MS</a:t>
            </a:r>
            <a:r>
              <a:rPr lang="en-US" altLang="zh-CN" sz="2800" i="1" baseline="-25000"/>
              <a:t>e</a:t>
            </a:r>
            <a:r>
              <a:rPr lang="zh-CN" altLang="en-US" sz="2800"/>
              <a:t>是误差方差</a:t>
            </a:r>
            <a:r>
              <a:rPr lang="en-US" altLang="zh-CN" sz="2800"/>
              <a:t>σ</a:t>
            </a:r>
            <a:r>
              <a:rPr lang="en-US" altLang="zh-CN" sz="2800" baseline="30000"/>
              <a:t>2</a:t>
            </a:r>
            <a:r>
              <a:rPr lang="zh-CN" altLang="en-US" sz="2800"/>
              <a:t>的无偏估计量。</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4313" y="357188"/>
            <a:ext cx="8643937" cy="1249362"/>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期望均方</a:t>
            </a:r>
            <a:r>
              <a:rPr lang="en-US" altLang="en-US" sz="4400" b="1" dirty="0">
                <a:solidFill>
                  <a:schemeClr val="accent6"/>
                </a:solidFill>
                <a:latin typeface="黑体" pitchFamily="2" charset="-122"/>
                <a:ea typeface="黑体" pitchFamily="2" charset="-122"/>
                <a:cs typeface="+mj-cs"/>
              </a:rPr>
              <a:t>EMS</a:t>
            </a:r>
          </a:p>
          <a:p>
            <a:pPr algn="ctr" eaLnBrk="0" hangingPunct="0">
              <a:defRPr/>
            </a:pPr>
            <a:r>
              <a:rPr lang="zh-CN" altLang="en-US" sz="4400" b="1" dirty="0">
                <a:solidFill>
                  <a:schemeClr val="accent6"/>
                </a:solidFill>
                <a:latin typeface="黑体" pitchFamily="2" charset="-122"/>
                <a:ea typeface="黑体" pitchFamily="2" charset="-122"/>
                <a:cs typeface="+mj-cs"/>
              </a:rPr>
              <a:t>（</a:t>
            </a:r>
            <a:r>
              <a:rPr lang="en-US" altLang="en-US" sz="4400" b="1" dirty="0">
                <a:solidFill>
                  <a:schemeClr val="accent6"/>
                </a:solidFill>
                <a:latin typeface="黑体" pitchFamily="2" charset="-122"/>
                <a:ea typeface="黑体" pitchFamily="2" charset="-122"/>
                <a:cs typeface="+mj-cs"/>
              </a:rPr>
              <a:t>expected mean squares</a:t>
            </a:r>
            <a:r>
              <a:rPr lang="zh-CN" altLang="en-US" sz="4400" b="1" dirty="0">
                <a:ea typeface="宋体" pitchFamily="2" charset="-122"/>
              </a:rPr>
              <a:t>）</a:t>
            </a:r>
            <a:endParaRPr lang="zh-CN" altLang="en-US" sz="4400" b="1" dirty="0">
              <a:solidFill>
                <a:schemeClr val="accent6"/>
              </a:solidFill>
              <a:latin typeface="黑体" pitchFamily="2" charset="-122"/>
              <a:ea typeface="黑体" pitchFamily="2" charset="-122"/>
              <a:cs typeface="+mj-cs"/>
            </a:endParaRPr>
          </a:p>
        </p:txBody>
      </p:sp>
      <p:sp>
        <p:nvSpPr>
          <p:cNvPr id="1537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7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3"/>
          <p:cNvGraphicFramePr>
            <a:graphicFrameLocks noChangeAspect="1"/>
          </p:cNvGraphicFramePr>
          <p:nvPr/>
        </p:nvGraphicFramePr>
        <p:xfrm>
          <a:off x="2571750" y="2071688"/>
          <a:ext cx="5803900" cy="714375"/>
        </p:xfrm>
        <a:graphic>
          <a:graphicData uri="http://schemas.openxmlformats.org/presentationml/2006/ole">
            <p:oleObj spid="_x0000_s15362" name="Equation" r:id="rId3" imgW="1854200" imgH="228600" progId="">
              <p:embed/>
            </p:oleObj>
          </a:graphicData>
        </a:graphic>
      </p:graphicFrame>
      <p:sp>
        <p:nvSpPr>
          <p:cNvPr id="15372" name="矩形 7"/>
          <p:cNvSpPr>
            <a:spLocks noChangeArrowheads="1"/>
          </p:cNvSpPr>
          <p:nvPr/>
        </p:nvSpPr>
        <p:spPr bwMode="auto">
          <a:xfrm>
            <a:off x="714375" y="3071813"/>
            <a:ext cx="5286375" cy="523875"/>
          </a:xfrm>
          <a:prstGeom prst="rect">
            <a:avLst/>
          </a:prstGeom>
          <a:noFill/>
          <a:ln w="9525">
            <a:noFill/>
            <a:miter lim="800000"/>
            <a:headEnd/>
            <a:tailEnd/>
          </a:ln>
        </p:spPr>
        <p:txBody>
          <a:bodyPr>
            <a:spAutoFit/>
          </a:bodyPr>
          <a:lstStyle/>
          <a:p>
            <a:r>
              <a:rPr lang="zh-CN" altLang="en-US" sz="2800"/>
              <a:t>反映了各处理观测值总体平均数</a:t>
            </a:r>
          </a:p>
        </p:txBody>
      </p:sp>
      <p:sp>
        <p:nvSpPr>
          <p:cNvPr id="1537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3" name="Object 5"/>
          <p:cNvGraphicFramePr>
            <a:graphicFrameLocks noChangeAspect="1"/>
          </p:cNvGraphicFramePr>
          <p:nvPr/>
        </p:nvGraphicFramePr>
        <p:xfrm>
          <a:off x="5857875" y="3071813"/>
          <a:ext cx="379413" cy="446087"/>
        </p:xfrm>
        <a:graphic>
          <a:graphicData uri="http://schemas.openxmlformats.org/presentationml/2006/ole">
            <p:oleObj spid="_x0000_s15363" name="Equation" r:id="rId4" imgW="164957" imgH="190335" progId="">
              <p:embed/>
            </p:oleObj>
          </a:graphicData>
        </a:graphic>
      </p:graphicFrame>
      <p:sp>
        <p:nvSpPr>
          <p:cNvPr id="15374" name="矩形 10"/>
          <p:cNvSpPr>
            <a:spLocks noChangeArrowheads="1"/>
          </p:cNvSpPr>
          <p:nvPr/>
        </p:nvSpPr>
        <p:spPr bwMode="auto">
          <a:xfrm>
            <a:off x="857250" y="3714750"/>
            <a:ext cx="903288" cy="523875"/>
          </a:xfrm>
          <a:prstGeom prst="rect">
            <a:avLst/>
          </a:prstGeom>
          <a:noFill/>
          <a:ln w="9525">
            <a:noFill/>
            <a:miter lim="800000"/>
            <a:headEnd/>
            <a:tailEnd/>
          </a:ln>
        </p:spPr>
        <p:txBody>
          <a:bodyPr wrap="none">
            <a:spAutoFit/>
          </a:bodyPr>
          <a:lstStyle/>
          <a:p>
            <a:r>
              <a:rPr lang="zh-CN" altLang="en-US" sz="2800"/>
              <a:t>记为</a:t>
            </a:r>
          </a:p>
        </p:txBody>
      </p:sp>
      <p:sp>
        <p:nvSpPr>
          <p:cNvPr id="1537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4" name="Object 7"/>
          <p:cNvGraphicFramePr>
            <a:graphicFrameLocks noChangeAspect="1"/>
          </p:cNvGraphicFramePr>
          <p:nvPr/>
        </p:nvGraphicFramePr>
        <p:xfrm>
          <a:off x="1857375" y="3714750"/>
          <a:ext cx="446088" cy="512763"/>
        </p:xfrm>
        <a:graphic>
          <a:graphicData uri="http://schemas.openxmlformats.org/presentationml/2006/ole">
            <p:oleObj spid="_x0000_s15364" name="Equation" r:id="rId5" imgW="190335" imgH="215713" progId="">
              <p:embed/>
            </p:oleObj>
          </a:graphicData>
        </a:graphic>
      </p:graphicFrame>
      <p:sp>
        <p:nvSpPr>
          <p:cNvPr id="1537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5" name="Object 9"/>
          <p:cNvGraphicFramePr>
            <a:graphicFrameLocks noChangeAspect="1"/>
          </p:cNvGraphicFramePr>
          <p:nvPr/>
        </p:nvGraphicFramePr>
        <p:xfrm>
          <a:off x="3571875" y="3714750"/>
          <a:ext cx="1428750" cy="893763"/>
        </p:xfrm>
        <a:graphic>
          <a:graphicData uri="http://schemas.openxmlformats.org/presentationml/2006/ole">
            <p:oleObj spid="_x0000_s15365" name="Equation" r:id="rId6" imgW="609336" imgH="380835" progId="">
              <p:embed/>
            </p:oleObj>
          </a:graphicData>
        </a:graphic>
      </p:graphicFrame>
      <p:sp>
        <p:nvSpPr>
          <p:cNvPr id="15377" name="矩形 15"/>
          <p:cNvSpPr>
            <a:spLocks noChangeArrowheads="1"/>
          </p:cNvSpPr>
          <p:nvPr/>
        </p:nvSpPr>
        <p:spPr bwMode="auto">
          <a:xfrm>
            <a:off x="714375" y="2143125"/>
            <a:ext cx="2071688" cy="523875"/>
          </a:xfrm>
          <a:prstGeom prst="rect">
            <a:avLst/>
          </a:prstGeom>
          <a:noFill/>
          <a:ln w="9525">
            <a:noFill/>
            <a:miter lim="800000"/>
            <a:headEnd/>
            <a:tailEnd/>
          </a:ln>
        </p:spPr>
        <p:txBody>
          <a:bodyPr>
            <a:spAutoFit/>
          </a:bodyPr>
          <a:lstStyle/>
          <a:p>
            <a:r>
              <a:rPr lang="zh-CN" altLang="en-US" sz="2800"/>
              <a:t>效应方差</a:t>
            </a:r>
          </a:p>
        </p:txBody>
      </p:sp>
      <p:sp>
        <p:nvSpPr>
          <p:cNvPr id="15378" name="矩形 16"/>
          <p:cNvSpPr>
            <a:spLocks noChangeArrowheads="1"/>
          </p:cNvSpPr>
          <p:nvPr/>
        </p:nvSpPr>
        <p:spPr bwMode="auto">
          <a:xfrm>
            <a:off x="6357938" y="3071813"/>
            <a:ext cx="2338387" cy="523875"/>
          </a:xfrm>
          <a:prstGeom prst="rect">
            <a:avLst/>
          </a:prstGeom>
          <a:noFill/>
          <a:ln w="9525">
            <a:noFill/>
            <a:miter lim="800000"/>
            <a:headEnd/>
            <a:tailEnd/>
          </a:ln>
        </p:spPr>
        <p:txBody>
          <a:bodyPr wrap="none">
            <a:spAutoFit/>
          </a:bodyPr>
          <a:lstStyle/>
          <a:p>
            <a:r>
              <a:rPr lang="zh-CN" altLang="en-US" sz="2800"/>
              <a:t>的变异程度。</a:t>
            </a:r>
          </a:p>
        </p:txBody>
      </p:sp>
      <p:grpSp>
        <p:nvGrpSpPr>
          <p:cNvPr id="15379" name="组合 20"/>
          <p:cNvGrpSpPr>
            <a:grpSpLocks/>
          </p:cNvGrpSpPr>
          <p:nvPr/>
        </p:nvGrpSpPr>
        <p:grpSpPr bwMode="auto">
          <a:xfrm>
            <a:off x="1571625" y="4643438"/>
            <a:ext cx="5929313" cy="574675"/>
            <a:chOff x="1357290" y="4572008"/>
            <a:chExt cx="5929354" cy="575076"/>
          </a:xfrm>
        </p:grpSpPr>
        <p:sp>
          <p:nvSpPr>
            <p:cNvPr id="15383" name="Rectangle 12"/>
            <p:cNvSpPr>
              <a:spLocks noChangeArrowheads="1"/>
            </p:cNvSpPr>
            <p:nvPr/>
          </p:nvSpPr>
          <p:spPr bwMode="auto">
            <a:xfrm>
              <a:off x="1357290" y="4572008"/>
              <a:ext cx="2357454" cy="523220"/>
            </a:xfrm>
            <a:prstGeom prst="rect">
              <a:avLst/>
            </a:prstGeom>
            <a:noFill/>
            <a:ln w="9525">
              <a:noFill/>
              <a:miter lim="800000"/>
              <a:headEnd/>
              <a:tailEnd/>
            </a:ln>
          </p:spPr>
          <p:txBody>
            <a:bodyPr anchor="ctr">
              <a:spAutoFit/>
            </a:bodyPr>
            <a:lstStyle/>
            <a:p>
              <a:r>
                <a:rPr lang="en-US" altLang="zh-CN" sz="2800" i="1">
                  <a:latin typeface="Times New Roman" pitchFamily="18" charset="0"/>
                  <a:cs typeface="Times New Roman" pitchFamily="18" charset="0"/>
                </a:rPr>
                <a:t>MS</a:t>
              </a:r>
              <a:r>
                <a:rPr lang="en-US" altLang="zh-CN" sz="2800" i="1" baseline="-30000">
                  <a:latin typeface="Times New Roman" pitchFamily="18" charset="0"/>
                  <a:cs typeface="Times New Roman" pitchFamily="18" charset="0"/>
                </a:rPr>
                <a:t>t</a:t>
              </a:r>
              <a:r>
                <a:rPr lang="zh-CN" altLang="en-US" sz="2800">
                  <a:latin typeface="Times New Roman" pitchFamily="18" charset="0"/>
                  <a:cs typeface="Times New Roman" pitchFamily="18" charset="0"/>
                </a:rPr>
                <a:t>实际上是</a:t>
              </a:r>
              <a:r>
                <a:rPr lang="en-US" altLang="zh-CN" sz="2800" i="1">
                  <a:latin typeface="Times New Roman" pitchFamily="18" charset="0"/>
                  <a:cs typeface="Times New Roman" pitchFamily="18" charset="0"/>
                </a:rPr>
                <a:t>n</a:t>
              </a:r>
              <a:endParaRPr lang="en-US" altLang="zh-CN" sz="2800"/>
            </a:p>
          </p:txBody>
        </p:sp>
        <p:graphicFrame>
          <p:nvGraphicFramePr>
            <p:cNvPr id="15368" name="Object 11"/>
            <p:cNvGraphicFramePr>
              <a:graphicFrameLocks noChangeAspect="1"/>
            </p:cNvGraphicFramePr>
            <p:nvPr/>
          </p:nvGraphicFramePr>
          <p:xfrm>
            <a:off x="3714744" y="4572008"/>
            <a:ext cx="500066" cy="575076"/>
          </p:xfrm>
          <a:graphic>
            <a:graphicData uri="http://schemas.openxmlformats.org/presentationml/2006/ole">
              <p:oleObj spid="_x0000_s15368" name="Equation" r:id="rId7" imgW="190335" imgH="215713" progId="">
                <p:embed/>
              </p:oleObj>
            </a:graphicData>
          </a:graphic>
        </p:graphicFrame>
        <p:sp>
          <p:nvSpPr>
            <p:cNvPr id="15384" name="Rectangle 13"/>
            <p:cNvSpPr>
              <a:spLocks noChangeArrowheads="1"/>
            </p:cNvSpPr>
            <p:nvPr/>
          </p:nvSpPr>
          <p:spPr bwMode="auto">
            <a:xfrm>
              <a:off x="4214810" y="4572008"/>
              <a:ext cx="3071834" cy="523220"/>
            </a:xfrm>
            <a:prstGeom prst="rect">
              <a:avLst/>
            </a:prstGeom>
            <a:noFill/>
            <a:ln w="9525">
              <a:noFill/>
              <a:miter lim="800000"/>
              <a:headEnd/>
              <a:tailEnd/>
            </a:ln>
          </p:spPr>
          <p:txBody>
            <a:bodyPr anchor="ctr">
              <a:spAutoFit/>
            </a:bodyPr>
            <a:lstStyle/>
            <a:p>
              <a:r>
                <a:rPr lang="en-US" altLang="zh-CN" sz="2800">
                  <a:latin typeface="Times New Roman" pitchFamily="18" charset="0"/>
                  <a:cs typeface="Times New Roman" pitchFamily="18" charset="0"/>
                </a:rPr>
                <a:t>+σ</a:t>
              </a:r>
              <a:r>
                <a:rPr lang="en-US" altLang="zh-CN" sz="2800" baseline="30000">
                  <a:latin typeface="Times New Roman" pitchFamily="18" charset="0"/>
                  <a:cs typeface="Times New Roman" pitchFamily="18" charset="0"/>
                </a:rPr>
                <a:t>2</a:t>
              </a:r>
              <a:r>
                <a:rPr lang="zh-CN" altLang="en-US" sz="2800">
                  <a:latin typeface="Times New Roman" pitchFamily="18" charset="0"/>
                  <a:cs typeface="Times New Roman" pitchFamily="18" charset="0"/>
                </a:rPr>
                <a:t>的无偏估计量</a:t>
              </a:r>
              <a:r>
                <a:rPr lang="zh-CN" altLang="en-US" sz="2800"/>
                <a:t> </a:t>
              </a:r>
            </a:p>
          </p:txBody>
        </p:sp>
      </p:grpSp>
      <p:sp>
        <p:nvSpPr>
          <p:cNvPr id="15380" name="矩形 21"/>
          <p:cNvSpPr>
            <a:spLocks noChangeArrowheads="1"/>
          </p:cNvSpPr>
          <p:nvPr/>
        </p:nvSpPr>
        <p:spPr bwMode="auto">
          <a:xfrm>
            <a:off x="928688" y="5286375"/>
            <a:ext cx="4791075" cy="523875"/>
          </a:xfrm>
          <a:prstGeom prst="rect">
            <a:avLst/>
          </a:prstGeom>
          <a:noFill/>
          <a:ln w="9525">
            <a:noFill/>
            <a:miter lim="800000"/>
            <a:headEnd/>
            <a:tailEnd/>
          </a:ln>
        </p:spPr>
        <p:txBody>
          <a:bodyPr wrap="none">
            <a:spAutoFit/>
          </a:bodyPr>
          <a:lstStyle/>
          <a:p>
            <a:r>
              <a:rPr lang="zh-CN" altLang="en-US" sz="2800"/>
              <a:t>通过</a:t>
            </a:r>
            <a:r>
              <a:rPr lang="en-US" altLang="zh-CN" sz="2800" i="1"/>
              <a:t>MS</a:t>
            </a:r>
            <a:r>
              <a:rPr lang="en-US" altLang="zh-CN" sz="2800" i="1" baseline="-25000"/>
              <a:t>t</a:t>
            </a:r>
            <a:r>
              <a:rPr lang="en-US" altLang="zh-CN" sz="2800"/>
              <a:t> </a:t>
            </a:r>
            <a:r>
              <a:rPr lang="zh-CN" altLang="en-US" sz="2800"/>
              <a:t>与</a:t>
            </a:r>
            <a:r>
              <a:rPr lang="en-US" altLang="zh-CN" sz="2800" i="1"/>
              <a:t>MS</a:t>
            </a:r>
            <a:r>
              <a:rPr lang="en-US" altLang="zh-CN" sz="2800" i="1" baseline="-25000"/>
              <a:t>e</a:t>
            </a:r>
            <a:r>
              <a:rPr lang="zh-CN" altLang="en-US" sz="2800"/>
              <a:t>的比较来推断</a:t>
            </a:r>
          </a:p>
        </p:txBody>
      </p:sp>
      <p:graphicFrame>
        <p:nvGraphicFramePr>
          <p:cNvPr id="15366" name="Object 14"/>
          <p:cNvGraphicFramePr>
            <a:graphicFrameLocks noChangeAspect="1"/>
          </p:cNvGraphicFramePr>
          <p:nvPr/>
        </p:nvGraphicFramePr>
        <p:xfrm>
          <a:off x="5715000" y="5286375"/>
          <a:ext cx="446088" cy="512763"/>
        </p:xfrm>
        <a:graphic>
          <a:graphicData uri="http://schemas.openxmlformats.org/presentationml/2006/ole">
            <p:oleObj spid="_x0000_s15366" name="Equation" r:id="rId8" imgW="190335" imgH="215713" progId="">
              <p:embed/>
            </p:oleObj>
          </a:graphicData>
        </a:graphic>
      </p:graphicFrame>
      <p:sp>
        <p:nvSpPr>
          <p:cNvPr id="15381" name="矩形 23"/>
          <p:cNvSpPr>
            <a:spLocks noChangeArrowheads="1"/>
          </p:cNvSpPr>
          <p:nvPr/>
        </p:nvSpPr>
        <p:spPr bwMode="auto">
          <a:xfrm>
            <a:off x="6143625" y="5286375"/>
            <a:ext cx="1979613" cy="523875"/>
          </a:xfrm>
          <a:prstGeom prst="rect">
            <a:avLst/>
          </a:prstGeom>
          <a:noFill/>
          <a:ln w="9525">
            <a:noFill/>
            <a:miter lim="800000"/>
            <a:headEnd/>
            <a:tailEnd/>
          </a:ln>
        </p:spPr>
        <p:txBody>
          <a:bodyPr wrap="none">
            <a:spAutoFit/>
          </a:bodyPr>
          <a:lstStyle/>
          <a:p>
            <a:r>
              <a:rPr lang="zh-CN" altLang="en-US" sz="2800"/>
              <a:t>是否为零即</a:t>
            </a:r>
          </a:p>
        </p:txBody>
      </p:sp>
      <p:graphicFrame>
        <p:nvGraphicFramePr>
          <p:cNvPr id="15367" name="Object 15"/>
          <p:cNvGraphicFramePr>
            <a:graphicFrameLocks noChangeAspect="1"/>
          </p:cNvGraphicFramePr>
          <p:nvPr/>
        </p:nvGraphicFramePr>
        <p:xfrm>
          <a:off x="3214688" y="5929313"/>
          <a:ext cx="379412" cy="446087"/>
        </p:xfrm>
        <a:graphic>
          <a:graphicData uri="http://schemas.openxmlformats.org/presentationml/2006/ole">
            <p:oleObj spid="_x0000_s15367" name="Equation" r:id="rId9" imgW="164957" imgH="190335" progId="">
              <p:embed/>
            </p:oleObj>
          </a:graphicData>
        </a:graphic>
      </p:graphicFrame>
      <p:sp>
        <p:nvSpPr>
          <p:cNvPr id="15382" name="矩形 25"/>
          <p:cNvSpPr>
            <a:spLocks noChangeArrowheads="1"/>
          </p:cNvSpPr>
          <p:nvPr/>
        </p:nvSpPr>
        <p:spPr bwMode="auto">
          <a:xfrm>
            <a:off x="3643313" y="5857875"/>
            <a:ext cx="1620837" cy="523875"/>
          </a:xfrm>
          <a:prstGeom prst="rect">
            <a:avLst/>
          </a:prstGeom>
          <a:noFill/>
          <a:ln w="9525">
            <a:noFill/>
            <a:miter lim="800000"/>
            <a:headEnd/>
            <a:tailEnd/>
          </a:ln>
        </p:spPr>
        <p:txBody>
          <a:bodyPr wrap="none">
            <a:spAutoFit/>
          </a:bodyPr>
          <a:lstStyle/>
          <a:p>
            <a:r>
              <a:rPr lang="zh-CN" altLang="en-US" sz="2800"/>
              <a:t>是否相等</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357188"/>
            <a:ext cx="8643938" cy="1143000"/>
          </a:xfrm>
        </p:spPr>
        <p:txBody>
          <a:bodyPr/>
          <a:lstStyle/>
          <a:p>
            <a:pPr>
              <a:defRPr/>
            </a:pPr>
            <a:r>
              <a:rPr lang="en-US" altLang="en-US" b="1" dirty="0" smtClean="0">
                <a:solidFill>
                  <a:schemeClr val="accent6"/>
                </a:solidFill>
                <a:latin typeface="黑体" pitchFamily="2" charset="-122"/>
                <a:ea typeface="黑体" pitchFamily="2" charset="-122"/>
              </a:rPr>
              <a:t>2.1.4 F</a:t>
            </a:r>
            <a:r>
              <a:rPr lang="zh-CN" altLang="en-US" b="1" dirty="0" smtClean="0">
                <a:solidFill>
                  <a:schemeClr val="accent6"/>
                </a:solidFill>
                <a:latin typeface="黑体" pitchFamily="2" charset="-122"/>
                <a:ea typeface="黑体" pitchFamily="2" charset="-122"/>
              </a:rPr>
              <a:t>分布与</a:t>
            </a:r>
            <a:r>
              <a:rPr lang="en-US" altLang="en-US" b="1" dirty="0" smtClean="0">
                <a:solidFill>
                  <a:schemeClr val="accent6"/>
                </a:solidFill>
                <a:latin typeface="黑体" pitchFamily="2" charset="-122"/>
                <a:ea typeface="黑体" pitchFamily="2" charset="-122"/>
              </a:rPr>
              <a:t>F</a:t>
            </a:r>
            <a:r>
              <a:rPr lang="zh-CN" altLang="en-US" b="1" dirty="0" smtClean="0">
                <a:solidFill>
                  <a:schemeClr val="accent6"/>
                </a:solidFill>
                <a:latin typeface="黑体" pitchFamily="2" charset="-122"/>
                <a:ea typeface="黑体" pitchFamily="2" charset="-122"/>
              </a:rPr>
              <a:t>检验</a:t>
            </a:r>
          </a:p>
        </p:txBody>
      </p:sp>
      <p:sp>
        <p:nvSpPr>
          <p:cNvPr id="16392" name="Rectangle 10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3" name="矩形 10"/>
          <p:cNvSpPr>
            <a:spLocks noChangeArrowheads="1"/>
          </p:cNvSpPr>
          <p:nvPr/>
        </p:nvSpPr>
        <p:spPr bwMode="auto">
          <a:xfrm>
            <a:off x="2214563" y="1428750"/>
            <a:ext cx="4643437" cy="523875"/>
          </a:xfrm>
          <a:prstGeom prst="rect">
            <a:avLst/>
          </a:prstGeom>
          <a:noFill/>
          <a:ln w="9525">
            <a:noFill/>
            <a:miter lim="800000"/>
            <a:headEnd/>
            <a:tailEnd/>
          </a:ln>
        </p:spPr>
        <p:txBody>
          <a:bodyPr>
            <a:spAutoFit/>
          </a:bodyPr>
          <a:lstStyle/>
          <a:p>
            <a:r>
              <a:rPr lang="en-US" altLang="zh-CN" sz="2800" b="1"/>
              <a:t>1</a:t>
            </a:r>
            <a:r>
              <a:rPr lang="zh-CN" altLang="en-US" sz="2800" b="1"/>
              <a:t>）</a:t>
            </a:r>
            <a:r>
              <a:rPr lang="en-US" altLang="zh-CN" sz="2800" b="1" i="1"/>
              <a:t>F</a:t>
            </a:r>
            <a:r>
              <a:rPr lang="zh-CN" altLang="en-US" sz="2800" b="1"/>
              <a:t>分布</a:t>
            </a:r>
            <a:r>
              <a:rPr lang="en-US" altLang="zh-CN" sz="2800" b="1"/>
              <a:t>(F  Distribution)</a:t>
            </a:r>
            <a:endParaRPr lang="zh-CN" altLang="en-US" sz="2800" b="1"/>
          </a:p>
        </p:txBody>
      </p:sp>
      <p:sp>
        <p:nvSpPr>
          <p:cNvPr id="1639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7"/>
          <p:cNvGraphicFramePr>
            <a:graphicFrameLocks noChangeAspect="1"/>
          </p:cNvGraphicFramePr>
          <p:nvPr/>
        </p:nvGraphicFramePr>
        <p:xfrm>
          <a:off x="2843213" y="2673350"/>
          <a:ext cx="2813050" cy="793750"/>
        </p:xfrm>
        <a:graphic>
          <a:graphicData uri="http://schemas.openxmlformats.org/presentationml/2006/ole">
            <p:oleObj spid="_x0000_s16386" name="Equation" r:id="rId3" imgW="863280" imgH="241200" progId="">
              <p:embed/>
            </p:oleObj>
          </a:graphicData>
        </a:graphic>
      </p:graphicFrame>
      <p:sp>
        <p:nvSpPr>
          <p:cNvPr id="1639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9"/>
          <p:cNvGraphicFramePr>
            <a:graphicFrameLocks noChangeAspect="1"/>
          </p:cNvGraphicFramePr>
          <p:nvPr/>
        </p:nvGraphicFramePr>
        <p:xfrm>
          <a:off x="1285875" y="2000250"/>
          <a:ext cx="647700" cy="771525"/>
        </p:xfrm>
        <a:graphic>
          <a:graphicData uri="http://schemas.openxmlformats.org/presentationml/2006/ole">
            <p:oleObj spid="_x0000_s16387" name="Equation" r:id="rId4" imgW="203112" imgH="241195" progId="">
              <p:embed/>
            </p:oleObj>
          </a:graphicData>
        </a:graphic>
      </p:graphicFrame>
      <p:sp>
        <p:nvSpPr>
          <p:cNvPr id="16396"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8" name="Object 11"/>
          <p:cNvGraphicFramePr>
            <a:graphicFrameLocks noChangeAspect="1"/>
          </p:cNvGraphicFramePr>
          <p:nvPr/>
        </p:nvGraphicFramePr>
        <p:xfrm>
          <a:off x="2214563" y="2000250"/>
          <a:ext cx="647700" cy="771525"/>
        </p:xfrm>
        <a:graphic>
          <a:graphicData uri="http://schemas.openxmlformats.org/presentationml/2006/ole">
            <p:oleObj spid="_x0000_s16388" name="Equation" r:id="rId5" imgW="203112" imgH="241195" progId="">
              <p:embed/>
            </p:oleObj>
          </a:graphicData>
        </a:graphic>
      </p:graphicFrame>
      <p:sp>
        <p:nvSpPr>
          <p:cNvPr id="16397" name="Rectangle 14"/>
          <p:cNvSpPr>
            <a:spLocks noChangeArrowheads="1"/>
          </p:cNvSpPr>
          <p:nvPr/>
        </p:nvSpPr>
        <p:spPr bwMode="auto">
          <a:xfrm>
            <a:off x="1785938" y="2143125"/>
            <a:ext cx="4572000" cy="523875"/>
          </a:xfrm>
          <a:prstGeom prst="rect">
            <a:avLst/>
          </a:prstGeom>
          <a:noFill/>
          <a:ln w="9525">
            <a:noFill/>
            <a:miter lim="800000"/>
            <a:headEnd/>
            <a:tailEnd/>
          </a:ln>
        </p:spPr>
        <p:txBody>
          <a:bodyPr anchor="ctr">
            <a:spAutoFit/>
          </a:bodyPr>
          <a:lstStyle/>
          <a:p>
            <a:pPr eaLnBrk="0" hangingPunct="0"/>
            <a:r>
              <a:rPr lang="zh-CN" altLang="en-US" sz="2800">
                <a:latin typeface="Times New Roman" pitchFamily="18" charset="0"/>
                <a:cs typeface="Times New Roman" pitchFamily="18" charset="0"/>
              </a:rPr>
              <a:t>和       都是误差方差</a:t>
            </a:r>
            <a:endParaRPr lang="zh-CN" altLang="en-US" sz="2800"/>
          </a:p>
        </p:txBody>
      </p:sp>
      <p:graphicFrame>
        <p:nvGraphicFramePr>
          <p:cNvPr id="16389" name="Object 13"/>
          <p:cNvGraphicFramePr>
            <a:graphicFrameLocks noChangeAspect="1"/>
          </p:cNvGraphicFramePr>
          <p:nvPr/>
        </p:nvGraphicFramePr>
        <p:xfrm>
          <a:off x="5143500" y="2000250"/>
          <a:ext cx="709613" cy="647700"/>
        </p:xfrm>
        <a:graphic>
          <a:graphicData uri="http://schemas.openxmlformats.org/presentationml/2006/ole">
            <p:oleObj spid="_x0000_s16389" name="Equation" r:id="rId6" imgW="215713" imgH="203024" progId="">
              <p:embed/>
            </p:oleObj>
          </a:graphicData>
        </a:graphic>
      </p:graphicFrame>
      <p:sp>
        <p:nvSpPr>
          <p:cNvPr id="16398" name="Rectangle 15"/>
          <p:cNvSpPr>
            <a:spLocks noChangeArrowheads="1"/>
          </p:cNvSpPr>
          <p:nvPr/>
        </p:nvSpPr>
        <p:spPr bwMode="auto">
          <a:xfrm>
            <a:off x="5786438" y="2143125"/>
            <a:ext cx="1785937" cy="523875"/>
          </a:xfrm>
          <a:prstGeom prst="rect">
            <a:avLst/>
          </a:prstGeom>
          <a:noFill/>
          <a:ln w="9525">
            <a:noFill/>
            <a:miter lim="800000"/>
            <a:headEnd/>
            <a:tailEnd/>
          </a:ln>
        </p:spPr>
        <p:txBody>
          <a:bodyPr anchor="ctr">
            <a:spAutoFit/>
          </a:bodyPr>
          <a:lstStyle/>
          <a:p>
            <a:pPr eaLnBrk="0" hangingPunct="0"/>
            <a:r>
              <a:rPr lang="zh-CN" altLang="en-US" sz="2800">
                <a:latin typeface="Times New Roman" pitchFamily="18" charset="0"/>
                <a:cs typeface="Times New Roman" pitchFamily="18" charset="0"/>
              </a:rPr>
              <a:t>的估计量</a:t>
            </a:r>
            <a:r>
              <a:rPr lang="zh-CN" altLang="en-US" sz="2800"/>
              <a:t> </a:t>
            </a:r>
          </a:p>
        </p:txBody>
      </p:sp>
      <p:sp>
        <p:nvSpPr>
          <p:cNvPr id="16399"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90" name="Object 16"/>
          <p:cNvGraphicFramePr>
            <a:graphicFrameLocks noChangeAspect="1"/>
          </p:cNvGraphicFramePr>
          <p:nvPr/>
        </p:nvGraphicFramePr>
        <p:xfrm>
          <a:off x="2143125" y="3929063"/>
          <a:ext cx="6143625" cy="617537"/>
        </p:xfrm>
        <a:graphic>
          <a:graphicData uri="http://schemas.openxmlformats.org/presentationml/2006/ole">
            <p:oleObj spid="_x0000_s16390" name="Equation" r:id="rId7" imgW="1892300" imgH="190500" progId="">
              <p:embed/>
            </p:oleObj>
          </a:graphicData>
        </a:graphic>
      </p:graphicFrame>
      <p:sp>
        <p:nvSpPr>
          <p:cNvPr id="16400" name="矩形 22"/>
          <p:cNvSpPr>
            <a:spLocks noChangeArrowheads="1"/>
          </p:cNvSpPr>
          <p:nvPr/>
        </p:nvSpPr>
        <p:spPr bwMode="auto">
          <a:xfrm>
            <a:off x="500063" y="3357563"/>
            <a:ext cx="3276600" cy="523875"/>
          </a:xfrm>
          <a:prstGeom prst="rect">
            <a:avLst/>
          </a:prstGeom>
          <a:noFill/>
          <a:ln w="9525">
            <a:noFill/>
            <a:miter lim="800000"/>
            <a:headEnd/>
            <a:tailEnd/>
          </a:ln>
        </p:spPr>
        <p:txBody>
          <a:bodyPr wrap="none">
            <a:spAutoFit/>
          </a:bodyPr>
          <a:lstStyle/>
          <a:p>
            <a:r>
              <a:rPr lang="en-US" altLang="zh-CN" sz="2800" i="1"/>
              <a:t>F</a:t>
            </a:r>
            <a:r>
              <a:rPr lang="zh-CN" altLang="en-US" sz="2800"/>
              <a:t>具有两个自由度：</a:t>
            </a:r>
          </a:p>
        </p:txBody>
      </p:sp>
      <p:sp>
        <p:nvSpPr>
          <p:cNvPr id="16401" name="矩形 23"/>
          <p:cNvSpPr>
            <a:spLocks noChangeArrowheads="1"/>
          </p:cNvSpPr>
          <p:nvPr/>
        </p:nvSpPr>
        <p:spPr bwMode="auto">
          <a:xfrm>
            <a:off x="500063" y="4714875"/>
            <a:ext cx="8143875" cy="1384300"/>
          </a:xfrm>
          <a:prstGeom prst="rect">
            <a:avLst/>
          </a:prstGeom>
          <a:noFill/>
          <a:ln w="9525">
            <a:noFill/>
            <a:miter lim="800000"/>
            <a:headEnd/>
            <a:tailEnd/>
          </a:ln>
        </p:spPr>
        <p:txBody>
          <a:bodyPr>
            <a:spAutoFit/>
          </a:bodyPr>
          <a:lstStyle/>
          <a:p>
            <a:r>
              <a:rPr lang="zh-CN" altLang="en-US" sz="2800"/>
              <a:t>若在给定的</a:t>
            </a:r>
            <a:r>
              <a:rPr lang="en-US" altLang="zh-CN" sz="2800" i="1"/>
              <a:t>k</a:t>
            </a:r>
            <a:r>
              <a:rPr lang="zh-CN" altLang="en-US" sz="2800"/>
              <a:t>和</a:t>
            </a:r>
            <a:r>
              <a:rPr lang="en-US" altLang="zh-CN" sz="2800" i="1"/>
              <a:t>n</a:t>
            </a:r>
            <a:r>
              <a:rPr lang="zh-CN" altLang="en-US" sz="2800"/>
              <a:t>的条件下，继续从该总体进行一系列抽样，则可获得一系列的</a:t>
            </a:r>
            <a:r>
              <a:rPr lang="en-US" altLang="zh-CN" sz="2800" i="1"/>
              <a:t>F</a:t>
            </a:r>
            <a:r>
              <a:rPr lang="zh-CN" altLang="en-US" sz="2800"/>
              <a:t>值。这些</a:t>
            </a:r>
            <a:r>
              <a:rPr lang="en-US" altLang="zh-CN" sz="2800" i="1"/>
              <a:t>F</a:t>
            </a:r>
            <a:r>
              <a:rPr lang="zh-CN" altLang="en-US" sz="2800"/>
              <a:t>值所具有的概率分布称为</a:t>
            </a:r>
            <a:r>
              <a:rPr lang="en-US" altLang="zh-CN" sz="2800" i="1"/>
              <a:t>F</a:t>
            </a:r>
            <a:r>
              <a:rPr lang="zh-CN" altLang="en-US" sz="2800"/>
              <a:t>分布</a:t>
            </a:r>
            <a:r>
              <a:rPr lang="zh-CN" altLang="en-US" sz="2800" b="1"/>
              <a:t>（</a:t>
            </a:r>
            <a:r>
              <a:rPr lang="en-US" altLang="zh-CN" sz="2800" b="1" i="1"/>
              <a:t>F</a:t>
            </a:r>
            <a:r>
              <a:rPr lang="en-US" altLang="zh-CN" sz="2800" b="1"/>
              <a:t> distribution</a:t>
            </a:r>
            <a:r>
              <a:rPr lang="zh-CN" altLang="en-US" sz="2800" b="1"/>
              <a:t>）</a:t>
            </a:r>
            <a:r>
              <a:rPr lang="zh-CN" altLang="en-US" sz="280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41"/>
          <p:cNvSpPr>
            <a:spLocks noChangeArrowheads="1"/>
          </p:cNvSpPr>
          <p:nvPr/>
        </p:nvSpPr>
        <p:spPr bwMode="auto">
          <a:xfrm>
            <a:off x="250825" y="1052513"/>
            <a:ext cx="692150" cy="457200"/>
          </a:xfrm>
          <a:prstGeom prst="rect">
            <a:avLst/>
          </a:prstGeom>
          <a:noFill/>
          <a:ln w="9525">
            <a:noFill/>
            <a:miter lim="800000"/>
            <a:headEnd/>
            <a:tailEnd/>
          </a:ln>
        </p:spPr>
        <p:txBody>
          <a:bodyPr wrap="none">
            <a:spAutoFit/>
          </a:bodyPr>
          <a:lstStyle/>
          <a:p>
            <a:r>
              <a:rPr lang="en-US" altLang="zh-CN" b="1" i="1"/>
              <a:t>f</a:t>
            </a:r>
            <a:r>
              <a:rPr lang="en-US" altLang="zh-CN" b="1"/>
              <a:t>(</a:t>
            </a:r>
            <a:r>
              <a:rPr lang="en-US" altLang="zh-CN" b="1" i="1"/>
              <a:t>F</a:t>
            </a:r>
            <a:r>
              <a:rPr lang="en-US" altLang="zh-CN" b="1"/>
              <a:t>)</a:t>
            </a:r>
          </a:p>
        </p:txBody>
      </p:sp>
      <p:sp>
        <p:nvSpPr>
          <p:cNvPr id="17414" name="Rectangle 42"/>
          <p:cNvSpPr>
            <a:spLocks noChangeArrowheads="1"/>
          </p:cNvSpPr>
          <p:nvPr/>
        </p:nvSpPr>
        <p:spPr bwMode="auto">
          <a:xfrm>
            <a:off x="8101013" y="5445125"/>
            <a:ext cx="387350" cy="457200"/>
          </a:xfrm>
          <a:prstGeom prst="rect">
            <a:avLst/>
          </a:prstGeom>
          <a:noFill/>
          <a:ln w="9525">
            <a:noFill/>
            <a:miter lim="800000"/>
            <a:headEnd/>
            <a:tailEnd/>
          </a:ln>
        </p:spPr>
        <p:txBody>
          <a:bodyPr wrap="none">
            <a:spAutoFit/>
          </a:bodyPr>
          <a:lstStyle/>
          <a:p>
            <a:r>
              <a:rPr lang="en-US" altLang="zh-CN" b="1" i="1"/>
              <a:t>F</a:t>
            </a:r>
          </a:p>
        </p:txBody>
      </p:sp>
      <p:sp>
        <p:nvSpPr>
          <p:cNvPr id="17415" name="Rectangle 43"/>
          <p:cNvSpPr>
            <a:spLocks noChangeArrowheads="1"/>
          </p:cNvSpPr>
          <p:nvPr/>
        </p:nvSpPr>
        <p:spPr bwMode="auto">
          <a:xfrm>
            <a:off x="3000375" y="5929313"/>
            <a:ext cx="3524250" cy="461962"/>
          </a:xfrm>
          <a:prstGeom prst="rect">
            <a:avLst/>
          </a:prstGeom>
          <a:noFill/>
          <a:ln w="9525">
            <a:noFill/>
            <a:miter lim="800000"/>
            <a:headEnd/>
            <a:tailEnd/>
          </a:ln>
        </p:spPr>
        <p:txBody>
          <a:bodyPr wrap="none" anchor="ctr">
            <a:spAutoFit/>
          </a:bodyPr>
          <a:lstStyle/>
          <a:p>
            <a:pPr indent="276225" algn="ctr" eaLnBrk="0" hangingPunct="0"/>
            <a:r>
              <a:rPr lang="zh-CN" sz="2400">
                <a:latin typeface="Times New Roman" pitchFamily="18" charset="0"/>
                <a:cs typeface="Times New Roman" pitchFamily="18" charset="0"/>
              </a:rPr>
              <a:t>图</a:t>
            </a:r>
            <a:r>
              <a:rPr lang="en-US" altLang="zh-CN" sz="2400">
                <a:latin typeface="Times New Roman" pitchFamily="18" charset="0"/>
                <a:cs typeface="Times New Roman" pitchFamily="18" charset="0"/>
              </a:rPr>
              <a:t>2-1   </a:t>
            </a:r>
            <a:r>
              <a:rPr lang="en-US" altLang="zh-CN" sz="2400" i="1">
                <a:latin typeface="Times New Roman" pitchFamily="18" charset="0"/>
                <a:cs typeface="Times New Roman" pitchFamily="18" charset="0"/>
              </a:rPr>
              <a:t> F</a:t>
            </a:r>
            <a:r>
              <a:rPr lang="zh-CN" altLang="en-US" sz="2400">
                <a:latin typeface="Times New Roman" pitchFamily="18" charset="0"/>
                <a:cs typeface="Times New Roman" pitchFamily="18" charset="0"/>
              </a:rPr>
              <a:t>分布密度曲线</a:t>
            </a:r>
            <a:endParaRPr lang="zh-CN" altLang="en-US" sz="2400"/>
          </a:p>
        </p:txBody>
      </p:sp>
      <p:sp>
        <p:nvSpPr>
          <p:cNvPr id="17416" name="矩形 43"/>
          <p:cNvSpPr>
            <a:spLocks noChangeArrowheads="1"/>
          </p:cNvSpPr>
          <p:nvPr/>
        </p:nvSpPr>
        <p:spPr bwMode="auto">
          <a:xfrm>
            <a:off x="428625" y="571500"/>
            <a:ext cx="6816725" cy="523875"/>
          </a:xfrm>
          <a:prstGeom prst="rect">
            <a:avLst/>
          </a:prstGeom>
          <a:noFill/>
          <a:ln w="9525">
            <a:noFill/>
            <a:miter lim="800000"/>
            <a:headEnd/>
            <a:tailEnd/>
          </a:ln>
        </p:spPr>
        <p:txBody>
          <a:bodyPr wrap="none">
            <a:spAutoFit/>
          </a:bodyPr>
          <a:lstStyle/>
          <a:p>
            <a:r>
              <a:rPr lang="en-US" altLang="zh-CN" sz="2800" i="1"/>
              <a:t>F</a:t>
            </a:r>
            <a:r>
              <a:rPr lang="zh-CN" altLang="en-US" sz="2800"/>
              <a:t>分布的取值范围是（</a:t>
            </a:r>
            <a:r>
              <a:rPr lang="en-US" altLang="zh-CN" sz="2800"/>
              <a:t>0</a:t>
            </a:r>
            <a:r>
              <a:rPr lang="zh-CN" altLang="en-US" sz="2800"/>
              <a:t>，</a:t>
            </a:r>
            <a:r>
              <a:rPr lang="en-US" altLang="zh-CN" sz="2800"/>
              <a:t>+</a:t>
            </a:r>
            <a:r>
              <a:rPr lang="zh-CN" altLang="en-US" sz="2800"/>
              <a:t>∞），其平均值</a:t>
            </a:r>
          </a:p>
        </p:txBody>
      </p:sp>
      <p:sp>
        <p:nvSpPr>
          <p:cNvPr id="17417"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44"/>
          <p:cNvGraphicFramePr>
            <a:graphicFrameLocks noChangeAspect="1"/>
          </p:cNvGraphicFramePr>
          <p:nvPr/>
        </p:nvGraphicFramePr>
        <p:xfrm>
          <a:off x="7143750" y="428625"/>
          <a:ext cx="1325563" cy="735013"/>
        </p:xfrm>
        <a:graphic>
          <a:graphicData uri="http://schemas.openxmlformats.org/presentationml/2006/ole">
            <p:oleObj spid="_x0000_s17410" name="Equation" r:id="rId3" imgW="419040" imgH="228600" progId="">
              <p:embed/>
            </p:oleObj>
          </a:graphicData>
        </a:graphic>
      </p:graphicFrame>
      <p:graphicFrame>
        <p:nvGraphicFramePr>
          <p:cNvPr id="45" name="图表 44"/>
          <p:cNvGraphicFramePr/>
          <p:nvPr/>
        </p:nvGraphicFramePr>
        <p:xfrm>
          <a:off x="857224" y="1214422"/>
          <a:ext cx="7215238" cy="471490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3"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4"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18445" name="组合 61"/>
          <p:cNvGrpSpPr>
            <a:grpSpLocks/>
          </p:cNvGrpSpPr>
          <p:nvPr/>
        </p:nvGrpSpPr>
        <p:grpSpPr bwMode="auto">
          <a:xfrm>
            <a:off x="285750" y="785813"/>
            <a:ext cx="8564563" cy="5316537"/>
            <a:chOff x="214282" y="785794"/>
            <a:chExt cx="8564974" cy="5316344"/>
          </a:xfrm>
        </p:grpSpPr>
        <p:graphicFrame>
          <p:nvGraphicFramePr>
            <p:cNvPr id="18434" name="Object 3"/>
            <p:cNvGraphicFramePr>
              <a:graphicFrameLocks noChangeAspect="1"/>
            </p:cNvGraphicFramePr>
            <p:nvPr/>
          </p:nvGraphicFramePr>
          <p:xfrm>
            <a:off x="1857356" y="1571612"/>
            <a:ext cx="5314083" cy="803017"/>
          </p:xfrm>
          <a:graphic>
            <a:graphicData uri="http://schemas.openxmlformats.org/presentationml/2006/ole">
              <p:oleObj spid="_x0000_s18434" name="Equation" r:id="rId3" imgW="1841500" imgH="317500" progId="">
                <p:embed/>
              </p:oleObj>
            </a:graphicData>
          </a:graphic>
        </p:graphicFrame>
        <p:graphicFrame>
          <p:nvGraphicFramePr>
            <p:cNvPr id="18435" name="Object 5"/>
            <p:cNvGraphicFramePr>
              <a:graphicFrameLocks noChangeAspect="1"/>
            </p:cNvGraphicFramePr>
            <p:nvPr/>
          </p:nvGraphicFramePr>
          <p:xfrm>
            <a:off x="1785918" y="3429000"/>
            <a:ext cx="5786446" cy="779399"/>
          </p:xfrm>
          <a:graphic>
            <a:graphicData uri="http://schemas.openxmlformats.org/presentationml/2006/ole">
              <p:oleObj spid="_x0000_s18435" name="Equation" r:id="rId4" imgW="1993035" imgH="317362" progId="">
                <p:embed/>
              </p:oleObj>
            </a:graphicData>
          </a:graphic>
        </p:graphicFrame>
        <p:sp>
          <p:nvSpPr>
            <p:cNvPr id="18446" name="矩形 51"/>
            <p:cNvSpPr>
              <a:spLocks noChangeArrowheads="1"/>
            </p:cNvSpPr>
            <p:nvPr/>
          </p:nvSpPr>
          <p:spPr bwMode="auto">
            <a:xfrm>
              <a:off x="1000100" y="785794"/>
              <a:ext cx="6867586" cy="523220"/>
            </a:xfrm>
            <a:prstGeom prst="rect">
              <a:avLst/>
            </a:prstGeom>
            <a:noFill/>
            <a:ln w="9525">
              <a:noFill/>
              <a:miter lim="800000"/>
              <a:headEnd/>
              <a:tailEnd/>
            </a:ln>
          </p:spPr>
          <p:txBody>
            <a:bodyPr wrap="none">
              <a:spAutoFit/>
            </a:bodyPr>
            <a:lstStyle/>
            <a:p>
              <a:r>
                <a:rPr lang="zh-CN" altLang="en-US" sz="2800"/>
                <a:t>表示</a:t>
              </a:r>
              <a:r>
                <a:rPr lang="en-US" altLang="zh-CN" sz="2800" i="1"/>
                <a:t>F</a:t>
              </a:r>
              <a:r>
                <a:rPr lang="zh-CN" altLang="en-US" sz="2800"/>
                <a:t>分布的概率密度函数，则其分布函数</a:t>
              </a:r>
            </a:p>
          </p:txBody>
        </p:sp>
        <p:graphicFrame>
          <p:nvGraphicFramePr>
            <p:cNvPr id="18436" name="Object 10"/>
            <p:cNvGraphicFramePr>
              <a:graphicFrameLocks noChangeAspect="1"/>
            </p:cNvGraphicFramePr>
            <p:nvPr/>
          </p:nvGraphicFramePr>
          <p:xfrm>
            <a:off x="7858148" y="785794"/>
            <a:ext cx="921108" cy="543218"/>
          </p:xfrm>
          <a:graphic>
            <a:graphicData uri="http://schemas.openxmlformats.org/presentationml/2006/ole">
              <p:oleObj spid="_x0000_s18436" name="Equation" r:id="rId5" imgW="368140" imgH="215806" progId="">
                <p:embed/>
              </p:oleObj>
            </a:graphicData>
          </a:graphic>
        </p:graphicFrame>
        <p:graphicFrame>
          <p:nvGraphicFramePr>
            <p:cNvPr id="18437" name="Object 12"/>
            <p:cNvGraphicFramePr>
              <a:graphicFrameLocks noChangeAspect="1"/>
            </p:cNvGraphicFramePr>
            <p:nvPr/>
          </p:nvGraphicFramePr>
          <p:xfrm>
            <a:off x="214282" y="785794"/>
            <a:ext cx="779399" cy="472363"/>
          </p:xfrm>
          <a:graphic>
            <a:graphicData uri="http://schemas.openxmlformats.org/presentationml/2006/ole">
              <p:oleObj spid="_x0000_s18437" name="Equation" r:id="rId6" imgW="317225" imgH="190335" progId="">
                <p:embed/>
              </p:oleObj>
            </a:graphicData>
          </a:graphic>
        </p:graphicFrame>
        <p:graphicFrame>
          <p:nvGraphicFramePr>
            <p:cNvPr id="18438" name="Object 14"/>
            <p:cNvGraphicFramePr>
              <a:graphicFrameLocks noChangeAspect="1"/>
            </p:cNvGraphicFramePr>
            <p:nvPr/>
          </p:nvGraphicFramePr>
          <p:xfrm>
            <a:off x="2571736" y="2643182"/>
            <a:ext cx="495981" cy="566835"/>
          </p:xfrm>
          <a:graphic>
            <a:graphicData uri="http://schemas.openxmlformats.org/presentationml/2006/ole">
              <p:oleObj spid="_x0000_s18438" name="Equation" r:id="rId7" imgW="203112" imgH="228501" progId="">
                <p:embed/>
              </p:oleObj>
            </a:graphicData>
          </a:graphic>
        </p:graphicFrame>
        <p:sp>
          <p:nvSpPr>
            <p:cNvPr id="18447" name="矩形 58"/>
            <p:cNvSpPr>
              <a:spLocks noChangeArrowheads="1"/>
            </p:cNvSpPr>
            <p:nvPr/>
          </p:nvSpPr>
          <p:spPr bwMode="auto">
            <a:xfrm>
              <a:off x="357158" y="2643182"/>
              <a:ext cx="2199641" cy="523220"/>
            </a:xfrm>
            <a:prstGeom prst="rect">
              <a:avLst/>
            </a:prstGeom>
            <a:noFill/>
            <a:ln w="9525">
              <a:noFill/>
              <a:miter lim="800000"/>
              <a:headEnd/>
              <a:tailEnd/>
            </a:ln>
          </p:spPr>
          <p:txBody>
            <a:bodyPr wrap="none">
              <a:spAutoFit/>
            </a:bodyPr>
            <a:lstStyle/>
            <a:p>
              <a:r>
                <a:rPr lang="en-US" altLang="zh-CN" sz="2800" i="1"/>
                <a:t>F</a:t>
              </a:r>
              <a:r>
                <a:rPr lang="zh-CN" altLang="en-US" sz="2800"/>
                <a:t>分布右尾从</a:t>
              </a:r>
            </a:p>
          </p:txBody>
        </p:sp>
        <p:sp>
          <p:nvSpPr>
            <p:cNvPr id="18448" name="矩形 59"/>
            <p:cNvSpPr>
              <a:spLocks noChangeArrowheads="1"/>
            </p:cNvSpPr>
            <p:nvPr/>
          </p:nvSpPr>
          <p:spPr bwMode="auto">
            <a:xfrm>
              <a:off x="3143240" y="2643182"/>
              <a:ext cx="2446504" cy="523220"/>
            </a:xfrm>
            <a:prstGeom prst="rect">
              <a:avLst/>
            </a:prstGeom>
            <a:noFill/>
            <a:ln w="9525">
              <a:noFill/>
              <a:miter lim="800000"/>
              <a:headEnd/>
              <a:tailEnd/>
            </a:ln>
          </p:spPr>
          <p:txBody>
            <a:bodyPr wrap="none">
              <a:spAutoFit/>
            </a:bodyPr>
            <a:lstStyle/>
            <a:p>
              <a:r>
                <a:rPr lang="zh-CN" altLang="en-US" sz="2800"/>
                <a:t>到</a:t>
              </a:r>
              <a:r>
                <a:rPr lang="en-US" altLang="zh-CN" sz="2800"/>
                <a:t>+</a:t>
              </a:r>
              <a:r>
                <a:rPr lang="zh-CN" altLang="en-US" sz="2800"/>
                <a:t>∞的概率为</a:t>
              </a:r>
            </a:p>
          </p:txBody>
        </p:sp>
        <p:sp>
          <p:nvSpPr>
            <p:cNvPr id="18449" name="矩形 60"/>
            <p:cNvSpPr>
              <a:spLocks noChangeArrowheads="1"/>
            </p:cNvSpPr>
            <p:nvPr/>
          </p:nvSpPr>
          <p:spPr bwMode="auto">
            <a:xfrm>
              <a:off x="357158" y="4286256"/>
              <a:ext cx="8358246" cy="1815882"/>
            </a:xfrm>
            <a:prstGeom prst="rect">
              <a:avLst/>
            </a:prstGeom>
            <a:noFill/>
            <a:ln w="9525">
              <a:noFill/>
              <a:miter lim="800000"/>
              <a:headEnd/>
              <a:tailEnd/>
            </a:ln>
          </p:spPr>
          <p:txBody>
            <a:bodyPr>
              <a:spAutoFit/>
            </a:bodyPr>
            <a:lstStyle/>
            <a:p>
              <a:r>
                <a:rPr lang="zh-CN" altLang="en-US" sz="2800"/>
                <a:t>可查表，当</a:t>
              </a:r>
              <a:r>
                <a:rPr lang="en-US" altLang="zh-CN" sz="2800" i="1"/>
                <a:t>df</a:t>
              </a:r>
              <a:r>
                <a:rPr lang="en-US" altLang="zh-CN" sz="2800" i="1" baseline="-25000"/>
                <a:t>1</a:t>
              </a:r>
              <a:r>
                <a:rPr lang="en-US" altLang="zh-CN" sz="2800"/>
                <a:t>=3</a:t>
              </a:r>
              <a:r>
                <a:rPr lang="zh-CN" altLang="en-US" sz="2800"/>
                <a:t>，</a:t>
              </a:r>
              <a:r>
                <a:rPr lang="en-US" altLang="zh-CN" sz="2800" i="1"/>
                <a:t>df</a:t>
              </a:r>
              <a:r>
                <a:rPr lang="en-US" altLang="zh-CN" sz="2800" i="1" baseline="-25000"/>
                <a:t>2</a:t>
              </a:r>
              <a:r>
                <a:rPr lang="en-US" altLang="zh-CN" sz="2800"/>
                <a:t>=18</a:t>
              </a:r>
              <a:r>
                <a:rPr lang="zh-CN" altLang="en-US" sz="2800"/>
                <a:t>时，</a:t>
              </a:r>
              <a:r>
                <a:rPr lang="en-US" altLang="zh-CN" sz="2800" i="1"/>
                <a:t>F</a:t>
              </a:r>
              <a:r>
                <a:rPr lang="en-US" altLang="zh-CN" sz="2800" baseline="-25000"/>
                <a:t>0.05(3,18)</a:t>
              </a:r>
              <a:r>
                <a:rPr lang="en-US" altLang="zh-CN" sz="2800"/>
                <a:t>=3.16</a:t>
              </a:r>
              <a:r>
                <a:rPr lang="zh-CN" altLang="en-US" sz="2800"/>
                <a:t>，</a:t>
              </a:r>
              <a:r>
                <a:rPr lang="en-US" altLang="zh-CN" sz="2800" i="1"/>
                <a:t>F</a:t>
              </a:r>
              <a:r>
                <a:rPr lang="en-US" altLang="zh-CN" sz="2800" baseline="-25000"/>
                <a:t>0.01(3,18)</a:t>
              </a:r>
              <a:r>
                <a:rPr lang="en-US" altLang="zh-CN" sz="2800"/>
                <a:t>=5.09</a:t>
              </a:r>
              <a:r>
                <a:rPr lang="zh-CN" altLang="en-US" sz="2800"/>
                <a:t>，表示如以</a:t>
              </a:r>
              <a:r>
                <a:rPr lang="en-US" altLang="zh-CN" sz="2800" i="1"/>
                <a:t>df</a:t>
              </a:r>
              <a:r>
                <a:rPr lang="en-US" altLang="zh-CN" sz="2800" i="1" baseline="-25000"/>
                <a:t>1</a:t>
              </a:r>
              <a:r>
                <a:rPr lang="en-US" altLang="zh-CN" sz="2800"/>
                <a:t>=</a:t>
              </a:r>
              <a:r>
                <a:rPr lang="en-US" altLang="zh-CN" sz="2800" i="1"/>
                <a:t>df</a:t>
              </a:r>
              <a:r>
                <a:rPr lang="en-US" altLang="zh-CN" sz="2800" i="1" baseline="-25000"/>
                <a:t>t</a:t>
              </a:r>
              <a:r>
                <a:rPr lang="en-US" altLang="zh-CN" sz="2800"/>
                <a:t>=3</a:t>
              </a:r>
              <a:r>
                <a:rPr lang="zh-CN" altLang="en-US" sz="2800"/>
                <a:t>，</a:t>
              </a:r>
              <a:r>
                <a:rPr lang="en-US" altLang="zh-CN" sz="2800" i="1"/>
                <a:t>df</a:t>
              </a:r>
              <a:r>
                <a:rPr lang="en-US" altLang="zh-CN" sz="2800" i="1" baseline="-25000"/>
                <a:t>2</a:t>
              </a:r>
              <a:r>
                <a:rPr lang="en-US" altLang="zh-CN" sz="2800"/>
                <a:t>=</a:t>
              </a:r>
              <a:r>
                <a:rPr lang="en-US" altLang="zh-CN" sz="2800" i="1"/>
                <a:t>df</a:t>
              </a:r>
              <a:r>
                <a:rPr lang="en-US" altLang="zh-CN" sz="2800" i="1" baseline="-25000"/>
                <a:t>e</a:t>
              </a:r>
              <a:r>
                <a:rPr lang="en-US" altLang="zh-CN" sz="2800"/>
                <a:t>=18</a:t>
              </a:r>
              <a:r>
                <a:rPr lang="zh-CN" altLang="en-US" sz="2800"/>
                <a:t>在同一正态总体中连续抽样，则所得</a:t>
              </a:r>
              <a:r>
                <a:rPr lang="en-US" altLang="zh-CN" sz="2800" i="1"/>
                <a:t>F</a:t>
              </a:r>
              <a:r>
                <a:rPr lang="zh-CN" altLang="en-US" sz="2800"/>
                <a:t>值大于</a:t>
              </a:r>
              <a:r>
                <a:rPr lang="en-US" altLang="zh-CN" sz="2800"/>
                <a:t>3.16</a:t>
              </a:r>
              <a:r>
                <a:rPr lang="zh-CN" altLang="en-US" sz="2800"/>
                <a:t>的仅为</a:t>
              </a:r>
              <a:r>
                <a:rPr lang="en-US" altLang="zh-CN" sz="2800"/>
                <a:t>5%</a:t>
              </a:r>
              <a:r>
                <a:rPr lang="zh-CN" altLang="en-US" sz="2800"/>
                <a:t>，而大于</a:t>
              </a:r>
              <a:r>
                <a:rPr lang="en-US" altLang="zh-CN" sz="2800"/>
                <a:t>5.09</a:t>
              </a:r>
              <a:r>
                <a:rPr lang="zh-CN" altLang="en-US" sz="2800"/>
                <a:t>的仅为</a:t>
              </a:r>
              <a:r>
                <a:rPr lang="en-US" altLang="zh-CN" sz="2800"/>
                <a:t>1%</a:t>
              </a:r>
              <a:r>
                <a:rPr lang="zh-CN" altLang="en-US" sz="2800"/>
                <a:t>。</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428625" y="857250"/>
            <a:ext cx="8286750" cy="4857750"/>
          </a:xfrm>
        </p:spPr>
        <p:txBody>
          <a:bodyPr/>
          <a:lstStyle/>
          <a:p>
            <a:pPr>
              <a:spcBef>
                <a:spcPct val="0"/>
              </a:spcBef>
              <a:buFont typeface="Wingdings" pitchFamily="2" charset="2"/>
              <a:buChar char="Ø"/>
            </a:pPr>
            <a:r>
              <a:rPr lang="zh-CN" altLang="en-US" sz="2800" smtClean="0"/>
              <a:t>查表的数值实际是专供测验</a:t>
            </a:r>
            <a:r>
              <a:rPr lang="en-US" altLang="zh-CN" sz="2800" i="1" smtClean="0"/>
              <a:t>S</a:t>
            </a:r>
            <a:r>
              <a:rPr lang="en-US" altLang="zh-CN" sz="2800" baseline="-25000" smtClean="0"/>
              <a:t>1</a:t>
            </a:r>
            <a:r>
              <a:rPr lang="en-US" altLang="zh-CN" sz="2800" baseline="30000" smtClean="0"/>
              <a:t>2</a:t>
            </a:r>
            <a:r>
              <a:rPr lang="en-US" altLang="zh-CN" sz="2800" smtClean="0"/>
              <a:t> </a:t>
            </a:r>
            <a:r>
              <a:rPr lang="zh-CN" altLang="en-US" sz="2800" smtClean="0"/>
              <a:t>的总体方差</a:t>
            </a:r>
            <a:r>
              <a:rPr lang="en-US" altLang="zh-CN" sz="2800" i="1" smtClean="0"/>
              <a:t>σ</a:t>
            </a:r>
            <a:r>
              <a:rPr lang="en-US" altLang="zh-CN" sz="2800" baseline="-25000" smtClean="0"/>
              <a:t>1</a:t>
            </a:r>
            <a:r>
              <a:rPr lang="en-US" altLang="zh-CN" sz="2800" baseline="30000" smtClean="0"/>
              <a:t>2</a:t>
            </a:r>
            <a:r>
              <a:rPr lang="zh-CN" altLang="en-US" sz="2800" smtClean="0"/>
              <a:t>是否显著大于</a:t>
            </a:r>
            <a:r>
              <a:rPr lang="en-US" altLang="zh-CN" sz="2800" i="1" smtClean="0"/>
              <a:t>S</a:t>
            </a:r>
            <a:r>
              <a:rPr lang="en-US" altLang="zh-CN" sz="2800" baseline="-25000" smtClean="0"/>
              <a:t>2</a:t>
            </a:r>
            <a:r>
              <a:rPr lang="en-US" altLang="zh-CN" sz="2800" baseline="30000" smtClean="0"/>
              <a:t>2</a:t>
            </a:r>
            <a:r>
              <a:rPr lang="en-US" altLang="zh-CN" sz="2800" smtClean="0"/>
              <a:t> </a:t>
            </a:r>
            <a:r>
              <a:rPr lang="zh-CN" altLang="en-US" sz="2800" smtClean="0"/>
              <a:t>的总体方差</a:t>
            </a:r>
            <a:r>
              <a:rPr lang="en-US" altLang="zh-CN" sz="2800" i="1" smtClean="0"/>
              <a:t>σ</a:t>
            </a:r>
            <a:r>
              <a:rPr lang="en-US" altLang="zh-CN" sz="2800" baseline="-25000" smtClean="0"/>
              <a:t>2</a:t>
            </a:r>
            <a:r>
              <a:rPr lang="en-US" altLang="zh-CN" sz="2800" baseline="30000" smtClean="0"/>
              <a:t>2</a:t>
            </a:r>
            <a:r>
              <a:rPr lang="zh-CN" altLang="en-US" sz="2800" smtClean="0"/>
              <a:t>而用的。</a:t>
            </a:r>
            <a:endParaRPr lang="en-US" altLang="zh-CN" sz="2800" smtClean="0"/>
          </a:p>
          <a:p>
            <a:pPr>
              <a:spcBef>
                <a:spcPct val="0"/>
              </a:spcBef>
              <a:buFont typeface="Wingdings" pitchFamily="2" charset="2"/>
              <a:buChar char="Ø"/>
            </a:pPr>
            <a:endParaRPr lang="zh-CN" altLang="en-US" sz="2800" smtClean="0"/>
          </a:p>
          <a:p>
            <a:pPr>
              <a:spcBef>
                <a:spcPct val="0"/>
              </a:spcBef>
              <a:buFont typeface="Wingdings" pitchFamily="2" charset="2"/>
              <a:buChar char="Ø"/>
            </a:pPr>
            <a:r>
              <a:rPr lang="zh-CN" altLang="en-US" sz="2800" smtClean="0"/>
              <a:t>（</a:t>
            </a:r>
            <a:r>
              <a:rPr lang="en-US" altLang="zh-CN" sz="2800" i="1" smtClean="0"/>
              <a:t>H</a:t>
            </a:r>
            <a:r>
              <a:rPr lang="en-US" altLang="zh-CN" sz="2800" baseline="-25000" smtClean="0"/>
              <a:t>0</a:t>
            </a:r>
            <a:r>
              <a:rPr lang="zh-CN" altLang="en-US" sz="2800" smtClean="0"/>
              <a:t>：</a:t>
            </a:r>
            <a:r>
              <a:rPr lang="en-US" altLang="zh-CN" sz="2800" smtClean="0"/>
              <a:t>σ</a:t>
            </a:r>
            <a:r>
              <a:rPr lang="en-US" altLang="zh-CN" sz="2800" baseline="-25000" smtClean="0"/>
              <a:t>1</a:t>
            </a:r>
            <a:r>
              <a:rPr lang="en-US" altLang="zh-CN" sz="2800" baseline="30000" smtClean="0"/>
              <a:t>2</a:t>
            </a:r>
            <a:r>
              <a:rPr lang="en-US" altLang="zh-CN" sz="2800" smtClean="0"/>
              <a:t>≤σ</a:t>
            </a:r>
            <a:r>
              <a:rPr lang="en-US" altLang="zh-CN" sz="2800" baseline="-25000" smtClean="0"/>
              <a:t>2</a:t>
            </a:r>
            <a:r>
              <a:rPr lang="en-US" altLang="zh-CN" sz="2800" baseline="30000" smtClean="0"/>
              <a:t>2</a:t>
            </a:r>
            <a:r>
              <a:rPr lang="en-US" altLang="zh-CN" sz="2800" smtClean="0"/>
              <a:t> </a:t>
            </a:r>
            <a:r>
              <a:rPr lang="zh-CN" altLang="en-US" sz="2800" smtClean="0"/>
              <a:t>；</a:t>
            </a:r>
            <a:r>
              <a:rPr lang="en-US" altLang="zh-CN" sz="2800" i="1" smtClean="0"/>
              <a:t>H</a:t>
            </a:r>
            <a:r>
              <a:rPr lang="en-US" altLang="zh-CN" sz="2800" baseline="-25000" smtClean="0"/>
              <a:t>A</a:t>
            </a:r>
            <a:r>
              <a:rPr lang="zh-CN" altLang="en-US" sz="2800" smtClean="0"/>
              <a:t>：</a:t>
            </a:r>
            <a:r>
              <a:rPr lang="en-US" altLang="zh-CN" sz="2800" smtClean="0"/>
              <a:t>σ</a:t>
            </a:r>
            <a:r>
              <a:rPr lang="en-US" altLang="zh-CN" sz="2800" baseline="-25000" smtClean="0"/>
              <a:t>1</a:t>
            </a:r>
            <a:r>
              <a:rPr lang="en-US" altLang="zh-CN" sz="2800" baseline="30000" smtClean="0"/>
              <a:t>2</a:t>
            </a:r>
            <a:r>
              <a:rPr lang="zh-CN" altLang="en-US" sz="2800" smtClean="0"/>
              <a:t>＞</a:t>
            </a:r>
            <a:r>
              <a:rPr lang="en-US" altLang="zh-CN" sz="2800" smtClean="0"/>
              <a:t>σ</a:t>
            </a:r>
            <a:r>
              <a:rPr lang="en-US" altLang="zh-CN" sz="2800" baseline="-25000" smtClean="0"/>
              <a:t>2</a:t>
            </a:r>
            <a:r>
              <a:rPr lang="en-US" altLang="zh-CN" sz="2800" baseline="30000" smtClean="0"/>
              <a:t>2</a:t>
            </a:r>
            <a:r>
              <a:rPr lang="zh-CN" altLang="en-US" sz="2800" smtClean="0"/>
              <a:t>）。</a:t>
            </a:r>
            <a:endParaRPr lang="en-US" altLang="zh-CN" sz="2800" smtClean="0"/>
          </a:p>
          <a:p>
            <a:pPr>
              <a:spcBef>
                <a:spcPct val="0"/>
              </a:spcBef>
              <a:buFont typeface="Wingdings" pitchFamily="2" charset="2"/>
              <a:buChar char="Ø"/>
            </a:pPr>
            <a:endParaRPr lang="zh-CN" altLang="en-US" sz="2800" smtClean="0"/>
          </a:p>
          <a:p>
            <a:pPr>
              <a:spcBef>
                <a:spcPct val="0"/>
              </a:spcBef>
              <a:buFont typeface="Wingdings" pitchFamily="2" charset="2"/>
              <a:buChar char="Ø"/>
            </a:pPr>
            <a:r>
              <a:rPr lang="zh-CN" altLang="en-US" sz="2800" smtClean="0"/>
              <a:t>在作</a:t>
            </a:r>
            <a:r>
              <a:rPr lang="en-US" altLang="zh-CN" sz="2800" smtClean="0"/>
              <a:t>F</a:t>
            </a:r>
            <a:r>
              <a:rPr lang="zh-CN" altLang="en-US" sz="2800" smtClean="0"/>
              <a:t>则验时，应以取大值的均方（</a:t>
            </a:r>
            <a:r>
              <a:rPr lang="en-US" altLang="zh-CN" sz="2800" i="1" smtClean="0"/>
              <a:t>S</a:t>
            </a:r>
            <a:r>
              <a:rPr lang="en-US" altLang="zh-CN" sz="2800" baseline="-25000" smtClean="0"/>
              <a:t>1</a:t>
            </a:r>
            <a:r>
              <a:rPr lang="en-US" altLang="zh-CN" sz="2800" baseline="30000" smtClean="0"/>
              <a:t>2</a:t>
            </a:r>
            <a:r>
              <a:rPr lang="zh-CN" altLang="en-US" sz="2800" smtClean="0"/>
              <a:t>）作分子、取小值的均方（</a:t>
            </a:r>
            <a:r>
              <a:rPr lang="en-US" altLang="zh-CN" sz="2800" i="1" smtClean="0"/>
              <a:t>S</a:t>
            </a:r>
            <a:r>
              <a:rPr lang="en-US" altLang="zh-CN" sz="2800" baseline="-25000" smtClean="0"/>
              <a:t>2</a:t>
            </a:r>
            <a:r>
              <a:rPr lang="en-US" altLang="zh-CN" sz="2800" baseline="30000" smtClean="0"/>
              <a:t>2</a:t>
            </a:r>
            <a:r>
              <a:rPr lang="zh-CN" altLang="en-US" sz="2800" smtClean="0"/>
              <a:t>）作分母计算</a:t>
            </a:r>
            <a:r>
              <a:rPr lang="en-US" altLang="zh-CN" sz="2800" smtClean="0"/>
              <a:t>F</a:t>
            </a:r>
            <a:r>
              <a:rPr lang="zh-CN" altLang="en-US" sz="2800" smtClean="0"/>
              <a:t>值。若所得</a:t>
            </a:r>
            <a:r>
              <a:rPr lang="en-US" altLang="zh-CN" sz="2800" smtClean="0"/>
              <a:t>F</a:t>
            </a:r>
            <a:r>
              <a:rPr lang="zh-CN" altLang="en-US" sz="2800" smtClean="0"/>
              <a:t>＞</a:t>
            </a:r>
            <a:r>
              <a:rPr lang="en-US" altLang="zh-CN" sz="2800" smtClean="0"/>
              <a:t>F</a:t>
            </a:r>
            <a:r>
              <a:rPr lang="en-US" altLang="zh-CN" sz="2800" baseline="-25000" smtClean="0"/>
              <a:t>0.05</a:t>
            </a:r>
            <a:r>
              <a:rPr lang="zh-CN" altLang="en-US" sz="2800" smtClean="0"/>
              <a:t>或＞ </a:t>
            </a:r>
            <a:r>
              <a:rPr lang="en-US" altLang="zh-CN" sz="2800" smtClean="0"/>
              <a:t>F</a:t>
            </a:r>
            <a:r>
              <a:rPr lang="en-US" altLang="zh-CN" sz="2800" baseline="-25000" smtClean="0"/>
              <a:t>0.01</a:t>
            </a:r>
            <a:r>
              <a:rPr lang="zh-CN" altLang="en-US" sz="2800" smtClean="0"/>
              <a:t>。则该</a:t>
            </a:r>
            <a:r>
              <a:rPr lang="en-US" altLang="zh-CN" sz="2800" smtClean="0"/>
              <a:t>F</a:t>
            </a:r>
            <a:r>
              <a:rPr lang="zh-CN" altLang="en-US" sz="2800" smtClean="0"/>
              <a:t>值即为在</a:t>
            </a:r>
            <a:r>
              <a:rPr lang="en-US" altLang="zh-CN" sz="2800" i="1" smtClean="0"/>
              <a:t>α</a:t>
            </a:r>
            <a:r>
              <a:rPr lang="en-US" altLang="zh-CN" sz="2800" smtClean="0"/>
              <a:t>=0.05</a:t>
            </a:r>
            <a:r>
              <a:rPr lang="zh-CN" altLang="en-US" sz="2800" smtClean="0"/>
              <a:t>或</a:t>
            </a:r>
            <a:r>
              <a:rPr lang="en-US" altLang="zh-CN" sz="2800" i="1" smtClean="0"/>
              <a:t>α</a:t>
            </a:r>
            <a:r>
              <a:rPr lang="en-US" altLang="zh-CN" sz="2800" smtClean="0"/>
              <a:t>=0.01</a:t>
            </a:r>
            <a:r>
              <a:rPr lang="zh-CN" altLang="en-US" sz="2800" smtClean="0"/>
              <a:t>水平上显著，应否定</a:t>
            </a:r>
            <a:r>
              <a:rPr lang="en-US" altLang="zh-CN" sz="2800" i="1" smtClean="0"/>
              <a:t>H</a:t>
            </a:r>
            <a:r>
              <a:rPr lang="en-US" altLang="zh-CN" sz="2800" baseline="-25000" smtClean="0"/>
              <a:t>0</a:t>
            </a:r>
            <a:r>
              <a:rPr lang="zh-CN" altLang="en-US" sz="2800" smtClean="0"/>
              <a:t>，接受</a:t>
            </a:r>
            <a:r>
              <a:rPr lang="en-US" altLang="zh-CN" sz="2800" i="1" smtClean="0"/>
              <a:t>H</a:t>
            </a:r>
            <a:r>
              <a:rPr lang="en-US" altLang="zh-CN" sz="2800" baseline="-25000" smtClean="0"/>
              <a:t>A</a:t>
            </a:r>
            <a:r>
              <a:rPr lang="zh-CN" altLang="en-US" sz="2800" smtClean="0"/>
              <a:t>；若所得</a:t>
            </a:r>
            <a:r>
              <a:rPr lang="en-US" altLang="zh-CN" sz="2800" smtClean="0"/>
              <a:t>F</a:t>
            </a:r>
            <a:r>
              <a:rPr lang="zh-CN" altLang="en-US" sz="2800" smtClean="0"/>
              <a:t>＜</a:t>
            </a:r>
            <a:r>
              <a:rPr lang="en-US" altLang="zh-CN" sz="2800" smtClean="0"/>
              <a:t>F</a:t>
            </a:r>
            <a:r>
              <a:rPr lang="en-US" altLang="zh-CN" sz="2800" baseline="-25000" smtClean="0"/>
              <a:t>0.05</a:t>
            </a:r>
            <a:r>
              <a:rPr lang="zh-CN" altLang="en-US" sz="2800" smtClean="0"/>
              <a:t>，则接受</a:t>
            </a:r>
            <a:r>
              <a:rPr lang="en-US" altLang="zh-CN" sz="2800" i="1" smtClean="0"/>
              <a:t>H</a:t>
            </a:r>
            <a:r>
              <a:rPr lang="en-US" altLang="zh-CN" sz="2800" baseline="-25000" smtClean="0"/>
              <a:t>0</a:t>
            </a:r>
            <a:r>
              <a:rPr lang="zh-CN" altLang="en-US" sz="280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357188"/>
            <a:ext cx="8643938" cy="1143000"/>
          </a:xfrm>
        </p:spPr>
        <p:txBody>
          <a:bodyPr/>
          <a:lstStyle/>
          <a:p>
            <a:pPr>
              <a:defRPr/>
            </a:pPr>
            <a:r>
              <a:rPr lang="en-US" altLang="en-US" b="1" dirty="0" smtClean="0">
                <a:solidFill>
                  <a:schemeClr val="accent6"/>
                </a:solidFill>
                <a:latin typeface="黑体" pitchFamily="2" charset="-122"/>
                <a:ea typeface="黑体" pitchFamily="2" charset="-122"/>
              </a:rPr>
              <a:t>2</a:t>
            </a:r>
            <a:r>
              <a:rPr lang="zh-CN" altLang="en-US" b="1" dirty="0" smtClean="0">
                <a:solidFill>
                  <a:schemeClr val="accent6"/>
                </a:solidFill>
                <a:latin typeface="黑体" pitchFamily="2" charset="-122"/>
                <a:ea typeface="黑体" pitchFamily="2" charset="-122"/>
              </a:rPr>
              <a:t>）</a:t>
            </a:r>
            <a:r>
              <a:rPr lang="en-US" altLang="en-US" b="1" dirty="0" smtClean="0">
                <a:solidFill>
                  <a:schemeClr val="accent6"/>
                </a:solidFill>
                <a:latin typeface="黑体" pitchFamily="2" charset="-122"/>
                <a:ea typeface="黑体" pitchFamily="2" charset="-122"/>
              </a:rPr>
              <a:t> F</a:t>
            </a:r>
            <a:r>
              <a:rPr lang="zh-CN" altLang="en-US" b="1" dirty="0" smtClean="0">
                <a:solidFill>
                  <a:schemeClr val="accent6"/>
                </a:solidFill>
                <a:latin typeface="黑体" pitchFamily="2" charset="-122"/>
                <a:ea typeface="黑体" pitchFamily="2" charset="-122"/>
              </a:rPr>
              <a:t>检验（</a:t>
            </a:r>
            <a:r>
              <a:rPr lang="en-US" altLang="zh-CN" b="1" dirty="0" smtClean="0">
                <a:solidFill>
                  <a:schemeClr val="accent6"/>
                </a:solidFill>
                <a:latin typeface="黑体" pitchFamily="2" charset="-122"/>
                <a:ea typeface="黑体" pitchFamily="2" charset="-122"/>
              </a:rPr>
              <a:t>F-Test)</a:t>
            </a:r>
            <a:endParaRPr lang="zh-CN" altLang="en-US" b="1" dirty="0" smtClean="0">
              <a:solidFill>
                <a:schemeClr val="accent6"/>
              </a:solidFill>
              <a:latin typeface="黑体" pitchFamily="2" charset="-122"/>
              <a:ea typeface="黑体" pitchFamily="2" charset="-122"/>
            </a:endParaRPr>
          </a:p>
        </p:txBody>
      </p:sp>
      <p:sp>
        <p:nvSpPr>
          <p:cNvPr id="19461" name="Rectangle 10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5"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6" name="矩形 17"/>
          <p:cNvSpPr>
            <a:spLocks noChangeArrowheads="1"/>
          </p:cNvSpPr>
          <p:nvPr/>
        </p:nvSpPr>
        <p:spPr bwMode="auto">
          <a:xfrm>
            <a:off x="214313" y="1357313"/>
            <a:ext cx="8501062" cy="1384300"/>
          </a:xfrm>
          <a:prstGeom prst="rect">
            <a:avLst/>
          </a:prstGeom>
          <a:noFill/>
          <a:ln w="9525">
            <a:noFill/>
            <a:miter lim="800000"/>
            <a:headEnd/>
            <a:tailEnd/>
          </a:ln>
        </p:spPr>
        <p:txBody>
          <a:bodyPr>
            <a:spAutoFit/>
          </a:bodyPr>
          <a:lstStyle/>
          <a:p>
            <a:r>
              <a:rPr lang="zh-CN" altLang="en-US" sz="2800"/>
              <a:t>    在单因素试验结果的方差分析中</a:t>
            </a:r>
            <a:r>
              <a:rPr lang="en-US" altLang="zh-CN" sz="2800"/>
              <a:t>:</a:t>
            </a:r>
          </a:p>
          <a:p>
            <a:pPr algn="ctr"/>
            <a:r>
              <a:rPr lang="zh-CN" altLang="en-US" sz="2800"/>
              <a:t>无效假设为</a:t>
            </a:r>
            <a:r>
              <a:rPr lang="en-US" altLang="zh-CN" sz="2800" i="1"/>
              <a:t>H</a:t>
            </a:r>
            <a:r>
              <a:rPr lang="en-US" altLang="zh-CN" sz="2800" baseline="-25000"/>
              <a:t>0</a:t>
            </a:r>
            <a:r>
              <a:rPr lang="zh-CN" altLang="en-US" sz="2800"/>
              <a:t>：</a:t>
            </a:r>
            <a:r>
              <a:rPr lang="en-US" altLang="zh-CN" sz="2800"/>
              <a:t>μ</a:t>
            </a:r>
            <a:r>
              <a:rPr lang="en-US" altLang="zh-CN" sz="2800" baseline="-25000"/>
              <a:t>1</a:t>
            </a:r>
            <a:r>
              <a:rPr lang="en-US" altLang="zh-CN" sz="2800"/>
              <a:t>=μ</a:t>
            </a:r>
            <a:r>
              <a:rPr lang="en-US" altLang="zh-CN" sz="2800" baseline="-25000"/>
              <a:t>2</a:t>
            </a:r>
            <a:r>
              <a:rPr lang="en-US" altLang="zh-CN" sz="2800"/>
              <a:t>=…=μ</a:t>
            </a:r>
            <a:r>
              <a:rPr lang="en-US" altLang="zh-CN" sz="2800" baseline="-25000"/>
              <a:t>k</a:t>
            </a:r>
            <a:r>
              <a:rPr lang="en-US" altLang="zh-CN" sz="2800"/>
              <a:t>;</a:t>
            </a:r>
          </a:p>
          <a:p>
            <a:pPr algn="ctr"/>
            <a:r>
              <a:rPr lang="zh-CN" altLang="en-US" sz="2800"/>
              <a:t>备择假设为</a:t>
            </a:r>
            <a:r>
              <a:rPr lang="en-US" altLang="zh-CN" sz="2800" i="1"/>
              <a:t>H</a:t>
            </a:r>
            <a:r>
              <a:rPr lang="en-US" altLang="zh-CN" sz="2800" i="1" baseline="-25000"/>
              <a:t>A</a:t>
            </a:r>
            <a:r>
              <a:rPr lang="zh-CN" altLang="en-US" sz="2800"/>
              <a:t>：各</a:t>
            </a:r>
            <a:r>
              <a:rPr lang="en-US" altLang="zh-CN" sz="2800"/>
              <a:t>μ</a:t>
            </a:r>
            <a:r>
              <a:rPr lang="en-US" altLang="zh-CN" sz="2800" baseline="-25000"/>
              <a:t>i</a:t>
            </a:r>
            <a:r>
              <a:rPr lang="zh-CN" altLang="en-US" sz="2800"/>
              <a:t>不全相等</a:t>
            </a:r>
            <a:r>
              <a:rPr lang="en-US" altLang="zh-CN" sz="2800"/>
              <a:t>;</a:t>
            </a:r>
          </a:p>
        </p:txBody>
      </p:sp>
      <p:sp>
        <p:nvSpPr>
          <p:cNvPr id="19467" name="矩形 18"/>
          <p:cNvSpPr>
            <a:spLocks noChangeArrowheads="1"/>
          </p:cNvSpPr>
          <p:nvPr/>
        </p:nvSpPr>
        <p:spPr bwMode="auto">
          <a:xfrm>
            <a:off x="500063" y="3857625"/>
            <a:ext cx="8215312" cy="2246313"/>
          </a:xfrm>
          <a:prstGeom prst="rect">
            <a:avLst/>
          </a:prstGeom>
          <a:noFill/>
          <a:ln w="9525">
            <a:noFill/>
            <a:miter lim="800000"/>
            <a:headEnd/>
            <a:tailEnd/>
          </a:ln>
        </p:spPr>
        <p:txBody>
          <a:bodyPr>
            <a:spAutoFit/>
          </a:bodyPr>
          <a:lstStyle/>
          <a:p>
            <a:r>
              <a:rPr lang="en-US" altLang="zh-CN" sz="2800" i="1"/>
              <a:t>F=MS</a:t>
            </a:r>
            <a:r>
              <a:rPr lang="en-US" altLang="zh-CN" sz="2800" i="1" baseline="-25000"/>
              <a:t>t</a:t>
            </a:r>
            <a:r>
              <a:rPr lang="en-US" altLang="zh-CN" sz="2800" i="1"/>
              <a:t>/MS</a:t>
            </a:r>
            <a:r>
              <a:rPr lang="en-US" altLang="zh-CN" sz="2800" i="1" baseline="-25000"/>
              <a:t>e</a:t>
            </a:r>
            <a:r>
              <a:rPr lang="zh-CN" altLang="en-US" sz="2800"/>
              <a:t>，也就是要判断处理间均方是否显著大于处理内</a:t>
            </a:r>
            <a:r>
              <a:rPr lang="en-US" altLang="zh-CN" sz="2800"/>
              <a:t>(</a:t>
            </a:r>
            <a:r>
              <a:rPr lang="zh-CN" altLang="en-US" sz="2800"/>
              <a:t>误差</a:t>
            </a:r>
            <a:r>
              <a:rPr lang="en-US" altLang="zh-CN" sz="2800"/>
              <a:t>)</a:t>
            </a:r>
            <a:r>
              <a:rPr lang="zh-CN" altLang="en-US" sz="2800"/>
              <a:t>均方</a:t>
            </a:r>
            <a:r>
              <a:rPr lang="en-US" altLang="zh-CN" sz="2800"/>
              <a:t>,</a:t>
            </a:r>
            <a:r>
              <a:rPr lang="zh-CN" altLang="en-US" sz="2800"/>
              <a:t>如果结论是肯定的，我们将否定</a:t>
            </a:r>
            <a:r>
              <a:rPr lang="en-US" altLang="zh-CN" sz="2800" i="1"/>
              <a:t>H</a:t>
            </a:r>
            <a:r>
              <a:rPr lang="en-US" altLang="zh-CN" sz="2800" i="1" baseline="-25000"/>
              <a:t>0</a:t>
            </a:r>
            <a:r>
              <a:rPr lang="zh-CN" altLang="en-US" sz="2800"/>
              <a:t>；反之，不否定</a:t>
            </a:r>
            <a:r>
              <a:rPr lang="en-US" altLang="zh-CN" sz="2800" i="1"/>
              <a:t>H</a:t>
            </a:r>
            <a:r>
              <a:rPr lang="en-US" altLang="zh-CN" sz="2800" i="1" baseline="-25000"/>
              <a:t>0</a:t>
            </a:r>
            <a:r>
              <a:rPr lang="zh-CN" altLang="en-US" sz="2800"/>
              <a:t>反过来理解：如果</a:t>
            </a:r>
            <a:r>
              <a:rPr lang="en-US" altLang="zh-CN" sz="2800" i="1"/>
              <a:t>H</a:t>
            </a:r>
            <a:r>
              <a:rPr lang="en-US" altLang="zh-CN" sz="2800" i="1" baseline="-25000"/>
              <a:t>0</a:t>
            </a:r>
            <a:r>
              <a:rPr lang="zh-CN" altLang="en-US" sz="2800"/>
              <a:t>是正确的，那么</a:t>
            </a:r>
            <a:r>
              <a:rPr lang="en-US" altLang="zh-CN" sz="2800" i="1"/>
              <a:t>MS</a:t>
            </a:r>
            <a:r>
              <a:rPr lang="en-US" altLang="zh-CN" sz="2800" i="1" baseline="-25000"/>
              <a:t>t</a:t>
            </a:r>
            <a:r>
              <a:rPr lang="zh-CN" altLang="en-US" sz="2800"/>
              <a:t>与</a:t>
            </a:r>
            <a:r>
              <a:rPr lang="en-US" altLang="zh-CN" sz="2800" i="1"/>
              <a:t>MS</a:t>
            </a:r>
            <a:r>
              <a:rPr lang="en-US" altLang="zh-CN" sz="2800" baseline="-25000"/>
              <a:t>e</a:t>
            </a:r>
            <a:r>
              <a:rPr lang="zh-CN" altLang="en-US" sz="2800"/>
              <a:t>都是总体误差</a:t>
            </a:r>
            <a:r>
              <a:rPr lang="en-US" altLang="zh-CN" sz="2800"/>
              <a:t>σ</a:t>
            </a:r>
            <a:r>
              <a:rPr lang="en-US" altLang="zh-CN" sz="2800" baseline="30000"/>
              <a:t>2</a:t>
            </a:r>
            <a:r>
              <a:rPr lang="zh-CN" altLang="en-US" sz="2800"/>
              <a:t>的估计值，理论上讲</a:t>
            </a:r>
            <a:r>
              <a:rPr lang="en-US" altLang="zh-CN" sz="2800" i="1"/>
              <a:t>F</a:t>
            </a:r>
            <a:r>
              <a:rPr lang="zh-CN" altLang="en-US" sz="2800"/>
              <a:t>值等于</a:t>
            </a:r>
            <a:r>
              <a:rPr lang="en-US" altLang="zh-CN" sz="2800"/>
              <a:t>1</a:t>
            </a:r>
            <a:r>
              <a:rPr lang="zh-CN" altLang="en-US" sz="2800"/>
              <a:t>；</a:t>
            </a:r>
          </a:p>
        </p:txBody>
      </p:sp>
      <p:sp>
        <p:nvSpPr>
          <p:cNvPr id="1946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7"/>
          <p:cNvGraphicFramePr>
            <a:graphicFrameLocks noChangeAspect="1"/>
          </p:cNvGraphicFramePr>
          <p:nvPr/>
        </p:nvGraphicFramePr>
        <p:xfrm>
          <a:off x="5429250" y="2857500"/>
          <a:ext cx="1666875" cy="917575"/>
        </p:xfrm>
        <a:graphic>
          <a:graphicData uri="http://schemas.openxmlformats.org/presentationml/2006/ole">
            <p:oleObj spid="_x0000_s19458" name="Equation" r:id="rId3" imgW="444240" imgH="241200" progId="">
              <p:embed/>
            </p:oleObj>
          </a:graphicData>
        </a:graphic>
      </p:graphicFrame>
      <p:sp>
        <p:nvSpPr>
          <p:cNvPr id="1946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9" name="Object 9"/>
          <p:cNvGraphicFramePr>
            <a:graphicFrameLocks noChangeAspect="1"/>
          </p:cNvGraphicFramePr>
          <p:nvPr/>
        </p:nvGraphicFramePr>
        <p:xfrm>
          <a:off x="2428875" y="2857500"/>
          <a:ext cx="1666875" cy="917575"/>
        </p:xfrm>
        <a:graphic>
          <a:graphicData uri="http://schemas.openxmlformats.org/presentationml/2006/ole">
            <p:oleObj spid="_x0000_s19459" name="Equation" r:id="rId4" imgW="444240" imgH="241200" progId="">
              <p:embed/>
            </p:oleObj>
          </a:graphicData>
        </a:graphic>
      </p:graphicFrame>
      <p:sp>
        <p:nvSpPr>
          <p:cNvPr id="19470" name="矩形 26"/>
          <p:cNvSpPr>
            <a:spLocks noChangeArrowheads="1"/>
          </p:cNvSpPr>
          <p:nvPr/>
        </p:nvSpPr>
        <p:spPr bwMode="auto">
          <a:xfrm>
            <a:off x="1071563" y="3071813"/>
            <a:ext cx="1360487" cy="523875"/>
          </a:xfrm>
          <a:prstGeom prst="rect">
            <a:avLst/>
          </a:prstGeom>
          <a:noFill/>
          <a:ln w="9525">
            <a:noFill/>
            <a:miter lim="800000"/>
            <a:headEnd/>
            <a:tailEnd/>
          </a:ln>
        </p:spPr>
        <p:txBody>
          <a:bodyPr wrap="none">
            <a:spAutoFit/>
          </a:bodyPr>
          <a:lstStyle/>
          <a:p>
            <a:r>
              <a:rPr lang="zh-CN" altLang="en-US" sz="2800"/>
              <a:t>或</a:t>
            </a:r>
            <a:r>
              <a:rPr lang="en-US" altLang="zh-CN" sz="2800" i="1"/>
              <a:t>H</a:t>
            </a:r>
            <a:r>
              <a:rPr lang="en-US" altLang="zh-CN" sz="2800" i="1" baseline="-25000"/>
              <a:t>0 </a:t>
            </a:r>
            <a:r>
              <a:rPr lang="zh-CN" altLang="en-US" sz="2800"/>
              <a:t>：</a:t>
            </a:r>
          </a:p>
        </p:txBody>
      </p:sp>
      <p:sp>
        <p:nvSpPr>
          <p:cNvPr id="19471" name="矩形 27"/>
          <p:cNvSpPr>
            <a:spLocks noChangeArrowheads="1"/>
          </p:cNvSpPr>
          <p:nvPr/>
        </p:nvSpPr>
        <p:spPr bwMode="auto">
          <a:xfrm>
            <a:off x="4572000" y="3000375"/>
            <a:ext cx="963613" cy="523875"/>
          </a:xfrm>
          <a:prstGeom prst="rect">
            <a:avLst/>
          </a:prstGeom>
          <a:noFill/>
          <a:ln w="9525">
            <a:noFill/>
            <a:miter lim="800000"/>
            <a:headEnd/>
            <a:tailEnd/>
          </a:ln>
        </p:spPr>
        <p:txBody>
          <a:bodyPr wrap="none">
            <a:spAutoFit/>
          </a:bodyPr>
          <a:lstStyle/>
          <a:p>
            <a:r>
              <a:rPr lang="en-US" altLang="zh-CN" sz="2800" i="1"/>
              <a:t>H</a:t>
            </a:r>
            <a:r>
              <a:rPr lang="en-US" altLang="zh-CN" sz="2800" i="1" baseline="-25000"/>
              <a:t>A</a:t>
            </a:r>
            <a:r>
              <a:rPr lang="zh-CN" altLang="en-US" sz="280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357188"/>
            <a:ext cx="8643938" cy="1143000"/>
          </a:xfrm>
        </p:spPr>
        <p:txBody>
          <a:bodyPr/>
          <a:lstStyle/>
          <a:p>
            <a:pPr>
              <a:defRPr/>
            </a:pPr>
            <a:r>
              <a:rPr lang="en-US" altLang="en-US" b="1" dirty="0" smtClean="0">
                <a:solidFill>
                  <a:schemeClr val="accent6"/>
                </a:solidFill>
                <a:latin typeface="黑体" pitchFamily="2" charset="-122"/>
                <a:ea typeface="黑体" pitchFamily="2" charset="-122"/>
              </a:rPr>
              <a:t>2</a:t>
            </a:r>
            <a:r>
              <a:rPr lang="zh-CN" altLang="en-US" b="1" dirty="0" smtClean="0">
                <a:solidFill>
                  <a:schemeClr val="accent6"/>
                </a:solidFill>
                <a:latin typeface="黑体" pitchFamily="2" charset="-122"/>
                <a:ea typeface="黑体" pitchFamily="2" charset="-122"/>
              </a:rPr>
              <a:t>）</a:t>
            </a:r>
            <a:r>
              <a:rPr lang="en-US" altLang="en-US" b="1" dirty="0" smtClean="0">
                <a:solidFill>
                  <a:schemeClr val="accent6"/>
                </a:solidFill>
                <a:latin typeface="黑体" pitchFamily="2" charset="-122"/>
                <a:ea typeface="黑体" pitchFamily="2" charset="-122"/>
              </a:rPr>
              <a:t> F</a:t>
            </a:r>
            <a:r>
              <a:rPr lang="zh-CN" altLang="en-US" b="1" dirty="0" smtClean="0">
                <a:solidFill>
                  <a:schemeClr val="accent6"/>
                </a:solidFill>
                <a:latin typeface="黑体" pitchFamily="2" charset="-122"/>
                <a:ea typeface="黑体" pitchFamily="2" charset="-122"/>
              </a:rPr>
              <a:t>检验（</a:t>
            </a:r>
            <a:r>
              <a:rPr lang="en-US" altLang="zh-CN" b="1" dirty="0" smtClean="0">
                <a:solidFill>
                  <a:schemeClr val="accent6"/>
                </a:solidFill>
                <a:latin typeface="黑体" pitchFamily="2" charset="-122"/>
                <a:ea typeface="黑体" pitchFamily="2" charset="-122"/>
              </a:rPr>
              <a:t>F-Test)</a:t>
            </a:r>
            <a:endParaRPr lang="zh-CN" altLang="en-US" b="1" dirty="0" smtClean="0">
              <a:solidFill>
                <a:schemeClr val="accent6"/>
              </a:solidFill>
              <a:latin typeface="黑体" pitchFamily="2" charset="-122"/>
              <a:ea typeface="黑体" pitchFamily="2" charset="-122"/>
            </a:endParaRPr>
          </a:p>
        </p:txBody>
      </p:sp>
      <p:sp>
        <p:nvSpPr>
          <p:cNvPr id="20485" name="Rectangle 10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8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8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88"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89"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9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9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92" name="矩形 18"/>
          <p:cNvSpPr>
            <a:spLocks noChangeArrowheads="1"/>
          </p:cNvSpPr>
          <p:nvPr/>
        </p:nvSpPr>
        <p:spPr bwMode="auto">
          <a:xfrm>
            <a:off x="357188" y="1571625"/>
            <a:ext cx="8358187" cy="1816100"/>
          </a:xfrm>
          <a:prstGeom prst="rect">
            <a:avLst/>
          </a:prstGeom>
          <a:noFill/>
          <a:ln w="9525">
            <a:noFill/>
            <a:miter lim="800000"/>
            <a:headEnd/>
            <a:tailEnd/>
          </a:ln>
        </p:spPr>
        <p:txBody>
          <a:bodyPr>
            <a:spAutoFit/>
          </a:bodyPr>
          <a:lstStyle/>
          <a:p>
            <a:r>
              <a:rPr lang="zh-CN" altLang="en-US" sz="2800"/>
              <a:t>    一般地，我们假定所检验的结果受某一因素</a:t>
            </a:r>
            <a:r>
              <a:rPr lang="en-US" altLang="zh-CN" sz="2800"/>
              <a:t>A</a:t>
            </a:r>
            <a:r>
              <a:rPr lang="zh-CN" altLang="en-US" sz="2800"/>
              <a:t>的影响，它可以取</a:t>
            </a:r>
            <a:r>
              <a:rPr lang="en-US" altLang="zh-CN" sz="2800"/>
              <a:t>K</a:t>
            </a:r>
            <a:r>
              <a:rPr lang="zh-CN" altLang="en-US" sz="2800"/>
              <a:t>个不同的水平：</a:t>
            </a:r>
            <a:r>
              <a:rPr lang="en-US" altLang="zh-CN" sz="2800"/>
              <a:t>1,2,3,…K</a:t>
            </a:r>
            <a:r>
              <a:rPr lang="zh-CN" altLang="en-US" sz="2800"/>
              <a:t>。对于因素的每一个水平</a:t>
            </a:r>
            <a:r>
              <a:rPr lang="en-US" altLang="zh-CN" sz="2800"/>
              <a:t>i</a:t>
            </a:r>
            <a:r>
              <a:rPr lang="zh-CN" altLang="en-US" sz="2800"/>
              <a:t>都进行</a:t>
            </a:r>
            <a:r>
              <a:rPr lang="en-US" altLang="zh-CN" sz="2800"/>
              <a:t>n</a:t>
            </a:r>
            <a:r>
              <a:rPr lang="zh-CN" altLang="en-US" sz="2800"/>
              <a:t>次试验，结果分别为</a:t>
            </a:r>
            <a:r>
              <a:rPr lang="en-US" altLang="zh-CN" sz="2800" i="1"/>
              <a:t>x</a:t>
            </a:r>
            <a:r>
              <a:rPr lang="en-US" altLang="zh-CN" sz="2800" i="1" baseline="-25000"/>
              <a:t>ij</a:t>
            </a:r>
            <a:r>
              <a:rPr lang="zh-CN" altLang="en-US" sz="2800"/>
              <a:t>（</a:t>
            </a:r>
            <a:r>
              <a:rPr lang="en-US" altLang="zh-CN" sz="2800" i="1"/>
              <a:t>i</a:t>
            </a:r>
            <a:r>
              <a:rPr lang="en-US" altLang="zh-CN" sz="2800"/>
              <a:t>=1,2,…,</a:t>
            </a:r>
            <a:r>
              <a:rPr lang="en-US" altLang="zh-CN" sz="2800" i="1"/>
              <a:t>k</a:t>
            </a:r>
            <a:r>
              <a:rPr lang="en-US" altLang="zh-CN" sz="2800"/>
              <a:t>;</a:t>
            </a:r>
            <a:r>
              <a:rPr lang="en-US" altLang="zh-CN" sz="2800" i="1"/>
              <a:t>j</a:t>
            </a:r>
            <a:r>
              <a:rPr lang="en-US" altLang="zh-CN" sz="2800"/>
              <a:t>=1,2,…,</a:t>
            </a:r>
            <a:r>
              <a:rPr lang="en-US" altLang="zh-CN" sz="2800" i="1"/>
              <a:t>n</a:t>
            </a:r>
            <a:r>
              <a:rPr lang="zh-CN" altLang="en-US" sz="2800"/>
              <a:t>），我们把这一组样本记作</a:t>
            </a:r>
          </a:p>
        </p:txBody>
      </p:sp>
      <p:sp>
        <p:nvSpPr>
          <p:cNvPr id="2049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7"/>
          <p:cNvGraphicFramePr>
            <a:graphicFrameLocks noChangeAspect="1"/>
          </p:cNvGraphicFramePr>
          <p:nvPr/>
        </p:nvGraphicFramePr>
        <p:xfrm>
          <a:off x="3000375" y="3714750"/>
          <a:ext cx="2416175" cy="642938"/>
        </p:xfrm>
        <a:graphic>
          <a:graphicData uri="http://schemas.openxmlformats.org/presentationml/2006/ole">
            <p:oleObj spid="_x0000_s20482" name="Equation" r:id="rId3" imgW="1040948" imgH="279279" progId="">
              <p:embed/>
            </p:oleObj>
          </a:graphicData>
        </a:graphic>
      </p:graphicFrame>
      <p:sp>
        <p:nvSpPr>
          <p:cNvPr id="2049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3" name="Object 9"/>
          <p:cNvGraphicFramePr>
            <a:graphicFrameLocks noChangeAspect="1"/>
          </p:cNvGraphicFramePr>
          <p:nvPr/>
        </p:nvGraphicFramePr>
        <p:xfrm>
          <a:off x="8286750" y="2786063"/>
          <a:ext cx="571500" cy="571500"/>
        </p:xfrm>
        <a:graphic>
          <a:graphicData uri="http://schemas.openxmlformats.org/presentationml/2006/ole">
            <p:oleObj spid="_x0000_s20483" name="Equation" r:id="rId4" imgW="203024" imgH="203024" progId="">
              <p:embed/>
            </p:oleObj>
          </a:graphicData>
        </a:graphic>
      </p:graphicFrame>
      <p:sp>
        <p:nvSpPr>
          <p:cNvPr id="20495" name="矩形 23"/>
          <p:cNvSpPr>
            <a:spLocks noChangeArrowheads="1"/>
          </p:cNvSpPr>
          <p:nvPr/>
        </p:nvSpPr>
        <p:spPr bwMode="auto">
          <a:xfrm>
            <a:off x="428625" y="4643438"/>
            <a:ext cx="8358188" cy="954087"/>
          </a:xfrm>
          <a:prstGeom prst="rect">
            <a:avLst/>
          </a:prstGeom>
          <a:noFill/>
          <a:ln w="9525">
            <a:noFill/>
            <a:miter lim="800000"/>
            <a:headEnd/>
            <a:tailEnd/>
          </a:ln>
        </p:spPr>
        <p:txBody>
          <a:bodyPr>
            <a:spAutoFit/>
          </a:bodyPr>
          <a:lstStyle/>
          <a:p>
            <a:pPr fontAlgn="b"/>
            <a:r>
              <a:rPr lang="zh-CN" altLang="en-US" sz="2800"/>
              <a:t>即对于因素的每一个水平，所得到的结果都服从正态分布，且方差相等。</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571500"/>
            <a:ext cx="8229600" cy="1143000"/>
          </a:xfrm>
        </p:spPr>
        <p:txBody>
          <a:bodyPr/>
          <a:lstStyle/>
          <a:p>
            <a:pPr>
              <a:defRPr/>
            </a:pPr>
            <a:r>
              <a:rPr lang="zh-CN" altLang="en-US" b="1" dirty="0" smtClean="0">
                <a:solidFill>
                  <a:schemeClr val="accent6"/>
                </a:solidFill>
                <a:latin typeface="黑体" pitchFamily="2" charset="-122"/>
                <a:ea typeface="黑体" pitchFamily="2" charset="-122"/>
              </a:rPr>
              <a:t>试验优化设计</a:t>
            </a:r>
            <a:endParaRPr lang="zh-CN" altLang="en-US" b="1" dirty="0">
              <a:solidFill>
                <a:schemeClr val="accent6"/>
              </a:solidFill>
              <a:latin typeface="黑体" pitchFamily="2" charset="-122"/>
              <a:ea typeface="黑体" pitchFamily="2" charset="-122"/>
            </a:endParaRPr>
          </a:p>
        </p:txBody>
      </p:sp>
      <p:sp>
        <p:nvSpPr>
          <p:cNvPr id="23555" name="Rectangle 3"/>
          <p:cNvSpPr>
            <a:spLocks noGrp="1" noChangeArrowheads="1"/>
          </p:cNvSpPr>
          <p:nvPr>
            <p:ph type="body" idx="4294967295"/>
          </p:nvPr>
        </p:nvSpPr>
        <p:spPr>
          <a:xfrm>
            <a:off x="2071688" y="2000250"/>
            <a:ext cx="5572125" cy="3643313"/>
          </a:xfrm>
        </p:spPr>
        <p:txBody>
          <a:bodyPr/>
          <a:lstStyle/>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第一章 引言</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solidFill>
                  <a:schemeClr val="accent6">
                    <a:lumMod val="75000"/>
                  </a:schemeClr>
                </a:solidFill>
                <a:latin typeface="楷体_GB2312" pitchFamily="49" charset="-122"/>
                <a:ea typeface="楷体_GB2312" pitchFamily="49" charset="-122"/>
                <a:cs typeface="Times New Roman" pitchFamily="18" charset="0"/>
              </a:rPr>
              <a:t>第二章 方差分析</a:t>
            </a:r>
            <a:endParaRPr lang="en-US" altLang="zh-CN" dirty="0" smtClean="0">
              <a:solidFill>
                <a:schemeClr val="accent6">
                  <a:lumMod val="75000"/>
                </a:schemeClr>
              </a:solidFill>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第三章 相关与回归分析</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第四章 多元线性回归模型</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第五章 正交试验设计方法</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第六章 试验优化设计</a:t>
            </a:r>
            <a:endParaRPr lang="en-US" altLang="zh-CN" dirty="0" smtClean="0">
              <a:latin typeface="楷体_GB2312" pitchFamily="49" charset="-122"/>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0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0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1"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2"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 name="Rectangle 2"/>
          <p:cNvSpPr txBox="1">
            <a:spLocks noChangeArrowheads="1"/>
          </p:cNvSpPr>
          <p:nvPr/>
        </p:nvSpPr>
        <p:spPr bwMode="auto">
          <a:xfrm>
            <a:off x="214313" y="142875"/>
            <a:ext cx="8643937" cy="1249363"/>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应用实例</a:t>
            </a:r>
            <a:r>
              <a:rPr lang="en-US" altLang="zh-CN" sz="4400" b="1" dirty="0">
                <a:solidFill>
                  <a:schemeClr val="accent6"/>
                </a:solidFill>
                <a:latin typeface="黑体" pitchFamily="2" charset="-122"/>
                <a:ea typeface="黑体" pitchFamily="2" charset="-122"/>
                <a:cs typeface="+mj-cs"/>
              </a:rPr>
              <a:t>1</a:t>
            </a:r>
            <a:r>
              <a:rPr lang="zh-CN" altLang="en-US" sz="4400" b="1" dirty="0">
                <a:solidFill>
                  <a:schemeClr val="accent6"/>
                </a:solidFill>
                <a:latin typeface="黑体" pitchFamily="2" charset="-122"/>
                <a:ea typeface="黑体" pitchFamily="2" charset="-122"/>
                <a:cs typeface="+mj-cs"/>
              </a:rPr>
              <a:t>计算</a:t>
            </a:r>
          </a:p>
        </p:txBody>
      </p:sp>
      <p:graphicFrame>
        <p:nvGraphicFramePr>
          <p:cNvPr id="25" name="表格 24"/>
          <p:cNvGraphicFramePr>
            <a:graphicFrameLocks noGrp="1"/>
          </p:cNvGraphicFramePr>
          <p:nvPr/>
        </p:nvGraphicFramePr>
        <p:xfrm>
          <a:off x="357188" y="1214438"/>
          <a:ext cx="8501123" cy="2000264"/>
        </p:xfrm>
        <a:graphic>
          <a:graphicData uri="http://schemas.openxmlformats.org/drawingml/2006/table">
            <a:tbl>
              <a:tblPr/>
              <a:tblGrid>
                <a:gridCol w="1156813"/>
                <a:gridCol w="791717"/>
                <a:gridCol w="608159"/>
                <a:gridCol w="1365586"/>
                <a:gridCol w="1525947"/>
                <a:gridCol w="1525947"/>
                <a:gridCol w="1526954"/>
              </a:tblGrid>
              <a:tr h="412426">
                <a:tc gridSpan="7">
                  <a:txBody>
                    <a:bodyPr/>
                    <a:lstStyle/>
                    <a:p>
                      <a:pPr algn="ctr">
                        <a:spcAft>
                          <a:spcPts val="0"/>
                        </a:spcAft>
                      </a:pPr>
                      <a:r>
                        <a:rPr lang="zh-CN" sz="2400" kern="0" dirty="0">
                          <a:latin typeface="Times New Roman"/>
                          <a:ea typeface="宋体"/>
                          <a:cs typeface="宋体"/>
                        </a:rPr>
                        <a:t>表</a:t>
                      </a:r>
                      <a:r>
                        <a:rPr lang="en-US" sz="2400" kern="0" dirty="0">
                          <a:latin typeface="Times New Roman"/>
                          <a:ea typeface="宋体"/>
                          <a:cs typeface="宋体"/>
                        </a:rPr>
                        <a:t>2-3</a:t>
                      </a:r>
                      <a:r>
                        <a:rPr lang="zh-CN" sz="2400" kern="0" dirty="0">
                          <a:latin typeface="Times New Roman"/>
                          <a:ea typeface="宋体"/>
                          <a:cs typeface="宋体"/>
                        </a:rPr>
                        <a:t>：方差分析</a:t>
                      </a:r>
                      <a:endParaRPr lang="zh-CN" sz="2400" kern="100" dirty="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1804">
                <a:tc>
                  <a:txBody>
                    <a:bodyPr/>
                    <a:lstStyle/>
                    <a:p>
                      <a:pPr algn="ctr">
                        <a:spcAft>
                          <a:spcPts val="0"/>
                        </a:spcAft>
                      </a:pPr>
                      <a:r>
                        <a:rPr lang="zh-CN" sz="2400" kern="0" dirty="0">
                          <a:latin typeface="Times New Roman"/>
                          <a:ea typeface="宋体"/>
                          <a:cs typeface="宋体"/>
                        </a:rPr>
                        <a:t>差异源</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a:latin typeface="宋体"/>
                          <a:ea typeface="宋体"/>
                          <a:cs typeface="宋体"/>
                        </a:rPr>
                        <a:t>SS</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a:latin typeface="宋体"/>
                          <a:ea typeface="宋体"/>
                          <a:cs typeface="宋体"/>
                        </a:rPr>
                        <a:t>df</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a:latin typeface="宋体"/>
                          <a:ea typeface="宋体"/>
                          <a:cs typeface="宋体"/>
                        </a:rPr>
                        <a:t>MS</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dirty="0">
                          <a:latin typeface="宋体"/>
                          <a:ea typeface="宋体"/>
                          <a:cs typeface="宋体"/>
                        </a:rPr>
                        <a:t>F</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dirty="0">
                          <a:latin typeface="宋体"/>
                          <a:ea typeface="宋体"/>
                          <a:cs typeface="宋体"/>
                        </a:rPr>
                        <a:t>P-value</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dirty="0">
                          <a:latin typeface="宋体"/>
                          <a:ea typeface="宋体"/>
                          <a:cs typeface="宋体"/>
                        </a:rPr>
                        <a:t>F </a:t>
                      </a:r>
                      <a:r>
                        <a:rPr lang="en-US" sz="2400" kern="0" dirty="0" err="1">
                          <a:latin typeface="宋体"/>
                          <a:ea typeface="宋体"/>
                          <a:cs typeface="宋体"/>
                        </a:rPr>
                        <a:t>crit</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04">
                <a:tc>
                  <a:txBody>
                    <a:bodyPr/>
                    <a:lstStyle/>
                    <a:p>
                      <a:pPr algn="ctr">
                        <a:spcAft>
                          <a:spcPts val="0"/>
                        </a:spcAft>
                      </a:pPr>
                      <a:r>
                        <a:rPr lang="zh-CN" sz="2400" kern="0">
                          <a:latin typeface="Times New Roman"/>
                          <a:ea typeface="宋体"/>
                          <a:cs typeface="宋体"/>
                        </a:rPr>
                        <a:t>组间</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0">
                          <a:latin typeface="宋体"/>
                          <a:ea typeface="宋体"/>
                          <a:cs typeface="宋体"/>
                        </a:rPr>
                        <a:t>1304</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0">
                          <a:latin typeface="宋体"/>
                          <a:ea typeface="宋体"/>
                          <a:cs typeface="宋体"/>
                        </a:rPr>
                        <a:t>2</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0">
                          <a:latin typeface="宋体"/>
                          <a:ea typeface="宋体"/>
                          <a:cs typeface="宋体"/>
                        </a:rPr>
                        <a:t>652</a:t>
                      </a:r>
                      <a:endParaRPr lang="zh-CN"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0" dirty="0">
                          <a:latin typeface="宋体"/>
                          <a:ea typeface="宋体"/>
                          <a:cs typeface="宋体"/>
                        </a:rPr>
                        <a:t>4.922819</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0" dirty="0">
                          <a:latin typeface="宋体"/>
                          <a:ea typeface="宋体"/>
                          <a:cs typeface="宋体"/>
                        </a:rPr>
                        <a:t>0.035945</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0" dirty="0">
                          <a:latin typeface="宋体"/>
                          <a:ea typeface="宋体"/>
                          <a:cs typeface="宋体"/>
                        </a:rPr>
                        <a:t>4.256495</a:t>
                      </a:r>
                      <a:endParaRPr lang="zh-CN" sz="24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391804">
                <a:tc>
                  <a:txBody>
                    <a:bodyPr/>
                    <a:lstStyle/>
                    <a:p>
                      <a:pPr algn="ctr">
                        <a:spcAft>
                          <a:spcPts val="0"/>
                        </a:spcAft>
                      </a:pPr>
                      <a:r>
                        <a:rPr lang="zh-CN" sz="2400" kern="0">
                          <a:latin typeface="Times New Roman"/>
                          <a:ea typeface="宋体"/>
                          <a:cs typeface="宋体"/>
                        </a:rPr>
                        <a:t>组内</a:t>
                      </a:r>
                      <a:endParaRPr lang="zh-CN" sz="24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2400" kern="0">
                          <a:latin typeface="宋体"/>
                          <a:ea typeface="宋体"/>
                          <a:cs typeface="宋体"/>
                        </a:rPr>
                        <a:t>1192</a:t>
                      </a:r>
                      <a:endParaRPr lang="zh-CN" sz="24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2400" kern="0">
                          <a:latin typeface="宋体"/>
                          <a:ea typeface="宋体"/>
                          <a:cs typeface="宋体"/>
                        </a:rPr>
                        <a:t>9</a:t>
                      </a:r>
                      <a:endParaRPr lang="zh-CN" sz="24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2400" kern="0" dirty="0">
                          <a:latin typeface="宋体"/>
                          <a:ea typeface="宋体"/>
                          <a:cs typeface="宋体"/>
                        </a:rPr>
                        <a:t>132.4444</a:t>
                      </a:r>
                      <a:endParaRPr lang="zh-CN" sz="240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endParaRPr lang="en-US" sz="2400" kern="0" dirty="0">
                        <a:latin typeface="宋体"/>
                        <a:ea typeface="宋体"/>
                        <a:cs typeface="宋体"/>
                      </a:endParaRPr>
                    </a:p>
                  </a:txBody>
                  <a:tcPr marL="68580" marR="68580" marT="0" marB="0" anchor="ctr">
                    <a:lnL>
                      <a:noFill/>
                    </a:lnL>
                    <a:lnR>
                      <a:noFill/>
                    </a:lnR>
                    <a:lnT>
                      <a:noFill/>
                    </a:lnT>
                    <a:lnB>
                      <a:noFill/>
                    </a:lnB>
                  </a:tcPr>
                </a:tc>
                <a:tc>
                  <a:txBody>
                    <a:bodyPr/>
                    <a:lstStyle/>
                    <a:p>
                      <a:pPr algn="ctr">
                        <a:spcAft>
                          <a:spcPts val="0"/>
                        </a:spcAft>
                      </a:pPr>
                      <a:endParaRPr lang="en-US" sz="2400" kern="0" dirty="0">
                        <a:latin typeface="宋体"/>
                        <a:ea typeface="宋体"/>
                        <a:cs typeface="宋体"/>
                      </a:endParaRPr>
                    </a:p>
                  </a:txBody>
                  <a:tcPr marL="68580" marR="68580" marT="0" marB="0" anchor="ctr">
                    <a:lnL>
                      <a:noFill/>
                    </a:lnL>
                    <a:lnR>
                      <a:noFill/>
                    </a:lnR>
                    <a:lnT>
                      <a:noFill/>
                    </a:lnT>
                    <a:lnB>
                      <a:noFill/>
                    </a:lnB>
                  </a:tcPr>
                </a:tc>
                <a:tc>
                  <a:txBody>
                    <a:bodyPr/>
                    <a:lstStyle/>
                    <a:p>
                      <a:pPr algn="ctr">
                        <a:spcAft>
                          <a:spcPts val="0"/>
                        </a:spcAft>
                      </a:pPr>
                      <a:endParaRPr lang="en-US" sz="2400" kern="0">
                        <a:latin typeface="宋体"/>
                        <a:ea typeface="宋体"/>
                        <a:cs typeface="宋体"/>
                      </a:endParaRPr>
                    </a:p>
                  </a:txBody>
                  <a:tcPr marL="68580" marR="68580" marT="0" marB="0" anchor="ctr">
                    <a:lnL>
                      <a:noFill/>
                    </a:lnL>
                    <a:lnR>
                      <a:noFill/>
                    </a:lnR>
                    <a:lnT>
                      <a:noFill/>
                    </a:lnT>
                    <a:lnB>
                      <a:noFill/>
                    </a:lnB>
                  </a:tcPr>
                </a:tc>
              </a:tr>
              <a:tr h="412426">
                <a:tc>
                  <a:txBody>
                    <a:bodyPr/>
                    <a:lstStyle/>
                    <a:p>
                      <a:pPr algn="ctr">
                        <a:spcAft>
                          <a:spcPts val="0"/>
                        </a:spcAft>
                      </a:pPr>
                      <a:r>
                        <a:rPr lang="zh-CN" sz="2400" kern="0">
                          <a:latin typeface="Times New Roman"/>
                          <a:ea typeface="宋体"/>
                          <a:cs typeface="宋体"/>
                        </a:rPr>
                        <a:t>总计</a:t>
                      </a:r>
                      <a:endParaRPr lang="zh-CN" sz="24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a:latin typeface="宋体"/>
                          <a:ea typeface="宋体"/>
                          <a:cs typeface="宋体"/>
                        </a:rPr>
                        <a:t>2496</a:t>
                      </a:r>
                      <a:endParaRPr lang="zh-CN" sz="24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0">
                          <a:latin typeface="宋体"/>
                          <a:ea typeface="宋体"/>
                          <a:cs typeface="宋体"/>
                        </a:rPr>
                        <a:t>11</a:t>
                      </a:r>
                      <a:endParaRPr lang="zh-CN" sz="24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0" dirty="0">
                        <a:latin typeface="宋体"/>
                        <a:ea typeface="宋体"/>
                        <a:cs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0" dirty="0">
                        <a:latin typeface="宋体"/>
                        <a:ea typeface="宋体"/>
                        <a:cs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0" dirty="0">
                        <a:latin typeface="宋体"/>
                        <a:ea typeface="宋体"/>
                        <a:cs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0" dirty="0">
                        <a:latin typeface="宋体"/>
                        <a:ea typeface="宋体"/>
                        <a:cs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1551" name="矩形 25"/>
          <p:cNvSpPr>
            <a:spLocks noChangeArrowheads="1"/>
          </p:cNvSpPr>
          <p:nvPr/>
        </p:nvSpPr>
        <p:spPr bwMode="auto">
          <a:xfrm>
            <a:off x="428625" y="3429000"/>
            <a:ext cx="8358188" cy="523875"/>
          </a:xfrm>
          <a:prstGeom prst="rect">
            <a:avLst/>
          </a:prstGeom>
          <a:noFill/>
          <a:ln w="9525">
            <a:noFill/>
            <a:miter lim="800000"/>
            <a:headEnd/>
            <a:tailEnd/>
          </a:ln>
        </p:spPr>
        <p:txBody>
          <a:bodyPr>
            <a:spAutoFit/>
          </a:bodyPr>
          <a:lstStyle/>
          <a:p>
            <a:r>
              <a:rPr lang="zh-CN" altLang="en-US" sz="2800"/>
              <a:t>对于应用例</a:t>
            </a:r>
            <a:r>
              <a:rPr lang="en-US" altLang="zh-CN" sz="2800"/>
              <a:t>1</a:t>
            </a:r>
            <a:r>
              <a:rPr lang="zh-CN" altLang="en-US" sz="2800"/>
              <a:t>，现假设原问题规定检验的显著性水平</a:t>
            </a:r>
          </a:p>
        </p:txBody>
      </p:sp>
      <p:sp>
        <p:nvSpPr>
          <p:cNvPr id="2155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506" name="Object 8"/>
          <p:cNvGraphicFramePr>
            <a:graphicFrameLocks noChangeAspect="1"/>
          </p:cNvGraphicFramePr>
          <p:nvPr/>
        </p:nvGraphicFramePr>
        <p:xfrm>
          <a:off x="3500438" y="4000500"/>
          <a:ext cx="1714500" cy="555625"/>
        </p:xfrm>
        <a:graphic>
          <a:graphicData uri="http://schemas.openxmlformats.org/presentationml/2006/ole">
            <p:oleObj spid="_x0000_s21506" name="Equation" r:id="rId3" imgW="558720" imgH="177480" progId="">
              <p:embed/>
            </p:oleObj>
          </a:graphicData>
        </a:graphic>
      </p:graphicFrame>
      <p:sp>
        <p:nvSpPr>
          <p:cNvPr id="2155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5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507" name="Object 12"/>
          <p:cNvGraphicFramePr>
            <a:graphicFrameLocks noChangeAspect="1"/>
          </p:cNvGraphicFramePr>
          <p:nvPr/>
        </p:nvGraphicFramePr>
        <p:xfrm>
          <a:off x="857250" y="4572000"/>
          <a:ext cx="7075488" cy="714375"/>
        </p:xfrm>
        <a:graphic>
          <a:graphicData uri="http://schemas.openxmlformats.org/presentationml/2006/ole">
            <p:oleObj spid="_x0000_s21507" name="Equation" r:id="rId4" imgW="1981080" imgH="253800" progId="">
              <p:embed/>
            </p:oleObj>
          </a:graphicData>
        </a:graphic>
      </p:graphicFrame>
      <p:sp>
        <p:nvSpPr>
          <p:cNvPr id="21555" name="矩形 31"/>
          <p:cNvSpPr>
            <a:spLocks noChangeArrowheads="1"/>
          </p:cNvSpPr>
          <p:nvPr/>
        </p:nvSpPr>
        <p:spPr bwMode="auto">
          <a:xfrm>
            <a:off x="1571625" y="5357813"/>
            <a:ext cx="7215188" cy="954087"/>
          </a:xfrm>
          <a:prstGeom prst="rect">
            <a:avLst/>
          </a:prstGeom>
          <a:noFill/>
          <a:ln w="9525">
            <a:noFill/>
            <a:miter lim="800000"/>
            <a:headEnd/>
            <a:tailEnd/>
          </a:ln>
        </p:spPr>
        <p:txBody>
          <a:bodyPr>
            <a:spAutoFit/>
          </a:bodyPr>
          <a:lstStyle/>
          <a:p>
            <a:r>
              <a:rPr lang="zh-CN" altLang="en-US" sz="2800"/>
              <a:t>我们有</a:t>
            </a:r>
            <a:r>
              <a:rPr lang="en-US" altLang="zh-CN" sz="2800"/>
              <a:t>95%</a:t>
            </a:r>
            <a:r>
              <a:rPr lang="zh-CN" altLang="en-US" sz="2800"/>
              <a:t>的把握认为三种材料所制造的机器的寿命有显著的差异。</a:t>
            </a:r>
          </a:p>
        </p:txBody>
      </p:sp>
      <p:sp>
        <p:nvSpPr>
          <p:cNvPr id="21556" name="矩形 32"/>
          <p:cNvSpPr>
            <a:spLocks noChangeArrowheads="1"/>
          </p:cNvSpPr>
          <p:nvPr/>
        </p:nvSpPr>
        <p:spPr bwMode="auto">
          <a:xfrm>
            <a:off x="214313" y="5500688"/>
            <a:ext cx="1295400" cy="523875"/>
          </a:xfrm>
          <a:prstGeom prst="rect">
            <a:avLst/>
          </a:prstGeom>
          <a:noFill/>
          <a:ln w="9525">
            <a:noFill/>
            <a:miter lim="800000"/>
            <a:headEnd/>
            <a:tailEnd/>
          </a:ln>
        </p:spPr>
        <p:txBody>
          <a:bodyPr wrap="none">
            <a:spAutoFit/>
          </a:bodyPr>
          <a:lstStyle/>
          <a:p>
            <a:r>
              <a:rPr lang="zh-CN" altLang="en-US" sz="2800"/>
              <a:t>否定</a:t>
            </a:r>
            <a:r>
              <a:rPr lang="en-US" altLang="zh-CN" sz="2800" i="1"/>
              <a:t>H</a:t>
            </a:r>
            <a:r>
              <a:rPr lang="en-US" altLang="zh-CN" sz="2800" i="1" baseline="-25000"/>
              <a:t>0</a:t>
            </a:r>
            <a:endParaRPr lang="zh-CN" altLang="en-US" sz="2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0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5"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 name="TextBox 15"/>
          <p:cNvSpPr txBox="1"/>
          <p:nvPr/>
        </p:nvSpPr>
        <p:spPr>
          <a:xfrm>
            <a:off x="714348" y="2500306"/>
            <a:ext cx="7095212" cy="707886"/>
          </a:xfrm>
          <a:prstGeom prst="rect">
            <a:avLst/>
          </a:prstGeom>
          <a:noFill/>
        </p:spPr>
        <p:txBody>
          <a:bodyPr wrap="none" rtlCol="0">
            <a:spAutoFit/>
          </a:bodyPr>
          <a:lstStyle/>
          <a:p>
            <a:r>
              <a:rPr lang="en-US" altLang="zh-CN" sz="4000" dirty="0" smtClean="0"/>
              <a:t>Experiment_design@126.com</a:t>
            </a:r>
            <a:endParaRPr lang="zh-CN" altLang="en-US" sz="4000" dirty="0" smtClean="0"/>
          </a:p>
        </p:txBody>
      </p:sp>
      <p:sp>
        <p:nvSpPr>
          <p:cNvPr id="17" name="TextBox 16"/>
          <p:cNvSpPr txBox="1"/>
          <p:nvPr/>
        </p:nvSpPr>
        <p:spPr>
          <a:xfrm>
            <a:off x="2428860" y="1142984"/>
            <a:ext cx="3775393" cy="707886"/>
          </a:xfrm>
          <a:prstGeom prst="rect">
            <a:avLst/>
          </a:prstGeom>
          <a:noFill/>
        </p:spPr>
        <p:txBody>
          <a:bodyPr wrap="none" rtlCol="0">
            <a:spAutoFit/>
          </a:bodyPr>
          <a:lstStyle/>
          <a:p>
            <a:r>
              <a:rPr lang="zh-CN" altLang="en-US" sz="4000" dirty="0" smtClean="0"/>
              <a:t>课件及问题邮箱</a:t>
            </a:r>
            <a:endParaRPr lang="zh-CN" altLang="en-US" sz="4000" dirty="0" smtClean="0"/>
          </a:p>
        </p:txBody>
      </p:sp>
      <p:sp>
        <p:nvSpPr>
          <p:cNvPr id="18" name="TextBox 17"/>
          <p:cNvSpPr txBox="1"/>
          <p:nvPr/>
        </p:nvSpPr>
        <p:spPr>
          <a:xfrm>
            <a:off x="3071802" y="3643314"/>
            <a:ext cx="2295821" cy="707886"/>
          </a:xfrm>
          <a:prstGeom prst="rect">
            <a:avLst/>
          </a:prstGeom>
          <a:noFill/>
        </p:spPr>
        <p:txBody>
          <a:bodyPr wrap="none" rtlCol="0">
            <a:spAutoFit/>
          </a:bodyPr>
          <a:lstStyle/>
          <a:p>
            <a:r>
              <a:rPr lang="en-US" altLang="zh-CN" sz="4000" dirty="0" smtClean="0"/>
              <a:t>mse2013</a:t>
            </a:r>
            <a:endParaRPr lang="zh-CN" altLang="en-US" sz="4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214313"/>
            <a:ext cx="8643938" cy="1143000"/>
          </a:xfrm>
        </p:spPr>
        <p:txBody>
          <a:bodyPr/>
          <a:lstStyle/>
          <a:p>
            <a:pPr>
              <a:defRPr/>
            </a:pPr>
            <a:r>
              <a:rPr lang="en-US" altLang="en-US" b="1" dirty="0" smtClean="0">
                <a:solidFill>
                  <a:schemeClr val="accent6"/>
                </a:solidFill>
                <a:latin typeface="黑体" pitchFamily="2" charset="-122"/>
                <a:ea typeface="黑体" pitchFamily="2" charset="-122"/>
              </a:rPr>
              <a:t>2.1.5</a:t>
            </a:r>
            <a:r>
              <a:rPr lang="zh-CN" altLang="en-US" b="1" dirty="0" smtClean="0">
                <a:solidFill>
                  <a:schemeClr val="accent6"/>
                </a:solidFill>
                <a:latin typeface="黑体" pitchFamily="2" charset="-122"/>
                <a:ea typeface="黑体" pitchFamily="2" charset="-122"/>
              </a:rPr>
              <a:t>方差分析的基本步骤</a:t>
            </a:r>
          </a:p>
        </p:txBody>
      </p:sp>
      <p:sp>
        <p:nvSpPr>
          <p:cNvPr id="45059" name="Rectangle 7"/>
          <p:cNvSpPr>
            <a:spLocks noChangeArrowheads="1"/>
          </p:cNvSpPr>
          <p:nvPr/>
        </p:nvSpPr>
        <p:spPr bwMode="auto">
          <a:xfrm>
            <a:off x="285750" y="1071563"/>
            <a:ext cx="8429625" cy="3970337"/>
          </a:xfrm>
          <a:prstGeom prst="rect">
            <a:avLst/>
          </a:prstGeom>
          <a:noFill/>
          <a:ln w="9525">
            <a:noFill/>
            <a:miter lim="800000"/>
            <a:headEnd/>
            <a:tailEnd/>
          </a:ln>
        </p:spPr>
        <p:txBody>
          <a:bodyPr anchor="ctr">
            <a:spAutoFit/>
          </a:bodyPr>
          <a:lstStyle/>
          <a:p>
            <a:pPr indent="266700" eaLnBrk="0" hangingPunct="0"/>
            <a:r>
              <a:rPr lang="zh-CN" sz="2800">
                <a:ea typeface="仿宋_GB2312" pitchFamily="49" charset="-122"/>
              </a:rPr>
              <a:t>结合单因素试验结果方差分析的实例，较详细地介绍了方差分析的基本原理和步骤。关于方差分析的基本步骤现归纳如下：</a:t>
            </a:r>
            <a:endParaRPr lang="zh-CN" sz="2800"/>
          </a:p>
          <a:p>
            <a:pPr indent="266700" eaLnBrk="0" hangingPunct="0"/>
            <a:r>
              <a:rPr lang="zh-CN" sz="2800">
                <a:ea typeface="仿宋_GB2312" pitchFamily="49" charset="-122"/>
              </a:rPr>
              <a:t>（</a:t>
            </a:r>
            <a:r>
              <a:rPr lang="en-US" altLang="zh-CN" sz="2800">
                <a:ea typeface="仿宋_GB2312" pitchFamily="49" charset="-122"/>
              </a:rPr>
              <a:t>1</a:t>
            </a:r>
            <a:r>
              <a:rPr lang="zh-CN" altLang="en-US" sz="2800">
                <a:ea typeface="仿宋_GB2312" pitchFamily="49" charset="-122"/>
              </a:rPr>
              <a:t>）计算各项平方和与自由度。</a:t>
            </a:r>
            <a:endParaRPr lang="zh-CN" altLang="en-US" sz="2800"/>
          </a:p>
          <a:p>
            <a:pPr indent="266700" eaLnBrk="0" hangingPunct="0"/>
            <a:r>
              <a:rPr lang="zh-CN" altLang="en-US" sz="2800">
                <a:ea typeface="仿宋_GB2312" pitchFamily="49" charset="-122"/>
              </a:rPr>
              <a:t>（</a:t>
            </a:r>
            <a:r>
              <a:rPr lang="en-US" altLang="zh-CN" sz="2800">
                <a:ea typeface="仿宋_GB2312" pitchFamily="49" charset="-122"/>
              </a:rPr>
              <a:t>2</a:t>
            </a:r>
            <a:r>
              <a:rPr lang="zh-CN" altLang="en-US" sz="2800">
                <a:ea typeface="仿宋_GB2312" pitchFamily="49" charset="-122"/>
              </a:rPr>
              <a:t>）列出方差分析表，进行</a:t>
            </a:r>
            <a:r>
              <a:rPr lang="en-US" altLang="zh-CN" sz="2800" i="1">
                <a:ea typeface="仿宋_GB2312" pitchFamily="49" charset="-122"/>
              </a:rPr>
              <a:t>F</a:t>
            </a:r>
            <a:r>
              <a:rPr lang="zh-CN" altLang="en-US" sz="2800">
                <a:ea typeface="仿宋_GB2312" pitchFamily="49" charset="-122"/>
              </a:rPr>
              <a:t>检验。</a:t>
            </a:r>
            <a:endParaRPr lang="zh-CN" altLang="en-US" sz="2800"/>
          </a:p>
          <a:p>
            <a:pPr indent="266700" eaLnBrk="0" hangingPunct="0"/>
            <a:r>
              <a:rPr lang="zh-CN" altLang="en-US" sz="2800">
                <a:ea typeface="仿宋_GB2312" pitchFamily="49" charset="-122"/>
              </a:rPr>
              <a:t>（</a:t>
            </a:r>
            <a:r>
              <a:rPr lang="en-US" altLang="zh-CN" sz="2800">
                <a:ea typeface="仿宋_GB2312" pitchFamily="49" charset="-122"/>
              </a:rPr>
              <a:t>3</a:t>
            </a:r>
            <a:r>
              <a:rPr lang="zh-CN" altLang="en-US" sz="2800">
                <a:ea typeface="仿宋_GB2312" pitchFamily="49" charset="-122"/>
              </a:rPr>
              <a:t>）若</a:t>
            </a:r>
            <a:r>
              <a:rPr lang="en-US" altLang="zh-CN" sz="2800" i="1">
                <a:ea typeface="仿宋_GB2312" pitchFamily="49" charset="-122"/>
              </a:rPr>
              <a:t>F</a:t>
            </a:r>
            <a:r>
              <a:rPr lang="zh-CN" altLang="en-US" sz="2800">
                <a:ea typeface="仿宋_GB2312" pitchFamily="49" charset="-122"/>
              </a:rPr>
              <a:t>检验显著，则进行多重比较。多重比较的方法有最小显著差数法</a:t>
            </a:r>
            <a:r>
              <a:rPr lang="en-US" altLang="zh-CN" sz="2800">
                <a:ea typeface="仿宋_GB2312" pitchFamily="49" charset="-122"/>
              </a:rPr>
              <a:t>(</a:t>
            </a:r>
            <a:r>
              <a:rPr lang="en-US" altLang="zh-CN" sz="2800" i="1">
                <a:latin typeface="Times New Roman" pitchFamily="18" charset="0"/>
                <a:cs typeface="Times New Roman" pitchFamily="18" charset="0"/>
              </a:rPr>
              <a:t>LSD</a:t>
            </a:r>
            <a:r>
              <a:rPr lang="zh-CN" altLang="en-US" sz="2800">
                <a:ea typeface="仿宋_GB2312" pitchFamily="49" charset="-122"/>
              </a:rPr>
              <a:t>法</a:t>
            </a:r>
            <a:r>
              <a:rPr lang="en-US" altLang="zh-CN" sz="2800">
                <a:ea typeface="仿宋_GB2312" pitchFamily="49" charset="-122"/>
              </a:rPr>
              <a:t>)</a:t>
            </a:r>
            <a:r>
              <a:rPr lang="zh-CN" altLang="en-US" sz="2800">
                <a:ea typeface="仿宋_GB2312" pitchFamily="49" charset="-122"/>
              </a:rPr>
              <a:t>和最小显著极差法</a:t>
            </a:r>
            <a:r>
              <a:rPr lang="en-US" altLang="zh-CN" sz="2800">
                <a:ea typeface="仿宋_GB2312" pitchFamily="49" charset="-122"/>
              </a:rPr>
              <a:t>(</a:t>
            </a:r>
            <a:r>
              <a:rPr lang="en-US" altLang="zh-CN" sz="2800" i="1">
                <a:latin typeface="Times New Roman" pitchFamily="18" charset="0"/>
                <a:cs typeface="Times New Roman" pitchFamily="18" charset="0"/>
              </a:rPr>
              <a:t>LSR</a:t>
            </a:r>
            <a:r>
              <a:rPr lang="zh-CN" altLang="en-US" sz="2800">
                <a:ea typeface="仿宋_GB2312" pitchFamily="49" charset="-122"/>
              </a:rPr>
              <a:t>法：包括</a:t>
            </a:r>
            <a:r>
              <a:rPr lang="en-US" altLang="zh-CN" sz="2800" i="1">
                <a:latin typeface="Times New Roman" pitchFamily="18" charset="0"/>
                <a:cs typeface="Times New Roman" pitchFamily="18" charset="0"/>
              </a:rPr>
              <a:t>q</a:t>
            </a:r>
            <a:r>
              <a:rPr lang="zh-CN" altLang="en-US" sz="2800">
                <a:ea typeface="仿宋_GB2312" pitchFamily="49" charset="-122"/>
              </a:rPr>
              <a:t>检验法和新复极差法</a:t>
            </a:r>
            <a:r>
              <a:rPr lang="en-US" altLang="zh-CN" sz="2800">
                <a:ea typeface="仿宋_GB2312" pitchFamily="49" charset="-122"/>
              </a:rPr>
              <a:t>)</a:t>
            </a:r>
            <a:r>
              <a:rPr lang="zh-CN" altLang="en-US" sz="2800">
                <a:ea typeface="仿宋_GB2312" pitchFamily="49" charset="-122"/>
              </a:rPr>
              <a:t>。表示多重比较结果的方法有三角形法和标记字母法。</a:t>
            </a:r>
            <a:endParaRPr lang="zh-CN" altLang="en-US" sz="2800"/>
          </a:p>
        </p:txBody>
      </p:sp>
      <p:sp>
        <p:nvSpPr>
          <p:cNvPr id="45060" name="矩形 18"/>
          <p:cNvSpPr>
            <a:spLocks noChangeArrowheads="1"/>
          </p:cNvSpPr>
          <p:nvPr/>
        </p:nvSpPr>
        <p:spPr bwMode="auto">
          <a:xfrm>
            <a:off x="285750" y="5000625"/>
            <a:ext cx="8572500" cy="1384300"/>
          </a:xfrm>
          <a:prstGeom prst="rect">
            <a:avLst/>
          </a:prstGeom>
          <a:noFill/>
          <a:ln w="9525">
            <a:noFill/>
            <a:miter lim="800000"/>
            <a:headEnd/>
            <a:tailEnd/>
          </a:ln>
        </p:spPr>
        <p:txBody>
          <a:bodyPr>
            <a:spAutoFit/>
          </a:bodyPr>
          <a:lstStyle/>
          <a:p>
            <a:r>
              <a:rPr lang="zh-CN" altLang="en-US" sz="2800"/>
              <a:t>    若有一些特殊重要的问题需要回答，多重比较又无法或不能很好地回答这些问题时，则应考虑单一自由度正交比较法。</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214313"/>
            <a:ext cx="8643938" cy="1143000"/>
          </a:xfrm>
        </p:spPr>
        <p:txBody>
          <a:bodyPr/>
          <a:lstStyle/>
          <a:p>
            <a:pPr>
              <a:defRPr/>
            </a:pPr>
            <a:r>
              <a:rPr lang="en-US" altLang="en-US" b="1" dirty="0" smtClean="0">
                <a:solidFill>
                  <a:schemeClr val="accent6"/>
                </a:solidFill>
                <a:latin typeface="黑体" pitchFamily="2" charset="-122"/>
                <a:ea typeface="黑体" pitchFamily="2" charset="-122"/>
              </a:rPr>
              <a:t>2.2  </a:t>
            </a:r>
            <a:r>
              <a:rPr lang="zh-CN" altLang="en-US" b="1" dirty="0" smtClean="0">
                <a:solidFill>
                  <a:schemeClr val="accent6"/>
                </a:solidFill>
                <a:latin typeface="黑体" pitchFamily="2" charset="-122"/>
                <a:ea typeface="黑体" pitchFamily="2" charset="-122"/>
              </a:rPr>
              <a:t>单因素试验资料的方差分析</a:t>
            </a:r>
          </a:p>
        </p:txBody>
      </p:sp>
      <p:sp>
        <p:nvSpPr>
          <p:cNvPr id="46083" name="矩形 4"/>
          <p:cNvSpPr>
            <a:spLocks noChangeArrowheads="1"/>
          </p:cNvSpPr>
          <p:nvPr/>
        </p:nvSpPr>
        <p:spPr bwMode="auto">
          <a:xfrm>
            <a:off x="500063" y="1500188"/>
            <a:ext cx="8143875" cy="3970337"/>
          </a:xfrm>
          <a:prstGeom prst="rect">
            <a:avLst/>
          </a:prstGeom>
          <a:noFill/>
          <a:ln w="9525">
            <a:noFill/>
            <a:miter lim="800000"/>
            <a:headEnd/>
            <a:tailEnd/>
          </a:ln>
        </p:spPr>
        <p:txBody>
          <a:bodyPr>
            <a:spAutoFit/>
          </a:bodyPr>
          <a:lstStyle/>
          <a:p>
            <a:r>
              <a:rPr lang="zh-CN" altLang="en-US" sz="2800"/>
              <a:t>    在方差分析中，根据所研究试验因素的多少，可分为</a:t>
            </a:r>
            <a:r>
              <a:rPr lang="zh-CN" altLang="en-US" sz="2800" b="1">
                <a:solidFill>
                  <a:srgbClr val="FF0000"/>
                </a:solidFill>
              </a:rPr>
              <a:t>单因素</a:t>
            </a:r>
            <a:r>
              <a:rPr lang="zh-CN" altLang="en-US" sz="2800"/>
              <a:t>、</a:t>
            </a:r>
            <a:r>
              <a:rPr lang="zh-CN" altLang="en-US" sz="2800" b="1">
                <a:solidFill>
                  <a:srgbClr val="FF0000"/>
                </a:solidFill>
              </a:rPr>
              <a:t>两因素</a:t>
            </a:r>
            <a:r>
              <a:rPr lang="zh-CN" altLang="en-US" sz="2800"/>
              <a:t>和</a:t>
            </a:r>
            <a:r>
              <a:rPr lang="zh-CN" altLang="en-US" sz="2800" b="1">
                <a:solidFill>
                  <a:srgbClr val="FF0000"/>
                </a:solidFill>
              </a:rPr>
              <a:t>多因素试验资料</a:t>
            </a:r>
            <a:r>
              <a:rPr lang="zh-CN" altLang="en-US" sz="2800"/>
              <a:t>的方差分析。单因素试验资料的方差分析是其中最简单的一种，目的在于正确判断该试验因素各水平的优劣。根据各处理内重复数是否相等，单因素方差分析又分为重复数相等和重复数不等两种情况。上节讨论的是重复数相等的情况。当重复数不等时，各项平方和与自由度的计算，多重比较中标准误的计算略有不同。</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214313"/>
            <a:ext cx="9144000" cy="1143000"/>
          </a:xfrm>
        </p:spPr>
        <p:txBody>
          <a:bodyPr/>
          <a:lstStyle/>
          <a:p>
            <a:pPr>
              <a:defRPr/>
            </a:pPr>
            <a:r>
              <a:rPr lang="en-US" altLang="en-US" sz="4000" b="1" dirty="0" smtClean="0">
                <a:solidFill>
                  <a:schemeClr val="accent6"/>
                </a:solidFill>
                <a:latin typeface="黑体" pitchFamily="2" charset="-122"/>
                <a:ea typeface="黑体" pitchFamily="2" charset="-122"/>
              </a:rPr>
              <a:t>2.2.1 </a:t>
            </a:r>
            <a:r>
              <a:rPr lang="zh-CN" altLang="en-US" sz="4000" b="1" dirty="0" smtClean="0">
                <a:solidFill>
                  <a:schemeClr val="accent6"/>
                </a:solidFill>
                <a:latin typeface="黑体" pitchFamily="2" charset="-122"/>
                <a:ea typeface="黑体" pitchFamily="2" charset="-122"/>
              </a:rPr>
              <a:t>各处理重复数相等的方差分析</a:t>
            </a:r>
          </a:p>
        </p:txBody>
      </p:sp>
      <p:sp>
        <p:nvSpPr>
          <p:cNvPr id="47107" name="Rectangle 1"/>
          <p:cNvSpPr>
            <a:spLocks noChangeArrowheads="1"/>
          </p:cNvSpPr>
          <p:nvPr/>
        </p:nvSpPr>
        <p:spPr bwMode="auto">
          <a:xfrm>
            <a:off x="285750" y="1214438"/>
            <a:ext cx="8501063" cy="1816100"/>
          </a:xfrm>
          <a:prstGeom prst="rect">
            <a:avLst/>
          </a:prstGeom>
          <a:noFill/>
          <a:ln w="9525">
            <a:noFill/>
            <a:miter lim="800000"/>
            <a:headEnd/>
            <a:tailEnd/>
          </a:ln>
        </p:spPr>
        <p:txBody>
          <a:bodyPr anchor="ctr">
            <a:spAutoFit/>
          </a:bodyPr>
          <a:lstStyle/>
          <a:p>
            <a:pPr eaLnBrk="0" hangingPunct="0"/>
            <a:r>
              <a:rPr lang="zh-CN" altLang="en-US" sz="2800" b="1">
                <a:latin typeface="Times New Roman" pitchFamily="18" charset="0"/>
                <a:cs typeface="Times New Roman" pitchFamily="18" charset="0"/>
              </a:rPr>
              <a:t>例</a:t>
            </a:r>
            <a:r>
              <a:rPr lang="en-US" altLang="zh-CN" sz="2800" b="1">
                <a:latin typeface="Times New Roman" pitchFamily="18" charset="0"/>
                <a:cs typeface="Times New Roman" pitchFamily="18" charset="0"/>
              </a:rPr>
              <a:t>2-2</a:t>
            </a:r>
            <a:r>
              <a:rPr lang="en-US" altLang="zh-CN" sz="2800">
                <a:latin typeface="Times New Roman" pitchFamily="18" charset="0"/>
                <a:cs typeface="Times New Roman" pitchFamily="18" charset="0"/>
              </a:rPr>
              <a:t>  </a:t>
            </a:r>
            <a:r>
              <a:rPr lang="zh-CN" altLang="en-US" sz="2800">
                <a:latin typeface="Times New Roman" pitchFamily="18" charset="0"/>
                <a:cs typeface="Times New Roman" pitchFamily="18" charset="0"/>
              </a:rPr>
              <a:t>某试验室对钢锭模进行选材试验</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其方法是将试件加热到</a:t>
            </a:r>
            <a:r>
              <a:rPr lang="en-US" altLang="zh-CN" sz="2800">
                <a:latin typeface="Times New Roman" pitchFamily="18" charset="0"/>
                <a:cs typeface="Times New Roman" pitchFamily="18" charset="0"/>
              </a:rPr>
              <a:t>700℃</a:t>
            </a:r>
            <a:r>
              <a:rPr lang="zh-CN" altLang="en-US" sz="2800">
                <a:latin typeface="Times New Roman" pitchFamily="18" charset="0"/>
                <a:cs typeface="Times New Roman" pitchFamily="18" charset="0"/>
              </a:rPr>
              <a:t>后，投入到</a:t>
            </a:r>
            <a:r>
              <a:rPr lang="en-US" altLang="zh-CN" sz="2800">
                <a:latin typeface="Times New Roman" pitchFamily="18" charset="0"/>
                <a:cs typeface="Times New Roman" pitchFamily="18" charset="0"/>
              </a:rPr>
              <a:t>20℃</a:t>
            </a:r>
            <a:r>
              <a:rPr lang="zh-CN" altLang="en-US" sz="2800">
                <a:latin typeface="Times New Roman" pitchFamily="18" charset="0"/>
                <a:cs typeface="Times New Roman" pitchFamily="18" charset="0"/>
              </a:rPr>
              <a:t>的水中急冷，这样反复进行到试件断裂为止，试验次数越多，试件质量越好</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试验结果如表</a:t>
            </a:r>
            <a:r>
              <a:rPr lang="en-US" altLang="zh-CN" sz="2800">
                <a:latin typeface="Times New Roman" pitchFamily="18" charset="0"/>
                <a:cs typeface="Times New Roman" pitchFamily="18" charset="0"/>
              </a:rPr>
              <a:t>2-4.</a:t>
            </a:r>
            <a:r>
              <a:rPr lang="en-US" altLang="zh-CN" sz="2800"/>
              <a:t> </a:t>
            </a:r>
          </a:p>
        </p:txBody>
      </p:sp>
      <p:graphicFrame>
        <p:nvGraphicFramePr>
          <p:cNvPr id="6" name="表格 5"/>
          <p:cNvGraphicFramePr>
            <a:graphicFrameLocks noGrp="1"/>
          </p:cNvGraphicFramePr>
          <p:nvPr/>
        </p:nvGraphicFramePr>
        <p:xfrm>
          <a:off x="1071563" y="3000375"/>
          <a:ext cx="6858047" cy="3392380"/>
        </p:xfrm>
        <a:graphic>
          <a:graphicData uri="http://schemas.openxmlformats.org/drawingml/2006/table">
            <a:tbl>
              <a:tblPr/>
              <a:tblGrid>
                <a:gridCol w="1086025"/>
                <a:gridCol w="1086025"/>
                <a:gridCol w="1769819"/>
                <a:gridCol w="1769819"/>
                <a:gridCol w="1146359"/>
              </a:tblGrid>
              <a:tr h="0">
                <a:tc gridSpan="5">
                  <a:txBody>
                    <a:bodyPr/>
                    <a:lstStyle/>
                    <a:p>
                      <a:pPr algn="ctr" fontAlgn="ctr"/>
                      <a:r>
                        <a:rPr lang="zh-CN" sz="2000" b="0" i="0" u="none" strike="noStrike" dirty="0">
                          <a:solidFill>
                            <a:srgbClr val="000000"/>
                          </a:solidFill>
                          <a:latin typeface="宋体"/>
                        </a:rPr>
                        <a:t>表</a:t>
                      </a:r>
                      <a:r>
                        <a:rPr lang="zh-CN" sz="2000" b="0" i="0" u="none" strike="noStrike" dirty="0">
                          <a:solidFill>
                            <a:srgbClr val="000000"/>
                          </a:solidFill>
                          <a:latin typeface="Times New Roman"/>
                        </a:rPr>
                        <a:t>2-4</a:t>
                      </a:r>
                      <a:r>
                        <a:rPr lang="zh-CN" sz="2000" b="0" i="0" u="none" strike="noStrike" dirty="0">
                          <a:solidFill>
                            <a:srgbClr val="000000"/>
                          </a:solidFill>
                          <a:latin typeface="宋体"/>
                        </a:rPr>
                        <a:t>断裂试验表</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2716">
                <a:tc rowSpan="2">
                  <a:txBody>
                    <a:bodyPr/>
                    <a:lstStyle/>
                    <a:p>
                      <a:pPr algn="ctr" fontAlgn="ctr"/>
                      <a:r>
                        <a:rPr lang="zh-CN" sz="2000" b="0" i="0" u="none" strike="noStrike">
                          <a:solidFill>
                            <a:srgbClr val="000000"/>
                          </a:solidFill>
                          <a:latin typeface="宋体"/>
                        </a:rPr>
                        <a:t>试验号</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t"/>
                      <a:r>
                        <a:rPr lang="zh-CN" sz="2000" b="0" i="0" u="none" strike="noStrike" dirty="0">
                          <a:solidFill>
                            <a:srgbClr val="000000"/>
                          </a:solidFill>
                          <a:latin typeface="宋体"/>
                        </a:rPr>
                        <a:t>材质分类</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2716">
                <a:tc vMerge="1">
                  <a:txBody>
                    <a:bodyPr/>
                    <a:lstStyle/>
                    <a:p>
                      <a:endParaRPr lang="zh-CN" altLang="en-US"/>
                    </a:p>
                  </a:txBody>
                  <a:tcPr/>
                </a:tc>
                <a:tc>
                  <a:txBody>
                    <a:bodyPr/>
                    <a:lstStyle/>
                    <a:p>
                      <a:pPr algn="just" fontAlgn="t"/>
                      <a:r>
                        <a:rPr lang="en-US" sz="2000" b="0" i="0" u="none" strike="noStrike">
                          <a:solidFill>
                            <a:srgbClr val="000000"/>
                          </a:solidFill>
                          <a:latin typeface="Times New Roman"/>
                        </a:rPr>
                        <a:t>A1</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a:solidFill>
                            <a:srgbClr val="000000"/>
                          </a:solidFill>
                          <a:latin typeface="Times New Roman"/>
                        </a:rPr>
                        <a:t>A2</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dirty="0">
                          <a:solidFill>
                            <a:srgbClr val="000000"/>
                          </a:solidFill>
                          <a:latin typeface="Times New Roman"/>
                        </a:rPr>
                        <a:t>A3</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a:solidFill>
                            <a:srgbClr val="000000"/>
                          </a:solidFill>
                          <a:latin typeface="Times New Roman"/>
                        </a:rPr>
                        <a:t>A4</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716">
                <a:tc>
                  <a:txBody>
                    <a:bodyPr/>
                    <a:lstStyle/>
                    <a:p>
                      <a:pPr algn="just" fontAlgn="t"/>
                      <a:r>
                        <a:rPr lang="en-US" sz="2000" b="0" i="0" u="none" strike="noStrike">
                          <a:solidFill>
                            <a:srgbClr val="000000"/>
                          </a:solidFill>
                          <a:latin typeface="Times New Roman"/>
                        </a:rPr>
                        <a:t>1</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fontAlgn="t"/>
                      <a:r>
                        <a:rPr lang="en-US" sz="2000" b="0" i="0" u="none" strike="noStrike">
                          <a:solidFill>
                            <a:srgbClr val="000000"/>
                          </a:solidFill>
                          <a:latin typeface="Times New Roman"/>
                        </a:rPr>
                        <a:t>160</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fontAlgn="t"/>
                      <a:r>
                        <a:rPr lang="en-US" sz="2000" b="0" i="0" u="none" strike="noStrike">
                          <a:solidFill>
                            <a:srgbClr val="000000"/>
                          </a:solidFill>
                          <a:latin typeface="Times New Roman"/>
                        </a:rPr>
                        <a:t>158</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fontAlgn="t"/>
                      <a:r>
                        <a:rPr lang="en-US" sz="2000" b="0" i="0" u="none" strike="noStrike" dirty="0">
                          <a:solidFill>
                            <a:srgbClr val="000000"/>
                          </a:solidFill>
                          <a:latin typeface="Times New Roman"/>
                        </a:rPr>
                        <a:t>146</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fontAlgn="t"/>
                      <a:r>
                        <a:rPr lang="en-US" sz="2000" b="0" i="0" u="none" strike="noStrike">
                          <a:solidFill>
                            <a:srgbClr val="000000"/>
                          </a:solidFill>
                          <a:latin typeface="Times New Roman"/>
                        </a:rPr>
                        <a:t>151</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96258">
                <a:tc>
                  <a:txBody>
                    <a:bodyPr/>
                    <a:lstStyle/>
                    <a:p>
                      <a:pPr algn="just" fontAlgn="t"/>
                      <a:r>
                        <a:rPr lang="en-US" sz="2000" b="0" i="0" u="none" strike="noStrike">
                          <a:solidFill>
                            <a:srgbClr val="000000"/>
                          </a:solidFill>
                          <a:latin typeface="Times New Roman"/>
                        </a:rPr>
                        <a:t>2</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161</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164</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dirty="0">
                          <a:solidFill>
                            <a:srgbClr val="000000"/>
                          </a:solidFill>
                          <a:latin typeface="Times New Roman"/>
                        </a:rPr>
                        <a:t>155</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dirty="0">
                          <a:solidFill>
                            <a:srgbClr val="000000"/>
                          </a:solidFill>
                          <a:latin typeface="Times New Roman"/>
                        </a:rPr>
                        <a:t>152</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r>
              <a:tr h="296258">
                <a:tc>
                  <a:txBody>
                    <a:bodyPr/>
                    <a:lstStyle/>
                    <a:p>
                      <a:pPr algn="just" fontAlgn="t"/>
                      <a:r>
                        <a:rPr lang="en-US" sz="2000" b="0" i="0" u="none" strike="noStrike">
                          <a:solidFill>
                            <a:srgbClr val="000000"/>
                          </a:solidFill>
                          <a:latin typeface="Times New Roman"/>
                        </a:rPr>
                        <a:t>3</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165</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164</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160</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dirty="0">
                          <a:solidFill>
                            <a:srgbClr val="000000"/>
                          </a:solidFill>
                          <a:latin typeface="Times New Roman"/>
                        </a:rPr>
                        <a:t>153</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r>
              <a:tr h="296258">
                <a:tc>
                  <a:txBody>
                    <a:bodyPr/>
                    <a:lstStyle/>
                    <a:p>
                      <a:pPr algn="just" fontAlgn="t"/>
                      <a:r>
                        <a:rPr lang="en-US" sz="2000" b="0" i="0" u="none" strike="noStrike">
                          <a:solidFill>
                            <a:srgbClr val="000000"/>
                          </a:solidFill>
                          <a:latin typeface="Times New Roman"/>
                        </a:rPr>
                        <a:t>4</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168</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170</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162</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dirty="0">
                          <a:solidFill>
                            <a:srgbClr val="000000"/>
                          </a:solidFill>
                          <a:latin typeface="Times New Roman"/>
                        </a:rPr>
                        <a:t>157</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r>
              <a:tr h="296258">
                <a:tc>
                  <a:txBody>
                    <a:bodyPr/>
                    <a:lstStyle/>
                    <a:p>
                      <a:pPr algn="just" fontAlgn="t"/>
                      <a:r>
                        <a:rPr lang="en-US" sz="2000" b="0" i="0" u="none" strike="noStrike">
                          <a:solidFill>
                            <a:srgbClr val="000000"/>
                          </a:solidFill>
                          <a:latin typeface="Times New Roman"/>
                        </a:rPr>
                        <a:t>5</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170</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175</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164</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dirty="0">
                          <a:solidFill>
                            <a:srgbClr val="000000"/>
                          </a:solidFill>
                          <a:latin typeface="Times New Roman"/>
                        </a:rPr>
                        <a:t>160</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r>
              <a:tr h="312716">
                <a:tc>
                  <a:txBody>
                    <a:bodyPr/>
                    <a:lstStyle/>
                    <a:p>
                      <a:pPr algn="just" fontAlgn="t"/>
                      <a:r>
                        <a:rPr lang="en-US" sz="2000" b="0" i="0" u="none" strike="noStrike">
                          <a:solidFill>
                            <a:srgbClr val="000000"/>
                          </a:solidFill>
                          <a:latin typeface="Times New Roman"/>
                        </a:rPr>
                        <a:t>6</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172</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　</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166</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dirty="0">
                          <a:solidFill>
                            <a:srgbClr val="000000"/>
                          </a:solidFill>
                          <a:latin typeface="Times New Roman"/>
                        </a:rPr>
                        <a:t>168</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r>
              <a:tr h="296258">
                <a:tc>
                  <a:txBody>
                    <a:bodyPr/>
                    <a:lstStyle/>
                    <a:p>
                      <a:pPr algn="just" fontAlgn="t"/>
                      <a:r>
                        <a:rPr lang="en-US" sz="2000" b="0" i="0" u="none" strike="noStrike">
                          <a:solidFill>
                            <a:srgbClr val="000000"/>
                          </a:solidFill>
                          <a:latin typeface="Times New Roman"/>
                        </a:rPr>
                        <a:t>7</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180</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　</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r>
                        <a:rPr lang="en-US" sz="2000" b="0" i="0" u="none" strike="noStrike">
                          <a:solidFill>
                            <a:srgbClr val="000000"/>
                          </a:solidFill>
                          <a:latin typeface="Times New Roman"/>
                        </a:rPr>
                        <a:t>174</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t"/>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r>
              <a:tr h="312716">
                <a:tc>
                  <a:txBody>
                    <a:bodyPr/>
                    <a:lstStyle/>
                    <a:p>
                      <a:pPr algn="just" fontAlgn="t"/>
                      <a:r>
                        <a:rPr lang="en-US" sz="2000" b="0" i="0" u="none" strike="noStrike">
                          <a:solidFill>
                            <a:srgbClr val="000000"/>
                          </a:solidFill>
                          <a:latin typeface="Times New Roman"/>
                        </a:rPr>
                        <a:t>8</a:t>
                      </a:r>
                      <a:endParaRPr lang="zh-CN" sz="2000" b="0" i="0" u="none" strike="noStrike">
                        <a:solidFill>
                          <a:srgbClr val="000000"/>
                        </a:solidFill>
                        <a:latin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a:solidFill>
                            <a:srgbClr val="000000"/>
                          </a:solidFill>
                          <a:latin typeface="Times New Roman"/>
                        </a:rPr>
                        <a:t>　</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a:solidFill>
                            <a:srgbClr val="000000"/>
                          </a:solidFill>
                          <a:latin typeface="Times New Roman"/>
                        </a:rPr>
                        <a:t>　</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a:solidFill>
                            <a:srgbClr val="000000"/>
                          </a:solidFill>
                          <a:latin typeface="Times New Roman"/>
                        </a:rPr>
                        <a:t>182</a:t>
                      </a:r>
                      <a:endParaRPr lang="zh-CN" sz="2000" b="0" i="0" u="none" strike="noStrike">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fontAlgn="t"/>
                      <a:r>
                        <a:rPr lang="en-US" sz="2000" b="0" i="0" u="none" strike="noStrike" dirty="0">
                          <a:solidFill>
                            <a:srgbClr val="000000"/>
                          </a:solidFill>
                          <a:latin typeface="Times New Roman"/>
                        </a:rPr>
                        <a:t>　</a:t>
                      </a:r>
                      <a:endParaRPr lang="zh-CN" sz="2000" b="0" i="0" u="none" strike="noStrike" dirty="0">
                        <a:solidFill>
                          <a:srgbClr val="000000"/>
                        </a:solidFill>
                        <a:latin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4"/>
          <p:cNvSpPr>
            <a:spLocks noChangeArrowheads="1"/>
          </p:cNvSpPr>
          <p:nvPr/>
        </p:nvSpPr>
        <p:spPr bwMode="auto">
          <a:xfrm>
            <a:off x="428625" y="357188"/>
            <a:ext cx="8286750" cy="1384300"/>
          </a:xfrm>
          <a:prstGeom prst="rect">
            <a:avLst/>
          </a:prstGeom>
          <a:noFill/>
          <a:ln w="9525">
            <a:noFill/>
            <a:miter lim="800000"/>
            <a:headEnd/>
            <a:tailEnd/>
          </a:ln>
        </p:spPr>
        <p:txBody>
          <a:bodyPr>
            <a:spAutoFit/>
          </a:bodyPr>
          <a:lstStyle/>
          <a:p>
            <a:r>
              <a:rPr lang="zh-CN" altLang="en-US" sz="2800"/>
              <a:t>如上所述，在例</a:t>
            </a:r>
            <a:r>
              <a:rPr lang="en-US" altLang="zh-CN" sz="2800"/>
              <a:t>2-2</a:t>
            </a:r>
            <a:r>
              <a:rPr lang="zh-CN" altLang="en-US" sz="2800"/>
              <a:t>中需检验假设</a:t>
            </a:r>
          </a:p>
          <a:p>
            <a:pPr algn="ctr"/>
            <a:r>
              <a:rPr lang="en-US" altLang="zh-CN" sz="2800" i="1"/>
              <a:t>H</a:t>
            </a:r>
            <a:r>
              <a:rPr lang="en-US" altLang="zh-CN" sz="2800" baseline="-25000"/>
              <a:t>0</a:t>
            </a:r>
            <a:r>
              <a:rPr lang="en-US" altLang="zh-CN" sz="2800"/>
              <a:t>:</a:t>
            </a:r>
            <a:r>
              <a:rPr lang="en-US" altLang="zh-CN" sz="2800" i="1"/>
              <a:t>μ</a:t>
            </a:r>
            <a:r>
              <a:rPr lang="en-US" altLang="zh-CN" sz="2800" baseline="-25000"/>
              <a:t>1</a:t>
            </a:r>
            <a:r>
              <a:rPr lang="en-US" altLang="zh-CN" sz="2800"/>
              <a:t>=</a:t>
            </a:r>
            <a:r>
              <a:rPr lang="en-US" altLang="zh-CN" sz="2800" i="1"/>
              <a:t>μ</a:t>
            </a:r>
            <a:r>
              <a:rPr lang="en-US" altLang="zh-CN" sz="2800" baseline="-25000"/>
              <a:t>2</a:t>
            </a:r>
            <a:r>
              <a:rPr lang="en-US" altLang="zh-CN" sz="2800"/>
              <a:t>=</a:t>
            </a:r>
            <a:r>
              <a:rPr lang="en-US" altLang="zh-CN" sz="2800" i="1"/>
              <a:t>μ</a:t>
            </a:r>
            <a:r>
              <a:rPr lang="en-US" altLang="zh-CN" sz="2800" baseline="-25000"/>
              <a:t>3</a:t>
            </a:r>
            <a:r>
              <a:rPr lang="en-US" altLang="zh-CN" sz="2800"/>
              <a:t>=</a:t>
            </a:r>
            <a:r>
              <a:rPr lang="en-US" altLang="zh-CN" sz="2800" i="1"/>
              <a:t>μ</a:t>
            </a:r>
            <a:r>
              <a:rPr lang="en-US" altLang="zh-CN" sz="2800" baseline="-25000"/>
              <a:t>4</a:t>
            </a:r>
            <a:r>
              <a:rPr lang="zh-CN" altLang="en-US" sz="2800"/>
              <a:t>；</a:t>
            </a:r>
            <a:r>
              <a:rPr lang="en-US" altLang="zh-CN" sz="2800" i="1"/>
              <a:t>H</a:t>
            </a:r>
            <a:r>
              <a:rPr lang="en-US" altLang="zh-CN" sz="2800" baseline="-25000"/>
              <a:t>1</a:t>
            </a:r>
            <a:r>
              <a:rPr lang="en-US" altLang="zh-CN" sz="2800"/>
              <a:t>:</a:t>
            </a:r>
            <a:r>
              <a:rPr lang="en-US" altLang="zh-CN" sz="2800" i="1"/>
              <a:t>μ</a:t>
            </a:r>
            <a:r>
              <a:rPr lang="en-US" altLang="zh-CN" sz="2800" baseline="-25000"/>
              <a:t>1</a:t>
            </a:r>
            <a:r>
              <a:rPr lang="en-US" altLang="zh-CN" sz="2800"/>
              <a:t>,</a:t>
            </a:r>
            <a:r>
              <a:rPr lang="en-US" altLang="zh-CN" sz="2800" i="1"/>
              <a:t>μ</a:t>
            </a:r>
            <a:r>
              <a:rPr lang="en-US" altLang="zh-CN" sz="2800" baseline="-25000"/>
              <a:t>2</a:t>
            </a:r>
            <a:r>
              <a:rPr lang="en-US" altLang="zh-CN" sz="2800"/>
              <a:t>,</a:t>
            </a:r>
            <a:r>
              <a:rPr lang="en-US" altLang="zh-CN" sz="2800" i="1"/>
              <a:t>μ</a:t>
            </a:r>
            <a:r>
              <a:rPr lang="en-US" altLang="zh-CN" sz="2800" baseline="-25000"/>
              <a:t>3</a:t>
            </a:r>
            <a:r>
              <a:rPr lang="en-US" altLang="zh-CN" sz="2800"/>
              <a:t>,</a:t>
            </a:r>
            <a:r>
              <a:rPr lang="en-US" altLang="zh-CN" sz="2800" i="1"/>
              <a:t>μ</a:t>
            </a:r>
            <a:r>
              <a:rPr lang="en-US" altLang="zh-CN" sz="2800" baseline="-25000"/>
              <a:t>4</a:t>
            </a:r>
            <a:r>
              <a:rPr lang="zh-CN" altLang="en-US" sz="2800"/>
              <a:t>不全相等</a:t>
            </a:r>
            <a:r>
              <a:rPr lang="en-US" altLang="zh-CN" sz="2800"/>
              <a:t>;</a:t>
            </a:r>
            <a:endParaRPr lang="zh-CN" altLang="en-US" sz="2800"/>
          </a:p>
          <a:p>
            <a:r>
              <a:rPr lang="zh-CN" altLang="en-US" sz="2800"/>
              <a:t>给定</a:t>
            </a:r>
            <a:r>
              <a:rPr lang="en-US" altLang="zh-CN" sz="2800" i="1"/>
              <a:t>α</a:t>
            </a:r>
            <a:r>
              <a:rPr lang="en-US" altLang="zh-CN" sz="2800"/>
              <a:t>=0.05,</a:t>
            </a:r>
            <a:r>
              <a:rPr lang="zh-CN" altLang="en-US" sz="2800"/>
              <a:t>完成这一假设检验</a:t>
            </a:r>
            <a:r>
              <a:rPr lang="en-US" altLang="zh-CN" sz="2800"/>
              <a:t>.</a:t>
            </a:r>
            <a:endParaRPr lang="zh-CN" altLang="en-US" sz="2800"/>
          </a:p>
        </p:txBody>
      </p:sp>
      <p:graphicFrame>
        <p:nvGraphicFramePr>
          <p:cNvPr id="8" name="表格 7"/>
          <p:cNvGraphicFramePr>
            <a:graphicFrameLocks noGrp="1"/>
          </p:cNvGraphicFramePr>
          <p:nvPr/>
        </p:nvGraphicFramePr>
        <p:xfrm>
          <a:off x="1500188" y="1714500"/>
          <a:ext cx="6357937" cy="1828800"/>
        </p:xfrm>
        <a:graphic>
          <a:graphicData uri="http://schemas.openxmlformats.org/drawingml/2006/table">
            <a:tbl>
              <a:tblPr/>
              <a:tblGrid>
                <a:gridCol w="1236662"/>
                <a:gridCol w="1238250"/>
                <a:gridCol w="1236663"/>
                <a:gridCol w="1236662"/>
                <a:gridCol w="1409700"/>
              </a:tblGrid>
              <a:tr h="180975">
                <a:tc gridSpan="5">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SUMMARY</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组</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观测数</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求和</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平均</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方差</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列 </a:t>
                      </a:r>
                      <a:r>
                        <a:rPr kumimoji="0" lang="en-US" altLang="zh-CN" sz="2000" b="0" i="0" u="none" strike="noStrike" cap="none" normalizeH="0" baseline="0" smtClean="0">
                          <a:ln>
                            <a:noFill/>
                          </a:ln>
                          <a:solidFill>
                            <a:srgbClr val="000000"/>
                          </a:solidFill>
                          <a:effectLst/>
                          <a:latin typeface="宋体" charset="-122"/>
                          <a:ea typeface="宋体" charset="-122"/>
                        </a:rPr>
                        <a:t>1</a:t>
                      </a:r>
                    </a:p>
                  </a:txBody>
                  <a:tcPr marL="0" marR="0"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7</a:t>
                      </a:r>
                    </a:p>
                  </a:txBody>
                  <a:tcPr marL="0" marR="0"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1176</a:t>
                      </a:r>
                    </a:p>
                  </a:txBody>
                  <a:tcPr marL="0" marR="0"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168</a:t>
                      </a:r>
                    </a:p>
                  </a:txBody>
                  <a:tcPr marL="0" marR="0"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47.666667</a:t>
                      </a:r>
                    </a:p>
                  </a:txBody>
                  <a:tcPr marL="0" marR="0"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r>
              <a:tr h="171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列 </a:t>
                      </a:r>
                      <a:r>
                        <a:rPr kumimoji="0" lang="en-US" altLang="zh-CN" sz="2000" b="0" i="0" u="none" strike="noStrike" cap="none" normalizeH="0" baseline="0" smtClean="0">
                          <a:ln>
                            <a:noFill/>
                          </a:ln>
                          <a:solidFill>
                            <a:srgbClr val="000000"/>
                          </a:solidFill>
                          <a:effectLst/>
                          <a:latin typeface="宋体" charset="-122"/>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831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166.2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42.2</a:t>
                      </a:r>
                    </a:p>
                  </a:txBody>
                  <a:tcPr marL="0" marR="0" marT="0" marB="0" anchor="ctr" horzOverflow="overflow">
                    <a:lnL>
                      <a:noFill/>
                    </a:lnL>
                    <a:lnR>
                      <a:noFill/>
                    </a:lnR>
                    <a:lnT>
                      <a:noFill/>
                    </a:lnT>
                    <a:lnB>
                      <a:noFill/>
                    </a:lnB>
                    <a:lnTlToBr>
                      <a:noFill/>
                    </a:lnTlToBr>
                    <a:lnBlToTr>
                      <a:noFill/>
                    </a:lnBlToTr>
                    <a:noFill/>
                  </a:tcPr>
                </a:tc>
              </a:tr>
              <a:tr h="171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列 </a:t>
                      </a:r>
                      <a:r>
                        <a:rPr kumimoji="0" lang="en-US" altLang="zh-CN" sz="2000" b="0" i="0" u="none" strike="noStrike" cap="none" normalizeH="0" baseline="0" smtClean="0">
                          <a:ln>
                            <a:noFill/>
                          </a:ln>
                          <a:solidFill>
                            <a:srgbClr val="000000"/>
                          </a:solidFill>
                          <a:effectLst/>
                          <a:latin typeface="宋体" charset="-122"/>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1309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163.625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121.69643</a:t>
                      </a:r>
                    </a:p>
                  </a:txBody>
                  <a:tcPr marL="0" marR="0" marT="0" marB="0" anchor="ct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宋体" charset="-122"/>
                          <a:ea typeface="宋体" charset="-122"/>
                        </a:rPr>
                        <a:t>列 </a:t>
                      </a:r>
                      <a:r>
                        <a:rPr kumimoji="0" lang="en-US" altLang="zh-CN" sz="2000" b="0" i="0" u="none" strike="noStrike" cap="none" normalizeH="0" baseline="0" smtClean="0">
                          <a:ln>
                            <a:noFill/>
                          </a:ln>
                          <a:solidFill>
                            <a:srgbClr val="000000"/>
                          </a:solidFill>
                          <a:effectLst/>
                          <a:latin typeface="宋体" charset="-122"/>
                          <a:ea typeface="宋体" charset="-122"/>
                        </a:rPr>
                        <a:t>4</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6</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941</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156.8333</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宋体" charset="-122"/>
                          <a:ea typeface="宋体" charset="-122"/>
                        </a:rPr>
                        <a:t>41.366667</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642938" y="3714750"/>
          <a:ext cx="8072492" cy="1828800"/>
        </p:xfrm>
        <a:graphic>
          <a:graphicData uri="http://schemas.openxmlformats.org/drawingml/2006/table">
            <a:tbl>
              <a:tblPr/>
              <a:tblGrid>
                <a:gridCol w="1130777"/>
                <a:gridCol w="1130777"/>
                <a:gridCol w="1130777"/>
                <a:gridCol w="1130777"/>
                <a:gridCol w="1287830"/>
                <a:gridCol w="1130777"/>
                <a:gridCol w="1130777"/>
              </a:tblGrid>
              <a:tr h="180975">
                <a:tc gridSpan="7">
                  <a:txBody>
                    <a:bodyPr/>
                    <a:lstStyle/>
                    <a:p>
                      <a:pPr algn="ctr" fontAlgn="ctr"/>
                      <a:r>
                        <a:rPr lang="zh-CN" altLang="en-US" sz="2000" b="0" i="0" u="none" strike="noStrike" dirty="0">
                          <a:solidFill>
                            <a:srgbClr val="000000"/>
                          </a:solidFill>
                          <a:latin typeface="宋体"/>
                        </a:rPr>
                        <a:t>方差分析</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2000" b="0" i="0" u="none" strike="noStrike">
                          <a:solidFill>
                            <a:srgbClr val="000000"/>
                          </a:solidFill>
                          <a:latin typeface="宋体"/>
                        </a:rPr>
                        <a:t>差异源</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SS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df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宋体"/>
                        </a:rPr>
                        <a:t>MS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P-value</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F crit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zh-CN" altLang="en-US" sz="2000" b="0" i="0" u="none" strike="noStrike">
                          <a:solidFill>
                            <a:srgbClr val="000000"/>
                          </a:solidFill>
                          <a:latin typeface="宋体"/>
                        </a:rPr>
                        <a:t>组间</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443.6071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147.869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2.1493891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0.122909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3.049125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171450">
                <a:tc>
                  <a:txBody>
                    <a:bodyPr/>
                    <a:lstStyle/>
                    <a:p>
                      <a:pPr algn="ctr" fontAlgn="ctr"/>
                      <a:r>
                        <a:rPr lang="zh-CN" altLang="en-US" sz="2000" b="0" i="0" u="none" strike="noStrike">
                          <a:solidFill>
                            <a:srgbClr val="000000"/>
                          </a:solidFill>
                          <a:latin typeface="宋体"/>
                        </a:rPr>
                        <a:t>组内</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1513.508</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22</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68.79583</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80975">
                <a:tc>
                  <a:txBody>
                    <a:bodyPr/>
                    <a:lstStyle/>
                    <a:p>
                      <a:pPr algn="ctr" fontAlgn="ctr"/>
                      <a:r>
                        <a:rPr lang="zh-CN" altLang="en-US" sz="2000" b="0" i="0" u="none" strike="noStrike">
                          <a:solidFill>
                            <a:srgbClr val="000000"/>
                          </a:solidFill>
                          <a:latin typeface="宋体"/>
                        </a:rPr>
                        <a:t>总计</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latin typeface="宋体"/>
                        </a:rPr>
                        <a:t>1957.115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latin typeface="宋体"/>
                        </a:rPr>
                        <a:t>25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8201" name="矩形 9"/>
          <p:cNvSpPr>
            <a:spLocks noChangeArrowheads="1"/>
          </p:cNvSpPr>
          <p:nvPr/>
        </p:nvSpPr>
        <p:spPr bwMode="auto">
          <a:xfrm>
            <a:off x="714375" y="5643563"/>
            <a:ext cx="8072438" cy="830262"/>
          </a:xfrm>
          <a:prstGeom prst="rect">
            <a:avLst/>
          </a:prstGeom>
          <a:noFill/>
          <a:ln w="9525">
            <a:noFill/>
            <a:miter lim="800000"/>
            <a:headEnd/>
            <a:tailEnd/>
          </a:ln>
        </p:spPr>
        <p:txBody>
          <a:bodyPr>
            <a:spAutoFit/>
          </a:bodyPr>
          <a:lstStyle/>
          <a:p>
            <a:r>
              <a:rPr lang="zh-CN" altLang="en-US" sz="2400"/>
              <a:t>因</a:t>
            </a:r>
            <a:r>
              <a:rPr lang="en-US" altLang="zh-CN" sz="2400" i="1"/>
              <a:t>F</a:t>
            </a:r>
            <a:r>
              <a:rPr lang="en-US" altLang="zh-CN" sz="2400"/>
              <a:t>(3,22)=2.15&lt;</a:t>
            </a:r>
            <a:r>
              <a:rPr lang="en-US" altLang="zh-CN" sz="2400" i="1"/>
              <a:t>F</a:t>
            </a:r>
            <a:r>
              <a:rPr lang="en-US" altLang="zh-CN" sz="2400" baseline="-25000"/>
              <a:t>0.05</a:t>
            </a:r>
            <a:r>
              <a:rPr lang="en-US" altLang="zh-CN" sz="2400"/>
              <a:t>(3,22)=3.05.</a:t>
            </a:r>
            <a:r>
              <a:rPr lang="zh-CN" altLang="en-US" sz="2400"/>
              <a:t>则接受</a:t>
            </a:r>
            <a:r>
              <a:rPr lang="en-US" altLang="zh-CN" sz="2400" i="1"/>
              <a:t>H</a:t>
            </a:r>
            <a:r>
              <a:rPr lang="en-US" altLang="zh-CN" sz="2400" baseline="-25000"/>
              <a:t>0</a:t>
            </a:r>
            <a:r>
              <a:rPr lang="zh-CN" altLang="en-US" sz="2400"/>
              <a:t>，即认为</a:t>
            </a:r>
            <a:r>
              <a:rPr lang="en-US" altLang="zh-CN" sz="2400"/>
              <a:t>4</a:t>
            </a:r>
            <a:r>
              <a:rPr lang="zh-CN" altLang="en-US" sz="2400"/>
              <a:t>种生铁试样的热疲劳性无显著差异</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285750"/>
            <a:ext cx="8643938" cy="1143000"/>
          </a:xfrm>
        </p:spPr>
        <p:txBody>
          <a:bodyPr/>
          <a:lstStyle/>
          <a:p>
            <a:pPr>
              <a:defRPr/>
            </a:pPr>
            <a:r>
              <a:rPr lang="en-US" altLang="en-US" b="1" dirty="0" smtClean="0">
                <a:solidFill>
                  <a:schemeClr val="accent6"/>
                </a:solidFill>
                <a:latin typeface="黑体" pitchFamily="2" charset="-122"/>
                <a:ea typeface="黑体" pitchFamily="2" charset="-122"/>
              </a:rPr>
              <a:t>2.3  </a:t>
            </a:r>
            <a:r>
              <a:rPr lang="zh-CN" altLang="en-US" b="1" dirty="0" smtClean="0">
                <a:solidFill>
                  <a:schemeClr val="accent6"/>
                </a:solidFill>
                <a:latin typeface="黑体" pitchFamily="2" charset="-122"/>
                <a:ea typeface="黑体" pitchFamily="2" charset="-122"/>
              </a:rPr>
              <a:t>两因素试验资料的方差分析</a:t>
            </a:r>
          </a:p>
        </p:txBody>
      </p:sp>
      <p:sp>
        <p:nvSpPr>
          <p:cNvPr id="49155" name="矩形 3"/>
          <p:cNvSpPr>
            <a:spLocks noChangeArrowheads="1"/>
          </p:cNvSpPr>
          <p:nvPr/>
        </p:nvSpPr>
        <p:spPr bwMode="auto">
          <a:xfrm>
            <a:off x="357188" y="1357313"/>
            <a:ext cx="8429625" cy="2678112"/>
          </a:xfrm>
          <a:prstGeom prst="rect">
            <a:avLst/>
          </a:prstGeom>
          <a:noFill/>
          <a:ln w="9525">
            <a:noFill/>
            <a:miter lim="800000"/>
            <a:headEnd/>
            <a:tailEnd/>
          </a:ln>
        </p:spPr>
        <p:txBody>
          <a:bodyPr>
            <a:spAutoFit/>
          </a:bodyPr>
          <a:lstStyle/>
          <a:p>
            <a:r>
              <a:rPr lang="zh-CN" altLang="en-US" sz="2800"/>
              <a:t>    两因素试验资料的方差分析是指对试验指标同时受到两个试验因素作用的试验资料的方差分析。两因素试验按水平组合的方式不同，分为交叉分组和系统分组两类，因而对试验资料的方差分析方法也分为交叉分组方差分析和系统分组方差分析两种</a:t>
            </a:r>
            <a:r>
              <a:rPr lang="en-US" altLang="zh-CN" sz="2800"/>
              <a:t>,</a:t>
            </a:r>
            <a:r>
              <a:rPr lang="zh-CN" altLang="en-US" sz="2800"/>
              <a:t>现分别介绍如下</a:t>
            </a:r>
            <a:r>
              <a:rPr lang="en-US" altLang="zh-CN" sz="2800"/>
              <a:t>:</a:t>
            </a:r>
            <a:endParaRPr lang="zh-CN" altLang="en-US" sz="2800"/>
          </a:p>
        </p:txBody>
      </p:sp>
      <p:sp>
        <p:nvSpPr>
          <p:cNvPr id="49156" name="Rectangle 1"/>
          <p:cNvSpPr>
            <a:spLocks noChangeArrowheads="1"/>
          </p:cNvSpPr>
          <p:nvPr/>
        </p:nvSpPr>
        <p:spPr bwMode="auto">
          <a:xfrm>
            <a:off x="1214438" y="4214813"/>
            <a:ext cx="4654550" cy="523875"/>
          </a:xfrm>
          <a:prstGeom prst="rect">
            <a:avLst/>
          </a:prstGeom>
          <a:noFill/>
          <a:ln w="9525">
            <a:noFill/>
            <a:miter lim="800000"/>
            <a:headEnd/>
            <a:tailEnd/>
          </a:ln>
        </p:spPr>
        <p:txBody>
          <a:bodyPr wrap="none" anchor="ctr">
            <a:spAutoFit/>
          </a:bodyPr>
          <a:lstStyle/>
          <a:p>
            <a:pPr eaLnBrk="0" hangingPunct="0"/>
            <a:r>
              <a:rPr lang="en-US" altLang="zh-CN" sz="2800">
                <a:ea typeface="仿宋_GB2312" pitchFamily="49" charset="-122"/>
              </a:rPr>
              <a:t>1)  </a:t>
            </a:r>
            <a:r>
              <a:rPr lang="zh-CN" altLang="en-US" sz="2800">
                <a:ea typeface="仿宋_GB2312" pitchFamily="49" charset="-122"/>
              </a:rPr>
              <a:t>交叉分组资料的方差分析</a:t>
            </a:r>
            <a:endParaRPr lang="zh-CN" altLang="en-US" sz="2800"/>
          </a:p>
        </p:txBody>
      </p:sp>
      <p:sp>
        <p:nvSpPr>
          <p:cNvPr id="49157" name="Rectangle 2"/>
          <p:cNvSpPr>
            <a:spLocks noChangeArrowheads="1"/>
          </p:cNvSpPr>
          <p:nvPr/>
        </p:nvSpPr>
        <p:spPr bwMode="auto">
          <a:xfrm>
            <a:off x="1214438" y="4786313"/>
            <a:ext cx="4654550" cy="523875"/>
          </a:xfrm>
          <a:prstGeom prst="rect">
            <a:avLst/>
          </a:prstGeom>
          <a:noFill/>
          <a:ln w="9525">
            <a:noFill/>
            <a:miter lim="800000"/>
            <a:headEnd/>
            <a:tailEnd/>
          </a:ln>
        </p:spPr>
        <p:txBody>
          <a:bodyPr wrap="none" anchor="ctr">
            <a:spAutoFit/>
          </a:bodyPr>
          <a:lstStyle/>
          <a:p>
            <a:pPr eaLnBrk="0" hangingPunct="0"/>
            <a:r>
              <a:rPr lang="en-US" altLang="zh-CN" sz="2800">
                <a:ea typeface="仿宋_GB2312" pitchFamily="49" charset="-122"/>
              </a:rPr>
              <a:t>2)  </a:t>
            </a:r>
            <a:r>
              <a:rPr lang="zh-CN" altLang="en-US" sz="2800">
                <a:ea typeface="仿宋_GB2312" pitchFamily="49" charset="-122"/>
              </a:rPr>
              <a:t>系统分组资料的方差分析</a:t>
            </a:r>
            <a:endParaRPr lang="zh-CN" altLang="en-US" sz="2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714375" y="857250"/>
          <a:ext cx="7358063" cy="4000505"/>
        </p:xfrm>
        <a:graphic>
          <a:graphicData uri="http://schemas.openxmlformats.org/drawingml/2006/table">
            <a:tbl>
              <a:tblPr/>
              <a:tblGrid>
                <a:gridCol w="817563"/>
                <a:gridCol w="815975"/>
                <a:gridCol w="817562"/>
                <a:gridCol w="817563"/>
                <a:gridCol w="815975"/>
                <a:gridCol w="819150"/>
                <a:gridCol w="819150"/>
                <a:gridCol w="817562"/>
                <a:gridCol w="817563"/>
              </a:tblGrid>
              <a:tr h="3921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A</a:t>
                      </a:r>
                      <a:r>
                        <a:rPr kumimoji="0" lang="zh-CN" sz="2000" b="0" i="0" u="none" strike="noStrike" cap="none" normalizeH="0" baseline="0" smtClean="0">
                          <a:ln>
                            <a:noFill/>
                          </a:ln>
                          <a:solidFill>
                            <a:schemeClr val="tx1"/>
                          </a:solidFill>
                          <a:effectLst/>
                          <a:latin typeface="宋体" pitchFamily="2" charset="-122"/>
                          <a:ea typeface="仿宋_GB2312" pitchFamily="49" charset="-122"/>
                        </a:rPr>
                        <a:t>因素</a:t>
                      </a: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B</a:t>
                      </a:r>
                      <a:r>
                        <a:rPr kumimoji="0" lang="zh-CN" sz="2000" b="0" i="0" u="none" strike="noStrike" cap="none" normalizeH="0" baseline="0" smtClean="0">
                          <a:ln>
                            <a:noFill/>
                          </a:ln>
                          <a:solidFill>
                            <a:schemeClr val="tx1"/>
                          </a:solidFill>
                          <a:effectLst/>
                          <a:latin typeface="宋体" pitchFamily="2" charset="-122"/>
                          <a:ea typeface="仿宋_GB2312" pitchFamily="49" charset="-122"/>
                        </a:rPr>
                        <a:t>因素</a:t>
                      </a: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chemeClr val="tx1"/>
                          </a:solidFill>
                          <a:effectLst/>
                          <a:latin typeface="宋体" pitchFamily="2" charset="-122"/>
                          <a:ea typeface="仿宋_GB2312" pitchFamily="49" charset="-122"/>
                        </a:rPr>
                        <a:t>合计</a:t>
                      </a: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宋体" pitchFamily="2" charset="-122"/>
                          <a:ea typeface="仿宋_GB2312" pitchFamily="49" charset="-122"/>
                        </a:rPr>
                        <a:t>i</a:t>
                      </a:r>
                      <a:r>
                        <a:rPr kumimoji="0" lang="en-US" altLang="zh-CN" sz="1600" b="0" i="0" u="none" strike="noStrike" cap="none" normalizeH="0" baseline="-25000" smtClean="0">
                          <a:ln>
                            <a:noFill/>
                          </a:ln>
                          <a:solidFill>
                            <a:schemeClr val="tx1"/>
                          </a:solidFill>
                          <a:effectLst/>
                          <a:latin typeface="宋体" pitchFamily="2" charset="-122"/>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宋体" pitchFamily="2" charset="-122"/>
                          <a:ea typeface="仿宋_GB2312" pitchFamily="49" charset="-122"/>
                        </a:rPr>
                        <a:t>平均</a:t>
                      </a:r>
                      <a:r>
                        <a:rPr kumimoji="0" lang="en-US" sz="2000" b="0" i="0" u="none" strike="noStrike" cap="none" normalizeH="0" baseline="0" smtClean="0">
                          <a:ln>
                            <a:noFill/>
                          </a:ln>
                          <a:solidFill>
                            <a:schemeClr val="tx1"/>
                          </a:solidFill>
                          <a:effectLst/>
                          <a:latin typeface="宋体" pitchFamily="2" charset="-122"/>
                          <a:ea typeface="仿宋_GB2312" pitchFamily="49" charset="-122"/>
                        </a:rPr>
                        <a:t> </a:t>
                      </a:r>
                      <a:endParaRPr kumimoji="0" 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j</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b</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1j</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1b</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2j</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2b</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i</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i1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i2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ij</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ib</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i.</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aj</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ab</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chemeClr val="tx1"/>
                          </a:solidFill>
                          <a:effectLst/>
                          <a:latin typeface="宋体" pitchFamily="2" charset="-122"/>
                          <a:ea typeface="仿宋_GB2312" pitchFamily="49" charset="-122"/>
                        </a:rPr>
                        <a:t>合计</a:t>
                      </a: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宋体" pitchFamily="2" charset="-122"/>
                          <a:ea typeface="仿宋_GB2312" pitchFamily="49" charset="-122"/>
                        </a:rPr>
                        <a:t>.j</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.1</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.2</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.j</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.b</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000" b="0" i="0" u="none" strike="noStrike" cap="none" normalizeH="0" baseline="-25000" smtClean="0">
                          <a:ln>
                            <a:noFill/>
                          </a:ln>
                          <a:solidFill>
                            <a:schemeClr val="tx1"/>
                          </a:solidFill>
                          <a:effectLst/>
                          <a:latin typeface="宋体" pitchFamily="2" charset="-122"/>
                          <a:ea typeface="仿宋_GB2312" pitchFamily="49" charset="-122"/>
                        </a:rPr>
                        <a:t>..</a:t>
                      </a:r>
                      <a:endParaRPr kumimoji="0" lang="zh-CN"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宋体" pitchFamily="2" charset="-122"/>
                          <a:ea typeface="仿宋_GB2312" pitchFamily="49" charset="-122"/>
                        </a:rPr>
                        <a:t>平均</a:t>
                      </a:r>
                      <a:r>
                        <a:rPr kumimoji="0" lang="en-US" sz="2000" b="0" i="0" u="none" strike="noStrike" cap="none" normalizeH="0" baseline="0" smtClean="0">
                          <a:ln>
                            <a:noFill/>
                          </a:ln>
                          <a:solidFill>
                            <a:schemeClr val="tx1"/>
                          </a:solidFill>
                          <a:effectLst/>
                          <a:latin typeface="宋体" pitchFamily="2" charset="-122"/>
                          <a:ea typeface="仿宋_GB2312" pitchFamily="49" charset="-122"/>
                        </a:rPr>
                        <a:t> </a:t>
                      </a:r>
                      <a:endParaRPr kumimoji="0" 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2530" name="Object 25"/>
          <p:cNvGraphicFramePr>
            <a:graphicFrameLocks noChangeAspect="1"/>
          </p:cNvGraphicFramePr>
          <p:nvPr/>
        </p:nvGraphicFramePr>
        <p:xfrm>
          <a:off x="7929563" y="1000125"/>
          <a:ext cx="347662" cy="428625"/>
        </p:xfrm>
        <a:graphic>
          <a:graphicData uri="http://schemas.openxmlformats.org/presentationml/2006/ole">
            <p:oleObj spid="_x0000_s22530" name="Equation" r:id="rId3" imgW="126725" imgH="177415" progId="">
              <p:embed/>
            </p:oleObj>
          </a:graphicData>
        </a:graphic>
      </p:graphicFrame>
      <p:graphicFrame>
        <p:nvGraphicFramePr>
          <p:cNvPr id="22531" name="Object 24"/>
          <p:cNvGraphicFramePr>
            <a:graphicFrameLocks noChangeAspect="1"/>
          </p:cNvGraphicFramePr>
          <p:nvPr/>
        </p:nvGraphicFramePr>
        <p:xfrm>
          <a:off x="7358063" y="1571625"/>
          <a:ext cx="401637" cy="428625"/>
        </p:xfrm>
        <a:graphic>
          <a:graphicData uri="http://schemas.openxmlformats.org/presentationml/2006/ole">
            <p:oleObj spid="_x0000_s22531" name="Equation" r:id="rId4" imgW="139579" imgH="177646" progId="">
              <p:embed/>
            </p:oleObj>
          </a:graphicData>
        </a:graphic>
      </p:graphicFrame>
      <p:graphicFrame>
        <p:nvGraphicFramePr>
          <p:cNvPr id="22532" name="Object 23"/>
          <p:cNvGraphicFramePr>
            <a:graphicFrameLocks noChangeAspect="1"/>
          </p:cNvGraphicFramePr>
          <p:nvPr/>
        </p:nvGraphicFramePr>
        <p:xfrm>
          <a:off x="7429500" y="2000250"/>
          <a:ext cx="403225" cy="357188"/>
        </p:xfrm>
        <a:graphic>
          <a:graphicData uri="http://schemas.openxmlformats.org/presentationml/2006/ole">
            <p:oleObj spid="_x0000_s22532" name="Equation" r:id="rId5" imgW="177646" imgH="190335" progId="">
              <p:embed/>
            </p:oleObj>
          </a:graphicData>
        </a:graphic>
      </p:graphicFrame>
      <p:graphicFrame>
        <p:nvGraphicFramePr>
          <p:cNvPr id="22533" name="Object 22"/>
          <p:cNvGraphicFramePr>
            <a:graphicFrameLocks noChangeAspect="1"/>
          </p:cNvGraphicFramePr>
          <p:nvPr/>
        </p:nvGraphicFramePr>
        <p:xfrm>
          <a:off x="4214813" y="3286125"/>
          <a:ext cx="214312" cy="384175"/>
        </p:xfrm>
        <a:graphic>
          <a:graphicData uri="http://schemas.openxmlformats.org/presentationml/2006/ole">
            <p:oleObj spid="_x0000_s22533" name="Equation" r:id="rId6" imgW="76068" imgH="164814" progId="">
              <p:embed/>
            </p:oleObj>
          </a:graphicData>
        </a:graphic>
      </p:graphicFrame>
      <p:graphicFrame>
        <p:nvGraphicFramePr>
          <p:cNvPr id="22534" name="Object 21"/>
          <p:cNvGraphicFramePr>
            <a:graphicFrameLocks noChangeAspect="1"/>
          </p:cNvGraphicFramePr>
          <p:nvPr/>
        </p:nvGraphicFramePr>
        <p:xfrm>
          <a:off x="4286250" y="2428875"/>
          <a:ext cx="214313" cy="384175"/>
        </p:xfrm>
        <a:graphic>
          <a:graphicData uri="http://schemas.openxmlformats.org/presentationml/2006/ole">
            <p:oleObj spid="_x0000_s22534" name="Equation" r:id="rId7" imgW="76068" imgH="164814" progId="">
              <p:embed/>
            </p:oleObj>
          </a:graphicData>
        </a:graphic>
      </p:graphicFrame>
      <p:graphicFrame>
        <p:nvGraphicFramePr>
          <p:cNvPr id="22535" name="Object 20"/>
          <p:cNvGraphicFramePr>
            <a:graphicFrameLocks noChangeAspect="1"/>
          </p:cNvGraphicFramePr>
          <p:nvPr/>
        </p:nvGraphicFramePr>
        <p:xfrm>
          <a:off x="1000125" y="3214688"/>
          <a:ext cx="214313" cy="384175"/>
        </p:xfrm>
        <a:graphic>
          <a:graphicData uri="http://schemas.openxmlformats.org/presentationml/2006/ole">
            <p:oleObj spid="_x0000_s22535" name="Equation" r:id="rId8" imgW="76068" imgH="164814" progId="">
              <p:embed/>
            </p:oleObj>
          </a:graphicData>
        </a:graphic>
      </p:graphicFrame>
      <p:graphicFrame>
        <p:nvGraphicFramePr>
          <p:cNvPr id="22536" name="Object 19"/>
          <p:cNvGraphicFramePr>
            <a:graphicFrameLocks noChangeAspect="1"/>
          </p:cNvGraphicFramePr>
          <p:nvPr/>
        </p:nvGraphicFramePr>
        <p:xfrm>
          <a:off x="1000125" y="2428875"/>
          <a:ext cx="214313" cy="384175"/>
        </p:xfrm>
        <a:graphic>
          <a:graphicData uri="http://schemas.openxmlformats.org/presentationml/2006/ole">
            <p:oleObj spid="_x0000_s22536" name="Equation" r:id="rId9" imgW="76068" imgH="164814" progId="">
              <p:embed/>
            </p:oleObj>
          </a:graphicData>
        </a:graphic>
      </p:graphicFrame>
      <p:graphicFrame>
        <p:nvGraphicFramePr>
          <p:cNvPr id="22537" name="Object 18"/>
          <p:cNvGraphicFramePr>
            <a:graphicFrameLocks noChangeAspect="1"/>
          </p:cNvGraphicFramePr>
          <p:nvPr/>
        </p:nvGraphicFramePr>
        <p:xfrm>
          <a:off x="1785938" y="2428875"/>
          <a:ext cx="214312" cy="384175"/>
        </p:xfrm>
        <a:graphic>
          <a:graphicData uri="http://schemas.openxmlformats.org/presentationml/2006/ole">
            <p:oleObj spid="_x0000_s22537" name="Equation" r:id="rId10" imgW="76068" imgH="164814" progId="">
              <p:embed/>
            </p:oleObj>
          </a:graphicData>
        </a:graphic>
      </p:graphicFrame>
      <p:graphicFrame>
        <p:nvGraphicFramePr>
          <p:cNvPr id="22538" name="Object 17"/>
          <p:cNvGraphicFramePr>
            <a:graphicFrameLocks noChangeAspect="1"/>
          </p:cNvGraphicFramePr>
          <p:nvPr/>
        </p:nvGraphicFramePr>
        <p:xfrm>
          <a:off x="2643188" y="2428875"/>
          <a:ext cx="214312" cy="384175"/>
        </p:xfrm>
        <a:graphic>
          <a:graphicData uri="http://schemas.openxmlformats.org/presentationml/2006/ole">
            <p:oleObj spid="_x0000_s22538" name="Equation" r:id="rId11" imgW="76068" imgH="164814" progId="">
              <p:embed/>
            </p:oleObj>
          </a:graphicData>
        </a:graphic>
      </p:graphicFrame>
      <p:graphicFrame>
        <p:nvGraphicFramePr>
          <p:cNvPr id="22539" name="Object 16"/>
          <p:cNvGraphicFramePr>
            <a:graphicFrameLocks noChangeAspect="1"/>
          </p:cNvGraphicFramePr>
          <p:nvPr/>
        </p:nvGraphicFramePr>
        <p:xfrm>
          <a:off x="7429500" y="2357438"/>
          <a:ext cx="214313" cy="384175"/>
        </p:xfrm>
        <a:graphic>
          <a:graphicData uri="http://schemas.openxmlformats.org/presentationml/2006/ole">
            <p:oleObj spid="_x0000_s22539" name="Equation" r:id="rId12" imgW="76068" imgH="164814" progId="">
              <p:embed/>
            </p:oleObj>
          </a:graphicData>
        </a:graphic>
      </p:graphicFrame>
      <p:graphicFrame>
        <p:nvGraphicFramePr>
          <p:cNvPr id="22540" name="Object 15"/>
          <p:cNvGraphicFramePr>
            <a:graphicFrameLocks noChangeAspect="1"/>
          </p:cNvGraphicFramePr>
          <p:nvPr/>
        </p:nvGraphicFramePr>
        <p:xfrm>
          <a:off x="7429500" y="2786063"/>
          <a:ext cx="347663" cy="428625"/>
        </p:xfrm>
        <a:graphic>
          <a:graphicData uri="http://schemas.openxmlformats.org/presentationml/2006/ole">
            <p:oleObj spid="_x0000_s22540" name="Equation" r:id="rId13" imgW="126725" imgH="177415" progId="">
              <p:embed/>
            </p:oleObj>
          </a:graphicData>
        </a:graphic>
      </p:graphicFrame>
      <p:graphicFrame>
        <p:nvGraphicFramePr>
          <p:cNvPr id="22541" name="Object 14"/>
          <p:cNvGraphicFramePr>
            <a:graphicFrameLocks noChangeAspect="1"/>
          </p:cNvGraphicFramePr>
          <p:nvPr/>
        </p:nvGraphicFramePr>
        <p:xfrm>
          <a:off x="6643688" y="2428875"/>
          <a:ext cx="214312" cy="384175"/>
        </p:xfrm>
        <a:graphic>
          <a:graphicData uri="http://schemas.openxmlformats.org/presentationml/2006/ole">
            <p:oleObj spid="_x0000_s22541" name="Equation" r:id="rId14" imgW="76068" imgH="164814" progId="">
              <p:embed/>
            </p:oleObj>
          </a:graphicData>
        </a:graphic>
      </p:graphicFrame>
      <p:graphicFrame>
        <p:nvGraphicFramePr>
          <p:cNvPr id="22542" name="Object 13"/>
          <p:cNvGraphicFramePr>
            <a:graphicFrameLocks noChangeAspect="1"/>
          </p:cNvGraphicFramePr>
          <p:nvPr/>
        </p:nvGraphicFramePr>
        <p:xfrm>
          <a:off x="5929313" y="2428875"/>
          <a:ext cx="214312" cy="384175"/>
        </p:xfrm>
        <a:graphic>
          <a:graphicData uri="http://schemas.openxmlformats.org/presentationml/2006/ole">
            <p:oleObj spid="_x0000_s22542" name="Equation" r:id="rId15" imgW="76068" imgH="164814" progId="">
              <p:embed/>
            </p:oleObj>
          </a:graphicData>
        </a:graphic>
      </p:graphicFrame>
      <p:graphicFrame>
        <p:nvGraphicFramePr>
          <p:cNvPr id="22543" name="Object 12"/>
          <p:cNvGraphicFramePr>
            <a:graphicFrameLocks noChangeAspect="1"/>
          </p:cNvGraphicFramePr>
          <p:nvPr/>
        </p:nvGraphicFramePr>
        <p:xfrm>
          <a:off x="6643688" y="3286125"/>
          <a:ext cx="214312" cy="384175"/>
        </p:xfrm>
        <a:graphic>
          <a:graphicData uri="http://schemas.openxmlformats.org/presentationml/2006/ole">
            <p:oleObj spid="_x0000_s22543" name="Equation" r:id="rId16" imgW="76068" imgH="164814" progId="">
              <p:embed/>
            </p:oleObj>
          </a:graphicData>
        </a:graphic>
      </p:graphicFrame>
      <p:graphicFrame>
        <p:nvGraphicFramePr>
          <p:cNvPr id="22544" name="Object 11"/>
          <p:cNvGraphicFramePr>
            <a:graphicFrameLocks noChangeAspect="1"/>
          </p:cNvGraphicFramePr>
          <p:nvPr/>
        </p:nvGraphicFramePr>
        <p:xfrm>
          <a:off x="5929313" y="3286125"/>
          <a:ext cx="214312" cy="384175"/>
        </p:xfrm>
        <a:graphic>
          <a:graphicData uri="http://schemas.openxmlformats.org/presentationml/2006/ole">
            <p:oleObj spid="_x0000_s22544" name="Equation" r:id="rId17" imgW="76068" imgH="164814" progId="">
              <p:embed/>
            </p:oleObj>
          </a:graphicData>
        </a:graphic>
      </p:graphicFrame>
      <p:graphicFrame>
        <p:nvGraphicFramePr>
          <p:cNvPr id="22545" name="Object 10"/>
          <p:cNvGraphicFramePr>
            <a:graphicFrameLocks noChangeAspect="1"/>
          </p:cNvGraphicFramePr>
          <p:nvPr/>
        </p:nvGraphicFramePr>
        <p:xfrm>
          <a:off x="1785938" y="3286125"/>
          <a:ext cx="214312" cy="384175"/>
        </p:xfrm>
        <a:graphic>
          <a:graphicData uri="http://schemas.openxmlformats.org/presentationml/2006/ole">
            <p:oleObj spid="_x0000_s22545" name="Equation" r:id="rId18" imgW="76068" imgH="164814" progId="">
              <p:embed/>
            </p:oleObj>
          </a:graphicData>
        </a:graphic>
      </p:graphicFrame>
      <p:graphicFrame>
        <p:nvGraphicFramePr>
          <p:cNvPr id="22546" name="Object 9"/>
          <p:cNvGraphicFramePr>
            <a:graphicFrameLocks noChangeAspect="1"/>
          </p:cNvGraphicFramePr>
          <p:nvPr/>
        </p:nvGraphicFramePr>
        <p:xfrm>
          <a:off x="2643188" y="3286125"/>
          <a:ext cx="214312" cy="384175"/>
        </p:xfrm>
        <a:graphic>
          <a:graphicData uri="http://schemas.openxmlformats.org/presentationml/2006/ole">
            <p:oleObj spid="_x0000_s22546" name="Equation" r:id="rId19" imgW="76068" imgH="164814" progId="">
              <p:embed/>
            </p:oleObj>
          </a:graphicData>
        </a:graphic>
      </p:graphicFrame>
      <p:graphicFrame>
        <p:nvGraphicFramePr>
          <p:cNvPr id="22547" name="Object 8"/>
          <p:cNvGraphicFramePr>
            <a:graphicFrameLocks noChangeAspect="1"/>
          </p:cNvGraphicFramePr>
          <p:nvPr/>
        </p:nvGraphicFramePr>
        <p:xfrm>
          <a:off x="7500938" y="3214688"/>
          <a:ext cx="214312" cy="384175"/>
        </p:xfrm>
        <a:graphic>
          <a:graphicData uri="http://schemas.openxmlformats.org/presentationml/2006/ole">
            <p:oleObj spid="_x0000_s22547" name="Equation" r:id="rId20" imgW="76068" imgH="164814" progId="">
              <p:embed/>
            </p:oleObj>
          </a:graphicData>
        </a:graphic>
      </p:graphicFrame>
      <p:graphicFrame>
        <p:nvGraphicFramePr>
          <p:cNvPr id="22548" name="Object 7"/>
          <p:cNvGraphicFramePr>
            <a:graphicFrameLocks noChangeAspect="1"/>
          </p:cNvGraphicFramePr>
          <p:nvPr/>
        </p:nvGraphicFramePr>
        <p:xfrm>
          <a:off x="7500938" y="3571875"/>
          <a:ext cx="428625" cy="428625"/>
        </p:xfrm>
        <a:graphic>
          <a:graphicData uri="http://schemas.openxmlformats.org/presentationml/2006/ole">
            <p:oleObj spid="_x0000_s22548" name="Equation" r:id="rId21" imgW="152202" imgH="177569" progId="">
              <p:embed/>
            </p:oleObj>
          </a:graphicData>
        </a:graphic>
      </p:graphicFrame>
      <p:graphicFrame>
        <p:nvGraphicFramePr>
          <p:cNvPr id="22549" name="Object 6"/>
          <p:cNvGraphicFramePr>
            <a:graphicFrameLocks noChangeAspect="1"/>
          </p:cNvGraphicFramePr>
          <p:nvPr/>
        </p:nvGraphicFramePr>
        <p:xfrm>
          <a:off x="7358063" y="4500563"/>
          <a:ext cx="509587" cy="360362"/>
        </p:xfrm>
        <a:graphic>
          <a:graphicData uri="http://schemas.openxmlformats.org/presentationml/2006/ole">
            <p:oleObj spid="_x0000_s22549" name="Equation" r:id="rId22" imgW="177569" imgH="152202" progId="">
              <p:embed/>
            </p:oleObj>
          </a:graphicData>
        </a:graphic>
      </p:graphicFrame>
      <p:graphicFrame>
        <p:nvGraphicFramePr>
          <p:cNvPr id="22550" name="Object 5"/>
          <p:cNvGraphicFramePr>
            <a:graphicFrameLocks noChangeAspect="1"/>
          </p:cNvGraphicFramePr>
          <p:nvPr/>
        </p:nvGraphicFramePr>
        <p:xfrm>
          <a:off x="1357313" y="4429125"/>
          <a:ext cx="428625" cy="450850"/>
        </p:xfrm>
        <a:graphic>
          <a:graphicData uri="http://schemas.openxmlformats.org/presentationml/2006/ole">
            <p:oleObj spid="_x0000_s22550" name="Equation" r:id="rId23" imgW="152334" imgH="190417" progId="">
              <p:embed/>
            </p:oleObj>
          </a:graphicData>
        </a:graphic>
      </p:graphicFrame>
      <p:graphicFrame>
        <p:nvGraphicFramePr>
          <p:cNvPr id="22551" name="Object 4"/>
          <p:cNvGraphicFramePr>
            <a:graphicFrameLocks noChangeAspect="1"/>
          </p:cNvGraphicFramePr>
          <p:nvPr/>
        </p:nvGraphicFramePr>
        <p:xfrm>
          <a:off x="1714500" y="4500563"/>
          <a:ext cx="401638" cy="428625"/>
        </p:xfrm>
        <a:graphic>
          <a:graphicData uri="http://schemas.openxmlformats.org/presentationml/2006/ole">
            <p:oleObj spid="_x0000_s22551" name="Equation" r:id="rId24" imgW="139579" imgH="177646" progId="">
              <p:embed/>
            </p:oleObj>
          </a:graphicData>
        </a:graphic>
      </p:graphicFrame>
      <p:graphicFrame>
        <p:nvGraphicFramePr>
          <p:cNvPr id="22552" name="Object 3"/>
          <p:cNvGraphicFramePr>
            <a:graphicFrameLocks noChangeAspect="1"/>
          </p:cNvGraphicFramePr>
          <p:nvPr/>
        </p:nvGraphicFramePr>
        <p:xfrm>
          <a:off x="2500313" y="4500563"/>
          <a:ext cx="428625" cy="428625"/>
        </p:xfrm>
        <a:graphic>
          <a:graphicData uri="http://schemas.openxmlformats.org/presentationml/2006/ole">
            <p:oleObj spid="_x0000_s22552" name="Equation" r:id="rId25" imgW="152202" imgH="177569" progId="">
              <p:embed/>
            </p:oleObj>
          </a:graphicData>
        </a:graphic>
      </p:graphicFrame>
      <p:graphicFrame>
        <p:nvGraphicFramePr>
          <p:cNvPr id="22553" name="Object 2"/>
          <p:cNvGraphicFramePr>
            <a:graphicFrameLocks noChangeAspect="1"/>
          </p:cNvGraphicFramePr>
          <p:nvPr/>
        </p:nvGraphicFramePr>
        <p:xfrm>
          <a:off x="4143375" y="4500563"/>
          <a:ext cx="428625" cy="450850"/>
        </p:xfrm>
        <a:graphic>
          <a:graphicData uri="http://schemas.openxmlformats.org/presentationml/2006/ole">
            <p:oleObj spid="_x0000_s22553" name="Equation" r:id="rId26" imgW="152334" imgH="190417" progId="">
              <p:embed/>
            </p:oleObj>
          </a:graphicData>
        </a:graphic>
      </p:graphicFrame>
      <p:graphicFrame>
        <p:nvGraphicFramePr>
          <p:cNvPr id="22554" name="Object 1"/>
          <p:cNvGraphicFramePr>
            <a:graphicFrameLocks noChangeAspect="1"/>
          </p:cNvGraphicFramePr>
          <p:nvPr/>
        </p:nvGraphicFramePr>
        <p:xfrm>
          <a:off x="5786438" y="4500563"/>
          <a:ext cx="428625" cy="428625"/>
        </p:xfrm>
        <a:graphic>
          <a:graphicData uri="http://schemas.openxmlformats.org/presentationml/2006/ole">
            <p:oleObj spid="_x0000_s22554" name="Equation" r:id="rId27" imgW="152202" imgH="177569" progId="">
              <p:embed/>
            </p:oleObj>
          </a:graphicData>
        </a:graphic>
      </p:graphicFrame>
      <p:sp>
        <p:nvSpPr>
          <p:cNvPr id="22645" name="Rectangle 26"/>
          <p:cNvSpPr>
            <a:spLocks noChangeArrowheads="1"/>
          </p:cNvSpPr>
          <p:nvPr/>
        </p:nvSpPr>
        <p:spPr bwMode="auto">
          <a:xfrm>
            <a:off x="1500188" y="357188"/>
            <a:ext cx="5416550" cy="461962"/>
          </a:xfrm>
          <a:prstGeom prst="rect">
            <a:avLst/>
          </a:prstGeom>
          <a:noFill/>
          <a:ln w="9525">
            <a:noFill/>
            <a:miter lim="800000"/>
            <a:headEnd/>
            <a:tailEnd/>
          </a:ln>
        </p:spPr>
        <p:txBody>
          <a:bodyPr wrap="none" anchor="ctr">
            <a:spAutoFit/>
          </a:bodyPr>
          <a:lstStyle/>
          <a:p>
            <a:pPr algn="ctr" eaLnBrk="0" hangingPunct="0"/>
            <a:r>
              <a:rPr lang="zh-CN" sz="2400">
                <a:ea typeface="仿宋_GB2312" pitchFamily="49" charset="-122"/>
              </a:rPr>
              <a:t>表</a:t>
            </a:r>
            <a:r>
              <a:rPr lang="en-US" altLang="zh-CN" sz="2400">
                <a:ea typeface="仿宋_GB2312" pitchFamily="49" charset="-122"/>
              </a:rPr>
              <a:t>2-7  </a:t>
            </a:r>
            <a:r>
              <a:rPr lang="zh-CN" altLang="en-US" sz="2400">
                <a:ea typeface="仿宋_GB2312" pitchFamily="49" charset="-122"/>
              </a:rPr>
              <a:t>两因素单独观测值试验数据模式</a:t>
            </a:r>
            <a:endParaRPr lang="zh-CN" altLang="en-US" sz="2400"/>
          </a:p>
        </p:txBody>
      </p:sp>
      <p:sp>
        <p:nvSpPr>
          <p:cNvPr id="22646" name="Rectangle 2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55" name="Object 27"/>
          <p:cNvGraphicFramePr>
            <a:graphicFrameLocks noChangeAspect="1"/>
          </p:cNvGraphicFramePr>
          <p:nvPr/>
        </p:nvGraphicFramePr>
        <p:xfrm>
          <a:off x="285750" y="5214938"/>
          <a:ext cx="6500813" cy="814387"/>
        </p:xfrm>
        <a:graphic>
          <a:graphicData uri="http://schemas.openxmlformats.org/presentationml/2006/ole">
            <p:oleObj spid="_x0000_s22555" name="Equation" r:id="rId28" imgW="3416300" imgH="431800" progId="">
              <p:embed/>
            </p:oleObj>
          </a:graphicData>
        </a:graphic>
      </p:graphicFrame>
      <p:sp>
        <p:nvSpPr>
          <p:cNvPr id="22647"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56" name="Object 29"/>
          <p:cNvGraphicFramePr>
            <a:graphicFrameLocks noChangeAspect="1"/>
          </p:cNvGraphicFramePr>
          <p:nvPr/>
        </p:nvGraphicFramePr>
        <p:xfrm>
          <a:off x="6929438" y="5214938"/>
          <a:ext cx="1981200" cy="857250"/>
        </p:xfrm>
        <a:graphic>
          <a:graphicData uri="http://schemas.openxmlformats.org/presentationml/2006/ole">
            <p:oleObj spid="_x0000_s22556" name="Equation" r:id="rId29" imgW="990170" imgH="431613" progId="">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矩形 32"/>
          <p:cNvSpPr>
            <a:spLocks noChangeArrowheads="1"/>
          </p:cNvSpPr>
          <p:nvPr/>
        </p:nvSpPr>
        <p:spPr bwMode="auto">
          <a:xfrm>
            <a:off x="1143000" y="500063"/>
            <a:ext cx="6288088" cy="523875"/>
          </a:xfrm>
          <a:prstGeom prst="rect">
            <a:avLst/>
          </a:prstGeom>
          <a:noFill/>
          <a:ln w="9525">
            <a:noFill/>
            <a:miter lim="800000"/>
            <a:headEnd/>
            <a:tailEnd/>
          </a:ln>
        </p:spPr>
        <p:txBody>
          <a:bodyPr wrap="none">
            <a:spAutoFit/>
          </a:bodyPr>
          <a:lstStyle/>
          <a:p>
            <a:r>
              <a:rPr lang="zh-CN" altLang="en-US" sz="2800"/>
              <a:t>两因素单独观测值试验的数学模型为：</a:t>
            </a:r>
          </a:p>
        </p:txBody>
      </p:sp>
      <p:sp>
        <p:nvSpPr>
          <p:cNvPr id="23557"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3554" name="Object 29"/>
          <p:cNvGraphicFramePr>
            <a:graphicFrameLocks noChangeAspect="1"/>
          </p:cNvGraphicFramePr>
          <p:nvPr/>
        </p:nvGraphicFramePr>
        <p:xfrm>
          <a:off x="2500313" y="1071563"/>
          <a:ext cx="3352800" cy="928687"/>
        </p:xfrm>
        <a:graphic>
          <a:graphicData uri="http://schemas.openxmlformats.org/presentationml/2006/ole">
            <p:oleObj spid="_x0000_s23554" name="Equation" r:id="rId3" imgW="1409088" imgH="393529" progId="">
              <p:embed/>
            </p:oleObj>
          </a:graphicData>
        </a:graphic>
      </p:graphicFrame>
      <p:sp>
        <p:nvSpPr>
          <p:cNvPr id="23558" name="矩形 35"/>
          <p:cNvSpPr>
            <a:spLocks noChangeArrowheads="1"/>
          </p:cNvSpPr>
          <p:nvPr/>
        </p:nvSpPr>
        <p:spPr bwMode="auto">
          <a:xfrm>
            <a:off x="285750" y="2071688"/>
            <a:ext cx="8501063" cy="3046412"/>
          </a:xfrm>
          <a:prstGeom prst="rect">
            <a:avLst/>
          </a:prstGeom>
          <a:noFill/>
          <a:ln w="9525">
            <a:noFill/>
            <a:miter lim="800000"/>
            <a:headEnd/>
            <a:tailEnd/>
          </a:ln>
        </p:spPr>
        <p:txBody>
          <a:bodyPr>
            <a:spAutoFit/>
          </a:bodyPr>
          <a:lstStyle/>
          <a:p>
            <a:r>
              <a:rPr lang="zh-CN" altLang="en-US" sz="2400"/>
              <a:t>式中，</a:t>
            </a:r>
            <a:r>
              <a:rPr lang="en-US" altLang="zh-CN" sz="2400"/>
              <a:t>μ</a:t>
            </a:r>
            <a:r>
              <a:rPr lang="zh-CN" altLang="en-US" sz="2400"/>
              <a:t>为总平均数；</a:t>
            </a:r>
            <a:r>
              <a:rPr lang="en-US" altLang="zh-CN" sz="2400"/>
              <a:t>α</a:t>
            </a:r>
            <a:r>
              <a:rPr lang="en-US" altLang="zh-CN" sz="2400" baseline="-25000"/>
              <a:t>i</a:t>
            </a:r>
            <a:r>
              <a:rPr lang="zh-CN" altLang="en-US" sz="2400"/>
              <a:t>，</a:t>
            </a:r>
            <a:r>
              <a:rPr lang="en-US" altLang="zh-CN" sz="2400"/>
              <a:t>β</a:t>
            </a:r>
            <a:r>
              <a:rPr lang="en-US" altLang="zh-CN" sz="2400" baseline="-25000"/>
              <a:t>j</a:t>
            </a:r>
            <a:r>
              <a:rPr lang="zh-CN" altLang="en-US" sz="2400"/>
              <a:t>分别为</a:t>
            </a:r>
            <a:r>
              <a:rPr lang="en-US" altLang="zh-CN" sz="2400" i="1"/>
              <a:t>A</a:t>
            </a:r>
            <a:r>
              <a:rPr lang="en-US" altLang="zh-CN" sz="2400" baseline="-25000"/>
              <a:t>i</a:t>
            </a:r>
            <a:r>
              <a:rPr lang="zh-CN" altLang="en-US" sz="2400"/>
              <a:t>、</a:t>
            </a:r>
            <a:r>
              <a:rPr lang="en-US" altLang="zh-CN" sz="2400" i="1"/>
              <a:t>B</a:t>
            </a:r>
            <a:r>
              <a:rPr lang="en-US" altLang="zh-CN" sz="2400" baseline="-25000"/>
              <a:t>j</a:t>
            </a:r>
            <a:r>
              <a:rPr lang="zh-CN" altLang="en-US" sz="2400"/>
              <a:t>的效应，</a:t>
            </a:r>
            <a:r>
              <a:rPr lang="en-US" altLang="zh-CN" sz="2400"/>
              <a:t>α</a:t>
            </a:r>
            <a:r>
              <a:rPr lang="en-US" altLang="zh-CN" sz="2400" baseline="-25000"/>
              <a:t>i</a:t>
            </a:r>
            <a:r>
              <a:rPr lang="en-US" altLang="zh-CN" sz="2400"/>
              <a:t>=μ</a:t>
            </a:r>
            <a:r>
              <a:rPr lang="en-US" altLang="zh-CN" sz="2400" baseline="-25000"/>
              <a:t>i</a:t>
            </a:r>
            <a:r>
              <a:rPr lang="en-US" altLang="zh-CN" sz="2400"/>
              <a:t>-μ,β</a:t>
            </a:r>
            <a:r>
              <a:rPr lang="en-US" altLang="zh-CN" sz="2400" baseline="-25000"/>
              <a:t>j</a:t>
            </a:r>
            <a:r>
              <a:rPr lang="en-US" altLang="zh-CN" sz="2400"/>
              <a:t>=μ</a:t>
            </a:r>
            <a:r>
              <a:rPr lang="en-US" altLang="zh-CN" sz="2400" baseline="-25000"/>
              <a:t>j</a:t>
            </a:r>
            <a:r>
              <a:rPr lang="en-US" altLang="zh-CN" sz="2400"/>
              <a:t>-μ,μ</a:t>
            </a:r>
            <a:r>
              <a:rPr lang="en-US" altLang="zh-CN" sz="2400" baseline="-25000"/>
              <a:t>i</a:t>
            </a:r>
            <a:r>
              <a:rPr lang="zh-CN" altLang="en-US" sz="2400"/>
              <a:t>、</a:t>
            </a:r>
            <a:r>
              <a:rPr lang="en-US" altLang="zh-CN" sz="2400"/>
              <a:t>μ</a:t>
            </a:r>
            <a:r>
              <a:rPr lang="en-US" altLang="zh-CN" sz="2400" baseline="-25000"/>
              <a:t>j</a:t>
            </a:r>
            <a:r>
              <a:rPr lang="zh-CN" altLang="en-US" sz="2400"/>
              <a:t>分别为</a:t>
            </a:r>
            <a:r>
              <a:rPr lang="en-US" altLang="zh-CN" sz="2400" i="1"/>
              <a:t>A</a:t>
            </a:r>
            <a:r>
              <a:rPr lang="en-US" altLang="zh-CN" sz="2400" baseline="-25000"/>
              <a:t>i</a:t>
            </a:r>
            <a:r>
              <a:rPr lang="zh-CN" altLang="en-US" sz="2400"/>
              <a:t>、</a:t>
            </a:r>
            <a:r>
              <a:rPr lang="en-US" altLang="zh-CN" sz="2400" i="1"/>
              <a:t>B</a:t>
            </a:r>
            <a:r>
              <a:rPr lang="en-US" altLang="zh-CN" sz="2400" baseline="-25000"/>
              <a:t>j</a:t>
            </a:r>
            <a:r>
              <a:rPr lang="zh-CN" altLang="en-US" sz="2400"/>
              <a:t>观测值总体平均数，且</a:t>
            </a:r>
            <a:r>
              <a:rPr lang="en-US" altLang="zh-CN" sz="2400"/>
              <a:t>Σα</a:t>
            </a:r>
            <a:r>
              <a:rPr lang="en-US" altLang="zh-CN" sz="2400" baseline="-25000"/>
              <a:t>i</a:t>
            </a:r>
            <a:r>
              <a:rPr lang="en-US" altLang="zh-CN" sz="2400"/>
              <a:t>=0,Σβ</a:t>
            </a:r>
            <a:r>
              <a:rPr lang="en-US" altLang="zh-CN" sz="2400" baseline="-25000"/>
              <a:t>j</a:t>
            </a:r>
            <a:r>
              <a:rPr lang="en-US" altLang="zh-CN" sz="2400"/>
              <a:t>=0;ε</a:t>
            </a:r>
            <a:r>
              <a:rPr lang="en-US" altLang="zh-CN" sz="2400" baseline="-25000"/>
              <a:t>ij</a:t>
            </a:r>
            <a:r>
              <a:rPr lang="zh-CN" altLang="en-US" sz="2400"/>
              <a:t>为随机误差，相互独立，且服从</a:t>
            </a:r>
            <a:r>
              <a:rPr lang="en-US" altLang="zh-CN" sz="2400" i="1"/>
              <a:t>N</a:t>
            </a:r>
            <a:r>
              <a:rPr lang="en-US" altLang="zh-CN" sz="2400"/>
              <a:t>(0</a:t>
            </a:r>
            <a:r>
              <a:rPr lang="zh-CN" altLang="en-US" sz="2400"/>
              <a:t>，</a:t>
            </a:r>
            <a:r>
              <a:rPr lang="en-US" altLang="zh-CN" sz="2400"/>
              <a:t>σ</a:t>
            </a:r>
            <a:r>
              <a:rPr lang="en-US" altLang="zh-CN" sz="2400" baseline="30000"/>
              <a:t>2</a:t>
            </a:r>
            <a:r>
              <a:rPr lang="en-US" altLang="zh-CN" sz="2400"/>
              <a:t>)</a:t>
            </a:r>
            <a:r>
              <a:rPr lang="zh-CN" altLang="en-US" sz="2400"/>
              <a:t>。交叉分组两因素单独观测值的试验，</a:t>
            </a:r>
            <a:r>
              <a:rPr lang="en-US" altLang="zh-CN" sz="2400" i="1"/>
              <a:t>A</a:t>
            </a:r>
            <a:r>
              <a:rPr lang="zh-CN" altLang="en-US" sz="2400"/>
              <a:t>因素的每个水平有</a:t>
            </a:r>
            <a:r>
              <a:rPr lang="en-US" altLang="zh-CN" sz="2400" i="1"/>
              <a:t>b</a:t>
            </a:r>
            <a:r>
              <a:rPr lang="zh-CN" altLang="en-US" sz="2400"/>
              <a:t>次重复，</a:t>
            </a:r>
            <a:r>
              <a:rPr lang="en-US" altLang="zh-CN" sz="2400" i="1"/>
              <a:t>B</a:t>
            </a:r>
            <a:r>
              <a:rPr lang="zh-CN" altLang="en-US" sz="2400"/>
              <a:t>因素的每个水平有</a:t>
            </a:r>
            <a:r>
              <a:rPr lang="en-US" altLang="zh-CN" sz="2400" i="1"/>
              <a:t>a</a:t>
            </a:r>
            <a:r>
              <a:rPr lang="zh-CN" altLang="en-US" sz="2400"/>
              <a:t>次重复，每个观测值同时受到</a:t>
            </a:r>
            <a:r>
              <a:rPr lang="en-US" altLang="zh-CN" sz="2400" i="1"/>
              <a:t>A</a:t>
            </a:r>
            <a:r>
              <a:rPr lang="zh-CN" altLang="en-US" sz="2400"/>
              <a:t>、</a:t>
            </a:r>
            <a:r>
              <a:rPr lang="en-US" altLang="zh-CN" sz="2400" i="1"/>
              <a:t>B</a:t>
            </a:r>
            <a:r>
              <a:rPr lang="zh-CN" altLang="en-US" sz="2400"/>
              <a:t>两因素及随机误差的作用。因此全部</a:t>
            </a:r>
            <a:r>
              <a:rPr lang="en-US" altLang="zh-CN" sz="2400" i="1"/>
              <a:t>ab</a:t>
            </a:r>
            <a:r>
              <a:rPr lang="zh-CN" altLang="en-US" sz="2400"/>
              <a:t>个观测值的总变异可以剖分为</a:t>
            </a:r>
            <a:r>
              <a:rPr lang="en-US" altLang="zh-CN" sz="2400" i="1"/>
              <a:t>A</a:t>
            </a:r>
            <a:r>
              <a:rPr lang="zh-CN" altLang="en-US" sz="2400"/>
              <a:t>因素水平间变异、</a:t>
            </a:r>
            <a:r>
              <a:rPr lang="en-US" altLang="zh-CN" sz="2400" i="1"/>
              <a:t>B</a:t>
            </a:r>
            <a:r>
              <a:rPr lang="zh-CN" altLang="en-US" sz="2400"/>
              <a:t>因素水平间变异及试验误差三部分；自由度也相应剖分。平方和与自由度的剖分式如下：</a:t>
            </a:r>
          </a:p>
        </p:txBody>
      </p:sp>
      <p:sp>
        <p:nvSpPr>
          <p:cNvPr id="23559"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3555" name="Object 36"/>
          <p:cNvGraphicFramePr>
            <a:graphicFrameLocks noChangeAspect="1"/>
          </p:cNvGraphicFramePr>
          <p:nvPr/>
        </p:nvGraphicFramePr>
        <p:xfrm>
          <a:off x="3143250" y="5214938"/>
          <a:ext cx="2967038" cy="928687"/>
        </p:xfrm>
        <a:graphic>
          <a:graphicData uri="http://schemas.openxmlformats.org/presentationml/2006/ole">
            <p:oleObj spid="_x0000_s23555" name="Equation" r:id="rId4" imgW="1244600" imgH="393700"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4583"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4584" name="矩形 7"/>
          <p:cNvSpPr>
            <a:spLocks noChangeArrowheads="1"/>
          </p:cNvSpPr>
          <p:nvPr/>
        </p:nvSpPr>
        <p:spPr bwMode="auto">
          <a:xfrm>
            <a:off x="1500188" y="642938"/>
            <a:ext cx="5570537" cy="523875"/>
          </a:xfrm>
          <a:prstGeom prst="rect">
            <a:avLst/>
          </a:prstGeom>
          <a:noFill/>
          <a:ln w="9525">
            <a:noFill/>
            <a:miter lim="800000"/>
            <a:headEnd/>
            <a:tailEnd/>
          </a:ln>
        </p:spPr>
        <p:txBody>
          <a:bodyPr wrap="none">
            <a:spAutoFit/>
          </a:bodyPr>
          <a:lstStyle/>
          <a:p>
            <a:r>
              <a:rPr lang="zh-CN" altLang="en-US" sz="2800"/>
              <a:t>各项平方和与自由度的计算公式为</a:t>
            </a:r>
          </a:p>
        </p:txBody>
      </p:sp>
      <p:sp>
        <p:nvSpPr>
          <p:cNvPr id="24585" name="矩形 8"/>
          <p:cNvSpPr>
            <a:spLocks noChangeArrowheads="1"/>
          </p:cNvSpPr>
          <p:nvPr/>
        </p:nvSpPr>
        <p:spPr bwMode="auto">
          <a:xfrm>
            <a:off x="1071563" y="1428750"/>
            <a:ext cx="1262062" cy="523875"/>
          </a:xfrm>
          <a:prstGeom prst="rect">
            <a:avLst/>
          </a:prstGeom>
          <a:noFill/>
          <a:ln w="9525">
            <a:noFill/>
            <a:miter lim="800000"/>
            <a:headEnd/>
            <a:tailEnd/>
          </a:ln>
        </p:spPr>
        <p:txBody>
          <a:bodyPr wrap="none" anchor="ctr">
            <a:spAutoFit/>
          </a:bodyPr>
          <a:lstStyle/>
          <a:p>
            <a:r>
              <a:rPr lang="zh-CN" altLang="en-US" sz="2800"/>
              <a:t>矫正数</a:t>
            </a:r>
          </a:p>
        </p:txBody>
      </p:sp>
      <p:sp>
        <p:nvSpPr>
          <p:cNvPr id="24586" name="矩形 9"/>
          <p:cNvSpPr>
            <a:spLocks noChangeArrowheads="1"/>
          </p:cNvSpPr>
          <p:nvPr/>
        </p:nvSpPr>
        <p:spPr bwMode="auto">
          <a:xfrm>
            <a:off x="1071563" y="2500313"/>
            <a:ext cx="1620837" cy="523875"/>
          </a:xfrm>
          <a:prstGeom prst="rect">
            <a:avLst/>
          </a:prstGeom>
          <a:noFill/>
          <a:ln w="9525">
            <a:noFill/>
            <a:miter lim="800000"/>
            <a:headEnd/>
            <a:tailEnd/>
          </a:ln>
        </p:spPr>
        <p:txBody>
          <a:bodyPr wrap="none" anchor="ctr">
            <a:spAutoFit/>
          </a:bodyPr>
          <a:lstStyle/>
          <a:p>
            <a:r>
              <a:rPr lang="zh-CN" altLang="en-US" sz="2800"/>
              <a:t>总平方和</a:t>
            </a:r>
          </a:p>
        </p:txBody>
      </p:sp>
      <p:sp>
        <p:nvSpPr>
          <p:cNvPr id="24587" name="矩形 10"/>
          <p:cNvSpPr>
            <a:spLocks noChangeArrowheads="1"/>
          </p:cNvSpPr>
          <p:nvPr/>
        </p:nvSpPr>
        <p:spPr bwMode="auto">
          <a:xfrm>
            <a:off x="1143000" y="3500438"/>
            <a:ext cx="2219325" cy="523875"/>
          </a:xfrm>
          <a:prstGeom prst="rect">
            <a:avLst/>
          </a:prstGeom>
          <a:noFill/>
          <a:ln w="9525">
            <a:noFill/>
            <a:miter lim="800000"/>
            <a:headEnd/>
            <a:tailEnd/>
          </a:ln>
        </p:spPr>
        <p:txBody>
          <a:bodyPr wrap="none" anchor="ctr">
            <a:spAutoFit/>
          </a:bodyPr>
          <a:lstStyle/>
          <a:p>
            <a:r>
              <a:rPr lang="en-US" altLang="zh-CN" sz="2800" i="1"/>
              <a:t>A</a:t>
            </a:r>
            <a:r>
              <a:rPr lang="zh-CN" altLang="en-US" sz="2800"/>
              <a:t>因素平方和</a:t>
            </a:r>
          </a:p>
        </p:txBody>
      </p:sp>
      <p:sp>
        <p:nvSpPr>
          <p:cNvPr id="24588" name="矩形 11"/>
          <p:cNvSpPr>
            <a:spLocks noChangeArrowheads="1"/>
          </p:cNvSpPr>
          <p:nvPr/>
        </p:nvSpPr>
        <p:spPr bwMode="auto">
          <a:xfrm>
            <a:off x="1143000" y="4572000"/>
            <a:ext cx="2219325" cy="523875"/>
          </a:xfrm>
          <a:prstGeom prst="rect">
            <a:avLst/>
          </a:prstGeom>
          <a:noFill/>
          <a:ln w="9525">
            <a:noFill/>
            <a:miter lim="800000"/>
            <a:headEnd/>
            <a:tailEnd/>
          </a:ln>
        </p:spPr>
        <p:txBody>
          <a:bodyPr wrap="none" anchor="ctr">
            <a:spAutoFit/>
          </a:bodyPr>
          <a:lstStyle/>
          <a:p>
            <a:r>
              <a:rPr lang="en-US" altLang="zh-CN" sz="2800" i="1"/>
              <a:t>B</a:t>
            </a:r>
            <a:r>
              <a:rPr lang="zh-CN" altLang="en-US" sz="2800"/>
              <a:t>因素平方和</a:t>
            </a:r>
          </a:p>
        </p:txBody>
      </p:sp>
      <p:sp>
        <p:nvSpPr>
          <p:cNvPr id="24589" name="矩形 12"/>
          <p:cNvSpPr>
            <a:spLocks noChangeArrowheads="1"/>
          </p:cNvSpPr>
          <p:nvPr/>
        </p:nvSpPr>
        <p:spPr bwMode="auto">
          <a:xfrm>
            <a:off x="1071563" y="5500688"/>
            <a:ext cx="1979612" cy="523875"/>
          </a:xfrm>
          <a:prstGeom prst="rect">
            <a:avLst/>
          </a:prstGeom>
          <a:noFill/>
          <a:ln w="9525">
            <a:noFill/>
            <a:miter lim="800000"/>
            <a:headEnd/>
            <a:tailEnd/>
          </a:ln>
        </p:spPr>
        <p:txBody>
          <a:bodyPr wrap="none" anchor="ctr">
            <a:spAutoFit/>
          </a:bodyPr>
          <a:lstStyle/>
          <a:p>
            <a:r>
              <a:rPr lang="zh-CN" altLang="en-US" sz="2800"/>
              <a:t>误差平方和</a:t>
            </a:r>
          </a:p>
        </p:txBody>
      </p:sp>
      <p:sp>
        <p:nvSpPr>
          <p:cNvPr id="2459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8" name="Object 4"/>
          <p:cNvGraphicFramePr>
            <a:graphicFrameLocks noChangeAspect="1"/>
          </p:cNvGraphicFramePr>
          <p:nvPr/>
        </p:nvGraphicFramePr>
        <p:xfrm>
          <a:off x="3643313" y="1357313"/>
          <a:ext cx="1422400" cy="622300"/>
        </p:xfrm>
        <a:graphic>
          <a:graphicData uri="http://schemas.openxmlformats.org/presentationml/2006/ole">
            <p:oleObj spid="_x0000_s24578" name="Equation" r:id="rId3" imgW="609336" imgH="215806" progId="">
              <p:embed/>
            </p:oleObj>
          </a:graphicData>
        </a:graphic>
      </p:graphicFrame>
      <p:sp>
        <p:nvSpPr>
          <p:cNvPr id="2459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9" name="Object 6"/>
          <p:cNvGraphicFramePr>
            <a:graphicFrameLocks noChangeAspect="1"/>
          </p:cNvGraphicFramePr>
          <p:nvPr/>
        </p:nvGraphicFramePr>
        <p:xfrm>
          <a:off x="3714750" y="2286000"/>
          <a:ext cx="4822825" cy="1000125"/>
        </p:xfrm>
        <a:graphic>
          <a:graphicData uri="http://schemas.openxmlformats.org/presentationml/2006/ole">
            <p:oleObj spid="_x0000_s24579" name="Equation" r:id="rId4" imgW="2070100" imgH="431800" progId="">
              <p:embed/>
            </p:oleObj>
          </a:graphicData>
        </a:graphic>
      </p:graphicFrame>
      <p:sp>
        <p:nvSpPr>
          <p:cNvPr id="2459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80" name="Object 8"/>
          <p:cNvGraphicFramePr>
            <a:graphicFrameLocks noChangeAspect="1"/>
          </p:cNvGraphicFramePr>
          <p:nvPr/>
        </p:nvGraphicFramePr>
        <p:xfrm>
          <a:off x="3714750" y="3286125"/>
          <a:ext cx="4445000" cy="977900"/>
        </p:xfrm>
        <a:graphic>
          <a:graphicData uri="http://schemas.openxmlformats.org/presentationml/2006/ole">
            <p:oleObj spid="_x0000_s24580" name="Equation" r:id="rId5" imgW="1905000" imgH="419100" progId="">
              <p:embed/>
            </p:oleObj>
          </a:graphicData>
        </a:graphic>
      </p:graphicFrame>
      <p:sp>
        <p:nvSpPr>
          <p:cNvPr id="2459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81" name="Object 10"/>
          <p:cNvGraphicFramePr>
            <a:graphicFrameLocks noChangeAspect="1"/>
          </p:cNvGraphicFramePr>
          <p:nvPr/>
        </p:nvGraphicFramePr>
        <p:xfrm>
          <a:off x="3714750" y="4357688"/>
          <a:ext cx="4533900" cy="1000125"/>
        </p:xfrm>
        <a:graphic>
          <a:graphicData uri="http://schemas.openxmlformats.org/presentationml/2006/ole">
            <p:oleObj spid="_x0000_s24581" name="Equation" r:id="rId6" imgW="1943100" imgH="431800" progId="">
              <p:embed/>
            </p:oleObj>
          </a:graphicData>
        </a:graphic>
      </p:graphicFrame>
      <p:sp>
        <p:nvSpPr>
          <p:cNvPr id="24594" name="矩形 21"/>
          <p:cNvSpPr>
            <a:spLocks noChangeArrowheads="1"/>
          </p:cNvSpPr>
          <p:nvPr/>
        </p:nvSpPr>
        <p:spPr bwMode="auto">
          <a:xfrm>
            <a:off x="3929063" y="5500688"/>
            <a:ext cx="3232150" cy="523875"/>
          </a:xfrm>
          <a:prstGeom prst="rect">
            <a:avLst/>
          </a:prstGeom>
          <a:noFill/>
          <a:ln w="9525">
            <a:noFill/>
            <a:miter lim="800000"/>
            <a:headEnd/>
            <a:tailEnd/>
          </a:ln>
        </p:spPr>
        <p:txBody>
          <a:bodyPr wrap="none">
            <a:spAutoFit/>
          </a:bodyPr>
          <a:lstStyle/>
          <a:p>
            <a:r>
              <a:rPr lang="zh-CN" altLang="en-US" sz="2800"/>
              <a:t> </a:t>
            </a:r>
            <a:r>
              <a:rPr lang="en-US" altLang="zh-CN" sz="2800" i="1"/>
              <a:t>SS</a:t>
            </a:r>
            <a:r>
              <a:rPr lang="en-US" altLang="zh-CN" sz="2800" baseline="-25000"/>
              <a:t>e</a:t>
            </a:r>
            <a:r>
              <a:rPr lang="en-US" altLang="zh-CN" sz="2800"/>
              <a:t>=</a:t>
            </a:r>
            <a:r>
              <a:rPr lang="en-US" altLang="zh-CN" sz="2800" i="1"/>
              <a:t>SS</a:t>
            </a:r>
            <a:r>
              <a:rPr lang="en-US" altLang="zh-CN" sz="2800" baseline="-25000"/>
              <a:t>T</a:t>
            </a:r>
            <a:r>
              <a:rPr lang="en-US" altLang="zh-CN" sz="2800"/>
              <a:t>-</a:t>
            </a:r>
            <a:r>
              <a:rPr lang="en-US" altLang="zh-CN" sz="2800" i="1"/>
              <a:t>SS</a:t>
            </a:r>
            <a:r>
              <a:rPr lang="en-US" altLang="zh-CN" sz="2800" baseline="-25000"/>
              <a:t>A</a:t>
            </a:r>
            <a:r>
              <a:rPr lang="en-US" altLang="zh-CN" sz="2800"/>
              <a:t>-</a:t>
            </a:r>
            <a:r>
              <a:rPr lang="en-US" altLang="zh-CN" sz="2800" i="1"/>
              <a:t>SS</a:t>
            </a:r>
            <a:r>
              <a:rPr lang="en-US" altLang="zh-CN" sz="2800" baseline="-25000"/>
              <a:t>B</a:t>
            </a:r>
            <a:endParaRPr lang="zh-CN" alt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357188"/>
            <a:ext cx="8229600" cy="1143000"/>
          </a:xfrm>
        </p:spPr>
        <p:txBody>
          <a:bodyPr/>
          <a:lstStyle/>
          <a:p>
            <a:pPr>
              <a:defRPr/>
            </a:pPr>
            <a:r>
              <a:rPr lang="zh-CN" altLang="en-US" b="1" dirty="0" smtClean="0">
                <a:solidFill>
                  <a:schemeClr val="accent6"/>
                </a:solidFill>
                <a:latin typeface="黑体" pitchFamily="2" charset="-122"/>
                <a:ea typeface="黑体" pitchFamily="2" charset="-122"/>
              </a:rPr>
              <a:t>第二章</a:t>
            </a:r>
            <a:r>
              <a:rPr lang="en-US" dirty="0" smtClean="0"/>
              <a:t>   </a:t>
            </a:r>
            <a:r>
              <a:rPr lang="zh-CN" altLang="en-US" b="1" dirty="0" smtClean="0">
                <a:solidFill>
                  <a:schemeClr val="accent6"/>
                </a:solidFill>
                <a:latin typeface="黑体" pitchFamily="2" charset="-122"/>
                <a:ea typeface="黑体" pitchFamily="2" charset="-122"/>
              </a:rPr>
              <a:t>试验因子的方差分析</a:t>
            </a:r>
          </a:p>
        </p:txBody>
      </p:sp>
      <p:sp>
        <p:nvSpPr>
          <p:cNvPr id="38915" name="矩形 3"/>
          <p:cNvSpPr>
            <a:spLocks noChangeArrowheads="1"/>
          </p:cNvSpPr>
          <p:nvPr/>
        </p:nvSpPr>
        <p:spPr bwMode="auto">
          <a:xfrm>
            <a:off x="500063" y="1500188"/>
            <a:ext cx="8143875" cy="2678112"/>
          </a:xfrm>
          <a:prstGeom prst="rect">
            <a:avLst/>
          </a:prstGeom>
          <a:noFill/>
          <a:ln w="9525">
            <a:noFill/>
            <a:miter lim="800000"/>
            <a:headEnd/>
            <a:tailEnd/>
          </a:ln>
        </p:spPr>
        <p:txBody>
          <a:bodyPr>
            <a:spAutoFit/>
          </a:bodyPr>
          <a:lstStyle/>
          <a:p>
            <a:r>
              <a:rPr lang="zh-CN" altLang="en-US" sz="2800" dirty="0"/>
              <a:t>    概率与统计中所介绍的</a:t>
            </a:r>
            <a:r>
              <a:rPr lang="en-US" altLang="zh-CN" sz="2800" i="1" dirty="0"/>
              <a:t>t</a:t>
            </a:r>
            <a:r>
              <a:rPr lang="zh-CN" altLang="en-US" sz="2800" dirty="0"/>
              <a:t>检验法适用于</a:t>
            </a:r>
            <a:r>
              <a:rPr lang="zh-CN" altLang="en-US" sz="2800" b="1" dirty="0">
                <a:solidFill>
                  <a:srgbClr val="0000FF"/>
                </a:solidFill>
              </a:rPr>
              <a:t>样本平均数与总体平均数及两样本平均数间的差异显著性检验</a:t>
            </a:r>
            <a:r>
              <a:rPr lang="zh-CN" altLang="en-US" sz="2800" dirty="0"/>
              <a:t>，但在生产和科学研究中经常会遇到比较多个处理优劣的问题，即需进行多个平均数间的差异显著性检验。这时，若仍采用</a:t>
            </a:r>
            <a:r>
              <a:rPr lang="en-US" altLang="zh-CN" sz="2800" i="1" dirty="0"/>
              <a:t>t</a:t>
            </a:r>
            <a:r>
              <a:rPr lang="zh-CN" altLang="en-US" sz="2800" dirty="0"/>
              <a:t>检验法就不适宜了。这是因为如下三个原因：</a:t>
            </a:r>
          </a:p>
        </p:txBody>
      </p:sp>
      <p:sp>
        <p:nvSpPr>
          <p:cNvPr id="38916" name="矩形 9"/>
          <p:cNvSpPr>
            <a:spLocks noChangeArrowheads="1"/>
          </p:cNvSpPr>
          <p:nvPr/>
        </p:nvSpPr>
        <p:spPr bwMode="auto">
          <a:xfrm>
            <a:off x="571472" y="4143380"/>
            <a:ext cx="8072437" cy="1816100"/>
          </a:xfrm>
          <a:prstGeom prst="rect">
            <a:avLst/>
          </a:prstGeom>
          <a:noFill/>
          <a:ln w="9525">
            <a:noFill/>
            <a:miter lim="800000"/>
            <a:headEnd/>
            <a:tailEnd/>
          </a:ln>
        </p:spPr>
        <p:txBody>
          <a:bodyPr>
            <a:spAutoFit/>
          </a:bodyPr>
          <a:lstStyle/>
          <a:p>
            <a:pPr marL="360000" indent="457200"/>
            <a:r>
              <a:rPr lang="en-US" altLang="zh-CN" sz="2800" dirty="0">
                <a:solidFill>
                  <a:srgbClr val="0000FF"/>
                </a:solidFill>
              </a:rPr>
              <a:t>1</a:t>
            </a:r>
            <a:r>
              <a:rPr lang="zh-CN" altLang="en-US" sz="2800" dirty="0">
                <a:solidFill>
                  <a:srgbClr val="0000FF"/>
                </a:solidFill>
              </a:rPr>
              <a:t>、检验过程烦琐</a:t>
            </a:r>
            <a:endParaRPr lang="en-US" altLang="zh-CN" sz="2800" dirty="0">
              <a:solidFill>
                <a:srgbClr val="0000FF"/>
              </a:solidFill>
            </a:endParaRPr>
          </a:p>
          <a:p>
            <a:pPr marL="360000" indent="457200"/>
            <a:r>
              <a:rPr lang="en-US" altLang="zh-CN" sz="2800" dirty="0">
                <a:solidFill>
                  <a:srgbClr val="0000FF"/>
                </a:solidFill>
              </a:rPr>
              <a:t>2</a:t>
            </a:r>
            <a:r>
              <a:rPr lang="zh-CN" altLang="en-US" sz="2800" dirty="0">
                <a:solidFill>
                  <a:srgbClr val="0000FF"/>
                </a:solidFill>
              </a:rPr>
              <a:t>、无统一的试验误差，误差估计的精确性和检验的灵敏性低</a:t>
            </a:r>
            <a:endParaRPr lang="en-US" altLang="zh-CN" sz="2800" dirty="0">
              <a:solidFill>
                <a:srgbClr val="0000FF"/>
              </a:solidFill>
            </a:endParaRPr>
          </a:p>
          <a:p>
            <a:pPr marL="360000" indent="457200"/>
            <a:r>
              <a:rPr lang="en-US" altLang="zh-CN" sz="2800" dirty="0">
                <a:solidFill>
                  <a:srgbClr val="0000FF"/>
                </a:solidFill>
              </a:rPr>
              <a:t>3</a:t>
            </a:r>
            <a:r>
              <a:rPr lang="zh-CN" altLang="en-US" sz="2800" dirty="0">
                <a:solidFill>
                  <a:srgbClr val="0000FF"/>
                </a:solidFill>
              </a:rPr>
              <a:t>、推断的可靠性低，检验的</a:t>
            </a:r>
            <a:r>
              <a:rPr lang="en-US" altLang="zh-CN" sz="2800" dirty="0">
                <a:solidFill>
                  <a:srgbClr val="0000FF"/>
                </a:solidFill>
              </a:rPr>
              <a:t>I</a:t>
            </a:r>
            <a:r>
              <a:rPr lang="zh-CN" altLang="en-US" sz="2800" dirty="0">
                <a:solidFill>
                  <a:srgbClr val="0000FF"/>
                </a:solidFill>
              </a:rPr>
              <a:t>型错误率大</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79"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84" name="矩形 18"/>
          <p:cNvSpPr>
            <a:spLocks noChangeArrowheads="1"/>
          </p:cNvSpPr>
          <p:nvPr/>
        </p:nvSpPr>
        <p:spPr bwMode="auto">
          <a:xfrm>
            <a:off x="357188" y="1571625"/>
            <a:ext cx="8501062" cy="4524375"/>
          </a:xfrm>
          <a:prstGeom prst="rect">
            <a:avLst/>
          </a:prstGeom>
          <a:noFill/>
          <a:ln w="9525">
            <a:noFill/>
            <a:miter lim="800000"/>
            <a:headEnd/>
            <a:tailEnd/>
          </a:ln>
        </p:spPr>
        <p:txBody>
          <a:bodyPr>
            <a:spAutoFit/>
          </a:bodyPr>
          <a:lstStyle/>
          <a:p>
            <a:r>
              <a:rPr lang="zh-CN" altLang="en-US" sz="2400" dirty="0"/>
              <a:t>    两因素单独观测值试验只适用于两个因素间无交互作用的情况。若两因素间有交互作用，则每个水平组合中只设一个试验单位</a:t>
            </a:r>
            <a:r>
              <a:rPr lang="en-US" altLang="zh-CN" sz="2400" dirty="0"/>
              <a:t>(</a:t>
            </a:r>
            <a:r>
              <a:rPr lang="zh-CN" altLang="en-US" sz="2400" dirty="0"/>
              <a:t>观察单位</a:t>
            </a:r>
            <a:r>
              <a:rPr lang="en-US" altLang="zh-CN" sz="2400" dirty="0"/>
              <a:t>)</a:t>
            </a:r>
            <a:r>
              <a:rPr lang="zh-CN" altLang="en-US" sz="2400" dirty="0"/>
              <a:t>的试验设计是不正确的或不完善的。这是因为：</a:t>
            </a:r>
          </a:p>
          <a:p>
            <a:pPr marL="360000" indent="457200"/>
            <a:r>
              <a:rPr lang="en-US" altLang="zh-CN" sz="2400" dirty="0"/>
              <a:t>(1)</a:t>
            </a:r>
            <a:r>
              <a:rPr lang="zh-CN" altLang="en-US" sz="2400" dirty="0"/>
              <a:t>在这种情况下，式中</a:t>
            </a:r>
            <a:r>
              <a:rPr lang="en-US" altLang="zh-CN" sz="2400" i="1" dirty="0" err="1"/>
              <a:t>SS</a:t>
            </a:r>
            <a:r>
              <a:rPr lang="en-US" altLang="zh-CN" sz="2400" baseline="-25000" dirty="0" err="1"/>
              <a:t>e</a:t>
            </a:r>
            <a:r>
              <a:rPr lang="en-US" altLang="zh-CN" sz="2400" dirty="0" err="1"/>
              <a:t>,</a:t>
            </a:r>
            <a:r>
              <a:rPr lang="en-US" altLang="zh-CN" sz="2400" i="1" dirty="0" err="1"/>
              <a:t>df</a:t>
            </a:r>
            <a:r>
              <a:rPr lang="en-US" altLang="zh-CN" sz="2400" baseline="-25000" dirty="0" err="1"/>
              <a:t>e</a:t>
            </a:r>
            <a:r>
              <a:rPr lang="zh-CN" altLang="en-US" sz="2400" dirty="0"/>
              <a:t>实际上是</a:t>
            </a:r>
            <a:r>
              <a:rPr lang="en-US" altLang="zh-CN" sz="2400" i="1" dirty="0"/>
              <a:t>A</a:t>
            </a:r>
            <a:r>
              <a:rPr lang="zh-CN" altLang="en-US" sz="2400" dirty="0"/>
              <a:t>、</a:t>
            </a:r>
            <a:r>
              <a:rPr lang="en-US" altLang="zh-CN" sz="2400" i="1" dirty="0"/>
              <a:t>B</a:t>
            </a:r>
            <a:r>
              <a:rPr lang="zh-CN" altLang="en-US" sz="2400" dirty="0"/>
              <a:t>两因素交互作用平方和与自由度，所算得的</a:t>
            </a:r>
            <a:r>
              <a:rPr lang="en-US" altLang="zh-CN" sz="2400" i="1" dirty="0" err="1"/>
              <a:t>MS</a:t>
            </a:r>
            <a:r>
              <a:rPr lang="en-US" altLang="zh-CN" sz="2400" baseline="-25000" dirty="0" err="1"/>
              <a:t>e</a:t>
            </a:r>
            <a:r>
              <a:rPr lang="zh-CN" altLang="en-US" sz="2400" dirty="0"/>
              <a:t>是交互作用均方，主要反映由交互作用引起的变异。</a:t>
            </a:r>
          </a:p>
          <a:p>
            <a:pPr marL="360000" indent="457200"/>
            <a:r>
              <a:rPr lang="en-US" altLang="zh-CN" sz="2400" dirty="0"/>
              <a:t>(2)</a:t>
            </a:r>
            <a:r>
              <a:rPr lang="zh-CN" altLang="en-US" sz="2400" dirty="0"/>
              <a:t>由于误差均方值大</a:t>
            </a:r>
            <a:r>
              <a:rPr lang="en-US" altLang="zh-CN" sz="2400" dirty="0"/>
              <a:t>(</a:t>
            </a:r>
            <a:r>
              <a:rPr lang="zh-CN" altLang="en-US" sz="2400" dirty="0"/>
              <a:t>包含交互作用在内</a:t>
            </a:r>
            <a:r>
              <a:rPr lang="en-US" altLang="zh-CN" sz="2400" dirty="0"/>
              <a:t>)</a:t>
            </a:r>
            <a:r>
              <a:rPr lang="zh-CN" altLang="en-US" sz="2400" dirty="0"/>
              <a:t>，有可能掩盖试验因素的显著性，从而增大犯</a:t>
            </a:r>
            <a:r>
              <a:rPr lang="en-US" altLang="zh-CN" sz="2400" dirty="0"/>
              <a:t>Ⅱ</a:t>
            </a:r>
            <a:r>
              <a:rPr lang="zh-CN" altLang="en-US" sz="2400" dirty="0"/>
              <a:t>型错误的概率。</a:t>
            </a:r>
          </a:p>
          <a:p>
            <a:pPr marL="360000" indent="457200"/>
            <a:r>
              <a:rPr lang="en-US" altLang="zh-CN" sz="2400" dirty="0"/>
              <a:t>(3)</a:t>
            </a:r>
            <a:r>
              <a:rPr lang="zh-CN" altLang="en-US" sz="2400" dirty="0"/>
              <a:t>因为每个水平组合只有一个观测值，所以无法估计真正的     试验误差，因而不可能对因素的交互作用进行研究。</a:t>
            </a:r>
            <a:endParaRPr lang="en-US" altLang="zh-CN" sz="2400" dirty="0"/>
          </a:p>
          <a:p>
            <a:pPr marL="360000" indent="457200"/>
            <a:r>
              <a:rPr lang="en-US" altLang="zh-CN" sz="2400" dirty="0"/>
              <a:t>    </a:t>
            </a:r>
            <a:r>
              <a:rPr lang="zh-CN" altLang="en-US" sz="2400" dirty="0"/>
              <a:t>因此，进行两因素或多因素试验时，一般应设置重复，以便正确估计试验误差，深入研究因素间的交互作用。</a:t>
            </a:r>
          </a:p>
        </p:txBody>
      </p:sp>
      <p:sp>
        <p:nvSpPr>
          <p:cNvPr id="20" name="矩形 19"/>
          <p:cNvSpPr/>
          <p:nvPr/>
        </p:nvSpPr>
        <p:spPr>
          <a:xfrm>
            <a:off x="785813" y="571500"/>
            <a:ext cx="7519987" cy="769938"/>
          </a:xfrm>
          <a:prstGeom prst="rect">
            <a:avLst/>
          </a:prstGeom>
        </p:spPr>
        <p:txBody>
          <a:bodyPr wrap="none">
            <a:spAutoFit/>
          </a:bodyPr>
          <a:lstStyle/>
          <a:p>
            <a:pPr>
              <a:defRPr/>
            </a:pPr>
            <a:r>
              <a:rPr lang="zh-CN" altLang="en-US" sz="4400" b="1" dirty="0">
                <a:solidFill>
                  <a:schemeClr val="accent6">
                    <a:lumMod val="75000"/>
                  </a:schemeClr>
                </a:solidFill>
                <a:ea typeface="宋体" pitchFamily="2" charset="-122"/>
              </a:rPr>
              <a:t>两因素单独观测值试验的缺陷</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285750"/>
            <a:ext cx="8643938" cy="1143000"/>
          </a:xfrm>
        </p:spPr>
        <p:txBody>
          <a:bodyPr/>
          <a:lstStyle/>
          <a:p>
            <a:pPr>
              <a:defRPr/>
            </a:pPr>
            <a:r>
              <a:rPr lang="zh-CN" altLang="en-US" sz="4000" b="1" dirty="0" smtClean="0">
                <a:solidFill>
                  <a:schemeClr val="accent6"/>
                </a:solidFill>
                <a:latin typeface="黑体" pitchFamily="2" charset="-122"/>
                <a:ea typeface="黑体" pitchFamily="2" charset="-122"/>
              </a:rPr>
              <a:t>两因素有重复观测值试验的方差分析</a:t>
            </a:r>
          </a:p>
        </p:txBody>
      </p:sp>
      <p:sp>
        <p:nvSpPr>
          <p:cNvPr id="51203" name="Rectangle 1"/>
          <p:cNvSpPr>
            <a:spLocks noChangeArrowheads="1"/>
          </p:cNvSpPr>
          <p:nvPr/>
        </p:nvSpPr>
        <p:spPr bwMode="auto">
          <a:xfrm>
            <a:off x="285750" y="1428750"/>
            <a:ext cx="8286750" cy="4524375"/>
          </a:xfrm>
          <a:prstGeom prst="rect">
            <a:avLst/>
          </a:prstGeom>
          <a:noFill/>
          <a:ln w="9525">
            <a:noFill/>
            <a:miter lim="800000"/>
            <a:headEnd/>
            <a:tailEnd/>
          </a:ln>
        </p:spPr>
        <p:txBody>
          <a:bodyPr anchor="ctr">
            <a:spAutoFit/>
          </a:bodyPr>
          <a:lstStyle/>
          <a:p>
            <a:pPr indent="304800" eaLnBrk="0" hangingPunct="0"/>
            <a:r>
              <a:rPr lang="zh-CN" sz="2400" dirty="0">
                <a:ea typeface="仿宋_GB2312" pitchFamily="49" charset="-122"/>
              </a:rPr>
              <a:t>对两因素和多因素有重复观测值试验结果的分析，能研究因素的简单效应、主效应和因素间的交互作用</a:t>
            </a:r>
            <a:r>
              <a:rPr lang="en-US" altLang="zh-CN" sz="2400" dirty="0">
                <a:ea typeface="仿宋_GB2312" pitchFamily="49" charset="-122"/>
              </a:rPr>
              <a:t>(</a:t>
            </a:r>
            <a:r>
              <a:rPr lang="zh-CN" altLang="en-US" sz="2400" dirty="0">
                <a:ea typeface="仿宋_GB2312" pitchFamily="49" charset="-122"/>
              </a:rPr>
              <a:t>互作</a:t>
            </a:r>
            <a:r>
              <a:rPr lang="en-US" altLang="zh-CN" sz="2400" dirty="0">
                <a:ea typeface="仿宋_GB2312" pitchFamily="49" charset="-122"/>
              </a:rPr>
              <a:t>)</a:t>
            </a:r>
            <a:r>
              <a:rPr lang="zh-CN" altLang="en-US" sz="2400" dirty="0">
                <a:ea typeface="仿宋_GB2312" pitchFamily="49" charset="-122"/>
              </a:rPr>
              <a:t>效应。现介绍这三种效应的意义如下：</a:t>
            </a:r>
            <a:endParaRPr lang="zh-CN" altLang="en-US" sz="2400" dirty="0"/>
          </a:p>
          <a:p>
            <a:pPr indent="304800" eaLnBrk="0" hangingPunct="0"/>
            <a:r>
              <a:rPr lang="zh-CN" altLang="en-US" sz="2400" dirty="0">
                <a:ea typeface="仿宋_GB2312" pitchFamily="49" charset="-122"/>
              </a:rPr>
              <a:t>（</a:t>
            </a:r>
            <a:r>
              <a:rPr lang="en-US" altLang="zh-CN" sz="2400" dirty="0">
                <a:ea typeface="仿宋_GB2312" pitchFamily="49" charset="-122"/>
              </a:rPr>
              <a:t>1</a:t>
            </a:r>
            <a:r>
              <a:rPr lang="zh-CN" altLang="en-US" sz="2400" dirty="0">
                <a:ea typeface="仿宋_GB2312" pitchFamily="49" charset="-122"/>
              </a:rPr>
              <a:t>）简单效应</a:t>
            </a:r>
            <a:r>
              <a:rPr lang="en-US" altLang="zh-CN" sz="2400" b="1" dirty="0">
                <a:latin typeface="Times New Roman" pitchFamily="18" charset="0"/>
                <a:cs typeface="Times New Roman" pitchFamily="18" charset="0"/>
              </a:rPr>
              <a:t>(simple effect) </a:t>
            </a:r>
            <a:r>
              <a:rPr lang="en-US" altLang="zh-CN" sz="2400" dirty="0">
                <a:ea typeface="仿宋_GB2312" pitchFamily="49" charset="-122"/>
              </a:rPr>
              <a:t> </a:t>
            </a:r>
            <a:r>
              <a:rPr lang="zh-CN" altLang="en-US" sz="2400" dirty="0">
                <a:ea typeface="仿宋_GB2312" pitchFamily="49" charset="-122"/>
              </a:rPr>
              <a:t>在某因素同一水平上，另一因素不同水平对试验指标的影响称为简单效应。简单效应实际上是特殊水平组合间的差数。</a:t>
            </a:r>
            <a:endParaRPr lang="zh-CN" altLang="en-US" sz="2400" dirty="0"/>
          </a:p>
          <a:p>
            <a:pPr indent="304800" eaLnBrk="0" hangingPunct="0"/>
            <a:r>
              <a:rPr lang="zh-CN" altLang="en-US" sz="2400" dirty="0">
                <a:ea typeface="仿宋_GB2312" pitchFamily="49" charset="-122"/>
              </a:rPr>
              <a:t>（</a:t>
            </a:r>
            <a:r>
              <a:rPr lang="en-US" altLang="zh-CN" sz="2400" dirty="0">
                <a:ea typeface="仿宋_GB2312" pitchFamily="49" charset="-122"/>
              </a:rPr>
              <a:t>2</a:t>
            </a:r>
            <a:r>
              <a:rPr lang="zh-CN" altLang="en-US" sz="2400" dirty="0">
                <a:ea typeface="仿宋_GB2312" pitchFamily="49" charset="-122"/>
              </a:rPr>
              <a:t>）主效应</a:t>
            </a:r>
            <a:r>
              <a:rPr lang="en-US" altLang="zh-CN" sz="2400" b="1" dirty="0">
                <a:latin typeface="Times New Roman" pitchFamily="18" charset="0"/>
                <a:cs typeface="Times New Roman" pitchFamily="18" charset="0"/>
              </a:rPr>
              <a:t>(main effect)</a:t>
            </a:r>
            <a:r>
              <a:rPr lang="en-US" altLang="zh-CN" sz="2400" dirty="0">
                <a:ea typeface="仿宋_GB2312" pitchFamily="49" charset="-122"/>
              </a:rPr>
              <a:t>  </a:t>
            </a:r>
            <a:r>
              <a:rPr lang="zh-CN" altLang="en-US" sz="2400" dirty="0">
                <a:ea typeface="仿宋_GB2312" pitchFamily="49" charset="-122"/>
              </a:rPr>
              <a:t>由于因素水平的改变而引起的平均数的改变量称为主效应。主效应也就是简单效应的平均。</a:t>
            </a:r>
            <a:endParaRPr lang="zh-CN" altLang="en-US" sz="2400" dirty="0"/>
          </a:p>
          <a:p>
            <a:pPr indent="304800" eaLnBrk="0" hangingPunct="0"/>
            <a:r>
              <a:rPr lang="zh-CN" altLang="en-US" sz="2400" dirty="0">
                <a:ea typeface="仿宋_GB2312" pitchFamily="49" charset="-122"/>
              </a:rPr>
              <a:t>（</a:t>
            </a:r>
            <a:r>
              <a:rPr lang="en-US" altLang="zh-CN" sz="2400" dirty="0">
                <a:ea typeface="仿宋_GB2312" pitchFamily="49" charset="-122"/>
              </a:rPr>
              <a:t>3</a:t>
            </a:r>
            <a:r>
              <a:rPr lang="zh-CN" altLang="en-US" sz="2400" dirty="0">
                <a:ea typeface="仿宋_GB2312" pitchFamily="49" charset="-122"/>
              </a:rPr>
              <a:t>）交互作用</a:t>
            </a:r>
            <a:r>
              <a:rPr lang="zh-CN" altLang="en-US" sz="2400" b="1" dirty="0">
                <a:ea typeface="仿宋_GB2312" pitchFamily="49" charset="-122"/>
              </a:rPr>
              <a:t>  </a:t>
            </a:r>
            <a:r>
              <a:rPr lang="en-US" altLang="zh-CN" sz="2400" dirty="0">
                <a:ea typeface="仿宋_GB2312" pitchFamily="49" charset="-122"/>
              </a:rPr>
              <a:t>(</a:t>
            </a:r>
            <a:r>
              <a:rPr lang="zh-CN" altLang="en-US" sz="2400" dirty="0">
                <a:ea typeface="仿宋_GB2312" pitchFamily="49" charset="-122"/>
              </a:rPr>
              <a:t>互作，</a:t>
            </a:r>
            <a:r>
              <a:rPr lang="en-US" altLang="zh-CN" sz="2400" b="1" dirty="0">
                <a:latin typeface="Times New Roman" pitchFamily="18" charset="0"/>
                <a:cs typeface="Times New Roman" pitchFamily="18" charset="0"/>
              </a:rPr>
              <a:t>interaction</a:t>
            </a:r>
            <a:r>
              <a:rPr lang="en-US" altLang="zh-CN" sz="2400" dirty="0">
                <a:ea typeface="仿宋_GB2312" pitchFamily="49" charset="-122"/>
              </a:rPr>
              <a:t>)  </a:t>
            </a:r>
            <a:r>
              <a:rPr lang="zh-CN" altLang="en-US" sz="2400" dirty="0">
                <a:ea typeface="仿宋_GB2312" pitchFamily="49" charset="-122"/>
              </a:rPr>
              <a:t>在多因素试验中，一个因素的作用要受到另一个因素的影响，表现为某一因素在另一因素的不同水平上所产生的效应不同，这种现象称为该两因素存在交互作用。</a:t>
            </a: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285750"/>
            <a:ext cx="8643938" cy="1143000"/>
          </a:xfrm>
        </p:spPr>
        <p:txBody>
          <a:bodyPr/>
          <a:lstStyle/>
          <a:p>
            <a:pPr>
              <a:defRPr/>
            </a:pPr>
            <a:r>
              <a:rPr lang="zh-CN" altLang="en-US" sz="4000" b="1" dirty="0" smtClean="0">
                <a:solidFill>
                  <a:schemeClr val="accent6"/>
                </a:solidFill>
                <a:latin typeface="黑体" pitchFamily="2" charset="-122"/>
                <a:ea typeface="黑体" pitchFamily="2" charset="-122"/>
              </a:rPr>
              <a:t>两因素有重复观测值试验的方差分析</a:t>
            </a:r>
          </a:p>
        </p:txBody>
      </p:sp>
      <p:sp>
        <p:nvSpPr>
          <p:cNvPr id="52227" name="Rectangle 1"/>
          <p:cNvSpPr>
            <a:spLocks noChangeArrowheads="1"/>
          </p:cNvSpPr>
          <p:nvPr/>
        </p:nvSpPr>
        <p:spPr bwMode="auto">
          <a:xfrm>
            <a:off x="285750" y="1428750"/>
            <a:ext cx="8286750" cy="4524375"/>
          </a:xfrm>
          <a:prstGeom prst="rect">
            <a:avLst/>
          </a:prstGeom>
          <a:noFill/>
          <a:ln w="9525">
            <a:noFill/>
            <a:miter lim="800000"/>
            <a:headEnd/>
            <a:tailEnd/>
          </a:ln>
        </p:spPr>
        <p:txBody>
          <a:bodyPr anchor="ctr">
            <a:spAutoFit/>
          </a:bodyPr>
          <a:lstStyle/>
          <a:p>
            <a:pPr indent="304800" eaLnBrk="0" hangingPunct="0"/>
            <a:r>
              <a:rPr lang="zh-CN" sz="2400">
                <a:ea typeface="仿宋_GB2312" pitchFamily="49" charset="-122"/>
              </a:rPr>
              <a:t>对两因素和多因素有重复观测值试验结果的分析，能研究因素的简单效应、主效应和因素间的交互作用</a:t>
            </a:r>
            <a:r>
              <a:rPr lang="en-US" altLang="zh-CN" sz="2400">
                <a:ea typeface="仿宋_GB2312" pitchFamily="49" charset="-122"/>
              </a:rPr>
              <a:t>(</a:t>
            </a:r>
            <a:r>
              <a:rPr lang="zh-CN" altLang="en-US" sz="2400">
                <a:ea typeface="仿宋_GB2312" pitchFamily="49" charset="-122"/>
              </a:rPr>
              <a:t>互作</a:t>
            </a:r>
            <a:r>
              <a:rPr lang="en-US" altLang="zh-CN" sz="2400">
                <a:ea typeface="仿宋_GB2312" pitchFamily="49" charset="-122"/>
              </a:rPr>
              <a:t>)</a:t>
            </a:r>
            <a:r>
              <a:rPr lang="zh-CN" altLang="en-US" sz="2400">
                <a:ea typeface="仿宋_GB2312" pitchFamily="49" charset="-122"/>
              </a:rPr>
              <a:t>效应。现介绍这三种效应的意义如下：</a:t>
            </a:r>
            <a:endParaRPr lang="zh-CN" altLang="en-US" sz="2400"/>
          </a:p>
          <a:p>
            <a:pPr indent="304800" eaLnBrk="0" hangingPunct="0"/>
            <a:r>
              <a:rPr lang="zh-CN" altLang="en-US" sz="2400">
                <a:ea typeface="仿宋_GB2312" pitchFamily="49" charset="-122"/>
              </a:rPr>
              <a:t>（</a:t>
            </a:r>
            <a:r>
              <a:rPr lang="en-US" altLang="zh-CN" sz="2400">
                <a:ea typeface="仿宋_GB2312" pitchFamily="49" charset="-122"/>
              </a:rPr>
              <a:t>1</a:t>
            </a:r>
            <a:r>
              <a:rPr lang="zh-CN" altLang="en-US" sz="2400">
                <a:ea typeface="仿宋_GB2312" pitchFamily="49" charset="-122"/>
              </a:rPr>
              <a:t>）简单效应</a:t>
            </a:r>
            <a:r>
              <a:rPr lang="en-US" altLang="zh-CN" sz="2400" b="1">
                <a:latin typeface="Times New Roman" pitchFamily="18" charset="0"/>
                <a:cs typeface="Times New Roman" pitchFamily="18" charset="0"/>
              </a:rPr>
              <a:t>(simple effect) </a:t>
            </a:r>
            <a:r>
              <a:rPr lang="en-US" altLang="zh-CN" sz="2400">
                <a:ea typeface="仿宋_GB2312" pitchFamily="49" charset="-122"/>
              </a:rPr>
              <a:t> </a:t>
            </a:r>
            <a:r>
              <a:rPr lang="zh-CN" altLang="en-US" sz="2400">
                <a:ea typeface="仿宋_GB2312" pitchFamily="49" charset="-122"/>
              </a:rPr>
              <a:t>在某因素同一水平上，另一因素不同水平对试验指标的影响称为简单效应。简单效应实际上是特殊水平组合间的差数。</a:t>
            </a:r>
            <a:endParaRPr lang="zh-CN" altLang="en-US" sz="2400"/>
          </a:p>
          <a:p>
            <a:pPr indent="304800" eaLnBrk="0" hangingPunct="0"/>
            <a:r>
              <a:rPr lang="zh-CN" altLang="en-US" sz="2400">
                <a:ea typeface="仿宋_GB2312" pitchFamily="49" charset="-122"/>
              </a:rPr>
              <a:t>（</a:t>
            </a:r>
            <a:r>
              <a:rPr lang="en-US" altLang="zh-CN" sz="2400">
                <a:ea typeface="仿宋_GB2312" pitchFamily="49" charset="-122"/>
              </a:rPr>
              <a:t>2</a:t>
            </a:r>
            <a:r>
              <a:rPr lang="zh-CN" altLang="en-US" sz="2400">
                <a:ea typeface="仿宋_GB2312" pitchFamily="49" charset="-122"/>
              </a:rPr>
              <a:t>）主效应</a:t>
            </a:r>
            <a:r>
              <a:rPr lang="en-US" altLang="zh-CN" sz="2400" b="1">
                <a:latin typeface="Times New Roman" pitchFamily="18" charset="0"/>
                <a:cs typeface="Times New Roman" pitchFamily="18" charset="0"/>
              </a:rPr>
              <a:t>(main effect)</a:t>
            </a:r>
            <a:r>
              <a:rPr lang="en-US" altLang="zh-CN" sz="2400">
                <a:ea typeface="仿宋_GB2312" pitchFamily="49" charset="-122"/>
              </a:rPr>
              <a:t>  </a:t>
            </a:r>
            <a:r>
              <a:rPr lang="zh-CN" altLang="en-US" sz="2400">
                <a:ea typeface="仿宋_GB2312" pitchFamily="49" charset="-122"/>
              </a:rPr>
              <a:t>由于因素水平的改变而引起的平均数的改变量称为主效应。主效应也就是简单效应的平均。</a:t>
            </a:r>
            <a:endParaRPr lang="zh-CN" altLang="en-US" sz="2400"/>
          </a:p>
          <a:p>
            <a:pPr indent="304800" eaLnBrk="0" hangingPunct="0"/>
            <a:r>
              <a:rPr lang="zh-CN" altLang="en-US" sz="2400">
                <a:ea typeface="仿宋_GB2312" pitchFamily="49" charset="-122"/>
              </a:rPr>
              <a:t>（</a:t>
            </a:r>
            <a:r>
              <a:rPr lang="en-US" altLang="zh-CN" sz="2400">
                <a:ea typeface="仿宋_GB2312" pitchFamily="49" charset="-122"/>
              </a:rPr>
              <a:t>3</a:t>
            </a:r>
            <a:r>
              <a:rPr lang="zh-CN" altLang="en-US" sz="2400">
                <a:ea typeface="仿宋_GB2312" pitchFamily="49" charset="-122"/>
              </a:rPr>
              <a:t>）交互作用</a:t>
            </a:r>
            <a:r>
              <a:rPr lang="zh-CN" altLang="en-US" sz="2400" b="1">
                <a:ea typeface="仿宋_GB2312" pitchFamily="49" charset="-122"/>
              </a:rPr>
              <a:t>  </a:t>
            </a:r>
            <a:r>
              <a:rPr lang="en-US" altLang="zh-CN" sz="2400">
                <a:ea typeface="仿宋_GB2312" pitchFamily="49" charset="-122"/>
              </a:rPr>
              <a:t>(</a:t>
            </a:r>
            <a:r>
              <a:rPr lang="zh-CN" altLang="en-US" sz="2400">
                <a:ea typeface="仿宋_GB2312" pitchFamily="49" charset="-122"/>
              </a:rPr>
              <a:t>互作，</a:t>
            </a:r>
            <a:r>
              <a:rPr lang="en-US" altLang="zh-CN" sz="2400" b="1">
                <a:latin typeface="Times New Roman" pitchFamily="18" charset="0"/>
                <a:cs typeface="Times New Roman" pitchFamily="18" charset="0"/>
              </a:rPr>
              <a:t>interaction</a:t>
            </a:r>
            <a:r>
              <a:rPr lang="en-US" altLang="zh-CN" sz="2400">
                <a:ea typeface="仿宋_GB2312" pitchFamily="49" charset="-122"/>
              </a:rPr>
              <a:t>)  </a:t>
            </a:r>
            <a:r>
              <a:rPr lang="zh-CN" altLang="en-US" sz="2400">
                <a:ea typeface="仿宋_GB2312" pitchFamily="49" charset="-122"/>
              </a:rPr>
              <a:t>在多因素试验中，一个因素的作用要受到另一个因素的影响，表现为某一因素在另一因素的不同水平上所产生的效应不同，这种现象称为该两因素存在交互作用。</a:t>
            </a:r>
            <a:endParaRPr lang="zh-CN" alt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714375" y="428625"/>
          <a:ext cx="7500938" cy="6083311"/>
        </p:xfrm>
        <a:graphic>
          <a:graphicData uri="http://schemas.openxmlformats.org/drawingml/2006/table">
            <a:tbl>
              <a:tblPr/>
              <a:tblGrid>
                <a:gridCol w="889000"/>
                <a:gridCol w="890588"/>
                <a:gridCol w="779462"/>
                <a:gridCol w="779463"/>
                <a:gridCol w="866775"/>
                <a:gridCol w="1127125"/>
                <a:gridCol w="1125537"/>
                <a:gridCol w="1042988"/>
              </a:tblGrid>
              <a:tr h="261938">
                <a:tc rowSpan="2"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A</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因素</a:t>
                      </a:r>
                      <a:endParaRPr kumimoji="0" 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  </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因</a:t>
                      </a:r>
                      <a:r>
                        <a:rPr kumimoji="0" lang="en-US" sz="1600" b="0" i="0" u="none" strike="noStrike" cap="none" normalizeH="0" baseline="0" smtClean="0">
                          <a:ln>
                            <a:noFill/>
                          </a:ln>
                          <a:solidFill>
                            <a:schemeClr val="tx1"/>
                          </a:solidFill>
                          <a:effectLst/>
                          <a:latin typeface="Times New Roman" pitchFamily="18" charset="0"/>
                          <a:ea typeface="仿宋_GB2312" pitchFamily="49" charset="-122"/>
                        </a:rPr>
                        <a:t>  </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素</a:t>
                      </a:r>
                      <a:endParaRPr kumimoji="0" 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i</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合计</a:t>
                      </a: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i..</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i</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平均</a:t>
                      </a:r>
                      <a:r>
                        <a:rPr kumimoji="0" lang="en-US" sz="1600" b="0" i="0" u="none" strike="noStrike" cap="none" normalizeH="0" baseline="0" smtClean="0">
                          <a:ln>
                            <a:noFill/>
                          </a:ln>
                          <a:solidFill>
                            <a:schemeClr val="tx1"/>
                          </a:solidFill>
                          <a:effectLst/>
                          <a:latin typeface="Times New Roman" pitchFamily="18" charset="0"/>
                          <a:ea typeface="仿宋_GB2312" pitchFamily="49" charset="-122"/>
                        </a:rPr>
                        <a:t> </a:t>
                      </a:r>
                      <a:endParaRPr kumimoji="0" 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b</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row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1jl</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111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121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 1b1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112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122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1b2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11n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12n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1bn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1j.</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1b.</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2jl</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211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221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2b1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212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222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2b2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21n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22n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2bn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2j.</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2b.</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a</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ajl</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a11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a21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ab1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a..</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a12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a22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ab2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a:noFill/>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a1n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a2n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abn</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aj.</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a1.</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a2.</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1" u="none" strike="noStrike" cap="none" normalizeH="0" baseline="-25000" smtClean="0">
                          <a:ln>
                            <a:noFill/>
                          </a:ln>
                          <a:solidFill>
                            <a:schemeClr val="tx1"/>
                          </a:solidFill>
                          <a:effectLst/>
                          <a:latin typeface="Times New Roman" pitchFamily="18" charset="0"/>
                          <a:ea typeface="仿宋_GB2312" pitchFamily="49" charset="-122"/>
                        </a:rPr>
                        <a:t>ab.</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j</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合计</a:t>
                      </a: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j</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1</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2</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b</a:t>
                      </a:r>
                      <a:r>
                        <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x…</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206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en-US" altLang="zh-CN" sz="1600" b="0" i="1" u="none" strike="noStrike" cap="none" normalizeH="0" baseline="0" smtClean="0">
                          <a:ln>
                            <a:noFill/>
                          </a:ln>
                          <a:solidFill>
                            <a:schemeClr val="tx1"/>
                          </a:solidFill>
                          <a:effectLst/>
                          <a:latin typeface="Times New Roman" pitchFamily="18" charset="0"/>
                          <a:ea typeface="仿宋_GB2312" pitchFamily="49" charset="-122"/>
                        </a:rPr>
                        <a:t>B</a:t>
                      </a:r>
                      <a:r>
                        <a:rPr kumimoji="0" lang="en-US" altLang="zh-CN" sz="1600" b="0" i="0" u="none" strike="noStrike" cap="none" normalizeH="0" baseline="-25000" smtClean="0">
                          <a:ln>
                            <a:noFill/>
                          </a:ln>
                          <a:solidFill>
                            <a:schemeClr val="tx1"/>
                          </a:solidFill>
                          <a:effectLst/>
                          <a:latin typeface="Times New Roman" pitchFamily="18" charset="0"/>
                          <a:ea typeface="仿宋_GB2312" pitchFamily="49" charset="-122"/>
                        </a:rPr>
                        <a:t>j</a:t>
                      </a:r>
                      <a:r>
                        <a:rPr kumimoji="0" lang="zh-CN" sz="1600" b="0" i="0" u="none" strike="noStrike" cap="none" normalizeH="0" baseline="0" smtClean="0">
                          <a:ln>
                            <a:noFill/>
                          </a:ln>
                          <a:solidFill>
                            <a:schemeClr val="tx1"/>
                          </a:solidFill>
                          <a:effectLst/>
                          <a:latin typeface="Times New Roman" pitchFamily="18" charset="0"/>
                          <a:ea typeface="仿宋_GB2312" pitchFamily="49" charset="-122"/>
                        </a:rPr>
                        <a:t>平均</a:t>
                      </a:r>
                      <a:r>
                        <a:rPr kumimoji="0" lang="en-US" sz="1600" b="0" i="0" u="none" strike="noStrike" cap="none" normalizeH="0" baseline="0" smtClean="0">
                          <a:ln>
                            <a:noFill/>
                          </a:ln>
                          <a:solidFill>
                            <a:schemeClr val="tx1"/>
                          </a:solidFill>
                          <a:effectLst/>
                          <a:latin typeface="Times New Roman" pitchFamily="18" charset="0"/>
                          <a:ea typeface="仿宋_GB2312" pitchFamily="49" charset="-122"/>
                        </a:rPr>
                        <a:t> </a:t>
                      </a:r>
                      <a:endParaRPr kumimoji="0" 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zh-CN" altLang="zh-CN" sz="1600" b="0" i="0" u="none" strike="noStrike" cap="none" normalizeH="0" baseline="0" smtClean="0">
                          <a:ln>
                            <a:noFill/>
                          </a:ln>
                          <a:solidFill>
                            <a:schemeClr val="tx1"/>
                          </a:solidFill>
                          <a:effectLst/>
                          <a:latin typeface="Times New Roman" pitchFamily="18" charset="0"/>
                          <a:ea typeface="仿宋_GB2312" pitchFamily="49" charset="-122"/>
                        </a:rPr>
                        <a:t>……</a:t>
                      </a:r>
                      <a:endParaRPr kumimoji="0" lang="zh-CN" altLang="zh-CN" sz="16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endParaRPr kumimoji="0" lang="en-US" altLang="zh-CN" sz="1600" b="0" i="0" u="none" strike="noStrike" cap="none" normalizeH="0" baseline="0" smtClean="0">
                        <a:ln>
                          <a:noFill/>
                        </a:ln>
                        <a:solidFill>
                          <a:schemeClr val="tx1"/>
                        </a:solidFill>
                        <a:effectLst/>
                        <a:latin typeface="Times New Roman" pitchFamily="18" charset="0"/>
                        <a:ea typeface="仿宋_GB2312" pitchFamily="49" charset="-122"/>
                      </a:endParaRPr>
                    </a:p>
                  </a:txBody>
                  <a:tcPr marL="68580" marR="68580" marT="0" marB="0" anchor="ctr"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5602" name="Object 41"/>
          <p:cNvGraphicFramePr>
            <a:graphicFrameLocks noChangeAspect="1"/>
          </p:cNvGraphicFramePr>
          <p:nvPr/>
        </p:nvGraphicFramePr>
        <p:xfrm>
          <a:off x="8001000" y="500063"/>
          <a:ext cx="228600" cy="319087"/>
        </p:xfrm>
        <a:graphic>
          <a:graphicData uri="http://schemas.openxmlformats.org/presentationml/2006/ole">
            <p:oleObj spid="_x0000_s25602" name="Equation" r:id="rId3" imgW="152202" imgH="177569" progId="">
              <p:embed/>
            </p:oleObj>
          </a:graphicData>
        </a:graphic>
      </p:graphicFrame>
      <p:graphicFrame>
        <p:nvGraphicFramePr>
          <p:cNvPr id="25603" name="Object 40"/>
          <p:cNvGraphicFramePr>
            <a:graphicFrameLocks noChangeAspect="1"/>
          </p:cNvGraphicFramePr>
          <p:nvPr/>
        </p:nvGraphicFramePr>
        <p:xfrm>
          <a:off x="7429500" y="1285875"/>
          <a:ext cx="342900" cy="387350"/>
        </p:xfrm>
        <a:graphic>
          <a:graphicData uri="http://schemas.openxmlformats.org/presentationml/2006/ole">
            <p:oleObj spid="_x0000_s25603" name="Equation" r:id="rId4" imgW="228501" imgH="215806" progId="">
              <p:embed/>
            </p:oleObj>
          </a:graphicData>
        </a:graphic>
      </p:graphicFrame>
      <p:graphicFrame>
        <p:nvGraphicFramePr>
          <p:cNvPr id="25604" name="Object 39"/>
          <p:cNvGraphicFramePr>
            <a:graphicFrameLocks noChangeAspect="1"/>
          </p:cNvGraphicFramePr>
          <p:nvPr/>
        </p:nvGraphicFramePr>
        <p:xfrm>
          <a:off x="5429250" y="4786313"/>
          <a:ext cx="100013" cy="285750"/>
        </p:xfrm>
        <a:graphic>
          <a:graphicData uri="http://schemas.openxmlformats.org/presentationml/2006/ole">
            <p:oleObj spid="_x0000_s25604" name="Equation" r:id="rId5" imgW="76068" imgH="164814" progId="">
              <p:embed/>
            </p:oleObj>
          </a:graphicData>
        </a:graphic>
      </p:graphicFrame>
      <p:graphicFrame>
        <p:nvGraphicFramePr>
          <p:cNvPr id="25605" name="Object 38"/>
          <p:cNvGraphicFramePr>
            <a:graphicFrameLocks noChangeAspect="1"/>
          </p:cNvGraphicFramePr>
          <p:nvPr/>
        </p:nvGraphicFramePr>
        <p:xfrm>
          <a:off x="4429125" y="4786313"/>
          <a:ext cx="100013" cy="285750"/>
        </p:xfrm>
        <a:graphic>
          <a:graphicData uri="http://schemas.openxmlformats.org/presentationml/2006/ole">
            <p:oleObj spid="_x0000_s25605" name="Equation" r:id="rId6" imgW="76068" imgH="164814" progId="">
              <p:embed/>
            </p:oleObj>
          </a:graphicData>
        </a:graphic>
      </p:graphicFrame>
      <p:graphicFrame>
        <p:nvGraphicFramePr>
          <p:cNvPr id="25606" name="Object 37"/>
          <p:cNvGraphicFramePr>
            <a:graphicFrameLocks noChangeAspect="1"/>
          </p:cNvGraphicFramePr>
          <p:nvPr/>
        </p:nvGraphicFramePr>
        <p:xfrm>
          <a:off x="3571875" y="4786313"/>
          <a:ext cx="100013" cy="285750"/>
        </p:xfrm>
        <a:graphic>
          <a:graphicData uri="http://schemas.openxmlformats.org/presentationml/2006/ole">
            <p:oleObj spid="_x0000_s25606" name="Equation" r:id="rId7" imgW="76068" imgH="164814" progId="">
              <p:embed/>
            </p:oleObj>
          </a:graphicData>
        </a:graphic>
      </p:graphicFrame>
      <p:graphicFrame>
        <p:nvGraphicFramePr>
          <p:cNvPr id="25607" name="Object 36"/>
          <p:cNvGraphicFramePr>
            <a:graphicFrameLocks noChangeAspect="1"/>
          </p:cNvGraphicFramePr>
          <p:nvPr/>
        </p:nvGraphicFramePr>
        <p:xfrm>
          <a:off x="2786063" y="4786313"/>
          <a:ext cx="100012" cy="285750"/>
        </p:xfrm>
        <a:graphic>
          <a:graphicData uri="http://schemas.openxmlformats.org/presentationml/2006/ole">
            <p:oleObj spid="_x0000_s25607" name="Equation" r:id="rId8" imgW="76068" imgH="164814" progId="">
              <p:embed/>
            </p:oleObj>
          </a:graphicData>
        </a:graphic>
      </p:graphicFrame>
      <p:graphicFrame>
        <p:nvGraphicFramePr>
          <p:cNvPr id="25608" name="Object 35"/>
          <p:cNvGraphicFramePr>
            <a:graphicFrameLocks noChangeAspect="1"/>
          </p:cNvGraphicFramePr>
          <p:nvPr/>
        </p:nvGraphicFramePr>
        <p:xfrm>
          <a:off x="1857375" y="2214563"/>
          <a:ext cx="385763" cy="420687"/>
        </p:xfrm>
        <a:graphic>
          <a:graphicData uri="http://schemas.openxmlformats.org/presentationml/2006/ole">
            <p:oleObj spid="_x0000_s25608" name="Equation" r:id="rId9" imgW="253890" imgH="241195" progId="">
              <p:embed/>
            </p:oleObj>
          </a:graphicData>
        </a:graphic>
      </p:graphicFrame>
      <p:graphicFrame>
        <p:nvGraphicFramePr>
          <p:cNvPr id="25609" name="Object 34"/>
          <p:cNvGraphicFramePr>
            <a:graphicFrameLocks noChangeAspect="1"/>
          </p:cNvGraphicFramePr>
          <p:nvPr/>
        </p:nvGraphicFramePr>
        <p:xfrm>
          <a:off x="2714625" y="2214563"/>
          <a:ext cx="357188" cy="387350"/>
        </p:xfrm>
        <a:graphic>
          <a:graphicData uri="http://schemas.openxmlformats.org/presentationml/2006/ole">
            <p:oleObj spid="_x0000_s25609" name="Equation" r:id="rId10" imgW="241091" imgH="215713" progId="">
              <p:embed/>
            </p:oleObj>
          </a:graphicData>
        </a:graphic>
      </p:graphicFrame>
      <p:graphicFrame>
        <p:nvGraphicFramePr>
          <p:cNvPr id="25610" name="Object 33"/>
          <p:cNvGraphicFramePr>
            <a:graphicFrameLocks noChangeAspect="1"/>
          </p:cNvGraphicFramePr>
          <p:nvPr/>
        </p:nvGraphicFramePr>
        <p:xfrm>
          <a:off x="3500438" y="2214563"/>
          <a:ext cx="385762" cy="387350"/>
        </p:xfrm>
        <a:graphic>
          <a:graphicData uri="http://schemas.openxmlformats.org/presentationml/2006/ole">
            <p:oleObj spid="_x0000_s25610" name="Equation" r:id="rId11" imgW="253780" imgH="215713" progId="">
              <p:embed/>
            </p:oleObj>
          </a:graphicData>
        </a:graphic>
      </p:graphicFrame>
      <p:graphicFrame>
        <p:nvGraphicFramePr>
          <p:cNvPr id="25611" name="Object 32"/>
          <p:cNvGraphicFramePr>
            <a:graphicFrameLocks noChangeAspect="1"/>
          </p:cNvGraphicFramePr>
          <p:nvPr/>
        </p:nvGraphicFramePr>
        <p:xfrm>
          <a:off x="5286375" y="2214563"/>
          <a:ext cx="385763" cy="403225"/>
        </p:xfrm>
        <a:graphic>
          <a:graphicData uri="http://schemas.openxmlformats.org/presentationml/2006/ole">
            <p:oleObj spid="_x0000_s25611" name="Equation" r:id="rId12" imgW="253890" imgH="228501" progId="">
              <p:embed/>
            </p:oleObj>
          </a:graphicData>
        </a:graphic>
      </p:graphicFrame>
      <p:graphicFrame>
        <p:nvGraphicFramePr>
          <p:cNvPr id="25612" name="Object 31"/>
          <p:cNvGraphicFramePr>
            <a:graphicFrameLocks noChangeAspect="1"/>
          </p:cNvGraphicFramePr>
          <p:nvPr/>
        </p:nvGraphicFramePr>
        <p:xfrm>
          <a:off x="7429500" y="2857500"/>
          <a:ext cx="385763" cy="387350"/>
        </p:xfrm>
        <a:graphic>
          <a:graphicData uri="http://schemas.openxmlformats.org/presentationml/2006/ole">
            <p:oleObj spid="_x0000_s25612" name="Equation" r:id="rId13" imgW="253780" imgH="215713" progId="">
              <p:embed/>
            </p:oleObj>
          </a:graphicData>
        </a:graphic>
      </p:graphicFrame>
      <p:graphicFrame>
        <p:nvGraphicFramePr>
          <p:cNvPr id="25613" name="Object 30"/>
          <p:cNvGraphicFramePr>
            <a:graphicFrameLocks noChangeAspect="1"/>
          </p:cNvGraphicFramePr>
          <p:nvPr/>
        </p:nvGraphicFramePr>
        <p:xfrm>
          <a:off x="5429250" y="3071813"/>
          <a:ext cx="100013" cy="285750"/>
        </p:xfrm>
        <a:graphic>
          <a:graphicData uri="http://schemas.openxmlformats.org/presentationml/2006/ole">
            <p:oleObj spid="_x0000_s25613" name="Equation" r:id="rId14" imgW="76068" imgH="164814" progId="">
              <p:embed/>
            </p:oleObj>
          </a:graphicData>
        </a:graphic>
      </p:graphicFrame>
      <p:graphicFrame>
        <p:nvGraphicFramePr>
          <p:cNvPr id="25614" name="Object 29"/>
          <p:cNvGraphicFramePr>
            <a:graphicFrameLocks noChangeAspect="1"/>
          </p:cNvGraphicFramePr>
          <p:nvPr/>
        </p:nvGraphicFramePr>
        <p:xfrm>
          <a:off x="4429125" y="3071813"/>
          <a:ext cx="100013" cy="285750"/>
        </p:xfrm>
        <a:graphic>
          <a:graphicData uri="http://schemas.openxmlformats.org/presentationml/2006/ole">
            <p:oleObj spid="_x0000_s25614" name="Equation" r:id="rId15" imgW="76068" imgH="164814" progId="">
              <p:embed/>
            </p:oleObj>
          </a:graphicData>
        </a:graphic>
      </p:graphicFrame>
      <p:graphicFrame>
        <p:nvGraphicFramePr>
          <p:cNvPr id="25615" name="Object 28"/>
          <p:cNvGraphicFramePr>
            <a:graphicFrameLocks noChangeAspect="1"/>
          </p:cNvGraphicFramePr>
          <p:nvPr/>
        </p:nvGraphicFramePr>
        <p:xfrm>
          <a:off x="3571875" y="3071813"/>
          <a:ext cx="100013" cy="285750"/>
        </p:xfrm>
        <a:graphic>
          <a:graphicData uri="http://schemas.openxmlformats.org/presentationml/2006/ole">
            <p:oleObj spid="_x0000_s25615" name="Equation" r:id="rId16" imgW="76068" imgH="164814" progId="">
              <p:embed/>
            </p:oleObj>
          </a:graphicData>
        </a:graphic>
      </p:graphicFrame>
      <p:graphicFrame>
        <p:nvGraphicFramePr>
          <p:cNvPr id="25616" name="Object 27"/>
          <p:cNvGraphicFramePr>
            <a:graphicFrameLocks noChangeAspect="1"/>
          </p:cNvGraphicFramePr>
          <p:nvPr/>
        </p:nvGraphicFramePr>
        <p:xfrm>
          <a:off x="2857500" y="3071813"/>
          <a:ext cx="100013" cy="285750"/>
        </p:xfrm>
        <a:graphic>
          <a:graphicData uri="http://schemas.openxmlformats.org/presentationml/2006/ole">
            <p:oleObj spid="_x0000_s25616" name="Equation" r:id="rId17" imgW="76068" imgH="164814" progId="">
              <p:embed/>
            </p:oleObj>
          </a:graphicData>
        </a:graphic>
      </p:graphicFrame>
      <p:graphicFrame>
        <p:nvGraphicFramePr>
          <p:cNvPr id="25617" name="Object 26"/>
          <p:cNvGraphicFramePr>
            <a:graphicFrameLocks noChangeAspect="1"/>
          </p:cNvGraphicFramePr>
          <p:nvPr/>
        </p:nvGraphicFramePr>
        <p:xfrm>
          <a:off x="1857375" y="3714750"/>
          <a:ext cx="400050" cy="420688"/>
        </p:xfrm>
        <a:graphic>
          <a:graphicData uri="http://schemas.openxmlformats.org/presentationml/2006/ole">
            <p:oleObj spid="_x0000_s25617" name="Equation" r:id="rId18" imgW="266469" imgH="241091" progId="">
              <p:embed/>
            </p:oleObj>
          </a:graphicData>
        </a:graphic>
      </p:graphicFrame>
      <p:graphicFrame>
        <p:nvGraphicFramePr>
          <p:cNvPr id="25618" name="Object 25"/>
          <p:cNvGraphicFramePr>
            <a:graphicFrameLocks noChangeAspect="1"/>
          </p:cNvGraphicFramePr>
          <p:nvPr/>
        </p:nvGraphicFramePr>
        <p:xfrm>
          <a:off x="2714625" y="3786188"/>
          <a:ext cx="357188" cy="336550"/>
        </p:xfrm>
        <a:graphic>
          <a:graphicData uri="http://schemas.openxmlformats.org/presentationml/2006/ole">
            <p:oleObj spid="_x0000_s25618" name="Equation" r:id="rId19" imgW="241195" imgH="190417" progId="">
              <p:embed/>
            </p:oleObj>
          </a:graphicData>
        </a:graphic>
      </p:graphicFrame>
      <p:graphicFrame>
        <p:nvGraphicFramePr>
          <p:cNvPr id="25619" name="Object 24"/>
          <p:cNvGraphicFramePr>
            <a:graphicFrameLocks noChangeAspect="1"/>
          </p:cNvGraphicFramePr>
          <p:nvPr/>
        </p:nvGraphicFramePr>
        <p:xfrm>
          <a:off x="3500438" y="3786188"/>
          <a:ext cx="385762" cy="336550"/>
        </p:xfrm>
        <a:graphic>
          <a:graphicData uri="http://schemas.openxmlformats.org/presentationml/2006/ole">
            <p:oleObj spid="_x0000_s25619" name="Equation" r:id="rId20" imgW="253890" imgH="190417" progId="">
              <p:embed/>
            </p:oleObj>
          </a:graphicData>
        </a:graphic>
      </p:graphicFrame>
      <p:graphicFrame>
        <p:nvGraphicFramePr>
          <p:cNvPr id="25620" name="Object 23"/>
          <p:cNvGraphicFramePr>
            <a:graphicFrameLocks noChangeAspect="1"/>
          </p:cNvGraphicFramePr>
          <p:nvPr/>
        </p:nvGraphicFramePr>
        <p:xfrm>
          <a:off x="5286375" y="3714750"/>
          <a:ext cx="414338" cy="420688"/>
        </p:xfrm>
        <a:graphic>
          <a:graphicData uri="http://schemas.openxmlformats.org/presentationml/2006/ole">
            <p:oleObj spid="_x0000_s25620" name="Equation" r:id="rId21" imgW="266584" imgH="228501" progId="">
              <p:embed/>
            </p:oleObj>
          </a:graphicData>
        </a:graphic>
      </p:graphicFrame>
      <p:graphicFrame>
        <p:nvGraphicFramePr>
          <p:cNvPr id="25621" name="Object 22"/>
          <p:cNvGraphicFramePr>
            <a:graphicFrameLocks noChangeAspect="1"/>
          </p:cNvGraphicFramePr>
          <p:nvPr/>
        </p:nvGraphicFramePr>
        <p:xfrm>
          <a:off x="4429125" y="1571625"/>
          <a:ext cx="100013" cy="285750"/>
        </p:xfrm>
        <a:graphic>
          <a:graphicData uri="http://schemas.openxmlformats.org/presentationml/2006/ole">
            <p:oleObj spid="_x0000_s25621" name="Equation" r:id="rId22" imgW="76068" imgH="164814" progId="">
              <p:embed/>
            </p:oleObj>
          </a:graphicData>
        </a:graphic>
      </p:graphicFrame>
      <p:graphicFrame>
        <p:nvGraphicFramePr>
          <p:cNvPr id="25622" name="Object 21"/>
          <p:cNvGraphicFramePr>
            <a:graphicFrameLocks noChangeAspect="1"/>
          </p:cNvGraphicFramePr>
          <p:nvPr/>
        </p:nvGraphicFramePr>
        <p:xfrm>
          <a:off x="5429250" y="1571625"/>
          <a:ext cx="100013" cy="285750"/>
        </p:xfrm>
        <a:graphic>
          <a:graphicData uri="http://schemas.openxmlformats.org/presentationml/2006/ole">
            <p:oleObj spid="_x0000_s25622" name="Equation" r:id="rId23" imgW="76068" imgH="164814" progId="">
              <p:embed/>
            </p:oleObj>
          </a:graphicData>
        </a:graphic>
      </p:graphicFrame>
      <p:graphicFrame>
        <p:nvGraphicFramePr>
          <p:cNvPr id="25623" name="Object 20"/>
          <p:cNvGraphicFramePr>
            <a:graphicFrameLocks noChangeAspect="1"/>
          </p:cNvGraphicFramePr>
          <p:nvPr/>
        </p:nvGraphicFramePr>
        <p:xfrm>
          <a:off x="3571875" y="1571625"/>
          <a:ext cx="100013" cy="285750"/>
        </p:xfrm>
        <a:graphic>
          <a:graphicData uri="http://schemas.openxmlformats.org/presentationml/2006/ole">
            <p:oleObj spid="_x0000_s25623" name="Equation" r:id="rId24" imgW="76068" imgH="164814" progId="">
              <p:embed/>
            </p:oleObj>
          </a:graphicData>
        </a:graphic>
      </p:graphicFrame>
      <p:graphicFrame>
        <p:nvGraphicFramePr>
          <p:cNvPr id="25624" name="Object 19"/>
          <p:cNvGraphicFramePr>
            <a:graphicFrameLocks noChangeAspect="1"/>
          </p:cNvGraphicFramePr>
          <p:nvPr/>
        </p:nvGraphicFramePr>
        <p:xfrm>
          <a:off x="2857500" y="1571625"/>
          <a:ext cx="100013" cy="285750"/>
        </p:xfrm>
        <a:graphic>
          <a:graphicData uri="http://schemas.openxmlformats.org/presentationml/2006/ole">
            <p:oleObj spid="_x0000_s25624" name="Equation" r:id="rId25" imgW="76068" imgH="164814" progId="">
              <p:embed/>
            </p:oleObj>
          </a:graphicData>
        </a:graphic>
      </p:graphicFrame>
      <p:graphicFrame>
        <p:nvGraphicFramePr>
          <p:cNvPr id="25625" name="Object 18"/>
          <p:cNvGraphicFramePr>
            <a:graphicFrameLocks noChangeAspect="1"/>
          </p:cNvGraphicFramePr>
          <p:nvPr/>
        </p:nvGraphicFramePr>
        <p:xfrm>
          <a:off x="1071563" y="4071938"/>
          <a:ext cx="100012" cy="285750"/>
        </p:xfrm>
        <a:graphic>
          <a:graphicData uri="http://schemas.openxmlformats.org/presentationml/2006/ole">
            <p:oleObj spid="_x0000_s25625" name="Equation" r:id="rId26" imgW="76068" imgH="164814" progId="">
              <p:embed/>
            </p:oleObj>
          </a:graphicData>
        </a:graphic>
      </p:graphicFrame>
      <p:graphicFrame>
        <p:nvGraphicFramePr>
          <p:cNvPr id="25626" name="Object 17"/>
          <p:cNvGraphicFramePr>
            <a:graphicFrameLocks noChangeAspect="1"/>
          </p:cNvGraphicFramePr>
          <p:nvPr/>
        </p:nvGraphicFramePr>
        <p:xfrm>
          <a:off x="7572375" y="4071938"/>
          <a:ext cx="100013" cy="285750"/>
        </p:xfrm>
        <a:graphic>
          <a:graphicData uri="http://schemas.openxmlformats.org/presentationml/2006/ole">
            <p:oleObj spid="_x0000_s25626" name="Equation" r:id="rId27" imgW="76068" imgH="164814" progId="">
              <p:embed/>
            </p:oleObj>
          </a:graphicData>
        </a:graphic>
      </p:graphicFrame>
      <p:graphicFrame>
        <p:nvGraphicFramePr>
          <p:cNvPr id="25627" name="Object 16"/>
          <p:cNvGraphicFramePr>
            <a:graphicFrameLocks noChangeAspect="1"/>
          </p:cNvGraphicFramePr>
          <p:nvPr/>
        </p:nvGraphicFramePr>
        <p:xfrm>
          <a:off x="6500813" y="4071938"/>
          <a:ext cx="100012" cy="285750"/>
        </p:xfrm>
        <a:graphic>
          <a:graphicData uri="http://schemas.openxmlformats.org/presentationml/2006/ole">
            <p:oleObj spid="_x0000_s25627" name="Equation" r:id="rId28" imgW="76068" imgH="164814" progId="">
              <p:embed/>
            </p:oleObj>
          </a:graphicData>
        </a:graphic>
      </p:graphicFrame>
      <p:graphicFrame>
        <p:nvGraphicFramePr>
          <p:cNvPr id="25628" name="Object 15"/>
          <p:cNvGraphicFramePr>
            <a:graphicFrameLocks noChangeAspect="1"/>
          </p:cNvGraphicFramePr>
          <p:nvPr/>
        </p:nvGraphicFramePr>
        <p:xfrm>
          <a:off x="5429250" y="4071938"/>
          <a:ext cx="100013" cy="285750"/>
        </p:xfrm>
        <a:graphic>
          <a:graphicData uri="http://schemas.openxmlformats.org/presentationml/2006/ole">
            <p:oleObj spid="_x0000_s25628" name="Equation" r:id="rId29" imgW="76068" imgH="164814" progId="">
              <p:embed/>
            </p:oleObj>
          </a:graphicData>
        </a:graphic>
      </p:graphicFrame>
      <p:graphicFrame>
        <p:nvGraphicFramePr>
          <p:cNvPr id="25629" name="Object 14"/>
          <p:cNvGraphicFramePr>
            <a:graphicFrameLocks noChangeAspect="1"/>
          </p:cNvGraphicFramePr>
          <p:nvPr/>
        </p:nvGraphicFramePr>
        <p:xfrm>
          <a:off x="7500938" y="4643438"/>
          <a:ext cx="385762" cy="403225"/>
        </p:xfrm>
        <a:graphic>
          <a:graphicData uri="http://schemas.openxmlformats.org/presentationml/2006/ole">
            <p:oleObj spid="_x0000_s25629" name="Equation" r:id="rId30" imgW="253890" imgH="228501" progId="">
              <p:embed/>
            </p:oleObj>
          </a:graphicData>
        </a:graphic>
      </p:graphicFrame>
      <p:graphicFrame>
        <p:nvGraphicFramePr>
          <p:cNvPr id="25630" name="Object 13"/>
          <p:cNvGraphicFramePr>
            <a:graphicFrameLocks noChangeAspect="1"/>
          </p:cNvGraphicFramePr>
          <p:nvPr/>
        </p:nvGraphicFramePr>
        <p:xfrm>
          <a:off x="1928813" y="4071938"/>
          <a:ext cx="100012" cy="285750"/>
        </p:xfrm>
        <a:graphic>
          <a:graphicData uri="http://schemas.openxmlformats.org/presentationml/2006/ole">
            <p:oleObj spid="_x0000_s25630" name="Equation" r:id="rId31" imgW="76068" imgH="164814" progId="">
              <p:embed/>
            </p:oleObj>
          </a:graphicData>
        </a:graphic>
      </p:graphicFrame>
      <p:graphicFrame>
        <p:nvGraphicFramePr>
          <p:cNvPr id="25631" name="Object 12"/>
          <p:cNvGraphicFramePr>
            <a:graphicFrameLocks noChangeAspect="1"/>
          </p:cNvGraphicFramePr>
          <p:nvPr/>
        </p:nvGraphicFramePr>
        <p:xfrm>
          <a:off x="2857500" y="4071938"/>
          <a:ext cx="100013" cy="285750"/>
        </p:xfrm>
        <a:graphic>
          <a:graphicData uri="http://schemas.openxmlformats.org/presentationml/2006/ole">
            <p:oleObj spid="_x0000_s25631" name="Equation" r:id="rId32" imgW="76068" imgH="164814" progId="">
              <p:embed/>
            </p:oleObj>
          </a:graphicData>
        </a:graphic>
      </p:graphicFrame>
      <p:graphicFrame>
        <p:nvGraphicFramePr>
          <p:cNvPr id="25632" name="Object 11"/>
          <p:cNvGraphicFramePr>
            <a:graphicFrameLocks noChangeAspect="1"/>
          </p:cNvGraphicFramePr>
          <p:nvPr/>
        </p:nvGraphicFramePr>
        <p:xfrm>
          <a:off x="4429125" y="4071938"/>
          <a:ext cx="100013" cy="285750"/>
        </p:xfrm>
        <a:graphic>
          <a:graphicData uri="http://schemas.openxmlformats.org/presentationml/2006/ole">
            <p:oleObj spid="_x0000_s25632" name="Equation" r:id="rId33" imgW="76068" imgH="164814" progId="">
              <p:embed/>
            </p:oleObj>
          </a:graphicData>
        </a:graphic>
      </p:graphicFrame>
      <p:graphicFrame>
        <p:nvGraphicFramePr>
          <p:cNvPr id="25633" name="Object 10"/>
          <p:cNvGraphicFramePr>
            <a:graphicFrameLocks noChangeAspect="1"/>
          </p:cNvGraphicFramePr>
          <p:nvPr/>
        </p:nvGraphicFramePr>
        <p:xfrm>
          <a:off x="3571875" y="4071938"/>
          <a:ext cx="100013" cy="285750"/>
        </p:xfrm>
        <a:graphic>
          <a:graphicData uri="http://schemas.openxmlformats.org/presentationml/2006/ole">
            <p:oleObj spid="_x0000_s25633" name="Equation" r:id="rId34" imgW="76068" imgH="164814" progId="">
              <p:embed/>
            </p:oleObj>
          </a:graphicData>
        </a:graphic>
      </p:graphicFrame>
      <p:graphicFrame>
        <p:nvGraphicFramePr>
          <p:cNvPr id="25634" name="Object 9"/>
          <p:cNvGraphicFramePr>
            <a:graphicFrameLocks noChangeAspect="1"/>
          </p:cNvGraphicFramePr>
          <p:nvPr/>
        </p:nvGraphicFramePr>
        <p:xfrm>
          <a:off x="1857375" y="5572125"/>
          <a:ext cx="328613" cy="420688"/>
        </p:xfrm>
        <a:graphic>
          <a:graphicData uri="http://schemas.openxmlformats.org/presentationml/2006/ole">
            <p:oleObj spid="_x0000_s25634" name="Equation" r:id="rId35" imgW="215713" imgH="241091" progId="">
              <p:embed/>
            </p:oleObj>
          </a:graphicData>
        </a:graphic>
      </p:graphicFrame>
      <p:graphicFrame>
        <p:nvGraphicFramePr>
          <p:cNvPr id="25635" name="Object 8"/>
          <p:cNvGraphicFramePr>
            <a:graphicFrameLocks noChangeAspect="1"/>
          </p:cNvGraphicFramePr>
          <p:nvPr/>
        </p:nvGraphicFramePr>
        <p:xfrm>
          <a:off x="2643188" y="5643563"/>
          <a:ext cx="357187" cy="336550"/>
        </p:xfrm>
        <a:graphic>
          <a:graphicData uri="http://schemas.openxmlformats.org/presentationml/2006/ole">
            <p:oleObj spid="_x0000_s25635" name="Equation" r:id="rId36" imgW="241195" imgH="190417" progId="">
              <p:embed/>
            </p:oleObj>
          </a:graphicData>
        </a:graphic>
      </p:graphicFrame>
      <p:graphicFrame>
        <p:nvGraphicFramePr>
          <p:cNvPr id="25636" name="Object 7"/>
          <p:cNvGraphicFramePr>
            <a:graphicFrameLocks noChangeAspect="1"/>
          </p:cNvGraphicFramePr>
          <p:nvPr/>
        </p:nvGraphicFramePr>
        <p:xfrm>
          <a:off x="3429000" y="5643563"/>
          <a:ext cx="385763" cy="336550"/>
        </p:xfrm>
        <a:graphic>
          <a:graphicData uri="http://schemas.openxmlformats.org/presentationml/2006/ole">
            <p:oleObj spid="_x0000_s25636" name="Equation" r:id="rId37" imgW="253890" imgH="190417" progId="">
              <p:embed/>
            </p:oleObj>
          </a:graphicData>
        </a:graphic>
      </p:graphicFrame>
      <p:graphicFrame>
        <p:nvGraphicFramePr>
          <p:cNvPr id="25637" name="Object 6"/>
          <p:cNvGraphicFramePr>
            <a:graphicFrameLocks noChangeAspect="1"/>
          </p:cNvGraphicFramePr>
          <p:nvPr/>
        </p:nvGraphicFramePr>
        <p:xfrm>
          <a:off x="5286375" y="5572125"/>
          <a:ext cx="400050" cy="403225"/>
        </p:xfrm>
        <a:graphic>
          <a:graphicData uri="http://schemas.openxmlformats.org/presentationml/2006/ole">
            <p:oleObj spid="_x0000_s25637" name="Equation" r:id="rId38" imgW="266584" imgH="228501" progId="">
              <p:embed/>
            </p:oleObj>
          </a:graphicData>
        </a:graphic>
      </p:graphicFrame>
      <p:graphicFrame>
        <p:nvGraphicFramePr>
          <p:cNvPr id="25638" name="Object 5"/>
          <p:cNvGraphicFramePr>
            <a:graphicFrameLocks noChangeAspect="1"/>
          </p:cNvGraphicFramePr>
          <p:nvPr/>
        </p:nvGraphicFramePr>
        <p:xfrm>
          <a:off x="1857375" y="6143625"/>
          <a:ext cx="357188" cy="420688"/>
        </p:xfrm>
        <a:graphic>
          <a:graphicData uri="http://schemas.openxmlformats.org/presentationml/2006/ole">
            <p:oleObj spid="_x0000_s25638" name="Equation" r:id="rId39" imgW="241195" imgH="241195" progId="">
              <p:embed/>
            </p:oleObj>
          </a:graphicData>
        </a:graphic>
      </p:graphicFrame>
      <p:graphicFrame>
        <p:nvGraphicFramePr>
          <p:cNvPr id="25639" name="Object 4"/>
          <p:cNvGraphicFramePr>
            <a:graphicFrameLocks noChangeAspect="1"/>
          </p:cNvGraphicFramePr>
          <p:nvPr/>
        </p:nvGraphicFramePr>
        <p:xfrm>
          <a:off x="2643188" y="6143625"/>
          <a:ext cx="342900" cy="387350"/>
        </p:xfrm>
        <a:graphic>
          <a:graphicData uri="http://schemas.openxmlformats.org/presentationml/2006/ole">
            <p:oleObj spid="_x0000_s25639" name="Equation" r:id="rId40" imgW="228501" imgH="215806" progId="">
              <p:embed/>
            </p:oleObj>
          </a:graphicData>
        </a:graphic>
      </p:graphicFrame>
      <p:graphicFrame>
        <p:nvGraphicFramePr>
          <p:cNvPr id="25640" name="Object 3"/>
          <p:cNvGraphicFramePr>
            <a:graphicFrameLocks noChangeAspect="1"/>
          </p:cNvGraphicFramePr>
          <p:nvPr/>
        </p:nvGraphicFramePr>
        <p:xfrm>
          <a:off x="3429000" y="6143625"/>
          <a:ext cx="357188" cy="387350"/>
        </p:xfrm>
        <a:graphic>
          <a:graphicData uri="http://schemas.openxmlformats.org/presentationml/2006/ole">
            <p:oleObj spid="_x0000_s25640" name="Equation" r:id="rId41" imgW="241091" imgH="215713" progId="">
              <p:embed/>
            </p:oleObj>
          </a:graphicData>
        </a:graphic>
      </p:graphicFrame>
      <p:graphicFrame>
        <p:nvGraphicFramePr>
          <p:cNvPr id="25641" name="Object 2"/>
          <p:cNvGraphicFramePr>
            <a:graphicFrameLocks noChangeAspect="1"/>
          </p:cNvGraphicFramePr>
          <p:nvPr/>
        </p:nvGraphicFramePr>
        <p:xfrm>
          <a:off x="5286375" y="6143625"/>
          <a:ext cx="379413" cy="428625"/>
        </p:xfrm>
        <a:graphic>
          <a:graphicData uri="http://schemas.openxmlformats.org/presentationml/2006/ole">
            <p:oleObj spid="_x0000_s25641" name="Equation" r:id="rId42" imgW="241300" imgH="228600" progId="">
              <p:embed/>
            </p:oleObj>
          </a:graphicData>
        </a:graphic>
      </p:graphicFrame>
      <p:graphicFrame>
        <p:nvGraphicFramePr>
          <p:cNvPr id="25642" name="Object 1"/>
          <p:cNvGraphicFramePr>
            <a:graphicFrameLocks noChangeAspect="1"/>
          </p:cNvGraphicFramePr>
          <p:nvPr/>
        </p:nvGraphicFramePr>
        <p:xfrm>
          <a:off x="7572375" y="6143625"/>
          <a:ext cx="411163" cy="342900"/>
        </p:xfrm>
        <a:graphic>
          <a:graphicData uri="http://schemas.openxmlformats.org/presentationml/2006/ole">
            <p:oleObj spid="_x0000_s25642" name="Equation" r:id="rId43" imgW="228501" imgH="165028"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1785938" y="2071688"/>
          <a:ext cx="2000250" cy="3230562"/>
        </p:xfrm>
        <a:graphic>
          <a:graphicData uri="http://schemas.openxmlformats.org/presentationml/2006/ole">
            <p:oleObj spid="_x0000_s26626" name="Equation" r:id="rId3" imgW="1117600" imgH="1803400" progId="">
              <p:embed/>
            </p:oleObj>
          </a:graphicData>
        </a:graphic>
      </p:graphicFrame>
      <p:graphicFrame>
        <p:nvGraphicFramePr>
          <p:cNvPr id="26627" name="Object 1"/>
          <p:cNvGraphicFramePr>
            <a:graphicFrameLocks noChangeAspect="1"/>
          </p:cNvGraphicFramePr>
          <p:nvPr/>
        </p:nvGraphicFramePr>
        <p:xfrm>
          <a:off x="4572000" y="2286000"/>
          <a:ext cx="2214563" cy="2754313"/>
        </p:xfrm>
        <a:graphic>
          <a:graphicData uri="http://schemas.openxmlformats.org/presentationml/2006/ole">
            <p:oleObj spid="_x0000_s26627" name="Equation" r:id="rId4" imgW="1447800" imgH="1803400" progId="">
              <p:embed/>
            </p:oleObj>
          </a:graphicData>
        </a:graphic>
      </p:graphicFrame>
      <p:sp>
        <p:nvSpPr>
          <p:cNvPr id="26630"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26631"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714375" y="428625"/>
            <a:ext cx="7596188" cy="646113"/>
          </a:xfrm>
          <a:prstGeom prst="rect">
            <a:avLst/>
          </a:prstGeom>
        </p:spPr>
        <p:txBody>
          <a:bodyPr wrap="none">
            <a:spAutoFit/>
          </a:bodyPr>
          <a:lstStyle/>
          <a:p>
            <a:pPr>
              <a:defRPr/>
            </a:pPr>
            <a:r>
              <a:rPr lang="zh-CN" altLang="en-US" sz="3600" b="1" dirty="0">
                <a:solidFill>
                  <a:schemeClr val="accent6">
                    <a:lumMod val="75000"/>
                  </a:schemeClr>
                </a:solidFill>
                <a:ea typeface="宋体" pitchFamily="2" charset="-122"/>
              </a:rPr>
              <a:t>两因素有重复观测值试验的数学模型</a:t>
            </a:r>
          </a:p>
        </p:txBody>
      </p:sp>
      <p:sp>
        <p:nvSpPr>
          <p:cNvPr id="266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28" name="Object 5"/>
          <p:cNvGraphicFramePr>
            <a:graphicFrameLocks noChangeAspect="1"/>
          </p:cNvGraphicFramePr>
          <p:nvPr/>
        </p:nvGraphicFramePr>
        <p:xfrm>
          <a:off x="1857375" y="1071563"/>
          <a:ext cx="5391150" cy="1000125"/>
        </p:xfrm>
        <a:graphic>
          <a:graphicData uri="http://schemas.openxmlformats.org/presentationml/2006/ole">
            <p:oleObj spid="_x0000_s26628" name="Equation" r:id="rId5" imgW="2108200" imgH="393700" progId="">
              <p:embed/>
            </p:oleObj>
          </a:graphicData>
        </a:graphic>
      </p:graphicFrame>
      <p:graphicFrame>
        <p:nvGraphicFramePr>
          <p:cNvPr id="26629" name="Object 7"/>
          <p:cNvGraphicFramePr>
            <a:graphicFrameLocks noChangeAspect="1"/>
          </p:cNvGraphicFramePr>
          <p:nvPr/>
        </p:nvGraphicFramePr>
        <p:xfrm>
          <a:off x="2786063" y="5715000"/>
          <a:ext cx="4071937" cy="852488"/>
        </p:xfrm>
        <a:graphic>
          <a:graphicData uri="http://schemas.openxmlformats.org/presentationml/2006/ole">
            <p:oleObj spid="_x0000_s26629" name="Equation" r:id="rId6" imgW="1816100" imgH="381000" progId="">
              <p:embed/>
            </p:oleObj>
          </a:graphicData>
        </a:graphic>
      </p:graphicFrame>
      <p:sp>
        <p:nvSpPr>
          <p:cNvPr id="26634" name="矩形 11"/>
          <p:cNvSpPr>
            <a:spLocks noChangeArrowheads="1"/>
          </p:cNvSpPr>
          <p:nvPr/>
        </p:nvSpPr>
        <p:spPr bwMode="auto">
          <a:xfrm>
            <a:off x="642938" y="5286375"/>
            <a:ext cx="7929562" cy="400050"/>
          </a:xfrm>
          <a:prstGeom prst="rect">
            <a:avLst/>
          </a:prstGeom>
          <a:noFill/>
          <a:ln w="9525">
            <a:noFill/>
            <a:miter lim="800000"/>
            <a:headEnd/>
            <a:tailEnd/>
          </a:ln>
        </p:spPr>
        <p:txBody>
          <a:bodyPr>
            <a:spAutoFit/>
          </a:bodyPr>
          <a:lstStyle/>
          <a:p>
            <a:r>
              <a:rPr lang="zh-CN" altLang="en-US" sz="2000"/>
              <a:t>两因素有重复观测值试验结果方差分析平方和与自由度的剖分式为</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3251"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1428750" y="571500"/>
            <a:ext cx="6207125" cy="646113"/>
          </a:xfrm>
          <a:prstGeom prst="rect">
            <a:avLst/>
          </a:prstGeom>
        </p:spPr>
        <p:txBody>
          <a:bodyPr wrap="none">
            <a:spAutoFit/>
          </a:bodyPr>
          <a:lstStyle/>
          <a:p>
            <a:pPr>
              <a:defRPr/>
            </a:pPr>
            <a:r>
              <a:rPr lang="zh-CN" altLang="en-US" sz="3600" b="1" dirty="0">
                <a:solidFill>
                  <a:schemeClr val="accent6">
                    <a:lumMod val="75000"/>
                  </a:schemeClr>
                </a:solidFill>
                <a:ea typeface="宋体" pitchFamily="2" charset="-122"/>
              </a:rPr>
              <a:t>两因素有重复观测值试验应用</a:t>
            </a:r>
          </a:p>
        </p:txBody>
      </p:sp>
      <p:sp>
        <p:nvSpPr>
          <p:cNvPr id="5325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325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3255" name="矩形 10"/>
          <p:cNvSpPr>
            <a:spLocks noChangeArrowheads="1"/>
          </p:cNvSpPr>
          <p:nvPr/>
        </p:nvSpPr>
        <p:spPr bwMode="auto">
          <a:xfrm>
            <a:off x="357188" y="1357313"/>
            <a:ext cx="8358187" cy="2246312"/>
          </a:xfrm>
          <a:prstGeom prst="rect">
            <a:avLst/>
          </a:prstGeom>
          <a:noFill/>
          <a:ln w="9525">
            <a:noFill/>
            <a:miter lim="800000"/>
            <a:headEnd/>
            <a:tailEnd/>
          </a:ln>
        </p:spPr>
        <p:txBody>
          <a:bodyPr>
            <a:spAutoFit/>
          </a:bodyPr>
          <a:lstStyle/>
          <a:p>
            <a:r>
              <a:rPr lang="zh-CN" altLang="en-US" sz="2800"/>
              <a:t>       例</a:t>
            </a:r>
            <a:r>
              <a:rPr lang="en-US" altLang="zh-CN" sz="2800"/>
              <a:t>2-4 </a:t>
            </a:r>
            <a:r>
              <a:rPr lang="zh-CN" altLang="en-US" sz="2800"/>
              <a:t>电池的板极材料与使用的环境温度对电池的输出电压均有影响。今材料类型与环境温度都取了三个水平，测得输出电压数据如表</a:t>
            </a:r>
            <a:r>
              <a:rPr lang="en-US" altLang="zh-CN" sz="2800"/>
              <a:t>2-9</a:t>
            </a:r>
            <a:r>
              <a:rPr lang="zh-CN" altLang="en-US" sz="2800"/>
              <a:t>，问不同材料、不同温度及它们的交互作用对输出电压有无显著影响（</a:t>
            </a:r>
            <a:r>
              <a:rPr lang="en-US" altLang="zh-CN" sz="2800"/>
              <a:t>α=0.05</a:t>
            </a:r>
            <a:r>
              <a:rPr lang="zh-CN" altLang="en-US" sz="280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4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427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 name="表格 9"/>
          <p:cNvGraphicFramePr>
            <a:graphicFrameLocks noGrp="1"/>
          </p:cNvGraphicFramePr>
          <p:nvPr/>
        </p:nvGraphicFramePr>
        <p:xfrm>
          <a:off x="714375" y="785813"/>
          <a:ext cx="7786744" cy="5486400"/>
        </p:xfrm>
        <a:graphic>
          <a:graphicData uri="http://schemas.openxmlformats.org/drawingml/2006/table">
            <a:tbl>
              <a:tblPr/>
              <a:tblGrid>
                <a:gridCol w="1946686"/>
                <a:gridCol w="1946686"/>
                <a:gridCol w="1946686"/>
                <a:gridCol w="1946686"/>
              </a:tblGrid>
              <a:tr h="180975">
                <a:tc gridSpan="4">
                  <a:txBody>
                    <a:bodyPr/>
                    <a:lstStyle/>
                    <a:p>
                      <a:pPr algn="ctr" fontAlgn="ctr"/>
                      <a:r>
                        <a:rPr lang="zh-CN" sz="2400" b="0" i="0" u="none" strike="noStrike" dirty="0">
                          <a:solidFill>
                            <a:srgbClr val="000000"/>
                          </a:solidFill>
                          <a:latin typeface="宋体"/>
                        </a:rPr>
                        <a:t>表2-9</a:t>
                      </a:r>
                      <a:r>
                        <a:rPr lang="zh-CN" sz="2400" b="0" i="0" u="none" strike="noStrike" dirty="0">
                          <a:solidFill>
                            <a:srgbClr val="000000"/>
                          </a:solidFill>
                          <a:latin typeface="Times New Roman"/>
                        </a:rPr>
                        <a:t>  </a:t>
                      </a:r>
                      <a:r>
                        <a:rPr lang="zh-CN" sz="2400" b="0" i="0" u="none" strike="noStrike" dirty="0">
                          <a:solidFill>
                            <a:srgbClr val="000000"/>
                          </a:solidFill>
                          <a:latin typeface="宋体"/>
                        </a:rPr>
                        <a:t>材料与环境温度的输出电压影响的测试表</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0500">
                <a:tc>
                  <a:txBody>
                    <a:bodyPr/>
                    <a:lstStyle/>
                    <a:p>
                      <a:pPr algn="just"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gridSpan="3">
                  <a:txBody>
                    <a:bodyPr/>
                    <a:lstStyle/>
                    <a:p>
                      <a:pPr algn="ctr" fontAlgn="ctr"/>
                      <a:r>
                        <a:rPr lang="zh-CN" sz="2400" b="0" i="0" u="none" strike="noStrike">
                          <a:solidFill>
                            <a:srgbClr val="000000"/>
                          </a:solidFill>
                          <a:latin typeface="宋体"/>
                        </a:rPr>
                        <a:t>环境温度</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80975">
                <a:tc>
                  <a:txBody>
                    <a:bodyPr/>
                    <a:lstStyle/>
                    <a:p>
                      <a:pPr algn="just" fontAlgn="ctr"/>
                      <a:r>
                        <a:rPr lang="zh-CN" sz="2400" b="0" i="0" u="none" strike="noStrike">
                          <a:solidFill>
                            <a:srgbClr val="000000"/>
                          </a:solidFill>
                          <a:latin typeface="宋体"/>
                        </a:rPr>
                        <a:t>材料类型</a:t>
                      </a:r>
                    </a:p>
                  </a:txBody>
                  <a:tcPr marL="0" marR="0"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15</a:t>
                      </a:r>
                      <a:r>
                        <a:rPr lang="en-US" sz="2400" b="0" i="0" u="none" strike="noStrike">
                          <a:solidFill>
                            <a:srgbClr val="000000"/>
                          </a:solidFill>
                          <a:latin typeface="宋体"/>
                        </a:rPr>
                        <a:t>℃</a:t>
                      </a:r>
                      <a:r>
                        <a:rPr lang="en-US" sz="2400" b="0" i="0" u="none" strike="noStrike">
                          <a:solidFill>
                            <a:srgbClr val="000000"/>
                          </a:solidFill>
                          <a:latin typeface="Times New Roman"/>
                        </a:rPr>
                        <a:t> </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25</a:t>
                      </a:r>
                      <a:r>
                        <a:rPr lang="en-US" sz="2400" b="0" i="0" u="none" strike="noStrike">
                          <a:solidFill>
                            <a:srgbClr val="000000"/>
                          </a:solidFill>
                          <a:latin typeface="宋体"/>
                        </a:rPr>
                        <a:t>℃</a:t>
                      </a:r>
                      <a:r>
                        <a:rPr lang="en-US" sz="2400" b="0" i="0" u="none" strike="noStrike">
                          <a:solidFill>
                            <a:srgbClr val="000000"/>
                          </a:solidFill>
                          <a:latin typeface="Times New Roman"/>
                        </a:rPr>
                        <a:t> </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35</a:t>
                      </a:r>
                      <a:r>
                        <a:rPr lang="en-US" sz="2400" b="0" i="0" u="none" strike="noStrike">
                          <a:solidFill>
                            <a:srgbClr val="000000"/>
                          </a:solidFill>
                          <a:latin typeface="宋体"/>
                        </a:rPr>
                        <a:t>℃</a:t>
                      </a:r>
                      <a:r>
                        <a:rPr lang="en-US" sz="2400" b="0" i="0" u="none" strike="noStrike">
                          <a:solidFill>
                            <a:srgbClr val="000000"/>
                          </a:solidFill>
                          <a:latin typeface="Times New Roman"/>
                        </a:rPr>
                        <a:t> </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80975">
                <a:tc>
                  <a:txBody>
                    <a:bodyPr/>
                    <a:lstStyle/>
                    <a:p>
                      <a:pPr algn="ctr" fontAlgn="ctr"/>
                      <a:r>
                        <a:rPr lang="en-US" sz="2400" b="0" i="0" u="none" strike="noStrike">
                          <a:solidFill>
                            <a:srgbClr val="000000"/>
                          </a:solidFill>
                          <a:latin typeface="Times New Roman"/>
                        </a:rPr>
                        <a:t>1</a:t>
                      </a:r>
                      <a:endParaRPr lang="zh-CN" sz="2400" b="0" i="0" u="none" strike="noStrike">
                        <a:solidFill>
                          <a:srgbClr val="000000"/>
                        </a:solidFill>
                        <a:latin typeface="Times New Roman"/>
                      </a:endParaRPr>
                    </a:p>
                  </a:txBody>
                  <a:tcPr marL="0" marR="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130</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34</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20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r h="180975">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155</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40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70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71450">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174</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80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82</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180</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75</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58</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171450">
                <a:tc>
                  <a:txBody>
                    <a:bodyPr/>
                    <a:lstStyle/>
                    <a:p>
                      <a:pPr algn="ctr" fontAlgn="ctr"/>
                      <a:r>
                        <a:rPr lang="en-US" sz="2400" b="0" i="0" u="none" strike="noStrike">
                          <a:solidFill>
                            <a:srgbClr val="000000"/>
                          </a:solidFill>
                          <a:latin typeface="Times New Roman"/>
                        </a:rPr>
                        <a:t>2</a:t>
                      </a:r>
                      <a:endParaRPr lang="zh-CN" sz="2400" b="0" i="0" u="none" strike="noStrike">
                        <a:solidFill>
                          <a:srgbClr val="000000"/>
                        </a:solidFill>
                        <a:latin typeface="Times New Roman"/>
                      </a:endParaRPr>
                    </a:p>
                  </a:txBody>
                  <a:tcPr marL="0" marR="0" marT="0" marB="0" anchor="ctr">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150</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136</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25</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r h="171450">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188</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122</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70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71450">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159</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106</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58</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126</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115</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45</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171450">
                <a:tc>
                  <a:txBody>
                    <a:bodyPr/>
                    <a:lstStyle/>
                    <a:p>
                      <a:pPr algn="ctr" fontAlgn="ctr"/>
                      <a:r>
                        <a:rPr lang="en-US" sz="2400" b="0" i="0" u="none" strike="noStrike">
                          <a:solidFill>
                            <a:srgbClr val="000000"/>
                          </a:solidFill>
                          <a:latin typeface="Times New Roman"/>
                        </a:rPr>
                        <a:t>3</a:t>
                      </a:r>
                      <a:endParaRPr lang="zh-CN" sz="2400" b="0" i="0" u="none" strike="noStrike">
                        <a:solidFill>
                          <a:srgbClr val="000000"/>
                        </a:solidFill>
                        <a:latin typeface="Times New Roman"/>
                      </a:endParaRPr>
                    </a:p>
                  </a:txBody>
                  <a:tcPr marL="0" marR="0" marT="0" marB="0" anchor="ctr">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138</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174</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ctr"/>
                      <a:r>
                        <a:rPr lang="en-US" sz="2400" b="0" i="0" u="none" strike="noStrike">
                          <a:solidFill>
                            <a:srgbClr val="000000"/>
                          </a:solidFill>
                          <a:latin typeface="Times New Roman"/>
                        </a:rPr>
                        <a:t>96</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r h="171450">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110</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120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104</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71450">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168</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150</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400" b="0" i="0" u="none" strike="noStrike">
                          <a:solidFill>
                            <a:srgbClr val="000000"/>
                          </a:solidFill>
                          <a:latin typeface="Times New Roman"/>
                        </a:rPr>
                        <a:t>82</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fontAlgn="ctr"/>
                      <a:r>
                        <a:rPr lang="zh-CN" sz="2400" b="0" i="0" u="none" strike="noStrike">
                          <a:solidFill>
                            <a:srgbClr val="000000"/>
                          </a:solidFill>
                          <a:latin typeface="宋体"/>
                        </a:rPr>
                        <a:t>　</a:t>
                      </a:r>
                    </a:p>
                  </a:txBody>
                  <a:tcPr marL="0" marR="0"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160</a:t>
                      </a:r>
                      <a:endParaRPr lang="zh-CN" sz="2400" b="0" i="0" u="none" strike="noStrike">
                        <a:solidFill>
                          <a:srgbClr val="000000"/>
                        </a:solidFill>
                        <a:latin typeface="Times New Roman"/>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Times New Roman"/>
                        </a:rPr>
                        <a:t>139</a:t>
                      </a:r>
                      <a:endParaRPr lang="zh-CN" sz="2400" b="0" i="0" u="none" strike="noStrike">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Times New Roman"/>
                        </a:rPr>
                        <a:t>60</a:t>
                      </a:r>
                      <a:endParaRPr lang="zh-CN" sz="2400" b="0" i="0" u="none" strike="noStrike" dirty="0">
                        <a:solidFill>
                          <a:srgbClr val="000000"/>
                        </a:solidFill>
                        <a:latin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529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530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 name="表格 5"/>
          <p:cNvGraphicFramePr>
            <a:graphicFrameLocks noGrp="1"/>
          </p:cNvGraphicFramePr>
          <p:nvPr/>
        </p:nvGraphicFramePr>
        <p:xfrm>
          <a:off x="785813" y="500063"/>
          <a:ext cx="7000925" cy="5791200"/>
        </p:xfrm>
        <a:graphic>
          <a:graphicData uri="http://schemas.openxmlformats.org/drawingml/2006/table">
            <a:tbl>
              <a:tblPr/>
              <a:tblGrid>
                <a:gridCol w="1400185"/>
                <a:gridCol w="1400185"/>
                <a:gridCol w="1400185"/>
                <a:gridCol w="1400185"/>
                <a:gridCol w="1400185"/>
              </a:tblGrid>
              <a:tr h="180975">
                <a:tc gridSpan="5">
                  <a:txBody>
                    <a:bodyPr/>
                    <a:lstStyle/>
                    <a:p>
                      <a:pPr algn="ctr" fontAlgn="ctr"/>
                      <a:r>
                        <a:rPr lang="zh-CN" altLang="en-US" sz="2000" b="0" i="0" u="none" strike="noStrike" dirty="0">
                          <a:solidFill>
                            <a:srgbClr val="000000"/>
                          </a:solidFill>
                          <a:latin typeface="宋体"/>
                        </a:rPr>
                        <a:t>方差分析：可重复双因素分析</a:t>
                      </a:r>
                    </a:p>
                  </a:txBody>
                  <a:tcPr marL="0" marR="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0975">
                <a:tc>
                  <a:txBody>
                    <a:bodyPr/>
                    <a:lstStyle/>
                    <a:p>
                      <a:pPr algn="ctr" fontAlgn="ctr"/>
                      <a:r>
                        <a:rPr lang="en-US" sz="2000" b="0" i="0" u="none" strike="noStrike">
                          <a:solidFill>
                            <a:srgbClr val="000000"/>
                          </a:solidFill>
                          <a:latin typeface="宋体"/>
                        </a:rPr>
                        <a:t>SUMMARY</a:t>
                      </a:r>
                    </a:p>
                  </a:txBody>
                  <a:tcPr marL="0" marR="0" marT="0" marB="0" anchor="ctr">
                    <a:lnL>
                      <a:noFill/>
                    </a:lnL>
                    <a:lnR>
                      <a:noFill/>
                    </a:lnR>
                    <a:lnT>
                      <a:noFill/>
                    </a:lnT>
                    <a:lnB>
                      <a:noFill/>
                    </a:lnB>
                  </a:tcPr>
                </a:tc>
                <a:tc>
                  <a:txBody>
                    <a:bodyPr/>
                    <a:lstStyle/>
                    <a:p>
                      <a:pPr algn="ctr" fontAlgn="ctr"/>
                      <a:r>
                        <a:rPr lang="en-US" altLang="zh-CN" sz="2000" b="0" i="0" u="none" strike="noStrike">
                          <a:solidFill>
                            <a:srgbClr val="000000"/>
                          </a:solidFill>
                          <a:latin typeface="宋体"/>
                        </a:rPr>
                        <a:t>15℃ </a:t>
                      </a:r>
                    </a:p>
                  </a:txBody>
                  <a:tcPr marL="0" marR="0" marT="0" marB="0" anchor="ctr">
                    <a:lnL>
                      <a:noFill/>
                    </a:lnL>
                    <a:lnR>
                      <a:noFill/>
                    </a:lnR>
                    <a:lnT>
                      <a:noFill/>
                    </a:lnT>
                    <a:lnB>
                      <a:noFill/>
                    </a:lnB>
                  </a:tcPr>
                </a:tc>
                <a:tc>
                  <a:txBody>
                    <a:bodyPr/>
                    <a:lstStyle/>
                    <a:p>
                      <a:pPr algn="ctr" fontAlgn="ctr"/>
                      <a:r>
                        <a:rPr lang="en-US" altLang="zh-CN" sz="2000" b="0" i="0" u="none" strike="noStrike">
                          <a:solidFill>
                            <a:srgbClr val="000000"/>
                          </a:solidFill>
                          <a:latin typeface="宋体"/>
                        </a:rPr>
                        <a:t>25℃ </a:t>
                      </a:r>
                    </a:p>
                  </a:txBody>
                  <a:tcPr marL="0" marR="0" marT="0" marB="0" anchor="ctr">
                    <a:lnL>
                      <a:noFill/>
                    </a:lnL>
                    <a:lnR>
                      <a:noFill/>
                    </a:lnR>
                    <a:lnT>
                      <a:noFill/>
                    </a:lnT>
                    <a:lnB>
                      <a:noFill/>
                    </a:lnB>
                  </a:tcPr>
                </a:tc>
                <a:tc>
                  <a:txBody>
                    <a:bodyPr/>
                    <a:lstStyle/>
                    <a:p>
                      <a:pPr algn="ctr" fontAlgn="ctr"/>
                      <a:r>
                        <a:rPr lang="en-US" altLang="zh-CN" sz="2000" b="0" i="0" u="none" strike="noStrike">
                          <a:solidFill>
                            <a:srgbClr val="000000"/>
                          </a:solidFill>
                          <a:latin typeface="宋体"/>
                        </a:rPr>
                        <a:t>35℃ </a:t>
                      </a:r>
                    </a:p>
                  </a:txBody>
                  <a:tcPr marL="0" marR="0" marT="0" marB="0" anchor="ctr">
                    <a:lnL>
                      <a:noFill/>
                    </a:lnL>
                    <a:lnR>
                      <a:noFill/>
                    </a:lnR>
                    <a:lnT>
                      <a:noFill/>
                    </a:lnT>
                    <a:lnB>
                      <a:noFill/>
                    </a:lnB>
                  </a:tcPr>
                </a:tc>
                <a:tc>
                  <a:txBody>
                    <a:bodyPr/>
                    <a:lstStyle/>
                    <a:p>
                      <a:pPr algn="ctr" fontAlgn="ctr"/>
                      <a:r>
                        <a:rPr lang="zh-CN" altLang="en-US" sz="2000" b="0" i="0" u="none" strike="noStrike" dirty="0">
                          <a:solidFill>
                            <a:srgbClr val="000000"/>
                          </a:solidFill>
                          <a:latin typeface="宋体"/>
                        </a:rPr>
                        <a:t>总计</a:t>
                      </a:r>
                    </a:p>
                  </a:txBody>
                  <a:tcPr marL="0" marR="0" marT="0" marB="0" anchor="ctr">
                    <a:lnL>
                      <a:noFill/>
                    </a:lnL>
                    <a:lnR>
                      <a:noFill/>
                    </a:lnR>
                    <a:lnT>
                      <a:noFill/>
                    </a:lnT>
                    <a:lnB>
                      <a:noFill/>
                    </a:lnB>
                  </a:tcPr>
                </a:tc>
              </a:tr>
              <a:tr h="180975">
                <a:tc>
                  <a:txBody>
                    <a:bodyPr/>
                    <a:lstStyle/>
                    <a:p>
                      <a:pPr algn="ctr" fontAlgn="ctr"/>
                      <a:r>
                        <a:rPr lang="en-US" altLang="zh-CN" sz="2000" b="0" i="0" u="none" strike="noStrike">
                          <a:solidFill>
                            <a:srgbClr val="000000"/>
                          </a:solidFill>
                          <a:latin typeface="宋体"/>
                        </a:rPr>
                        <a:t>1</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r>
              <a:tr h="171450">
                <a:tc>
                  <a:txBody>
                    <a:bodyPr/>
                    <a:lstStyle/>
                    <a:p>
                      <a:pPr algn="ctr" fontAlgn="ctr"/>
                      <a:r>
                        <a:rPr lang="zh-CN" altLang="en-US" sz="2000" b="0" i="0" u="none" strike="noStrike" dirty="0">
                          <a:solidFill>
                            <a:srgbClr val="000000"/>
                          </a:solidFill>
                          <a:latin typeface="宋体"/>
                        </a:rPr>
                        <a:t>观测数</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12</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r>
              <a:tr h="180975">
                <a:tc>
                  <a:txBody>
                    <a:bodyPr/>
                    <a:lstStyle/>
                    <a:p>
                      <a:pPr algn="ctr" fontAlgn="ctr"/>
                      <a:r>
                        <a:rPr lang="zh-CN" altLang="en-US" sz="2000" b="0" i="0" u="none" strike="noStrike">
                          <a:solidFill>
                            <a:srgbClr val="000000"/>
                          </a:solidFill>
                          <a:latin typeface="宋体"/>
                        </a:rPr>
                        <a:t>求和</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639</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229</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230</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1098</a:t>
                      </a:r>
                    </a:p>
                  </a:txBody>
                  <a:tcPr marL="0" marR="0" marT="0" marB="0" anchor="ctr">
                    <a:lnL>
                      <a:noFill/>
                    </a:lnL>
                    <a:lnR>
                      <a:noFill/>
                    </a:lnR>
                    <a:lnT>
                      <a:noFill/>
                    </a:lnT>
                    <a:lnB>
                      <a:noFill/>
                    </a:lnB>
                  </a:tcPr>
                </a:tc>
              </a:tr>
              <a:tr h="171450">
                <a:tc>
                  <a:txBody>
                    <a:bodyPr/>
                    <a:lstStyle/>
                    <a:p>
                      <a:pPr algn="ctr" fontAlgn="ctr"/>
                      <a:r>
                        <a:rPr lang="zh-CN" altLang="en-US" sz="2000" b="0" i="0" u="none" strike="noStrike">
                          <a:solidFill>
                            <a:srgbClr val="000000"/>
                          </a:solidFill>
                          <a:latin typeface="宋体"/>
                        </a:rPr>
                        <a:t>平均</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159.75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57.25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57.5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91.5</a:t>
                      </a:r>
                    </a:p>
                  </a:txBody>
                  <a:tcPr marL="0" marR="0" marT="0" marB="0" anchor="ctr">
                    <a:lnL>
                      <a:noFill/>
                    </a:lnL>
                    <a:lnR>
                      <a:noFill/>
                    </a:lnR>
                    <a:lnT>
                      <a:noFill/>
                    </a:lnT>
                    <a:lnB>
                      <a:noFill/>
                    </a:lnB>
                  </a:tcPr>
                </a:tc>
              </a:tr>
              <a:tr h="171450">
                <a:tc>
                  <a:txBody>
                    <a:bodyPr/>
                    <a:lstStyle/>
                    <a:p>
                      <a:pPr algn="ctr" fontAlgn="ctr"/>
                      <a:r>
                        <a:rPr lang="zh-CN" altLang="en-US" sz="2000" b="0" i="0" u="none" strike="noStrike">
                          <a:solidFill>
                            <a:srgbClr val="000000"/>
                          </a:solidFill>
                          <a:latin typeface="宋体"/>
                        </a:rPr>
                        <a:t>方差</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506.9167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556.9167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721</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3027.545</a:t>
                      </a:r>
                    </a:p>
                  </a:txBody>
                  <a:tcPr marL="0" marR="0" marT="0" marB="0" anchor="ctr">
                    <a:lnL>
                      <a:noFill/>
                    </a:lnL>
                    <a:lnR>
                      <a:noFill/>
                    </a:lnR>
                    <a:lnT>
                      <a:noFill/>
                    </a:lnT>
                    <a:lnB>
                      <a:noFill/>
                    </a:lnB>
                  </a:tcPr>
                </a:tc>
              </a:tr>
              <a:tr h="171450">
                <a:tc>
                  <a:txBody>
                    <a:bodyPr/>
                    <a:lstStyle/>
                    <a:p>
                      <a:pPr algn="ctr"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80975">
                <a:tc>
                  <a:txBody>
                    <a:bodyPr/>
                    <a:lstStyle/>
                    <a:p>
                      <a:pPr algn="ctr" fontAlgn="ctr"/>
                      <a:r>
                        <a:rPr lang="en-US" altLang="zh-CN" sz="2000" b="0" i="0" u="none" strike="noStrike">
                          <a:solidFill>
                            <a:srgbClr val="000000"/>
                          </a:solidFill>
                          <a:latin typeface="宋体"/>
                        </a:rPr>
                        <a:t>2</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r>
              <a:tr h="171450">
                <a:tc>
                  <a:txBody>
                    <a:bodyPr/>
                    <a:lstStyle/>
                    <a:p>
                      <a:pPr algn="ctr" fontAlgn="ctr"/>
                      <a:r>
                        <a:rPr lang="zh-CN" altLang="en-US" sz="2000" b="0" i="0" u="none" strike="noStrike">
                          <a:solidFill>
                            <a:srgbClr val="000000"/>
                          </a:solidFill>
                          <a:latin typeface="宋体"/>
                        </a:rPr>
                        <a:t>观测数</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12</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r>
              <a:tr h="171450">
                <a:tc>
                  <a:txBody>
                    <a:bodyPr/>
                    <a:lstStyle/>
                    <a:p>
                      <a:pPr algn="ctr" fontAlgn="ctr"/>
                      <a:r>
                        <a:rPr lang="zh-CN" altLang="en-US" sz="2000" b="0" i="0" u="none" strike="noStrike">
                          <a:solidFill>
                            <a:srgbClr val="000000"/>
                          </a:solidFill>
                          <a:latin typeface="宋体"/>
                        </a:rPr>
                        <a:t>求和</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623</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479</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198</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1300</a:t>
                      </a:r>
                    </a:p>
                  </a:txBody>
                  <a:tcPr marL="0" marR="0" marT="0" marB="0" anchor="ctr">
                    <a:lnL>
                      <a:noFill/>
                    </a:lnL>
                    <a:lnR>
                      <a:noFill/>
                    </a:lnR>
                    <a:lnT>
                      <a:noFill/>
                    </a:lnT>
                    <a:lnB>
                      <a:noFill/>
                    </a:lnB>
                  </a:tcPr>
                </a:tc>
              </a:tr>
              <a:tr h="171450">
                <a:tc>
                  <a:txBody>
                    <a:bodyPr/>
                    <a:lstStyle/>
                    <a:p>
                      <a:pPr algn="ctr" fontAlgn="ctr"/>
                      <a:r>
                        <a:rPr lang="zh-CN" altLang="en-US" sz="2000" b="0" i="0" u="none" strike="noStrike">
                          <a:solidFill>
                            <a:srgbClr val="000000"/>
                          </a:solidFill>
                          <a:latin typeface="宋体"/>
                        </a:rPr>
                        <a:t>平均</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155.75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119.75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49.5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108.3333</a:t>
                      </a:r>
                    </a:p>
                  </a:txBody>
                  <a:tcPr marL="0" marR="0" marT="0" marB="0" anchor="ctr">
                    <a:lnL>
                      <a:noFill/>
                    </a:lnL>
                    <a:lnR>
                      <a:noFill/>
                    </a:lnR>
                    <a:lnT>
                      <a:noFill/>
                    </a:lnT>
                    <a:lnB>
                      <a:noFill/>
                    </a:lnB>
                  </a:tcPr>
                </a:tc>
              </a:tr>
              <a:tr h="180975">
                <a:tc>
                  <a:txBody>
                    <a:bodyPr/>
                    <a:lstStyle/>
                    <a:p>
                      <a:pPr algn="ctr" fontAlgn="ctr"/>
                      <a:r>
                        <a:rPr lang="zh-CN" altLang="en-US" sz="2000" b="0" i="0" u="none" strike="noStrike">
                          <a:solidFill>
                            <a:srgbClr val="000000"/>
                          </a:solidFill>
                          <a:latin typeface="宋体"/>
                        </a:rPr>
                        <a:t>方差</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656.25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160.25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371</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2447.515</a:t>
                      </a:r>
                    </a:p>
                  </a:txBody>
                  <a:tcPr marL="0" marR="0" marT="0" marB="0" anchor="ctr">
                    <a:lnL>
                      <a:noFill/>
                    </a:lnL>
                    <a:lnR>
                      <a:noFill/>
                    </a:lnR>
                    <a:lnT>
                      <a:noFill/>
                    </a:lnT>
                    <a:lnB>
                      <a:noFill/>
                    </a:lnB>
                  </a:tcPr>
                </a:tc>
              </a:tr>
              <a:tr h="180975">
                <a:tc>
                  <a:txBody>
                    <a:bodyPr/>
                    <a:lstStyle/>
                    <a:p>
                      <a:pPr algn="ctr"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80975">
                <a:tc>
                  <a:txBody>
                    <a:bodyPr/>
                    <a:lstStyle/>
                    <a:p>
                      <a:pPr algn="ctr" fontAlgn="ctr"/>
                      <a:r>
                        <a:rPr lang="en-US" altLang="zh-CN" sz="2000" b="0" i="0" u="none" strike="noStrike">
                          <a:solidFill>
                            <a:srgbClr val="000000"/>
                          </a:solidFill>
                          <a:latin typeface="宋体"/>
                        </a:rPr>
                        <a:t>3</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a:txBody>
                    <a:bodyPr/>
                    <a:lstStyle/>
                    <a:p>
                      <a:pPr algn="r"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r>
              <a:tr h="171450">
                <a:tc>
                  <a:txBody>
                    <a:bodyPr/>
                    <a:lstStyle/>
                    <a:p>
                      <a:pPr algn="ctr" fontAlgn="ctr"/>
                      <a:r>
                        <a:rPr lang="zh-CN" altLang="en-US" sz="2000" b="0" i="0" u="none" strike="noStrike">
                          <a:solidFill>
                            <a:srgbClr val="000000"/>
                          </a:solidFill>
                          <a:latin typeface="宋体"/>
                        </a:rPr>
                        <a:t>观测数</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4</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12</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r>
              <a:tr h="171450">
                <a:tc>
                  <a:txBody>
                    <a:bodyPr/>
                    <a:lstStyle/>
                    <a:p>
                      <a:pPr algn="ctr" fontAlgn="ctr"/>
                      <a:r>
                        <a:rPr lang="zh-CN" altLang="en-US" sz="2000" b="0" i="0" u="none" strike="noStrike">
                          <a:solidFill>
                            <a:srgbClr val="000000"/>
                          </a:solidFill>
                          <a:latin typeface="宋体"/>
                        </a:rPr>
                        <a:t>求和</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576</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583</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342</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1501</a:t>
                      </a:r>
                    </a:p>
                  </a:txBody>
                  <a:tcPr marL="0" marR="0" marT="0" marB="0" anchor="ctr">
                    <a:lnL>
                      <a:noFill/>
                    </a:lnL>
                    <a:lnR>
                      <a:noFill/>
                    </a:lnR>
                    <a:lnT>
                      <a:noFill/>
                    </a:lnT>
                    <a:lnB>
                      <a:noFill/>
                    </a:lnB>
                  </a:tcPr>
                </a:tc>
              </a:tr>
              <a:tr h="171450">
                <a:tc>
                  <a:txBody>
                    <a:bodyPr/>
                    <a:lstStyle/>
                    <a:p>
                      <a:pPr algn="ctr" fontAlgn="ctr"/>
                      <a:r>
                        <a:rPr lang="zh-CN" altLang="en-US" sz="2000" b="0" i="0" u="none" strike="noStrike">
                          <a:solidFill>
                            <a:srgbClr val="000000"/>
                          </a:solidFill>
                          <a:latin typeface="宋体"/>
                        </a:rPr>
                        <a:t>平均</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144</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145.75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85.5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125.0833</a:t>
                      </a: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方差</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674.6667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508.25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371.6667</a:t>
                      </a:r>
                    </a:p>
                  </a:txBody>
                  <a:tcPr marL="0" marR="0" marT="0" marB="0" anchor="ctr">
                    <a:lnL>
                      <a:noFill/>
                    </a:lnL>
                    <a:lnR>
                      <a:noFill/>
                    </a:lnR>
                    <a:lnT>
                      <a:noFill/>
                    </a:lnT>
                    <a:lnB>
                      <a:noFill/>
                    </a:lnB>
                  </a:tcPr>
                </a:tc>
                <a:tc>
                  <a:txBody>
                    <a:bodyPr/>
                    <a:lstStyle/>
                    <a:p>
                      <a:pPr algn="r" fontAlgn="ctr"/>
                      <a:r>
                        <a:rPr lang="en-US" altLang="zh-CN" sz="2000" b="0" i="0" u="none" strike="noStrike" dirty="0">
                          <a:solidFill>
                            <a:srgbClr val="000000"/>
                          </a:solidFill>
                          <a:latin typeface="宋体"/>
                        </a:rPr>
                        <a:t>1279.174</a:t>
                      </a:r>
                    </a:p>
                  </a:txBody>
                  <a:tcPr marL="0" marR="0" marT="0"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632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632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 name="表格 5"/>
          <p:cNvGraphicFramePr>
            <a:graphicFrameLocks noGrp="1"/>
          </p:cNvGraphicFramePr>
          <p:nvPr/>
        </p:nvGraphicFramePr>
        <p:xfrm>
          <a:off x="285750" y="3143250"/>
          <a:ext cx="8643999" cy="2438400"/>
        </p:xfrm>
        <a:graphic>
          <a:graphicData uri="http://schemas.openxmlformats.org/drawingml/2006/table">
            <a:tbl>
              <a:tblPr/>
              <a:tblGrid>
                <a:gridCol w="1234857"/>
                <a:gridCol w="1234857"/>
                <a:gridCol w="1234857"/>
                <a:gridCol w="1234857"/>
                <a:gridCol w="1234857"/>
                <a:gridCol w="1234857"/>
                <a:gridCol w="1234857"/>
              </a:tblGrid>
              <a:tr h="180975">
                <a:tc gridSpan="7">
                  <a:txBody>
                    <a:bodyPr/>
                    <a:lstStyle/>
                    <a:p>
                      <a:pPr algn="ctr" fontAlgn="ctr"/>
                      <a:r>
                        <a:rPr lang="zh-CN" altLang="en-US" sz="2000" b="0" i="0" u="none" strike="noStrike" dirty="0">
                          <a:solidFill>
                            <a:srgbClr val="000000"/>
                          </a:solidFill>
                          <a:latin typeface="宋体"/>
                        </a:rPr>
                        <a:t>方差分析</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2000" b="0" i="0" u="none" strike="noStrike">
                          <a:solidFill>
                            <a:srgbClr val="000000"/>
                          </a:solidFill>
                          <a:latin typeface="宋体"/>
                        </a:rPr>
                        <a:t>差异源</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SS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df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宋体"/>
                        </a:rPr>
                        <a:t>MS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宋体"/>
                        </a:rPr>
                        <a:t>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宋体"/>
                        </a:rPr>
                        <a:t>P-value</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F crit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zh-CN" altLang="en-US" sz="2000" b="0" i="0" u="none" strike="noStrike">
                          <a:solidFill>
                            <a:srgbClr val="000000"/>
                          </a:solidFill>
                          <a:latin typeface="宋体"/>
                        </a:rPr>
                        <a:t>样本</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6767.056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dirty="0">
                          <a:solidFill>
                            <a:srgbClr val="000000"/>
                          </a:solidFill>
                          <a:latin typeface="宋体"/>
                        </a:rPr>
                        <a:t>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3383.528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6.726819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dirty="0">
                          <a:solidFill>
                            <a:srgbClr val="000000"/>
                          </a:solidFill>
                          <a:latin typeface="宋体"/>
                        </a:rPr>
                        <a:t>0.004261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3.354131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171450">
                <a:tc>
                  <a:txBody>
                    <a:bodyPr/>
                    <a:lstStyle/>
                    <a:p>
                      <a:pPr algn="ctr" fontAlgn="ctr"/>
                      <a:r>
                        <a:rPr lang="zh-CN" altLang="en-US" sz="2000" b="0" i="0" u="none" strike="noStrike">
                          <a:solidFill>
                            <a:srgbClr val="000000"/>
                          </a:solidFill>
                          <a:latin typeface="宋体"/>
                        </a:rPr>
                        <a:t>列</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47535.39</a:t>
                      </a:r>
                    </a:p>
                  </a:txBody>
                  <a:tcPr marL="0" marR="0" marT="0"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2</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23767.69</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47.25275</a:t>
                      </a:r>
                    </a:p>
                  </a:txBody>
                  <a:tcPr marL="0" marR="0" marT="0" marB="0" anchor="ctr">
                    <a:lnL>
                      <a:noFill/>
                    </a:lnL>
                    <a:lnR>
                      <a:noFill/>
                    </a:lnR>
                    <a:lnT>
                      <a:noFill/>
                    </a:lnT>
                    <a:lnB>
                      <a:noFill/>
                    </a:lnB>
                  </a:tcPr>
                </a:tc>
                <a:tc>
                  <a:txBody>
                    <a:bodyPr/>
                    <a:lstStyle/>
                    <a:p>
                      <a:pPr algn="r" fontAlgn="ctr"/>
                      <a:r>
                        <a:rPr lang="en-US" sz="2000" b="0" i="0" u="none" strike="noStrike" dirty="0">
                          <a:solidFill>
                            <a:srgbClr val="000000"/>
                          </a:solidFill>
                          <a:latin typeface="宋体"/>
                        </a:rPr>
                        <a:t>1.52E-09</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3.354131</a:t>
                      </a:r>
                    </a:p>
                  </a:txBody>
                  <a:tcPr marL="0" marR="0" marT="0" marB="0" anchor="ctr">
                    <a:lnL>
                      <a:noFill/>
                    </a:lnL>
                    <a:lnR>
                      <a:noFill/>
                    </a:lnR>
                    <a:lnT>
                      <a:noFill/>
                    </a:lnT>
                    <a:lnB>
                      <a:noFill/>
                    </a:lnB>
                  </a:tcPr>
                </a:tc>
              </a:tr>
              <a:tr h="171450">
                <a:tc>
                  <a:txBody>
                    <a:bodyPr/>
                    <a:lstStyle/>
                    <a:p>
                      <a:pPr algn="ctr" fontAlgn="ctr"/>
                      <a:r>
                        <a:rPr lang="zh-CN" altLang="en-US" sz="2000" b="0" i="0" u="none" strike="noStrike">
                          <a:solidFill>
                            <a:srgbClr val="000000"/>
                          </a:solidFill>
                          <a:latin typeface="宋体"/>
                        </a:rPr>
                        <a:t>交互</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13180.44</a:t>
                      </a:r>
                    </a:p>
                  </a:txBody>
                  <a:tcPr marL="0" marR="0" marT="0"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4</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3295.111</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6.551037</a:t>
                      </a:r>
                    </a:p>
                  </a:txBody>
                  <a:tcPr marL="0" marR="0" marT="0" marB="0" anchor="ctr">
                    <a:lnL>
                      <a:noFill/>
                    </a:lnL>
                    <a:lnR>
                      <a:noFill/>
                    </a:lnR>
                    <a:lnT>
                      <a:noFill/>
                    </a:lnT>
                    <a:lnB>
                      <a:noFill/>
                    </a:lnB>
                  </a:tcPr>
                </a:tc>
                <a:tc>
                  <a:txBody>
                    <a:bodyPr/>
                    <a:lstStyle/>
                    <a:p>
                      <a:pPr algn="r" fontAlgn="ctr"/>
                      <a:r>
                        <a:rPr lang="en-US" altLang="zh-CN" sz="2000" b="0" i="0" u="none" strike="noStrike" dirty="0">
                          <a:solidFill>
                            <a:srgbClr val="000000"/>
                          </a:solidFill>
                          <a:latin typeface="宋体"/>
                        </a:rPr>
                        <a:t>0.000807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2.727765</a:t>
                      </a:r>
                    </a:p>
                  </a:txBody>
                  <a:tcPr marL="0" marR="0" marT="0" marB="0" anchor="ctr">
                    <a:lnL>
                      <a:noFill/>
                    </a:lnL>
                    <a:lnR>
                      <a:noFill/>
                    </a:lnR>
                    <a:lnT>
                      <a:noFill/>
                    </a:lnT>
                    <a:lnB>
                      <a:noFill/>
                    </a:lnB>
                  </a:tcPr>
                </a:tc>
              </a:tr>
              <a:tr h="171450">
                <a:tc>
                  <a:txBody>
                    <a:bodyPr/>
                    <a:lstStyle/>
                    <a:p>
                      <a:pPr algn="ctr" fontAlgn="ctr"/>
                      <a:r>
                        <a:rPr lang="zh-CN" altLang="en-US" sz="2000" b="0" i="0" u="none" strike="noStrike">
                          <a:solidFill>
                            <a:srgbClr val="000000"/>
                          </a:solidFill>
                          <a:latin typeface="宋体"/>
                        </a:rPr>
                        <a:t>内部</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13580.75</a:t>
                      </a:r>
                    </a:p>
                  </a:txBody>
                  <a:tcPr marL="0" marR="0" marT="0"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27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502.9907</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dirty="0">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ctr"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dirty="0">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dirty="0">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80975">
                <a:tc>
                  <a:txBody>
                    <a:bodyPr/>
                    <a:lstStyle/>
                    <a:p>
                      <a:pPr algn="ctr" fontAlgn="ctr"/>
                      <a:r>
                        <a:rPr lang="zh-CN" altLang="en-US" sz="2000" b="0" i="0" u="none" strike="noStrike" dirty="0">
                          <a:solidFill>
                            <a:srgbClr val="000000"/>
                          </a:solidFill>
                          <a:latin typeface="宋体"/>
                        </a:rPr>
                        <a:t>总计</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latin typeface="宋体"/>
                        </a:rPr>
                        <a:t>81063.64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latin typeface="宋体"/>
                        </a:rPr>
                        <a:t>35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214438" y="1071563"/>
          <a:ext cx="6786610" cy="1524000"/>
        </p:xfrm>
        <a:graphic>
          <a:graphicData uri="http://schemas.openxmlformats.org/drawingml/2006/table">
            <a:tbl>
              <a:tblPr/>
              <a:tblGrid>
                <a:gridCol w="1357322"/>
                <a:gridCol w="1357322"/>
                <a:gridCol w="1357322"/>
                <a:gridCol w="1357322"/>
                <a:gridCol w="1357322"/>
              </a:tblGrid>
              <a:tr h="180975">
                <a:tc gridSpan="5">
                  <a:txBody>
                    <a:bodyPr/>
                    <a:lstStyle/>
                    <a:p>
                      <a:pPr algn="ctr" fontAlgn="ctr"/>
                      <a:r>
                        <a:rPr lang="zh-CN" altLang="en-US" sz="2000" b="0" i="0" u="none" strike="noStrike" dirty="0">
                          <a:solidFill>
                            <a:srgbClr val="000000"/>
                          </a:solidFill>
                          <a:latin typeface="宋体"/>
                        </a:rPr>
                        <a:t>总计</a:t>
                      </a:r>
                    </a:p>
                  </a:txBody>
                  <a:tcPr marL="0" marR="0" marT="0" marB="0" anchor="ctr">
                    <a:lnL>
                      <a:noFill/>
                    </a:lnL>
                    <a:lnR>
                      <a:noFill/>
                    </a:lnR>
                    <a:lnT>
                      <a:noFill/>
                    </a:lnT>
                    <a:lnB w="12700" cap="flat" cmpd="sng" algn="ctr">
                      <a:solidFill>
                        <a:srgbClr val="00008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2000" b="0" i="0" u="none" strike="noStrike" dirty="0">
                          <a:solidFill>
                            <a:srgbClr val="000000"/>
                          </a:solidFill>
                          <a:latin typeface="宋体"/>
                        </a:rPr>
                        <a:t>观测数</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12</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12</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latin typeface="宋体"/>
                        </a:rPr>
                        <a:t>12</a:t>
                      </a: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w="12700" cap="flat" cmpd="sng" algn="ctr">
                      <a:solidFill>
                        <a:srgbClr val="000080"/>
                      </a:solidFill>
                      <a:prstDash val="solid"/>
                      <a:round/>
                      <a:headEnd type="none" w="med" len="med"/>
                      <a:tailEnd type="none" w="med" len="med"/>
                    </a:lnT>
                    <a:lnB>
                      <a:noFill/>
                    </a:lnB>
                  </a:tcPr>
                </a:tc>
              </a:tr>
              <a:tr h="171450">
                <a:tc>
                  <a:txBody>
                    <a:bodyPr/>
                    <a:lstStyle/>
                    <a:p>
                      <a:pPr algn="ctr" fontAlgn="ctr"/>
                      <a:r>
                        <a:rPr lang="zh-CN" altLang="en-US" sz="2000" b="0" i="0" u="none" strike="noStrike" dirty="0">
                          <a:solidFill>
                            <a:srgbClr val="000000"/>
                          </a:solidFill>
                          <a:latin typeface="宋体"/>
                        </a:rPr>
                        <a:t>求和</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1838</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1291</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770</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平均</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153.1667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107.5833</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64.16667</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方差</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549.9697</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1838.992</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659.0606</a:t>
                      </a:r>
                    </a:p>
                  </a:txBody>
                  <a:tcPr marL="0" marR="0" marT="0" marB="0" anchor="ctr">
                    <a:lnL>
                      <a:noFill/>
                    </a:lnL>
                    <a:lnR>
                      <a:noFill/>
                    </a:lnR>
                    <a:lnT>
                      <a:noFill/>
                    </a:lnT>
                    <a:lnB>
                      <a:noFill/>
                    </a:lnB>
                  </a:tcPr>
                </a:tc>
                <a:tc>
                  <a:txBody>
                    <a:bodyPr/>
                    <a:lstStyle/>
                    <a:p>
                      <a:pPr algn="l" fontAlgn="ctr"/>
                      <a:endParaRPr lang="zh-CN" altLang="en-US" sz="2000" b="0" i="0" u="none" strike="noStrike" dirty="0">
                        <a:solidFill>
                          <a:srgbClr val="000000"/>
                        </a:solidFill>
                        <a:latin typeface="宋体"/>
                      </a:endParaRPr>
                    </a:p>
                  </a:txBody>
                  <a:tcPr marL="0" marR="0" marT="0"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7347"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1857375" y="571500"/>
            <a:ext cx="5280025" cy="646113"/>
          </a:xfrm>
          <a:prstGeom prst="rect">
            <a:avLst/>
          </a:prstGeom>
        </p:spPr>
        <p:txBody>
          <a:bodyPr wrap="none">
            <a:spAutoFit/>
          </a:bodyPr>
          <a:lstStyle/>
          <a:p>
            <a:pPr>
              <a:defRPr/>
            </a:pPr>
            <a:r>
              <a:rPr lang="zh-CN" altLang="en-US" sz="3600" b="1" dirty="0">
                <a:solidFill>
                  <a:schemeClr val="accent6">
                    <a:lumMod val="75000"/>
                  </a:schemeClr>
                </a:solidFill>
                <a:ea typeface="宋体" pitchFamily="2" charset="-122"/>
              </a:rPr>
              <a:t>系统分组资料的方差分析</a:t>
            </a:r>
          </a:p>
        </p:txBody>
      </p:sp>
      <p:sp>
        <p:nvSpPr>
          <p:cNvPr id="573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1" name="矩形 9"/>
          <p:cNvSpPr>
            <a:spLocks noChangeArrowheads="1"/>
          </p:cNvSpPr>
          <p:nvPr/>
        </p:nvSpPr>
        <p:spPr bwMode="auto">
          <a:xfrm>
            <a:off x="428625" y="1500188"/>
            <a:ext cx="8429625" cy="3970337"/>
          </a:xfrm>
          <a:prstGeom prst="rect">
            <a:avLst/>
          </a:prstGeom>
          <a:noFill/>
          <a:ln w="9525">
            <a:noFill/>
            <a:miter lim="800000"/>
            <a:headEnd/>
            <a:tailEnd/>
          </a:ln>
        </p:spPr>
        <p:txBody>
          <a:bodyPr>
            <a:spAutoFit/>
          </a:bodyPr>
          <a:lstStyle/>
          <a:p>
            <a:r>
              <a:rPr lang="zh-CN" altLang="en-US" sz="2800"/>
              <a:t>    在安排多因素试验方案时，将</a:t>
            </a:r>
            <a:r>
              <a:rPr lang="en-US" altLang="zh-CN" sz="2800" i="1"/>
              <a:t>A</a:t>
            </a:r>
            <a:r>
              <a:rPr lang="zh-CN" altLang="en-US" sz="2800"/>
              <a:t>因素分为</a:t>
            </a:r>
            <a:r>
              <a:rPr lang="en-US" altLang="zh-CN" sz="2800" i="1">
                <a:latin typeface="Times New Roman" pitchFamily="18" charset="0"/>
                <a:cs typeface="Times New Roman" pitchFamily="18" charset="0"/>
              </a:rPr>
              <a:t>a</a:t>
            </a:r>
            <a:r>
              <a:rPr lang="zh-CN" altLang="en-US" sz="2800"/>
              <a:t>个水平，在</a:t>
            </a:r>
            <a:r>
              <a:rPr lang="en-US" altLang="zh-CN" sz="2800" i="1"/>
              <a:t>A</a:t>
            </a:r>
            <a:r>
              <a:rPr lang="zh-CN" altLang="en-US" sz="2800"/>
              <a:t>因素每个水平</a:t>
            </a:r>
            <a:r>
              <a:rPr lang="en-US" altLang="zh-CN" sz="2800" i="1"/>
              <a:t>A</a:t>
            </a:r>
            <a:r>
              <a:rPr lang="en-US" altLang="zh-CN" sz="2800" i="1" baseline="-25000"/>
              <a:t>i</a:t>
            </a:r>
            <a:r>
              <a:rPr lang="zh-CN" altLang="en-US" sz="2800"/>
              <a:t>下又将</a:t>
            </a:r>
            <a:r>
              <a:rPr lang="en-US" altLang="zh-CN" sz="2800" i="1"/>
              <a:t>B</a:t>
            </a:r>
            <a:r>
              <a:rPr lang="zh-CN" altLang="en-US" sz="2800"/>
              <a:t>因素分成</a:t>
            </a:r>
            <a:r>
              <a:rPr lang="en-US" altLang="zh-CN" sz="2800" i="1"/>
              <a:t>b</a:t>
            </a:r>
            <a:r>
              <a:rPr lang="zh-CN" altLang="en-US" sz="2800"/>
              <a:t>个水平，再在</a:t>
            </a:r>
            <a:r>
              <a:rPr lang="en-US" altLang="zh-CN" sz="2800" i="1"/>
              <a:t>B</a:t>
            </a:r>
            <a:r>
              <a:rPr lang="zh-CN" altLang="en-US" sz="2800"/>
              <a:t>因素每个水平</a:t>
            </a:r>
            <a:r>
              <a:rPr lang="en-US" altLang="zh-CN" sz="2800" i="1"/>
              <a:t>B</a:t>
            </a:r>
            <a:r>
              <a:rPr lang="en-US" altLang="zh-CN" sz="2800" i="1" baseline="-25000"/>
              <a:t>ij</a:t>
            </a:r>
            <a:r>
              <a:rPr lang="zh-CN" altLang="en-US" sz="2800"/>
              <a:t>下将</a:t>
            </a:r>
            <a:r>
              <a:rPr lang="en-US" altLang="zh-CN" sz="2800" i="1"/>
              <a:t>C</a:t>
            </a:r>
            <a:r>
              <a:rPr lang="zh-CN" altLang="en-US" sz="2800"/>
              <a:t>因素分</a:t>
            </a:r>
            <a:r>
              <a:rPr lang="en-US" altLang="zh-CN" sz="2800" i="1"/>
              <a:t>c</a:t>
            </a:r>
            <a:r>
              <a:rPr lang="zh-CN" altLang="en-US" sz="2800"/>
              <a:t>个水平</a:t>
            </a:r>
            <a:r>
              <a:rPr lang="en-US" altLang="zh-CN" sz="2800"/>
              <a:t>……</a:t>
            </a:r>
            <a:r>
              <a:rPr lang="zh-CN" altLang="en-US" sz="2800"/>
              <a:t>，这样得到各因素水平组合的方式称为系统分组</a:t>
            </a:r>
            <a:r>
              <a:rPr lang="en-US" altLang="zh-CN" sz="2800" b="1"/>
              <a:t>(hierarchical classification)</a:t>
            </a:r>
            <a:r>
              <a:rPr lang="zh-CN" altLang="en-US" sz="2800"/>
              <a:t>或称多层分组、套设计、窝设计。</a:t>
            </a:r>
            <a:endParaRPr lang="en-US" altLang="zh-CN" sz="2800"/>
          </a:p>
          <a:p>
            <a:r>
              <a:rPr lang="zh-CN" altLang="en-US" sz="2800"/>
              <a:t>    由系统分组方式安排的多因素试验而得到的资料称为系统分组资料。根据次级样本含量是否相等，系统分组资料分为次级样本含量相等与不等两种。最简单的系统分组资料是二因素系统分组资料。</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571500"/>
            <a:ext cx="8229600" cy="1143000"/>
          </a:xfrm>
        </p:spPr>
        <p:txBody>
          <a:bodyPr/>
          <a:lstStyle/>
          <a:p>
            <a:pPr>
              <a:defRPr/>
            </a:pPr>
            <a:r>
              <a:rPr lang="zh-CN" altLang="en-US" b="1" dirty="0" smtClean="0">
                <a:solidFill>
                  <a:schemeClr val="accent6"/>
                </a:solidFill>
                <a:latin typeface="黑体" pitchFamily="2" charset="-122"/>
                <a:ea typeface="黑体" pitchFamily="2" charset="-122"/>
              </a:rPr>
              <a:t>内容提要</a:t>
            </a:r>
          </a:p>
        </p:txBody>
      </p:sp>
      <p:sp>
        <p:nvSpPr>
          <p:cNvPr id="39939" name="Rectangle 3"/>
          <p:cNvSpPr>
            <a:spLocks noGrp="1" noChangeArrowheads="1"/>
          </p:cNvSpPr>
          <p:nvPr>
            <p:ph type="body" idx="4294967295"/>
          </p:nvPr>
        </p:nvSpPr>
        <p:spPr>
          <a:xfrm>
            <a:off x="785813" y="2000250"/>
            <a:ext cx="7858125" cy="3643313"/>
          </a:xfrm>
        </p:spPr>
        <p:txBody>
          <a:bodyPr/>
          <a:lstStyle/>
          <a:p>
            <a:pPr>
              <a:buClr>
                <a:srgbClr val="00FF00"/>
              </a:buClr>
              <a:buFont typeface="Wingdings" pitchFamily="2" charset="2"/>
              <a:buChar char="Ø"/>
            </a:pPr>
            <a:r>
              <a:rPr lang="en-US" altLang="en-US" smtClean="0">
                <a:latin typeface="楷体_GB2312" pitchFamily="49" charset="-122"/>
                <a:ea typeface="楷体_GB2312" pitchFamily="49" charset="-122"/>
                <a:cs typeface="Times New Roman" pitchFamily="18" charset="0"/>
              </a:rPr>
              <a:t>2.1  </a:t>
            </a:r>
            <a:r>
              <a:rPr lang="zh-CN" altLang="en-US" smtClean="0">
                <a:latin typeface="楷体_GB2312" pitchFamily="49" charset="-122"/>
                <a:ea typeface="楷体_GB2312" pitchFamily="49" charset="-122"/>
                <a:cs typeface="Times New Roman" pitchFamily="18" charset="0"/>
              </a:rPr>
              <a:t>方差分析的基本原理与步骤</a:t>
            </a:r>
          </a:p>
          <a:p>
            <a:pPr>
              <a:buClr>
                <a:srgbClr val="00FF00"/>
              </a:buClr>
              <a:buFont typeface="Wingdings" pitchFamily="2" charset="2"/>
              <a:buChar char="Ø"/>
            </a:pPr>
            <a:r>
              <a:rPr lang="en-US" altLang="en-US" smtClean="0">
                <a:latin typeface="楷体_GB2312" pitchFamily="49" charset="-122"/>
                <a:ea typeface="楷体_GB2312" pitchFamily="49" charset="-122"/>
                <a:cs typeface="Times New Roman" pitchFamily="18" charset="0"/>
              </a:rPr>
              <a:t>2.2  </a:t>
            </a:r>
            <a:r>
              <a:rPr lang="zh-CN" altLang="en-US" smtClean="0">
                <a:latin typeface="楷体_GB2312" pitchFamily="49" charset="-122"/>
                <a:ea typeface="楷体_GB2312" pitchFamily="49" charset="-122"/>
                <a:cs typeface="Times New Roman" pitchFamily="18" charset="0"/>
              </a:rPr>
              <a:t>单因素试验资料的方差分析</a:t>
            </a:r>
          </a:p>
          <a:p>
            <a:pPr>
              <a:buClr>
                <a:srgbClr val="00FF00"/>
              </a:buClr>
              <a:buFont typeface="Wingdings" pitchFamily="2" charset="2"/>
              <a:buChar char="Ø"/>
            </a:pPr>
            <a:r>
              <a:rPr lang="en-US" altLang="en-US" smtClean="0">
                <a:latin typeface="楷体_GB2312" pitchFamily="49" charset="-122"/>
                <a:ea typeface="楷体_GB2312" pitchFamily="49" charset="-122"/>
                <a:cs typeface="Times New Roman" pitchFamily="18" charset="0"/>
              </a:rPr>
              <a:t>2.3  </a:t>
            </a:r>
            <a:r>
              <a:rPr lang="zh-CN" altLang="en-US" smtClean="0">
                <a:latin typeface="楷体_GB2312" pitchFamily="49" charset="-122"/>
                <a:ea typeface="楷体_GB2312" pitchFamily="49" charset="-122"/>
                <a:cs typeface="Times New Roman" pitchFamily="18" charset="0"/>
              </a:rPr>
              <a:t>两因素试验资料的方差分析</a:t>
            </a:r>
          </a:p>
          <a:p>
            <a:pPr>
              <a:buClr>
                <a:srgbClr val="00FF00"/>
              </a:buClr>
              <a:buFont typeface="Wingdings" pitchFamily="2" charset="2"/>
              <a:buChar char="Ø"/>
            </a:pPr>
            <a:r>
              <a:rPr lang="en-US" altLang="en-US" smtClean="0">
                <a:latin typeface="楷体_GB2312" pitchFamily="49" charset="-122"/>
                <a:ea typeface="楷体_GB2312" pitchFamily="49" charset="-122"/>
                <a:cs typeface="Times New Roman" pitchFamily="18" charset="0"/>
              </a:rPr>
              <a:t>2.4  </a:t>
            </a:r>
            <a:r>
              <a:rPr lang="zh-CN" altLang="en-US" smtClean="0">
                <a:latin typeface="楷体_GB2312" pitchFamily="49" charset="-122"/>
                <a:ea typeface="楷体_GB2312" pitchFamily="49" charset="-122"/>
                <a:cs typeface="Times New Roman" pitchFamily="18" charset="0"/>
              </a:rPr>
              <a:t>方差分析的数学模型与期望均方</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8371"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1857375" y="571500"/>
            <a:ext cx="5280025" cy="646113"/>
          </a:xfrm>
          <a:prstGeom prst="rect">
            <a:avLst/>
          </a:prstGeom>
        </p:spPr>
        <p:txBody>
          <a:bodyPr wrap="none">
            <a:spAutoFit/>
          </a:bodyPr>
          <a:lstStyle/>
          <a:p>
            <a:pPr>
              <a:defRPr/>
            </a:pPr>
            <a:r>
              <a:rPr lang="zh-CN" altLang="en-US" sz="3600" b="1" dirty="0">
                <a:solidFill>
                  <a:schemeClr val="accent6">
                    <a:lumMod val="75000"/>
                  </a:schemeClr>
                </a:solidFill>
                <a:ea typeface="宋体" pitchFamily="2" charset="-122"/>
              </a:rPr>
              <a:t>系统分组资料的方差分析</a:t>
            </a:r>
          </a:p>
        </p:txBody>
      </p:sp>
      <p:sp>
        <p:nvSpPr>
          <p:cNvPr id="5837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5" name="矩形 9"/>
          <p:cNvSpPr>
            <a:spLocks noChangeArrowheads="1"/>
          </p:cNvSpPr>
          <p:nvPr/>
        </p:nvSpPr>
        <p:spPr bwMode="auto">
          <a:xfrm>
            <a:off x="428625" y="1500188"/>
            <a:ext cx="8429625" cy="3970337"/>
          </a:xfrm>
          <a:prstGeom prst="rect">
            <a:avLst/>
          </a:prstGeom>
          <a:noFill/>
          <a:ln w="9525">
            <a:noFill/>
            <a:miter lim="800000"/>
            <a:headEnd/>
            <a:tailEnd/>
          </a:ln>
        </p:spPr>
        <p:txBody>
          <a:bodyPr>
            <a:spAutoFit/>
          </a:bodyPr>
          <a:lstStyle/>
          <a:p>
            <a:r>
              <a:rPr lang="zh-CN" altLang="en-US" sz="2800"/>
              <a:t>    在安排多因素试验方案时，将</a:t>
            </a:r>
            <a:r>
              <a:rPr lang="en-US" altLang="zh-CN" sz="2800" i="1"/>
              <a:t>A</a:t>
            </a:r>
            <a:r>
              <a:rPr lang="zh-CN" altLang="en-US" sz="2800"/>
              <a:t>因素分为</a:t>
            </a:r>
            <a:r>
              <a:rPr lang="en-US" altLang="zh-CN" sz="2800" i="1">
                <a:latin typeface="Times New Roman" pitchFamily="18" charset="0"/>
                <a:cs typeface="Times New Roman" pitchFamily="18" charset="0"/>
              </a:rPr>
              <a:t>a</a:t>
            </a:r>
            <a:r>
              <a:rPr lang="zh-CN" altLang="en-US" sz="2800"/>
              <a:t>个水平，在</a:t>
            </a:r>
            <a:r>
              <a:rPr lang="en-US" altLang="zh-CN" sz="2800" i="1"/>
              <a:t>A</a:t>
            </a:r>
            <a:r>
              <a:rPr lang="zh-CN" altLang="en-US" sz="2800"/>
              <a:t>因素每个水平</a:t>
            </a:r>
            <a:r>
              <a:rPr lang="en-US" altLang="zh-CN" sz="2800" i="1"/>
              <a:t>A</a:t>
            </a:r>
            <a:r>
              <a:rPr lang="en-US" altLang="zh-CN" sz="2800" i="1" baseline="-25000"/>
              <a:t>i</a:t>
            </a:r>
            <a:r>
              <a:rPr lang="zh-CN" altLang="en-US" sz="2800"/>
              <a:t>下又将</a:t>
            </a:r>
            <a:r>
              <a:rPr lang="en-US" altLang="zh-CN" sz="2800" i="1"/>
              <a:t>B</a:t>
            </a:r>
            <a:r>
              <a:rPr lang="zh-CN" altLang="en-US" sz="2800"/>
              <a:t>因素分成</a:t>
            </a:r>
            <a:r>
              <a:rPr lang="en-US" altLang="zh-CN" sz="2800" i="1"/>
              <a:t>b</a:t>
            </a:r>
            <a:r>
              <a:rPr lang="zh-CN" altLang="en-US" sz="2800"/>
              <a:t>个水平，再在</a:t>
            </a:r>
            <a:r>
              <a:rPr lang="en-US" altLang="zh-CN" sz="2800" i="1"/>
              <a:t>B</a:t>
            </a:r>
            <a:r>
              <a:rPr lang="zh-CN" altLang="en-US" sz="2800"/>
              <a:t>因素每个水平</a:t>
            </a:r>
            <a:r>
              <a:rPr lang="en-US" altLang="zh-CN" sz="2800" i="1"/>
              <a:t>B</a:t>
            </a:r>
            <a:r>
              <a:rPr lang="en-US" altLang="zh-CN" sz="2800" i="1" baseline="-25000"/>
              <a:t>ij</a:t>
            </a:r>
            <a:r>
              <a:rPr lang="zh-CN" altLang="en-US" sz="2800"/>
              <a:t>下将</a:t>
            </a:r>
            <a:r>
              <a:rPr lang="en-US" altLang="zh-CN" sz="2800" i="1"/>
              <a:t>C</a:t>
            </a:r>
            <a:r>
              <a:rPr lang="zh-CN" altLang="en-US" sz="2800"/>
              <a:t>因素分</a:t>
            </a:r>
            <a:r>
              <a:rPr lang="en-US" altLang="zh-CN" sz="2800" i="1"/>
              <a:t>c</a:t>
            </a:r>
            <a:r>
              <a:rPr lang="zh-CN" altLang="en-US" sz="2800"/>
              <a:t>个水平</a:t>
            </a:r>
            <a:r>
              <a:rPr lang="en-US" altLang="zh-CN" sz="2800"/>
              <a:t>……</a:t>
            </a:r>
            <a:r>
              <a:rPr lang="zh-CN" altLang="en-US" sz="2800"/>
              <a:t>，这样得到各因素水平组合的方式称为系统分组</a:t>
            </a:r>
            <a:r>
              <a:rPr lang="en-US" altLang="zh-CN" sz="2800" b="1"/>
              <a:t>(hierarchical classification)</a:t>
            </a:r>
            <a:r>
              <a:rPr lang="zh-CN" altLang="en-US" sz="2800"/>
              <a:t>或称多层分组、套设计、窝设计。</a:t>
            </a:r>
            <a:endParaRPr lang="en-US" altLang="zh-CN" sz="2800"/>
          </a:p>
          <a:p>
            <a:r>
              <a:rPr lang="zh-CN" altLang="en-US" sz="2800"/>
              <a:t>    由系统分组方式安排的多因素试验而得到的资料称为系统分组资料。根据次级样本含量是否相等，系统分组资料分为次级样本含量相等与不等两种。最简单的系统分组资料是二因素系统分组资料。</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9395"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785813" y="785813"/>
            <a:ext cx="7567612" cy="646112"/>
          </a:xfrm>
          <a:prstGeom prst="rect">
            <a:avLst/>
          </a:prstGeom>
        </p:spPr>
        <p:txBody>
          <a:bodyPr wrap="none">
            <a:spAutoFit/>
          </a:bodyPr>
          <a:lstStyle/>
          <a:p>
            <a:pPr>
              <a:defRPr/>
            </a:pPr>
            <a:r>
              <a:rPr lang="en-US" altLang="en-US" sz="3600" b="1" dirty="0">
                <a:solidFill>
                  <a:schemeClr val="accent6">
                    <a:lumMod val="75000"/>
                  </a:schemeClr>
                </a:solidFill>
                <a:ea typeface="宋体" pitchFamily="2" charset="-122"/>
              </a:rPr>
              <a:t>2.4  </a:t>
            </a:r>
            <a:r>
              <a:rPr lang="zh-CN" altLang="en-US" sz="3600" b="1" dirty="0">
                <a:solidFill>
                  <a:schemeClr val="accent6">
                    <a:lumMod val="75000"/>
                  </a:schemeClr>
                </a:solidFill>
                <a:ea typeface="宋体" pitchFamily="2" charset="-122"/>
              </a:rPr>
              <a:t>方差分析的数学模型与期望均方</a:t>
            </a:r>
          </a:p>
        </p:txBody>
      </p:sp>
      <p:sp>
        <p:nvSpPr>
          <p:cNvPr id="5939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9399" name="矩形 9"/>
          <p:cNvSpPr>
            <a:spLocks noChangeArrowheads="1"/>
          </p:cNvSpPr>
          <p:nvPr/>
        </p:nvSpPr>
        <p:spPr bwMode="auto">
          <a:xfrm>
            <a:off x="928688" y="2286000"/>
            <a:ext cx="7500937" cy="2554288"/>
          </a:xfrm>
          <a:prstGeom prst="rect">
            <a:avLst/>
          </a:prstGeom>
          <a:noFill/>
          <a:ln w="9525">
            <a:noFill/>
            <a:miter lim="800000"/>
            <a:headEnd/>
            <a:tailEnd/>
          </a:ln>
        </p:spPr>
        <p:txBody>
          <a:bodyPr>
            <a:spAutoFit/>
          </a:bodyPr>
          <a:lstStyle/>
          <a:p>
            <a:r>
              <a:rPr lang="zh-CN" altLang="en-US" sz="4000"/>
              <a:t>    方差分析的数学模型就是指试验资料的数据结构或者说是每一观测值的线性组成，它是方差分析的基础。</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60419"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1714500" y="571500"/>
            <a:ext cx="5637213" cy="646113"/>
          </a:xfrm>
          <a:prstGeom prst="rect">
            <a:avLst/>
          </a:prstGeom>
        </p:spPr>
        <p:txBody>
          <a:bodyPr wrap="none">
            <a:spAutoFit/>
          </a:bodyPr>
          <a:lstStyle/>
          <a:p>
            <a:pPr>
              <a:defRPr/>
            </a:pPr>
            <a:r>
              <a:rPr lang="en-US" altLang="en-US" sz="3600" b="1" dirty="0">
                <a:solidFill>
                  <a:schemeClr val="accent6">
                    <a:lumMod val="75000"/>
                  </a:schemeClr>
                </a:solidFill>
                <a:ea typeface="宋体" pitchFamily="2" charset="-122"/>
              </a:rPr>
              <a:t>2.4.1  </a:t>
            </a:r>
            <a:r>
              <a:rPr lang="zh-CN" altLang="en-US" sz="3600" b="1" dirty="0">
                <a:solidFill>
                  <a:schemeClr val="accent6">
                    <a:lumMod val="75000"/>
                  </a:schemeClr>
                </a:solidFill>
                <a:ea typeface="宋体" pitchFamily="2" charset="-122"/>
              </a:rPr>
              <a:t>方差分析的数学模型</a:t>
            </a:r>
          </a:p>
        </p:txBody>
      </p:sp>
      <p:sp>
        <p:nvSpPr>
          <p:cNvPr id="6042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042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0423" name="矩形 8"/>
          <p:cNvSpPr>
            <a:spLocks noChangeArrowheads="1"/>
          </p:cNvSpPr>
          <p:nvPr/>
        </p:nvSpPr>
        <p:spPr bwMode="auto">
          <a:xfrm>
            <a:off x="285750" y="1285875"/>
            <a:ext cx="8572500" cy="4894263"/>
          </a:xfrm>
          <a:prstGeom prst="rect">
            <a:avLst/>
          </a:prstGeom>
          <a:noFill/>
          <a:ln w="9525">
            <a:noFill/>
            <a:miter lim="800000"/>
            <a:headEnd/>
            <a:tailEnd/>
          </a:ln>
        </p:spPr>
        <p:txBody>
          <a:bodyPr>
            <a:spAutoFit/>
          </a:bodyPr>
          <a:lstStyle/>
          <a:p>
            <a:r>
              <a:rPr lang="zh-CN" altLang="en-US" sz="2400" dirty="0"/>
              <a:t>    数学模型中的处理效应</a:t>
            </a:r>
            <a:r>
              <a:rPr lang="en-US" altLang="zh-CN" sz="2400" i="1" dirty="0" err="1"/>
              <a:t>α</a:t>
            </a:r>
            <a:r>
              <a:rPr lang="en-US" altLang="zh-CN" sz="2400" i="1" baseline="-25000" dirty="0" err="1"/>
              <a:t>i</a:t>
            </a:r>
            <a:r>
              <a:rPr lang="en-US" altLang="zh-CN" sz="2400" dirty="0"/>
              <a:t>(</a:t>
            </a:r>
            <a:r>
              <a:rPr lang="zh-CN" altLang="en-US" sz="2400" dirty="0"/>
              <a:t>或</a:t>
            </a:r>
            <a:r>
              <a:rPr lang="en-US" altLang="zh-CN" sz="2400" i="1" dirty="0" err="1"/>
              <a:t>β</a:t>
            </a:r>
            <a:r>
              <a:rPr lang="en-US" altLang="zh-CN" sz="2400" i="1" baseline="-25000" dirty="0" err="1"/>
              <a:t>j</a:t>
            </a:r>
            <a:r>
              <a:rPr lang="zh-CN" altLang="en-US" sz="2400" dirty="0"/>
              <a:t>、</a:t>
            </a:r>
            <a:r>
              <a:rPr lang="en-US" altLang="zh-CN" sz="2400" i="1" dirty="0" err="1"/>
              <a:t>β</a:t>
            </a:r>
            <a:r>
              <a:rPr lang="en-US" altLang="zh-CN" sz="2400" i="1" baseline="-25000" dirty="0" err="1"/>
              <a:t>ij</a:t>
            </a:r>
            <a:r>
              <a:rPr lang="en-US" altLang="zh-CN" sz="2400" dirty="0"/>
              <a:t>)</a:t>
            </a:r>
            <a:r>
              <a:rPr lang="zh-CN" altLang="en-US" sz="2400" dirty="0"/>
              <a:t>，由于处理性质的不同，有固定效应</a:t>
            </a:r>
            <a:r>
              <a:rPr lang="en-US" altLang="zh-CN" sz="2400" b="1" dirty="0"/>
              <a:t>(fixed  effect)</a:t>
            </a:r>
            <a:r>
              <a:rPr lang="zh-CN" altLang="en-US" sz="2400" dirty="0"/>
              <a:t>和随机效应</a:t>
            </a:r>
            <a:r>
              <a:rPr lang="en-US" altLang="zh-CN" sz="2400" b="1" dirty="0"/>
              <a:t>(random  effect)</a:t>
            </a:r>
            <a:r>
              <a:rPr lang="zh-CN" altLang="en-US" sz="2400" dirty="0"/>
              <a:t>之分。若按处理效应的类别来划分方差分析的模型，则有三种，即固定模型、随机模型和混合模型。</a:t>
            </a:r>
            <a:endParaRPr lang="en-US" altLang="zh-CN" sz="2400" dirty="0"/>
          </a:p>
          <a:p>
            <a:pPr marL="360000" indent="457200"/>
            <a:r>
              <a:rPr lang="en-US" altLang="zh-CN" sz="2400" dirty="0"/>
              <a:t>1)</a:t>
            </a:r>
            <a:r>
              <a:rPr lang="zh-CN" altLang="en-US" sz="2400" dirty="0"/>
              <a:t>固定模型</a:t>
            </a:r>
            <a:r>
              <a:rPr lang="en-US" altLang="zh-CN" sz="2400" b="1" dirty="0"/>
              <a:t>(fixed  model) </a:t>
            </a:r>
            <a:r>
              <a:rPr lang="en-US" altLang="zh-CN" sz="2400" dirty="0"/>
              <a:t> </a:t>
            </a:r>
            <a:r>
              <a:rPr lang="zh-CN" altLang="en-US" sz="2400" dirty="0"/>
              <a:t>在单因素试验的方差分析中，把</a:t>
            </a:r>
            <a:r>
              <a:rPr lang="en-US" altLang="zh-CN" sz="2400" i="1" dirty="0"/>
              <a:t>k</a:t>
            </a:r>
            <a:r>
              <a:rPr lang="zh-CN" altLang="en-US" sz="2400" dirty="0"/>
              <a:t>个处理看作</a:t>
            </a:r>
            <a:r>
              <a:rPr lang="en-US" altLang="zh-CN" sz="2400" i="1" dirty="0"/>
              <a:t>k</a:t>
            </a:r>
            <a:r>
              <a:rPr lang="zh-CN" altLang="en-US" sz="2400" dirty="0"/>
              <a:t>个明晰的总体。</a:t>
            </a:r>
            <a:endParaRPr lang="en-US" altLang="zh-CN" sz="2400" dirty="0"/>
          </a:p>
          <a:p>
            <a:pPr marL="360000" indent="457200"/>
            <a:r>
              <a:rPr lang="en-US" altLang="zh-CN" sz="2400" dirty="0"/>
              <a:t>2)</a:t>
            </a:r>
            <a:r>
              <a:rPr lang="zh-CN" altLang="en-US" sz="2400" dirty="0"/>
              <a:t>随机模型</a:t>
            </a:r>
            <a:r>
              <a:rPr lang="en-US" altLang="zh-CN" sz="2400" b="1" dirty="0"/>
              <a:t>(random  model)</a:t>
            </a:r>
            <a:r>
              <a:rPr lang="en-US" altLang="zh-CN" sz="2400" dirty="0"/>
              <a:t>  </a:t>
            </a:r>
            <a:r>
              <a:rPr lang="zh-CN" altLang="en-US" sz="2400" dirty="0"/>
              <a:t>在单因素试验中，</a:t>
            </a:r>
            <a:r>
              <a:rPr lang="en-US" altLang="zh-CN" sz="2400" i="1" dirty="0"/>
              <a:t>k</a:t>
            </a:r>
            <a:r>
              <a:rPr lang="zh-CN" altLang="en-US" sz="2400" dirty="0"/>
              <a:t>个处理并非特别指定，而是从更大的处理总体中随机抽取的</a:t>
            </a:r>
            <a:r>
              <a:rPr lang="en-US" altLang="zh-CN" sz="2400" i="1" dirty="0"/>
              <a:t>k</a:t>
            </a:r>
            <a:r>
              <a:rPr lang="zh-CN" altLang="en-US" sz="2400" dirty="0"/>
              <a:t>个处理而已，即研究的对象不局限于这</a:t>
            </a:r>
            <a:r>
              <a:rPr lang="en-US" altLang="zh-CN" sz="2400" i="1" dirty="0"/>
              <a:t>k</a:t>
            </a:r>
            <a:r>
              <a:rPr lang="zh-CN" altLang="en-US" sz="2400" dirty="0"/>
              <a:t>个处理所对应的总体的结果，而是着眼于这</a:t>
            </a:r>
            <a:r>
              <a:rPr lang="en-US" altLang="zh-CN" sz="2400" i="1" dirty="0"/>
              <a:t>k</a:t>
            </a:r>
            <a:r>
              <a:rPr lang="zh-CN" altLang="en-US" sz="2400" dirty="0"/>
              <a:t>个处理所在的更大的总体；</a:t>
            </a:r>
            <a:endParaRPr lang="en-US" altLang="zh-CN" sz="2400" dirty="0"/>
          </a:p>
          <a:p>
            <a:pPr marL="360000" indent="457200"/>
            <a:r>
              <a:rPr lang="en-US" altLang="zh-CN" sz="2400" dirty="0"/>
              <a:t>3</a:t>
            </a:r>
            <a:r>
              <a:rPr lang="zh-CN" altLang="en-US" sz="2400" dirty="0"/>
              <a:t>）混合模型</a:t>
            </a:r>
            <a:r>
              <a:rPr lang="en-US" altLang="zh-CN" sz="2400" b="1" dirty="0"/>
              <a:t>(mixed  model</a:t>
            </a:r>
            <a:r>
              <a:rPr lang="en-US" altLang="zh-CN" sz="2400" dirty="0"/>
              <a:t>)  </a:t>
            </a:r>
            <a:r>
              <a:rPr lang="zh-CN" altLang="en-US" sz="2400" dirty="0"/>
              <a:t>在多因素试验中，若既包括固定效应的试验因素，又包括随机效应的试验因素，则该试验对应于混合模型。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61443"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1571625" y="571500"/>
            <a:ext cx="5637213" cy="646113"/>
          </a:xfrm>
          <a:prstGeom prst="rect">
            <a:avLst/>
          </a:prstGeom>
        </p:spPr>
        <p:txBody>
          <a:bodyPr wrap="none">
            <a:spAutoFit/>
          </a:bodyPr>
          <a:lstStyle/>
          <a:p>
            <a:pPr>
              <a:defRPr/>
            </a:pPr>
            <a:r>
              <a:rPr lang="en-US" altLang="en-US" sz="3600" b="1" dirty="0">
                <a:solidFill>
                  <a:schemeClr val="accent6">
                    <a:lumMod val="75000"/>
                  </a:schemeClr>
                </a:solidFill>
                <a:ea typeface="宋体" pitchFamily="2" charset="-122"/>
              </a:rPr>
              <a:t>2.4.2  </a:t>
            </a:r>
            <a:r>
              <a:rPr lang="zh-CN" altLang="en-US" sz="3600" b="1" dirty="0">
                <a:solidFill>
                  <a:schemeClr val="accent6">
                    <a:lumMod val="75000"/>
                  </a:schemeClr>
                </a:solidFill>
                <a:ea typeface="宋体" pitchFamily="2" charset="-122"/>
              </a:rPr>
              <a:t>方差分析的期望均方</a:t>
            </a:r>
          </a:p>
        </p:txBody>
      </p:sp>
      <p:sp>
        <p:nvSpPr>
          <p:cNvPr id="6144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1447" name="矩形 9"/>
          <p:cNvSpPr>
            <a:spLocks noChangeArrowheads="1"/>
          </p:cNvSpPr>
          <p:nvPr/>
        </p:nvSpPr>
        <p:spPr bwMode="auto">
          <a:xfrm>
            <a:off x="928688" y="1714500"/>
            <a:ext cx="7500937" cy="1384300"/>
          </a:xfrm>
          <a:prstGeom prst="rect">
            <a:avLst/>
          </a:prstGeom>
          <a:noFill/>
          <a:ln w="9525">
            <a:noFill/>
            <a:miter lim="800000"/>
            <a:headEnd/>
            <a:tailEnd/>
          </a:ln>
        </p:spPr>
        <p:txBody>
          <a:bodyPr>
            <a:spAutoFit/>
          </a:bodyPr>
          <a:lstStyle/>
          <a:p>
            <a:r>
              <a:rPr lang="zh-CN" altLang="en-US" sz="2800"/>
              <a:t>    由于模型不同，方差分析中各项期望均方的计算也有所不同，因而</a:t>
            </a:r>
            <a:r>
              <a:rPr lang="en-US" altLang="zh-CN" sz="2800" i="1"/>
              <a:t>F</a:t>
            </a:r>
            <a:r>
              <a:rPr lang="zh-CN" altLang="en-US" sz="2800"/>
              <a:t>检验时分母项均方的选择也有所不同。</a:t>
            </a:r>
          </a:p>
        </p:txBody>
      </p:sp>
      <p:sp>
        <p:nvSpPr>
          <p:cNvPr id="61448" name="矩形 10"/>
          <p:cNvSpPr>
            <a:spLocks noChangeArrowheads="1"/>
          </p:cNvSpPr>
          <p:nvPr/>
        </p:nvSpPr>
        <p:spPr bwMode="auto">
          <a:xfrm>
            <a:off x="3286125" y="3500438"/>
            <a:ext cx="3143250" cy="523875"/>
          </a:xfrm>
          <a:prstGeom prst="rect">
            <a:avLst/>
          </a:prstGeom>
          <a:noFill/>
          <a:ln w="9525">
            <a:noFill/>
            <a:miter lim="800000"/>
            <a:headEnd/>
            <a:tailEnd/>
          </a:ln>
        </p:spPr>
        <p:txBody>
          <a:bodyPr>
            <a:spAutoFit/>
          </a:bodyPr>
          <a:lstStyle/>
          <a:p>
            <a:r>
              <a:rPr lang="zh-CN" altLang="en-US" sz="2800"/>
              <a:t>详细的公式见讲义</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62467"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2000250" y="571500"/>
            <a:ext cx="4643438" cy="646113"/>
          </a:xfrm>
          <a:prstGeom prst="rect">
            <a:avLst/>
          </a:prstGeom>
        </p:spPr>
        <p:txBody>
          <a:bodyPr>
            <a:spAutoFit/>
          </a:bodyPr>
          <a:lstStyle/>
          <a:p>
            <a:pPr>
              <a:defRPr/>
            </a:pPr>
            <a:r>
              <a:rPr lang="en-US" altLang="zh-CN" sz="3600" b="1" dirty="0">
                <a:solidFill>
                  <a:schemeClr val="accent6">
                    <a:lumMod val="75000"/>
                  </a:schemeClr>
                </a:solidFill>
                <a:ea typeface="宋体" pitchFamily="2" charset="-122"/>
              </a:rPr>
              <a:t>2.4.3 </a:t>
            </a:r>
            <a:r>
              <a:rPr lang="zh-CN" altLang="en-US" sz="3600" b="1" dirty="0">
                <a:solidFill>
                  <a:schemeClr val="accent6">
                    <a:lumMod val="75000"/>
                  </a:schemeClr>
                </a:solidFill>
                <a:ea typeface="宋体" pitchFamily="2" charset="-122"/>
              </a:rPr>
              <a:t>方差组分的估计</a:t>
            </a:r>
          </a:p>
        </p:txBody>
      </p:sp>
      <p:sp>
        <p:nvSpPr>
          <p:cNvPr id="624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247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2471" name="Rectangle 2"/>
          <p:cNvSpPr>
            <a:spLocks noChangeArrowheads="1"/>
          </p:cNvSpPr>
          <p:nvPr/>
        </p:nvSpPr>
        <p:spPr bwMode="auto">
          <a:xfrm>
            <a:off x="285750" y="1357313"/>
            <a:ext cx="8501063" cy="4400550"/>
          </a:xfrm>
          <a:prstGeom prst="rect">
            <a:avLst/>
          </a:prstGeom>
          <a:noFill/>
          <a:ln w="9525">
            <a:noFill/>
            <a:miter lim="800000"/>
            <a:headEnd/>
            <a:tailEnd/>
          </a:ln>
        </p:spPr>
        <p:txBody>
          <a:bodyPr anchor="ctr">
            <a:spAutoFit/>
          </a:bodyPr>
          <a:lstStyle/>
          <a:p>
            <a:pPr indent="266700" eaLnBrk="0" hangingPunct="0"/>
            <a:r>
              <a:rPr lang="zh-CN" altLang="en-US" sz="2800">
                <a:ea typeface="仿宋_GB2312" pitchFamily="49" charset="-122"/>
              </a:rPr>
              <a:t>单因素试验，交叉分组、系统分组多因素试验资料的方差分析中各种均方在不同模型下的期望值。了解期望均方的组成，不仅有助于正确进行</a:t>
            </a:r>
            <a:r>
              <a:rPr lang="en-US" altLang="zh-CN" sz="2800" i="1">
                <a:latin typeface="Times New Roman" pitchFamily="18" charset="0"/>
                <a:cs typeface="Times New Roman" pitchFamily="18" charset="0"/>
              </a:rPr>
              <a:t>F</a:t>
            </a:r>
            <a:r>
              <a:rPr lang="zh-CN" altLang="en-US" sz="2800">
                <a:ea typeface="仿宋_GB2312" pitchFamily="49" charset="-122"/>
              </a:rPr>
              <a:t>检验，而且也有助于参数估计。最常见的就是估计方差组分，又称方差分量分析。方差组分，亦即方差分量</a:t>
            </a:r>
            <a:r>
              <a:rPr lang="en-US" altLang="zh-CN" sz="2800" b="1">
                <a:latin typeface="Times New Roman" pitchFamily="18" charset="0"/>
                <a:cs typeface="Times New Roman" pitchFamily="18" charset="0"/>
              </a:rPr>
              <a:t>(variance components)</a:t>
            </a:r>
            <a:r>
              <a:rPr lang="zh-CN" altLang="en-US" sz="2800">
                <a:ea typeface="仿宋_GB2312" pitchFamily="49" charset="-122"/>
              </a:rPr>
              <a:t>，是指方差的组成成分。根据资料模型和期望均方的组成，就可估计出所需要的方差组分。</a:t>
            </a:r>
            <a:endParaRPr lang="zh-CN" altLang="en-US" sz="2800">
              <a:latin typeface="Times New Roman" pitchFamily="18" charset="0"/>
              <a:cs typeface="Times New Roman" pitchFamily="18" charset="0"/>
            </a:endParaRPr>
          </a:p>
          <a:p>
            <a:pPr indent="266700" eaLnBrk="0" hangingPunct="0"/>
            <a:r>
              <a:rPr lang="zh-CN" altLang="en-US" sz="2800">
                <a:latin typeface="Times New Roman" pitchFamily="18" charset="0"/>
                <a:cs typeface="Times New Roman" pitchFamily="18" charset="0"/>
              </a:rPr>
              <a:t>方差组分的估计主要是指对随机模型的方差组分估计。因为在这种模型下，我们研究的目的就在于从总体上了解各因素对试验指标所产生的效应方差。</a:t>
            </a:r>
            <a:r>
              <a:rPr lang="zh-CN" altLang="en-US" sz="280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63491"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pPr indent="933450" eaLnBrk="0" hangingPunct="0"/>
            <a:r>
              <a:rPr lang="en-US" altLang="zh-CN" sz="1000">
                <a:ea typeface="仿宋_GB2312" pitchFamily="49" charset="-122"/>
              </a:rPr>
              <a:t>                  </a:t>
            </a:r>
            <a:endParaRPr lang="en-US" altLang="zh-CN"/>
          </a:p>
        </p:txBody>
      </p:sp>
      <p:sp>
        <p:nvSpPr>
          <p:cNvPr id="8" name="矩形 7"/>
          <p:cNvSpPr/>
          <p:nvPr/>
        </p:nvSpPr>
        <p:spPr>
          <a:xfrm>
            <a:off x="2857500" y="214313"/>
            <a:ext cx="3286125" cy="646112"/>
          </a:xfrm>
          <a:prstGeom prst="rect">
            <a:avLst/>
          </a:prstGeom>
        </p:spPr>
        <p:txBody>
          <a:bodyPr>
            <a:spAutoFit/>
          </a:bodyPr>
          <a:lstStyle/>
          <a:p>
            <a:pPr>
              <a:defRPr/>
            </a:pPr>
            <a:r>
              <a:rPr lang="en-US" altLang="zh-CN" sz="3600" b="1" dirty="0">
                <a:solidFill>
                  <a:schemeClr val="accent6">
                    <a:lumMod val="75000"/>
                  </a:schemeClr>
                </a:solidFill>
                <a:ea typeface="宋体" pitchFamily="2" charset="-122"/>
              </a:rPr>
              <a:t>2.5  </a:t>
            </a:r>
            <a:r>
              <a:rPr lang="zh-CN" altLang="en-US" sz="3600" b="1" dirty="0">
                <a:solidFill>
                  <a:schemeClr val="accent6">
                    <a:lumMod val="75000"/>
                  </a:schemeClr>
                </a:solidFill>
                <a:ea typeface="宋体" pitchFamily="2" charset="-122"/>
              </a:rPr>
              <a:t>数据转换</a:t>
            </a:r>
          </a:p>
        </p:txBody>
      </p:sp>
      <p:sp>
        <p:nvSpPr>
          <p:cNvPr id="634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3495" name="Rectangle 1"/>
          <p:cNvSpPr>
            <a:spLocks noChangeArrowheads="1"/>
          </p:cNvSpPr>
          <p:nvPr/>
        </p:nvSpPr>
        <p:spPr bwMode="auto">
          <a:xfrm>
            <a:off x="285750" y="1000125"/>
            <a:ext cx="8572500" cy="4894263"/>
          </a:xfrm>
          <a:prstGeom prst="rect">
            <a:avLst/>
          </a:prstGeom>
          <a:noFill/>
          <a:ln w="9525">
            <a:noFill/>
            <a:miter lim="800000"/>
            <a:headEnd/>
            <a:tailEnd/>
          </a:ln>
        </p:spPr>
        <p:txBody>
          <a:bodyPr anchor="ctr">
            <a:spAutoFit/>
          </a:bodyPr>
          <a:lstStyle/>
          <a:p>
            <a:pPr indent="304800" eaLnBrk="0" hangingPunct="0"/>
            <a:r>
              <a:rPr lang="zh-CN" altLang="en-US" sz="2400">
                <a:ea typeface="仿宋_GB2312" pitchFamily="49" charset="-122"/>
              </a:rPr>
              <a:t>前面介绍的几种试验资料的方差分析法，尽管其数学模型的具体表达式有所不同，但以下三点却是共同的。</a:t>
            </a:r>
            <a:endParaRPr lang="zh-CN" altLang="en-US" sz="2400"/>
          </a:p>
          <a:p>
            <a:pPr indent="304800" eaLnBrk="0" hangingPunct="0"/>
            <a:r>
              <a:rPr lang="en-US" altLang="zh-CN" sz="2400">
                <a:ea typeface="仿宋_GB2312" pitchFamily="49" charset="-122"/>
              </a:rPr>
              <a:t>1</a:t>
            </a:r>
            <a:r>
              <a:rPr lang="zh-CN" altLang="en-US" sz="2400">
                <a:ea typeface="仿宋_GB2312" pitchFamily="49" charset="-122"/>
              </a:rPr>
              <a:t>）</a:t>
            </a:r>
            <a:r>
              <a:rPr lang="zh-CN" altLang="en-US" sz="2400" b="1">
                <a:solidFill>
                  <a:srgbClr val="FF0000"/>
                </a:solidFill>
                <a:ea typeface="仿宋_GB2312" pitchFamily="49" charset="-122"/>
              </a:rPr>
              <a:t>效应的可加性  </a:t>
            </a:r>
            <a:r>
              <a:rPr lang="zh-CN" altLang="en-US" sz="2400">
                <a:ea typeface="仿宋_GB2312" pitchFamily="49" charset="-122"/>
              </a:rPr>
              <a:t>我们据以进行方差分析的模型均为线性可加模型。这个模型明确提出了处理效应与误差效应应该是</a:t>
            </a:r>
            <a:r>
              <a:rPr lang="zh-CN" altLang="en-US" sz="2400">
                <a:latin typeface="Courier New" pitchFamily="49" charset="0"/>
                <a:ea typeface="仿宋_GB2312" pitchFamily="49" charset="-122"/>
              </a:rPr>
              <a:t>“</a:t>
            </a:r>
            <a:r>
              <a:rPr lang="zh-CN" altLang="en-US" sz="2400">
                <a:ea typeface="仿宋_GB2312" pitchFamily="49" charset="-122"/>
              </a:rPr>
              <a:t>可加的</a:t>
            </a:r>
            <a:r>
              <a:rPr lang="zh-CN" altLang="en-US" sz="2400">
                <a:latin typeface="Courier New" pitchFamily="49" charset="0"/>
                <a:ea typeface="仿宋_GB2312" pitchFamily="49" charset="-122"/>
              </a:rPr>
              <a:t>”</a:t>
            </a:r>
            <a:r>
              <a:rPr lang="zh-CN" altLang="en-US" sz="2400">
                <a:ea typeface="仿宋_GB2312" pitchFamily="49" charset="-122"/>
              </a:rPr>
              <a:t>，正是由于这一</a:t>
            </a:r>
            <a:r>
              <a:rPr lang="zh-CN" altLang="en-US" sz="2400">
                <a:latin typeface="Courier New" pitchFamily="49" charset="0"/>
                <a:ea typeface="仿宋_GB2312" pitchFamily="49" charset="-122"/>
              </a:rPr>
              <a:t>“</a:t>
            </a:r>
            <a:r>
              <a:rPr lang="zh-CN" altLang="en-US" sz="2400">
                <a:ea typeface="仿宋_GB2312" pitchFamily="49" charset="-122"/>
              </a:rPr>
              <a:t>可加性</a:t>
            </a:r>
            <a:r>
              <a:rPr lang="zh-CN" altLang="en-US" sz="2400">
                <a:latin typeface="Courier New" pitchFamily="49" charset="0"/>
                <a:ea typeface="仿宋_GB2312" pitchFamily="49" charset="-122"/>
              </a:rPr>
              <a:t>”</a:t>
            </a:r>
            <a:r>
              <a:rPr lang="zh-CN" altLang="en-US" sz="2400">
                <a:ea typeface="仿宋_GB2312" pitchFamily="49" charset="-122"/>
              </a:rPr>
              <a:t>，才有了样本平方和的</a:t>
            </a:r>
            <a:r>
              <a:rPr lang="zh-CN" altLang="en-US" sz="2400">
                <a:latin typeface="Courier New" pitchFamily="49" charset="0"/>
                <a:ea typeface="仿宋_GB2312" pitchFamily="49" charset="-122"/>
              </a:rPr>
              <a:t>“</a:t>
            </a:r>
            <a:r>
              <a:rPr lang="zh-CN" altLang="en-US" sz="2400">
                <a:ea typeface="仿宋_GB2312" pitchFamily="49" charset="-122"/>
              </a:rPr>
              <a:t>可加性</a:t>
            </a:r>
            <a:r>
              <a:rPr lang="zh-CN" altLang="en-US" sz="2400">
                <a:latin typeface="Courier New" pitchFamily="49" charset="0"/>
                <a:ea typeface="仿宋_GB2312" pitchFamily="49" charset="-122"/>
              </a:rPr>
              <a:t>”</a:t>
            </a:r>
            <a:r>
              <a:rPr lang="zh-CN" altLang="en-US" sz="2400">
                <a:ea typeface="仿宋_GB2312" pitchFamily="49" charset="-122"/>
              </a:rPr>
              <a:t>，亦即有了试验观测值总平方和的</a:t>
            </a:r>
            <a:r>
              <a:rPr lang="zh-CN" altLang="en-US" sz="2400">
                <a:latin typeface="Courier New" pitchFamily="49" charset="0"/>
                <a:ea typeface="仿宋_GB2312" pitchFamily="49" charset="-122"/>
              </a:rPr>
              <a:t>“</a:t>
            </a:r>
            <a:r>
              <a:rPr lang="zh-CN" altLang="en-US" sz="2400">
                <a:ea typeface="仿宋_GB2312" pitchFamily="49" charset="-122"/>
              </a:rPr>
              <a:t>可剖分</a:t>
            </a:r>
            <a:r>
              <a:rPr lang="zh-CN" altLang="en-US" sz="2400">
                <a:latin typeface="Courier New" pitchFamily="49" charset="0"/>
                <a:ea typeface="仿宋_GB2312" pitchFamily="49" charset="-122"/>
              </a:rPr>
              <a:t>”</a:t>
            </a:r>
            <a:r>
              <a:rPr lang="zh-CN" altLang="en-US" sz="2400">
                <a:ea typeface="仿宋_GB2312" pitchFamily="49" charset="-122"/>
              </a:rPr>
              <a:t>性。如果试验资料不具备这一性质，那么变量的总变异依据变异原因的剖分将失去根据，方差分析不能正确进行。</a:t>
            </a:r>
            <a:endParaRPr lang="zh-CN" altLang="en-US" sz="2400"/>
          </a:p>
          <a:p>
            <a:pPr indent="304800" eaLnBrk="0" hangingPunct="0"/>
            <a:r>
              <a:rPr lang="en-US" altLang="zh-CN" sz="2400">
                <a:ea typeface="仿宋_GB2312" pitchFamily="49" charset="-122"/>
              </a:rPr>
              <a:t>2</a:t>
            </a:r>
            <a:r>
              <a:rPr lang="zh-CN" altLang="en-US" sz="2400">
                <a:ea typeface="仿宋_GB2312" pitchFamily="49" charset="-122"/>
              </a:rPr>
              <a:t>）</a:t>
            </a:r>
            <a:r>
              <a:rPr lang="zh-CN" altLang="en-US" sz="2400" b="1">
                <a:solidFill>
                  <a:srgbClr val="FF0000"/>
                </a:solidFill>
                <a:ea typeface="仿宋_GB2312" pitchFamily="49" charset="-122"/>
              </a:rPr>
              <a:t>分布的正态性</a:t>
            </a:r>
            <a:r>
              <a:rPr lang="zh-CN" altLang="en-US" sz="2400">
                <a:ea typeface="仿宋_GB2312" pitchFamily="49" charset="-122"/>
              </a:rPr>
              <a:t>  是指所有试验误差是相互独立的，且都服从正态分布</a:t>
            </a:r>
            <a:r>
              <a:rPr lang="en-US" altLang="zh-CN" sz="2400" i="1">
                <a:ea typeface="仿宋_GB2312" pitchFamily="49" charset="-122"/>
              </a:rPr>
              <a:t>N</a:t>
            </a:r>
            <a:r>
              <a:rPr lang="en-US" altLang="zh-CN" sz="2400">
                <a:ea typeface="仿宋_GB2312" pitchFamily="49" charset="-122"/>
              </a:rPr>
              <a:t>(0</a:t>
            </a:r>
            <a:r>
              <a:rPr lang="zh-CN" altLang="en-US" sz="2400">
                <a:ea typeface="仿宋_GB2312" pitchFamily="49" charset="-122"/>
              </a:rPr>
              <a:t>，</a:t>
            </a:r>
            <a:r>
              <a:rPr lang="en-US" altLang="zh-CN" sz="2400" i="1">
                <a:ea typeface="仿宋_GB2312" pitchFamily="49" charset="-122"/>
              </a:rPr>
              <a:t>σ</a:t>
            </a:r>
            <a:r>
              <a:rPr lang="en-US" altLang="zh-CN" sz="2400" i="1" baseline="30000">
                <a:ea typeface="仿宋_GB2312" pitchFamily="49" charset="-122"/>
              </a:rPr>
              <a:t>2</a:t>
            </a:r>
            <a:r>
              <a:rPr lang="en-US" altLang="zh-CN" sz="2400">
                <a:ea typeface="仿宋_GB2312" pitchFamily="49" charset="-122"/>
              </a:rPr>
              <a:t>)</a:t>
            </a:r>
            <a:r>
              <a:rPr lang="zh-CN" altLang="en-US" sz="2400">
                <a:ea typeface="仿宋_GB2312" pitchFamily="49" charset="-122"/>
              </a:rPr>
              <a:t>。只有在这样的条件下才能进行</a:t>
            </a:r>
            <a:r>
              <a:rPr lang="en-US" altLang="zh-CN" sz="2400" i="1">
                <a:latin typeface="Times New Roman" pitchFamily="18" charset="0"/>
                <a:cs typeface="Times New Roman" pitchFamily="18" charset="0"/>
              </a:rPr>
              <a:t>F</a:t>
            </a:r>
            <a:r>
              <a:rPr lang="zh-CN" altLang="en-US" sz="2400">
                <a:ea typeface="仿宋_GB2312" pitchFamily="49" charset="-122"/>
              </a:rPr>
              <a:t>检验。</a:t>
            </a:r>
            <a:endParaRPr lang="zh-CN" altLang="en-US" sz="2400"/>
          </a:p>
          <a:p>
            <a:pPr indent="304800" eaLnBrk="0" hangingPunct="0"/>
            <a:r>
              <a:rPr lang="en-US" altLang="zh-CN" sz="2400">
                <a:ea typeface="仿宋_GB2312" pitchFamily="49" charset="-122"/>
              </a:rPr>
              <a:t>3</a:t>
            </a:r>
            <a:r>
              <a:rPr lang="zh-CN" altLang="en-US" sz="2400">
                <a:ea typeface="仿宋_GB2312" pitchFamily="49" charset="-122"/>
              </a:rPr>
              <a:t>）</a:t>
            </a:r>
            <a:r>
              <a:rPr lang="zh-CN" altLang="en-US" sz="2400" b="1">
                <a:solidFill>
                  <a:srgbClr val="FF0000"/>
                </a:solidFill>
                <a:ea typeface="仿宋_GB2312" pitchFamily="49" charset="-122"/>
              </a:rPr>
              <a:t>方差的同质性  </a:t>
            </a:r>
            <a:r>
              <a:rPr lang="zh-CN" altLang="en-US" sz="2400">
                <a:ea typeface="仿宋_GB2312" pitchFamily="49" charset="-122"/>
              </a:rPr>
              <a:t>即各个处理观测值总体方差</a:t>
            </a:r>
            <a:r>
              <a:rPr lang="en-US" altLang="zh-CN" sz="2400" i="1">
                <a:ea typeface="仿宋_GB2312" pitchFamily="49" charset="-122"/>
              </a:rPr>
              <a:t>σ</a:t>
            </a:r>
            <a:r>
              <a:rPr lang="en-US" altLang="zh-CN" sz="2400" i="1" baseline="30000">
                <a:ea typeface="仿宋_GB2312" pitchFamily="49" charset="-122"/>
              </a:rPr>
              <a:t>2</a:t>
            </a:r>
            <a:r>
              <a:rPr lang="zh-CN" altLang="en-US" sz="2400">
                <a:ea typeface="仿宋_GB2312" pitchFamily="49" charset="-122"/>
              </a:rPr>
              <a:t>应是相等的。只有这样，才有理由以各个处理均方的合并均方作为检验各处理差异显著性的共同的误差均方。</a:t>
            </a:r>
            <a:endParaRPr lang="zh-CN"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357188"/>
            <a:ext cx="8643938" cy="1143000"/>
          </a:xfrm>
        </p:spPr>
        <p:txBody>
          <a:bodyPr/>
          <a:lstStyle/>
          <a:p>
            <a:pPr>
              <a:defRPr/>
            </a:pPr>
            <a:r>
              <a:rPr lang="en-US" altLang="zh-CN" b="1" dirty="0" smtClean="0">
                <a:solidFill>
                  <a:schemeClr val="accent6"/>
                </a:solidFill>
                <a:latin typeface="黑体" pitchFamily="2" charset="-122"/>
                <a:ea typeface="黑体" pitchFamily="2" charset="-122"/>
              </a:rPr>
              <a:t>2.1  </a:t>
            </a:r>
            <a:r>
              <a:rPr lang="zh-CN" altLang="en-US" b="1" dirty="0" smtClean="0">
                <a:solidFill>
                  <a:schemeClr val="accent6"/>
                </a:solidFill>
                <a:latin typeface="黑体" pitchFamily="2" charset="-122"/>
                <a:ea typeface="黑体" pitchFamily="2" charset="-122"/>
              </a:rPr>
              <a:t>方差分析的基本原理与步骤</a:t>
            </a:r>
          </a:p>
        </p:txBody>
      </p:sp>
      <p:sp>
        <p:nvSpPr>
          <p:cNvPr id="40963" name="矩形 5"/>
          <p:cNvSpPr>
            <a:spLocks noChangeArrowheads="1"/>
          </p:cNvSpPr>
          <p:nvPr/>
        </p:nvSpPr>
        <p:spPr bwMode="auto">
          <a:xfrm>
            <a:off x="285750" y="1500188"/>
            <a:ext cx="8572500" cy="1384300"/>
          </a:xfrm>
          <a:prstGeom prst="rect">
            <a:avLst/>
          </a:prstGeom>
          <a:noFill/>
          <a:ln w="9525">
            <a:noFill/>
            <a:miter lim="800000"/>
            <a:headEnd/>
            <a:tailEnd/>
          </a:ln>
        </p:spPr>
        <p:txBody>
          <a:bodyPr>
            <a:spAutoFit/>
          </a:bodyPr>
          <a:lstStyle/>
          <a:p>
            <a:r>
              <a:rPr lang="zh-CN" altLang="en-US" sz="2800"/>
              <a:t>    方差分析有很多类型，无论简单与否，其基本原理与步骤是相同的。本节结合单因素试验结果的方差分析介绍其原理与步骤。</a:t>
            </a:r>
          </a:p>
        </p:txBody>
      </p:sp>
      <p:sp>
        <p:nvSpPr>
          <p:cNvPr id="40964" name="Rectangle 2"/>
          <p:cNvSpPr>
            <a:spLocks noChangeArrowheads="1"/>
          </p:cNvSpPr>
          <p:nvPr/>
        </p:nvSpPr>
        <p:spPr bwMode="auto">
          <a:xfrm>
            <a:off x="285750" y="3143250"/>
            <a:ext cx="8286750" cy="1816100"/>
          </a:xfrm>
          <a:prstGeom prst="rect">
            <a:avLst/>
          </a:prstGeom>
          <a:noFill/>
          <a:ln w="9525">
            <a:noFill/>
            <a:miter lim="800000"/>
            <a:headEnd/>
            <a:tailEnd/>
          </a:ln>
        </p:spPr>
        <p:txBody>
          <a:bodyPr anchor="ctr">
            <a:spAutoFit/>
          </a:bodyPr>
          <a:lstStyle/>
          <a:p>
            <a:pPr indent="266700" algn="ctr" eaLnBrk="0" hangingPunct="0"/>
            <a:r>
              <a:rPr lang="zh-CN" altLang="en-US" sz="2800">
                <a:ea typeface="仿宋_GB2312" pitchFamily="49" charset="-122"/>
              </a:rPr>
              <a:t>线性模型与基本假定</a:t>
            </a:r>
            <a:endParaRPr lang="zh-CN" altLang="en-US" sz="2800"/>
          </a:p>
          <a:p>
            <a:pPr indent="266700" eaLnBrk="0" hangingPunct="0"/>
            <a:r>
              <a:rPr lang="zh-CN" altLang="en-US" sz="2800">
                <a:ea typeface="仿宋_GB2312" pitchFamily="49" charset="-122"/>
              </a:rPr>
              <a:t>假设某单因素试验有</a:t>
            </a:r>
            <a:r>
              <a:rPr lang="en-US" altLang="zh-CN" sz="2800" i="1">
                <a:latin typeface="Times New Roman" pitchFamily="18" charset="0"/>
                <a:cs typeface="Times New Roman" pitchFamily="18" charset="0"/>
              </a:rPr>
              <a:t>k</a:t>
            </a:r>
            <a:r>
              <a:rPr lang="zh-CN" altLang="en-US" sz="2800">
                <a:ea typeface="仿宋_GB2312" pitchFamily="49" charset="-122"/>
              </a:rPr>
              <a:t>个处理，每个处理有</a:t>
            </a:r>
            <a:r>
              <a:rPr lang="en-US" altLang="zh-CN" sz="2800" i="1">
                <a:latin typeface="Times New Roman" pitchFamily="18" charset="0"/>
                <a:cs typeface="Times New Roman" pitchFamily="18" charset="0"/>
              </a:rPr>
              <a:t>n</a:t>
            </a:r>
            <a:r>
              <a:rPr lang="zh-CN" altLang="en-US" sz="2800">
                <a:ea typeface="仿宋_GB2312" pitchFamily="49" charset="-122"/>
              </a:rPr>
              <a:t>次重复，共有</a:t>
            </a:r>
            <a:r>
              <a:rPr lang="en-US" altLang="zh-CN" sz="2800" i="1">
                <a:latin typeface="Times New Roman" pitchFamily="18" charset="0"/>
                <a:cs typeface="Times New Roman" pitchFamily="18" charset="0"/>
              </a:rPr>
              <a:t>nk</a:t>
            </a:r>
            <a:r>
              <a:rPr lang="zh-CN" altLang="en-US" sz="2800">
                <a:ea typeface="仿宋_GB2312" pitchFamily="49" charset="-122"/>
              </a:rPr>
              <a:t>个观测值。这类试验资料的数据模式如表</a:t>
            </a:r>
            <a:r>
              <a:rPr lang="en-US" altLang="zh-CN" sz="2800">
                <a:ea typeface="仿宋_GB2312" pitchFamily="49" charset="-122"/>
              </a:rPr>
              <a:t>2-1</a:t>
            </a:r>
            <a:r>
              <a:rPr lang="zh-CN" altLang="en-US" sz="2800">
                <a:ea typeface="仿宋_GB2312" pitchFamily="49" charset="-122"/>
              </a:rPr>
              <a:t>所示。</a:t>
            </a:r>
            <a:endParaRPr lang="zh-CN" alt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357188"/>
            <a:ext cx="8643938" cy="1143000"/>
          </a:xfrm>
        </p:spPr>
        <p:txBody>
          <a:bodyPr/>
          <a:lstStyle/>
          <a:p>
            <a:pPr>
              <a:defRPr/>
            </a:pPr>
            <a:r>
              <a:rPr lang="en-US" altLang="zh-CN" b="1" dirty="0" smtClean="0">
                <a:solidFill>
                  <a:schemeClr val="accent6"/>
                </a:solidFill>
                <a:latin typeface="黑体" pitchFamily="2" charset="-122"/>
                <a:ea typeface="黑体" pitchFamily="2" charset="-122"/>
              </a:rPr>
              <a:t>2.1.1</a:t>
            </a:r>
            <a:r>
              <a:rPr lang="zh-CN" altLang="en-US" b="1" dirty="0" smtClean="0">
                <a:solidFill>
                  <a:schemeClr val="accent6"/>
                </a:solidFill>
                <a:latin typeface="黑体" pitchFamily="2" charset="-122"/>
                <a:ea typeface="黑体" pitchFamily="2" charset="-122"/>
              </a:rPr>
              <a:t>线性模型与基本假定</a:t>
            </a:r>
          </a:p>
        </p:txBody>
      </p:sp>
      <p:graphicFrame>
        <p:nvGraphicFramePr>
          <p:cNvPr id="5" name="表格 4"/>
          <p:cNvGraphicFramePr>
            <a:graphicFrameLocks noGrp="1"/>
          </p:cNvGraphicFramePr>
          <p:nvPr/>
        </p:nvGraphicFramePr>
        <p:xfrm>
          <a:off x="500063" y="1643063"/>
          <a:ext cx="8286750" cy="3857636"/>
        </p:xfrm>
        <a:graphic>
          <a:graphicData uri="http://schemas.openxmlformats.org/drawingml/2006/table">
            <a:tbl>
              <a:tblPr/>
              <a:tblGrid>
                <a:gridCol w="919162"/>
                <a:gridCol w="919163"/>
                <a:gridCol w="922337"/>
                <a:gridCol w="920750"/>
                <a:gridCol w="919163"/>
                <a:gridCol w="922337"/>
                <a:gridCol w="920750"/>
                <a:gridCol w="771525"/>
                <a:gridCol w="1071563"/>
              </a:tblGrid>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仿宋_GB2312" pitchFamily="49" charset="-122"/>
                        </a:rPr>
                        <a:t>处理</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仿宋_GB2312" pitchFamily="49" charset="-122"/>
                        </a:rPr>
                        <a:t>观</a:t>
                      </a:r>
                      <a:r>
                        <a:rPr kumimoji="0" lang="en-US" sz="2400" b="0" i="0" u="none" strike="noStrike" cap="none" normalizeH="0" baseline="0" dirty="0" smtClean="0">
                          <a:ln>
                            <a:noFill/>
                          </a:ln>
                          <a:solidFill>
                            <a:schemeClr val="tx1"/>
                          </a:solidFill>
                          <a:effectLst/>
                          <a:latin typeface="宋体" pitchFamily="2" charset="-122"/>
                          <a:ea typeface="仿宋_GB2312" pitchFamily="49" charset="-122"/>
                        </a:rPr>
                        <a:t>    </a:t>
                      </a:r>
                      <a:r>
                        <a:rPr kumimoji="0" lang="zh-CN" sz="2400" b="0" i="0" u="none" strike="noStrike" cap="none" normalizeH="0" baseline="0" dirty="0" smtClean="0">
                          <a:ln>
                            <a:noFill/>
                          </a:ln>
                          <a:solidFill>
                            <a:schemeClr val="tx1"/>
                          </a:solidFill>
                          <a:effectLst/>
                          <a:latin typeface="宋体" pitchFamily="2" charset="-122"/>
                          <a:ea typeface="仿宋_GB2312" pitchFamily="49" charset="-122"/>
                        </a:rPr>
                        <a:t>测</a:t>
                      </a:r>
                      <a:r>
                        <a:rPr kumimoji="0" lang="en-US" sz="2400" b="0" i="0" u="none" strike="noStrike" cap="none" normalizeH="0" baseline="0" dirty="0" smtClean="0">
                          <a:ln>
                            <a:noFill/>
                          </a:ln>
                          <a:solidFill>
                            <a:schemeClr val="tx1"/>
                          </a:solidFill>
                          <a:effectLst/>
                          <a:latin typeface="宋体" pitchFamily="2" charset="-122"/>
                          <a:ea typeface="仿宋_GB2312" pitchFamily="49" charset="-122"/>
                        </a:rPr>
                        <a:t>    </a:t>
                      </a:r>
                      <a:r>
                        <a:rPr kumimoji="0" lang="zh-CN" sz="2400" b="0" i="0" u="none" strike="noStrike" cap="none" normalizeH="0" baseline="0" dirty="0" smtClean="0">
                          <a:ln>
                            <a:noFill/>
                          </a:ln>
                          <a:solidFill>
                            <a:schemeClr val="tx1"/>
                          </a:solidFill>
                          <a:effectLst/>
                          <a:latin typeface="宋体" pitchFamily="2" charset="-122"/>
                          <a:ea typeface="仿宋_GB2312" pitchFamily="49" charset="-122"/>
                        </a:rPr>
                        <a:t>值</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smtClean="0">
                          <a:ln>
                            <a:noFill/>
                          </a:ln>
                          <a:solidFill>
                            <a:schemeClr val="tx1"/>
                          </a:solidFill>
                          <a:effectLst/>
                          <a:latin typeface="宋体" pitchFamily="2" charset="-122"/>
                          <a:ea typeface="仿宋_GB2312" pitchFamily="49" charset="-122"/>
                        </a:rPr>
                        <a:t>合计</a:t>
                      </a:r>
                      <a:r>
                        <a:rPr kumimoji="0" lang="en-US" sz="2400" b="0" i="0" u="none" strike="noStrike" cap="none" normalizeH="0" baseline="0" smtClean="0">
                          <a:ln>
                            <a:noFill/>
                          </a:ln>
                          <a:solidFill>
                            <a:schemeClr val="tx1"/>
                          </a:solidFill>
                          <a:effectLst/>
                          <a:latin typeface="宋体" pitchFamily="2" charset="-122"/>
                          <a:ea typeface="仿宋_GB2312" pitchFamily="49" charset="-122"/>
                        </a:rPr>
                        <a:t> </a:t>
                      </a:r>
                      <a:endParaRPr kumimoji="0" 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仿宋_GB2312" pitchFamily="49" charset="-122"/>
                        </a:rPr>
                        <a:t>平均</a:t>
                      </a:r>
                      <a:r>
                        <a:rPr kumimoji="0" lang="en-US" sz="2400" b="0" i="0" u="none" strike="noStrike" cap="none" normalizeH="0" baseline="0" dirty="0" smtClean="0">
                          <a:ln>
                            <a:noFill/>
                          </a:ln>
                          <a:solidFill>
                            <a:schemeClr val="tx1"/>
                          </a:solidFill>
                          <a:effectLst/>
                          <a:latin typeface="宋体" pitchFamily="2" charset="-122"/>
                          <a:ea typeface="仿宋_GB2312" pitchFamily="49" charset="-122"/>
                        </a:rPr>
                        <a:t> </a:t>
                      </a:r>
                      <a:endParaRPr kumimoji="0" 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1</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11</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12</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1j</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1n</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1" u="none" strike="noStrike" cap="none" normalizeH="0" baseline="-25000" smtClean="0">
                          <a:ln>
                            <a:noFill/>
                          </a:ln>
                          <a:solidFill>
                            <a:schemeClr val="tx1"/>
                          </a:solidFill>
                          <a:effectLst/>
                          <a:latin typeface="Times New Roman" pitchFamily="18" charset="0"/>
                          <a:ea typeface="仿宋_GB2312" pitchFamily="49" charset="-122"/>
                        </a:rPr>
                        <a:t>1</a:t>
                      </a:r>
                      <a:r>
                        <a:rPr kumimoji="0" lang="en-US" altLang="zh-CN" sz="2400" b="0" i="0" u="none" strike="noStrike" cap="none" normalizeH="0" baseline="0" smtClean="0">
                          <a:ln>
                            <a:noFill/>
                          </a:ln>
                          <a:solidFill>
                            <a:schemeClr val="tx1"/>
                          </a:solidFill>
                          <a:effectLst/>
                          <a:latin typeface="宋体" pitchFamily="2" charset="-122"/>
                          <a:ea typeface="仿宋_GB2312" pitchFamily="49" charset="-122"/>
                        </a:rPr>
                        <a:t>.</a:t>
                      </a:r>
                      <a:endParaRPr kumimoji="0" lang="zh-CN" altLang="en-US"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2</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21</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22</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2j</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2n</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1" u="none" strike="noStrike" cap="none" normalizeH="0" baseline="-25000" smtClean="0">
                          <a:ln>
                            <a:noFill/>
                          </a:ln>
                          <a:solidFill>
                            <a:schemeClr val="tx1"/>
                          </a:solidFill>
                          <a:effectLst/>
                          <a:latin typeface="Times New Roman" pitchFamily="18" charset="0"/>
                          <a:ea typeface="仿宋_GB2312" pitchFamily="49" charset="-122"/>
                        </a:rPr>
                        <a:t>2</a:t>
                      </a:r>
                      <a:r>
                        <a:rPr kumimoji="0" lang="en-US"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i</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i1</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i2</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ij</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smtClean="0">
                          <a:ln>
                            <a:noFill/>
                          </a:ln>
                          <a:solidFill>
                            <a:schemeClr val="tx1"/>
                          </a:solidFill>
                          <a:effectLst/>
                          <a:latin typeface="宋体" pitchFamily="2" charset="-122"/>
                          <a:ea typeface="仿宋_GB2312" pitchFamily="49" charset="-122"/>
                        </a:rPr>
                        <a:t>in</a:t>
                      </a:r>
                      <a:endParaRPr kumimoji="0" lang="zh-CN"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仿宋_GB2312" pitchFamily="49" charset="-122"/>
                        </a:rPr>
                        <a:t>x</a:t>
                      </a:r>
                      <a:r>
                        <a:rPr kumimoji="0" lang="en-US" altLang="zh-CN" sz="2400" b="0" i="1" u="none" strike="noStrike" cap="none" normalizeH="0" baseline="-25000" smtClean="0">
                          <a:ln>
                            <a:noFill/>
                          </a:ln>
                          <a:solidFill>
                            <a:schemeClr val="tx1"/>
                          </a:solidFill>
                          <a:effectLst/>
                          <a:latin typeface="Times New Roman" pitchFamily="18" charset="0"/>
                          <a:ea typeface="仿宋_GB2312" pitchFamily="49" charset="-122"/>
                        </a:rPr>
                        <a:t>i</a:t>
                      </a:r>
                      <a:r>
                        <a:rPr kumimoji="0" lang="en-US"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a:noFill/>
                    </a:lnB>
                    <a:lnTlToBr>
                      <a:noFill/>
                    </a:lnTlToBr>
                    <a:lnBlToTr>
                      <a:noFill/>
                    </a:lnBlToTr>
                    <a:noFill/>
                  </a:tcPr>
                </a:tc>
              </a:tr>
              <a:tr h="606436">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2400" b="0" i="1" u="none" strike="noStrike" cap="none" normalizeH="0" baseline="0" dirty="0" err="1" smtClean="0">
                          <a:ln>
                            <a:noFill/>
                          </a:ln>
                          <a:solidFill>
                            <a:schemeClr val="tx1"/>
                          </a:solidFill>
                          <a:effectLst/>
                          <a:latin typeface="Times New Roman" pitchFamily="18" charset="0"/>
                          <a:ea typeface="仿宋_GB2312" pitchFamily="49" charset="-122"/>
                        </a:rPr>
                        <a:t>A</a:t>
                      </a:r>
                      <a:r>
                        <a:rPr kumimoji="0" lang="en-US" altLang="zh-CN" sz="2400" b="0" i="0" u="none" strike="noStrike" cap="none" normalizeH="0" baseline="-25000" dirty="0" err="1" smtClean="0">
                          <a:ln>
                            <a:noFill/>
                          </a:ln>
                          <a:solidFill>
                            <a:schemeClr val="tx1"/>
                          </a:solidFill>
                          <a:effectLst/>
                          <a:latin typeface="宋体" pitchFamily="2" charset="-122"/>
                          <a:ea typeface="仿宋_GB2312" pitchFamily="49" charset="-122"/>
                        </a:rPr>
                        <a:t>k</a:t>
                      </a:r>
                      <a:endPar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dirty="0" smtClean="0">
                          <a:ln>
                            <a:noFill/>
                          </a:ln>
                          <a:solidFill>
                            <a:schemeClr val="tx1"/>
                          </a:solidFill>
                          <a:effectLst/>
                          <a:latin typeface="宋体" pitchFamily="2" charset="-122"/>
                          <a:ea typeface="仿宋_GB2312" pitchFamily="49" charset="-122"/>
                        </a:rPr>
                        <a:t>k1</a:t>
                      </a:r>
                      <a:endPar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dirty="0" smtClean="0">
                          <a:ln>
                            <a:noFill/>
                          </a:ln>
                          <a:solidFill>
                            <a:schemeClr val="tx1"/>
                          </a:solidFill>
                          <a:effectLst/>
                          <a:latin typeface="宋体" pitchFamily="2" charset="-122"/>
                          <a:ea typeface="仿宋_GB2312" pitchFamily="49" charset="-122"/>
                        </a:rPr>
                        <a:t>k2</a:t>
                      </a:r>
                      <a:endPar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2400" b="0" i="1" u="none" strike="noStrike" cap="none" normalizeH="0" baseline="0" dirty="0" err="1"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dirty="0" err="1" smtClean="0">
                          <a:ln>
                            <a:noFill/>
                          </a:ln>
                          <a:solidFill>
                            <a:schemeClr val="tx1"/>
                          </a:solidFill>
                          <a:effectLst/>
                          <a:latin typeface="宋体" pitchFamily="2" charset="-122"/>
                          <a:ea typeface="仿宋_GB2312" pitchFamily="49" charset="-122"/>
                        </a:rPr>
                        <a:t>kj</a:t>
                      </a:r>
                      <a:endPar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rPr>
                        <a:t>…</a:t>
                      </a: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2400" b="0" i="1" u="none" strike="noStrike" cap="none" normalizeH="0" baseline="0" dirty="0" err="1" smtClean="0">
                          <a:ln>
                            <a:noFill/>
                          </a:ln>
                          <a:solidFill>
                            <a:schemeClr val="tx1"/>
                          </a:solidFill>
                          <a:effectLst/>
                          <a:latin typeface="Times New Roman" pitchFamily="18" charset="0"/>
                          <a:ea typeface="仿宋_GB2312" pitchFamily="49" charset="-122"/>
                        </a:rPr>
                        <a:t>x</a:t>
                      </a:r>
                      <a:r>
                        <a:rPr kumimoji="0" lang="en-US" altLang="zh-CN" sz="2400" b="0" i="0" u="none" strike="noStrike" cap="none" normalizeH="0" baseline="-25000" dirty="0" err="1" smtClean="0">
                          <a:ln>
                            <a:noFill/>
                          </a:ln>
                          <a:solidFill>
                            <a:schemeClr val="tx1"/>
                          </a:solidFill>
                          <a:effectLst/>
                          <a:latin typeface="宋体" pitchFamily="2" charset="-122"/>
                          <a:ea typeface="仿宋_GB2312" pitchFamily="49" charset="-122"/>
                        </a:rPr>
                        <a:t>kn</a:t>
                      </a:r>
                      <a:endPar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1" u="none" strike="noStrike" cap="none" normalizeH="0" baseline="0" dirty="0" smtClean="0">
                        <a:ln>
                          <a:noFill/>
                        </a:ln>
                        <a:solidFill>
                          <a:schemeClr val="tx1"/>
                        </a:solidFill>
                        <a:effectLst/>
                        <a:latin typeface="Times New Roman" pitchFamily="18" charset="0"/>
                        <a:ea typeface="仿宋_GB2312" pitchFamily="49" charset="-122"/>
                      </a:endParaRPr>
                    </a:p>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2400" b="0" i="1" u="none" strike="noStrike" cap="none" normalizeH="0" baseline="0" dirty="0" err="1" smtClean="0">
                          <a:ln>
                            <a:noFill/>
                          </a:ln>
                          <a:solidFill>
                            <a:schemeClr val="tx1"/>
                          </a:solidFill>
                          <a:effectLst/>
                          <a:latin typeface="Times New Roman" pitchFamily="18" charset="0"/>
                          <a:ea typeface="仿宋_GB2312" pitchFamily="49" charset="-122"/>
                        </a:rPr>
                        <a:t>x</a:t>
                      </a:r>
                      <a:r>
                        <a:rPr kumimoji="0" lang="en-US" altLang="zh-CN" sz="2400" b="0" i="1" u="none" strike="noStrike" cap="none" normalizeH="0" baseline="-25000" dirty="0" err="1" smtClean="0">
                          <a:ln>
                            <a:noFill/>
                          </a:ln>
                          <a:solidFill>
                            <a:schemeClr val="tx1"/>
                          </a:solidFill>
                          <a:effectLst/>
                          <a:latin typeface="Times New Roman" pitchFamily="18" charset="0"/>
                          <a:ea typeface="仿宋_GB2312" pitchFamily="49" charset="-122"/>
                        </a:rPr>
                        <a:t>k</a:t>
                      </a:r>
                      <a:r>
                        <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rPr>
                        <a:t>.</a:t>
                      </a:r>
                      <a:endParaRPr kumimoji="0" lang="zh-CN"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smtClean="0">
                          <a:ln>
                            <a:noFill/>
                          </a:ln>
                          <a:solidFill>
                            <a:schemeClr val="tx1"/>
                          </a:solidFill>
                          <a:effectLst/>
                          <a:latin typeface="宋体" pitchFamily="2" charset="-122"/>
                          <a:ea typeface="仿宋_GB2312" pitchFamily="49" charset="-122"/>
                        </a:rPr>
                        <a:t>合计</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800" i="1" kern="1200" dirty="0" smtClean="0">
                          <a:solidFill>
                            <a:schemeClr val="tx1"/>
                          </a:solidFill>
                          <a:latin typeface="+mn-lt"/>
                          <a:ea typeface="+mn-ea"/>
                          <a:cs typeface="+mn-cs"/>
                        </a:rPr>
                        <a:t>x</a:t>
                      </a:r>
                      <a:r>
                        <a:rPr lang="en-US" sz="1800" kern="1200" baseline="-25000" dirty="0" smtClean="0">
                          <a:solidFill>
                            <a:schemeClr val="tx1"/>
                          </a:solidFill>
                          <a:latin typeface="+mn-lt"/>
                          <a:ea typeface="+mn-ea"/>
                          <a:cs typeface="+mn-cs"/>
                        </a:rPr>
                        <a:t>..</a:t>
                      </a: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宋体" pitchFamily="2" charset="-122"/>
                        <a:ea typeface="仿宋_GB2312" pitchFamily="49"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26" name="Object 3"/>
          <p:cNvGraphicFramePr>
            <a:graphicFrameLocks noChangeAspect="1"/>
          </p:cNvGraphicFramePr>
          <p:nvPr/>
        </p:nvGraphicFramePr>
        <p:xfrm>
          <a:off x="8072438" y="4572000"/>
          <a:ext cx="357187" cy="373063"/>
        </p:xfrm>
        <a:graphic>
          <a:graphicData uri="http://schemas.openxmlformats.org/presentationml/2006/ole">
            <p:oleObj spid="_x0000_s1026" name="Equation" r:id="rId3" imgW="215806" imgH="228501" progId="">
              <p:embed/>
            </p:oleObj>
          </a:graphicData>
        </a:graphic>
      </p:graphicFrame>
      <p:sp>
        <p:nvSpPr>
          <p:cNvPr id="1104" name="Rectangle 26"/>
          <p:cNvSpPr>
            <a:spLocks noChangeArrowheads="1"/>
          </p:cNvSpPr>
          <p:nvPr/>
        </p:nvSpPr>
        <p:spPr bwMode="auto">
          <a:xfrm>
            <a:off x="1143000" y="5929313"/>
            <a:ext cx="6623050" cy="461962"/>
          </a:xfrm>
          <a:prstGeom prst="rect">
            <a:avLst/>
          </a:prstGeom>
          <a:noFill/>
          <a:ln w="9525">
            <a:noFill/>
            <a:miter lim="800000"/>
            <a:headEnd/>
            <a:tailEnd/>
          </a:ln>
        </p:spPr>
        <p:txBody>
          <a:bodyPr wrap="none" anchor="ctr">
            <a:spAutoFit/>
          </a:bodyPr>
          <a:lstStyle/>
          <a:p>
            <a:pPr algn="ctr" eaLnBrk="0" hangingPunct="0"/>
            <a:r>
              <a:rPr lang="zh-CN" sz="2400">
                <a:ea typeface="仿宋_GB2312" pitchFamily="49" charset="-122"/>
              </a:rPr>
              <a:t>表</a:t>
            </a:r>
            <a:r>
              <a:rPr lang="en-US" altLang="zh-CN" sz="2400">
                <a:ea typeface="仿宋_GB2312" pitchFamily="49" charset="-122"/>
              </a:rPr>
              <a:t>2-1 </a:t>
            </a:r>
            <a:r>
              <a:rPr lang="en-US" altLang="zh-CN" sz="2400">
                <a:latin typeface="Times New Roman" pitchFamily="18" charset="0"/>
                <a:cs typeface="Times New Roman" pitchFamily="18" charset="0"/>
              </a:rPr>
              <a:t> </a:t>
            </a:r>
            <a:r>
              <a:rPr lang="en-US" altLang="zh-CN" sz="2400" i="1">
                <a:latin typeface="Times New Roman" pitchFamily="18" charset="0"/>
                <a:cs typeface="Times New Roman" pitchFamily="18" charset="0"/>
              </a:rPr>
              <a:t>k</a:t>
            </a:r>
            <a:r>
              <a:rPr lang="zh-CN" altLang="en-US" sz="2400">
                <a:ea typeface="仿宋_GB2312" pitchFamily="49" charset="-122"/>
              </a:rPr>
              <a:t>个处理每个处理有</a:t>
            </a:r>
            <a:r>
              <a:rPr lang="en-US" altLang="zh-CN" sz="2400" i="1">
                <a:latin typeface="Times New Roman" pitchFamily="18" charset="0"/>
                <a:cs typeface="Times New Roman" pitchFamily="18" charset="0"/>
              </a:rPr>
              <a:t>n</a:t>
            </a:r>
            <a:r>
              <a:rPr lang="zh-CN" altLang="en-US" sz="2400">
                <a:ea typeface="仿宋_GB2312" pitchFamily="49" charset="-122"/>
              </a:rPr>
              <a:t>个观测值的数据模式</a:t>
            </a:r>
            <a:endParaRPr lang="zh-CN" altLang="en-US" sz="2400"/>
          </a:p>
        </p:txBody>
      </p:sp>
      <p:sp>
        <p:nvSpPr>
          <p:cNvPr id="1105" name="Rectangle 10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101"/>
          <p:cNvGraphicFramePr>
            <a:graphicFrameLocks noChangeAspect="1"/>
          </p:cNvGraphicFramePr>
          <p:nvPr/>
        </p:nvGraphicFramePr>
        <p:xfrm>
          <a:off x="8072438" y="5072063"/>
          <a:ext cx="322262" cy="285750"/>
        </p:xfrm>
        <a:graphic>
          <a:graphicData uri="http://schemas.openxmlformats.org/presentationml/2006/ole">
            <p:oleObj spid="_x0000_s1027" name="Equation" r:id="rId4" imgW="177569" imgH="152202" progId="">
              <p:embed/>
            </p:oleObj>
          </a:graphicData>
        </a:graphic>
      </p:graphicFrame>
      <p:graphicFrame>
        <p:nvGraphicFramePr>
          <p:cNvPr id="1028" name="Object 103"/>
          <p:cNvGraphicFramePr>
            <a:graphicFrameLocks noChangeAspect="1"/>
          </p:cNvGraphicFramePr>
          <p:nvPr/>
        </p:nvGraphicFramePr>
        <p:xfrm>
          <a:off x="8021638" y="3500438"/>
          <a:ext cx="315912" cy="373062"/>
        </p:xfrm>
        <a:graphic>
          <a:graphicData uri="http://schemas.openxmlformats.org/presentationml/2006/ole">
            <p:oleObj spid="_x0000_s1028" name="Equation" r:id="rId5" imgW="190440" imgH="228600" progId="">
              <p:embed/>
            </p:oleObj>
          </a:graphicData>
        </a:graphic>
      </p:graphicFrame>
      <p:graphicFrame>
        <p:nvGraphicFramePr>
          <p:cNvPr id="1029" name="Object 104"/>
          <p:cNvGraphicFramePr>
            <a:graphicFrameLocks noChangeAspect="1"/>
          </p:cNvGraphicFramePr>
          <p:nvPr/>
        </p:nvGraphicFramePr>
        <p:xfrm>
          <a:off x="8012113" y="2643188"/>
          <a:ext cx="334962" cy="373062"/>
        </p:xfrm>
        <a:graphic>
          <a:graphicData uri="http://schemas.openxmlformats.org/presentationml/2006/ole">
            <p:oleObj spid="_x0000_s1029" name="Equation" r:id="rId6" imgW="203040" imgH="228600" progId="">
              <p:embed/>
            </p:oleObj>
          </a:graphicData>
        </a:graphic>
      </p:graphicFrame>
      <p:graphicFrame>
        <p:nvGraphicFramePr>
          <p:cNvPr id="1030" name="Object 105"/>
          <p:cNvGraphicFramePr>
            <a:graphicFrameLocks noChangeAspect="1"/>
          </p:cNvGraphicFramePr>
          <p:nvPr/>
        </p:nvGraphicFramePr>
        <p:xfrm>
          <a:off x="8021638" y="2143125"/>
          <a:ext cx="315912" cy="373063"/>
        </p:xfrm>
        <a:graphic>
          <a:graphicData uri="http://schemas.openxmlformats.org/presentationml/2006/ole">
            <p:oleObj spid="_x0000_s1030" name="Equation" r:id="rId7" imgW="190440" imgH="228600" progId="">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0"/>
            <a:ext cx="8643938" cy="1143000"/>
          </a:xfrm>
        </p:spPr>
        <p:txBody>
          <a:bodyPr/>
          <a:lstStyle/>
          <a:p>
            <a:pPr>
              <a:defRPr/>
            </a:pPr>
            <a:r>
              <a:rPr lang="zh-CN" altLang="en-US" b="1" dirty="0" smtClean="0">
                <a:solidFill>
                  <a:schemeClr val="accent6"/>
                </a:solidFill>
                <a:latin typeface="黑体" pitchFamily="2" charset="-122"/>
                <a:ea typeface="黑体" pitchFamily="2" charset="-122"/>
              </a:rPr>
              <a:t>线性模型参数说明</a:t>
            </a:r>
          </a:p>
        </p:txBody>
      </p:sp>
      <p:grpSp>
        <p:nvGrpSpPr>
          <p:cNvPr id="2058" name="组合 42"/>
          <p:cNvGrpSpPr>
            <a:grpSpLocks/>
          </p:cNvGrpSpPr>
          <p:nvPr/>
        </p:nvGrpSpPr>
        <p:grpSpPr bwMode="auto">
          <a:xfrm>
            <a:off x="214313" y="1071563"/>
            <a:ext cx="8818562" cy="5357812"/>
            <a:chOff x="214251" y="1071546"/>
            <a:chExt cx="8818896" cy="5357850"/>
          </a:xfrm>
        </p:grpSpPr>
        <p:graphicFrame>
          <p:nvGraphicFramePr>
            <p:cNvPr id="2050" name="Object 33"/>
            <p:cNvGraphicFramePr>
              <a:graphicFrameLocks noChangeAspect="1"/>
            </p:cNvGraphicFramePr>
            <p:nvPr/>
          </p:nvGraphicFramePr>
          <p:xfrm>
            <a:off x="357158" y="1071546"/>
            <a:ext cx="539750" cy="654050"/>
          </p:xfrm>
          <a:graphic>
            <a:graphicData uri="http://schemas.openxmlformats.org/presentationml/2006/ole">
              <p:oleObj spid="_x0000_s2050" name="Equation" r:id="rId3" imgW="177569" imgH="215619" progId="">
                <p:embed/>
              </p:oleObj>
            </a:graphicData>
          </a:graphic>
        </p:graphicFrame>
        <p:graphicFrame>
          <p:nvGraphicFramePr>
            <p:cNvPr id="2051" name="Object 32"/>
            <p:cNvGraphicFramePr>
              <a:graphicFrameLocks noChangeAspect="1"/>
            </p:cNvGraphicFramePr>
            <p:nvPr/>
          </p:nvGraphicFramePr>
          <p:xfrm>
            <a:off x="214252" y="1714490"/>
            <a:ext cx="1500188" cy="1049338"/>
          </p:xfrm>
          <a:graphic>
            <a:graphicData uri="http://schemas.openxmlformats.org/presentationml/2006/ole">
              <p:oleObj spid="_x0000_s2051" name="Equation" r:id="rId4" imgW="596900" imgH="419100" progId="">
                <p:embed/>
              </p:oleObj>
            </a:graphicData>
          </a:graphic>
        </p:graphicFrame>
        <p:graphicFrame>
          <p:nvGraphicFramePr>
            <p:cNvPr id="2052" name="Object 31"/>
            <p:cNvGraphicFramePr>
              <a:graphicFrameLocks noChangeAspect="1"/>
            </p:cNvGraphicFramePr>
            <p:nvPr/>
          </p:nvGraphicFramePr>
          <p:xfrm>
            <a:off x="214251" y="2714622"/>
            <a:ext cx="2508319" cy="928692"/>
          </p:xfrm>
          <a:graphic>
            <a:graphicData uri="http://schemas.openxmlformats.org/presentationml/2006/ole">
              <p:oleObj spid="_x0000_s2052" name="Equation" r:id="rId5" imgW="1205977" imgH="444307" progId="">
                <p:embed/>
              </p:oleObj>
            </a:graphicData>
          </a:graphic>
        </p:graphicFrame>
        <p:graphicFrame>
          <p:nvGraphicFramePr>
            <p:cNvPr id="2053" name="Object 30"/>
            <p:cNvGraphicFramePr>
              <a:graphicFrameLocks noChangeAspect="1"/>
            </p:cNvGraphicFramePr>
            <p:nvPr/>
          </p:nvGraphicFramePr>
          <p:xfrm>
            <a:off x="214252" y="3643316"/>
            <a:ext cx="2509444" cy="928692"/>
          </p:xfrm>
          <a:graphic>
            <a:graphicData uri="http://schemas.openxmlformats.org/presentationml/2006/ole">
              <p:oleObj spid="_x0000_s2053" name="Equation" r:id="rId6" imgW="1205977" imgH="444307" progId="">
                <p:embed/>
              </p:oleObj>
            </a:graphicData>
          </a:graphic>
        </p:graphicFrame>
        <p:graphicFrame>
          <p:nvGraphicFramePr>
            <p:cNvPr id="2054" name="Object 29"/>
            <p:cNvGraphicFramePr>
              <a:graphicFrameLocks noChangeAspect="1"/>
            </p:cNvGraphicFramePr>
            <p:nvPr/>
          </p:nvGraphicFramePr>
          <p:xfrm>
            <a:off x="214252" y="4500571"/>
            <a:ext cx="2857550" cy="877809"/>
          </p:xfrm>
          <a:graphic>
            <a:graphicData uri="http://schemas.openxmlformats.org/presentationml/2006/ole">
              <p:oleObj spid="_x0000_s2054" name="Equation" r:id="rId7" imgW="1459866" imgH="444307" progId="">
                <p:embed/>
              </p:oleObj>
            </a:graphicData>
          </a:graphic>
        </p:graphicFrame>
        <p:graphicFrame>
          <p:nvGraphicFramePr>
            <p:cNvPr id="2055" name="Object 28"/>
            <p:cNvGraphicFramePr>
              <a:graphicFrameLocks noChangeAspect="1"/>
            </p:cNvGraphicFramePr>
            <p:nvPr/>
          </p:nvGraphicFramePr>
          <p:xfrm>
            <a:off x="2428808" y="5357839"/>
            <a:ext cx="500066" cy="605343"/>
          </p:xfrm>
          <a:graphic>
            <a:graphicData uri="http://schemas.openxmlformats.org/presentationml/2006/ole">
              <p:oleObj spid="_x0000_s2055" name="Equation" r:id="rId8" imgW="177569" imgH="215619" progId="">
                <p:embed/>
              </p:oleObj>
            </a:graphicData>
          </a:graphic>
        </p:graphicFrame>
        <p:graphicFrame>
          <p:nvGraphicFramePr>
            <p:cNvPr id="2056" name="Object 27"/>
            <p:cNvGraphicFramePr>
              <a:graphicFrameLocks noChangeAspect="1"/>
            </p:cNvGraphicFramePr>
            <p:nvPr/>
          </p:nvGraphicFramePr>
          <p:xfrm>
            <a:off x="3000334" y="5857894"/>
            <a:ext cx="3354408" cy="571502"/>
          </p:xfrm>
          <a:graphic>
            <a:graphicData uri="http://schemas.openxmlformats.org/presentationml/2006/ole">
              <p:oleObj spid="_x0000_s2056" name="Equation" r:id="rId9" imgW="698197" imgH="215806" progId="">
                <p:embed/>
              </p:oleObj>
            </a:graphicData>
          </a:graphic>
        </p:graphicFrame>
        <p:sp>
          <p:nvSpPr>
            <p:cNvPr id="2084" name="Rectangle 35"/>
            <p:cNvSpPr>
              <a:spLocks noChangeArrowheads="1"/>
            </p:cNvSpPr>
            <p:nvPr/>
          </p:nvSpPr>
          <p:spPr bwMode="auto">
            <a:xfrm>
              <a:off x="500012" y="1071546"/>
              <a:ext cx="8533135" cy="954094"/>
            </a:xfrm>
            <a:prstGeom prst="rect">
              <a:avLst/>
            </a:prstGeom>
            <a:noFill/>
            <a:ln w="9525">
              <a:noFill/>
              <a:miter lim="800000"/>
              <a:headEnd/>
              <a:tailEnd/>
            </a:ln>
          </p:spPr>
          <p:txBody>
            <a:bodyPr wrap="none" anchor="ctr">
              <a:spAutoFit/>
            </a:bodyPr>
            <a:lstStyle/>
            <a:p>
              <a:pPr indent="266700" eaLnBrk="0" hangingPunct="0">
                <a:defRPr/>
              </a:pPr>
              <a:r>
                <a:rPr lang="zh-CN" sz="2800" dirty="0">
                  <a:latin typeface="+mn-ea"/>
                  <a:ea typeface="+mn-ea"/>
                </a:rPr>
                <a:t>表示第</a:t>
              </a:r>
              <a:r>
                <a:rPr lang="en-US" altLang="zh-CN" sz="2800" i="1" dirty="0">
                  <a:latin typeface="+mn-ea"/>
                  <a:ea typeface="+mn-ea"/>
                  <a:cs typeface="Times New Roman" pitchFamily="18" charset="0"/>
                </a:rPr>
                <a:t>i</a:t>
              </a:r>
              <a:r>
                <a:rPr lang="zh-CN" altLang="en-US" sz="2800" dirty="0">
                  <a:latin typeface="+mn-ea"/>
                  <a:ea typeface="+mn-ea"/>
                </a:rPr>
                <a:t>个处理的第</a:t>
              </a:r>
              <a:r>
                <a:rPr lang="en-US" altLang="zh-CN" sz="2800" i="1" dirty="0">
                  <a:latin typeface="+mn-ea"/>
                  <a:ea typeface="+mn-ea"/>
                  <a:cs typeface="Times New Roman" pitchFamily="18" charset="0"/>
                </a:rPr>
                <a:t>j</a:t>
              </a:r>
              <a:r>
                <a:rPr lang="zh-CN" altLang="en-US" sz="2800" dirty="0">
                  <a:latin typeface="+mn-ea"/>
                  <a:ea typeface="+mn-ea"/>
                </a:rPr>
                <a:t>个观测值</a:t>
              </a:r>
              <a:endParaRPr lang="en-US" altLang="zh-CN" sz="2800" dirty="0">
                <a:latin typeface="+mn-ea"/>
                <a:ea typeface="+mn-ea"/>
              </a:endParaRPr>
            </a:p>
            <a:p>
              <a:pPr indent="266700" eaLnBrk="0" hangingPunct="0">
                <a:defRPr/>
              </a:pPr>
              <a:r>
                <a:rPr lang="en-US" altLang="zh-CN" sz="2800" dirty="0">
                  <a:latin typeface="+mn-ea"/>
                  <a:ea typeface="+mn-ea"/>
                </a:rPr>
                <a:t>                 </a:t>
              </a:r>
              <a:r>
                <a:rPr lang="zh-CN" altLang="en-US" sz="2800" dirty="0">
                  <a:latin typeface="+mn-ea"/>
                  <a:ea typeface="+mn-ea"/>
                </a:rPr>
                <a:t>（</a:t>
              </a:r>
              <a:r>
                <a:rPr lang="en-US" altLang="zh-CN" sz="2800" i="1" dirty="0">
                  <a:latin typeface="+mn-ea"/>
                  <a:ea typeface="+mn-ea"/>
                  <a:cs typeface="Times New Roman" pitchFamily="18" charset="0"/>
                </a:rPr>
                <a:t>i</a:t>
              </a:r>
              <a:r>
                <a:rPr lang="en-US" altLang="zh-CN" sz="2800" dirty="0">
                  <a:latin typeface="+mn-ea"/>
                  <a:ea typeface="+mn-ea"/>
                </a:rPr>
                <a:t>=1,2,…,</a:t>
              </a:r>
              <a:r>
                <a:rPr lang="en-US" altLang="zh-CN" sz="2800" i="1" dirty="0">
                  <a:latin typeface="+mn-ea"/>
                  <a:ea typeface="+mn-ea"/>
                  <a:cs typeface="Times New Roman" pitchFamily="18" charset="0"/>
                </a:rPr>
                <a:t>k</a:t>
              </a:r>
              <a:r>
                <a:rPr lang="zh-CN" altLang="en-US" sz="2800" dirty="0">
                  <a:latin typeface="+mn-ea"/>
                  <a:ea typeface="+mn-ea"/>
                </a:rPr>
                <a:t>；</a:t>
              </a:r>
              <a:r>
                <a:rPr lang="en-US" altLang="zh-CN" sz="2800" i="1" dirty="0">
                  <a:latin typeface="+mn-ea"/>
                  <a:ea typeface="+mn-ea"/>
                  <a:cs typeface="Times New Roman" pitchFamily="18" charset="0"/>
                </a:rPr>
                <a:t>j</a:t>
              </a:r>
              <a:r>
                <a:rPr lang="en-US" altLang="zh-CN" sz="2800" dirty="0">
                  <a:latin typeface="+mn-ea"/>
                  <a:ea typeface="+mn-ea"/>
                </a:rPr>
                <a:t>=1,2,…,</a:t>
              </a:r>
              <a:r>
                <a:rPr lang="en-US" altLang="zh-CN" sz="2800" i="1" dirty="0">
                  <a:latin typeface="+mn-ea"/>
                  <a:ea typeface="+mn-ea"/>
                  <a:cs typeface="Times New Roman" pitchFamily="18" charset="0"/>
                </a:rPr>
                <a:t>n</a:t>
              </a:r>
              <a:r>
                <a:rPr lang="zh-CN" altLang="en-US" sz="2800" dirty="0">
                  <a:latin typeface="+mn-ea"/>
                  <a:ea typeface="+mn-ea"/>
                </a:rPr>
                <a:t>）；</a:t>
              </a:r>
            </a:p>
          </p:txBody>
        </p:sp>
        <p:sp>
          <p:nvSpPr>
            <p:cNvPr id="2085" name="Rectangle 36"/>
            <p:cNvSpPr>
              <a:spLocks noChangeArrowheads="1"/>
            </p:cNvSpPr>
            <p:nvPr/>
          </p:nvSpPr>
          <p:spPr bwMode="auto">
            <a:xfrm>
              <a:off x="1643055" y="1928802"/>
              <a:ext cx="5481845" cy="523879"/>
            </a:xfrm>
            <a:prstGeom prst="rect">
              <a:avLst/>
            </a:prstGeom>
            <a:noFill/>
            <a:ln w="9525">
              <a:noFill/>
              <a:miter lim="800000"/>
              <a:headEnd/>
              <a:tailEnd/>
            </a:ln>
          </p:spPr>
          <p:txBody>
            <a:bodyPr wrap="none" anchor="ctr">
              <a:spAutoFit/>
            </a:bodyPr>
            <a:lstStyle/>
            <a:p>
              <a:pPr indent="266700" eaLnBrk="0" hangingPunct="0">
                <a:defRPr/>
              </a:pPr>
              <a:r>
                <a:rPr lang="zh-CN" sz="2800" dirty="0">
                  <a:latin typeface="+mn-ea"/>
                  <a:ea typeface="+mn-ea"/>
                </a:rPr>
                <a:t>表示第</a:t>
              </a:r>
              <a:r>
                <a:rPr lang="en-US" altLang="zh-CN" sz="2800" i="1" dirty="0">
                  <a:latin typeface="+mn-ea"/>
                  <a:ea typeface="+mn-ea"/>
                  <a:cs typeface="Times New Roman" pitchFamily="18" charset="0"/>
                </a:rPr>
                <a:t>i</a:t>
              </a:r>
              <a:r>
                <a:rPr lang="zh-CN" altLang="en-US" sz="2800" dirty="0">
                  <a:latin typeface="+mn-ea"/>
                  <a:ea typeface="+mn-ea"/>
                </a:rPr>
                <a:t>个处理</a:t>
              </a:r>
              <a:r>
                <a:rPr lang="en-US" altLang="zh-CN" sz="2800" i="1" dirty="0">
                  <a:latin typeface="+mn-ea"/>
                  <a:ea typeface="+mn-ea"/>
                  <a:cs typeface="Times New Roman" pitchFamily="18" charset="0"/>
                </a:rPr>
                <a:t>n</a:t>
              </a:r>
              <a:r>
                <a:rPr lang="zh-CN" altLang="en-US" sz="2800" dirty="0">
                  <a:latin typeface="+mn-ea"/>
                  <a:ea typeface="+mn-ea"/>
                </a:rPr>
                <a:t>个观测值的和；</a:t>
              </a:r>
            </a:p>
          </p:txBody>
        </p:sp>
        <p:sp>
          <p:nvSpPr>
            <p:cNvPr id="2086" name="Rectangle 37"/>
            <p:cNvSpPr>
              <a:spLocks noChangeArrowheads="1"/>
            </p:cNvSpPr>
            <p:nvPr/>
          </p:nvSpPr>
          <p:spPr bwMode="auto">
            <a:xfrm>
              <a:off x="2643218" y="2857496"/>
              <a:ext cx="4403892" cy="523879"/>
            </a:xfrm>
            <a:prstGeom prst="rect">
              <a:avLst/>
            </a:prstGeom>
            <a:noFill/>
            <a:ln w="9525">
              <a:noFill/>
              <a:miter lim="800000"/>
              <a:headEnd/>
              <a:tailEnd/>
            </a:ln>
          </p:spPr>
          <p:txBody>
            <a:bodyPr wrap="none" anchor="ctr">
              <a:spAutoFit/>
            </a:bodyPr>
            <a:lstStyle/>
            <a:p>
              <a:pPr indent="266700" eaLnBrk="0" hangingPunct="0">
                <a:defRPr/>
              </a:pPr>
              <a:r>
                <a:rPr lang="zh-CN" sz="2800" dirty="0">
                  <a:latin typeface="+mn-ea"/>
                  <a:ea typeface="+mn-ea"/>
                </a:rPr>
                <a:t>表示全部观测值的总和；</a:t>
              </a:r>
            </a:p>
          </p:txBody>
        </p:sp>
        <p:sp>
          <p:nvSpPr>
            <p:cNvPr id="2087" name="Rectangle 38"/>
            <p:cNvSpPr>
              <a:spLocks noChangeArrowheads="1"/>
            </p:cNvSpPr>
            <p:nvPr/>
          </p:nvSpPr>
          <p:spPr bwMode="auto">
            <a:xfrm>
              <a:off x="2928979" y="3714752"/>
              <a:ext cx="4583286" cy="523879"/>
            </a:xfrm>
            <a:prstGeom prst="rect">
              <a:avLst/>
            </a:prstGeom>
            <a:noFill/>
            <a:ln w="9525">
              <a:noFill/>
              <a:miter lim="800000"/>
              <a:headEnd/>
              <a:tailEnd/>
            </a:ln>
          </p:spPr>
          <p:txBody>
            <a:bodyPr wrap="none" anchor="ctr">
              <a:spAutoFit/>
            </a:bodyPr>
            <a:lstStyle/>
            <a:p>
              <a:pPr indent="266700" eaLnBrk="0" hangingPunct="0">
                <a:defRPr/>
              </a:pPr>
              <a:r>
                <a:rPr lang="zh-CN" sz="2800" dirty="0">
                  <a:latin typeface="+mn-ea"/>
                  <a:ea typeface="+mn-ea"/>
                </a:rPr>
                <a:t>表示第</a:t>
              </a:r>
              <a:r>
                <a:rPr lang="en-US" altLang="zh-CN" sz="2800" i="1" dirty="0">
                  <a:latin typeface="+mn-ea"/>
                  <a:ea typeface="+mn-ea"/>
                  <a:cs typeface="Times New Roman" pitchFamily="18" charset="0"/>
                </a:rPr>
                <a:t>i</a:t>
              </a:r>
              <a:r>
                <a:rPr lang="zh-CN" altLang="en-US" sz="2800" dirty="0">
                  <a:latin typeface="+mn-ea"/>
                  <a:ea typeface="+mn-ea"/>
                </a:rPr>
                <a:t>个处理的平均数；</a:t>
              </a:r>
            </a:p>
          </p:txBody>
        </p:sp>
        <p:sp>
          <p:nvSpPr>
            <p:cNvPr id="2088" name="Rectangle 39"/>
            <p:cNvSpPr>
              <a:spLocks noChangeArrowheads="1"/>
            </p:cNvSpPr>
            <p:nvPr/>
          </p:nvSpPr>
          <p:spPr bwMode="auto">
            <a:xfrm>
              <a:off x="3143299" y="4572008"/>
              <a:ext cx="5121469" cy="523879"/>
            </a:xfrm>
            <a:prstGeom prst="rect">
              <a:avLst/>
            </a:prstGeom>
            <a:noFill/>
            <a:ln w="9525">
              <a:noFill/>
              <a:miter lim="800000"/>
              <a:headEnd/>
              <a:tailEnd/>
            </a:ln>
          </p:spPr>
          <p:txBody>
            <a:bodyPr wrap="none" anchor="ctr">
              <a:spAutoFit/>
            </a:bodyPr>
            <a:lstStyle/>
            <a:p>
              <a:pPr indent="266700" eaLnBrk="0" hangingPunct="0">
                <a:defRPr/>
              </a:pPr>
              <a:r>
                <a:rPr lang="zh-CN" sz="2800" dirty="0">
                  <a:latin typeface="+mn-ea"/>
                  <a:ea typeface="+mn-ea"/>
                </a:rPr>
                <a:t>表示全部观测值的总平均数；</a:t>
              </a:r>
            </a:p>
          </p:txBody>
        </p:sp>
        <p:sp>
          <p:nvSpPr>
            <p:cNvPr id="2089" name="Rectangle 40"/>
            <p:cNvSpPr>
              <a:spLocks noChangeArrowheads="1"/>
            </p:cNvSpPr>
            <p:nvPr/>
          </p:nvSpPr>
          <p:spPr bwMode="auto">
            <a:xfrm>
              <a:off x="2643218" y="5357826"/>
              <a:ext cx="2249572" cy="523879"/>
            </a:xfrm>
            <a:prstGeom prst="rect">
              <a:avLst/>
            </a:prstGeom>
            <a:noFill/>
            <a:ln w="9525">
              <a:noFill/>
              <a:miter lim="800000"/>
              <a:headEnd/>
              <a:tailEnd/>
            </a:ln>
          </p:spPr>
          <p:txBody>
            <a:bodyPr wrap="none" anchor="ctr">
              <a:spAutoFit/>
            </a:bodyPr>
            <a:lstStyle/>
            <a:p>
              <a:pPr indent="266700" eaLnBrk="0" hangingPunct="0">
                <a:defRPr/>
              </a:pPr>
              <a:r>
                <a:rPr lang="zh-CN" sz="2800" dirty="0">
                  <a:latin typeface="+mn-ea"/>
                  <a:ea typeface="+mn-ea"/>
                </a:rPr>
                <a:t>可以分解为</a:t>
              </a:r>
              <a:endParaRPr lang="zh-CN" altLang="zh-CN" sz="2800" dirty="0">
                <a:latin typeface="+mn-ea"/>
                <a:ea typeface="+mn-ea"/>
              </a:endParaRPr>
            </a:p>
          </p:txBody>
        </p:sp>
        <p:sp>
          <p:nvSpPr>
            <p:cNvPr id="2090" name="Rectangle 41"/>
            <p:cNvSpPr>
              <a:spLocks noChangeArrowheads="1"/>
            </p:cNvSpPr>
            <p:nvPr/>
          </p:nvSpPr>
          <p:spPr bwMode="auto">
            <a:xfrm>
              <a:off x="6143788" y="5857892"/>
              <a:ext cx="1428804" cy="523879"/>
            </a:xfrm>
            <a:prstGeom prst="rect">
              <a:avLst/>
            </a:prstGeom>
            <a:noFill/>
            <a:ln w="9525">
              <a:noFill/>
              <a:miter lim="800000"/>
              <a:headEnd/>
              <a:tailEnd/>
            </a:ln>
          </p:spPr>
          <p:txBody>
            <a:bodyPr anchor="ctr">
              <a:spAutoFit/>
            </a:bodyPr>
            <a:lstStyle/>
            <a:p>
              <a:pPr indent="266700" algn="r" eaLnBrk="0" hangingPunct="0">
                <a:defRPr/>
              </a:pPr>
              <a:r>
                <a:rPr lang="en-US" altLang="zh-CN" sz="2800" dirty="0">
                  <a:latin typeface="+mn-ea"/>
                  <a:ea typeface="+mn-ea"/>
                </a:rPr>
                <a:t>(2-1)</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0"/>
            <a:ext cx="8643938" cy="1143000"/>
          </a:xfrm>
        </p:spPr>
        <p:txBody>
          <a:bodyPr/>
          <a:lstStyle/>
          <a:p>
            <a:pPr>
              <a:defRPr/>
            </a:pPr>
            <a:r>
              <a:rPr lang="zh-CN" altLang="en-US" b="1" dirty="0" smtClean="0">
                <a:solidFill>
                  <a:schemeClr val="accent6"/>
                </a:solidFill>
                <a:latin typeface="黑体" pitchFamily="2" charset="-122"/>
                <a:ea typeface="黑体" pitchFamily="2" charset="-122"/>
              </a:rPr>
              <a:t>线性模型参数说明</a:t>
            </a:r>
          </a:p>
        </p:txBody>
      </p:sp>
      <p:graphicFrame>
        <p:nvGraphicFramePr>
          <p:cNvPr id="3074" name="Object 15"/>
          <p:cNvGraphicFramePr>
            <a:graphicFrameLocks noChangeAspect="1"/>
          </p:cNvGraphicFramePr>
          <p:nvPr/>
        </p:nvGraphicFramePr>
        <p:xfrm>
          <a:off x="285750" y="1000125"/>
          <a:ext cx="452438" cy="533400"/>
        </p:xfrm>
        <a:graphic>
          <a:graphicData uri="http://schemas.openxmlformats.org/presentationml/2006/ole">
            <p:oleObj spid="_x0000_s3074" name="Equation" r:id="rId3" imgW="164957" imgH="190335" progId="">
              <p:embed/>
            </p:oleObj>
          </a:graphicData>
        </a:graphic>
      </p:graphicFrame>
      <p:graphicFrame>
        <p:nvGraphicFramePr>
          <p:cNvPr id="3075" name="Object 14"/>
          <p:cNvGraphicFramePr>
            <a:graphicFrameLocks noChangeAspect="1"/>
          </p:cNvGraphicFramePr>
          <p:nvPr/>
        </p:nvGraphicFramePr>
        <p:xfrm>
          <a:off x="4500563" y="1428750"/>
          <a:ext cx="452437" cy="533400"/>
        </p:xfrm>
        <a:graphic>
          <a:graphicData uri="http://schemas.openxmlformats.org/presentationml/2006/ole">
            <p:oleObj spid="_x0000_s3075" name="Equation" r:id="rId4" imgW="164957" imgH="190335" progId="">
              <p:embed/>
            </p:oleObj>
          </a:graphicData>
        </a:graphic>
      </p:graphicFrame>
      <p:graphicFrame>
        <p:nvGraphicFramePr>
          <p:cNvPr id="3076" name="Object 13"/>
          <p:cNvGraphicFramePr>
            <a:graphicFrameLocks noChangeAspect="1"/>
          </p:cNvGraphicFramePr>
          <p:nvPr/>
        </p:nvGraphicFramePr>
        <p:xfrm>
          <a:off x="2071688" y="1785938"/>
          <a:ext cx="1890712" cy="1092200"/>
        </p:xfrm>
        <a:graphic>
          <a:graphicData uri="http://schemas.openxmlformats.org/presentationml/2006/ole">
            <p:oleObj spid="_x0000_s3076" name="Equation" r:id="rId5" imgW="672808" imgH="393529" progId="">
              <p:embed/>
            </p:oleObj>
          </a:graphicData>
        </a:graphic>
      </p:graphicFrame>
      <p:graphicFrame>
        <p:nvGraphicFramePr>
          <p:cNvPr id="3077" name="Object 12"/>
          <p:cNvGraphicFramePr>
            <a:graphicFrameLocks noChangeAspect="1"/>
          </p:cNvGraphicFramePr>
          <p:nvPr/>
        </p:nvGraphicFramePr>
        <p:xfrm>
          <a:off x="4572000" y="2071688"/>
          <a:ext cx="1811338" cy="533400"/>
        </p:xfrm>
        <a:graphic>
          <a:graphicData uri="http://schemas.openxmlformats.org/presentationml/2006/ole">
            <p:oleObj spid="_x0000_s3077" name="Equation" r:id="rId6" imgW="647700" imgH="190500" progId="">
              <p:embed/>
            </p:oleObj>
          </a:graphicData>
        </a:graphic>
      </p:graphicFrame>
      <p:graphicFrame>
        <p:nvGraphicFramePr>
          <p:cNvPr id="3078" name="Object 11"/>
          <p:cNvGraphicFramePr>
            <a:graphicFrameLocks noChangeAspect="1"/>
          </p:cNvGraphicFramePr>
          <p:nvPr/>
        </p:nvGraphicFramePr>
        <p:xfrm>
          <a:off x="2143125" y="2857500"/>
          <a:ext cx="2478088" cy="612775"/>
        </p:xfrm>
        <a:graphic>
          <a:graphicData uri="http://schemas.openxmlformats.org/presentationml/2006/ole">
            <p:oleObj spid="_x0000_s3078" name="Equation" r:id="rId7" imgW="888614" imgH="215806" progId="">
              <p:embed/>
            </p:oleObj>
          </a:graphicData>
        </a:graphic>
      </p:graphicFrame>
      <p:graphicFrame>
        <p:nvGraphicFramePr>
          <p:cNvPr id="3079" name="Object 9"/>
          <p:cNvGraphicFramePr>
            <a:graphicFrameLocks noChangeAspect="1"/>
          </p:cNvGraphicFramePr>
          <p:nvPr/>
        </p:nvGraphicFramePr>
        <p:xfrm>
          <a:off x="4929188" y="4572000"/>
          <a:ext cx="1571625" cy="1252538"/>
        </p:xfrm>
        <a:graphic>
          <a:graphicData uri="http://schemas.openxmlformats.org/presentationml/2006/ole">
            <p:oleObj spid="_x0000_s3079" name="Equation" r:id="rId8" imgW="558558" imgH="444307" progId="">
              <p:embed/>
            </p:oleObj>
          </a:graphicData>
        </a:graphic>
      </p:graphicFrame>
      <p:sp>
        <p:nvSpPr>
          <p:cNvPr id="3081" name="Rectangle 1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3082" name="Rectangle 17"/>
          <p:cNvSpPr>
            <a:spLocks noChangeArrowheads="1"/>
          </p:cNvSpPr>
          <p:nvPr/>
        </p:nvSpPr>
        <p:spPr bwMode="auto">
          <a:xfrm>
            <a:off x="928688" y="1000125"/>
            <a:ext cx="8001000" cy="954088"/>
          </a:xfrm>
          <a:prstGeom prst="rect">
            <a:avLst/>
          </a:prstGeom>
          <a:noFill/>
          <a:ln w="9525">
            <a:noFill/>
            <a:miter lim="800000"/>
            <a:headEnd/>
            <a:tailEnd/>
          </a:ln>
        </p:spPr>
        <p:txBody>
          <a:bodyPr anchor="ctr">
            <a:spAutoFit/>
          </a:bodyPr>
          <a:lstStyle/>
          <a:p>
            <a:pPr eaLnBrk="0" hangingPunct="0">
              <a:defRPr/>
            </a:pPr>
            <a:r>
              <a:rPr lang="zh-CN" sz="2800" dirty="0">
                <a:latin typeface="+mn-ea"/>
                <a:ea typeface="+mn-ea"/>
              </a:rPr>
              <a:t>表示第</a:t>
            </a:r>
            <a:r>
              <a:rPr lang="en-US" altLang="zh-CN" sz="2800" i="1" dirty="0" err="1">
                <a:latin typeface="+mn-ea"/>
                <a:ea typeface="+mn-ea"/>
                <a:cs typeface="Times New Roman" pitchFamily="18" charset="0"/>
              </a:rPr>
              <a:t>i</a:t>
            </a:r>
            <a:r>
              <a:rPr lang="zh-CN" altLang="en-US" sz="2800" dirty="0">
                <a:latin typeface="+mn-ea"/>
                <a:ea typeface="+mn-ea"/>
              </a:rPr>
              <a:t>个处理观测值总体的平均数。为了看出各处理的影响大小，将      再进行分解，令</a:t>
            </a:r>
          </a:p>
        </p:txBody>
      </p:sp>
      <p:sp>
        <p:nvSpPr>
          <p:cNvPr id="3083" name="矩形 32"/>
          <p:cNvSpPr>
            <a:spLocks noChangeArrowheads="1"/>
          </p:cNvSpPr>
          <p:nvPr/>
        </p:nvSpPr>
        <p:spPr bwMode="auto">
          <a:xfrm>
            <a:off x="1285875" y="2928938"/>
            <a:ext cx="558800" cy="461962"/>
          </a:xfrm>
          <a:prstGeom prst="rect">
            <a:avLst/>
          </a:prstGeom>
          <a:noFill/>
          <a:ln w="9525">
            <a:noFill/>
            <a:miter lim="800000"/>
            <a:headEnd/>
            <a:tailEnd/>
          </a:ln>
        </p:spPr>
        <p:txBody>
          <a:bodyPr>
            <a:spAutoFit/>
          </a:bodyPr>
          <a:lstStyle/>
          <a:p>
            <a:r>
              <a:rPr lang="zh-CN" altLang="en-US" sz="2400"/>
              <a:t>则</a:t>
            </a:r>
          </a:p>
        </p:txBody>
      </p:sp>
      <p:sp>
        <p:nvSpPr>
          <p:cNvPr id="3084" name="Rectangle 17"/>
          <p:cNvSpPr>
            <a:spLocks noChangeArrowheads="1"/>
          </p:cNvSpPr>
          <p:nvPr/>
        </p:nvSpPr>
        <p:spPr bwMode="auto">
          <a:xfrm>
            <a:off x="357188" y="3429000"/>
            <a:ext cx="8572500" cy="1384300"/>
          </a:xfrm>
          <a:prstGeom prst="rect">
            <a:avLst/>
          </a:prstGeom>
          <a:noFill/>
          <a:ln w="9525">
            <a:noFill/>
            <a:miter lim="800000"/>
            <a:headEnd/>
            <a:tailEnd/>
          </a:ln>
        </p:spPr>
        <p:txBody>
          <a:bodyPr anchor="ctr">
            <a:spAutoFit/>
          </a:bodyPr>
          <a:lstStyle/>
          <a:p>
            <a:pPr eaLnBrk="0" hangingPunct="0">
              <a:defRPr/>
            </a:pPr>
            <a:r>
              <a:rPr lang="zh-CN" altLang="en-US" sz="2800" dirty="0">
                <a:latin typeface="+mn-ea"/>
                <a:ea typeface="+mn-ea"/>
              </a:rPr>
              <a:t>   其中</a:t>
            </a:r>
            <a:r>
              <a:rPr lang="en-US" altLang="zh-CN" sz="2800" i="1" dirty="0">
                <a:latin typeface="+mn-ea"/>
                <a:ea typeface="+mn-ea"/>
              </a:rPr>
              <a:t>μ</a:t>
            </a:r>
            <a:r>
              <a:rPr lang="zh-CN" altLang="en-US" sz="2800" dirty="0">
                <a:latin typeface="+mn-ea"/>
                <a:ea typeface="+mn-ea"/>
              </a:rPr>
              <a:t>表示全试验观测值总体的平均数</a:t>
            </a:r>
            <a:r>
              <a:rPr lang="en-US" altLang="zh-CN" sz="2800" dirty="0">
                <a:latin typeface="+mn-ea"/>
                <a:ea typeface="+mn-ea"/>
              </a:rPr>
              <a:t>,</a:t>
            </a:r>
            <a:r>
              <a:rPr lang="el-GR" altLang="zh-CN" sz="2800" i="1" dirty="0">
                <a:latin typeface="+mn-ea"/>
                <a:ea typeface="+mn-ea"/>
              </a:rPr>
              <a:t>α</a:t>
            </a:r>
            <a:r>
              <a:rPr lang="en-US" altLang="zh-CN" sz="2800" i="1" baseline="-25000" dirty="0" err="1">
                <a:latin typeface="+mn-ea"/>
                <a:ea typeface="+mn-ea"/>
              </a:rPr>
              <a:t>i</a:t>
            </a:r>
            <a:r>
              <a:rPr lang="zh-CN" altLang="en-US" sz="2800" dirty="0">
                <a:latin typeface="+mn-ea"/>
                <a:ea typeface="+mn-ea"/>
              </a:rPr>
              <a:t>是第</a:t>
            </a:r>
            <a:r>
              <a:rPr lang="en-US" altLang="zh-CN" sz="2800" i="1" dirty="0" err="1">
                <a:latin typeface="+mn-ea"/>
                <a:ea typeface="+mn-ea"/>
                <a:cs typeface="Times New Roman" pitchFamily="18" charset="0"/>
              </a:rPr>
              <a:t>i</a:t>
            </a:r>
            <a:r>
              <a:rPr lang="zh-CN" altLang="en-US" sz="2800" dirty="0">
                <a:latin typeface="+mn-ea"/>
                <a:ea typeface="+mn-ea"/>
              </a:rPr>
              <a:t>个处理的效应</a:t>
            </a:r>
            <a:r>
              <a:rPr lang="zh-CN" altLang="en-US" sz="2800" b="1" dirty="0">
                <a:latin typeface="+mn-ea"/>
                <a:ea typeface="+mn-ea"/>
              </a:rPr>
              <a:t>（</a:t>
            </a:r>
            <a:r>
              <a:rPr lang="en-US" altLang="zh-CN" sz="2800" b="1" dirty="0">
                <a:latin typeface="+mn-ea"/>
                <a:ea typeface="+mn-ea"/>
                <a:cs typeface="Times New Roman" pitchFamily="18" charset="0"/>
              </a:rPr>
              <a:t>treatment effects</a:t>
            </a:r>
            <a:r>
              <a:rPr lang="zh-CN" altLang="en-US" sz="2800" b="1" dirty="0">
                <a:latin typeface="+mn-ea"/>
                <a:ea typeface="+mn-ea"/>
              </a:rPr>
              <a:t>）</a:t>
            </a:r>
            <a:r>
              <a:rPr lang="zh-CN" altLang="en-US" sz="2800" dirty="0">
                <a:latin typeface="+mn-ea"/>
                <a:ea typeface="+mn-ea"/>
              </a:rPr>
              <a:t>表示处理</a:t>
            </a:r>
            <a:r>
              <a:rPr lang="en-US" altLang="zh-CN" sz="2800" i="1" dirty="0" err="1">
                <a:latin typeface="+mn-ea"/>
                <a:ea typeface="+mn-ea"/>
                <a:cs typeface="Times New Roman" pitchFamily="18" charset="0"/>
              </a:rPr>
              <a:t>i</a:t>
            </a:r>
            <a:r>
              <a:rPr lang="zh-CN" altLang="en-US" sz="2800" dirty="0">
                <a:latin typeface="+mn-ea"/>
                <a:ea typeface="+mn-ea"/>
              </a:rPr>
              <a:t>对试验结果产生的影响。显然有</a:t>
            </a:r>
          </a:p>
        </p:txBody>
      </p:sp>
      <p:sp>
        <p:nvSpPr>
          <p:cNvPr id="3085" name="矩形 35"/>
          <p:cNvSpPr>
            <a:spLocks noChangeArrowheads="1"/>
          </p:cNvSpPr>
          <p:nvPr/>
        </p:nvSpPr>
        <p:spPr bwMode="auto">
          <a:xfrm>
            <a:off x="214313" y="5857875"/>
            <a:ext cx="8929687" cy="523875"/>
          </a:xfrm>
          <a:prstGeom prst="rect">
            <a:avLst/>
          </a:prstGeom>
          <a:noFill/>
          <a:ln w="9525">
            <a:noFill/>
            <a:miter lim="800000"/>
            <a:headEnd/>
            <a:tailEnd/>
          </a:ln>
        </p:spPr>
        <p:txBody>
          <a:bodyPr>
            <a:spAutoFit/>
          </a:bodyPr>
          <a:lstStyle/>
          <a:p>
            <a:pPr>
              <a:defRPr/>
            </a:pPr>
            <a:r>
              <a:rPr lang="en-US" altLang="zh-CN" sz="2800" i="1" dirty="0" err="1">
                <a:latin typeface="+mn-ea"/>
                <a:ea typeface="+mn-ea"/>
              </a:rPr>
              <a:t>ε</a:t>
            </a:r>
            <a:r>
              <a:rPr lang="en-US" altLang="zh-CN" sz="2800" i="1" baseline="-30000" dirty="0" err="1">
                <a:latin typeface="+mn-ea"/>
                <a:ea typeface="+mn-ea"/>
              </a:rPr>
              <a:t>ij</a:t>
            </a:r>
            <a:r>
              <a:rPr lang="zh-CN" altLang="en-US" sz="2800" dirty="0">
                <a:latin typeface="+mn-ea"/>
                <a:ea typeface="+mn-ea"/>
              </a:rPr>
              <a:t>是试验误差，相互独立，且服从正态分布</a:t>
            </a:r>
            <a:r>
              <a:rPr lang="en-US" altLang="zh-CN" sz="2800" i="1" dirty="0">
                <a:latin typeface="+mn-ea"/>
                <a:ea typeface="+mn-ea"/>
                <a:cs typeface="Times New Roman" pitchFamily="18" charset="0"/>
              </a:rPr>
              <a:t>N</a:t>
            </a:r>
            <a:r>
              <a:rPr lang="zh-CN" altLang="en-US" sz="2800" dirty="0">
                <a:latin typeface="+mn-ea"/>
                <a:ea typeface="+mn-ea"/>
              </a:rPr>
              <a:t>（</a:t>
            </a:r>
            <a:r>
              <a:rPr lang="en-US" altLang="zh-CN" sz="2800" dirty="0">
                <a:latin typeface="+mn-ea"/>
                <a:ea typeface="+mn-ea"/>
              </a:rPr>
              <a:t>0</a:t>
            </a:r>
            <a:r>
              <a:rPr lang="zh-CN" altLang="en-US" sz="2800" dirty="0">
                <a:latin typeface="+mn-ea"/>
                <a:ea typeface="+mn-ea"/>
              </a:rPr>
              <a:t>，</a:t>
            </a:r>
            <a:r>
              <a:rPr lang="en-US" altLang="zh-CN" sz="2800" dirty="0">
                <a:latin typeface="+mn-ea"/>
                <a:ea typeface="+mn-ea"/>
              </a:rPr>
              <a:t>σ</a:t>
            </a:r>
            <a:r>
              <a:rPr lang="en-US" altLang="zh-CN" sz="2800" baseline="30000" dirty="0">
                <a:latin typeface="+mn-ea"/>
                <a:ea typeface="+mn-ea"/>
              </a:rPr>
              <a:t>2</a:t>
            </a:r>
            <a:r>
              <a:rPr lang="zh-CN" altLang="en-US" sz="2800" dirty="0">
                <a:latin typeface="+mn-ea"/>
                <a:ea typeface="+mn-ea"/>
              </a:rPr>
              <a:t>）</a:t>
            </a:r>
          </a:p>
        </p:txBody>
      </p:sp>
      <p:sp>
        <p:nvSpPr>
          <p:cNvPr id="37" name="Rectangle 41"/>
          <p:cNvSpPr>
            <a:spLocks noChangeArrowheads="1"/>
          </p:cNvSpPr>
          <p:nvPr/>
        </p:nvSpPr>
        <p:spPr bwMode="auto">
          <a:xfrm>
            <a:off x="5072063" y="2857500"/>
            <a:ext cx="1428750" cy="523875"/>
          </a:xfrm>
          <a:prstGeom prst="rect">
            <a:avLst/>
          </a:prstGeom>
          <a:noFill/>
          <a:ln w="9525">
            <a:noFill/>
            <a:miter lim="800000"/>
            <a:headEnd/>
            <a:tailEnd/>
          </a:ln>
        </p:spPr>
        <p:txBody>
          <a:bodyPr anchor="ctr">
            <a:spAutoFit/>
          </a:bodyPr>
          <a:lstStyle/>
          <a:p>
            <a:pPr indent="266700" algn="r" eaLnBrk="0" hangingPunct="0">
              <a:defRPr/>
            </a:pPr>
            <a:r>
              <a:rPr lang="en-US" altLang="zh-CN" sz="2800" dirty="0">
                <a:latin typeface="+mn-ea"/>
                <a:ea typeface="+mn-ea"/>
              </a:rPr>
              <a:t>(2-2)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70C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2654</TotalTime>
  <Words>4479</Words>
  <Application>Microsoft Office PowerPoint</Application>
  <PresentationFormat>全屏显示(4:3)</PresentationFormat>
  <Paragraphs>799</Paragraphs>
  <Slides>55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58" baseType="lpstr">
      <vt:lpstr>Office 主题</vt:lpstr>
      <vt:lpstr>Equation</vt:lpstr>
      <vt:lpstr>公式</vt:lpstr>
      <vt:lpstr>实验优化设计</vt:lpstr>
      <vt:lpstr>关于课堂作业的要求</vt:lpstr>
      <vt:lpstr>试验优化设计</vt:lpstr>
      <vt:lpstr>第二章   试验因子的方差分析</vt:lpstr>
      <vt:lpstr>内容提要</vt:lpstr>
      <vt:lpstr>2.1  方差分析的基本原理与步骤</vt:lpstr>
      <vt:lpstr>2.1.1线性模型与基本假定</vt:lpstr>
      <vt:lpstr>线性模型参数说明</vt:lpstr>
      <vt:lpstr>线性模型参数说明</vt:lpstr>
      <vt:lpstr>线性模型说明</vt:lpstr>
      <vt:lpstr>线性模型公式</vt:lpstr>
      <vt:lpstr>总平方和的剖分 </vt:lpstr>
      <vt:lpstr>处理间平方和及误差平方和</vt:lpstr>
      <vt:lpstr>三种平方和的关系</vt:lpstr>
      <vt:lpstr>总自由度的剖分 </vt:lpstr>
      <vt:lpstr>自由度之间的关系 </vt:lpstr>
      <vt:lpstr>均方之间的关系 </vt:lpstr>
      <vt:lpstr>幻灯片 18</vt:lpstr>
      <vt:lpstr>幻灯片 19</vt:lpstr>
      <vt:lpstr>幻灯片 20</vt:lpstr>
      <vt:lpstr>幻灯片 21</vt:lpstr>
      <vt:lpstr>幻灯片 22</vt:lpstr>
      <vt:lpstr>幻灯片 23</vt:lpstr>
      <vt:lpstr>2.1.4 F分布与F检验</vt:lpstr>
      <vt:lpstr>幻灯片 25</vt:lpstr>
      <vt:lpstr>幻灯片 26</vt:lpstr>
      <vt:lpstr>幻灯片 27</vt:lpstr>
      <vt:lpstr>2） F检验（F-Test)</vt:lpstr>
      <vt:lpstr>2） F检验（F-Test)</vt:lpstr>
      <vt:lpstr>幻灯片 30</vt:lpstr>
      <vt:lpstr>幻灯片 31</vt:lpstr>
      <vt:lpstr>2.1.5方差分析的基本步骤</vt:lpstr>
      <vt:lpstr>2.2  单因素试验资料的方差分析</vt:lpstr>
      <vt:lpstr>2.2.1 各处理重复数相等的方差分析</vt:lpstr>
      <vt:lpstr>幻灯片 35</vt:lpstr>
      <vt:lpstr>2.3  两因素试验资料的方差分析</vt:lpstr>
      <vt:lpstr>幻灯片 37</vt:lpstr>
      <vt:lpstr>幻灯片 38</vt:lpstr>
      <vt:lpstr>幻灯片 39</vt:lpstr>
      <vt:lpstr>幻灯片 40</vt:lpstr>
      <vt:lpstr>两因素有重复观测值试验的方差分析</vt:lpstr>
      <vt:lpstr>两因素有重复观测值试验的方差分析</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vector>
  </TitlesOfParts>
  <Company>HUST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机械工程控制基础</dc:subject>
  <dc:creator>叶春生</dc:creator>
  <cp:lastModifiedBy>CSYE</cp:lastModifiedBy>
  <cp:revision>437</cp:revision>
  <dcterms:created xsi:type="dcterms:W3CDTF">2010-04-25T13:44:53Z</dcterms:created>
  <dcterms:modified xsi:type="dcterms:W3CDTF">2013-09-24T10:58:30Z</dcterms:modified>
</cp:coreProperties>
</file>