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heme/themeOverride1.xml" ContentType="application/vnd.openxmlformats-officedocument.themeOverride+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Default Extension="doc" ContentType="application/msword"/>
  <Override PartName="/ppt/notesSlides/notesSlide7.xml" ContentType="application/vnd.openxmlformats-officedocument.presentationml.notesSlide+xml"/>
  <Override PartName="/ppt/charts/chart3.xml" ContentType="application/vnd.openxmlformats-officedocument.drawingml.chart+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theme/themeOverride2.xml" ContentType="application/vnd.openxmlformats-officedocument.themeOverr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108.xml" ContentType="application/vnd.openxmlformats-officedocument.presentationml.slide+xml"/>
  <Override PartName="/ppt/charts/chart4.xml" ContentType="application/vnd.openxmlformats-officedocument.drawingml.chart+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charts/chart1.xml" ContentType="application/vnd.openxmlformats-officedocument.drawingml.char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Default Extension="jpeg" ContentType="image/jpeg"/>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charts/chart2.xml" ContentType="application/vnd.openxmlformats-officedocument.drawingml.chart+xml"/>
  <Override PartName="/ppt/slides/slide29.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4"/>
  </p:notesMasterIdLst>
  <p:sldIdLst>
    <p:sldId id="257" r:id="rId2"/>
    <p:sldId id="493" r:id="rId3"/>
    <p:sldId id="439" r:id="rId4"/>
    <p:sldId id="440" r:id="rId5"/>
    <p:sldId id="613" r:id="rId6"/>
    <p:sldId id="614" r:id="rId7"/>
    <p:sldId id="615" r:id="rId8"/>
    <p:sldId id="616" r:id="rId9"/>
    <p:sldId id="617" r:id="rId10"/>
    <p:sldId id="618" r:id="rId11"/>
    <p:sldId id="619" r:id="rId12"/>
    <p:sldId id="620" r:id="rId13"/>
    <p:sldId id="621" r:id="rId14"/>
    <p:sldId id="622" r:id="rId15"/>
    <p:sldId id="623" r:id="rId16"/>
    <p:sldId id="624" r:id="rId17"/>
    <p:sldId id="494" r:id="rId18"/>
    <p:sldId id="495" r:id="rId19"/>
    <p:sldId id="625" r:id="rId20"/>
    <p:sldId id="626" r:id="rId21"/>
    <p:sldId id="627" r:id="rId22"/>
    <p:sldId id="628" r:id="rId23"/>
    <p:sldId id="629" r:id="rId24"/>
    <p:sldId id="630" r:id="rId25"/>
    <p:sldId id="631" r:id="rId26"/>
    <p:sldId id="632" r:id="rId27"/>
    <p:sldId id="633" r:id="rId28"/>
    <p:sldId id="634" r:id="rId29"/>
    <p:sldId id="635" r:id="rId30"/>
    <p:sldId id="636" r:id="rId31"/>
    <p:sldId id="637" r:id="rId32"/>
    <p:sldId id="643" r:id="rId33"/>
    <p:sldId id="644" r:id="rId34"/>
    <p:sldId id="638" r:id="rId35"/>
    <p:sldId id="639" r:id="rId36"/>
    <p:sldId id="641" r:id="rId37"/>
    <p:sldId id="496" r:id="rId38"/>
    <p:sldId id="498" r:id="rId39"/>
    <p:sldId id="499" r:id="rId40"/>
    <p:sldId id="500" r:id="rId41"/>
    <p:sldId id="501" r:id="rId42"/>
    <p:sldId id="502" r:id="rId43"/>
    <p:sldId id="503" r:id="rId44"/>
    <p:sldId id="504" r:id="rId45"/>
    <p:sldId id="505" r:id="rId46"/>
    <p:sldId id="506" r:id="rId47"/>
    <p:sldId id="507" r:id="rId48"/>
    <p:sldId id="645" r:id="rId49"/>
    <p:sldId id="646" r:id="rId50"/>
    <p:sldId id="647" r:id="rId51"/>
    <p:sldId id="648" r:id="rId52"/>
    <p:sldId id="649" r:id="rId53"/>
    <p:sldId id="650" r:id="rId54"/>
    <p:sldId id="651" r:id="rId55"/>
    <p:sldId id="652" r:id="rId56"/>
    <p:sldId id="653" r:id="rId57"/>
    <p:sldId id="654" r:id="rId58"/>
    <p:sldId id="655" r:id="rId59"/>
    <p:sldId id="656" r:id="rId60"/>
    <p:sldId id="657" r:id="rId61"/>
    <p:sldId id="658" r:id="rId62"/>
    <p:sldId id="659" r:id="rId63"/>
    <p:sldId id="660" r:id="rId64"/>
    <p:sldId id="661" r:id="rId65"/>
    <p:sldId id="662" r:id="rId66"/>
    <p:sldId id="663" r:id="rId67"/>
    <p:sldId id="664" r:id="rId68"/>
    <p:sldId id="665" r:id="rId69"/>
    <p:sldId id="666" r:id="rId70"/>
    <p:sldId id="667" r:id="rId71"/>
    <p:sldId id="668" r:id="rId72"/>
    <p:sldId id="669" r:id="rId73"/>
    <p:sldId id="670" r:id="rId74"/>
    <p:sldId id="671" r:id="rId75"/>
    <p:sldId id="672" r:id="rId76"/>
    <p:sldId id="673" r:id="rId77"/>
    <p:sldId id="674" r:id="rId78"/>
    <p:sldId id="675" r:id="rId79"/>
    <p:sldId id="676" r:id="rId80"/>
    <p:sldId id="677" r:id="rId81"/>
    <p:sldId id="678" r:id="rId82"/>
    <p:sldId id="679" r:id="rId83"/>
    <p:sldId id="680" r:id="rId84"/>
    <p:sldId id="681" r:id="rId85"/>
    <p:sldId id="682" r:id="rId86"/>
    <p:sldId id="683" r:id="rId87"/>
    <p:sldId id="684" r:id="rId88"/>
    <p:sldId id="685" r:id="rId89"/>
    <p:sldId id="686" r:id="rId90"/>
    <p:sldId id="687" r:id="rId91"/>
    <p:sldId id="688" r:id="rId92"/>
    <p:sldId id="689" r:id="rId93"/>
    <p:sldId id="690" r:id="rId94"/>
    <p:sldId id="691" r:id="rId95"/>
    <p:sldId id="692" r:id="rId96"/>
    <p:sldId id="693" r:id="rId97"/>
    <p:sldId id="694" r:id="rId98"/>
    <p:sldId id="695" r:id="rId99"/>
    <p:sldId id="696" r:id="rId100"/>
    <p:sldId id="697" r:id="rId101"/>
    <p:sldId id="698" r:id="rId102"/>
    <p:sldId id="699" r:id="rId103"/>
    <p:sldId id="700" r:id="rId104"/>
    <p:sldId id="701" r:id="rId105"/>
    <p:sldId id="702" r:id="rId106"/>
    <p:sldId id="703" r:id="rId107"/>
    <p:sldId id="704" r:id="rId108"/>
    <p:sldId id="705" r:id="rId109"/>
    <p:sldId id="706" r:id="rId110"/>
    <p:sldId id="707" r:id="rId111"/>
    <p:sldId id="708" r:id="rId112"/>
    <p:sldId id="709" r:id="rId11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FF00"/>
    <a:srgbClr val="FF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615" autoAdjust="0"/>
    <p:restoredTop sz="86379" autoAdjust="0"/>
  </p:normalViewPr>
  <p:slideViewPr>
    <p:cSldViewPr>
      <p:cViewPr>
        <p:scale>
          <a:sx n="66" d="100"/>
          <a:sy n="66" d="100"/>
        </p:scale>
        <p:origin x="-990" y="-102"/>
      </p:cViewPr>
      <p:guideLst>
        <p:guide orient="horz" pos="2160"/>
        <p:guide pos="2880"/>
      </p:guideLst>
    </p:cSldViewPr>
  </p:slideViewPr>
  <p:outlineViewPr>
    <p:cViewPr>
      <p:scale>
        <a:sx n="33" d="100"/>
        <a:sy n="33" d="100"/>
      </p:scale>
      <p:origin x="0" y="27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heme" Target="theme/theme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charts/_rels/chart1.xml.rels><?xml version="1.0" encoding="UTF-8" standalone="yes"?>
<Relationships xmlns="http://schemas.openxmlformats.org/package/2006/relationships"><Relationship Id="rId1" Type="http://schemas.openxmlformats.org/officeDocument/2006/relationships/oleObject" Target="file:///E:\workdir201001\&#25945;&#23398;&#25991;&#20214;\&#25945;&#23398;&#25991;&#20214;\&#30740;&#31350;&#29983;&#25945;&#26448;\&#35797;&#39564;&#20248;&#21270;&#35774;&#35745;20100720_&#25945;&#26448;&#26356;&#26032;\&#31532;&#19977;&#31456;&#38750;&#32447;&#24615;&#22238;&#24402;&#23454;&#20363;.xls"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E:\workdir201001\&#25945;&#23398;&#25991;&#20214;\&#25945;&#23398;&#25991;&#20214;\&#30740;&#31350;&#29983;&#25945;&#26448;\&#35797;&#39564;&#20248;&#21270;&#35774;&#35745;20100720_&#25945;&#26448;&#26356;&#26032;\2.xls"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E:\workdir201001\&#25945;&#23398;&#25991;&#20214;\&#25945;&#23398;&#25991;&#20214;\&#30740;&#31350;&#29983;&#25945;&#26448;\&#35797;&#39564;&#20248;&#21270;&#35774;&#35745;20100720_&#25945;&#26448;&#26356;&#26032;\&#31532;&#19977;&#31456;&#38750;&#32447;&#24615;&#22238;&#24402;&#23454;&#20363;.xls"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E:\workdir201001\&#25945;&#23398;&#25991;&#20214;\&#25945;&#23398;&#25991;&#20214;\&#30740;&#31350;&#29983;&#25945;&#26448;\&#35797;&#39564;&#20248;&#21270;&#35774;&#35745;20100720_&#25945;&#26448;&#26356;&#26032;\&#31532;&#19977;&#31456;&#38750;&#32447;&#24615;&#22238;&#24402;&#23454;&#20363;.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zh-CN"/>
  <c:chart>
    <c:plotArea>
      <c:layout>
        <c:manualLayout>
          <c:layoutTarget val="inner"/>
          <c:xMode val="edge"/>
          <c:yMode val="edge"/>
          <c:x val="0.14375000000000004"/>
          <c:y val="4.0935672514619881E-2"/>
          <c:w val="0.7979166666666665"/>
          <c:h val="0.74269005847953939"/>
        </c:manualLayout>
      </c:layout>
      <c:scatterChart>
        <c:scatterStyle val="lineMarker"/>
        <c:ser>
          <c:idx val="0"/>
          <c:order val="0"/>
          <c:spPr>
            <a:ln w="28575">
              <a:noFill/>
            </a:ln>
          </c:spPr>
          <c:xVal>
            <c:numRef>
              <c:f>含碳量的计算!$B$5:$L$5</c:f>
              <c:numCache>
                <c:formatCode>General</c:formatCode>
                <c:ptCount val="11"/>
                <c:pt idx="0">
                  <c:v>0.11000000000000017</c:v>
                </c:pt>
                <c:pt idx="1">
                  <c:v>0.12000000000000002</c:v>
                </c:pt>
                <c:pt idx="2">
                  <c:v>0.13</c:v>
                </c:pt>
                <c:pt idx="3">
                  <c:v>0.14000000000000001</c:v>
                </c:pt>
                <c:pt idx="4">
                  <c:v>0.15000000000000024</c:v>
                </c:pt>
                <c:pt idx="5">
                  <c:v>0.16000000000000036</c:v>
                </c:pt>
                <c:pt idx="6">
                  <c:v>0.17</c:v>
                </c:pt>
                <c:pt idx="7">
                  <c:v>0.18000000000000024</c:v>
                </c:pt>
                <c:pt idx="8">
                  <c:v>0.2</c:v>
                </c:pt>
                <c:pt idx="9">
                  <c:v>0.21000000000000021</c:v>
                </c:pt>
                <c:pt idx="10">
                  <c:v>0.23</c:v>
                </c:pt>
              </c:numCache>
            </c:numRef>
          </c:xVal>
          <c:yVal>
            <c:numRef>
              <c:f>含碳量的计算!$B$6:$L$6</c:f>
              <c:numCache>
                <c:formatCode>General</c:formatCode>
                <c:ptCount val="11"/>
                <c:pt idx="0">
                  <c:v>42</c:v>
                </c:pt>
                <c:pt idx="1">
                  <c:v>43</c:v>
                </c:pt>
                <c:pt idx="2">
                  <c:v>45</c:v>
                </c:pt>
                <c:pt idx="3">
                  <c:v>45</c:v>
                </c:pt>
                <c:pt idx="4">
                  <c:v>47.5</c:v>
                </c:pt>
                <c:pt idx="5">
                  <c:v>49</c:v>
                </c:pt>
                <c:pt idx="6">
                  <c:v>53</c:v>
                </c:pt>
                <c:pt idx="7">
                  <c:v>50</c:v>
                </c:pt>
                <c:pt idx="8">
                  <c:v>55</c:v>
                </c:pt>
                <c:pt idx="9">
                  <c:v>55</c:v>
                </c:pt>
                <c:pt idx="10">
                  <c:v>60</c:v>
                </c:pt>
              </c:numCache>
            </c:numRef>
          </c:yVal>
        </c:ser>
        <c:axId val="119374592"/>
        <c:axId val="119376512"/>
      </c:scatterChart>
      <c:valAx>
        <c:axId val="119374592"/>
        <c:scaling>
          <c:orientation val="minMax"/>
          <c:min val="0.1"/>
        </c:scaling>
        <c:axPos val="b"/>
        <c:majorGridlines/>
        <c:minorGridlines/>
        <c:title>
          <c:tx>
            <c:rich>
              <a:bodyPr/>
              <a:lstStyle/>
              <a:p>
                <a:pPr>
                  <a:defRPr/>
                </a:pPr>
                <a:r>
                  <a:rPr lang="zh-CN"/>
                  <a:t>合金中含碳量</a:t>
                </a:r>
                <a:r>
                  <a:rPr lang="en-US"/>
                  <a:t>x</a:t>
                </a:r>
                <a:r>
                  <a:rPr lang="zh-CN"/>
                  <a:t>（</a:t>
                </a:r>
                <a:r>
                  <a:rPr lang="en-US"/>
                  <a:t>%</a:t>
                </a:r>
                <a:r>
                  <a:rPr lang="zh-CN"/>
                  <a:t>）</a:t>
                </a:r>
              </a:p>
            </c:rich>
          </c:tx>
        </c:title>
        <c:numFmt formatCode="General" sourceLinked="1"/>
        <c:tickLblPos val="nextTo"/>
        <c:txPr>
          <a:bodyPr rot="0" vert="horz"/>
          <a:lstStyle/>
          <a:p>
            <a:pPr>
              <a:defRPr/>
            </a:pPr>
            <a:endParaRPr lang="zh-CN"/>
          </a:p>
        </c:txPr>
        <c:crossAx val="119376512"/>
        <c:crosses val="autoZero"/>
        <c:crossBetween val="midCat"/>
        <c:majorUnit val="2.0000000000000052E-2"/>
        <c:minorUnit val="2.0000000000000052E-2"/>
      </c:valAx>
      <c:valAx>
        <c:axId val="119376512"/>
        <c:scaling>
          <c:orientation val="minMax"/>
          <c:max val="60"/>
          <c:min val="40"/>
        </c:scaling>
        <c:axPos val="l"/>
        <c:majorGridlines/>
        <c:minorGridlines/>
        <c:title>
          <c:tx>
            <c:rich>
              <a:bodyPr/>
              <a:lstStyle/>
              <a:p>
                <a:pPr>
                  <a:defRPr/>
                </a:pPr>
                <a:r>
                  <a:rPr lang="zh-CN"/>
                  <a:t>合金强度</a:t>
                </a:r>
                <a:r>
                  <a:rPr lang="en-US"/>
                  <a:t>y</a:t>
                </a:r>
                <a:r>
                  <a:rPr lang="zh-CN"/>
                  <a:t>（</a:t>
                </a:r>
                <a:r>
                  <a:rPr lang="en-US"/>
                  <a:t>10xMPa</a:t>
                </a:r>
                <a:r>
                  <a:rPr lang="zh-CN"/>
                  <a:t>）</a:t>
                </a:r>
              </a:p>
            </c:rich>
          </c:tx>
        </c:title>
        <c:numFmt formatCode="General" sourceLinked="1"/>
        <c:tickLblPos val="nextTo"/>
        <c:crossAx val="119374592"/>
        <c:crosses val="autoZero"/>
        <c:crossBetween val="midCat"/>
        <c:majorUnit val="10"/>
        <c:minorUnit val="2"/>
      </c:valAx>
    </c:plotArea>
    <c:plotVisOnly val="1"/>
    <c:dispBlanksAs val="gap"/>
  </c:chart>
  <c:txPr>
    <a:bodyPr/>
    <a:lstStyle/>
    <a:p>
      <a:pPr>
        <a:defRPr sz="1800"/>
      </a:pPr>
      <a:endParaRPr lang="zh-CN"/>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zh-CN"/>
  <c:chart>
    <c:plotArea>
      <c:layout/>
      <c:scatterChart>
        <c:scatterStyle val="lineMarker"/>
        <c:ser>
          <c:idx val="0"/>
          <c:order val="0"/>
          <c:spPr>
            <a:ln w="28575">
              <a:noFill/>
            </a:ln>
          </c:spPr>
          <c:xVal>
            <c:numRef>
              <c:f>Sheet1!$B$92:$B$101</c:f>
              <c:numCache>
                <c:formatCode>General</c:formatCode>
                <c:ptCount val="10"/>
                <c:pt idx="0">
                  <c:v>800</c:v>
                </c:pt>
                <c:pt idx="1">
                  <c:v>1000</c:v>
                </c:pt>
                <c:pt idx="2">
                  <c:v>1200</c:v>
                </c:pt>
                <c:pt idx="3">
                  <c:v>1400</c:v>
                </c:pt>
                <c:pt idx="4">
                  <c:v>1600</c:v>
                </c:pt>
                <c:pt idx="5">
                  <c:v>1800</c:v>
                </c:pt>
                <c:pt idx="6">
                  <c:v>2000</c:v>
                </c:pt>
                <c:pt idx="7">
                  <c:v>2200</c:v>
                </c:pt>
                <c:pt idx="8">
                  <c:v>2400</c:v>
                </c:pt>
                <c:pt idx="9">
                  <c:v>2600</c:v>
                </c:pt>
              </c:numCache>
            </c:numRef>
          </c:xVal>
          <c:yVal>
            <c:numRef>
              <c:f>Sheet1!$C$92:$C$101</c:f>
              <c:numCache>
                <c:formatCode>General</c:formatCode>
                <c:ptCount val="10"/>
                <c:pt idx="0">
                  <c:v>550</c:v>
                </c:pt>
                <c:pt idx="1">
                  <c:v>650</c:v>
                </c:pt>
                <c:pt idx="2">
                  <c:v>790</c:v>
                </c:pt>
                <c:pt idx="3">
                  <c:v>800</c:v>
                </c:pt>
                <c:pt idx="4">
                  <c:v>1020</c:v>
                </c:pt>
                <c:pt idx="5">
                  <c:v>1100</c:v>
                </c:pt>
                <c:pt idx="6">
                  <c:v>1200</c:v>
                </c:pt>
                <c:pt idx="7">
                  <c:v>1350</c:v>
                </c:pt>
                <c:pt idx="8">
                  <c:v>1370</c:v>
                </c:pt>
                <c:pt idx="9">
                  <c:v>1500</c:v>
                </c:pt>
              </c:numCache>
            </c:numRef>
          </c:yVal>
        </c:ser>
        <c:ser>
          <c:idx val="1"/>
          <c:order val="1"/>
          <c:spPr>
            <a:ln w="28575">
              <a:noFill/>
            </a:ln>
          </c:spPr>
          <c:xVal>
            <c:numRef>
              <c:f>Sheet1!$B$92:$B$101</c:f>
              <c:numCache>
                <c:formatCode>General</c:formatCode>
                <c:ptCount val="10"/>
                <c:pt idx="0">
                  <c:v>800</c:v>
                </c:pt>
                <c:pt idx="1">
                  <c:v>1000</c:v>
                </c:pt>
                <c:pt idx="2">
                  <c:v>1200</c:v>
                </c:pt>
                <c:pt idx="3">
                  <c:v>1400</c:v>
                </c:pt>
                <c:pt idx="4">
                  <c:v>1600</c:v>
                </c:pt>
                <c:pt idx="5">
                  <c:v>1800</c:v>
                </c:pt>
                <c:pt idx="6">
                  <c:v>2000</c:v>
                </c:pt>
                <c:pt idx="7">
                  <c:v>2200</c:v>
                </c:pt>
                <c:pt idx="8">
                  <c:v>2400</c:v>
                </c:pt>
                <c:pt idx="9">
                  <c:v>2600</c:v>
                </c:pt>
              </c:numCache>
            </c:numRef>
          </c:xVal>
          <c:yVal>
            <c:numRef>
              <c:f>Sheet1!$D$92:$D$101</c:f>
              <c:numCache>
                <c:formatCode>General</c:formatCode>
                <c:ptCount val="10"/>
                <c:pt idx="0">
                  <c:v>600</c:v>
                </c:pt>
                <c:pt idx="1">
                  <c:v>700</c:v>
                </c:pt>
                <c:pt idx="2">
                  <c:v>840</c:v>
                </c:pt>
                <c:pt idx="3">
                  <c:v>930</c:v>
                </c:pt>
                <c:pt idx="4">
                  <c:v>1070</c:v>
                </c:pt>
                <c:pt idx="5">
                  <c:v>1150</c:v>
                </c:pt>
                <c:pt idx="6">
                  <c:v>1360</c:v>
                </c:pt>
                <c:pt idx="7">
                  <c:v>1370</c:v>
                </c:pt>
                <c:pt idx="8">
                  <c:v>1450</c:v>
                </c:pt>
                <c:pt idx="9">
                  <c:v>1520</c:v>
                </c:pt>
              </c:numCache>
            </c:numRef>
          </c:yVal>
        </c:ser>
        <c:ser>
          <c:idx val="2"/>
          <c:order val="2"/>
          <c:spPr>
            <a:ln w="28575">
              <a:noFill/>
            </a:ln>
          </c:spPr>
          <c:xVal>
            <c:numRef>
              <c:f>Sheet1!$B$92:$B$101</c:f>
              <c:numCache>
                <c:formatCode>General</c:formatCode>
                <c:ptCount val="10"/>
                <c:pt idx="0">
                  <c:v>800</c:v>
                </c:pt>
                <c:pt idx="1">
                  <c:v>1000</c:v>
                </c:pt>
                <c:pt idx="2">
                  <c:v>1200</c:v>
                </c:pt>
                <c:pt idx="3">
                  <c:v>1400</c:v>
                </c:pt>
                <c:pt idx="4">
                  <c:v>1600</c:v>
                </c:pt>
                <c:pt idx="5">
                  <c:v>1800</c:v>
                </c:pt>
                <c:pt idx="6">
                  <c:v>2000</c:v>
                </c:pt>
                <c:pt idx="7">
                  <c:v>2200</c:v>
                </c:pt>
                <c:pt idx="8">
                  <c:v>2400</c:v>
                </c:pt>
                <c:pt idx="9">
                  <c:v>2600</c:v>
                </c:pt>
              </c:numCache>
            </c:numRef>
          </c:xVal>
          <c:yVal>
            <c:numRef>
              <c:f>Sheet1!$E$92:$E$101</c:f>
              <c:numCache>
                <c:formatCode>General</c:formatCode>
                <c:ptCount val="10"/>
                <c:pt idx="0">
                  <c:v>650</c:v>
                </c:pt>
                <c:pt idx="1">
                  <c:v>740</c:v>
                </c:pt>
                <c:pt idx="2">
                  <c:v>900</c:v>
                </c:pt>
                <c:pt idx="3">
                  <c:v>950</c:v>
                </c:pt>
                <c:pt idx="4">
                  <c:v>1100</c:v>
                </c:pt>
                <c:pt idx="5">
                  <c:v>1200</c:v>
                </c:pt>
                <c:pt idx="6">
                  <c:v>1400</c:v>
                </c:pt>
                <c:pt idx="7">
                  <c:v>1400</c:v>
                </c:pt>
                <c:pt idx="8">
                  <c:v>1550</c:v>
                </c:pt>
                <c:pt idx="9">
                  <c:v>1750</c:v>
                </c:pt>
              </c:numCache>
            </c:numRef>
          </c:yVal>
        </c:ser>
        <c:ser>
          <c:idx val="3"/>
          <c:order val="3"/>
          <c:spPr>
            <a:ln w="28575">
              <a:noFill/>
            </a:ln>
          </c:spPr>
          <c:xVal>
            <c:numRef>
              <c:f>Sheet1!$B$92:$B$101</c:f>
              <c:numCache>
                <c:formatCode>General</c:formatCode>
                <c:ptCount val="10"/>
                <c:pt idx="0">
                  <c:v>800</c:v>
                </c:pt>
                <c:pt idx="1">
                  <c:v>1000</c:v>
                </c:pt>
                <c:pt idx="2">
                  <c:v>1200</c:v>
                </c:pt>
                <c:pt idx="3">
                  <c:v>1400</c:v>
                </c:pt>
                <c:pt idx="4">
                  <c:v>1600</c:v>
                </c:pt>
                <c:pt idx="5">
                  <c:v>1800</c:v>
                </c:pt>
                <c:pt idx="6">
                  <c:v>2000</c:v>
                </c:pt>
                <c:pt idx="7">
                  <c:v>2200</c:v>
                </c:pt>
                <c:pt idx="8">
                  <c:v>2400</c:v>
                </c:pt>
                <c:pt idx="9">
                  <c:v>2600</c:v>
                </c:pt>
              </c:numCache>
            </c:numRef>
          </c:xVal>
          <c:yVal>
            <c:numRef>
              <c:f>Sheet1!$F$92:$F$101</c:f>
              <c:numCache>
                <c:formatCode>General</c:formatCode>
                <c:ptCount val="10"/>
                <c:pt idx="0">
                  <c:v>700</c:v>
                </c:pt>
                <c:pt idx="1">
                  <c:v>800</c:v>
                </c:pt>
                <c:pt idx="2">
                  <c:v>940</c:v>
                </c:pt>
                <c:pt idx="3">
                  <c:v>1030</c:v>
                </c:pt>
                <c:pt idx="4">
                  <c:v>1160</c:v>
                </c:pt>
                <c:pt idx="5">
                  <c:v>1300</c:v>
                </c:pt>
                <c:pt idx="6">
                  <c:v>1440</c:v>
                </c:pt>
                <c:pt idx="7">
                  <c:v>1520</c:v>
                </c:pt>
                <c:pt idx="8">
                  <c:v>1650</c:v>
                </c:pt>
                <c:pt idx="9">
                  <c:v>1780</c:v>
                </c:pt>
              </c:numCache>
            </c:numRef>
          </c:yVal>
        </c:ser>
        <c:ser>
          <c:idx val="4"/>
          <c:order val="4"/>
          <c:spPr>
            <a:ln w="28575">
              <a:noFill/>
            </a:ln>
          </c:spPr>
          <c:xVal>
            <c:numRef>
              <c:f>Sheet1!$B$92:$B$101</c:f>
              <c:numCache>
                <c:formatCode>General</c:formatCode>
                <c:ptCount val="10"/>
                <c:pt idx="0">
                  <c:v>800</c:v>
                </c:pt>
                <c:pt idx="1">
                  <c:v>1000</c:v>
                </c:pt>
                <c:pt idx="2">
                  <c:v>1200</c:v>
                </c:pt>
                <c:pt idx="3">
                  <c:v>1400</c:v>
                </c:pt>
                <c:pt idx="4">
                  <c:v>1600</c:v>
                </c:pt>
                <c:pt idx="5">
                  <c:v>1800</c:v>
                </c:pt>
                <c:pt idx="6">
                  <c:v>2000</c:v>
                </c:pt>
                <c:pt idx="7">
                  <c:v>2200</c:v>
                </c:pt>
                <c:pt idx="8">
                  <c:v>2400</c:v>
                </c:pt>
                <c:pt idx="9">
                  <c:v>2600</c:v>
                </c:pt>
              </c:numCache>
            </c:numRef>
          </c:xVal>
          <c:yVal>
            <c:numRef>
              <c:f>Sheet1!$G$92:$G$101</c:f>
              <c:numCache>
                <c:formatCode>General</c:formatCode>
                <c:ptCount val="10"/>
                <c:pt idx="0">
                  <c:v>750</c:v>
                </c:pt>
                <c:pt idx="1">
                  <c:v>850</c:v>
                </c:pt>
                <c:pt idx="2">
                  <c:v>980</c:v>
                </c:pt>
                <c:pt idx="3">
                  <c:v>1080</c:v>
                </c:pt>
                <c:pt idx="4">
                  <c:v>1180</c:v>
                </c:pt>
                <c:pt idx="5">
                  <c:v>1350</c:v>
                </c:pt>
                <c:pt idx="6">
                  <c:v>1450</c:v>
                </c:pt>
                <c:pt idx="7">
                  <c:v>1570</c:v>
                </c:pt>
                <c:pt idx="8">
                  <c:v>1750</c:v>
                </c:pt>
                <c:pt idx="9">
                  <c:v>1800</c:v>
                </c:pt>
              </c:numCache>
            </c:numRef>
          </c:yVal>
        </c:ser>
        <c:ser>
          <c:idx val="5"/>
          <c:order val="5"/>
          <c:spPr>
            <a:ln w="28575">
              <a:noFill/>
            </a:ln>
          </c:spPr>
          <c:xVal>
            <c:numRef>
              <c:f>Sheet1!$B$92:$B$101</c:f>
              <c:numCache>
                <c:formatCode>General</c:formatCode>
                <c:ptCount val="10"/>
                <c:pt idx="0">
                  <c:v>800</c:v>
                </c:pt>
                <c:pt idx="1">
                  <c:v>1000</c:v>
                </c:pt>
                <c:pt idx="2">
                  <c:v>1200</c:v>
                </c:pt>
                <c:pt idx="3">
                  <c:v>1400</c:v>
                </c:pt>
                <c:pt idx="4">
                  <c:v>1600</c:v>
                </c:pt>
                <c:pt idx="5">
                  <c:v>1800</c:v>
                </c:pt>
                <c:pt idx="6">
                  <c:v>2000</c:v>
                </c:pt>
                <c:pt idx="7">
                  <c:v>2200</c:v>
                </c:pt>
                <c:pt idx="8">
                  <c:v>2400</c:v>
                </c:pt>
                <c:pt idx="9">
                  <c:v>2600</c:v>
                </c:pt>
              </c:numCache>
            </c:numRef>
          </c:xVal>
          <c:yVal>
            <c:numRef>
              <c:f>Sheet1!$H$92:$H$101</c:f>
              <c:numCache>
                <c:formatCode>General</c:formatCode>
                <c:ptCount val="10"/>
                <c:pt idx="0">
                  <c:v>0</c:v>
                </c:pt>
                <c:pt idx="1">
                  <c:v>880</c:v>
                </c:pt>
                <c:pt idx="2">
                  <c:v>0</c:v>
                </c:pt>
                <c:pt idx="3">
                  <c:v>1130</c:v>
                </c:pt>
                <c:pt idx="4">
                  <c:v>1250</c:v>
                </c:pt>
                <c:pt idx="5">
                  <c:v>1400</c:v>
                </c:pt>
                <c:pt idx="6">
                  <c:v>0</c:v>
                </c:pt>
                <c:pt idx="7">
                  <c:v>1600</c:v>
                </c:pt>
                <c:pt idx="8">
                  <c:v>1890</c:v>
                </c:pt>
                <c:pt idx="9">
                  <c:v>1850</c:v>
                </c:pt>
              </c:numCache>
            </c:numRef>
          </c:yVal>
        </c:ser>
        <c:ser>
          <c:idx val="6"/>
          <c:order val="6"/>
          <c:spPr>
            <a:ln w="28575">
              <a:noFill/>
            </a:ln>
          </c:spPr>
          <c:xVal>
            <c:numRef>
              <c:f>Sheet1!$B$92:$B$101</c:f>
              <c:numCache>
                <c:formatCode>General</c:formatCode>
                <c:ptCount val="10"/>
                <c:pt idx="0">
                  <c:v>800</c:v>
                </c:pt>
                <c:pt idx="1">
                  <c:v>1000</c:v>
                </c:pt>
                <c:pt idx="2">
                  <c:v>1200</c:v>
                </c:pt>
                <c:pt idx="3">
                  <c:v>1400</c:v>
                </c:pt>
                <c:pt idx="4">
                  <c:v>1600</c:v>
                </c:pt>
                <c:pt idx="5">
                  <c:v>1800</c:v>
                </c:pt>
                <c:pt idx="6">
                  <c:v>2000</c:v>
                </c:pt>
                <c:pt idx="7">
                  <c:v>2200</c:v>
                </c:pt>
                <c:pt idx="8">
                  <c:v>2400</c:v>
                </c:pt>
                <c:pt idx="9">
                  <c:v>2600</c:v>
                </c:pt>
              </c:numCache>
            </c:numRef>
          </c:xVal>
          <c:yVal>
            <c:numRef>
              <c:f>Sheet1!$I$92:$I$101</c:f>
              <c:numCache>
                <c:formatCode>General</c:formatCode>
                <c:ptCount val="10"/>
                <c:pt idx="0">
                  <c:v>0</c:v>
                </c:pt>
                <c:pt idx="1">
                  <c:v>0</c:v>
                </c:pt>
                <c:pt idx="2">
                  <c:v>0</c:v>
                </c:pt>
                <c:pt idx="3">
                  <c:v>1150</c:v>
                </c:pt>
                <c:pt idx="4">
                  <c:v>0</c:v>
                </c:pt>
                <c:pt idx="5">
                  <c:v>0</c:v>
                </c:pt>
                <c:pt idx="6">
                  <c:v>0</c:v>
                </c:pt>
                <c:pt idx="7">
                  <c:v>1620</c:v>
                </c:pt>
                <c:pt idx="8">
                  <c:v>0</c:v>
                </c:pt>
                <c:pt idx="9">
                  <c:v>1910</c:v>
                </c:pt>
              </c:numCache>
            </c:numRef>
          </c:yVal>
        </c:ser>
        <c:axId val="119553024"/>
        <c:axId val="119563392"/>
      </c:scatterChart>
      <c:valAx>
        <c:axId val="119553024"/>
        <c:scaling>
          <c:orientation val="minMax"/>
          <c:max val="2700"/>
          <c:min val="800"/>
        </c:scaling>
        <c:axPos val="b"/>
        <c:majorGridlines/>
        <c:minorGridlines/>
        <c:title>
          <c:tx>
            <c:rich>
              <a:bodyPr/>
              <a:lstStyle/>
              <a:p>
                <a:pPr>
                  <a:defRPr/>
                </a:pPr>
                <a:r>
                  <a:rPr lang="zh-CN"/>
                  <a:t>收入</a:t>
                </a:r>
                <a:r>
                  <a:rPr lang="en-US"/>
                  <a:t>x</a:t>
                </a:r>
                <a:r>
                  <a:rPr lang="zh-CN"/>
                  <a:t>（元</a:t>
                </a:r>
                <a:r>
                  <a:rPr lang="en-US"/>
                  <a:t>/</a:t>
                </a:r>
                <a:r>
                  <a:rPr lang="zh-CN"/>
                  <a:t>月）</a:t>
                </a:r>
              </a:p>
            </c:rich>
          </c:tx>
        </c:title>
        <c:numFmt formatCode="General" sourceLinked="1"/>
        <c:tickLblPos val="nextTo"/>
        <c:crossAx val="119563392"/>
        <c:crosses val="autoZero"/>
        <c:crossBetween val="midCat"/>
        <c:majorUnit val="500"/>
        <c:minorUnit val="100"/>
      </c:valAx>
      <c:valAx>
        <c:axId val="119563392"/>
        <c:scaling>
          <c:orientation val="minMax"/>
          <c:max val="2000"/>
          <c:min val="500"/>
        </c:scaling>
        <c:axPos val="l"/>
        <c:majorGridlines/>
        <c:minorGridlines/>
        <c:title>
          <c:tx>
            <c:rich>
              <a:bodyPr/>
              <a:lstStyle/>
              <a:p>
                <a:pPr>
                  <a:defRPr/>
                </a:pPr>
                <a:r>
                  <a:rPr lang="zh-CN"/>
                  <a:t>消费</a:t>
                </a:r>
                <a:r>
                  <a:rPr lang="en-US"/>
                  <a:t>y</a:t>
                </a:r>
                <a:r>
                  <a:rPr lang="zh-CN"/>
                  <a:t>（元</a:t>
                </a:r>
                <a:r>
                  <a:rPr lang="en-US"/>
                  <a:t>/</a:t>
                </a:r>
                <a:r>
                  <a:rPr lang="zh-CN"/>
                  <a:t>月）</a:t>
                </a:r>
              </a:p>
            </c:rich>
          </c:tx>
        </c:title>
        <c:numFmt formatCode="General" sourceLinked="1"/>
        <c:tickLblPos val="nextTo"/>
        <c:crossAx val="119553024"/>
        <c:crosses val="autoZero"/>
        <c:crossBetween val="midCat"/>
        <c:majorUnit val="500"/>
        <c:minorUnit val="100"/>
      </c:valAx>
    </c:plotArea>
    <c:legend>
      <c:legendPos val="r"/>
    </c:legend>
    <c:plotVisOnly val="1"/>
  </c:chart>
  <c:txPr>
    <a:bodyPr/>
    <a:lstStyle/>
    <a:p>
      <a:pPr>
        <a:defRPr sz="1600"/>
      </a:pPr>
      <a:endParaRPr lang="zh-CN"/>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zh-CN"/>
  <c:chart>
    <c:plotArea>
      <c:layout>
        <c:manualLayout>
          <c:layoutTarget val="inner"/>
          <c:xMode val="edge"/>
          <c:yMode val="edge"/>
          <c:x val="0.15972222222222307"/>
          <c:y val="4.8109965635738827E-2"/>
          <c:w val="0.58101851851851893"/>
          <c:h val="0.69759450171821258"/>
        </c:manualLayout>
      </c:layout>
      <c:scatterChart>
        <c:scatterStyle val="lineMarker"/>
        <c:ser>
          <c:idx val="0"/>
          <c:order val="0"/>
          <c:tx>
            <c:v>Y</c:v>
          </c:tx>
          <c:marker>
            <c:symbol val="diamond"/>
            <c:size val="8"/>
          </c:marker>
          <c:xVal>
            <c:numRef>
              <c:f>含碳量的计算!$D$10:$D$20</c:f>
              <c:numCache>
                <c:formatCode>General</c:formatCode>
                <c:ptCount val="11"/>
                <c:pt idx="0">
                  <c:v>0.11000000000000004</c:v>
                </c:pt>
                <c:pt idx="1">
                  <c:v>0.12000000000000002</c:v>
                </c:pt>
                <c:pt idx="2">
                  <c:v>0.13</c:v>
                </c:pt>
                <c:pt idx="3">
                  <c:v>0.14000000000000001</c:v>
                </c:pt>
                <c:pt idx="4">
                  <c:v>0.15000000000000024</c:v>
                </c:pt>
                <c:pt idx="5">
                  <c:v>0.16000000000000009</c:v>
                </c:pt>
                <c:pt idx="6">
                  <c:v>0.17</c:v>
                </c:pt>
                <c:pt idx="7">
                  <c:v>0.18000000000000024</c:v>
                </c:pt>
                <c:pt idx="8">
                  <c:v>0.2</c:v>
                </c:pt>
                <c:pt idx="9">
                  <c:v>0.21000000000000021</c:v>
                </c:pt>
                <c:pt idx="10">
                  <c:v>0.23</c:v>
                </c:pt>
              </c:numCache>
            </c:numRef>
          </c:xVal>
          <c:yVal>
            <c:numRef>
              <c:f>含碳量的计算!$E$10:$E$20</c:f>
              <c:numCache>
                <c:formatCode>General</c:formatCode>
                <c:ptCount val="11"/>
                <c:pt idx="0">
                  <c:v>42</c:v>
                </c:pt>
                <c:pt idx="1">
                  <c:v>43</c:v>
                </c:pt>
                <c:pt idx="2">
                  <c:v>45</c:v>
                </c:pt>
                <c:pt idx="3">
                  <c:v>45</c:v>
                </c:pt>
                <c:pt idx="4">
                  <c:v>47.5</c:v>
                </c:pt>
                <c:pt idx="5">
                  <c:v>49</c:v>
                </c:pt>
                <c:pt idx="6">
                  <c:v>53</c:v>
                </c:pt>
                <c:pt idx="7">
                  <c:v>50</c:v>
                </c:pt>
                <c:pt idx="8">
                  <c:v>55</c:v>
                </c:pt>
                <c:pt idx="9">
                  <c:v>55</c:v>
                </c:pt>
                <c:pt idx="10">
                  <c:v>60</c:v>
                </c:pt>
              </c:numCache>
            </c:numRef>
          </c:yVal>
        </c:ser>
        <c:ser>
          <c:idx val="1"/>
          <c:order val="1"/>
          <c:tx>
            <c:v>预测 Y</c:v>
          </c:tx>
          <c:xVal>
            <c:numRef>
              <c:f>含碳量的计算!$D$10:$D$20</c:f>
              <c:numCache>
                <c:formatCode>General</c:formatCode>
                <c:ptCount val="11"/>
                <c:pt idx="0">
                  <c:v>0.11000000000000004</c:v>
                </c:pt>
                <c:pt idx="1">
                  <c:v>0.12000000000000002</c:v>
                </c:pt>
                <c:pt idx="2">
                  <c:v>0.13</c:v>
                </c:pt>
                <c:pt idx="3">
                  <c:v>0.14000000000000001</c:v>
                </c:pt>
                <c:pt idx="4">
                  <c:v>0.15000000000000024</c:v>
                </c:pt>
                <c:pt idx="5">
                  <c:v>0.16000000000000009</c:v>
                </c:pt>
                <c:pt idx="6">
                  <c:v>0.17</c:v>
                </c:pt>
                <c:pt idx="7">
                  <c:v>0.18000000000000024</c:v>
                </c:pt>
                <c:pt idx="8">
                  <c:v>0.2</c:v>
                </c:pt>
                <c:pt idx="9">
                  <c:v>0.21000000000000021</c:v>
                </c:pt>
                <c:pt idx="10">
                  <c:v>0.23</c:v>
                </c:pt>
              </c:numCache>
            </c:numRef>
          </c:xVal>
          <c:yVal>
            <c:numRef>
              <c:f>含碳量的计算!$D$56:$D$66</c:f>
              <c:numCache>
                <c:formatCode>General</c:formatCode>
                <c:ptCount val="11"/>
                <c:pt idx="0">
                  <c:v>41.718788249694001</c:v>
                </c:pt>
                <c:pt idx="1">
                  <c:v>43.169522643819008</c:v>
                </c:pt>
                <c:pt idx="2">
                  <c:v>44.620257037943695</c:v>
                </c:pt>
                <c:pt idx="3">
                  <c:v>46.070991432068524</c:v>
                </c:pt>
                <c:pt idx="4">
                  <c:v>47.521725826193389</c:v>
                </c:pt>
                <c:pt idx="5">
                  <c:v>48.97246022031824</c:v>
                </c:pt>
                <c:pt idx="6">
                  <c:v>50.423194614443091</c:v>
                </c:pt>
                <c:pt idx="7">
                  <c:v>51.873929008567927</c:v>
                </c:pt>
                <c:pt idx="8">
                  <c:v>54.775397796817629</c:v>
                </c:pt>
                <c:pt idx="9">
                  <c:v>56.226132190942621</c:v>
                </c:pt>
                <c:pt idx="10">
                  <c:v>59.127600979192145</c:v>
                </c:pt>
              </c:numCache>
            </c:numRef>
          </c:yVal>
        </c:ser>
        <c:axId val="119592064"/>
        <c:axId val="119593984"/>
      </c:scatterChart>
      <c:valAx>
        <c:axId val="119592064"/>
        <c:scaling>
          <c:orientation val="minMax"/>
          <c:max val="0.23"/>
          <c:min val="0.11000000000000004"/>
        </c:scaling>
        <c:axPos val="b"/>
        <c:title>
          <c:tx>
            <c:rich>
              <a:bodyPr/>
              <a:lstStyle/>
              <a:p>
                <a:pPr>
                  <a:defRPr/>
                </a:pPr>
                <a:r>
                  <a:rPr lang="zh-CN"/>
                  <a:t>含碳量</a:t>
                </a:r>
                <a:r>
                  <a:rPr lang="en-US"/>
                  <a:t>x</a:t>
                </a:r>
                <a:r>
                  <a:rPr lang="zh-CN"/>
                  <a:t>（</a:t>
                </a:r>
                <a:r>
                  <a:rPr lang="en-US"/>
                  <a:t>%</a:t>
                </a:r>
                <a:r>
                  <a:rPr lang="zh-CN"/>
                  <a:t>）</a:t>
                </a:r>
                <a:endParaRPr lang="en-US"/>
              </a:p>
            </c:rich>
          </c:tx>
        </c:title>
        <c:numFmt formatCode="General" sourceLinked="1"/>
        <c:tickLblPos val="nextTo"/>
        <c:txPr>
          <a:bodyPr rot="0" vert="horz"/>
          <a:lstStyle/>
          <a:p>
            <a:pPr>
              <a:defRPr/>
            </a:pPr>
            <a:endParaRPr lang="zh-CN"/>
          </a:p>
        </c:txPr>
        <c:crossAx val="119593984"/>
        <c:crosses val="autoZero"/>
        <c:crossBetween val="midCat"/>
      </c:valAx>
      <c:valAx>
        <c:axId val="119593984"/>
        <c:scaling>
          <c:orientation val="minMax"/>
          <c:max val="60"/>
          <c:min val="40"/>
        </c:scaling>
        <c:axPos val="l"/>
        <c:majorGridlines/>
        <c:title>
          <c:tx>
            <c:rich>
              <a:bodyPr/>
              <a:lstStyle/>
              <a:p>
                <a:pPr>
                  <a:defRPr/>
                </a:pPr>
                <a:r>
                  <a:rPr lang="zh-CN"/>
                  <a:t>强度</a:t>
                </a:r>
                <a:r>
                  <a:rPr lang="en-US"/>
                  <a:t>Y</a:t>
                </a:r>
                <a:r>
                  <a:rPr lang="zh-CN"/>
                  <a:t>（</a:t>
                </a:r>
                <a:r>
                  <a:rPr lang="en-US"/>
                  <a:t>*10MPa</a:t>
                </a:r>
                <a:r>
                  <a:rPr lang="zh-CN"/>
                  <a:t>）</a:t>
                </a:r>
                <a:endParaRPr lang="en-US"/>
              </a:p>
            </c:rich>
          </c:tx>
        </c:title>
        <c:numFmt formatCode="General" sourceLinked="1"/>
        <c:tickLblPos val="nextTo"/>
        <c:crossAx val="119592064"/>
        <c:crosses val="autoZero"/>
        <c:crossBetween val="midCat"/>
      </c:valAx>
    </c:plotArea>
    <c:legend>
      <c:legendPos val="r"/>
    </c:legend>
    <c:plotVisOnly val="1"/>
    <c:dispBlanksAs val="gap"/>
  </c:chart>
  <c:txPr>
    <a:bodyPr/>
    <a:lstStyle/>
    <a:p>
      <a:pPr>
        <a:defRPr sz="2000"/>
      </a:pPr>
      <a:endParaRPr lang="zh-CN"/>
    </a:p>
  </c:tx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zh-CN"/>
  <c:chart>
    <c:title>
      <c:tx>
        <c:rich>
          <a:bodyPr/>
          <a:lstStyle/>
          <a:p>
            <a:pPr>
              <a:defRPr/>
            </a:pPr>
            <a:r>
              <a:rPr lang="en-US"/>
              <a:t>X Variable 1 Residual Plot</a:t>
            </a:r>
          </a:p>
        </c:rich>
      </c:tx>
    </c:title>
    <c:plotArea>
      <c:layout/>
      <c:scatterChart>
        <c:scatterStyle val="smoothMarker"/>
        <c:ser>
          <c:idx val="0"/>
          <c:order val="0"/>
          <c:spPr>
            <a:ln w="28575">
              <a:noFill/>
            </a:ln>
          </c:spPr>
          <c:xVal>
            <c:numRef>
              <c:f>含碳量的计算!$D$10:$D$20</c:f>
              <c:numCache>
                <c:formatCode>General</c:formatCode>
                <c:ptCount val="11"/>
                <c:pt idx="0">
                  <c:v>0.11</c:v>
                </c:pt>
                <c:pt idx="1">
                  <c:v>0.12000000000000002</c:v>
                </c:pt>
                <c:pt idx="2">
                  <c:v>0.13</c:v>
                </c:pt>
                <c:pt idx="3">
                  <c:v>0.14000000000000001</c:v>
                </c:pt>
                <c:pt idx="4">
                  <c:v>0.15000000000000024</c:v>
                </c:pt>
                <c:pt idx="5">
                  <c:v>0.16</c:v>
                </c:pt>
                <c:pt idx="6">
                  <c:v>0.17</c:v>
                </c:pt>
                <c:pt idx="7">
                  <c:v>0.18000000000000024</c:v>
                </c:pt>
                <c:pt idx="8">
                  <c:v>0.2</c:v>
                </c:pt>
                <c:pt idx="9">
                  <c:v>0.21000000000000021</c:v>
                </c:pt>
                <c:pt idx="10">
                  <c:v>0.23</c:v>
                </c:pt>
              </c:numCache>
            </c:numRef>
          </c:xVal>
          <c:yVal>
            <c:numRef>
              <c:f>含碳量的计算!$E$56:$E$66</c:f>
              <c:numCache>
                <c:formatCode>General</c:formatCode>
                <c:ptCount val="11"/>
                <c:pt idx="0">
                  <c:v>0.28121175030599943</c:v>
                </c:pt>
                <c:pt idx="1">
                  <c:v>-0.16952264381884419</c:v>
                </c:pt>
                <c:pt idx="2">
                  <c:v>0.37974296205630531</c:v>
                </c:pt>
                <c:pt idx="3">
                  <c:v>-1.0709914320685379</c:v>
                </c:pt>
                <c:pt idx="4">
                  <c:v>-2.1725826193389239E-2</c:v>
                </c:pt>
                <c:pt idx="5">
                  <c:v>2.7539779681760225E-2</c:v>
                </c:pt>
                <c:pt idx="6">
                  <c:v>2.5768053855569004</c:v>
                </c:pt>
                <c:pt idx="7">
                  <c:v>-1.8739290085679214</c:v>
                </c:pt>
                <c:pt idx="8">
                  <c:v>0.22460220318237201</c:v>
                </c:pt>
                <c:pt idx="9">
                  <c:v>-1.2261321909424718</c:v>
                </c:pt>
                <c:pt idx="10">
                  <c:v>0.8723990208078336</c:v>
                </c:pt>
              </c:numCache>
            </c:numRef>
          </c:yVal>
        </c:ser>
        <c:axId val="119602176"/>
        <c:axId val="120239232"/>
      </c:scatterChart>
      <c:valAx>
        <c:axId val="119602176"/>
        <c:scaling>
          <c:orientation val="minMax"/>
        </c:scaling>
        <c:axPos val="b"/>
        <c:title>
          <c:tx>
            <c:rich>
              <a:bodyPr/>
              <a:lstStyle/>
              <a:p>
                <a:pPr>
                  <a:defRPr/>
                </a:pPr>
                <a:r>
                  <a:rPr lang="en-US"/>
                  <a:t>X Variable 1</a:t>
                </a:r>
              </a:p>
            </c:rich>
          </c:tx>
        </c:title>
        <c:numFmt formatCode="General" sourceLinked="1"/>
        <c:tickLblPos val="nextTo"/>
        <c:txPr>
          <a:bodyPr rot="0" vert="horz"/>
          <a:lstStyle/>
          <a:p>
            <a:pPr>
              <a:defRPr/>
            </a:pPr>
            <a:endParaRPr lang="zh-CN"/>
          </a:p>
        </c:txPr>
        <c:crossAx val="120239232"/>
        <c:crosses val="autoZero"/>
        <c:crossBetween val="midCat"/>
      </c:valAx>
      <c:valAx>
        <c:axId val="120239232"/>
        <c:scaling>
          <c:orientation val="minMax"/>
        </c:scaling>
        <c:axPos val="l"/>
        <c:title>
          <c:tx>
            <c:rich>
              <a:bodyPr/>
              <a:lstStyle/>
              <a:p>
                <a:pPr>
                  <a:defRPr/>
                </a:pPr>
                <a:r>
                  <a:rPr lang="zh-CN"/>
                  <a:t>残差</a:t>
                </a:r>
              </a:p>
            </c:rich>
          </c:tx>
        </c:title>
        <c:numFmt formatCode="General" sourceLinked="1"/>
        <c:tickLblPos val="nextTo"/>
        <c:crossAx val="119602176"/>
        <c:crosses val="autoZero"/>
        <c:crossBetween val="midCat"/>
      </c:valAx>
    </c:plotArea>
    <c:plotVisOnly val="1"/>
    <c:dispBlanksAs val="gap"/>
  </c:chart>
  <c:txPr>
    <a:bodyPr/>
    <a:lstStyle/>
    <a:p>
      <a:pPr>
        <a:defRPr sz="1800"/>
      </a:pPr>
      <a:endParaRPr lang="zh-CN"/>
    </a:p>
  </c:txPr>
  <c:externalData r:id="rId1"/>
</c:chartSpace>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emf"/><Relationship Id="rId1" Type="http://schemas.openxmlformats.org/officeDocument/2006/relationships/image" Target="../media/image34.emf"/><Relationship Id="rId4" Type="http://schemas.openxmlformats.org/officeDocument/2006/relationships/image" Target="../media/image37.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0.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 Id="rId4" Type="http://schemas.openxmlformats.org/officeDocument/2006/relationships/image" Target="../media/image54.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 Id="rId4" Type="http://schemas.openxmlformats.org/officeDocument/2006/relationships/image" Target="../media/image58.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61.wmf"/><Relationship Id="rId7" Type="http://schemas.openxmlformats.org/officeDocument/2006/relationships/image" Target="../media/image65.wmf"/><Relationship Id="rId2" Type="http://schemas.openxmlformats.org/officeDocument/2006/relationships/image" Target="../media/image60.wmf"/><Relationship Id="rId1" Type="http://schemas.openxmlformats.org/officeDocument/2006/relationships/image" Target="../media/image59.wmf"/><Relationship Id="rId6" Type="http://schemas.openxmlformats.org/officeDocument/2006/relationships/image" Target="../media/image64.wmf"/><Relationship Id="rId5" Type="http://schemas.openxmlformats.org/officeDocument/2006/relationships/image" Target="../media/image63.wmf"/><Relationship Id="rId4" Type="http://schemas.openxmlformats.org/officeDocument/2006/relationships/image" Target="../media/image62.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66.wmf"/><Relationship Id="rId1" Type="http://schemas.openxmlformats.org/officeDocument/2006/relationships/image" Target="../media/image65.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67.wmf"/><Relationship Id="rId1" Type="http://schemas.openxmlformats.org/officeDocument/2006/relationships/image" Target="../media/image64.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image" Target="../media/image68.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7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73.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75.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80.wmf"/><Relationship Id="rId2" Type="http://schemas.openxmlformats.org/officeDocument/2006/relationships/image" Target="../media/image79.wmf"/><Relationship Id="rId1" Type="http://schemas.openxmlformats.org/officeDocument/2006/relationships/image" Target="../media/image78.wmf"/><Relationship Id="rId4" Type="http://schemas.openxmlformats.org/officeDocument/2006/relationships/image" Target="../media/image81.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83.wmf"/><Relationship Id="rId1" Type="http://schemas.openxmlformats.org/officeDocument/2006/relationships/image" Target="../media/image82.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85.wmf"/><Relationship Id="rId1" Type="http://schemas.openxmlformats.org/officeDocument/2006/relationships/image" Target="../media/image84.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87.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94.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9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0.vml.rels><?xml version="1.0" encoding="UTF-8" standalone="yes"?>
<Relationships xmlns="http://schemas.openxmlformats.org/package/2006/relationships"><Relationship Id="rId8" Type="http://schemas.openxmlformats.org/officeDocument/2006/relationships/image" Target="../media/image103.wmf"/><Relationship Id="rId3" Type="http://schemas.openxmlformats.org/officeDocument/2006/relationships/image" Target="../media/image98.wmf"/><Relationship Id="rId7" Type="http://schemas.openxmlformats.org/officeDocument/2006/relationships/image" Target="../media/image102.wmf"/><Relationship Id="rId2" Type="http://schemas.openxmlformats.org/officeDocument/2006/relationships/image" Target="../media/image97.wmf"/><Relationship Id="rId1" Type="http://schemas.openxmlformats.org/officeDocument/2006/relationships/image" Target="../media/image96.wmf"/><Relationship Id="rId6" Type="http://schemas.openxmlformats.org/officeDocument/2006/relationships/image" Target="../media/image101.wmf"/><Relationship Id="rId5" Type="http://schemas.openxmlformats.org/officeDocument/2006/relationships/image" Target="../media/image100.wmf"/><Relationship Id="rId4" Type="http://schemas.openxmlformats.org/officeDocument/2006/relationships/image" Target="../media/image99.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06.wmf"/><Relationship Id="rId2" Type="http://schemas.openxmlformats.org/officeDocument/2006/relationships/image" Target="../media/image105.wmf"/><Relationship Id="rId1" Type="http://schemas.openxmlformats.org/officeDocument/2006/relationships/image" Target="../media/image104.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09.wmf"/><Relationship Id="rId2" Type="http://schemas.openxmlformats.org/officeDocument/2006/relationships/image" Target="../media/image108.wmf"/><Relationship Id="rId1" Type="http://schemas.openxmlformats.org/officeDocument/2006/relationships/image" Target="../media/image107.wmf"/><Relationship Id="rId6" Type="http://schemas.openxmlformats.org/officeDocument/2006/relationships/image" Target="../media/image112.wmf"/><Relationship Id="rId5" Type="http://schemas.openxmlformats.org/officeDocument/2006/relationships/image" Target="../media/image111.wmf"/><Relationship Id="rId4" Type="http://schemas.openxmlformats.org/officeDocument/2006/relationships/image" Target="../media/image110.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15.wmf"/><Relationship Id="rId2" Type="http://schemas.openxmlformats.org/officeDocument/2006/relationships/image" Target="../media/image114.wmf"/><Relationship Id="rId1" Type="http://schemas.openxmlformats.org/officeDocument/2006/relationships/image" Target="../media/image113.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18.wmf"/><Relationship Id="rId2" Type="http://schemas.openxmlformats.org/officeDocument/2006/relationships/image" Target="../media/image117.wmf"/><Relationship Id="rId1" Type="http://schemas.openxmlformats.org/officeDocument/2006/relationships/image" Target="../media/image116.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21.wmf"/><Relationship Id="rId2" Type="http://schemas.openxmlformats.org/officeDocument/2006/relationships/image" Target="../media/image120.wmf"/><Relationship Id="rId1" Type="http://schemas.openxmlformats.org/officeDocument/2006/relationships/image" Target="../media/image119.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22.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23.wmf"/></Relationships>
</file>

<file path=ppt/drawings/_rels/vmlDrawing38.vml.rels><?xml version="1.0" encoding="UTF-8" standalone="yes"?>
<Relationships xmlns="http://schemas.openxmlformats.org/package/2006/relationships"><Relationship Id="rId8" Type="http://schemas.openxmlformats.org/officeDocument/2006/relationships/image" Target="../media/image131.wmf"/><Relationship Id="rId3" Type="http://schemas.openxmlformats.org/officeDocument/2006/relationships/image" Target="../media/image126.wmf"/><Relationship Id="rId7" Type="http://schemas.openxmlformats.org/officeDocument/2006/relationships/image" Target="../media/image130.wmf"/><Relationship Id="rId2" Type="http://schemas.openxmlformats.org/officeDocument/2006/relationships/image" Target="../media/image125.wmf"/><Relationship Id="rId1" Type="http://schemas.openxmlformats.org/officeDocument/2006/relationships/image" Target="../media/image124.wmf"/><Relationship Id="rId6" Type="http://schemas.openxmlformats.org/officeDocument/2006/relationships/image" Target="../media/image129.wmf"/><Relationship Id="rId5" Type="http://schemas.openxmlformats.org/officeDocument/2006/relationships/image" Target="../media/image128.wmf"/><Relationship Id="rId4" Type="http://schemas.openxmlformats.org/officeDocument/2006/relationships/image" Target="../media/image127.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3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image" Target="../media/image10.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33.wmf"/></Relationships>
</file>

<file path=ppt/drawings/_rels/vmlDrawing41.vml.rels><?xml version="1.0" encoding="UTF-8" standalone="yes"?>
<Relationships xmlns="http://schemas.openxmlformats.org/package/2006/relationships"><Relationship Id="rId2" Type="http://schemas.openxmlformats.org/officeDocument/2006/relationships/image" Target="../media/image135.wmf"/><Relationship Id="rId1" Type="http://schemas.openxmlformats.org/officeDocument/2006/relationships/image" Target="../media/image134.wmf"/></Relationships>
</file>

<file path=ppt/drawings/_rels/vmlDrawing42.vml.rels><?xml version="1.0" encoding="UTF-8" standalone="yes"?>
<Relationships xmlns="http://schemas.openxmlformats.org/package/2006/relationships"><Relationship Id="rId2" Type="http://schemas.openxmlformats.org/officeDocument/2006/relationships/image" Target="../media/image137.wmf"/><Relationship Id="rId1" Type="http://schemas.openxmlformats.org/officeDocument/2006/relationships/image" Target="../media/image136.wmf"/></Relationships>
</file>

<file path=ppt/drawings/_rels/vmlDrawing43.vml.rels><?xml version="1.0" encoding="UTF-8" standalone="yes"?>
<Relationships xmlns="http://schemas.openxmlformats.org/package/2006/relationships"><Relationship Id="rId2" Type="http://schemas.openxmlformats.org/officeDocument/2006/relationships/image" Target="../media/image139.wmf"/><Relationship Id="rId1" Type="http://schemas.openxmlformats.org/officeDocument/2006/relationships/image" Target="../media/image138.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142.wmf"/><Relationship Id="rId2" Type="http://schemas.openxmlformats.org/officeDocument/2006/relationships/image" Target="../media/image141.wmf"/><Relationship Id="rId1" Type="http://schemas.openxmlformats.org/officeDocument/2006/relationships/image" Target="../media/image140.wmf"/><Relationship Id="rId5" Type="http://schemas.openxmlformats.org/officeDocument/2006/relationships/image" Target="../media/image144.wmf"/><Relationship Id="rId4" Type="http://schemas.openxmlformats.org/officeDocument/2006/relationships/image" Target="../media/image143.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147.wmf"/><Relationship Id="rId2" Type="http://schemas.openxmlformats.org/officeDocument/2006/relationships/image" Target="../media/image146.wmf"/><Relationship Id="rId1" Type="http://schemas.openxmlformats.org/officeDocument/2006/relationships/image" Target="../media/image145.wmf"/><Relationship Id="rId4" Type="http://schemas.openxmlformats.org/officeDocument/2006/relationships/image" Target="../media/image148.wmf"/></Relationships>
</file>

<file path=ppt/drawings/_rels/vmlDrawing46.vml.rels><?xml version="1.0" encoding="UTF-8" standalone="yes"?>
<Relationships xmlns="http://schemas.openxmlformats.org/package/2006/relationships"><Relationship Id="rId2" Type="http://schemas.openxmlformats.org/officeDocument/2006/relationships/image" Target="../media/image150.wmf"/><Relationship Id="rId1" Type="http://schemas.openxmlformats.org/officeDocument/2006/relationships/image" Target="../media/image149.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153.wmf"/><Relationship Id="rId2" Type="http://schemas.openxmlformats.org/officeDocument/2006/relationships/image" Target="../media/image152.wmf"/><Relationship Id="rId1" Type="http://schemas.openxmlformats.org/officeDocument/2006/relationships/image" Target="../media/image151.wmf"/><Relationship Id="rId4" Type="http://schemas.openxmlformats.org/officeDocument/2006/relationships/image" Target="../media/image154.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157.wmf"/><Relationship Id="rId2" Type="http://schemas.openxmlformats.org/officeDocument/2006/relationships/image" Target="../media/image156.wmf"/><Relationship Id="rId1" Type="http://schemas.openxmlformats.org/officeDocument/2006/relationships/image" Target="../media/image155.wmf"/><Relationship Id="rId5" Type="http://schemas.openxmlformats.org/officeDocument/2006/relationships/image" Target="../media/image159.wmf"/><Relationship Id="rId4" Type="http://schemas.openxmlformats.org/officeDocument/2006/relationships/image" Target="../media/image158.w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162.wmf"/><Relationship Id="rId2" Type="http://schemas.openxmlformats.org/officeDocument/2006/relationships/image" Target="../media/image161.wmf"/><Relationship Id="rId1" Type="http://schemas.openxmlformats.org/officeDocument/2006/relationships/image" Target="../media/image160.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5" Type="http://schemas.openxmlformats.org/officeDocument/2006/relationships/image" Target="../media/image17.wmf"/><Relationship Id="rId4" Type="http://schemas.openxmlformats.org/officeDocument/2006/relationships/image" Target="../media/image16.wmf"/></Relationships>
</file>

<file path=ppt/drawings/_rels/vmlDrawing50.vml.rels><?xml version="1.0" encoding="UTF-8" standalone="yes"?>
<Relationships xmlns="http://schemas.openxmlformats.org/package/2006/relationships"><Relationship Id="rId2" Type="http://schemas.openxmlformats.org/officeDocument/2006/relationships/image" Target="../media/image164.wmf"/><Relationship Id="rId1" Type="http://schemas.openxmlformats.org/officeDocument/2006/relationships/image" Target="../media/image163.w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166.wmf"/><Relationship Id="rId2" Type="http://schemas.openxmlformats.org/officeDocument/2006/relationships/image" Target="../media/image165.wmf"/><Relationship Id="rId1" Type="http://schemas.openxmlformats.org/officeDocument/2006/relationships/image" Target="../media/image95.wmf"/><Relationship Id="rId4" Type="http://schemas.openxmlformats.org/officeDocument/2006/relationships/image" Target="../media/image167.wmf"/></Relationships>
</file>

<file path=ppt/drawings/_rels/vmlDrawing52.vml.rels><?xml version="1.0" encoding="UTF-8" standalone="yes"?>
<Relationships xmlns="http://schemas.openxmlformats.org/package/2006/relationships"><Relationship Id="rId3" Type="http://schemas.openxmlformats.org/officeDocument/2006/relationships/image" Target="../media/image170.wmf"/><Relationship Id="rId2" Type="http://schemas.openxmlformats.org/officeDocument/2006/relationships/image" Target="../media/image169.wmf"/><Relationship Id="rId1" Type="http://schemas.openxmlformats.org/officeDocument/2006/relationships/image" Target="../media/image168.wmf"/></Relationships>
</file>

<file path=ppt/drawings/_rels/vmlDrawing53.vml.rels><?xml version="1.0" encoding="UTF-8" standalone="yes"?>
<Relationships xmlns="http://schemas.openxmlformats.org/package/2006/relationships"><Relationship Id="rId2" Type="http://schemas.openxmlformats.org/officeDocument/2006/relationships/image" Target="../media/image172.wmf"/><Relationship Id="rId1" Type="http://schemas.openxmlformats.org/officeDocument/2006/relationships/image" Target="../media/image171.wmf"/></Relationships>
</file>

<file path=ppt/drawings/_rels/vmlDrawing54.vml.rels><?xml version="1.0" encoding="UTF-8" standalone="yes"?>
<Relationships xmlns="http://schemas.openxmlformats.org/package/2006/relationships"><Relationship Id="rId8" Type="http://schemas.openxmlformats.org/officeDocument/2006/relationships/image" Target="../media/image180.wmf"/><Relationship Id="rId13" Type="http://schemas.openxmlformats.org/officeDocument/2006/relationships/image" Target="../media/image185.wmf"/><Relationship Id="rId3" Type="http://schemas.openxmlformats.org/officeDocument/2006/relationships/image" Target="../media/image175.wmf"/><Relationship Id="rId7" Type="http://schemas.openxmlformats.org/officeDocument/2006/relationships/image" Target="../media/image179.wmf"/><Relationship Id="rId12" Type="http://schemas.openxmlformats.org/officeDocument/2006/relationships/image" Target="../media/image184.wmf"/><Relationship Id="rId2" Type="http://schemas.openxmlformats.org/officeDocument/2006/relationships/image" Target="../media/image174.wmf"/><Relationship Id="rId1" Type="http://schemas.openxmlformats.org/officeDocument/2006/relationships/image" Target="../media/image173.wmf"/><Relationship Id="rId6" Type="http://schemas.openxmlformats.org/officeDocument/2006/relationships/image" Target="../media/image178.wmf"/><Relationship Id="rId11" Type="http://schemas.openxmlformats.org/officeDocument/2006/relationships/image" Target="../media/image183.wmf"/><Relationship Id="rId5" Type="http://schemas.openxmlformats.org/officeDocument/2006/relationships/image" Target="../media/image177.wmf"/><Relationship Id="rId10" Type="http://schemas.openxmlformats.org/officeDocument/2006/relationships/image" Target="../media/image182.wmf"/><Relationship Id="rId4" Type="http://schemas.openxmlformats.org/officeDocument/2006/relationships/image" Target="../media/image176.wmf"/><Relationship Id="rId9" Type="http://schemas.openxmlformats.org/officeDocument/2006/relationships/image" Target="../media/image181.wmf"/><Relationship Id="rId14" Type="http://schemas.openxmlformats.org/officeDocument/2006/relationships/image" Target="../media/image186.wmf"/></Relationships>
</file>

<file path=ppt/drawings/_rels/vmlDrawing55.vml.rels><?xml version="1.0" encoding="UTF-8" standalone="yes"?>
<Relationships xmlns="http://schemas.openxmlformats.org/package/2006/relationships"><Relationship Id="rId3" Type="http://schemas.openxmlformats.org/officeDocument/2006/relationships/image" Target="../media/image189.wmf"/><Relationship Id="rId2" Type="http://schemas.openxmlformats.org/officeDocument/2006/relationships/image" Target="../media/image188.wmf"/><Relationship Id="rId1" Type="http://schemas.openxmlformats.org/officeDocument/2006/relationships/image" Target="../media/image187.w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190.wmf"/></Relationships>
</file>

<file path=ppt/drawings/_rels/vmlDrawing57.vml.rels><?xml version="1.0" encoding="UTF-8" standalone="yes"?>
<Relationships xmlns="http://schemas.openxmlformats.org/package/2006/relationships"><Relationship Id="rId2" Type="http://schemas.openxmlformats.org/officeDocument/2006/relationships/image" Target="../media/image192.wmf"/><Relationship Id="rId1" Type="http://schemas.openxmlformats.org/officeDocument/2006/relationships/image" Target="../media/image191.wmf"/></Relationships>
</file>

<file path=ppt/drawings/_rels/vmlDrawing58.vml.rels><?xml version="1.0" encoding="UTF-8" standalone="yes"?>
<Relationships xmlns="http://schemas.openxmlformats.org/package/2006/relationships"><Relationship Id="rId3" Type="http://schemas.openxmlformats.org/officeDocument/2006/relationships/image" Target="../media/image195.wmf"/><Relationship Id="rId2" Type="http://schemas.openxmlformats.org/officeDocument/2006/relationships/image" Target="../media/image194.wmf"/><Relationship Id="rId1" Type="http://schemas.openxmlformats.org/officeDocument/2006/relationships/image" Target="../media/image193.wmf"/></Relationships>
</file>

<file path=ppt/drawings/_rels/vmlDrawing59.vml.rels><?xml version="1.0" encoding="UTF-8" standalone="yes"?>
<Relationships xmlns="http://schemas.openxmlformats.org/package/2006/relationships"><Relationship Id="rId2" Type="http://schemas.openxmlformats.org/officeDocument/2006/relationships/image" Target="../media/image197.wmf"/><Relationship Id="rId1" Type="http://schemas.openxmlformats.org/officeDocument/2006/relationships/image" Target="../media/image196.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9.wmf"/><Relationship Id="rId1" Type="http://schemas.openxmlformats.org/officeDocument/2006/relationships/image" Target="../media/image18.wmf"/><Relationship Id="rId5" Type="http://schemas.openxmlformats.org/officeDocument/2006/relationships/image" Target="../media/image21.wmf"/><Relationship Id="rId4" Type="http://schemas.openxmlformats.org/officeDocument/2006/relationships/image" Target="../media/image20.wmf"/></Relationships>
</file>

<file path=ppt/drawings/_rels/vmlDrawing60.vml.rels><?xml version="1.0" encoding="UTF-8" standalone="yes"?>
<Relationships xmlns="http://schemas.openxmlformats.org/package/2006/relationships"><Relationship Id="rId1" Type="http://schemas.openxmlformats.org/officeDocument/2006/relationships/image" Target="../media/image198.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 Id="rId5" Type="http://schemas.openxmlformats.org/officeDocument/2006/relationships/image" Target="../media/image26.wmf"/><Relationship Id="rId4" Type="http://schemas.openxmlformats.org/officeDocument/2006/relationships/image" Target="../media/image25.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4.wmf"/><Relationship Id="rId7" Type="http://schemas.openxmlformats.org/officeDocument/2006/relationships/image" Target="../media/image28.wmf"/><Relationship Id="rId2" Type="http://schemas.openxmlformats.org/officeDocument/2006/relationships/image" Target="../media/image23.wmf"/><Relationship Id="rId1" Type="http://schemas.openxmlformats.org/officeDocument/2006/relationships/image" Target="../media/image22.wmf"/><Relationship Id="rId6" Type="http://schemas.openxmlformats.org/officeDocument/2006/relationships/image" Target="../media/image27.wmf"/><Relationship Id="rId5" Type="http://schemas.openxmlformats.org/officeDocument/2006/relationships/image" Target="../media/image26.wmf"/><Relationship Id="rId4" Type="http://schemas.openxmlformats.org/officeDocument/2006/relationships/image" Target="../media/image25.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wmf"/><Relationship Id="rId1" Type="http://schemas.openxmlformats.org/officeDocument/2006/relationships/image" Target="../media/image29.wmf"/><Relationship Id="rId5" Type="http://schemas.openxmlformats.org/officeDocument/2006/relationships/image" Target="../media/image33.emf"/><Relationship Id="rId4" Type="http://schemas.openxmlformats.org/officeDocument/2006/relationships/image" Target="../media/image3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A48CB96E-ED5A-423A-8910-016FD78F0989}" type="datetimeFigureOut">
              <a:rPr lang="zh-CN" altLang="en-US"/>
              <a:pPr>
                <a:defRPr/>
              </a:pPr>
              <a:t>2012-9-18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C3A8DF80-3755-4F17-A0C4-991D385E479E}"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p:cNvSpPr>
            <a:spLocks noGrp="1" noChangeArrowheads="1"/>
          </p:cNvSpPr>
          <p:nvPr>
            <p:ph type="sldNum" sz="quarter" idx="5"/>
          </p:nvPr>
        </p:nvSpPr>
        <p:spPr/>
        <p:txBody>
          <a:bodyPr/>
          <a:lstStyle/>
          <a:p>
            <a:pPr>
              <a:defRPr/>
            </a:pPr>
            <a:fld id="{78B4D7A6-7BB7-415B-85C9-86D7071F8A73}" type="slidenum">
              <a:rPr lang="en-US" altLang="zh-CN" smtClean="0"/>
              <a:pPr>
                <a:defRPr/>
              </a:pPr>
              <a:t>48</a:t>
            </a:fld>
            <a:endParaRPr lang="en-US" altLang="zh-CN" smtClean="0"/>
          </a:p>
        </p:txBody>
      </p:sp>
      <p:sp>
        <p:nvSpPr>
          <p:cNvPr id="8192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1924"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endParaRPr lang="zh-CN"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7"/>
          <p:cNvSpPr>
            <a:spLocks noGrp="1" noChangeArrowheads="1"/>
          </p:cNvSpPr>
          <p:nvPr>
            <p:ph type="sldNum" sz="quarter" idx="5"/>
          </p:nvPr>
        </p:nvSpPr>
        <p:spPr/>
        <p:txBody>
          <a:bodyPr/>
          <a:lstStyle/>
          <a:p>
            <a:pPr>
              <a:defRPr/>
            </a:pPr>
            <a:fld id="{348D2BF7-6E29-4B63-9B05-39DFD1DB3818}" type="slidenum">
              <a:rPr lang="en-US" altLang="zh-CN" smtClean="0"/>
              <a:pPr>
                <a:defRPr/>
              </a:pPr>
              <a:t>62</a:t>
            </a:fld>
            <a:endParaRPr lang="en-US" altLang="zh-CN" smtClean="0"/>
          </a:p>
        </p:txBody>
      </p:sp>
      <p:sp>
        <p:nvSpPr>
          <p:cNvPr id="9113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1140"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endParaRPr lang="zh-CN"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p:txBody>
          <a:bodyPr/>
          <a:lstStyle/>
          <a:p>
            <a:pPr>
              <a:defRPr/>
            </a:pPr>
            <a:fld id="{050C1FA8-4F2B-442C-871D-3116225E2D4C}" type="slidenum">
              <a:rPr lang="en-US" altLang="zh-CN" smtClean="0"/>
              <a:pPr>
                <a:defRPr/>
              </a:pPr>
              <a:t>63</a:t>
            </a:fld>
            <a:endParaRPr lang="en-US" altLang="zh-CN" smtClean="0"/>
          </a:p>
        </p:txBody>
      </p:sp>
      <p:sp>
        <p:nvSpPr>
          <p:cNvPr id="9216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2164"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endParaRPr lang="zh-CN" altLang="zh-CN"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7"/>
          <p:cNvSpPr>
            <a:spLocks noGrp="1" noChangeArrowheads="1"/>
          </p:cNvSpPr>
          <p:nvPr>
            <p:ph type="sldNum" sz="quarter" idx="5"/>
          </p:nvPr>
        </p:nvSpPr>
        <p:spPr/>
        <p:txBody>
          <a:bodyPr/>
          <a:lstStyle/>
          <a:p>
            <a:pPr>
              <a:defRPr/>
            </a:pPr>
            <a:fld id="{39E1F12A-C192-4405-8A91-366ED30D1BED}" type="slidenum">
              <a:rPr lang="en-US" altLang="zh-CN" smtClean="0"/>
              <a:pPr>
                <a:defRPr/>
              </a:pPr>
              <a:t>64</a:t>
            </a:fld>
            <a:endParaRPr lang="en-US" altLang="zh-CN" smtClean="0"/>
          </a:p>
        </p:txBody>
      </p:sp>
      <p:sp>
        <p:nvSpPr>
          <p:cNvPr id="9318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3188"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endParaRPr lang="zh-CN" altLang="zh-C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p:txBody>
          <a:bodyPr/>
          <a:lstStyle/>
          <a:p>
            <a:pPr>
              <a:defRPr/>
            </a:pPr>
            <a:fld id="{7EC45530-AF9A-4AED-A5F1-0ACFA2C3A993}" type="slidenum">
              <a:rPr lang="en-US" altLang="zh-CN" smtClean="0"/>
              <a:pPr>
                <a:defRPr/>
              </a:pPr>
              <a:t>71</a:t>
            </a:fld>
            <a:endParaRPr lang="en-US" altLang="zh-CN" smtClean="0"/>
          </a:p>
        </p:txBody>
      </p:sp>
      <p:sp>
        <p:nvSpPr>
          <p:cNvPr id="9421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4212"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endParaRPr lang="zh-CN" altLang="zh-CN"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7"/>
          <p:cNvSpPr>
            <a:spLocks noGrp="1" noChangeArrowheads="1"/>
          </p:cNvSpPr>
          <p:nvPr>
            <p:ph type="sldNum" sz="quarter" idx="5"/>
          </p:nvPr>
        </p:nvSpPr>
        <p:spPr/>
        <p:txBody>
          <a:bodyPr/>
          <a:lstStyle/>
          <a:p>
            <a:pPr>
              <a:defRPr/>
            </a:pPr>
            <a:fld id="{FEFAD277-09C3-4BAD-A002-24082CCEA8ED}" type="slidenum">
              <a:rPr lang="en-US" altLang="zh-CN" smtClean="0"/>
              <a:pPr>
                <a:defRPr/>
              </a:pPr>
              <a:t>72</a:t>
            </a:fld>
            <a:endParaRPr lang="en-US" altLang="zh-CN" smtClean="0"/>
          </a:p>
        </p:txBody>
      </p:sp>
      <p:sp>
        <p:nvSpPr>
          <p:cNvPr id="9523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5236"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endParaRPr lang="zh-CN" altLang="zh-CN"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p:txBody>
          <a:bodyPr/>
          <a:lstStyle/>
          <a:p>
            <a:pPr>
              <a:defRPr/>
            </a:pPr>
            <a:fld id="{9FE04EF3-5C2A-4B73-B558-B94D52D81C0B}" type="slidenum">
              <a:rPr lang="en-US" altLang="zh-CN" smtClean="0"/>
              <a:pPr>
                <a:defRPr/>
              </a:pPr>
              <a:t>73</a:t>
            </a:fld>
            <a:endParaRPr lang="en-US" altLang="zh-CN" smtClean="0"/>
          </a:p>
        </p:txBody>
      </p:sp>
      <p:sp>
        <p:nvSpPr>
          <p:cNvPr id="9625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6260"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endParaRPr lang="zh-CN" altLang="zh-CN"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7"/>
          <p:cNvSpPr>
            <a:spLocks noGrp="1" noChangeArrowheads="1"/>
          </p:cNvSpPr>
          <p:nvPr>
            <p:ph type="sldNum" sz="quarter" idx="5"/>
          </p:nvPr>
        </p:nvSpPr>
        <p:spPr/>
        <p:txBody>
          <a:bodyPr/>
          <a:lstStyle/>
          <a:p>
            <a:pPr>
              <a:defRPr/>
            </a:pPr>
            <a:fld id="{90CEEAAC-A858-487A-AF17-CCD44639FBA5}" type="slidenum">
              <a:rPr lang="en-US" altLang="zh-CN" smtClean="0"/>
              <a:pPr>
                <a:defRPr/>
              </a:pPr>
              <a:t>74</a:t>
            </a:fld>
            <a:endParaRPr lang="en-US" altLang="zh-CN" smtClean="0"/>
          </a:p>
        </p:txBody>
      </p:sp>
      <p:sp>
        <p:nvSpPr>
          <p:cNvPr id="9728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7284"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endParaRPr lang="zh-CN" altLang="zh-CN"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7"/>
          <p:cNvSpPr>
            <a:spLocks noGrp="1" noChangeArrowheads="1"/>
          </p:cNvSpPr>
          <p:nvPr>
            <p:ph type="sldNum" sz="quarter" idx="5"/>
          </p:nvPr>
        </p:nvSpPr>
        <p:spPr/>
        <p:txBody>
          <a:bodyPr/>
          <a:lstStyle/>
          <a:p>
            <a:pPr>
              <a:defRPr/>
            </a:pPr>
            <a:fld id="{C17801F0-58C0-408C-822F-2D30BC5F2A4C}" type="slidenum">
              <a:rPr lang="en-US" altLang="zh-CN" smtClean="0"/>
              <a:pPr>
                <a:defRPr/>
              </a:pPr>
              <a:t>75</a:t>
            </a:fld>
            <a:endParaRPr lang="en-US" altLang="zh-CN" smtClean="0"/>
          </a:p>
        </p:txBody>
      </p:sp>
      <p:sp>
        <p:nvSpPr>
          <p:cNvPr id="9830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8308"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endParaRPr lang="zh-CN" altLang="zh-CN"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7"/>
          <p:cNvSpPr>
            <a:spLocks noGrp="1" noChangeArrowheads="1"/>
          </p:cNvSpPr>
          <p:nvPr>
            <p:ph type="sldNum" sz="quarter" idx="5"/>
          </p:nvPr>
        </p:nvSpPr>
        <p:spPr/>
        <p:txBody>
          <a:bodyPr/>
          <a:lstStyle/>
          <a:p>
            <a:pPr>
              <a:defRPr/>
            </a:pPr>
            <a:fld id="{A9852E46-E089-47FB-8BFA-5C8DAF39CC84}" type="slidenum">
              <a:rPr lang="en-US" altLang="zh-CN" smtClean="0"/>
              <a:pPr>
                <a:defRPr/>
              </a:pPr>
              <a:t>76</a:t>
            </a:fld>
            <a:endParaRPr lang="en-US" altLang="zh-CN" smtClean="0"/>
          </a:p>
        </p:txBody>
      </p:sp>
      <p:sp>
        <p:nvSpPr>
          <p:cNvPr id="993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9332"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endParaRPr lang="zh-CN" altLang="zh-CN"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7"/>
          <p:cNvSpPr>
            <a:spLocks noGrp="1" noChangeArrowheads="1"/>
          </p:cNvSpPr>
          <p:nvPr>
            <p:ph type="sldNum" sz="quarter" idx="5"/>
          </p:nvPr>
        </p:nvSpPr>
        <p:spPr/>
        <p:txBody>
          <a:bodyPr/>
          <a:lstStyle/>
          <a:p>
            <a:pPr>
              <a:defRPr/>
            </a:pPr>
            <a:fld id="{AC5B2FCD-34A2-4F18-B39A-C4C963B1FD2C}" type="slidenum">
              <a:rPr lang="en-US" altLang="zh-CN" smtClean="0"/>
              <a:pPr>
                <a:defRPr/>
              </a:pPr>
              <a:t>77</a:t>
            </a:fld>
            <a:endParaRPr lang="en-US" altLang="zh-CN" smtClean="0"/>
          </a:p>
        </p:txBody>
      </p:sp>
      <p:sp>
        <p:nvSpPr>
          <p:cNvPr id="1003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0356"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p:cNvSpPr>
            <a:spLocks noGrp="1" noChangeArrowheads="1"/>
          </p:cNvSpPr>
          <p:nvPr>
            <p:ph type="sldNum" sz="quarter" idx="5"/>
          </p:nvPr>
        </p:nvSpPr>
        <p:spPr/>
        <p:txBody>
          <a:bodyPr/>
          <a:lstStyle/>
          <a:p>
            <a:pPr>
              <a:defRPr/>
            </a:pPr>
            <a:fld id="{5D0C650F-A574-4E78-AAB4-1E91C93E6C8F}" type="slidenum">
              <a:rPr lang="en-US" altLang="zh-CN" smtClean="0"/>
              <a:pPr>
                <a:defRPr/>
              </a:pPr>
              <a:t>51</a:t>
            </a:fld>
            <a:endParaRPr lang="en-US" altLang="zh-CN" smtClean="0"/>
          </a:p>
        </p:txBody>
      </p:sp>
      <p:sp>
        <p:nvSpPr>
          <p:cNvPr id="8294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2948"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endParaRPr lang="zh-CN" altLang="zh-CN"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
          <p:cNvSpPr>
            <a:spLocks noGrp="1" noChangeArrowheads="1"/>
          </p:cNvSpPr>
          <p:nvPr>
            <p:ph type="sldNum" sz="quarter" idx="5"/>
          </p:nvPr>
        </p:nvSpPr>
        <p:spPr/>
        <p:txBody>
          <a:bodyPr/>
          <a:lstStyle/>
          <a:p>
            <a:pPr>
              <a:defRPr/>
            </a:pPr>
            <a:fld id="{C0EF9082-84BE-47F3-9390-4388C1365BAD}" type="slidenum">
              <a:rPr lang="en-US" altLang="zh-CN" smtClean="0"/>
              <a:pPr>
                <a:defRPr/>
              </a:pPr>
              <a:t>78</a:t>
            </a:fld>
            <a:endParaRPr lang="en-US" altLang="zh-CN" smtClean="0"/>
          </a:p>
        </p:txBody>
      </p:sp>
      <p:sp>
        <p:nvSpPr>
          <p:cNvPr id="10137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1380"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endParaRPr lang="zh-CN" altLang="zh-CN"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7"/>
          <p:cNvSpPr>
            <a:spLocks noGrp="1" noChangeArrowheads="1"/>
          </p:cNvSpPr>
          <p:nvPr>
            <p:ph type="sldNum" sz="quarter" idx="5"/>
          </p:nvPr>
        </p:nvSpPr>
        <p:spPr/>
        <p:txBody>
          <a:bodyPr/>
          <a:lstStyle/>
          <a:p>
            <a:pPr>
              <a:defRPr/>
            </a:pPr>
            <a:fld id="{931B56F9-9D07-4341-8E1B-5FB76BD9C42A}" type="slidenum">
              <a:rPr lang="en-US" altLang="zh-CN" smtClean="0"/>
              <a:pPr>
                <a:defRPr/>
              </a:pPr>
              <a:t>79</a:t>
            </a:fld>
            <a:endParaRPr lang="en-US" altLang="zh-CN" smtClean="0"/>
          </a:p>
        </p:txBody>
      </p:sp>
      <p:sp>
        <p:nvSpPr>
          <p:cNvPr id="10240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2404"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endParaRPr lang="zh-CN" altLang="zh-CN"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7"/>
          <p:cNvSpPr>
            <a:spLocks noGrp="1" noChangeArrowheads="1"/>
          </p:cNvSpPr>
          <p:nvPr>
            <p:ph type="sldNum" sz="quarter" idx="5"/>
          </p:nvPr>
        </p:nvSpPr>
        <p:spPr/>
        <p:txBody>
          <a:bodyPr/>
          <a:lstStyle/>
          <a:p>
            <a:pPr>
              <a:defRPr/>
            </a:pPr>
            <a:fld id="{E55905C4-808B-4C2F-91AD-8FBC4A575B75}" type="slidenum">
              <a:rPr lang="en-US" altLang="zh-CN" smtClean="0"/>
              <a:pPr>
                <a:defRPr/>
              </a:pPr>
              <a:t>80</a:t>
            </a:fld>
            <a:endParaRPr lang="en-US" altLang="zh-CN" smtClean="0"/>
          </a:p>
        </p:txBody>
      </p:sp>
      <p:sp>
        <p:nvSpPr>
          <p:cNvPr id="10342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3428"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endParaRPr lang="zh-CN" altLang="zh-CN"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p:txBody>
          <a:bodyPr/>
          <a:lstStyle/>
          <a:p>
            <a:pPr>
              <a:defRPr/>
            </a:pPr>
            <a:fld id="{5D428D39-6D62-4EC7-ADFF-255818FA5D7C}" type="slidenum">
              <a:rPr lang="en-US" altLang="zh-CN" smtClean="0"/>
              <a:pPr>
                <a:defRPr/>
              </a:pPr>
              <a:t>81</a:t>
            </a:fld>
            <a:endParaRPr lang="en-US" altLang="zh-CN" smtClean="0"/>
          </a:p>
        </p:txBody>
      </p:sp>
      <p:sp>
        <p:nvSpPr>
          <p:cNvPr id="10445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4452"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endParaRPr lang="zh-CN" altLang="zh-CN"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p:cNvSpPr>
            <a:spLocks noGrp="1" noChangeArrowheads="1"/>
          </p:cNvSpPr>
          <p:nvPr>
            <p:ph type="sldNum" sz="quarter" idx="5"/>
          </p:nvPr>
        </p:nvSpPr>
        <p:spPr/>
        <p:txBody>
          <a:bodyPr/>
          <a:lstStyle/>
          <a:p>
            <a:pPr>
              <a:defRPr/>
            </a:pPr>
            <a:fld id="{4499AF75-C95D-4A9A-845E-BD8A7E515C89}" type="slidenum">
              <a:rPr lang="en-US" altLang="zh-CN" smtClean="0"/>
              <a:pPr>
                <a:defRPr/>
              </a:pPr>
              <a:t>82</a:t>
            </a:fld>
            <a:endParaRPr lang="en-US" altLang="zh-CN" smtClean="0"/>
          </a:p>
        </p:txBody>
      </p:sp>
      <p:sp>
        <p:nvSpPr>
          <p:cNvPr id="10547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5476"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endParaRPr lang="zh-CN" altLang="zh-CN"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7"/>
          <p:cNvSpPr>
            <a:spLocks noGrp="1" noChangeArrowheads="1"/>
          </p:cNvSpPr>
          <p:nvPr>
            <p:ph type="sldNum" sz="quarter" idx="5"/>
          </p:nvPr>
        </p:nvSpPr>
        <p:spPr/>
        <p:txBody>
          <a:bodyPr/>
          <a:lstStyle/>
          <a:p>
            <a:pPr>
              <a:defRPr/>
            </a:pPr>
            <a:fld id="{4E70252A-AEF3-4F48-966D-B58A4AED11BF}" type="slidenum">
              <a:rPr lang="en-US" altLang="zh-CN" smtClean="0"/>
              <a:pPr>
                <a:defRPr/>
              </a:pPr>
              <a:t>83</a:t>
            </a:fld>
            <a:endParaRPr lang="en-US" altLang="zh-CN" smtClean="0"/>
          </a:p>
        </p:txBody>
      </p:sp>
      <p:sp>
        <p:nvSpPr>
          <p:cNvPr id="10649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6500"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endParaRPr lang="zh-CN" altLang="zh-CN"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7"/>
          <p:cNvSpPr>
            <a:spLocks noGrp="1" noChangeArrowheads="1"/>
          </p:cNvSpPr>
          <p:nvPr>
            <p:ph type="sldNum" sz="quarter" idx="5"/>
          </p:nvPr>
        </p:nvSpPr>
        <p:spPr/>
        <p:txBody>
          <a:bodyPr/>
          <a:lstStyle/>
          <a:p>
            <a:pPr>
              <a:defRPr/>
            </a:pPr>
            <a:fld id="{EE337C89-FE87-4044-8C7F-31CFCF7ECE15}" type="slidenum">
              <a:rPr lang="en-US" altLang="zh-CN" smtClean="0"/>
              <a:pPr>
                <a:defRPr/>
              </a:pPr>
              <a:t>84</a:t>
            </a:fld>
            <a:endParaRPr lang="en-US" altLang="zh-CN" smtClean="0"/>
          </a:p>
        </p:txBody>
      </p:sp>
      <p:sp>
        <p:nvSpPr>
          <p:cNvPr id="10752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7524"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endParaRPr lang="zh-CN" altLang="zh-CN"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7"/>
          <p:cNvSpPr>
            <a:spLocks noGrp="1" noChangeArrowheads="1"/>
          </p:cNvSpPr>
          <p:nvPr>
            <p:ph type="sldNum" sz="quarter" idx="5"/>
          </p:nvPr>
        </p:nvSpPr>
        <p:spPr/>
        <p:txBody>
          <a:bodyPr/>
          <a:lstStyle/>
          <a:p>
            <a:pPr>
              <a:defRPr/>
            </a:pPr>
            <a:fld id="{16B7752E-6403-45B7-9303-9C1466C0F121}" type="slidenum">
              <a:rPr lang="en-US" altLang="zh-CN" smtClean="0"/>
              <a:pPr>
                <a:defRPr/>
              </a:pPr>
              <a:t>85</a:t>
            </a:fld>
            <a:endParaRPr lang="en-US" altLang="zh-CN" smtClean="0"/>
          </a:p>
        </p:txBody>
      </p:sp>
      <p:sp>
        <p:nvSpPr>
          <p:cNvPr id="10854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8548"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endParaRPr lang="zh-CN" altLang="zh-CN"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7"/>
          <p:cNvSpPr>
            <a:spLocks noGrp="1" noChangeArrowheads="1"/>
          </p:cNvSpPr>
          <p:nvPr>
            <p:ph type="sldNum" sz="quarter" idx="5"/>
          </p:nvPr>
        </p:nvSpPr>
        <p:spPr/>
        <p:txBody>
          <a:bodyPr/>
          <a:lstStyle/>
          <a:p>
            <a:pPr>
              <a:defRPr/>
            </a:pPr>
            <a:fld id="{59B7D0AA-5F9A-4279-AEAD-E9CCBE91B9D2}" type="slidenum">
              <a:rPr lang="en-US" altLang="zh-CN" smtClean="0"/>
              <a:pPr>
                <a:defRPr/>
              </a:pPr>
              <a:t>86</a:t>
            </a:fld>
            <a:endParaRPr lang="en-US" altLang="zh-CN" smtClean="0"/>
          </a:p>
        </p:txBody>
      </p:sp>
      <p:sp>
        <p:nvSpPr>
          <p:cNvPr id="10957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9572"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endParaRPr lang="zh-CN" altLang="zh-CN"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7"/>
          <p:cNvSpPr>
            <a:spLocks noGrp="1" noChangeArrowheads="1"/>
          </p:cNvSpPr>
          <p:nvPr>
            <p:ph type="sldNum" sz="quarter" idx="5"/>
          </p:nvPr>
        </p:nvSpPr>
        <p:spPr/>
        <p:txBody>
          <a:bodyPr/>
          <a:lstStyle/>
          <a:p>
            <a:pPr>
              <a:defRPr/>
            </a:pPr>
            <a:fld id="{C7A2A233-3A1C-4EAD-989E-3348FF2C12CC}" type="slidenum">
              <a:rPr lang="en-US" altLang="zh-CN" smtClean="0"/>
              <a:pPr>
                <a:defRPr/>
              </a:pPr>
              <a:t>87</a:t>
            </a:fld>
            <a:endParaRPr lang="en-US" altLang="zh-CN" smtClean="0"/>
          </a:p>
        </p:txBody>
      </p:sp>
      <p:sp>
        <p:nvSpPr>
          <p:cNvPr id="11059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0596"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endParaRPr lang="zh-CN"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p:txBody>
          <a:bodyPr/>
          <a:lstStyle/>
          <a:p>
            <a:pPr>
              <a:defRPr/>
            </a:pPr>
            <a:fld id="{7C70DAB3-D676-4258-AAC8-C07D1081973F}" type="slidenum">
              <a:rPr lang="en-US" altLang="zh-CN" smtClean="0"/>
              <a:pPr>
                <a:defRPr/>
              </a:pPr>
              <a:t>52</a:t>
            </a:fld>
            <a:endParaRPr lang="en-US" altLang="zh-CN" smtClean="0"/>
          </a:p>
        </p:txBody>
      </p:sp>
      <p:sp>
        <p:nvSpPr>
          <p:cNvPr id="8397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3972"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endParaRPr lang="zh-CN" altLang="zh-CN"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p:cNvSpPr>
            <a:spLocks noGrp="1" noChangeArrowheads="1"/>
          </p:cNvSpPr>
          <p:nvPr>
            <p:ph type="sldNum" sz="quarter" idx="5"/>
          </p:nvPr>
        </p:nvSpPr>
        <p:spPr/>
        <p:txBody>
          <a:bodyPr/>
          <a:lstStyle/>
          <a:p>
            <a:pPr>
              <a:defRPr/>
            </a:pPr>
            <a:fld id="{9A88A4EF-9A09-4ED1-AB8F-098CA2955C9D}" type="slidenum">
              <a:rPr lang="en-US" altLang="zh-CN" smtClean="0"/>
              <a:pPr>
                <a:defRPr/>
              </a:pPr>
              <a:t>88</a:t>
            </a:fld>
            <a:endParaRPr lang="en-US" altLang="zh-CN" smtClean="0"/>
          </a:p>
        </p:txBody>
      </p:sp>
      <p:sp>
        <p:nvSpPr>
          <p:cNvPr id="11161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1620"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endParaRPr lang="zh-CN" altLang="zh-CN"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7"/>
          <p:cNvSpPr>
            <a:spLocks noGrp="1" noChangeArrowheads="1"/>
          </p:cNvSpPr>
          <p:nvPr>
            <p:ph type="sldNum" sz="quarter" idx="5"/>
          </p:nvPr>
        </p:nvSpPr>
        <p:spPr/>
        <p:txBody>
          <a:bodyPr/>
          <a:lstStyle/>
          <a:p>
            <a:pPr>
              <a:defRPr/>
            </a:pPr>
            <a:fld id="{1DBABE18-9DA2-47B1-B15A-1403DF77227C}" type="slidenum">
              <a:rPr lang="en-US" altLang="zh-CN" smtClean="0"/>
              <a:pPr>
                <a:defRPr/>
              </a:pPr>
              <a:t>89</a:t>
            </a:fld>
            <a:endParaRPr lang="en-US" altLang="zh-CN" smtClean="0"/>
          </a:p>
        </p:txBody>
      </p:sp>
      <p:sp>
        <p:nvSpPr>
          <p:cNvPr id="11264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2644"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endParaRPr lang="zh-CN" altLang="zh-CN"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7"/>
          <p:cNvSpPr>
            <a:spLocks noGrp="1" noChangeArrowheads="1"/>
          </p:cNvSpPr>
          <p:nvPr>
            <p:ph type="sldNum" sz="quarter" idx="5"/>
          </p:nvPr>
        </p:nvSpPr>
        <p:spPr/>
        <p:txBody>
          <a:bodyPr/>
          <a:lstStyle/>
          <a:p>
            <a:pPr>
              <a:defRPr/>
            </a:pPr>
            <a:fld id="{A5C09B78-44C2-420E-979D-2CB4BEE1AC24}" type="slidenum">
              <a:rPr lang="en-US" altLang="zh-CN" smtClean="0"/>
              <a:pPr>
                <a:defRPr/>
              </a:pPr>
              <a:t>90</a:t>
            </a:fld>
            <a:endParaRPr lang="en-US" altLang="zh-CN" smtClean="0"/>
          </a:p>
        </p:txBody>
      </p:sp>
      <p:sp>
        <p:nvSpPr>
          <p:cNvPr id="11366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3668"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endParaRPr lang="zh-CN" altLang="zh-CN"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7"/>
          <p:cNvSpPr>
            <a:spLocks noGrp="1" noChangeArrowheads="1"/>
          </p:cNvSpPr>
          <p:nvPr>
            <p:ph type="sldNum" sz="quarter" idx="5"/>
          </p:nvPr>
        </p:nvSpPr>
        <p:spPr/>
        <p:txBody>
          <a:bodyPr/>
          <a:lstStyle/>
          <a:p>
            <a:pPr>
              <a:defRPr/>
            </a:pPr>
            <a:fld id="{4C0BBE75-EBB8-45ED-A2EA-5035ABA97E32}" type="slidenum">
              <a:rPr lang="en-US" altLang="zh-CN" smtClean="0"/>
              <a:pPr>
                <a:defRPr/>
              </a:pPr>
              <a:t>91</a:t>
            </a:fld>
            <a:endParaRPr lang="en-US" altLang="zh-CN" smtClean="0"/>
          </a:p>
        </p:txBody>
      </p:sp>
      <p:sp>
        <p:nvSpPr>
          <p:cNvPr id="11469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4692"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endParaRPr lang="zh-CN" altLang="zh-CN"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7"/>
          <p:cNvSpPr>
            <a:spLocks noGrp="1" noChangeArrowheads="1"/>
          </p:cNvSpPr>
          <p:nvPr>
            <p:ph type="sldNum" sz="quarter" idx="5"/>
          </p:nvPr>
        </p:nvSpPr>
        <p:spPr/>
        <p:txBody>
          <a:bodyPr/>
          <a:lstStyle/>
          <a:p>
            <a:pPr>
              <a:defRPr/>
            </a:pPr>
            <a:fld id="{A6757CBD-8A56-406F-B078-075E30716A1E}" type="slidenum">
              <a:rPr lang="en-US" altLang="zh-CN" smtClean="0"/>
              <a:pPr>
                <a:defRPr/>
              </a:pPr>
              <a:t>92</a:t>
            </a:fld>
            <a:endParaRPr lang="en-US" altLang="zh-CN" smtClean="0"/>
          </a:p>
        </p:txBody>
      </p:sp>
      <p:sp>
        <p:nvSpPr>
          <p:cNvPr id="11571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5716"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endParaRPr lang="zh-CN" altLang="zh-CN"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7"/>
          <p:cNvSpPr>
            <a:spLocks noGrp="1" noChangeArrowheads="1"/>
          </p:cNvSpPr>
          <p:nvPr>
            <p:ph type="sldNum" sz="quarter" idx="5"/>
          </p:nvPr>
        </p:nvSpPr>
        <p:spPr/>
        <p:txBody>
          <a:bodyPr/>
          <a:lstStyle/>
          <a:p>
            <a:pPr>
              <a:defRPr/>
            </a:pPr>
            <a:fld id="{6936F77C-7C19-4A1F-B6F9-189191D54A7F}" type="slidenum">
              <a:rPr lang="en-US" altLang="zh-CN" smtClean="0"/>
              <a:pPr>
                <a:defRPr/>
              </a:pPr>
              <a:t>93</a:t>
            </a:fld>
            <a:endParaRPr lang="en-US" altLang="zh-CN" smtClean="0"/>
          </a:p>
        </p:txBody>
      </p:sp>
      <p:sp>
        <p:nvSpPr>
          <p:cNvPr id="11673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6740"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endParaRPr lang="zh-CN" altLang="zh-CN"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7"/>
          <p:cNvSpPr>
            <a:spLocks noGrp="1" noChangeArrowheads="1"/>
          </p:cNvSpPr>
          <p:nvPr>
            <p:ph type="sldNum" sz="quarter" idx="5"/>
          </p:nvPr>
        </p:nvSpPr>
        <p:spPr/>
        <p:txBody>
          <a:bodyPr/>
          <a:lstStyle/>
          <a:p>
            <a:pPr>
              <a:defRPr/>
            </a:pPr>
            <a:fld id="{95D1A89B-53D8-4611-AE7F-C4D922A9CD03}" type="slidenum">
              <a:rPr lang="en-US" altLang="zh-CN" smtClean="0"/>
              <a:pPr>
                <a:defRPr/>
              </a:pPr>
              <a:t>100</a:t>
            </a:fld>
            <a:endParaRPr lang="en-US" altLang="zh-CN" smtClean="0"/>
          </a:p>
        </p:txBody>
      </p:sp>
      <p:sp>
        <p:nvSpPr>
          <p:cNvPr id="11776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7764"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endParaRPr lang="zh-CN" altLang="zh-CN"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7"/>
          <p:cNvSpPr>
            <a:spLocks noGrp="1" noChangeArrowheads="1"/>
          </p:cNvSpPr>
          <p:nvPr>
            <p:ph type="sldNum" sz="quarter" idx="5"/>
          </p:nvPr>
        </p:nvSpPr>
        <p:spPr/>
        <p:txBody>
          <a:bodyPr/>
          <a:lstStyle/>
          <a:p>
            <a:pPr>
              <a:defRPr/>
            </a:pPr>
            <a:fld id="{572F6AD7-6A18-4799-A85D-8833B2CBC24B}" type="slidenum">
              <a:rPr lang="en-US" altLang="zh-CN" smtClean="0"/>
              <a:pPr>
                <a:defRPr/>
              </a:pPr>
              <a:t>101</a:t>
            </a:fld>
            <a:endParaRPr lang="en-US" altLang="zh-CN" smtClean="0"/>
          </a:p>
        </p:txBody>
      </p:sp>
      <p:sp>
        <p:nvSpPr>
          <p:cNvPr id="11878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8788"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endParaRPr lang="zh-CN" altLang="zh-CN"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7"/>
          <p:cNvSpPr>
            <a:spLocks noGrp="1" noChangeArrowheads="1"/>
          </p:cNvSpPr>
          <p:nvPr>
            <p:ph type="sldNum" sz="quarter" idx="5"/>
          </p:nvPr>
        </p:nvSpPr>
        <p:spPr/>
        <p:txBody>
          <a:bodyPr/>
          <a:lstStyle/>
          <a:p>
            <a:pPr>
              <a:defRPr/>
            </a:pPr>
            <a:fld id="{CA805361-1A67-4C91-83A3-8766FB299646}" type="slidenum">
              <a:rPr lang="en-US" altLang="zh-CN" smtClean="0"/>
              <a:pPr>
                <a:defRPr/>
              </a:pPr>
              <a:t>102</a:t>
            </a:fld>
            <a:endParaRPr lang="en-US" altLang="zh-CN" smtClean="0"/>
          </a:p>
        </p:txBody>
      </p:sp>
      <p:sp>
        <p:nvSpPr>
          <p:cNvPr id="11981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9812"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endParaRPr lang="zh-CN" altLang="zh-CN"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7"/>
          <p:cNvSpPr>
            <a:spLocks noGrp="1" noChangeArrowheads="1"/>
          </p:cNvSpPr>
          <p:nvPr>
            <p:ph type="sldNum" sz="quarter" idx="5"/>
          </p:nvPr>
        </p:nvSpPr>
        <p:spPr/>
        <p:txBody>
          <a:bodyPr/>
          <a:lstStyle/>
          <a:p>
            <a:pPr>
              <a:defRPr/>
            </a:pPr>
            <a:fld id="{A4515337-C183-4784-B4B0-D53014C3442A}" type="slidenum">
              <a:rPr lang="en-US" altLang="zh-CN" smtClean="0"/>
              <a:pPr>
                <a:defRPr/>
              </a:pPr>
              <a:t>103</a:t>
            </a:fld>
            <a:endParaRPr lang="en-US" altLang="zh-CN" smtClean="0"/>
          </a:p>
        </p:txBody>
      </p:sp>
      <p:sp>
        <p:nvSpPr>
          <p:cNvPr id="12083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20836"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endParaRPr lang="zh-CN"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7"/>
          <p:cNvSpPr>
            <a:spLocks noGrp="1" noChangeArrowheads="1"/>
          </p:cNvSpPr>
          <p:nvPr>
            <p:ph type="sldNum" sz="quarter" idx="5"/>
          </p:nvPr>
        </p:nvSpPr>
        <p:spPr/>
        <p:txBody>
          <a:bodyPr/>
          <a:lstStyle/>
          <a:p>
            <a:pPr>
              <a:defRPr/>
            </a:pPr>
            <a:fld id="{DB898D6E-A28F-4611-BC7B-1DDBBBD674FE}" type="slidenum">
              <a:rPr lang="en-US" altLang="zh-CN" smtClean="0"/>
              <a:pPr>
                <a:defRPr/>
              </a:pPr>
              <a:t>53</a:t>
            </a:fld>
            <a:endParaRPr lang="en-US" altLang="zh-CN" smtClean="0"/>
          </a:p>
        </p:txBody>
      </p:sp>
      <p:sp>
        <p:nvSpPr>
          <p:cNvPr id="8499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4996"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endParaRPr lang="zh-CN" altLang="zh-CN"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7"/>
          <p:cNvSpPr>
            <a:spLocks noGrp="1" noChangeArrowheads="1"/>
          </p:cNvSpPr>
          <p:nvPr>
            <p:ph type="sldNum" sz="quarter" idx="5"/>
          </p:nvPr>
        </p:nvSpPr>
        <p:spPr/>
        <p:txBody>
          <a:bodyPr/>
          <a:lstStyle/>
          <a:p>
            <a:pPr>
              <a:defRPr/>
            </a:pPr>
            <a:fld id="{7688A214-FAD5-4D6B-83CA-AB7988F66D31}" type="slidenum">
              <a:rPr lang="en-US" altLang="zh-CN" smtClean="0"/>
              <a:pPr>
                <a:defRPr/>
              </a:pPr>
              <a:t>104</a:t>
            </a:fld>
            <a:endParaRPr lang="en-US" altLang="zh-CN" smtClean="0"/>
          </a:p>
        </p:txBody>
      </p:sp>
      <p:sp>
        <p:nvSpPr>
          <p:cNvPr id="12185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21860"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endParaRPr lang="zh-CN" altLang="zh-CN"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7"/>
          <p:cNvSpPr>
            <a:spLocks noGrp="1" noChangeArrowheads="1"/>
          </p:cNvSpPr>
          <p:nvPr>
            <p:ph type="sldNum" sz="quarter" idx="5"/>
          </p:nvPr>
        </p:nvSpPr>
        <p:spPr/>
        <p:txBody>
          <a:bodyPr/>
          <a:lstStyle/>
          <a:p>
            <a:pPr>
              <a:defRPr/>
            </a:pPr>
            <a:fld id="{EEF11E5D-48D0-4F9F-87B1-D815FBE26EB0}" type="slidenum">
              <a:rPr lang="en-US" altLang="zh-CN" smtClean="0"/>
              <a:pPr>
                <a:defRPr/>
              </a:pPr>
              <a:t>105</a:t>
            </a:fld>
            <a:endParaRPr lang="en-US" altLang="zh-CN" smtClean="0"/>
          </a:p>
        </p:txBody>
      </p:sp>
      <p:sp>
        <p:nvSpPr>
          <p:cNvPr id="12288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22884"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endParaRPr lang="zh-CN" altLang="zh-CN"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7"/>
          <p:cNvSpPr>
            <a:spLocks noGrp="1" noChangeArrowheads="1"/>
          </p:cNvSpPr>
          <p:nvPr>
            <p:ph type="sldNum" sz="quarter" idx="5"/>
          </p:nvPr>
        </p:nvSpPr>
        <p:spPr/>
        <p:txBody>
          <a:bodyPr/>
          <a:lstStyle/>
          <a:p>
            <a:pPr>
              <a:defRPr/>
            </a:pPr>
            <a:fld id="{D087B9A1-510F-4188-BB64-2E39A9C1AA5B}" type="slidenum">
              <a:rPr lang="en-US" altLang="zh-CN" smtClean="0"/>
              <a:pPr>
                <a:defRPr/>
              </a:pPr>
              <a:t>106</a:t>
            </a:fld>
            <a:endParaRPr lang="en-US" altLang="zh-CN" smtClean="0"/>
          </a:p>
        </p:txBody>
      </p:sp>
      <p:sp>
        <p:nvSpPr>
          <p:cNvPr id="12390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23908"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endParaRPr lang="zh-CN" altLang="zh-CN"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7"/>
          <p:cNvSpPr>
            <a:spLocks noGrp="1" noChangeArrowheads="1"/>
          </p:cNvSpPr>
          <p:nvPr>
            <p:ph type="sldNum" sz="quarter" idx="5"/>
          </p:nvPr>
        </p:nvSpPr>
        <p:spPr/>
        <p:txBody>
          <a:bodyPr/>
          <a:lstStyle/>
          <a:p>
            <a:pPr>
              <a:defRPr/>
            </a:pPr>
            <a:fld id="{2CBF532B-9A9E-472E-A247-1398D472E292}" type="slidenum">
              <a:rPr lang="en-US" altLang="zh-CN" smtClean="0"/>
              <a:pPr>
                <a:defRPr/>
              </a:pPr>
              <a:t>107</a:t>
            </a:fld>
            <a:endParaRPr lang="en-US" altLang="zh-CN" smtClean="0"/>
          </a:p>
        </p:txBody>
      </p:sp>
      <p:sp>
        <p:nvSpPr>
          <p:cNvPr id="1249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24932"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endParaRPr lang="zh-CN" altLang="zh-CN"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7"/>
          <p:cNvSpPr>
            <a:spLocks noGrp="1" noChangeArrowheads="1"/>
          </p:cNvSpPr>
          <p:nvPr>
            <p:ph type="sldNum" sz="quarter" idx="5"/>
          </p:nvPr>
        </p:nvSpPr>
        <p:spPr/>
        <p:txBody>
          <a:bodyPr/>
          <a:lstStyle/>
          <a:p>
            <a:pPr>
              <a:defRPr/>
            </a:pPr>
            <a:fld id="{40BEA5F4-E85C-4E0E-AF65-ABDC3BE8D003}" type="slidenum">
              <a:rPr lang="en-US" altLang="zh-CN" smtClean="0"/>
              <a:pPr>
                <a:defRPr/>
              </a:pPr>
              <a:t>108</a:t>
            </a:fld>
            <a:endParaRPr lang="en-US" altLang="zh-CN" smtClean="0"/>
          </a:p>
        </p:txBody>
      </p:sp>
      <p:sp>
        <p:nvSpPr>
          <p:cNvPr id="1259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25956"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endParaRPr lang="zh-CN" altLang="zh-CN"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7"/>
          <p:cNvSpPr>
            <a:spLocks noGrp="1" noChangeArrowheads="1"/>
          </p:cNvSpPr>
          <p:nvPr>
            <p:ph type="sldNum" sz="quarter" idx="5"/>
          </p:nvPr>
        </p:nvSpPr>
        <p:spPr/>
        <p:txBody>
          <a:bodyPr/>
          <a:lstStyle/>
          <a:p>
            <a:pPr>
              <a:defRPr/>
            </a:pPr>
            <a:fld id="{CD379542-2C2E-42B5-8814-0A2D0C5C4077}" type="slidenum">
              <a:rPr lang="en-US" altLang="zh-CN" smtClean="0"/>
              <a:pPr>
                <a:defRPr/>
              </a:pPr>
              <a:t>109</a:t>
            </a:fld>
            <a:endParaRPr lang="en-US" altLang="zh-CN" smtClean="0"/>
          </a:p>
        </p:txBody>
      </p:sp>
      <p:sp>
        <p:nvSpPr>
          <p:cNvPr id="12697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26980"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endParaRPr lang="zh-CN" altLang="zh-CN"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7"/>
          <p:cNvSpPr>
            <a:spLocks noGrp="1" noChangeArrowheads="1"/>
          </p:cNvSpPr>
          <p:nvPr>
            <p:ph type="sldNum" sz="quarter" idx="5"/>
          </p:nvPr>
        </p:nvSpPr>
        <p:spPr/>
        <p:txBody>
          <a:bodyPr/>
          <a:lstStyle/>
          <a:p>
            <a:pPr>
              <a:defRPr/>
            </a:pPr>
            <a:fld id="{FEFA38ED-91A4-4F2B-95BC-71E946F726D2}" type="slidenum">
              <a:rPr lang="en-US" altLang="zh-CN" smtClean="0"/>
              <a:pPr>
                <a:defRPr/>
              </a:pPr>
              <a:t>110</a:t>
            </a:fld>
            <a:endParaRPr lang="en-US" altLang="zh-CN" smtClean="0"/>
          </a:p>
        </p:txBody>
      </p:sp>
      <p:sp>
        <p:nvSpPr>
          <p:cNvPr id="12800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28004"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endParaRPr lang="zh-CN" altLang="zh-CN"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7"/>
          <p:cNvSpPr>
            <a:spLocks noGrp="1" noChangeArrowheads="1"/>
          </p:cNvSpPr>
          <p:nvPr>
            <p:ph type="sldNum" sz="quarter" idx="5"/>
          </p:nvPr>
        </p:nvSpPr>
        <p:spPr/>
        <p:txBody>
          <a:bodyPr/>
          <a:lstStyle/>
          <a:p>
            <a:pPr>
              <a:defRPr/>
            </a:pPr>
            <a:fld id="{F9E431A1-4DFB-4C5E-8D37-41147BE98491}" type="slidenum">
              <a:rPr lang="en-US" altLang="zh-CN" smtClean="0"/>
              <a:pPr>
                <a:defRPr/>
              </a:pPr>
              <a:t>111</a:t>
            </a:fld>
            <a:endParaRPr lang="en-US" altLang="zh-CN" smtClean="0"/>
          </a:p>
        </p:txBody>
      </p:sp>
      <p:sp>
        <p:nvSpPr>
          <p:cNvPr id="12902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29028"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endParaRPr lang="zh-CN" altLang="zh-CN"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7"/>
          <p:cNvSpPr>
            <a:spLocks noGrp="1" noChangeArrowheads="1"/>
          </p:cNvSpPr>
          <p:nvPr>
            <p:ph type="sldNum" sz="quarter" idx="5"/>
          </p:nvPr>
        </p:nvSpPr>
        <p:spPr/>
        <p:txBody>
          <a:bodyPr/>
          <a:lstStyle/>
          <a:p>
            <a:pPr>
              <a:defRPr/>
            </a:pPr>
            <a:fld id="{530898D6-FC07-4625-99AD-E7711099D3B3}" type="slidenum">
              <a:rPr lang="en-US" altLang="zh-CN" smtClean="0"/>
              <a:pPr>
                <a:defRPr/>
              </a:pPr>
              <a:t>112</a:t>
            </a:fld>
            <a:endParaRPr lang="en-US" altLang="zh-CN" smtClean="0"/>
          </a:p>
        </p:txBody>
      </p:sp>
      <p:sp>
        <p:nvSpPr>
          <p:cNvPr id="13005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0052"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endParaRPr lang="zh-CN"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a:spLocks noGrp="1" noChangeArrowheads="1"/>
          </p:cNvSpPr>
          <p:nvPr>
            <p:ph type="sldNum" sz="quarter" idx="5"/>
          </p:nvPr>
        </p:nvSpPr>
        <p:spPr/>
        <p:txBody>
          <a:bodyPr/>
          <a:lstStyle/>
          <a:p>
            <a:pPr>
              <a:defRPr/>
            </a:pPr>
            <a:fld id="{F6BB65D6-BA86-46B4-994B-C8968657234D}" type="slidenum">
              <a:rPr lang="en-US" altLang="zh-CN" smtClean="0"/>
              <a:pPr>
                <a:defRPr/>
              </a:pPr>
              <a:t>54</a:t>
            </a:fld>
            <a:endParaRPr lang="en-US" altLang="zh-CN" smtClean="0"/>
          </a:p>
        </p:txBody>
      </p:sp>
      <p:sp>
        <p:nvSpPr>
          <p:cNvPr id="8601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6020"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endParaRPr lang="zh-CN"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p:cNvSpPr>
            <a:spLocks noGrp="1" noChangeArrowheads="1"/>
          </p:cNvSpPr>
          <p:nvPr>
            <p:ph type="sldNum" sz="quarter" idx="5"/>
          </p:nvPr>
        </p:nvSpPr>
        <p:spPr/>
        <p:txBody>
          <a:bodyPr/>
          <a:lstStyle/>
          <a:p>
            <a:pPr>
              <a:defRPr/>
            </a:pPr>
            <a:fld id="{70E422D5-828B-475F-9965-E31106461024}" type="slidenum">
              <a:rPr lang="en-US" altLang="zh-CN" smtClean="0"/>
              <a:pPr>
                <a:defRPr/>
              </a:pPr>
              <a:t>55</a:t>
            </a:fld>
            <a:endParaRPr lang="en-US" altLang="zh-CN" smtClean="0"/>
          </a:p>
        </p:txBody>
      </p:sp>
      <p:sp>
        <p:nvSpPr>
          <p:cNvPr id="8704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7044"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endParaRPr lang="zh-CN"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a:spLocks noGrp="1" noChangeArrowheads="1"/>
          </p:cNvSpPr>
          <p:nvPr>
            <p:ph type="sldNum" sz="quarter" idx="5"/>
          </p:nvPr>
        </p:nvSpPr>
        <p:spPr/>
        <p:txBody>
          <a:bodyPr/>
          <a:lstStyle/>
          <a:p>
            <a:pPr>
              <a:defRPr/>
            </a:pPr>
            <a:fld id="{AA429CEA-5887-4EE3-8A97-9828FE7950FC}" type="slidenum">
              <a:rPr lang="en-US" altLang="zh-CN" smtClean="0"/>
              <a:pPr>
                <a:defRPr/>
              </a:pPr>
              <a:t>59</a:t>
            </a:fld>
            <a:endParaRPr lang="en-US" altLang="zh-CN" smtClean="0"/>
          </a:p>
        </p:txBody>
      </p:sp>
      <p:sp>
        <p:nvSpPr>
          <p:cNvPr id="8806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8068"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endParaRPr lang="zh-CN"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7"/>
          <p:cNvSpPr>
            <a:spLocks noGrp="1" noChangeArrowheads="1"/>
          </p:cNvSpPr>
          <p:nvPr>
            <p:ph type="sldNum" sz="quarter" idx="5"/>
          </p:nvPr>
        </p:nvSpPr>
        <p:spPr/>
        <p:txBody>
          <a:bodyPr/>
          <a:lstStyle/>
          <a:p>
            <a:pPr>
              <a:defRPr/>
            </a:pPr>
            <a:fld id="{E54C8FE3-5DC4-4F4D-8CE7-37B694A3DEE2}" type="slidenum">
              <a:rPr lang="en-US" altLang="zh-CN" smtClean="0"/>
              <a:pPr>
                <a:defRPr/>
              </a:pPr>
              <a:t>60</a:t>
            </a:fld>
            <a:endParaRPr lang="en-US" altLang="zh-CN" smtClean="0"/>
          </a:p>
        </p:txBody>
      </p:sp>
      <p:sp>
        <p:nvSpPr>
          <p:cNvPr id="8909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9092"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endParaRPr lang="zh-CN"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7"/>
          <p:cNvSpPr>
            <a:spLocks noGrp="1" noChangeArrowheads="1"/>
          </p:cNvSpPr>
          <p:nvPr>
            <p:ph type="sldNum" sz="quarter" idx="5"/>
          </p:nvPr>
        </p:nvSpPr>
        <p:spPr/>
        <p:txBody>
          <a:bodyPr/>
          <a:lstStyle/>
          <a:p>
            <a:pPr>
              <a:defRPr/>
            </a:pPr>
            <a:fld id="{D2DE8AA5-2515-4567-A0FE-F4228B512DB3}" type="slidenum">
              <a:rPr lang="en-US" altLang="zh-CN" smtClean="0"/>
              <a:pPr>
                <a:defRPr/>
              </a:pPr>
              <a:t>61</a:t>
            </a:fld>
            <a:endParaRPr lang="en-US" altLang="zh-CN" smtClean="0"/>
          </a:p>
        </p:txBody>
      </p:sp>
      <p:sp>
        <p:nvSpPr>
          <p:cNvPr id="9011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0116"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TextBox 1"/>
          <p:cNvSpPr txBox="1"/>
          <p:nvPr userDrawn="1"/>
        </p:nvSpPr>
        <p:spPr>
          <a:xfrm>
            <a:off x="0" y="0"/>
            <a:ext cx="1857375" cy="461963"/>
          </a:xfrm>
          <a:prstGeom prst="rect">
            <a:avLst/>
          </a:prstGeom>
          <a:solidFill>
            <a:srgbClr val="00B0F0">
              <a:alpha val="64000"/>
            </a:srgbClr>
          </a:solidFill>
        </p:spPr>
        <p:txBody>
          <a:bodyPr>
            <a:spAutoFit/>
          </a:bodyPr>
          <a:lstStyle/>
          <a:p>
            <a:pPr fontAlgn="auto">
              <a:spcBef>
                <a:spcPts val="0"/>
              </a:spcBef>
              <a:spcAft>
                <a:spcPts val="0"/>
              </a:spcAft>
              <a:defRPr/>
            </a:pPr>
            <a:r>
              <a:rPr lang="zh-CN" altLang="en-US" sz="2400" dirty="0">
                <a:solidFill>
                  <a:schemeClr val="bg1"/>
                </a:solidFill>
                <a:latin typeface="+mn-lt"/>
                <a:ea typeface="+mn-ea"/>
              </a:rPr>
              <a:t>研究生课程</a:t>
            </a:r>
          </a:p>
        </p:txBody>
      </p:sp>
      <p:pic>
        <p:nvPicPr>
          <p:cNvPr id="3" name="Picture 29" descr="xiaohui"/>
          <p:cNvPicPr>
            <a:picLocks noChangeAspect="1" noChangeArrowheads="1"/>
          </p:cNvPicPr>
          <p:nvPr userDrawn="1"/>
        </p:nvPicPr>
        <p:blipFill>
          <a:blip r:embed="rId2">
            <a:clrChange>
              <a:clrFrom>
                <a:srgbClr val="FFFFFF"/>
              </a:clrFrom>
              <a:clrTo>
                <a:srgbClr val="FFFFFF">
                  <a:alpha val="0"/>
                </a:srgbClr>
              </a:clrTo>
            </a:clrChange>
          </a:blip>
          <a:srcRect t="5559" b="17821"/>
          <a:stretch>
            <a:fillRect/>
          </a:stretch>
        </p:blipFill>
        <p:spPr bwMode="auto">
          <a:xfrm>
            <a:off x="7127875" y="0"/>
            <a:ext cx="2016125" cy="1382713"/>
          </a:xfrm>
          <a:prstGeom prst="rect">
            <a:avLst/>
          </a:prstGeom>
          <a:noFill/>
          <a:ln w="9525">
            <a:noFill/>
            <a:miter lim="800000"/>
            <a:headEnd/>
            <a:tailEnd/>
          </a:ln>
        </p:spPr>
      </p:pic>
      <p:sp>
        <p:nvSpPr>
          <p:cNvPr id="4" name="TextBox 3"/>
          <p:cNvSpPr txBox="1"/>
          <p:nvPr userDrawn="1"/>
        </p:nvSpPr>
        <p:spPr>
          <a:xfrm>
            <a:off x="0" y="6396038"/>
            <a:ext cx="9144000" cy="461962"/>
          </a:xfrm>
          <a:prstGeom prst="rect">
            <a:avLst/>
          </a:prstGeom>
          <a:solidFill>
            <a:srgbClr val="00FF00">
              <a:alpha val="64000"/>
            </a:srgbClr>
          </a:solidFill>
        </p:spPr>
        <p:txBody>
          <a:bodyPr>
            <a:spAutoFit/>
          </a:bodyPr>
          <a:lstStyle/>
          <a:p>
            <a:pPr algn="ctr" fontAlgn="auto">
              <a:spcBef>
                <a:spcPts val="0"/>
              </a:spcBef>
              <a:spcAft>
                <a:spcPts val="0"/>
              </a:spcAft>
              <a:defRPr/>
            </a:pPr>
            <a:r>
              <a:rPr lang="zh-CN" altLang="en-US" sz="2400" dirty="0">
                <a:solidFill>
                  <a:schemeClr val="bg1"/>
                </a:solidFill>
                <a:latin typeface="+mn-lt"/>
                <a:ea typeface="+mn-ea"/>
              </a:rPr>
              <a:t>材料科学与工程学院</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454C0714-98CC-486A-AB6C-051D5F9BC1F7}" type="datetime1">
              <a:rPr lang="zh-CN" altLang="en-US"/>
              <a:pPr>
                <a:defRPr/>
              </a:pPr>
              <a:t>2012-9-18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797EBC9-0BFD-4A1A-B18B-57AEF7727AC8}"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3993DE03-5C70-4897-AD68-CA09AC5FD376}" type="datetime1">
              <a:rPr lang="zh-CN" altLang="en-US"/>
              <a:pPr>
                <a:defRPr/>
              </a:pPr>
              <a:t>2012-9-18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A2A2C78-F603-4A46-B0F1-5DEC7282D717}"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剪贴画占位符 3"/>
          <p:cNvSpPr>
            <a:spLocks noGrp="1"/>
          </p:cNvSpPr>
          <p:nvPr>
            <p:ph type="clipArt" sz="half" idx="2"/>
          </p:nvPr>
        </p:nvSpPr>
        <p:spPr>
          <a:xfrm>
            <a:off x="4648200" y="1981200"/>
            <a:ext cx="3810000" cy="4114800"/>
          </a:xfrm>
        </p:spPr>
        <p:txBody>
          <a:bodyPr rtlCol="0">
            <a:normAutofit/>
          </a:bodyPr>
          <a:lstStyle/>
          <a:p>
            <a:pPr lvl="0"/>
            <a:endParaRPr lang="zh-CN" altLang="en-US" noProof="0"/>
          </a:p>
        </p:txBody>
      </p:sp>
      <p:sp>
        <p:nvSpPr>
          <p:cNvPr id="5" name="日期占位符 4"/>
          <p:cNvSpPr>
            <a:spLocks noGrp="1"/>
          </p:cNvSpPr>
          <p:nvPr>
            <p:ph type="dt" sz="half" idx="10"/>
          </p:nvPr>
        </p:nvSpPr>
        <p:spPr>
          <a:xfrm>
            <a:off x="685800" y="6248400"/>
            <a:ext cx="1905000" cy="457200"/>
          </a:xfrm>
        </p:spPr>
        <p:txBody>
          <a:bodyPr/>
          <a:lstStyle>
            <a:lvl1pPr>
              <a:defRPr/>
            </a:lvl1pPr>
          </a:lstStyle>
          <a:p>
            <a:pPr>
              <a:defRPr/>
            </a:pPr>
            <a:fld id="{74C2F09A-AB21-455A-933F-5C83BF14F0D4}" type="datetime1">
              <a:rPr lang="zh-CN" altLang="en-US"/>
              <a:pPr>
                <a:defRPr/>
              </a:pPr>
              <a:t>2012-9-18</a:t>
            </a:fld>
            <a:endParaRPr lang="en-US" altLang="zh-CN"/>
          </a:p>
        </p:txBody>
      </p:sp>
      <p:sp>
        <p:nvSpPr>
          <p:cNvPr id="6" name="页脚占位符 5"/>
          <p:cNvSpPr>
            <a:spLocks noGrp="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a:xfrm>
            <a:off x="6553200" y="6248400"/>
            <a:ext cx="1905000" cy="457200"/>
          </a:xfrm>
        </p:spPr>
        <p:txBody>
          <a:bodyPr/>
          <a:lstStyle>
            <a:lvl1pPr>
              <a:defRPr/>
            </a:lvl1pPr>
          </a:lstStyle>
          <a:p>
            <a:pPr>
              <a:defRPr/>
            </a:pPr>
            <a:fld id="{51EF52F5-9CA9-4AE4-BF3B-247D4E5E336D}" type="slidenum">
              <a:rPr lang="zh-CN" altLang="en-US"/>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685800" y="6248400"/>
            <a:ext cx="1905000" cy="457200"/>
          </a:xfrm>
        </p:spPr>
        <p:txBody>
          <a:bodyPr/>
          <a:lstStyle>
            <a:lvl1pPr>
              <a:defRPr/>
            </a:lvl1pPr>
          </a:lstStyle>
          <a:p>
            <a:pPr>
              <a:defRPr/>
            </a:pPr>
            <a:fld id="{2A7B3939-025F-4626-8332-406976AF0CA2}" type="datetime1">
              <a:rPr lang="zh-CN" altLang="en-US"/>
              <a:pPr>
                <a:defRPr/>
              </a:pPr>
              <a:t>2012-9-18</a:t>
            </a:fld>
            <a:endParaRPr lang="en-US" altLang="zh-CN"/>
          </a:p>
        </p:txBody>
      </p:sp>
      <p:sp>
        <p:nvSpPr>
          <p:cNvPr id="4" name="页脚占位符 3"/>
          <p:cNvSpPr>
            <a:spLocks noGrp="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5" name="灯片编号占位符 4"/>
          <p:cNvSpPr>
            <a:spLocks noGrp="1"/>
          </p:cNvSpPr>
          <p:nvPr>
            <p:ph type="sldNum" sz="quarter" idx="12"/>
          </p:nvPr>
        </p:nvSpPr>
        <p:spPr>
          <a:xfrm>
            <a:off x="6553200" y="6248400"/>
            <a:ext cx="1905000" cy="457200"/>
          </a:xfrm>
        </p:spPr>
        <p:txBody>
          <a:bodyPr/>
          <a:lstStyle>
            <a:lvl1pPr>
              <a:defRPr/>
            </a:lvl1pPr>
          </a:lstStyle>
          <a:p>
            <a:pPr>
              <a:defRPr/>
            </a:pPr>
            <a:fld id="{766B748F-BD9D-499D-8862-E56D3ABCE1AD}" type="slidenum">
              <a:rPr lang="en-US" altLang="zh-CN"/>
              <a:pPr>
                <a:defRPr/>
              </a:pPr>
              <a:t>‹#›</a:t>
            </a:fld>
            <a:endParaRPr lang="en-US" altLang="zh-CN"/>
          </a:p>
        </p:txBody>
      </p:sp>
    </p:spTree>
  </p:cSld>
  <p:clrMapOvr>
    <a:masterClrMapping/>
  </p:clrMapOvr>
  <p:transition advTm="3000">
    <p:split orient="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85800" y="6248400"/>
            <a:ext cx="1905000" cy="457200"/>
          </a:xfrm>
        </p:spPr>
        <p:txBody>
          <a:bodyPr/>
          <a:lstStyle>
            <a:lvl1pPr>
              <a:defRPr/>
            </a:lvl1pPr>
          </a:lstStyle>
          <a:p>
            <a:pPr>
              <a:defRPr/>
            </a:pPr>
            <a:fld id="{F7F0FCC7-BF22-468D-AB4C-745AC44D6F77}" type="datetime1">
              <a:rPr lang="zh-CN" altLang="en-US"/>
              <a:pPr>
                <a:defRPr/>
              </a:pPr>
              <a:t>2012-9-18</a:t>
            </a:fld>
            <a:endParaRPr lang="en-US" altLang="zh-CN"/>
          </a:p>
        </p:txBody>
      </p:sp>
      <p:sp>
        <p:nvSpPr>
          <p:cNvPr id="6" name="页脚占位符 5"/>
          <p:cNvSpPr>
            <a:spLocks noGrp="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a:xfrm>
            <a:off x="6553200" y="6248400"/>
            <a:ext cx="1905000" cy="457200"/>
          </a:xfrm>
        </p:spPr>
        <p:txBody>
          <a:bodyPr/>
          <a:lstStyle>
            <a:lvl1pPr>
              <a:defRPr/>
            </a:lvl1pPr>
          </a:lstStyle>
          <a:p>
            <a:pPr>
              <a:defRPr/>
            </a:pPr>
            <a:fld id="{FE515386-D3D8-49DB-80E1-F97729D00C00}" type="slidenum">
              <a:rPr lang="en-US" altLang="zh-CN"/>
              <a:pPr>
                <a:defRPr/>
              </a:pPr>
              <a:t>‹#›</a:t>
            </a:fld>
            <a:endParaRPr lang="en-US" altLang="zh-CN"/>
          </a:p>
        </p:txBody>
      </p:sp>
    </p:spTree>
  </p:cSld>
  <p:clrMapOvr>
    <a:masterClrMapping/>
  </p:clrMapOvr>
  <p:transition advTm="3000">
    <p:split orient="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85800" y="1981200"/>
            <a:ext cx="7772400" cy="4114800"/>
          </a:xfrm>
        </p:spPr>
        <p:txBody>
          <a:bodyPr/>
          <a:lstStyle/>
          <a:p>
            <a:pPr lvl="0"/>
            <a:endParaRPr lang="zh-CN" altLang="en-US" noProof="0" smtClean="0"/>
          </a:p>
        </p:txBody>
      </p:sp>
      <p:sp>
        <p:nvSpPr>
          <p:cNvPr id="4" name="Rectangle 7"/>
          <p:cNvSpPr>
            <a:spLocks noGrp="1" noChangeArrowheads="1"/>
          </p:cNvSpPr>
          <p:nvPr>
            <p:ph type="dt" sz="half" idx="10"/>
          </p:nvPr>
        </p:nvSpPr>
        <p:spPr/>
        <p:txBody>
          <a:bodyPr/>
          <a:lstStyle>
            <a:lvl1pPr>
              <a:defRPr/>
            </a:lvl1pPr>
          </a:lstStyle>
          <a:p>
            <a:pPr>
              <a:defRPr/>
            </a:pPr>
            <a:fld id="{8476B8A1-FE5F-4619-8AE4-F274E7BEF4CF}" type="datetime1">
              <a:rPr lang="zh-CN" altLang="en-US"/>
              <a:pPr>
                <a:defRPr/>
              </a:pPr>
              <a:t>2012-9-18</a:t>
            </a:fld>
            <a:endParaRPr lang="en-US" altLang="zh-CN"/>
          </a:p>
        </p:txBody>
      </p:sp>
      <p:sp>
        <p:nvSpPr>
          <p:cNvPr id="5" name="Rectangle 8"/>
          <p:cNvSpPr>
            <a:spLocks noGrp="1" noChangeArrowheads="1"/>
          </p:cNvSpPr>
          <p:nvPr>
            <p:ph type="ftr" sz="quarter" idx="11"/>
          </p:nvPr>
        </p:nvSpPr>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p:txBody>
          <a:bodyPr/>
          <a:lstStyle>
            <a:lvl1pPr>
              <a:defRPr/>
            </a:lvl1pPr>
          </a:lstStyle>
          <a:p>
            <a:pPr>
              <a:defRPr/>
            </a:pPr>
            <a:fld id="{9E7B7362-207C-479C-A336-CDBF3F078956}" type="slidenum">
              <a:rPr lang="zh-CN" altLang="en-US"/>
              <a:pPr>
                <a:defRPr/>
              </a:pPr>
              <a:t>‹#›</a:t>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85800" y="609600"/>
            <a:ext cx="7772400" cy="1143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685800" y="19812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85800" y="41148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48200" y="41148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685800" y="6248400"/>
            <a:ext cx="1905000" cy="457200"/>
          </a:xfrm>
        </p:spPr>
        <p:txBody>
          <a:bodyPr/>
          <a:lstStyle>
            <a:lvl1pPr>
              <a:defRPr/>
            </a:lvl1pPr>
          </a:lstStyle>
          <a:p>
            <a:pPr>
              <a:defRPr/>
            </a:pPr>
            <a:endParaRPr lang="en-US" altLang="zh-CN"/>
          </a:p>
        </p:txBody>
      </p:sp>
      <p:sp>
        <p:nvSpPr>
          <p:cNvPr id="8" name="页脚占位符 7"/>
          <p:cNvSpPr>
            <a:spLocks noGrp="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9" name="灯片编号占位符 8"/>
          <p:cNvSpPr>
            <a:spLocks noGrp="1"/>
          </p:cNvSpPr>
          <p:nvPr>
            <p:ph type="sldNum" sz="quarter" idx="12"/>
          </p:nvPr>
        </p:nvSpPr>
        <p:spPr>
          <a:xfrm>
            <a:off x="6553200" y="6248400"/>
            <a:ext cx="1905000" cy="457200"/>
          </a:xfrm>
        </p:spPr>
        <p:txBody>
          <a:bodyPr/>
          <a:lstStyle>
            <a:lvl1pPr>
              <a:defRPr/>
            </a:lvl1pPr>
          </a:lstStyle>
          <a:p>
            <a:pPr>
              <a:defRPr/>
            </a:pPr>
            <a:fld id="{28C9CC65-18C6-414F-88A1-784906FAED22}" type="slidenum">
              <a:rPr lang="en-US" altLang="zh-CN"/>
              <a:pPr>
                <a:defRPr/>
              </a:pPr>
              <a:t>‹#›</a:t>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pPr>
              <a:defRPr/>
            </a:pPr>
            <a:r>
              <a:rPr lang="en-US" altLang="zh-CN"/>
              <a:t>  </a:t>
            </a:r>
            <a:r>
              <a:rPr lang="zh-CN" altLang="en-US"/>
              <a:t>研  究  生 课  程</a:t>
            </a:r>
          </a:p>
        </p:txBody>
      </p:sp>
      <p:sp>
        <p:nvSpPr>
          <p:cNvPr id="5" name="灯片编号占位符 4"/>
          <p:cNvSpPr>
            <a:spLocks noGrp="1"/>
          </p:cNvSpPr>
          <p:nvPr>
            <p:ph type="sldNum" sz="quarter" idx="11"/>
          </p:nvPr>
        </p:nvSpPr>
        <p:spPr/>
        <p:txBody>
          <a:bodyPr/>
          <a:lstStyle>
            <a:lvl1pPr>
              <a:defRPr/>
            </a:lvl1pPr>
          </a:lstStyle>
          <a:p>
            <a:pPr>
              <a:defRPr/>
            </a:pPr>
            <a:fld id="{70382C60-47B2-4F95-9E42-22E73E2A1512}" type="slidenum">
              <a:rPr lang="en-US" altLang="zh-CN"/>
              <a:pPr>
                <a:defRPr/>
              </a:pPr>
              <a:t>‹#›</a:t>
            </a:fld>
            <a:endParaRPr lang="en-US" altLang="zh-CN"/>
          </a:p>
        </p:txBody>
      </p:sp>
      <p:sp>
        <p:nvSpPr>
          <p:cNvPr id="6" name="日期占位符 5"/>
          <p:cNvSpPr>
            <a:spLocks noGrp="1"/>
          </p:cNvSpPr>
          <p:nvPr>
            <p:ph type="dt" sz="quarter" idx="12"/>
          </p:nvPr>
        </p:nvSpPr>
        <p:spPr/>
        <p:txBody>
          <a:bodyPr/>
          <a:lstStyle>
            <a:lvl1pPr>
              <a:defRPr/>
            </a:lvl1pPr>
          </a:lstStyle>
          <a:p>
            <a:pPr>
              <a:defRPr/>
            </a:pPr>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TextBox 1"/>
          <p:cNvSpPr txBox="1"/>
          <p:nvPr userDrawn="1"/>
        </p:nvSpPr>
        <p:spPr>
          <a:xfrm>
            <a:off x="7000875" y="0"/>
            <a:ext cx="2143125" cy="461963"/>
          </a:xfrm>
          <a:prstGeom prst="rect">
            <a:avLst/>
          </a:prstGeom>
          <a:solidFill>
            <a:srgbClr val="00B0F0">
              <a:alpha val="64000"/>
            </a:srgbClr>
          </a:solidFill>
        </p:spPr>
        <p:txBody>
          <a:bodyPr>
            <a:spAutoFit/>
          </a:bodyPr>
          <a:lstStyle/>
          <a:p>
            <a:pPr fontAlgn="auto">
              <a:spcBef>
                <a:spcPts val="0"/>
              </a:spcBef>
              <a:spcAft>
                <a:spcPts val="0"/>
              </a:spcAft>
              <a:defRPr/>
            </a:pPr>
            <a:r>
              <a:rPr lang="zh-CN" altLang="en-US" sz="2400" dirty="0">
                <a:solidFill>
                  <a:schemeClr val="bg1"/>
                </a:solidFill>
                <a:latin typeface="+mn-lt"/>
                <a:ea typeface="+mn-ea"/>
              </a:rPr>
              <a:t>华中科技大学</a:t>
            </a:r>
          </a:p>
        </p:txBody>
      </p:sp>
      <p:sp>
        <p:nvSpPr>
          <p:cNvPr id="3" name="TextBox 2"/>
          <p:cNvSpPr txBox="1"/>
          <p:nvPr userDrawn="1"/>
        </p:nvSpPr>
        <p:spPr>
          <a:xfrm>
            <a:off x="0" y="6457950"/>
            <a:ext cx="1571625" cy="400050"/>
          </a:xfrm>
          <a:prstGeom prst="rect">
            <a:avLst/>
          </a:prstGeom>
          <a:solidFill>
            <a:srgbClr val="00FF00">
              <a:alpha val="63922"/>
            </a:srgbClr>
          </a:solidFill>
        </p:spPr>
        <p:txBody>
          <a:bodyPr>
            <a:spAutoFit/>
          </a:bodyPr>
          <a:lstStyle/>
          <a:p>
            <a:pPr fontAlgn="auto">
              <a:spcBef>
                <a:spcPts val="0"/>
              </a:spcBef>
              <a:spcAft>
                <a:spcPts val="0"/>
              </a:spcAft>
              <a:defRPr/>
            </a:pPr>
            <a:r>
              <a:rPr lang="zh-CN" altLang="en-US" sz="2000" dirty="0">
                <a:solidFill>
                  <a:schemeClr val="bg1"/>
                </a:solidFill>
                <a:latin typeface="+mn-lt"/>
                <a:ea typeface="+mn-ea"/>
              </a:rPr>
              <a:t>研究生课程</a:t>
            </a:r>
          </a:p>
        </p:txBody>
      </p:sp>
      <p:sp>
        <p:nvSpPr>
          <p:cNvPr id="4" name="TextBox 3"/>
          <p:cNvSpPr txBox="1"/>
          <p:nvPr userDrawn="1"/>
        </p:nvSpPr>
        <p:spPr>
          <a:xfrm>
            <a:off x="8501063" y="6488113"/>
            <a:ext cx="642937" cy="366712"/>
          </a:xfrm>
          <a:prstGeom prst="rect">
            <a:avLst/>
          </a:prstGeom>
          <a:noFill/>
        </p:spPr>
        <p:txBody>
          <a:bodyPr>
            <a:spAutoFit/>
          </a:bodyPr>
          <a:lstStyle/>
          <a:p>
            <a:pPr>
              <a:defRPr/>
            </a:pPr>
            <a:fld id="{1305AFCC-3F6A-42B5-BF0B-7FC490FCE794}" type="slidenum">
              <a:rPr lang="zh-CN" altLang="en-US">
                <a:solidFill>
                  <a:srgbClr val="0070C0"/>
                </a:solidFill>
                <a:latin typeface="Arial" pitchFamily="34" charset="0"/>
                <a:ea typeface="宋体" pitchFamily="2" charset="-122"/>
              </a:rPr>
              <a:pPr>
                <a:defRPr/>
              </a:pPr>
              <a:t>‹#›</a:t>
            </a:fld>
            <a:endParaRPr lang="zh-CN" altLang="en-US" dirty="0">
              <a:solidFill>
                <a:srgbClr val="0070C0"/>
              </a:solidFill>
              <a:latin typeface="Arial" pitchFamily="34" charset="0"/>
              <a:ea typeface="宋体" pitchFamily="2" charset="-122"/>
            </a:endParaRPr>
          </a:p>
        </p:txBody>
      </p:sp>
      <p:sp>
        <p:nvSpPr>
          <p:cNvPr id="5" name="TextBox 4"/>
          <p:cNvSpPr txBox="1"/>
          <p:nvPr userDrawn="1"/>
        </p:nvSpPr>
        <p:spPr>
          <a:xfrm>
            <a:off x="0" y="0"/>
            <a:ext cx="1347788" cy="369888"/>
          </a:xfrm>
          <a:prstGeom prst="rect">
            <a:avLst/>
          </a:prstGeom>
          <a:noFill/>
        </p:spPr>
        <p:txBody>
          <a:bodyPr wrap="none">
            <a:spAutoFit/>
          </a:bodyPr>
          <a:lstStyle/>
          <a:p>
            <a:pPr>
              <a:defRPr/>
            </a:pPr>
            <a:fld id="{8CCCF334-D984-4B7C-AD6A-250804B4143A}" type="datetime1">
              <a:rPr lang="zh-CN" altLang="en-US">
                <a:solidFill>
                  <a:srgbClr val="0070C0"/>
                </a:solidFill>
                <a:latin typeface="Arial" pitchFamily="34" charset="0"/>
                <a:ea typeface="宋体" pitchFamily="2" charset="-122"/>
              </a:rPr>
              <a:pPr>
                <a:defRPr/>
              </a:pPr>
              <a:t>2012-9-18</a:t>
            </a:fld>
            <a:endParaRPr lang="zh-CN" altLang="en-US" dirty="0">
              <a:solidFill>
                <a:srgbClr val="0070C0"/>
              </a:solidFill>
              <a:latin typeface="Arial" pitchFamily="34" charset="0"/>
              <a:ea typeface="宋体" pitchFamily="2"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24794959-F9C8-4BD2-9512-3D495607EF4D}" type="datetime1">
              <a:rPr lang="zh-CN" altLang="en-US"/>
              <a:pPr>
                <a:defRPr/>
              </a:pPr>
              <a:t>2012-9-18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241AE43-27D2-4029-9E38-C23EE3D4665C}"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9B7FD68E-A550-435E-ABF1-197A9C5EE7C8}" type="datetime1">
              <a:rPr lang="zh-CN" altLang="en-US"/>
              <a:pPr>
                <a:defRPr/>
              </a:pPr>
              <a:t>2012-9-18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81A9816-DCDA-48E2-99FE-4E99C8105F9A}"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743CAD20-F6C8-4F57-8C26-89926322D311}" type="datetime1">
              <a:rPr lang="zh-CN" altLang="en-US"/>
              <a:pPr>
                <a:defRPr/>
              </a:pPr>
              <a:t>2012-9-18</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5DAB3086-CCD1-4414-99A4-95EF54782FF2}"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A9A921F9-333D-44B1-A88A-243CA18D7A61}" type="datetime1">
              <a:rPr lang="zh-CN" altLang="en-US"/>
              <a:pPr>
                <a:defRPr/>
              </a:pPr>
              <a:t>2012-9-18</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863FDBC6-3EE3-483E-9E77-AACB93025A68}"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6A6D646D-D0BE-4E82-B4BD-1AE1F7D57FF5}" type="datetime1">
              <a:rPr lang="zh-CN" altLang="en-US"/>
              <a:pPr>
                <a:defRPr/>
              </a:pPr>
              <a:t>2012-9-18</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16F07913-124E-4F84-B537-0CE3EFD95BDB}"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D5F17FF3-4315-4FE7-9408-2FCB8E780E9A}" type="datetime1">
              <a:rPr lang="zh-CN" altLang="en-US"/>
              <a:pPr>
                <a:defRPr/>
              </a:pPr>
              <a:t>2012-9-18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4BDB149-9545-430F-863C-279B00C3459C}"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01BE1347-EAE9-47CB-A058-01B627A045EB}" type="datetime1">
              <a:rPr lang="zh-CN" altLang="en-US"/>
              <a:pPr>
                <a:defRPr/>
              </a:pPr>
              <a:t>2012-9-18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ABBBCB56-874E-4C33-ADEC-B01A1149BAEE}"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482"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483"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76447B1C-3556-4DC2-9E38-4D4A27846204}" type="datetime1">
              <a:rPr lang="zh-CN" altLang="en-US"/>
              <a:pPr>
                <a:defRPr/>
              </a:pPr>
              <a:t>2012-9-18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FF1C3912-EF2B-4CAA-9510-1D805145D0BF}"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4539" r:id="rId1"/>
    <p:sldLayoutId id="2147484540" r:id="rId2"/>
    <p:sldLayoutId id="2147484530" r:id="rId3"/>
    <p:sldLayoutId id="2147484531" r:id="rId4"/>
    <p:sldLayoutId id="2147484532" r:id="rId5"/>
    <p:sldLayoutId id="2147484533" r:id="rId6"/>
    <p:sldLayoutId id="2147484534" r:id="rId7"/>
    <p:sldLayoutId id="2147484535" r:id="rId8"/>
    <p:sldLayoutId id="2147484536" r:id="rId9"/>
    <p:sldLayoutId id="2147484537" r:id="rId10"/>
    <p:sldLayoutId id="2147484538" r:id="rId11"/>
    <p:sldLayoutId id="2147484541" r:id="rId12"/>
    <p:sldLayoutId id="2147484542" r:id="rId13"/>
    <p:sldLayoutId id="2147484543" r:id="rId14"/>
    <p:sldLayoutId id="2147484544" r:id="rId15"/>
    <p:sldLayoutId id="2147484545" r:id="rId16"/>
    <p:sldLayoutId id="2147484546" r:id="rId17"/>
  </p:sldLayoutIdLst>
  <p:hf sldNum="0" hdr="0" ft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Microsoft_Office_Word_97_-_2003___7.doc"/><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Microsoft_Office_Word_97_-_2003___10.doc"/><Relationship Id="rId5" Type="http://schemas.openxmlformats.org/officeDocument/2006/relationships/oleObject" Target="../embeddings/Microsoft_Office_Word_97_-_2003___9.doc"/><Relationship Id="rId4" Type="http://schemas.openxmlformats.org/officeDocument/2006/relationships/oleObject" Target="../embeddings/Microsoft_Office_Word_97_-_2003___8.doc"/></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vmlDrawing" Target="../drawings/vmlDrawing53.vml"/><Relationship Id="rId5" Type="http://schemas.openxmlformats.org/officeDocument/2006/relationships/oleObject" Target="../embeddings/oleObject131.bin"/><Relationship Id="rId4" Type="http://schemas.openxmlformats.org/officeDocument/2006/relationships/oleObject" Target="../embeddings/oleObject130.bin"/></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8" Type="http://schemas.openxmlformats.org/officeDocument/2006/relationships/oleObject" Target="../embeddings/oleObject136.bin"/><Relationship Id="rId13" Type="http://schemas.openxmlformats.org/officeDocument/2006/relationships/oleObject" Target="../embeddings/oleObject141.bin"/><Relationship Id="rId3" Type="http://schemas.openxmlformats.org/officeDocument/2006/relationships/notesSlide" Target="../notesSlides/notesSlide42.xml"/><Relationship Id="rId7" Type="http://schemas.openxmlformats.org/officeDocument/2006/relationships/oleObject" Target="../embeddings/oleObject135.bin"/><Relationship Id="rId12" Type="http://schemas.openxmlformats.org/officeDocument/2006/relationships/oleObject" Target="../embeddings/oleObject140.bin"/><Relationship Id="rId17" Type="http://schemas.openxmlformats.org/officeDocument/2006/relationships/oleObject" Target="../embeddings/oleObject145.bin"/><Relationship Id="rId2" Type="http://schemas.openxmlformats.org/officeDocument/2006/relationships/slideLayout" Target="../slideLayouts/slideLayout2.xml"/><Relationship Id="rId16" Type="http://schemas.openxmlformats.org/officeDocument/2006/relationships/oleObject" Target="../embeddings/oleObject144.bin"/><Relationship Id="rId1" Type="http://schemas.openxmlformats.org/officeDocument/2006/relationships/vmlDrawing" Target="../drawings/vmlDrawing54.vml"/><Relationship Id="rId6" Type="http://schemas.openxmlformats.org/officeDocument/2006/relationships/oleObject" Target="../embeddings/oleObject134.bin"/><Relationship Id="rId11" Type="http://schemas.openxmlformats.org/officeDocument/2006/relationships/oleObject" Target="../embeddings/oleObject139.bin"/><Relationship Id="rId5" Type="http://schemas.openxmlformats.org/officeDocument/2006/relationships/oleObject" Target="../embeddings/oleObject133.bin"/><Relationship Id="rId15" Type="http://schemas.openxmlformats.org/officeDocument/2006/relationships/oleObject" Target="../embeddings/oleObject143.bin"/><Relationship Id="rId10" Type="http://schemas.openxmlformats.org/officeDocument/2006/relationships/oleObject" Target="../embeddings/oleObject138.bin"/><Relationship Id="rId4" Type="http://schemas.openxmlformats.org/officeDocument/2006/relationships/oleObject" Target="../embeddings/oleObject132.bin"/><Relationship Id="rId9" Type="http://schemas.openxmlformats.org/officeDocument/2006/relationships/oleObject" Target="../embeddings/oleObject137.bin"/><Relationship Id="rId14" Type="http://schemas.openxmlformats.org/officeDocument/2006/relationships/oleObject" Target="../embeddings/oleObject142.bin"/></Relationships>
</file>

<file path=ppt/slides/_rels/slide107.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vmlDrawing" Target="../drawings/vmlDrawing55.vml"/><Relationship Id="rId6" Type="http://schemas.openxmlformats.org/officeDocument/2006/relationships/oleObject" Target="../embeddings/oleObject148.bin"/><Relationship Id="rId5" Type="http://schemas.openxmlformats.org/officeDocument/2006/relationships/oleObject" Target="../embeddings/oleObject147.bin"/><Relationship Id="rId4" Type="http://schemas.openxmlformats.org/officeDocument/2006/relationships/oleObject" Target="../embeddings/oleObject146.bin"/></Relationships>
</file>

<file path=ppt/slides/_rels/slide108.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vmlDrawing" Target="../drawings/vmlDrawing56.vml"/><Relationship Id="rId4" Type="http://schemas.openxmlformats.org/officeDocument/2006/relationships/oleObject" Target="../embeddings/oleObject149.bin"/></Relationships>
</file>

<file path=ppt/slides/_rels/slide109.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vmlDrawing" Target="../drawings/vmlDrawing57.vml"/><Relationship Id="rId5" Type="http://schemas.openxmlformats.org/officeDocument/2006/relationships/oleObject" Target="../embeddings/oleObject151.bin"/><Relationship Id="rId4" Type="http://schemas.openxmlformats.org/officeDocument/2006/relationships/oleObject" Target="../embeddings/oleObject150.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Microsoft_Office_Word_97_-_2003___11.doc"/><Relationship Id="rId7" Type="http://schemas.openxmlformats.org/officeDocument/2006/relationships/oleObject" Target="../embeddings/Microsoft_Office_Word_97_-_2003___12.doc"/><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0.bin"/><Relationship Id="rId5" Type="http://schemas.openxmlformats.org/officeDocument/2006/relationships/oleObject" Target="../embeddings/oleObject9.bin"/><Relationship Id="rId4" Type="http://schemas.openxmlformats.org/officeDocument/2006/relationships/oleObject" Target="../embeddings/oleObject8.bin"/></Relationships>
</file>

<file path=ppt/slides/_rels/slide110.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vmlDrawing" Target="../drawings/vmlDrawing58.vml"/><Relationship Id="rId6" Type="http://schemas.openxmlformats.org/officeDocument/2006/relationships/oleObject" Target="../embeddings/oleObject154.bin"/><Relationship Id="rId5" Type="http://schemas.openxmlformats.org/officeDocument/2006/relationships/oleObject" Target="../embeddings/oleObject153.bin"/><Relationship Id="rId4" Type="http://schemas.openxmlformats.org/officeDocument/2006/relationships/oleObject" Target="../embeddings/oleObject152.bin"/></Relationships>
</file>

<file path=ppt/slides/_rels/slide111.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vmlDrawing" Target="../drawings/vmlDrawing59.vml"/><Relationship Id="rId5" Type="http://schemas.openxmlformats.org/officeDocument/2006/relationships/oleObject" Target="../embeddings/oleObject156.bin"/><Relationship Id="rId4" Type="http://schemas.openxmlformats.org/officeDocument/2006/relationships/oleObject" Target="../embeddings/oleObject155.bin"/></Relationships>
</file>

<file path=ppt/slides/_rels/slide112.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vmlDrawing" Target="../drawings/vmlDrawing60.vml"/><Relationship Id="rId4" Type="http://schemas.openxmlformats.org/officeDocument/2006/relationships/oleObject" Target="../embeddings/oleObject157.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Microsoft_Office_Word_97_-_2003___13.doc"/><Relationship Id="rId7" Type="http://schemas.openxmlformats.org/officeDocument/2006/relationships/oleObject" Target="../embeddings/Microsoft_Office_Word_97_-_2003___17.doc"/><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Microsoft_Office_Word_97_-_2003___16.doc"/><Relationship Id="rId5" Type="http://schemas.openxmlformats.org/officeDocument/2006/relationships/oleObject" Target="../embeddings/Microsoft_Office_Word_97_-_2003___15.doc"/><Relationship Id="rId4" Type="http://schemas.openxmlformats.org/officeDocument/2006/relationships/oleObject" Target="../embeddings/Microsoft_Office_Word_97_-_2003___14.doc"/></Relationships>
</file>

<file path=ppt/slides/_rels/slide13.xml.rels><?xml version="1.0" encoding="UTF-8" standalone="yes"?>
<Relationships xmlns="http://schemas.openxmlformats.org/package/2006/relationships"><Relationship Id="rId8" Type="http://schemas.openxmlformats.org/officeDocument/2006/relationships/oleObject" Target="../embeddings/Microsoft_Office_Word_97_-_2003___23.doc"/><Relationship Id="rId3" Type="http://schemas.openxmlformats.org/officeDocument/2006/relationships/oleObject" Target="../embeddings/Microsoft_Office_Word_97_-_2003___18.doc"/><Relationship Id="rId7" Type="http://schemas.openxmlformats.org/officeDocument/2006/relationships/oleObject" Target="../embeddings/Microsoft_Office_Word_97_-_2003___22.doc"/><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Microsoft_Office_Word_97_-_2003___21.doc"/><Relationship Id="rId5" Type="http://schemas.openxmlformats.org/officeDocument/2006/relationships/oleObject" Target="../embeddings/Microsoft_Office_Word_97_-_2003___20.doc"/><Relationship Id="rId4" Type="http://schemas.openxmlformats.org/officeDocument/2006/relationships/oleObject" Target="../embeddings/Microsoft_Office_Word_97_-_2003___19.doc"/><Relationship Id="rId9" Type="http://schemas.openxmlformats.org/officeDocument/2006/relationships/oleObject" Target="../embeddings/Microsoft_Office_Word_97_-_2003___24.doc"/></Relationships>
</file>

<file path=ppt/slides/_rels/slide14.xml.rels><?xml version="1.0" encoding="UTF-8" standalone="yes"?>
<Relationships xmlns="http://schemas.openxmlformats.org/package/2006/relationships"><Relationship Id="rId3" Type="http://schemas.openxmlformats.org/officeDocument/2006/relationships/oleObject" Target="../embeddings/Microsoft_Office_Word_97_-_2003___25.doc"/><Relationship Id="rId7" Type="http://schemas.openxmlformats.org/officeDocument/2006/relationships/oleObject" Target="../embeddings/Microsoft_Office_Word_97_-_2003___29.doc"/><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Microsoft_Office_Word_97_-_2003___28.doc"/><Relationship Id="rId5" Type="http://schemas.openxmlformats.org/officeDocument/2006/relationships/oleObject" Target="../embeddings/Microsoft_Office_Word_97_-_2003___27.doc"/><Relationship Id="rId4" Type="http://schemas.openxmlformats.org/officeDocument/2006/relationships/oleObject" Target="../embeddings/Microsoft_Office_Word_97_-_2003___26.doc"/></Relationships>
</file>

<file path=ppt/slides/_rels/slide15.xml.rels><?xml version="1.0" encoding="UTF-8" standalone="yes"?>
<Relationships xmlns="http://schemas.openxmlformats.org/package/2006/relationships"><Relationship Id="rId3" Type="http://schemas.openxmlformats.org/officeDocument/2006/relationships/oleObject" Target="../embeddings/Microsoft_Office_Word_97_-_2003___30.doc"/><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Microsoft_Office_Word_97_-_2003___33.doc"/><Relationship Id="rId5" Type="http://schemas.openxmlformats.org/officeDocument/2006/relationships/oleObject" Target="../embeddings/Microsoft_Office_Word_97_-_2003___32.doc"/><Relationship Id="rId4" Type="http://schemas.openxmlformats.org/officeDocument/2006/relationships/oleObject" Target="../embeddings/Microsoft_Office_Word_97_-_2003___31.doc"/></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1.v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image" Target="../media/image40.emf"/><Relationship Id="rId1" Type="http://schemas.openxmlformats.org/officeDocument/2006/relationships/slideLayout" Target="../slideLayouts/slideLayout2.xml"/><Relationship Id="rId5" Type="http://schemas.openxmlformats.org/officeDocument/2006/relationships/image" Target="../media/image43.emf"/><Relationship Id="rId4" Type="http://schemas.openxmlformats.org/officeDocument/2006/relationships/image" Target="../media/image42.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2.v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16.bin"/><Relationship Id="rId5" Type="http://schemas.openxmlformats.org/officeDocument/2006/relationships/oleObject" Target="../embeddings/oleObject15.bin"/><Relationship Id="rId4" Type="http://schemas.openxmlformats.org/officeDocument/2006/relationships/oleObject" Target="../embeddings/oleObject14.bin"/></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20.bin"/><Relationship Id="rId5" Type="http://schemas.openxmlformats.org/officeDocument/2006/relationships/oleObject" Target="../embeddings/oleObject19.bin"/><Relationship Id="rId4" Type="http://schemas.openxmlformats.org/officeDocument/2006/relationships/oleObject" Target="../embeddings/oleObject18.bin"/></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oleObject" Target="../embeddings/oleObject21.bin"/><Relationship Id="rId7"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24.bin"/><Relationship Id="rId5" Type="http://schemas.openxmlformats.org/officeDocument/2006/relationships/oleObject" Target="../embeddings/oleObject23.bin"/><Relationship Id="rId4" Type="http://schemas.openxmlformats.org/officeDocument/2006/relationships/oleObject" Target="../embeddings/oleObject22.bin"/><Relationship Id="rId9" Type="http://schemas.openxmlformats.org/officeDocument/2006/relationships/oleObject" Target="../embeddings/oleObject27.bin"/></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oleObject" Target="../embeddings/oleObject29.bin"/></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oleObject" Target="../embeddings/oleObject31.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oleObject" Target="../embeddings/oleObject34.bin"/><Relationship Id="rId4" Type="http://schemas.openxmlformats.org/officeDocument/2006/relationships/oleObject" Target="../embeddings/oleObject33.bin"/></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19.v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oleObject" Target="../embeddings/oleObject36.bin"/></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oleObject" Target="../embeddings/oleObject37.bin"/></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oleObject" Target="../embeddings/oleObject38.bin"/></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oleObject" Target="../embeddings/oleObject41.bin"/><Relationship Id="rId5" Type="http://schemas.openxmlformats.org/officeDocument/2006/relationships/oleObject" Target="../embeddings/oleObject40.bin"/><Relationship Id="rId4" Type="http://schemas.openxmlformats.org/officeDocument/2006/relationships/oleObject" Target="../embeddings/oleObject39.bin"/></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oleObject" Target="../embeddings/oleObject44.bin"/><Relationship Id="rId5" Type="http://schemas.openxmlformats.org/officeDocument/2006/relationships/oleObject" Target="../embeddings/oleObject43.bin"/><Relationship Id="rId4" Type="http://schemas.openxmlformats.org/officeDocument/2006/relationships/oleObject" Target="../embeddings/oleObject42.bin"/></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25.vml"/><Relationship Id="rId5" Type="http://schemas.openxmlformats.org/officeDocument/2006/relationships/oleObject" Target="../embeddings/oleObject47.bin"/><Relationship Id="rId4" Type="http://schemas.openxmlformats.org/officeDocument/2006/relationships/oleObject" Target="../embeddings/oleObject46.bin"/></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26.vml"/><Relationship Id="rId5" Type="http://schemas.openxmlformats.org/officeDocument/2006/relationships/oleObject" Target="../embeddings/oleObject49.bin"/><Relationship Id="rId4" Type="http://schemas.openxmlformats.org/officeDocument/2006/relationships/oleObject" Target="../embeddings/oleObject48.bin"/></Relationships>
</file>

<file path=ppt/slides/_rels/slide65.xml.rels><?xml version="1.0" encoding="UTF-8" standalone="yes"?>
<Relationships xmlns="http://schemas.openxmlformats.org/package/2006/relationships"><Relationship Id="rId2" Type="http://schemas.openxmlformats.org/officeDocument/2006/relationships/image" Target="../media/image86.em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2.xml"/><Relationship Id="rId1" Type="http://schemas.openxmlformats.org/officeDocument/2006/relationships/vmlDrawing" Target="../drawings/vmlDrawing27.vml"/></Relationships>
</file>

<file path=ppt/slides/_rels/slide67.xml.rels><?xml version="1.0" encoding="UTF-8" standalone="yes"?>
<Relationships xmlns="http://schemas.openxmlformats.org/package/2006/relationships"><Relationship Id="rId3" Type="http://schemas.openxmlformats.org/officeDocument/2006/relationships/image" Target="../media/image89.emf"/><Relationship Id="rId7" Type="http://schemas.openxmlformats.org/officeDocument/2006/relationships/image" Target="../media/image93.emf"/><Relationship Id="rId2" Type="http://schemas.openxmlformats.org/officeDocument/2006/relationships/image" Target="../media/image88.emf"/><Relationship Id="rId1" Type="http://schemas.openxmlformats.org/officeDocument/2006/relationships/slideLayout" Target="../slideLayouts/slideLayout2.xml"/><Relationship Id="rId6" Type="http://schemas.openxmlformats.org/officeDocument/2006/relationships/image" Target="../media/image92.emf"/><Relationship Id="rId5" Type="http://schemas.openxmlformats.org/officeDocument/2006/relationships/image" Target="../media/image91.emf"/><Relationship Id="rId4" Type="http://schemas.openxmlformats.org/officeDocument/2006/relationships/image" Target="../media/image90.emf"/></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2.xml"/><Relationship Id="rId1" Type="http://schemas.openxmlformats.org/officeDocument/2006/relationships/vmlDrawing" Target="../drawings/vmlDrawing28.v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Microsoft_Office_Word_97_-_2003___1.doc"/><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3.bin"/></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2.xml"/><Relationship Id="rId1" Type="http://schemas.openxmlformats.org/officeDocument/2006/relationships/vmlDrawing" Target="../drawings/vmlDrawing29.vml"/></Relationships>
</file>

<file path=ppt/slides/_rels/slide71.xml.rels><?xml version="1.0" encoding="UTF-8" standalone="yes"?>
<Relationships xmlns="http://schemas.openxmlformats.org/package/2006/relationships"><Relationship Id="rId8" Type="http://schemas.openxmlformats.org/officeDocument/2006/relationships/oleObject" Target="../embeddings/oleObject57.bin"/><Relationship Id="rId3" Type="http://schemas.openxmlformats.org/officeDocument/2006/relationships/notesSlide" Target="../notesSlides/notesSlide13.xml"/><Relationship Id="rId7" Type="http://schemas.openxmlformats.org/officeDocument/2006/relationships/oleObject" Target="../embeddings/oleObject56.bin"/><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oleObject" Target="../embeddings/oleObject55.bin"/><Relationship Id="rId11" Type="http://schemas.openxmlformats.org/officeDocument/2006/relationships/oleObject" Target="../embeddings/oleObject60.bin"/><Relationship Id="rId5" Type="http://schemas.openxmlformats.org/officeDocument/2006/relationships/oleObject" Target="../embeddings/oleObject54.bin"/><Relationship Id="rId10" Type="http://schemas.openxmlformats.org/officeDocument/2006/relationships/oleObject" Target="../embeddings/oleObject59.bin"/><Relationship Id="rId4" Type="http://schemas.openxmlformats.org/officeDocument/2006/relationships/oleObject" Target="../embeddings/oleObject53.bin"/><Relationship Id="rId9" Type="http://schemas.openxmlformats.org/officeDocument/2006/relationships/oleObject" Target="../embeddings/oleObject58.bin"/></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oleObject" Target="../embeddings/oleObject63.bin"/><Relationship Id="rId5" Type="http://schemas.openxmlformats.org/officeDocument/2006/relationships/oleObject" Target="../embeddings/oleObject62.bin"/><Relationship Id="rId4" Type="http://schemas.openxmlformats.org/officeDocument/2006/relationships/oleObject" Target="../embeddings/oleObject61.bin"/></Relationships>
</file>

<file path=ppt/slides/_rels/slide73.xml.rels><?xml version="1.0" encoding="UTF-8" standalone="yes"?>
<Relationships xmlns="http://schemas.openxmlformats.org/package/2006/relationships"><Relationship Id="rId8" Type="http://schemas.openxmlformats.org/officeDocument/2006/relationships/oleObject" Target="../embeddings/oleObject68.bin"/><Relationship Id="rId3" Type="http://schemas.openxmlformats.org/officeDocument/2006/relationships/notesSlide" Target="../notesSlides/notesSlide15.xml"/><Relationship Id="rId7" Type="http://schemas.openxmlformats.org/officeDocument/2006/relationships/oleObject" Target="../embeddings/oleObject67.bin"/><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oleObject" Target="../embeddings/oleObject66.bin"/><Relationship Id="rId5" Type="http://schemas.openxmlformats.org/officeDocument/2006/relationships/oleObject" Target="../embeddings/oleObject65.bin"/><Relationship Id="rId4" Type="http://schemas.openxmlformats.org/officeDocument/2006/relationships/oleObject" Target="../embeddings/oleObject64.bin"/><Relationship Id="rId9" Type="http://schemas.openxmlformats.org/officeDocument/2006/relationships/oleObject" Target="../embeddings/oleObject69.bin"/></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oleObject" Target="../embeddings/oleObject72.bin"/><Relationship Id="rId5" Type="http://schemas.openxmlformats.org/officeDocument/2006/relationships/oleObject" Target="../embeddings/oleObject71.bin"/><Relationship Id="rId4" Type="http://schemas.openxmlformats.org/officeDocument/2006/relationships/oleObject" Target="../embeddings/oleObject70.bin"/></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oleObject" Target="../embeddings/oleObject75.bin"/><Relationship Id="rId5" Type="http://schemas.openxmlformats.org/officeDocument/2006/relationships/oleObject" Target="../embeddings/oleObject74.bin"/><Relationship Id="rId4" Type="http://schemas.openxmlformats.org/officeDocument/2006/relationships/oleObject" Target="../embeddings/oleObject73.bin"/></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35.vml"/><Relationship Id="rId6" Type="http://schemas.openxmlformats.org/officeDocument/2006/relationships/oleObject" Target="../embeddings/oleObject78.bin"/><Relationship Id="rId5" Type="http://schemas.openxmlformats.org/officeDocument/2006/relationships/oleObject" Target="../embeddings/oleObject77.bin"/><Relationship Id="rId4" Type="http://schemas.openxmlformats.org/officeDocument/2006/relationships/oleObject" Target="../embeddings/oleObject76.bin"/></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36.vml"/><Relationship Id="rId4" Type="http://schemas.openxmlformats.org/officeDocument/2006/relationships/oleObject" Target="../embeddings/oleObject79.bin"/></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37.vml"/><Relationship Id="rId4" Type="http://schemas.openxmlformats.org/officeDocument/2006/relationships/oleObject" Target="../embeddings/oleObject80.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5.bin"/></Relationships>
</file>

<file path=ppt/slides/_rels/slide80.xml.rels><?xml version="1.0" encoding="UTF-8" standalone="yes"?>
<Relationships xmlns="http://schemas.openxmlformats.org/package/2006/relationships"><Relationship Id="rId8" Type="http://schemas.openxmlformats.org/officeDocument/2006/relationships/oleObject" Target="../embeddings/oleObject85.bin"/><Relationship Id="rId3" Type="http://schemas.openxmlformats.org/officeDocument/2006/relationships/notesSlide" Target="../notesSlides/notesSlide22.xml"/><Relationship Id="rId7" Type="http://schemas.openxmlformats.org/officeDocument/2006/relationships/oleObject" Target="../embeddings/oleObject84.bin"/><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oleObject" Target="../embeddings/oleObject83.bin"/><Relationship Id="rId11" Type="http://schemas.openxmlformats.org/officeDocument/2006/relationships/oleObject" Target="../embeddings/oleObject88.bin"/><Relationship Id="rId5" Type="http://schemas.openxmlformats.org/officeDocument/2006/relationships/oleObject" Target="../embeddings/oleObject82.bin"/><Relationship Id="rId10" Type="http://schemas.openxmlformats.org/officeDocument/2006/relationships/oleObject" Target="../embeddings/oleObject87.bin"/><Relationship Id="rId4" Type="http://schemas.openxmlformats.org/officeDocument/2006/relationships/oleObject" Target="../embeddings/oleObject81.bin"/><Relationship Id="rId9" Type="http://schemas.openxmlformats.org/officeDocument/2006/relationships/oleObject" Target="../embeddings/oleObject86.bin"/></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39.vml"/><Relationship Id="rId4" Type="http://schemas.openxmlformats.org/officeDocument/2006/relationships/oleObject" Target="../embeddings/oleObject89.bin"/></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40.vml"/><Relationship Id="rId4" Type="http://schemas.openxmlformats.org/officeDocument/2006/relationships/oleObject" Target="../embeddings/oleObject90.bin"/></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41.vml"/><Relationship Id="rId5" Type="http://schemas.openxmlformats.org/officeDocument/2006/relationships/oleObject" Target="../embeddings/oleObject92.bin"/><Relationship Id="rId4" Type="http://schemas.openxmlformats.org/officeDocument/2006/relationships/oleObject" Target="../embeddings/oleObject91.bin"/></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42.vml"/><Relationship Id="rId5" Type="http://schemas.openxmlformats.org/officeDocument/2006/relationships/oleObject" Target="../embeddings/oleObject94.bin"/><Relationship Id="rId4" Type="http://schemas.openxmlformats.org/officeDocument/2006/relationships/oleObject" Target="../embeddings/oleObject93.bin"/></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43.vml"/><Relationship Id="rId5" Type="http://schemas.openxmlformats.org/officeDocument/2006/relationships/oleObject" Target="../embeddings/oleObject96.bin"/><Relationship Id="rId4" Type="http://schemas.openxmlformats.org/officeDocument/2006/relationships/oleObject" Target="../embeddings/oleObject95.bin"/></Relationships>
</file>

<file path=ppt/slides/_rels/slide87.xml.rels><?xml version="1.0" encoding="UTF-8" standalone="yes"?>
<Relationships xmlns="http://schemas.openxmlformats.org/package/2006/relationships"><Relationship Id="rId8" Type="http://schemas.openxmlformats.org/officeDocument/2006/relationships/oleObject" Target="../embeddings/oleObject101.bin"/><Relationship Id="rId3" Type="http://schemas.openxmlformats.org/officeDocument/2006/relationships/notesSlide" Target="../notesSlides/notesSlide29.xml"/><Relationship Id="rId7" Type="http://schemas.openxmlformats.org/officeDocument/2006/relationships/oleObject" Target="../embeddings/oleObject100.bin"/><Relationship Id="rId2" Type="http://schemas.openxmlformats.org/officeDocument/2006/relationships/slideLayout" Target="../slideLayouts/slideLayout2.xml"/><Relationship Id="rId1" Type="http://schemas.openxmlformats.org/officeDocument/2006/relationships/vmlDrawing" Target="../drawings/vmlDrawing44.vml"/><Relationship Id="rId6" Type="http://schemas.openxmlformats.org/officeDocument/2006/relationships/oleObject" Target="../embeddings/oleObject99.bin"/><Relationship Id="rId5" Type="http://schemas.openxmlformats.org/officeDocument/2006/relationships/oleObject" Target="../embeddings/oleObject98.bin"/><Relationship Id="rId4" Type="http://schemas.openxmlformats.org/officeDocument/2006/relationships/oleObject" Target="../embeddings/oleObject97.bin"/></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30.xml"/><Relationship Id="rId7" Type="http://schemas.openxmlformats.org/officeDocument/2006/relationships/oleObject" Target="../embeddings/oleObject105.bin"/><Relationship Id="rId2" Type="http://schemas.openxmlformats.org/officeDocument/2006/relationships/slideLayout" Target="../slideLayouts/slideLayout2.xml"/><Relationship Id="rId1" Type="http://schemas.openxmlformats.org/officeDocument/2006/relationships/vmlDrawing" Target="../drawings/vmlDrawing45.vml"/><Relationship Id="rId6" Type="http://schemas.openxmlformats.org/officeDocument/2006/relationships/oleObject" Target="../embeddings/oleObject104.bin"/><Relationship Id="rId5" Type="http://schemas.openxmlformats.org/officeDocument/2006/relationships/oleObject" Target="../embeddings/oleObject103.bin"/><Relationship Id="rId4" Type="http://schemas.openxmlformats.org/officeDocument/2006/relationships/oleObject" Target="../embeddings/oleObject102.bin"/></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vmlDrawing" Target="../drawings/vmlDrawing46.vml"/><Relationship Id="rId5" Type="http://schemas.openxmlformats.org/officeDocument/2006/relationships/oleObject" Target="../embeddings/oleObject107.bin"/><Relationship Id="rId4" Type="http://schemas.openxmlformats.org/officeDocument/2006/relationships/oleObject" Target="../embeddings/oleObject106.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oleObject" Target="../embeddings/Microsoft_Office_Word_97_-_2003___2.doc"/><Relationship Id="rId7" Type="http://schemas.openxmlformats.org/officeDocument/2006/relationships/oleObject" Target="../embeddings/Microsoft_Office_Word_97_-_2003___6.doc"/><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Microsoft_Office_Word_97_-_2003___5.doc"/><Relationship Id="rId5" Type="http://schemas.openxmlformats.org/officeDocument/2006/relationships/oleObject" Target="../embeddings/Microsoft_Office_Word_97_-_2003___4.doc"/><Relationship Id="rId4" Type="http://schemas.openxmlformats.org/officeDocument/2006/relationships/oleObject" Target="../embeddings/Microsoft_Office_Word_97_-_2003___3.doc"/></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32.xml"/><Relationship Id="rId7" Type="http://schemas.openxmlformats.org/officeDocument/2006/relationships/oleObject" Target="../embeddings/oleObject111.bin"/><Relationship Id="rId2" Type="http://schemas.openxmlformats.org/officeDocument/2006/relationships/slideLayout" Target="../slideLayouts/slideLayout2.xml"/><Relationship Id="rId1" Type="http://schemas.openxmlformats.org/officeDocument/2006/relationships/vmlDrawing" Target="../drawings/vmlDrawing47.vml"/><Relationship Id="rId6" Type="http://schemas.openxmlformats.org/officeDocument/2006/relationships/oleObject" Target="../embeddings/oleObject110.bin"/><Relationship Id="rId5" Type="http://schemas.openxmlformats.org/officeDocument/2006/relationships/oleObject" Target="../embeddings/oleObject109.bin"/><Relationship Id="rId4" Type="http://schemas.openxmlformats.org/officeDocument/2006/relationships/oleObject" Target="../embeddings/oleObject108.bin"/></Relationships>
</file>

<file path=ppt/slides/_rels/slide91.xml.rels><?xml version="1.0" encoding="UTF-8" standalone="yes"?>
<Relationships xmlns="http://schemas.openxmlformats.org/package/2006/relationships"><Relationship Id="rId8" Type="http://schemas.openxmlformats.org/officeDocument/2006/relationships/oleObject" Target="../embeddings/oleObject116.bin"/><Relationship Id="rId3" Type="http://schemas.openxmlformats.org/officeDocument/2006/relationships/notesSlide" Target="../notesSlides/notesSlide33.xml"/><Relationship Id="rId7" Type="http://schemas.openxmlformats.org/officeDocument/2006/relationships/oleObject" Target="../embeddings/oleObject115.bin"/><Relationship Id="rId2" Type="http://schemas.openxmlformats.org/officeDocument/2006/relationships/slideLayout" Target="../slideLayouts/slideLayout2.xml"/><Relationship Id="rId1" Type="http://schemas.openxmlformats.org/officeDocument/2006/relationships/vmlDrawing" Target="../drawings/vmlDrawing48.vml"/><Relationship Id="rId6" Type="http://schemas.openxmlformats.org/officeDocument/2006/relationships/oleObject" Target="../embeddings/oleObject114.bin"/><Relationship Id="rId5" Type="http://schemas.openxmlformats.org/officeDocument/2006/relationships/oleObject" Target="../embeddings/oleObject113.bin"/><Relationship Id="rId4" Type="http://schemas.openxmlformats.org/officeDocument/2006/relationships/oleObject" Target="../embeddings/oleObject112.bin"/><Relationship Id="rId9" Type="http://schemas.openxmlformats.org/officeDocument/2006/relationships/oleObject" Target="../embeddings/oleObject117.bin"/></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vmlDrawing" Target="../drawings/vmlDrawing49.vml"/><Relationship Id="rId6" Type="http://schemas.openxmlformats.org/officeDocument/2006/relationships/oleObject" Target="../embeddings/oleObject120.bin"/><Relationship Id="rId5" Type="http://schemas.openxmlformats.org/officeDocument/2006/relationships/oleObject" Target="../embeddings/oleObject119.bin"/><Relationship Id="rId4" Type="http://schemas.openxmlformats.org/officeDocument/2006/relationships/oleObject" Target="../embeddings/oleObject118.bin"/></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vmlDrawing" Target="../drawings/vmlDrawing50.vml"/><Relationship Id="rId5" Type="http://schemas.openxmlformats.org/officeDocument/2006/relationships/oleObject" Target="../embeddings/oleObject122.bin"/><Relationship Id="rId4" Type="http://schemas.openxmlformats.org/officeDocument/2006/relationships/oleObject" Target="../embeddings/oleObject121.bin"/></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oleObject" Target="../embeddings/oleObject123.bin"/><Relationship Id="rId2" Type="http://schemas.openxmlformats.org/officeDocument/2006/relationships/slideLayout" Target="../slideLayouts/slideLayout2.xml"/><Relationship Id="rId1" Type="http://schemas.openxmlformats.org/officeDocument/2006/relationships/vmlDrawing" Target="../drawings/vmlDrawing51.vml"/><Relationship Id="rId6" Type="http://schemas.openxmlformats.org/officeDocument/2006/relationships/oleObject" Target="../embeddings/oleObject126.bin"/><Relationship Id="rId5" Type="http://schemas.openxmlformats.org/officeDocument/2006/relationships/oleObject" Target="../embeddings/oleObject125.bin"/><Relationship Id="rId4" Type="http://schemas.openxmlformats.org/officeDocument/2006/relationships/oleObject" Target="../embeddings/oleObject124.bin"/></Relationships>
</file>

<file path=ppt/slides/_rels/slide96.xml.rels><?xml version="1.0" encoding="UTF-8" standalone="yes"?>
<Relationships xmlns="http://schemas.openxmlformats.org/package/2006/relationships"><Relationship Id="rId3" Type="http://schemas.openxmlformats.org/officeDocument/2006/relationships/oleObject" Target="../embeddings/oleObject127.bin"/><Relationship Id="rId2" Type="http://schemas.openxmlformats.org/officeDocument/2006/relationships/slideLayout" Target="../slideLayouts/slideLayout2.xml"/><Relationship Id="rId1" Type="http://schemas.openxmlformats.org/officeDocument/2006/relationships/vmlDrawing" Target="../drawings/vmlDrawing52.vml"/><Relationship Id="rId5" Type="http://schemas.openxmlformats.org/officeDocument/2006/relationships/oleObject" Target="../embeddings/oleObject129.bin"/><Relationship Id="rId4" Type="http://schemas.openxmlformats.org/officeDocument/2006/relationships/oleObject" Target="../embeddings/oleObject128.bin"/></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a:xfrm>
            <a:off x="428625" y="928688"/>
            <a:ext cx="8229600" cy="1143000"/>
          </a:xfrm>
        </p:spPr>
        <p:txBody>
          <a:bodyPr rtlCol="0">
            <a:normAutofit/>
          </a:bodyPr>
          <a:lstStyle/>
          <a:p>
            <a:pPr eaLnBrk="1" fontAlgn="auto" hangingPunct="1">
              <a:spcAft>
                <a:spcPts val="0"/>
              </a:spcAft>
              <a:defRPr/>
            </a:pPr>
            <a:r>
              <a:rPr lang="zh-CN" altLang="en-US" sz="6000" b="1" dirty="0" smtClean="0">
                <a:solidFill>
                  <a:schemeClr val="accent6">
                    <a:lumMod val="50000"/>
                  </a:schemeClr>
                </a:solidFill>
                <a:latin typeface="黑体" pitchFamily="2" charset="-122"/>
                <a:ea typeface="黑体" pitchFamily="2" charset="-122"/>
              </a:rPr>
              <a:t>实验优化设计</a:t>
            </a:r>
            <a:endParaRPr lang="zh-CN" altLang="en-US" sz="6000" b="1" dirty="0">
              <a:solidFill>
                <a:schemeClr val="accent6">
                  <a:lumMod val="50000"/>
                </a:schemeClr>
              </a:solidFill>
              <a:latin typeface="黑体" pitchFamily="2" charset="-122"/>
              <a:ea typeface="黑体" pitchFamily="2" charset="-122"/>
            </a:endParaRPr>
          </a:p>
        </p:txBody>
      </p:sp>
      <p:sp>
        <p:nvSpPr>
          <p:cNvPr id="29699" name="矩形 3"/>
          <p:cNvSpPr>
            <a:spLocks noChangeArrowheads="1"/>
          </p:cNvSpPr>
          <p:nvPr/>
        </p:nvSpPr>
        <p:spPr bwMode="auto">
          <a:xfrm>
            <a:off x="2214563" y="2643188"/>
            <a:ext cx="4786312" cy="708025"/>
          </a:xfrm>
          <a:prstGeom prst="rect">
            <a:avLst/>
          </a:prstGeom>
          <a:noFill/>
          <a:ln w="9525">
            <a:noFill/>
            <a:miter lim="800000"/>
            <a:headEnd/>
            <a:tailEnd/>
          </a:ln>
        </p:spPr>
        <p:txBody>
          <a:bodyPr>
            <a:spAutoFit/>
          </a:bodyPr>
          <a:lstStyle/>
          <a:p>
            <a:pPr algn="ctr"/>
            <a:r>
              <a:rPr lang="zh-CN" altLang="en-US" sz="4000">
                <a:latin typeface="Calibri" pitchFamily="34" charset="0"/>
                <a:ea typeface="楷体_GB2312" pitchFamily="49" charset="-122"/>
              </a:rPr>
              <a:t>主讲教师：叶春生</a:t>
            </a:r>
          </a:p>
        </p:txBody>
      </p:sp>
      <p:sp>
        <p:nvSpPr>
          <p:cNvPr id="21508" name="矩形 4"/>
          <p:cNvSpPr>
            <a:spLocks noChangeArrowheads="1"/>
          </p:cNvSpPr>
          <p:nvPr/>
        </p:nvSpPr>
        <p:spPr bwMode="auto">
          <a:xfrm>
            <a:off x="1785938" y="4714875"/>
            <a:ext cx="5786437" cy="1323975"/>
          </a:xfrm>
          <a:prstGeom prst="rect">
            <a:avLst/>
          </a:prstGeom>
          <a:noFill/>
          <a:ln w="9525">
            <a:noFill/>
            <a:miter lim="800000"/>
            <a:headEnd/>
            <a:tailEnd/>
          </a:ln>
        </p:spPr>
        <p:txBody>
          <a:bodyPr>
            <a:spAutoFit/>
          </a:bodyPr>
          <a:lstStyle/>
          <a:p>
            <a:pPr algn="ctr">
              <a:defRPr/>
            </a:pPr>
            <a:r>
              <a:rPr lang="en-US" altLang="zh-CN" sz="4000" dirty="0">
                <a:solidFill>
                  <a:schemeClr val="tx1">
                    <a:lumMod val="50000"/>
                    <a:lumOff val="50000"/>
                  </a:schemeClr>
                </a:solidFill>
                <a:latin typeface="Calibri" pitchFamily="34" charset="0"/>
                <a:ea typeface="宋体" pitchFamily="2" charset="-122"/>
              </a:rPr>
              <a:t>csye@mail.hust.edu.cn</a:t>
            </a:r>
          </a:p>
          <a:p>
            <a:pPr algn="ctr">
              <a:defRPr/>
            </a:pPr>
            <a:r>
              <a:rPr lang="en-US" altLang="zh-CN" sz="4000" dirty="0">
                <a:latin typeface="Calibri" pitchFamily="34" charset="0"/>
                <a:ea typeface="宋体" pitchFamily="2" charset="-122"/>
              </a:rPr>
              <a:t>Tel:027-87558370</a:t>
            </a:r>
            <a:endParaRPr lang="zh-CN" altLang="en-US" sz="4000" dirty="0">
              <a:latin typeface="Calibri" pitchFamily="34" charset="0"/>
              <a:ea typeface="宋体" pitchFamily="2" charset="-122"/>
            </a:endParaRPr>
          </a:p>
        </p:txBody>
      </p:sp>
      <p:sp>
        <p:nvSpPr>
          <p:cNvPr id="29701" name="矩形 5"/>
          <p:cNvSpPr>
            <a:spLocks noChangeArrowheads="1"/>
          </p:cNvSpPr>
          <p:nvPr/>
        </p:nvSpPr>
        <p:spPr bwMode="auto">
          <a:xfrm>
            <a:off x="2071688" y="3714750"/>
            <a:ext cx="5314950" cy="708025"/>
          </a:xfrm>
          <a:prstGeom prst="rect">
            <a:avLst/>
          </a:prstGeom>
          <a:noFill/>
          <a:ln w="9525">
            <a:noFill/>
            <a:miter lim="800000"/>
            <a:headEnd/>
            <a:tailEnd/>
          </a:ln>
        </p:spPr>
        <p:txBody>
          <a:bodyPr wrap="none">
            <a:spAutoFit/>
          </a:bodyPr>
          <a:lstStyle/>
          <a:p>
            <a:r>
              <a:rPr lang="zh-CN" altLang="en-US" sz="4000">
                <a:latin typeface="Calibri" pitchFamily="34" charset="0"/>
                <a:ea typeface="楷体_GB2312" pitchFamily="49" charset="-122"/>
              </a:rPr>
              <a:t>华中科技大学材料学院</a:t>
            </a:r>
            <a:endParaRPr lang="zh-CN" altLang="en-US" sz="4000">
              <a:latin typeface="Calibri"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7" name="Text Box 14"/>
          <p:cNvSpPr txBox="1">
            <a:spLocks noChangeArrowheads="1"/>
          </p:cNvSpPr>
          <p:nvPr/>
        </p:nvSpPr>
        <p:spPr bwMode="auto">
          <a:xfrm>
            <a:off x="2714625" y="642938"/>
            <a:ext cx="4357688" cy="646112"/>
          </a:xfrm>
          <a:prstGeom prst="rect">
            <a:avLst/>
          </a:prstGeom>
          <a:noFill/>
          <a:ln w="9525">
            <a:noFill/>
            <a:miter lim="800000"/>
            <a:headEnd/>
            <a:tailEnd/>
          </a:ln>
        </p:spPr>
        <p:txBody>
          <a:bodyPr>
            <a:spAutoFit/>
          </a:bodyPr>
          <a:lstStyle/>
          <a:p>
            <a:pPr algn="just"/>
            <a:r>
              <a:rPr lang="en-US" altLang="zh-CN" sz="3600">
                <a:solidFill>
                  <a:srgbClr val="0000FF"/>
                </a:solidFill>
              </a:rPr>
              <a:t>3</a:t>
            </a:r>
            <a:r>
              <a:rPr lang="zh-CN" altLang="en-US" sz="3600">
                <a:solidFill>
                  <a:srgbClr val="0000FF"/>
                </a:solidFill>
              </a:rPr>
              <a:t>、相关系数的性质</a:t>
            </a:r>
          </a:p>
        </p:txBody>
      </p:sp>
      <p:graphicFrame>
        <p:nvGraphicFramePr>
          <p:cNvPr id="395279" name="Object 2"/>
          <p:cNvGraphicFramePr>
            <a:graphicFrameLocks noChangeAspect="1"/>
          </p:cNvGraphicFramePr>
          <p:nvPr/>
        </p:nvGraphicFramePr>
        <p:xfrm>
          <a:off x="1071563" y="1714500"/>
          <a:ext cx="3848100" cy="495300"/>
        </p:xfrm>
        <a:graphic>
          <a:graphicData uri="http://schemas.openxmlformats.org/presentationml/2006/ole">
            <p:oleObj spid="_x0000_s5122" name="文档" r:id="rId3" imgW="1638360" imgH="254880" progId="Word.Document.8">
              <p:embed/>
            </p:oleObj>
          </a:graphicData>
        </a:graphic>
      </p:graphicFrame>
      <p:graphicFrame>
        <p:nvGraphicFramePr>
          <p:cNvPr id="395280" name="Object 3"/>
          <p:cNvGraphicFramePr>
            <a:graphicFrameLocks noChangeAspect="1"/>
          </p:cNvGraphicFramePr>
          <p:nvPr/>
        </p:nvGraphicFramePr>
        <p:xfrm>
          <a:off x="1052513" y="2171700"/>
          <a:ext cx="7315200" cy="550863"/>
        </p:xfrm>
        <a:graphic>
          <a:graphicData uri="http://schemas.openxmlformats.org/presentationml/2006/ole">
            <p:oleObj spid="_x0000_s5123" name="文档" r:id="rId4" imgW="3429720" imgH="268200" progId="Word.Document.8">
              <p:embed/>
            </p:oleObj>
          </a:graphicData>
        </a:graphic>
      </p:graphicFrame>
      <p:sp>
        <p:nvSpPr>
          <p:cNvPr id="5128" name="Text Box 17"/>
          <p:cNvSpPr txBox="1">
            <a:spLocks noChangeArrowheads="1"/>
          </p:cNvSpPr>
          <p:nvPr/>
        </p:nvSpPr>
        <p:spPr bwMode="auto">
          <a:xfrm>
            <a:off x="571500" y="2857500"/>
            <a:ext cx="1524000" cy="519113"/>
          </a:xfrm>
          <a:prstGeom prst="rect">
            <a:avLst/>
          </a:prstGeom>
          <a:noFill/>
          <a:ln w="9525">
            <a:noFill/>
            <a:miter lim="800000"/>
            <a:headEnd/>
            <a:tailEnd/>
          </a:ln>
        </p:spPr>
        <p:txBody>
          <a:bodyPr>
            <a:spAutoFit/>
          </a:bodyPr>
          <a:lstStyle/>
          <a:p>
            <a:pPr>
              <a:spcBef>
                <a:spcPct val="50000"/>
              </a:spcBef>
            </a:pPr>
            <a:r>
              <a:rPr lang="zh-CN" altLang="en-US" sz="2800">
                <a:solidFill>
                  <a:srgbClr val="000000"/>
                </a:solidFill>
              </a:rPr>
              <a:t>证明：</a:t>
            </a:r>
          </a:p>
        </p:txBody>
      </p:sp>
      <p:grpSp>
        <p:nvGrpSpPr>
          <p:cNvPr id="5129" name="Group 18"/>
          <p:cNvGrpSpPr>
            <a:grpSpLocks/>
          </p:cNvGrpSpPr>
          <p:nvPr/>
        </p:nvGrpSpPr>
        <p:grpSpPr bwMode="auto">
          <a:xfrm>
            <a:off x="500063" y="3500438"/>
            <a:ext cx="8458200" cy="1231900"/>
            <a:chOff x="432" y="2928"/>
            <a:chExt cx="5328" cy="728"/>
          </a:xfrm>
        </p:grpSpPr>
        <p:graphicFrame>
          <p:nvGraphicFramePr>
            <p:cNvPr id="5126" name="Object 6"/>
            <p:cNvGraphicFramePr>
              <a:graphicFrameLocks noChangeAspect="1"/>
            </p:cNvGraphicFramePr>
            <p:nvPr/>
          </p:nvGraphicFramePr>
          <p:xfrm>
            <a:off x="864" y="2928"/>
            <a:ext cx="4896" cy="728"/>
          </p:xfrm>
          <a:graphic>
            <a:graphicData uri="http://schemas.openxmlformats.org/presentationml/2006/ole">
              <p:oleObj spid="_x0000_s5126" name="文档" r:id="rId5" imgW="2589480" imgH="444600" progId="Word.Document.8">
                <p:embed/>
              </p:oleObj>
            </a:graphicData>
          </a:graphic>
        </p:graphicFrame>
        <p:sp>
          <p:nvSpPr>
            <p:cNvPr id="5130" name="Text Box 20"/>
            <p:cNvSpPr txBox="1">
              <a:spLocks noChangeArrowheads="1"/>
            </p:cNvSpPr>
            <p:nvPr/>
          </p:nvSpPr>
          <p:spPr bwMode="auto">
            <a:xfrm>
              <a:off x="432" y="2928"/>
              <a:ext cx="576" cy="307"/>
            </a:xfrm>
            <a:prstGeom prst="rect">
              <a:avLst/>
            </a:prstGeom>
            <a:noFill/>
            <a:ln w="9525">
              <a:noFill/>
              <a:miter lim="800000"/>
              <a:headEnd/>
              <a:tailEnd/>
            </a:ln>
          </p:spPr>
          <p:txBody>
            <a:bodyPr>
              <a:spAutoFit/>
            </a:bodyPr>
            <a:lstStyle/>
            <a:p>
              <a:pPr>
                <a:spcBef>
                  <a:spcPct val="50000"/>
                </a:spcBef>
              </a:pPr>
              <a:r>
                <a:rPr lang="zh-CN" altLang="en-US" sz="2800">
                  <a:solidFill>
                    <a:srgbClr val="000000"/>
                  </a:solidFill>
                </a:rPr>
                <a:t>令：</a:t>
              </a:r>
            </a:p>
          </p:txBody>
        </p:sp>
      </p:grpSp>
      <p:graphicFrame>
        <p:nvGraphicFramePr>
          <p:cNvPr id="395285" name="Object 4"/>
          <p:cNvGraphicFramePr>
            <a:graphicFrameLocks noChangeAspect="1"/>
          </p:cNvGraphicFramePr>
          <p:nvPr/>
        </p:nvGraphicFramePr>
        <p:xfrm>
          <a:off x="611188" y="4941888"/>
          <a:ext cx="3981450" cy="485775"/>
        </p:xfrm>
        <a:graphic>
          <a:graphicData uri="http://schemas.openxmlformats.org/presentationml/2006/ole">
            <p:oleObj spid="_x0000_s5124" name="文档" r:id="rId6" imgW="1866960" imgH="231120" progId="Word.Document.8">
              <p:embed/>
            </p:oleObj>
          </a:graphicData>
        </a:graphic>
      </p:graphicFrame>
      <p:graphicFrame>
        <p:nvGraphicFramePr>
          <p:cNvPr id="5125" name="Object 5"/>
          <p:cNvGraphicFramePr>
            <a:graphicFrameLocks noChangeAspect="1"/>
          </p:cNvGraphicFramePr>
          <p:nvPr/>
        </p:nvGraphicFramePr>
        <p:xfrm>
          <a:off x="4370388" y="3984625"/>
          <a:ext cx="100012" cy="190500"/>
        </p:xfrm>
        <a:graphic>
          <a:graphicData uri="http://schemas.openxmlformats.org/presentationml/2006/ole">
            <p:oleObj spid="_x0000_s5125" name="公式" r:id="rId7" imgW="101520" imgH="190440" progId="Equation.3">
              <p:embed/>
            </p:oleObj>
          </a:graphicData>
        </a:graphic>
      </p:graphicFrame>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5922" name="Rectangle 2"/>
          <p:cNvSpPr>
            <a:spLocks noGrp="1" noChangeArrowheads="1"/>
          </p:cNvSpPr>
          <p:nvPr>
            <p:ph type="title" idx="4294967295"/>
          </p:nvPr>
        </p:nvSpPr>
        <p:spPr>
          <a:xfrm>
            <a:off x="428625" y="642938"/>
            <a:ext cx="7929563" cy="838200"/>
          </a:xfrm>
        </p:spPr>
        <p:txBody>
          <a:bodyPr/>
          <a:lstStyle/>
          <a:p>
            <a:pPr>
              <a:defRPr/>
            </a:pPr>
            <a:r>
              <a:rPr lang="en-US" altLang="zh-CN" b="1" dirty="0" smtClean="0">
                <a:solidFill>
                  <a:schemeClr val="accent6"/>
                </a:solidFill>
                <a:latin typeface="黑体" pitchFamily="2" charset="-122"/>
                <a:ea typeface="黑体" pitchFamily="2" charset="-122"/>
              </a:rPr>
              <a:t>3.3  </a:t>
            </a:r>
            <a:r>
              <a:rPr lang="zh-CN" altLang="en-US" b="1" dirty="0" smtClean="0">
                <a:solidFill>
                  <a:schemeClr val="accent6"/>
                </a:solidFill>
                <a:latin typeface="黑体" pitchFamily="2" charset="-122"/>
                <a:ea typeface="黑体" pitchFamily="2" charset="-122"/>
              </a:rPr>
              <a:t>一元非线性回归 </a:t>
            </a:r>
          </a:p>
        </p:txBody>
      </p:sp>
      <p:sp>
        <p:nvSpPr>
          <p:cNvPr id="75779" name="Rectangle 3"/>
          <p:cNvSpPr>
            <a:spLocks noGrp="1" noChangeArrowheads="1"/>
          </p:cNvSpPr>
          <p:nvPr>
            <p:ph type="body" idx="4294967295"/>
          </p:nvPr>
        </p:nvSpPr>
        <p:spPr>
          <a:xfrm>
            <a:off x="500063" y="1857375"/>
            <a:ext cx="8001000" cy="3810000"/>
          </a:xfrm>
        </p:spPr>
        <p:txBody>
          <a:bodyPr/>
          <a:lstStyle/>
          <a:p>
            <a:pPr eaLnBrk="1" hangingPunct="1">
              <a:lnSpc>
                <a:spcPct val="120000"/>
              </a:lnSpc>
              <a:buFont typeface="Wingdings" pitchFamily="2" charset="2"/>
              <a:buNone/>
            </a:pPr>
            <a:r>
              <a:rPr lang="en-US" altLang="zh-CN" smtClean="0">
                <a:solidFill>
                  <a:srgbClr val="0000FF"/>
                </a:solidFill>
                <a:ea typeface="楷体_GB2312" pitchFamily="49" charset="-122"/>
              </a:rPr>
              <a:t> </a:t>
            </a:r>
            <a:r>
              <a:rPr lang="zh-CN" altLang="en-US" smtClean="0">
                <a:solidFill>
                  <a:srgbClr val="0000FF"/>
                </a:solidFill>
                <a:ea typeface="楷体_GB2312" pitchFamily="49" charset="-122"/>
              </a:rPr>
              <a:t>例 </a:t>
            </a:r>
            <a:r>
              <a:rPr lang="en-US" altLang="zh-CN" smtClean="0">
                <a:solidFill>
                  <a:srgbClr val="0000FF"/>
                </a:solidFill>
                <a:ea typeface="楷体_GB2312" pitchFamily="49" charset="-122"/>
              </a:rPr>
              <a:t>3.3.1    </a:t>
            </a:r>
            <a:r>
              <a:rPr lang="zh-CN" altLang="en-US" smtClean="0">
                <a:ea typeface="楷体_GB2312" pitchFamily="49" charset="-122"/>
              </a:rPr>
              <a:t>炼钢厂出钢水时用的钢包，在使用过程中由于钢水及炉渣对耐火材料的浸蚀，其容积不断增大。现在钢包的容积用盛满钢水时的重量</a:t>
            </a:r>
            <a:r>
              <a:rPr lang="en-US" altLang="zh-CN" i="1" smtClean="0">
                <a:ea typeface="楷体_GB2312" pitchFamily="49" charset="-122"/>
              </a:rPr>
              <a:t>y</a:t>
            </a:r>
            <a:r>
              <a:rPr lang="en-US" altLang="zh-CN" smtClean="0">
                <a:ea typeface="楷体_GB2312" pitchFamily="49" charset="-122"/>
              </a:rPr>
              <a:t> (</a:t>
            </a:r>
            <a:r>
              <a:rPr lang="en-US" altLang="zh-CN" i="1" smtClean="0">
                <a:ea typeface="楷体_GB2312" pitchFamily="49" charset="-122"/>
              </a:rPr>
              <a:t>kg</a:t>
            </a:r>
            <a:r>
              <a:rPr lang="en-US" altLang="zh-CN" smtClean="0">
                <a:ea typeface="楷体_GB2312" pitchFamily="49" charset="-122"/>
              </a:rPr>
              <a:t>)</a:t>
            </a:r>
            <a:r>
              <a:rPr lang="zh-CN" altLang="en-US" smtClean="0">
                <a:ea typeface="楷体_GB2312" pitchFamily="49" charset="-122"/>
              </a:rPr>
              <a:t>表示，相应的试验次数用</a:t>
            </a:r>
            <a:r>
              <a:rPr lang="en-US" altLang="zh-CN" i="1" smtClean="0">
                <a:ea typeface="楷体_GB2312" pitchFamily="49" charset="-122"/>
              </a:rPr>
              <a:t>x</a:t>
            </a:r>
            <a:r>
              <a:rPr lang="zh-CN" altLang="en-US" smtClean="0">
                <a:ea typeface="楷体_GB2312" pitchFamily="49" charset="-122"/>
              </a:rPr>
              <a:t>表示。数据见表</a:t>
            </a:r>
            <a:r>
              <a:rPr lang="en-US" altLang="zh-CN" smtClean="0">
                <a:ea typeface="楷体_GB2312" pitchFamily="49" charset="-122"/>
              </a:rPr>
              <a:t>3.3.1</a:t>
            </a:r>
            <a:r>
              <a:rPr lang="zh-CN" altLang="en-US" smtClean="0">
                <a:ea typeface="楷体_GB2312" pitchFamily="49" charset="-122"/>
              </a:rPr>
              <a:t>，要找出</a:t>
            </a:r>
            <a:r>
              <a:rPr lang="en-US" altLang="zh-CN" i="1" smtClean="0">
                <a:ea typeface="楷体_GB2312" pitchFamily="49" charset="-122"/>
              </a:rPr>
              <a:t>y</a:t>
            </a:r>
            <a:r>
              <a:rPr lang="en-US" altLang="zh-CN" smtClean="0">
                <a:ea typeface="楷体_GB2312" pitchFamily="49" charset="-122"/>
              </a:rPr>
              <a:t> </a:t>
            </a:r>
            <a:r>
              <a:rPr lang="zh-CN" altLang="en-US" smtClean="0">
                <a:ea typeface="楷体_GB2312" pitchFamily="49" charset="-122"/>
              </a:rPr>
              <a:t>与</a:t>
            </a:r>
            <a:r>
              <a:rPr lang="en-US" altLang="zh-CN" i="1" smtClean="0">
                <a:ea typeface="楷体_GB2312" pitchFamily="49" charset="-122"/>
              </a:rPr>
              <a:t>x</a:t>
            </a:r>
            <a:r>
              <a:rPr lang="zh-CN" altLang="en-US" smtClean="0">
                <a:ea typeface="楷体_GB2312" pitchFamily="49" charset="-122"/>
              </a:rPr>
              <a:t>的定量关系表达式。</a:t>
            </a:r>
            <a:r>
              <a:rPr lang="zh-CN" altLang="en-US" smtClean="0"/>
              <a:t> </a:t>
            </a:r>
          </a:p>
        </p:txBody>
      </p:sp>
    </p:spTree>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Rectangle 2"/>
          <p:cNvSpPr>
            <a:spLocks noGrp="1" noChangeArrowheads="1"/>
          </p:cNvSpPr>
          <p:nvPr>
            <p:ph type="title" idx="4294967295"/>
          </p:nvPr>
        </p:nvSpPr>
        <p:spPr>
          <a:xfrm>
            <a:off x="1000125" y="785813"/>
            <a:ext cx="7010400" cy="609600"/>
          </a:xfrm>
        </p:spPr>
        <p:txBody>
          <a:bodyPr/>
          <a:lstStyle/>
          <a:p>
            <a:pPr eaLnBrk="1" hangingPunct="1"/>
            <a:r>
              <a:rPr lang="zh-CN" altLang="en-US" sz="2800" smtClean="0">
                <a:solidFill>
                  <a:srgbClr val="0000FF"/>
                </a:solidFill>
                <a:latin typeface="Times New Roman" pitchFamily="18" charset="0"/>
                <a:ea typeface="楷体_GB2312" pitchFamily="49" charset="-122"/>
              </a:rPr>
              <a:t>表</a:t>
            </a:r>
            <a:r>
              <a:rPr lang="en-US" altLang="zh-CN" sz="2800" smtClean="0">
                <a:solidFill>
                  <a:srgbClr val="0000FF"/>
                </a:solidFill>
                <a:latin typeface="Times New Roman" pitchFamily="18" charset="0"/>
                <a:cs typeface="Times New Roman" pitchFamily="18" charset="0"/>
              </a:rPr>
              <a:t>8.5.1   </a:t>
            </a:r>
            <a:r>
              <a:rPr lang="zh-CN" altLang="en-US" sz="2800" smtClean="0">
                <a:solidFill>
                  <a:srgbClr val="0000FF"/>
                </a:solidFill>
                <a:latin typeface="Times New Roman" pitchFamily="18" charset="0"/>
                <a:ea typeface="楷体_GB2312" pitchFamily="49" charset="-122"/>
              </a:rPr>
              <a:t>钢包的重量</a:t>
            </a:r>
            <a:r>
              <a:rPr lang="en-US" altLang="zh-CN" sz="2800" i="1" smtClean="0">
                <a:solidFill>
                  <a:srgbClr val="0000FF"/>
                </a:solidFill>
                <a:latin typeface="Times New Roman" pitchFamily="18" charset="0"/>
                <a:cs typeface="Times New Roman" pitchFamily="18" charset="0"/>
              </a:rPr>
              <a:t>y</a:t>
            </a:r>
            <a:r>
              <a:rPr lang="zh-CN" altLang="en-US" sz="2800" smtClean="0">
                <a:solidFill>
                  <a:srgbClr val="0000FF"/>
                </a:solidFill>
                <a:latin typeface="Times New Roman" pitchFamily="18" charset="0"/>
                <a:ea typeface="楷体_GB2312" pitchFamily="49" charset="-122"/>
              </a:rPr>
              <a:t>与试验次数</a:t>
            </a:r>
            <a:r>
              <a:rPr lang="en-US" altLang="zh-CN" sz="2800" i="1" smtClean="0">
                <a:solidFill>
                  <a:srgbClr val="0000FF"/>
                </a:solidFill>
                <a:latin typeface="Times New Roman" pitchFamily="18" charset="0"/>
                <a:cs typeface="Times New Roman" pitchFamily="18" charset="0"/>
              </a:rPr>
              <a:t>x</a:t>
            </a:r>
            <a:r>
              <a:rPr lang="zh-CN" altLang="en-US" sz="2800" smtClean="0">
                <a:solidFill>
                  <a:srgbClr val="0000FF"/>
                </a:solidFill>
                <a:latin typeface="Times New Roman" pitchFamily="18" charset="0"/>
                <a:ea typeface="楷体_GB2312" pitchFamily="49" charset="-122"/>
              </a:rPr>
              <a:t>数据</a:t>
            </a:r>
            <a:r>
              <a:rPr lang="zh-CN" altLang="en-US" smtClean="0">
                <a:solidFill>
                  <a:srgbClr val="0000FF"/>
                </a:solidFill>
              </a:rPr>
              <a:t> </a:t>
            </a:r>
          </a:p>
        </p:txBody>
      </p:sp>
      <p:graphicFrame>
        <p:nvGraphicFramePr>
          <p:cNvPr id="467971" name="Group 3"/>
          <p:cNvGraphicFramePr>
            <a:graphicFrameLocks noGrp="1"/>
          </p:cNvGraphicFramePr>
          <p:nvPr>
            <p:ph type="tbl" idx="4294967295"/>
          </p:nvPr>
        </p:nvGraphicFramePr>
        <p:xfrm>
          <a:off x="942975" y="1547813"/>
          <a:ext cx="7067550" cy="3657600"/>
        </p:xfrm>
        <a:graphic>
          <a:graphicData uri="http://schemas.openxmlformats.org/drawingml/2006/table">
            <a:tbl>
              <a:tblPr/>
              <a:tblGrid>
                <a:gridCol w="1177925"/>
                <a:gridCol w="1177925"/>
                <a:gridCol w="1177925"/>
                <a:gridCol w="1177925"/>
                <a:gridCol w="1177925"/>
                <a:gridCol w="1177925"/>
              </a:tblGrid>
              <a:tr h="1809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zh-CN" altLang="en-US" sz="2400" b="0" i="0" u="none" strike="noStrike" cap="none" normalizeH="0" baseline="0" smtClean="0">
                          <a:ln>
                            <a:noFill/>
                          </a:ln>
                          <a:solidFill>
                            <a:srgbClr val="0000FF"/>
                          </a:solidFill>
                          <a:effectLst/>
                          <a:latin typeface="Times New Roman" pitchFamily="18" charset="0"/>
                          <a:ea typeface="楷体_GB2312" pitchFamily="49" charset="-122"/>
                        </a:rPr>
                        <a:t>序号</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0" i="1" u="none" strike="noStrike" cap="none" normalizeH="0" baseline="0" smtClean="0">
                          <a:ln>
                            <a:noFill/>
                          </a:ln>
                          <a:solidFill>
                            <a:srgbClr val="0000FF"/>
                          </a:solidFill>
                          <a:effectLst/>
                          <a:latin typeface="Times New Roman" pitchFamily="18" charset="0"/>
                          <a:ea typeface="楷体_GB2312" pitchFamily="49" charset="-122"/>
                        </a:rPr>
                        <a:t>x</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0" i="1" u="none" strike="noStrike" cap="none" normalizeH="0" baseline="0" smtClean="0">
                          <a:ln>
                            <a:noFill/>
                          </a:ln>
                          <a:solidFill>
                            <a:srgbClr val="0000FF"/>
                          </a:solidFill>
                          <a:effectLst/>
                          <a:latin typeface="Times New Roman" pitchFamily="18" charset="0"/>
                          <a:ea typeface="楷体_GB2312" pitchFamily="49" charset="-122"/>
                        </a:rPr>
                        <a:t>y</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zh-CN" altLang="en-US" sz="2400" b="0" i="0" u="none" strike="noStrike" cap="none" normalizeH="0" baseline="0" smtClean="0">
                          <a:ln>
                            <a:noFill/>
                          </a:ln>
                          <a:solidFill>
                            <a:srgbClr val="0000FF"/>
                          </a:solidFill>
                          <a:effectLst/>
                          <a:latin typeface="Times New Roman" pitchFamily="18" charset="0"/>
                          <a:ea typeface="楷体_GB2312" pitchFamily="49" charset="-122"/>
                        </a:rPr>
                        <a:t>序号</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0" i="1" u="none" strike="noStrike" cap="none" normalizeH="0" baseline="0" smtClean="0">
                          <a:ln>
                            <a:noFill/>
                          </a:ln>
                          <a:solidFill>
                            <a:srgbClr val="0000FF"/>
                          </a:solidFill>
                          <a:effectLst/>
                          <a:latin typeface="Times New Roman" pitchFamily="18" charset="0"/>
                          <a:ea typeface="楷体_GB2312" pitchFamily="49" charset="-122"/>
                        </a:rPr>
                        <a:t>x</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0" i="1" u="none" strike="noStrike" cap="none" normalizeH="0" baseline="0" smtClean="0">
                          <a:ln>
                            <a:noFill/>
                          </a:ln>
                          <a:solidFill>
                            <a:srgbClr val="0000FF"/>
                          </a:solidFill>
                          <a:effectLst/>
                          <a:latin typeface="Times New Roman" pitchFamily="18" charset="0"/>
                          <a:ea typeface="楷体_GB2312" pitchFamily="49" charset="-122"/>
                        </a:rPr>
                        <a:t>y</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018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0" i="0" u="none" strike="noStrike" cap="none" normalizeH="0" baseline="0" smtClean="0">
                          <a:ln>
                            <a:noFill/>
                          </a:ln>
                          <a:solidFill>
                            <a:srgbClr val="0000FF"/>
                          </a:solidFill>
                          <a:effectLst/>
                          <a:latin typeface="Times New Roman" pitchFamily="18" charset="0"/>
                          <a:ea typeface="楷体_GB2312" pitchFamily="49" charset="-122"/>
                        </a:rPr>
                        <a:t>1</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楷体_GB2312" pitchFamily="49" charset="-122"/>
                        </a:rPr>
                        <a:t>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楷体_GB2312" pitchFamily="49" charset="-122"/>
                        </a:rPr>
                        <a:t>106.42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0" i="0" u="none" strike="noStrike" cap="none" normalizeH="0" baseline="0" smtClean="0">
                          <a:ln>
                            <a:noFill/>
                          </a:ln>
                          <a:solidFill>
                            <a:srgbClr val="0000FF"/>
                          </a:solidFill>
                          <a:effectLst/>
                          <a:latin typeface="Times New Roman" pitchFamily="18" charset="0"/>
                          <a:ea typeface="楷体_GB2312" pitchFamily="49" charset="-122"/>
                        </a:rPr>
                        <a:t>8</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楷体_GB2312" pitchFamily="49" charset="-122"/>
                        </a:rPr>
                        <a:t>11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楷体_GB2312" pitchFamily="49" charset="-122"/>
                        </a:rPr>
                        <a:t>110.59</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0" i="0" u="none" strike="noStrike" cap="none" normalizeH="0" baseline="0" smtClean="0">
                          <a:ln>
                            <a:noFill/>
                          </a:ln>
                          <a:solidFill>
                            <a:srgbClr val="0000FF"/>
                          </a:solidFill>
                          <a:effectLst/>
                          <a:latin typeface="Times New Roman" pitchFamily="18" charset="0"/>
                          <a:ea typeface="楷体_GB2312" pitchFamily="49" charset="-122"/>
                        </a:rPr>
                        <a:t>2</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楷体_GB2312" pitchFamily="49" charset="-122"/>
                        </a:rPr>
                        <a:t>3</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楷体_GB2312" pitchFamily="49" charset="-122"/>
                        </a:rPr>
                        <a:t>108.20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0" i="0" u="none" strike="noStrike" cap="none" normalizeH="0" baseline="0" smtClean="0">
                          <a:ln>
                            <a:noFill/>
                          </a:ln>
                          <a:solidFill>
                            <a:srgbClr val="0000FF"/>
                          </a:solidFill>
                          <a:effectLst/>
                          <a:latin typeface="Times New Roman" pitchFamily="18" charset="0"/>
                          <a:ea typeface="楷体_GB2312" pitchFamily="49" charset="-122"/>
                        </a:rPr>
                        <a:t>9</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楷体_GB2312" pitchFamily="49" charset="-122"/>
                        </a:rPr>
                        <a:t>14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楷体_GB2312" pitchFamily="49" charset="-122"/>
                        </a:rPr>
                        <a:t>110.60</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0" i="0" u="none" strike="noStrike" cap="none" normalizeH="0" baseline="0" smtClean="0">
                          <a:ln>
                            <a:noFill/>
                          </a:ln>
                          <a:solidFill>
                            <a:srgbClr val="0000FF"/>
                          </a:solidFill>
                          <a:effectLst/>
                          <a:latin typeface="Times New Roman" pitchFamily="18" charset="0"/>
                          <a:ea typeface="楷体_GB2312" pitchFamily="49" charset="-122"/>
                        </a:rPr>
                        <a:t>3</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楷体_GB2312" pitchFamily="49" charset="-122"/>
                        </a:rPr>
                        <a:t>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楷体_GB2312" pitchFamily="49" charset="-122"/>
                        </a:rPr>
                        <a:t>109.58</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0" i="0" u="none" strike="noStrike" cap="none" normalizeH="0" baseline="0" smtClean="0">
                          <a:ln>
                            <a:noFill/>
                          </a:ln>
                          <a:solidFill>
                            <a:srgbClr val="0000FF"/>
                          </a:solidFill>
                          <a:effectLst/>
                          <a:latin typeface="Times New Roman" pitchFamily="18" charset="0"/>
                          <a:ea typeface="楷体_GB2312" pitchFamily="49" charset="-122"/>
                        </a:rPr>
                        <a:t>10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楷体_GB2312" pitchFamily="49" charset="-122"/>
                        </a:rPr>
                        <a:t>15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楷体_GB2312" pitchFamily="49" charset="-122"/>
                        </a:rPr>
                        <a:t>110.90</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495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0" i="0" u="none" strike="noStrike" cap="none" normalizeH="0" baseline="0" smtClean="0">
                          <a:ln>
                            <a:noFill/>
                          </a:ln>
                          <a:solidFill>
                            <a:srgbClr val="0000FF"/>
                          </a:solidFill>
                          <a:effectLst/>
                          <a:latin typeface="Times New Roman" pitchFamily="18" charset="0"/>
                          <a:ea typeface="楷体_GB2312" pitchFamily="49" charset="-122"/>
                        </a:rPr>
                        <a:t>4</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楷体_GB2312" pitchFamily="49" charset="-122"/>
                        </a:rPr>
                        <a:t>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楷体_GB2312" pitchFamily="49" charset="-122"/>
                        </a:rPr>
                        <a:t>109.50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0" i="0" u="none" strike="noStrike" cap="none" normalizeH="0" baseline="0" smtClean="0">
                          <a:ln>
                            <a:noFill/>
                          </a:ln>
                          <a:solidFill>
                            <a:srgbClr val="0000FF"/>
                          </a:solidFill>
                          <a:effectLst/>
                          <a:latin typeface="Times New Roman" pitchFamily="18" charset="0"/>
                          <a:ea typeface="楷体_GB2312" pitchFamily="49" charset="-122"/>
                        </a:rPr>
                        <a:t>11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楷体_GB2312" pitchFamily="49" charset="-122"/>
                        </a:rPr>
                        <a:t>16</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楷体_GB2312" pitchFamily="49" charset="-122"/>
                        </a:rPr>
                        <a:t>110.76</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0" i="0" u="none" strike="noStrike" cap="none" normalizeH="0" baseline="0" smtClean="0">
                          <a:ln>
                            <a:noFill/>
                          </a:ln>
                          <a:solidFill>
                            <a:srgbClr val="0000FF"/>
                          </a:solidFill>
                          <a:effectLst/>
                          <a:latin typeface="Times New Roman" pitchFamily="18" charset="0"/>
                          <a:ea typeface="楷体_GB2312" pitchFamily="49" charset="-122"/>
                        </a:rPr>
                        <a:t>5</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楷体_GB2312" pitchFamily="49" charset="-122"/>
                        </a:rPr>
                        <a:t>7</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楷体_GB2312" pitchFamily="49" charset="-122"/>
                        </a:rPr>
                        <a:t>110.00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0" i="0" u="none" strike="noStrike" cap="none" normalizeH="0" baseline="0" smtClean="0">
                          <a:ln>
                            <a:noFill/>
                          </a:ln>
                          <a:solidFill>
                            <a:srgbClr val="0000FF"/>
                          </a:solidFill>
                          <a:effectLst/>
                          <a:latin typeface="Times New Roman" pitchFamily="18" charset="0"/>
                          <a:ea typeface="楷体_GB2312" pitchFamily="49" charset="-122"/>
                        </a:rPr>
                        <a:t>12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楷体_GB2312" pitchFamily="49" charset="-122"/>
                        </a:rPr>
                        <a:t>18</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楷体_GB2312" pitchFamily="49" charset="-122"/>
                        </a:rPr>
                        <a:t>111.00</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0" i="0" u="none" strike="noStrike" cap="none" normalizeH="0" baseline="0" smtClean="0">
                          <a:ln>
                            <a:noFill/>
                          </a:ln>
                          <a:solidFill>
                            <a:srgbClr val="0000FF"/>
                          </a:solidFill>
                          <a:effectLst/>
                          <a:latin typeface="Times New Roman" pitchFamily="18" charset="0"/>
                          <a:ea typeface="楷体_GB2312" pitchFamily="49" charset="-122"/>
                        </a:rPr>
                        <a:t>6</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楷体_GB2312" pitchFamily="49" charset="-122"/>
                        </a:rPr>
                        <a:t>8</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楷体_GB2312" pitchFamily="49" charset="-122"/>
                        </a:rPr>
                        <a:t>109.93</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0" i="0" u="none" strike="noStrike" cap="none" normalizeH="0" baseline="0" smtClean="0">
                          <a:ln>
                            <a:noFill/>
                          </a:ln>
                          <a:solidFill>
                            <a:srgbClr val="0000FF"/>
                          </a:solidFill>
                          <a:effectLst/>
                          <a:latin typeface="Times New Roman" pitchFamily="18" charset="0"/>
                          <a:ea typeface="楷体_GB2312" pitchFamily="49" charset="-122"/>
                        </a:rPr>
                        <a:t>13</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楷体_GB2312" pitchFamily="49" charset="-122"/>
                        </a:rPr>
                        <a:t>19</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楷体_GB2312" pitchFamily="49" charset="-122"/>
                        </a:rPr>
                        <a:t>111.20</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0" i="0" u="none" strike="noStrike" cap="none" normalizeH="0" baseline="0" smtClean="0">
                          <a:ln>
                            <a:noFill/>
                          </a:ln>
                          <a:solidFill>
                            <a:srgbClr val="0000FF"/>
                          </a:solidFill>
                          <a:effectLst/>
                          <a:latin typeface="Times New Roman" pitchFamily="18" charset="0"/>
                          <a:ea typeface="楷体_GB2312" pitchFamily="49" charset="-122"/>
                        </a:rPr>
                        <a:t>7</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楷体_GB2312" pitchFamily="49" charset="-122"/>
                        </a:rPr>
                        <a:t>10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楷体_GB2312" pitchFamily="49" charset="-122"/>
                        </a:rPr>
                        <a:t>110.49</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 </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 </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 </a:t>
                      </a:r>
                      <a:endParaRPr kumimoji="0"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6868" name="Rectangle 68"/>
          <p:cNvSpPr>
            <a:spLocks noChangeArrowheads="1"/>
          </p:cNvSpPr>
          <p:nvPr/>
        </p:nvSpPr>
        <p:spPr bwMode="auto">
          <a:xfrm>
            <a:off x="282575" y="5500688"/>
            <a:ext cx="6248400" cy="519112"/>
          </a:xfrm>
          <a:prstGeom prst="rect">
            <a:avLst/>
          </a:prstGeom>
          <a:noFill/>
          <a:ln w="9525">
            <a:noFill/>
            <a:miter lim="800000"/>
            <a:headEnd/>
            <a:tailEnd/>
          </a:ln>
        </p:spPr>
        <p:txBody>
          <a:bodyPr>
            <a:spAutoFit/>
          </a:bodyPr>
          <a:lstStyle/>
          <a:p>
            <a:r>
              <a:rPr kumimoji="1" lang="zh-CN" altLang="en-US" sz="2800">
                <a:latin typeface="Times New Roman" pitchFamily="18" charset="0"/>
                <a:ea typeface="楷体_GB2312" pitchFamily="49" charset="-122"/>
              </a:rPr>
              <a:t>下面我们分三步进行。</a:t>
            </a:r>
            <a:r>
              <a:rPr kumimoji="1" lang="zh-CN" altLang="en-US" sz="2800">
                <a:latin typeface="Times New Roman" pitchFamily="18" charset="0"/>
              </a:rPr>
              <a:t> </a:t>
            </a:r>
          </a:p>
        </p:txBody>
      </p:sp>
    </p:spTree>
  </p:cSld>
  <p:clrMapOvr>
    <a:masterClrMapping/>
  </p:clrMapOv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6" name="Rectangle 2"/>
          <p:cNvSpPr>
            <a:spLocks noGrp="1" noChangeArrowheads="1"/>
          </p:cNvSpPr>
          <p:nvPr>
            <p:ph type="body" idx="4294967295"/>
          </p:nvPr>
        </p:nvSpPr>
        <p:spPr>
          <a:xfrm>
            <a:off x="357188" y="928688"/>
            <a:ext cx="8215312" cy="4802187"/>
          </a:xfrm>
        </p:spPr>
        <p:txBody>
          <a:bodyPr/>
          <a:lstStyle/>
          <a:p>
            <a:pPr algn="ctr" eaLnBrk="1" hangingPunct="1">
              <a:lnSpc>
                <a:spcPct val="120000"/>
              </a:lnSpc>
              <a:buFont typeface="Wingdings" pitchFamily="2" charset="2"/>
              <a:buNone/>
            </a:pPr>
            <a:r>
              <a:rPr lang="en-US" altLang="zh-CN" smtClean="0">
                <a:solidFill>
                  <a:srgbClr val="0000FF"/>
                </a:solidFill>
                <a:ea typeface="楷体_GB2312" pitchFamily="49" charset="-122"/>
              </a:rPr>
              <a:t> 3.3.1  </a:t>
            </a:r>
            <a:r>
              <a:rPr lang="zh-CN" altLang="en-US" smtClean="0">
                <a:solidFill>
                  <a:srgbClr val="0000FF"/>
                </a:solidFill>
                <a:ea typeface="楷体_GB2312" pitchFamily="49" charset="-122"/>
              </a:rPr>
              <a:t>确定可能的函数形式</a:t>
            </a:r>
            <a:endParaRPr lang="zh-CN" altLang="en-US" smtClean="0">
              <a:solidFill>
                <a:srgbClr val="0000FF"/>
              </a:solidFill>
            </a:endParaRPr>
          </a:p>
          <a:p>
            <a:pPr eaLnBrk="1" hangingPunct="1">
              <a:lnSpc>
                <a:spcPct val="110000"/>
              </a:lnSpc>
              <a:spcBef>
                <a:spcPct val="40000"/>
              </a:spcBef>
              <a:buFont typeface="Wingdings" pitchFamily="2" charset="2"/>
              <a:buNone/>
            </a:pPr>
            <a:r>
              <a:rPr lang="zh-CN" altLang="en-US" smtClean="0">
                <a:ea typeface="楷体_GB2312" pitchFamily="49" charset="-122"/>
              </a:rPr>
              <a:t>    为对数据进行分析，首先描出数据的散点图，判断两个变量之间可能的函数关系，图</a:t>
            </a:r>
            <a:r>
              <a:rPr lang="en-US" altLang="zh-CN" smtClean="0">
                <a:ea typeface="楷体_GB2312" pitchFamily="49" charset="-122"/>
              </a:rPr>
              <a:t>3.3.1</a:t>
            </a:r>
            <a:r>
              <a:rPr lang="zh-CN" altLang="en-US" smtClean="0">
                <a:ea typeface="楷体_GB2312" pitchFamily="49" charset="-122"/>
              </a:rPr>
              <a:t>是本例的散点图。</a:t>
            </a:r>
            <a:endParaRPr lang="zh-CN" altLang="en-US" smtClean="0"/>
          </a:p>
          <a:p>
            <a:pPr eaLnBrk="1" hangingPunct="1">
              <a:lnSpc>
                <a:spcPct val="110000"/>
              </a:lnSpc>
              <a:spcBef>
                <a:spcPct val="50000"/>
              </a:spcBef>
              <a:buFont typeface="Wingdings" pitchFamily="2" charset="2"/>
              <a:buNone/>
            </a:pPr>
            <a:r>
              <a:rPr lang="zh-CN" altLang="en-US" smtClean="0">
                <a:ea typeface="楷体_GB2312" pitchFamily="49" charset="-122"/>
              </a:rPr>
              <a:t>    观测这</a:t>
            </a:r>
            <a:r>
              <a:rPr lang="en-US" altLang="zh-CN" smtClean="0">
                <a:ea typeface="楷体_GB2312" pitchFamily="49" charset="-122"/>
              </a:rPr>
              <a:t>13</a:t>
            </a:r>
            <a:r>
              <a:rPr lang="zh-CN" altLang="en-US" smtClean="0">
                <a:ea typeface="楷体_GB2312" pitchFamily="49" charset="-122"/>
              </a:rPr>
              <a:t>个点构成的散点图，我们可以看到它们并不接近一条直线，用曲线拟合这些点应该是更恰当的，这里就涉及如何选择曲线函数形式的问题。</a:t>
            </a:r>
            <a:r>
              <a:rPr lang="zh-CN" altLang="en-US" smtClean="0"/>
              <a:t> </a:t>
            </a:r>
          </a:p>
        </p:txBody>
      </p:sp>
    </p:spTree>
  </p:cSld>
  <p:clrMapOvr>
    <a:masterClrMapping/>
  </p:clrMapOv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2066" name="Rectangle 2"/>
          <p:cNvSpPr>
            <a:spLocks noGrp="1" noChangeArrowheads="1"/>
          </p:cNvSpPr>
          <p:nvPr>
            <p:ph type="body" idx="4294967295"/>
          </p:nvPr>
        </p:nvSpPr>
        <p:spPr>
          <a:xfrm>
            <a:off x="214313" y="857250"/>
            <a:ext cx="8572500" cy="4954588"/>
          </a:xfrm>
        </p:spPr>
        <p:txBody>
          <a:bodyPr/>
          <a:lstStyle/>
          <a:p>
            <a:pPr eaLnBrk="1" hangingPunct="1">
              <a:lnSpc>
                <a:spcPct val="120000"/>
              </a:lnSpc>
              <a:buFont typeface="Wingdings" pitchFamily="2" charset="2"/>
              <a:buNone/>
            </a:pPr>
            <a:r>
              <a:rPr lang="en-US" altLang="zh-CN" smtClean="0">
                <a:ea typeface="楷体_GB2312" pitchFamily="49" charset="-122"/>
              </a:rPr>
              <a:t>   </a:t>
            </a:r>
            <a:r>
              <a:rPr lang="zh-CN" altLang="en-US" smtClean="0">
                <a:ea typeface="楷体_GB2312" pitchFamily="49" charset="-122"/>
              </a:rPr>
              <a:t>首先，如果可由专业知识确定回归函数形式，则应尽可能利用专业知识。当若不能有专业知识加以确定函数形式，则可将散点图与一些常见的函数关系的图形进行比较，选择几个可能的函数形式，然后使用统计方法在这些函数形式之间进行比较，最后确定合适的曲线回归方程。为此，必须了解常见的曲线函数的图形，见图</a:t>
            </a:r>
            <a:r>
              <a:rPr lang="en-US" altLang="zh-CN" smtClean="0">
                <a:ea typeface="楷体_GB2312" pitchFamily="49" charset="-122"/>
              </a:rPr>
              <a:t>3.3.2 </a:t>
            </a:r>
            <a:r>
              <a:rPr lang="zh-CN" altLang="en-US" smtClean="0">
                <a:ea typeface="楷体_GB2312" pitchFamily="49" charset="-122"/>
              </a:rPr>
              <a:t>。</a:t>
            </a:r>
            <a:r>
              <a:rPr lang="zh-CN" altLang="en-US" smtClean="0"/>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72066"/>
                                        </p:tgtEl>
                                        <p:attrNameLst>
                                          <p:attrName>style.visibility</p:attrName>
                                        </p:attrNameLst>
                                      </p:cBhvr>
                                      <p:to>
                                        <p:strVal val="visible"/>
                                      </p:to>
                                    </p:set>
                                    <p:animEffect transition="in" filter="wipe(up)">
                                      <p:cBhvr>
                                        <p:cTn id="7" dur="500"/>
                                        <p:tgtEl>
                                          <p:spTgt spid="4720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2066" grpId="0" autoUpdateAnimBg="0"/>
    </p:bldLst>
  </p:timing>
</p:sld>
</file>

<file path=ppt/slides/slide10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20" name="Rectangle 2"/>
          <p:cNvSpPr>
            <a:spLocks noGrp="1" noChangeArrowheads="1"/>
          </p:cNvSpPr>
          <p:nvPr>
            <p:ph type="body" idx="4294967295"/>
          </p:nvPr>
        </p:nvSpPr>
        <p:spPr>
          <a:xfrm>
            <a:off x="0" y="642938"/>
            <a:ext cx="9144000" cy="5572125"/>
          </a:xfrm>
        </p:spPr>
        <p:txBody>
          <a:bodyPr/>
          <a:lstStyle/>
          <a:p>
            <a:pPr eaLnBrk="1" hangingPunct="1">
              <a:buFont typeface="Wingdings" pitchFamily="2" charset="2"/>
              <a:buNone/>
            </a:pPr>
            <a:r>
              <a:rPr lang="en-US" altLang="zh-CN" smtClean="0">
                <a:ea typeface="楷体_GB2312" pitchFamily="49" charset="-122"/>
              </a:rPr>
              <a:t>    </a:t>
            </a:r>
            <a:r>
              <a:rPr lang="zh-CN" altLang="en-US" smtClean="0">
                <a:ea typeface="楷体_GB2312" pitchFamily="49" charset="-122"/>
              </a:rPr>
              <a:t>本例中，散点图呈现呈现一个明显的向上且上凸的趋势，可能选择的函数关系有很多，比如，参照图</a:t>
            </a:r>
            <a:r>
              <a:rPr lang="en-US" altLang="zh-CN" smtClean="0">
                <a:ea typeface="楷体_GB2312" pitchFamily="49" charset="-122"/>
              </a:rPr>
              <a:t>3.3.2</a:t>
            </a:r>
            <a:r>
              <a:rPr lang="zh-CN" altLang="en-US" smtClean="0">
                <a:ea typeface="楷体_GB2312" pitchFamily="49" charset="-122"/>
              </a:rPr>
              <a:t>，我们可以给出如下四个曲线函数：</a:t>
            </a:r>
            <a:endParaRPr lang="zh-CN" altLang="en-US" smtClean="0"/>
          </a:p>
          <a:p>
            <a:pPr eaLnBrk="1" hangingPunct="1">
              <a:buFont typeface="Wingdings" pitchFamily="2" charset="2"/>
              <a:buNone/>
            </a:pPr>
            <a:r>
              <a:rPr lang="zh-CN" altLang="en-US" smtClean="0">
                <a:ea typeface="楷体_GB2312" pitchFamily="49" charset="-122"/>
              </a:rPr>
              <a:t>        </a:t>
            </a:r>
            <a:r>
              <a:rPr lang="en-US" altLang="zh-CN" smtClean="0">
                <a:ea typeface="楷体_GB2312" pitchFamily="49" charset="-122"/>
              </a:rPr>
              <a:t>1)   1/</a:t>
            </a:r>
            <a:r>
              <a:rPr lang="en-US" altLang="zh-CN" i="1" smtClean="0">
                <a:ea typeface="楷体_GB2312" pitchFamily="49" charset="-122"/>
              </a:rPr>
              <a:t>y</a:t>
            </a:r>
            <a:r>
              <a:rPr lang="en-US" altLang="zh-CN" smtClean="0">
                <a:ea typeface="楷体_GB2312" pitchFamily="49" charset="-122"/>
              </a:rPr>
              <a:t>=</a:t>
            </a:r>
            <a:r>
              <a:rPr lang="en-US" altLang="zh-CN" i="1" smtClean="0">
                <a:ea typeface="楷体_GB2312" pitchFamily="49" charset="-122"/>
              </a:rPr>
              <a:t>a</a:t>
            </a:r>
            <a:r>
              <a:rPr lang="en-US" altLang="zh-CN" smtClean="0">
                <a:ea typeface="楷体_GB2312" pitchFamily="49" charset="-122"/>
              </a:rPr>
              <a:t>+</a:t>
            </a:r>
            <a:r>
              <a:rPr lang="en-US" altLang="zh-CN" i="1" smtClean="0">
                <a:ea typeface="楷体_GB2312" pitchFamily="49" charset="-122"/>
              </a:rPr>
              <a:t>b</a:t>
            </a:r>
            <a:r>
              <a:rPr lang="en-US" altLang="zh-CN" smtClean="0">
                <a:ea typeface="楷体_GB2312" pitchFamily="49" charset="-122"/>
              </a:rPr>
              <a:t>/</a:t>
            </a:r>
            <a:r>
              <a:rPr lang="en-US" altLang="zh-CN" i="1" smtClean="0">
                <a:ea typeface="楷体_GB2312" pitchFamily="49" charset="-122"/>
              </a:rPr>
              <a:t>x</a:t>
            </a:r>
            <a:r>
              <a:rPr lang="en-US" altLang="zh-CN" smtClean="0">
                <a:ea typeface="楷体_GB2312" pitchFamily="49" charset="-122"/>
              </a:rPr>
              <a:t>  </a:t>
            </a:r>
            <a:endParaRPr lang="en-US" altLang="zh-CN" smtClean="0"/>
          </a:p>
          <a:p>
            <a:pPr eaLnBrk="1" hangingPunct="1">
              <a:buFont typeface="Wingdings" pitchFamily="2" charset="2"/>
              <a:buNone/>
            </a:pPr>
            <a:r>
              <a:rPr lang="en-US" altLang="zh-CN" smtClean="0">
                <a:ea typeface="楷体_GB2312" pitchFamily="49" charset="-122"/>
              </a:rPr>
              <a:t>        2)    </a:t>
            </a:r>
            <a:r>
              <a:rPr lang="en-US" altLang="zh-CN" i="1" smtClean="0">
                <a:ea typeface="楷体_GB2312" pitchFamily="49" charset="-122"/>
              </a:rPr>
              <a:t>y=a</a:t>
            </a:r>
            <a:r>
              <a:rPr lang="en-US" altLang="zh-CN" smtClean="0">
                <a:ea typeface="楷体_GB2312" pitchFamily="49" charset="-122"/>
              </a:rPr>
              <a:t>+</a:t>
            </a:r>
            <a:r>
              <a:rPr lang="en-US" altLang="zh-CN" i="1" smtClean="0">
                <a:ea typeface="楷体_GB2312" pitchFamily="49" charset="-122"/>
              </a:rPr>
              <a:t>b</a:t>
            </a:r>
            <a:r>
              <a:rPr lang="en-US" altLang="zh-CN" smtClean="0">
                <a:ea typeface="楷体_GB2312" pitchFamily="49" charset="-122"/>
              </a:rPr>
              <a:t>ln</a:t>
            </a:r>
            <a:r>
              <a:rPr lang="en-US" altLang="zh-CN" i="1" smtClean="0">
                <a:ea typeface="楷体_GB2312" pitchFamily="49" charset="-122"/>
              </a:rPr>
              <a:t>x</a:t>
            </a:r>
            <a:r>
              <a:rPr lang="en-US" altLang="zh-CN" smtClean="0">
                <a:ea typeface="楷体_GB2312" pitchFamily="49" charset="-122"/>
              </a:rPr>
              <a:t>    </a:t>
            </a:r>
            <a:endParaRPr lang="en-US" altLang="zh-CN" smtClean="0"/>
          </a:p>
          <a:p>
            <a:pPr eaLnBrk="1" hangingPunct="1">
              <a:buFont typeface="Wingdings" pitchFamily="2" charset="2"/>
              <a:buNone/>
            </a:pPr>
            <a:r>
              <a:rPr lang="en-US" altLang="zh-CN" smtClean="0">
                <a:ea typeface="楷体_GB2312" pitchFamily="49" charset="-122"/>
              </a:rPr>
              <a:t>        3)      </a:t>
            </a:r>
            <a:endParaRPr lang="en-US" altLang="zh-CN" smtClean="0"/>
          </a:p>
          <a:p>
            <a:pPr eaLnBrk="1" hangingPunct="1">
              <a:buFont typeface="Wingdings" pitchFamily="2" charset="2"/>
              <a:buNone/>
            </a:pPr>
            <a:r>
              <a:rPr lang="en-US" altLang="zh-CN" smtClean="0">
                <a:ea typeface="楷体_GB2312" pitchFamily="49" charset="-122"/>
              </a:rPr>
              <a:t>        4)       </a:t>
            </a:r>
            <a:endParaRPr lang="en-US" altLang="zh-CN" smtClean="0"/>
          </a:p>
          <a:p>
            <a:pPr eaLnBrk="1" hangingPunct="1">
              <a:spcBef>
                <a:spcPct val="40000"/>
              </a:spcBef>
              <a:buFont typeface="Wingdings" pitchFamily="2" charset="2"/>
              <a:buNone/>
            </a:pPr>
            <a:r>
              <a:rPr lang="en-US" altLang="zh-CN" smtClean="0">
                <a:ea typeface="楷体_GB2312" pitchFamily="49" charset="-122"/>
              </a:rPr>
              <a:t>    </a:t>
            </a:r>
            <a:r>
              <a:rPr lang="zh-CN" altLang="en-US" smtClean="0">
                <a:ea typeface="楷体_GB2312" pitchFamily="49" charset="-122"/>
              </a:rPr>
              <a:t>在初步选出可能的函数关系</a:t>
            </a:r>
            <a:r>
              <a:rPr lang="en-US" altLang="zh-CN" smtClean="0">
                <a:ea typeface="楷体_GB2312" pitchFamily="49" charset="-122"/>
              </a:rPr>
              <a:t>(</a:t>
            </a:r>
            <a:r>
              <a:rPr lang="zh-CN" altLang="en-US" smtClean="0">
                <a:ea typeface="楷体_GB2312" pitchFamily="49" charset="-122"/>
              </a:rPr>
              <a:t>即方程</a:t>
            </a:r>
            <a:r>
              <a:rPr lang="en-US" altLang="zh-CN" smtClean="0">
                <a:ea typeface="楷体_GB2312" pitchFamily="49" charset="-122"/>
              </a:rPr>
              <a:t>)</a:t>
            </a:r>
            <a:r>
              <a:rPr lang="zh-CN" altLang="en-US" smtClean="0">
                <a:ea typeface="楷体_GB2312" pitchFamily="49" charset="-122"/>
              </a:rPr>
              <a:t>后，我们必须解决两个问题：如何估计所选方程中的参数？如何评价所选不同方程的优劣？ </a:t>
            </a:r>
          </a:p>
        </p:txBody>
      </p:sp>
      <p:graphicFrame>
        <p:nvGraphicFramePr>
          <p:cNvPr id="474115" name="Object 3"/>
          <p:cNvGraphicFramePr>
            <a:graphicFrameLocks noChangeAspect="1"/>
          </p:cNvGraphicFramePr>
          <p:nvPr/>
        </p:nvGraphicFramePr>
        <p:xfrm>
          <a:off x="1428750" y="3429000"/>
          <a:ext cx="1447800" cy="450850"/>
        </p:xfrm>
        <a:graphic>
          <a:graphicData uri="http://schemas.openxmlformats.org/presentationml/2006/ole">
            <p:oleObj spid="_x0000_s110594" name="Equation" r:id="rId4" imgW="774360" imgH="241200" progId="Equation.DSMT4">
              <p:embed/>
            </p:oleObj>
          </a:graphicData>
        </a:graphic>
      </p:graphicFrame>
      <p:graphicFrame>
        <p:nvGraphicFramePr>
          <p:cNvPr id="474116" name="Object 4"/>
          <p:cNvGraphicFramePr>
            <a:graphicFrameLocks noChangeAspect="1"/>
          </p:cNvGraphicFramePr>
          <p:nvPr/>
        </p:nvGraphicFramePr>
        <p:xfrm>
          <a:off x="1357313" y="4071938"/>
          <a:ext cx="2971800" cy="461962"/>
        </p:xfrm>
        <a:graphic>
          <a:graphicData uri="http://schemas.openxmlformats.org/presentationml/2006/ole">
            <p:oleObj spid="_x0000_s110595" name="Equation" r:id="rId5" imgW="1473120" imgH="228600" progId="Equation.DSMT4">
              <p:embed/>
            </p:oleObj>
          </a:graphicData>
        </a:graphic>
      </p:graphicFrame>
    </p:spTree>
  </p:cSld>
  <p:clrMapOvr>
    <a:masterClrMapping/>
  </p:clrMapOv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4" name="Rectangle 2"/>
          <p:cNvSpPr>
            <a:spLocks noGrp="1" noChangeArrowheads="1"/>
          </p:cNvSpPr>
          <p:nvPr>
            <p:ph type="body" idx="4294967295"/>
          </p:nvPr>
        </p:nvSpPr>
        <p:spPr>
          <a:xfrm>
            <a:off x="285750" y="714375"/>
            <a:ext cx="8858250" cy="5410200"/>
          </a:xfrm>
        </p:spPr>
        <p:txBody>
          <a:bodyPr/>
          <a:lstStyle/>
          <a:p>
            <a:pPr eaLnBrk="1" hangingPunct="1">
              <a:lnSpc>
                <a:spcPct val="120000"/>
              </a:lnSpc>
              <a:buFont typeface="Wingdings" pitchFamily="2" charset="2"/>
              <a:buNone/>
            </a:pPr>
            <a:r>
              <a:rPr lang="en-US" altLang="zh-CN" smtClean="0">
                <a:solidFill>
                  <a:srgbClr val="00FF00"/>
                </a:solidFill>
                <a:ea typeface="楷体_GB2312" pitchFamily="49" charset="-122"/>
              </a:rPr>
              <a:t>  </a:t>
            </a:r>
            <a:r>
              <a:rPr lang="en-US" altLang="zh-CN" smtClean="0">
                <a:solidFill>
                  <a:srgbClr val="0000FF"/>
                </a:solidFill>
                <a:ea typeface="楷体_GB2312" pitchFamily="49" charset="-122"/>
              </a:rPr>
              <a:t>8.5.2  </a:t>
            </a:r>
            <a:r>
              <a:rPr lang="zh-CN" altLang="en-US" smtClean="0">
                <a:solidFill>
                  <a:srgbClr val="0000FF"/>
                </a:solidFill>
                <a:ea typeface="楷体_GB2312" pitchFamily="49" charset="-122"/>
              </a:rPr>
              <a:t>参数估计</a:t>
            </a:r>
            <a:endParaRPr lang="zh-CN" altLang="en-US" smtClean="0">
              <a:solidFill>
                <a:srgbClr val="0000FF"/>
              </a:solidFill>
            </a:endParaRPr>
          </a:p>
          <a:p>
            <a:pPr eaLnBrk="1" hangingPunct="1">
              <a:lnSpc>
                <a:spcPct val="110000"/>
              </a:lnSpc>
              <a:buFont typeface="Wingdings" pitchFamily="2" charset="2"/>
              <a:buNone/>
            </a:pPr>
            <a:r>
              <a:rPr lang="zh-CN" altLang="en-US" smtClean="0">
                <a:ea typeface="楷体_GB2312" pitchFamily="49" charset="-122"/>
              </a:rPr>
              <a:t>    对上述非线性函数，参数估计最常用的方法是</a:t>
            </a:r>
            <a:r>
              <a:rPr lang="zh-CN" altLang="en-US" smtClean="0">
                <a:latin typeface="Arial" charset="0"/>
                <a:ea typeface="楷体_GB2312" pitchFamily="49" charset="-122"/>
              </a:rPr>
              <a:t>“</a:t>
            </a:r>
            <a:r>
              <a:rPr lang="zh-CN" altLang="en-US" smtClean="0">
                <a:ea typeface="楷体_GB2312" pitchFamily="49" charset="-122"/>
              </a:rPr>
              <a:t>线性化</a:t>
            </a:r>
            <a:r>
              <a:rPr lang="zh-CN" altLang="en-US" smtClean="0">
                <a:latin typeface="Arial" charset="0"/>
                <a:ea typeface="楷体_GB2312" pitchFamily="49" charset="-122"/>
              </a:rPr>
              <a:t>”</a:t>
            </a:r>
            <a:r>
              <a:rPr lang="zh-CN" altLang="en-US" smtClean="0">
                <a:ea typeface="楷体_GB2312" pitchFamily="49" charset="-122"/>
              </a:rPr>
              <a:t>方法。</a:t>
            </a:r>
            <a:endParaRPr lang="zh-CN" altLang="en-US" smtClean="0"/>
          </a:p>
          <a:p>
            <a:pPr eaLnBrk="1" hangingPunct="1">
              <a:lnSpc>
                <a:spcPct val="110000"/>
              </a:lnSpc>
              <a:spcBef>
                <a:spcPct val="40000"/>
              </a:spcBef>
              <a:buFont typeface="Wingdings" pitchFamily="2" charset="2"/>
              <a:buNone/>
            </a:pPr>
            <a:r>
              <a:rPr lang="zh-CN" altLang="en-US" smtClean="0">
                <a:ea typeface="楷体_GB2312" pitchFamily="49" charset="-122"/>
              </a:rPr>
              <a:t>    以</a:t>
            </a:r>
            <a:r>
              <a:rPr lang="en-US" altLang="zh-CN" smtClean="0">
                <a:ea typeface="楷体_GB2312" pitchFamily="49" charset="-122"/>
              </a:rPr>
              <a:t>1/</a:t>
            </a:r>
            <a:r>
              <a:rPr lang="en-US" altLang="zh-CN" i="1" smtClean="0">
                <a:ea typeface="楷体_GB2312" pitchFamily="49" charset="-122"/>
              </a:rPr>
              <a:t>y</a:t>
            </a:r>
            <a:r>
              <a:rPr lang="en-US" altLang="zh-CN" smtClean="0">
                <a:ea typeface="楷体_GB2312" pitchFamily="49" charset="-122"/>
              </a:rPr>
              <a:t>=</a:t>
            </a:r>
            <a:r>
              <a:rPr lang="en-US" altLang="zh-CN" i="1" smtClean="0">
                <a:ea typeface="楷体_GB2312" pitchFamily="49" charset="-122"/>
              </a:rPr>
              <a:t>a</a:t>
            </a:r>
            <a:r>
              <a:rPr lang="en-US" altLang="zh-CN" smtClean="0">
                <a:ea typeface="楷体_GB2312" pitchFamily="49" charset="-122"/>
              </a:rPr>
              <a:t>+</a:t>
            </a:r>
            <a:r>
              <a:rPr lang="en-US" altLang="zh-CN" i="1" smtClean="0">
                <a:ea typeface="楷体_GB2312" pitchFamily="49" charset="-122"/>
              </a:rPr>
              <a:t>b</a:t>
            </a:r>
            <a:r>
              <a:rPr lang="en-US" altLang="zh-CN" smtClean="0">
                <a:ea typeface="楷体_GB2312" pitchFamily="49" charset="-122"/>
              </a:rPr>
              <a:t>/</a:t>
            </a:r>
            <a:r>
              <a:rPr lang="en-US" altLang="zh-CN" i="1" smtClean="0">
                <a:ea typeface="楷体_GB2312" pitchFamily="49" charset="-122"/>
              </a:rPr>
              <a:t>x</a:t>
            </a:r>
            <a:r>
              <a:rPr lang="zh-CN" altLang="en-US" smtClean="0">
                <a:ea typeface="楷体_GB2312" pitchFamily="49" charset="-122"/>
              </a:rPr>
              <a:t>为例，为了能采用一元线性回归分析方法，我们作如下变换</a:t>
            </a:r>
            <a:r>
              <a:rPr lang="en-US" altLang="zh-CN" i="1" smtClean="0">
                <a:ea typeface="楷体_GB2312" pitchFamily="49" charset="-122"/>
              </a:rPr>
              <a:t>u</a:t>
            </a:r>
            <a:r>
              <a:rPr lang="en-US" altLang="zh-CN" smtClean="0">
                <a:ea typeface="楷体_GB2312" pitchFamily="49" charset="-122"/>
              </a:rPr>
              <a:t>=1/</a:t>
            </a:r>
            <a:r>
              <a:rPr lang="en-US" altLang="zh-CN" i="1" smtClean="0">
                <a:ea typeface="楷体_GB2312" pitchFamily="49" charset="-122"/>
              </a:rPr>
              <a:t>x</a:t>
            </a:r>
            <a:r>
              <a:rPr lang="en-US" altLang="zh-CN" smtClean="0">
                <a:ea typeface="楷体_GB2312" pitchFamily="49" charset="-122"/>
              </a:rPr>
              <a:t>,</a:t>
            </a:r>
            <a:r>
              <a:rPr lang="en-US" altLang="zh-CN" i="1" smtClean="0">
                <a:ea typeface="楷体_GB2312" pitchFamily="49" charset="-122"/>
              </a:rPr>
              <a:t>v</a:t>
            </a:r>
            <a:r>
              <a:rPr lang="en-US" altLang="zh-CN" smtClean="0">
                <a:ea typeface="楷体_GB2312" pitchFamily="49" charset="-122"/>
              </a:rPr>
              <a:t>=1/</a:t>
            </a:r>
            <a:r>
              <a:rPr lang="en-US" altLang="zh-CN" i="1" smtClean="0">
                <a:ea typeface="楷体_GB2312" pitchFamily="49" charset="-122"/>
              </a:rPr>
              <a:t>y</a:t>
            </a:r>
            <a:endParaRPr lang="en-US" altLang="zh-CN" smtClean="0"/>
          </a:p>
          <a:p>
            <a:pPr eaLnBrk="1" hangingPunct="1">
              <a:lnSpc>
                <a:spcPct val="110000"/>
              </a:lnSpc>
              <a:spcBef>
                <a:spcPct val="0"/>
              </a:spcBef>
              <a:buFont typeface="Wingdings" pitchFamily="2" charset="2"/>
              <a:buNone/>
            </a:pPr>
            <a:r>
              <a:rPr lang="en-US" altLang="zh-CN" smtClean="0">
                <a:ea typeface="楷体_GB2312" pitchFamily="49" charset="-122"/>
              </a:rPr>
              <a:t>    </a:t>
            </a:r>
            <a:r>
              <a:rPr lang="zh-CN" altLang="en-US" smtClean="0">
                <a:ea typeface="楷体_GB2312" pitchFamily="49" charset="-122"/>
              </a:rPr>
              <a:t>则曲线函数就化为如下的直线</a:t>
            </a:r>
            <a:r>
              <a:rPr lang="en-US" altLang="zh-CN" i="1" smtClean="0">
                <a:ea typeface="楷体_GB2312" pitchFamily="49" charset="-122"/>
              </a:rPr>
              <a:t>v=bu</a:t>
            </a:r>
            <a:endParaRPr lang="en-US" altLang="zh-CN" smtClean="0"/>
          </a:p>
          <a:p>
            <a:pPr eaLnBrk="1" hangingPunct="1">
              <a:lnSpc>
                <a:spcPct val="110000"/>
              </a:lnSpc>
              <a:spcBef>
                <a:spcPct val="40000"/>
              </a:spcBef>
              <a:buFont typeface="Wingdings" pitchFamily="2" charset="2"/>
              <a:buNone/>
            </a:pPr>
            <a:r>
              <a:rPr lang="en-US" altLang="zh-CN" smtClean="0">
                <a:ea typeface="楷体_GB2312" pitchFamily="49" charset="-122"/>
              </a:rPr>
              <a:t>    </a:t>
            </a:r>
            <a:r>
              <a:rPr lang="zh-CN" altLang="en-US" smtClean="0">
                <a:ea typeface="楷体_GB2312" pitchFamily="49" charset="-122"/>
              </a:rPr>
              <a:t>这是理论回归函数。对数据而言，回归方程为</a:t>
            </a:r>
          </a:p>
          <a:p>
            <a:pPr eaLnBrk="1" hangingPunct="1">
              <a:lnSpc>
                <a:spcPct val="110000"/>
              </a:lnSpc>
              <a:spcBef>
                <a:spcPct val="0"/>
              </a:spcBef>
              <a:buFont typeface="Wingdings" pitchFamily="2" charset="2"/>
              <a:buNone/>
            </a:pPr>
            <a:r>
              <a:rPr lang="zh-CN" altLang="en-US" i="1" smtClean="0">
                <a:sym typeface="Symbol" pitchFamily="18" charset="2"/>
              </a:rPr>
              <a:t>                             </a:t>
            </a:r>
            <a:r>
              <a:rPr lang="en-US" altLang="zh-CN" i="1" smtClean="0">
                <a:sym typeface="Symbol" pitchFamily="18" charset="2"/>
              </a:rPr>
              <a:t>v</a:t>
            </a:r>
            <a:r>
              <a:rPr lang="en-US" altLang="zh-CN" i="1" baseline="-25000" smtClean="0">
                <a:sym typeface="Symbol" pitchFamily="18" charset="2"/>
              </a:rPr>
              <a:t>i</a:t>
            </a:r>
            <a:r>
              <a:rPr kumimoji="1" lang="en-US" altLang="zh-CN" smtClean="0">
                <a:ea typeface="楷体_GB2312" pitchFamily="49" charset="-122"/>
              </a:rPr>
              <a:t>=</a:t>
            </a:r>
            <a:r>
              <a:rPr lang="en-US" altLang="zh-CN" i="1" smtClean="0">
                <a:sym typeface="Symbol" pitchFamily="18" charset="2"/>
              </a:rPr>
              <a:t>a</a:t>
            </a:r>
            <a:r>
              <a:rPr lang="en-US" altLang="zh-CN" smtClean="0"/>
              <a:t>+ </a:t>
            </a:r>
            <a:r>
              <a:rPr lang="en-US" altLang="zh-CN" i="1" smtClean="0">
                <a:sym typeface="Symbol" pitchFamily="18" charset="2"/>
              </a:rPr>
              <a:t>bu</a:t>
            </a:r>
            <a:r>
              <a:rPr lang="en-US" altLang="zh-CN" i="1" baseline="-25000" smtClean="0">
                <a:sym typeface="Symbol" pitchFamily="18" charset="2"/>
              </a:rPr>
              <a:t>i </a:t>
            </a:r>
            <a:r>
              <a:rPr lang="en-US" altLang="zh-CN" smtClean="0">
                <a:ea typeface="楷体_GB2312" pitchFamily="49" charset="-122"/>
              </a:rPr>
              <a:t>+</a:t>
            </a:r>
            <a:r>
              <a:rPr lang="en-US" altLang="zh-CN" i="1" baseline="-25000" smtClean="0">
                <a:sym typeface="Symbol" pitchFamily="18" charset="2"/>
              </a:rPr>
              <a:t> </a:t>
            </a:r>
            <a:r>
              <a:rPr lang="en-US" altLang="zh-CN" i="1" smtClean="0">
                <a:sym typeface="Symbol" pitchFamily="18" charset="2"/>
              </a:rPr>
              <a:t></a:t>
            </a:r>
            <a:r>
              <a:rPr lang="en-US" altLang="zh-CN" i="1" baseline="-25000" smtClean="0">
                <a:sym typeface="Symbol" pitchFamily="18" charset="2"/>
              </a:rPr>
              <a:t>i</a:t>
            </a:r>
            <a:endParaRPr lang="en-US" altLang="zh-CN" smtClean="0"/>
          </a:p>
          <a:p>
            <a:pPr eaLnBrk="1" hangingPunct="1">
              <a:lnSpc>
                <a:spcPct val="110000"/>
              </a:lnSpc>
              <a:spcBef>
                <a:spcPct val="0"/>
              </a:spcBef>
              <a:buFont typeface="Wingdings" pitchFamily="2" charset="2"/>
              <a:buNone/>
            </a:pPr>
            <a:r>
              <a:rPr lang="en-US" altLang="zh-CN" smtClean="0">
                <a:ea typeface="楷体_GB2312" pitchFamily="49" charset="-122"/>
              </a:rPr>
              <a:t>    </a:t>
            </a:r>
            <a:r>
              <a:rPr lang="zh-CN" altLang="en-US" smtClean="0">
                <a:ea typeface="楷体_GB2312" pitchFamily="49" charset="-122"/>
              </a:rPr>
              <a:t>于是可用一元线性回归的方法估计出</a:t>
            </a:r>
            <a:r>
              <a:rPr lang="en-US" altLang="zh-CN" i="1" smtClean="0">
                <a:ea typeface="楷体_GB2312" pitchFamily="49" charset="-122"/>
              </a:rPr>
              <a:t>a,b</a:t>
            </a:r>
            <a:r>
              <a:rPr lang="zh-CN" altLang="en-US" smtClean="0">
                <a:ea typeface="楷体_GB2312" pitchFamily="49" charset="-122"/>
              </a:rPr>
              <a:t>。</a:t>
            </a:r>
            <a:r>
              <a:rPr lang="zh-CN" altLang="en-US" smtClean="0"/>
              <a:t> </a:t>
            </a:r>
          </a:p>
        </p:txBody>
      </p:sp>
    </p:spTree>
  </p:cSld>
  <p:clrMapOvr>
    <a:masterClrMapping/>
  </p:clrMapOv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56" name="Rectangle 2"/>
          <p:cNvSpPr>
            <a:spLocks noGrp="1" noChangeArrowheads="1"/>
          </p:cNvSpPr>
          <p:nvPr>
            <p:ph type="title" idx="4294967295"/>
          </p:nvPr>
        </p:nvSpPr>
        <p:spPr>
          <a:xfrm>
            <a:off x="1571625" y="1000125"/>
            <a:ext cx="5715000" cy="533400"/>
          </a:xfrm>
        </p:spPr>
        <p:txBody>
          <a:bodyPr/>
          <a:lstStyle/>
          <a:p>
            <a:pPr eaLnBrk="1" hangingPunct="1"/>
            <a:r>
              <a:rPr lang="zh-CN" altLang="en-US" sz="2800" smtClean="0">
                <a:solidFill>
                  <a:srgbClr val="0000FF"/>
                </a:solidFill>
                <a:latin typeface="Times New Roman" pitchFamily="18" charset="0"/>
                <a:ea typeface="楷体_GB2312" pitchFamily="49" charset="-122"/>
              </a:rPr>
              <a:t>表</a:t>
            </a:r>
            <a:r>
              <a:rPr lang="en-US" altLang="zh-CN" sz="2800" smtClean="0">
                <a:solidFill>
                  <a:srgbClr val="0000FF"/>
                </a:solidFill>
                <a:latin typeface="Times New Roman" pitchFamily="18" charset="0"/>
                <a:cs typeface="Times New Roman" pitchFamily="18" charset="0"/>
              </a:rPr>
              <a:t>3.3.3   </a:t>
            </a:r>
            <a:r>
              <a:rPr lang="zh-CN" altLang="en-US" sz="2800" smtClean="0">
                <a:solidFill>
                  <a:srgbClr val="0000FF"/>
                </a:solidFill>
                <a:latin typeface="Times New Roman" pitchFamily="18" charset="0"/>
                <a:ea typeface="楷体_GB2312" pitchFamily="49" charset="-122"/>
              </a:rPr>
              <a:t>参数估计计算表</a:t>
            </a:r>
            <a:r>
              <a:rPr lang="zh-CN" altLang="en-US" smtClean="0">
                <a:solidFill>
                  <a:srgbClr val="0000FF"/>
                </a:solidFill>
              </a:rPr>
              <a:t> </a:t>
            </a:r>
          </a:p>
        </p:txBody>
      </p:sp>
      <p:graphicFrame>
        <p:nvGraphicFramePr>
          <p:cNvPr id="478211" name="Group 3"/>
          <p:cNvGraphicFramePr>
            <a:graphicFrameLocks noGrp="1"/>
          </p:cNvGraphicFramePr>
          <p:nvPr>
            <p:ph type="tbl" idx="4294967295"/>
          </p:nvPr>
        </p:nvGraphicFramePr>
        <p:xfrm>
          <a:off x="928688" y="1714500"/>
          <a:ext cx="7067550" cy="4084651"/>
        </p:xfrm>
        <a:graphic>
          <a:graphicData uri="http://schemas.openxmlformats.org/drawingml/2006/table">
            <a:tbl>
              <a:tblPr/>
              <a:tblGrid>
                <a:gridCol w="2355850"/>
                <a:gridCol w="2355850"/>
                <a:gridCol w="2355850"/>
              </a:tblGrid>
              <a:tr h="47775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endParaRPr kumimoji="0" lang="zh-CN" altLang="zh-CN" sz="2400" b="0" i="0" u="none" strike="noStrike" cap="none" normalizeH="0" baseline="0" dirty="0" smtClean="0">
                        <a:ln>
                          <a:noFill/>
                        </a:ln>
                        <a:solidFill>
                          <a:schemeClr val="tx2"/>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endParaRPr kumimoji="0" lang="zh-CN" altLang="zh-CN" sz="2400" b="0" i="0" u="none" strike="noStrike" cap="none" normalizeH="0" baseline="0" smtClean="0">
                        <a:ln>
                          <a:noFill/>
                        </a:ln>
                        <a:solidFill>
                          <a:schemeClr val="tx2"/>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endParaRPr kumimoji="0" lang="zh-CN" altLang="zh-CN" sz="2400" b="0" i="0" u="none" strike="noStrike" cap="none" normalizeH="0" baseline="0" smtClean="0">
                        <a:ln>
                          <a:noFill/>
                        </a:ln>
                        <a:solidFill>
                          <a:schemeClr val="tx2"/>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357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endParaRPr kumimoji="0" lang="zh-CN" altLang="zh-CN" sz="2400" b="0" i="0" u="none" strike="noStrike" cap="none" normalizeH="0" baseline="0" smtClean="0">
                        <a:ln>
                          <a:noFill/>
                        </a:ln>
                        <a:solidFill>
                          <a:schemeClr val="tx2"/>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endParaRPr kumimoji="0" lang="zh-CN" altLang="zh-CN" sz="2400" b="0" i="0" u="none" strike="noStrike" cap="none" normalizeH="0" baseline="0" smtClean="0">
                        <a:ln>
                          <a:noFill/>
                        </a:ln>
                        <a:solidFill>
                          <a:schemeClr val="tx2"/>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endParaRPr kumimoji="0" lang="zh-CN" altLang="zh-CN" sz="2400" b="0" i="0" u="none" strike="noStrike" cap="none" normalizeH="0" baseline="0" smtClean="0">
                        <a:ln>
                          <a:noFill/>
                        </a:ln>
                        <a:solidFill>
                          <a:schemeClr val="tx2"/>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357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endParaRPr kumimoji="0" lang="zh-CN" altLang="zh-CN" sz="2400" b="0" i="0" u="none" strike="noStrike" cap="none" normalizeH="0" baseline="0" smtClean="0">
                        <a:ln>
                          <a:noFill/>
                        </a:ln>
                        <a:solidFill>
                          <a:schemeClr val="tx2"/>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endParaRPr kumimoji="0" lang="zh-CN" altLang="zh-CN" sz="2400" b="0" i="0" u="none" strike="noStrike" cap="none" normalizeH="0" baseline="0" smtClean="0">
                        <a:ln>
                          <a:noFill/>
                        </a:ln>
                        <a:solidFill>
                          <a:schemeClr val="tx2"/>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endParaRPr kumimoji="0" lang="zh-CN" altLang="zh-CN" sz="2400" b="0" i="0" u="none" strike="noStrike" cap="none" normalizeH="0" baseline="0" smtClean="0">
                        <a:ln>
                          <a:noFill/>
                        </a:ln>
                        <a:solidFill>
                          <a:schemeClr val="tx2"/>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357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endParaRPr kumimoji="0" lang="zh-CN" altLang="zh-CN" sz="2400" b="0" i="0" u="none" strike="noStrike" cap="none" normalizeH="0" baseline="0" smtClean="0">
                        <a:ln>
                          <a:noFill/>
                        </a:ln>
                        <a:solidFill>
                          <a:schemeClr val="tx2"/>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endParaRPr kumimoji="0" lang="zh-CN" altLang="zh-CN" sz="2400" b="0" i="0" u="none" strike="noStrike" cap="none" normalizeH="0" baseline="0" smtClean="0">
                        <a:ln>
                          <a:noFill/>
                        </a:ln>
                        <a:solidFill>
                          <a:schemeClr val="tx2"/>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endParaRPr kumimoji="0" lang="zh-CN" altLang="zh-CN" sz="2400" b="0" i="0" u="none" strike="noStrike" cap="none" normalizeH="0" baseline="0" smtClean="0">
                        <a:ln>
                          <a:noFill/>
                        </a:ln>
                        <a:solidFill>
                          <a:schemeClr val="tx2"/>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1994">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endParaRPr kumimoji="0" lang="zh-CN" altLang="zh-CN" sz="2400" b="0" i="0" u="none" strike="noStrike" cap="none" normalizeH="0" baseline="0" smtClean="0">
                        <a:ln>
                          <a:noFill/>
                        </a:ln>
                        <a:solidFill>
                          <a:schemeClr val="tx2"/>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endParaRPr kumimoji="0" lang="zh-CN" altLang="zh-CN" sz="2400" b="0" i="0" u="none" strike="noStrike" cap="none" normalizeH="0" baseline="0" smtClean="0">
                        <a:ln>
                          <a:noFill/>
                        </a:ln>
                        <a:solidFill>
                          <a:schemeClr val="tx2"/>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endParaRPr kumimoji="0" lang="zh-CN" altLang="zh-CN" sz="2400" b="0" i="0" u="none" strike="noStrike" cap="none" normalizeH="0" baseline="0" smtClean="0">
                        <a:ln>
                          <a:noFill/>
                        </a:ln>
                        <a:solidFill>
                          <a:schemeClr val="tx2"/>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357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endParaRPr kumimoji="0" lang="zh-CN" altLang="zh-CN" sz="2400" b="0" i="0" u="none" strike="noStrike" cap="none" normalizeH="0" baseline="0" smtClean="0">
                        <a:ln>
                          <a:noFill/>
                        </a:ln>
                        <a:solidFill>
                          <a:schemeClr val="tx2"/>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endParaRPr kumimoji="0" lang="zh-CN" altLang="zh-CN" sz="2400" b="0" i="0" u="none" strike="noStrike" cap="none" normalizeH="0" baseline="0" smtClean="0">
                        <a:ln>
                          <a:noFill/>
                        </a:ln>
                        <a:solidFill>
                          <a:schemeClr val="tx2"/>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endParaRPr kumimoji="0" lang="zh-CN" altLang="zh-CN" sz="2400" b="0" i="0" u="none" strike="noStrike" cap="none" normalizeH="0" baseline="0" smtClean="0">
                        <a:ln>
                          <a:noFill/>
                        </a:ln>
                        <a:solidFill>
                          <a:schemeClr val="tx2"/>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357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endParaRPr kumimoji="0" lang="zh-CN" altLang="zh-CN" sz="2400" b="0" i="0" u="none" strike="noStrike" cap="none" normalizeH="0" baseline="0" smtClean="0">
                        <a:ln>
                          <a:noFill/>
                        </a:ln>
                        <a:solidFill>
                          <a:schemeClr val="tx2"/>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endParaRPr kumimoji="0" lang="zh-CN" altLang="zh-CN" sz="2400" b="0" i="0" u="none" strike="noStrike" cap="none" normalizeH="0" baseline="0" smtClean="0">
                        <a:ln>
                          <a:noFill/>
                        </a:ln>
                        <a:solidFill>
                          <a:schemeClr val="tx2"/>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endParaRPr kumimoji="0" lang="zh-CN" altLang="zh-CN" sz="2400" b="0" i="0" u="none" strike="noStrike" cap="none" normalizeH="0" baseline="0" smtClean="0">
                        <a:ln>
                          <a:noFill/>
                        </a:ln>
                        <a:solidFill>
                          <a:schemeClr val="tx2"/>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7027">
                <a:tc gridSpan="3">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endParaRPr kumimoji="0" lang="zh-CN" altLang="zh-CN" sz="2400" b="0" i="0" u="none" strike="noStrike" cap="none" normalizeH="0" baseline="0" dirty="0" smtClean="0">
                        <a:ln>
                          <a:noFill/>
                        </a:ln>
                        <a:solidFill>
                          <a:schemeClr val="tx2"/>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r>
            </a:tbl>
          </a:graphicData>
        </a:graphic>
      </p:graphicFrame>
      <p:graphicFrame>
        <p:nvGraphicFramePr>
          <p:cNvPr id="35842" name="Object 39"/>
          <p:cNvGraphicFramePr>
            <a:graphicFrameLocks noChangeAspect="1"/>
          </p:cNvGraphicFramePr>
          <p:nvPr/>
        </p:nvGraphicFramePr>
        <p:xfrm>
          <a:off x="1162050" y="1773238"/>
          <a:ext cx="1981200" cy="412750"/>
        </p:xfrm>
        <a:graphic>
          <a:graphicData uri="http://schemas.openxmlformats.org/presentationml/2006/ole">
            <p:oleObj spid="_x0000_s111618" name="Equation" r:id="rId4" imgW="1218960" imgH="253800" progId="Equation.DSMT4">
              <p:embed/>
            </p:oleObj>
          </a:graphicData>
        </a:graphic>
      </p:graphicFrame>
      <p:graphicFrame>
        <p:nvGraphicFramePr>
          <p:cNvPr id="35843" name="Object 40"/>
          <p:cNvGraphicFramePr>
            <a:graphicFrameLocks noChangeAspect="1"/>
          </p:cNvGraphicFramePr>
          <p:nvPr/>
        </p:nvGraphicFramePr>
        <p:xfrm>
          <a:off x="4114800" y="1773238"/>
          <a:ext cx="762000" cy="333375"/>
        </p:xfrm>
        <a:graphic>
          <a:graphicData uri="http://schemas.openxmlformats.org/presentationml/2006/ole">
            <p:oleObj spid="_x0000_s111619" name="Equation" r:id="rId5" imgW="406080" imgH="177480" progId="Equation.DSMT4">
              <p:embed/>
            </p:oleObj>
          </a:graphicData>
        </a:graphic>
      </p:graphicFrame>
      <p:graphicFrame>
        <p:nvGraphicFramePr>
          <p:cNvPr id="35844" name="Object 41"/>
          <p:cNvGraphicFramePr>
            <a:graphicFrameLocks noChangeAspect="1"/>
          </p:cNvGraphicFramePr>
          <p:nvPr/>
        </p:nvGraphicFramePr>
        <p:xfrm>
          <a:off x="5943600" y="1773238"/>
          <a:ext cx="1905000" cy="400050"/>
        </p:xfrm>
        <a:graphic>
          <a:graphicData uri="http://schemas.openxmlformats.org/presentationml/2006/ole">
            <p:oleObj spid="_x0000_s111620" name="Equation" r:id="rId6" imgW="1206360" imgH="253800" progId="Equation.DSMT4">
              <p:embed/>
            </p:oleObj>
          </a:graphicData>
        </a:graphic>
      </p:graphicFrame>
      <p:graphicFrame>
        <p:nvGraphicFramePr>
          <p:cNvPr id="35845" name="Object 42"/>
          <p:cNvGraphicFramePr>
            <a:graphicFrameLocks noChangeAspect="1"/>
          </p:cNvGraphicFramePr>
          <p:nvPr/>
        </p:nvGraphicFramePr>
        <p:xfrm>
          <a:off x="1219200" y="2276475"/>
          <a:ext cx="1828800" cy="320675"/>
        </p:xfrm>
        <a:graphic>
          <a:graphicData uri="http://schemas.openxmlformats.org/presentationml/2006/ole">
            <p:oleObj spid="_x0000_s111621" name="Equation" r:id="rId7" imgW="1015920" imgH="177480" progId="Equation.DSMT4">
              <p:embed/>
            </p:oleObj>
          </a:graphicData>
        </a:graphic>
      </p:graphicFrame>
      <p:graphicFrame>
        <p:nvGraphicFramePr>
          <p:cNvPr id="35846" name="Object 43"/>
          <p:cNvGraphicFramePr>
            <a:graphicFrameLocks noChangeAspect="1"/>
          </p:cNvGraphicFramePr>
          <p:nvPr/>
        </p:nvGraphicFramePr>
        <p:xfrm>
          <a:off x="5962650" y="2276475"/>
          <a:ext cx="1752600" cy="311150"/>
        </p:xfrm>
        <a:graphic>
          <a:graphicData uri="http://schemas.openxmlformats.org/presentationml/2006/ole">
            <p:oleObj spid="_x0000_s111622" name="Equation" r:id="rId8" imgW="1002960" imgH="177480" progId="Equation.DSMT4">
              <p:embed/>
            </p:oleObj>
          </a:graphicData>
        </a:graphic>
      </p:graphicFrame>
      <p:graphicFrame>
        <p:nvGraphicFramePr>
          <p:cNvPr id="35847" name="Object 44"/>
          <p:cNvGraphicFramePr>
            <a:graphicFrameLocks noChangeAspect="1"/>
          </p:cNvGraphicFramePr>
          <p:nvPr/>
        </p:nvGraphicFramePr>
        <p:xfrm>
          <a:off x="1181100" y="2708275"/>
          <a:ext cx="1981200" cy="406400"/>
        </p:xfrm>
        <a:graphic>
          <a:graphicData uri="http://schemas.openxmlformats.org/presentationml/2006/ole">
            <p:oleObj spid="_x0000_s111623" name="Equation" r:id="rId9" imgW="1244520" imgH="253800" progId="Equation.DSMT4">
              <p:embed/>
            </p:oleObj>
          </a:graphicData>
        </a:graphic>
      </p:graphicFrame>
      <p:graphicFrame>
        <p:nvGraphicFramePr>
          <p:cNvPr id="35848" name="Object 45"/>
          <p:cNvGraphicFramePr>
            <a:graphicFrameLocks noChangeAspect="1"/>
          </p:cNvGraphicFramePr>
          <p:nvPr/>
        </p:nvGraphicFramePr>
        <p:xfrm>
          <a:off x="3581400" y="2781300"/>
          <a:ext cx="1981200" cy="385763"/>
        </p:xfrm>
        <a:graphic>
          <a:graphicData uri="http://schemas.openxmlformats.org/presentationml/2006/ole">
            <p:oleObj spid="_x0000_s111624" name="Equation" r:id="rId10" imgW="1307880" imgH="253800" progId="Equation.DSMT4">
              <p:embed/>
            </p:oleObj>
          </a:graphicData>
        </a:graphic>
      </p:graphicFrame>
      <p:graphicFrame>
        <p:nvGraphicFramePr>
          <p:cNvPr id="35849" name="Object 46"/>
          <p:cNvGraphicFramePr>
            <a:graphicFrameLocks noChangeAspect="1"/>
          </p:cNvGraphicFramePr>
          <p:nvPr/>
        </p:nvGraphicFramePr>
        <p:xfrm>
          <a:off x="1200150" y="3213100"/>
          <a:ext cx="1981200" cy="349250"/>
        </p:xfrm>
        <a:graphic>
          <a:graphicData uri="http://schemas.openxmlformats.org/presentationml/2006/ole">
            <p:oleObj spid="_x0000_s111625" name="Equation" r:id="rId11" imgW="1155600" imgH="203040" progId="Equation.DSMT4">
              <p:embed/>
            </p:oleObj>
          </a:graphicData>
        </a:graphic>
      </p:graphicFrame>
      <p:graphicFrame>
        <p:nvGraphicFramePr>
          <p:cNvPr id="35850" name="Object 47"/>
          <p:cNvGraphicFramePr>
            <a:graphicFrameLocks noChangeAspect="1"/>
          </p:cNvGraphicFramePr>
          <p:nvPr/>
        </p:nvGraphicFramePr>
        <p:xfrm>
          <a:off x="3543300" y="3284538"/>
          <a:ext cx="1981200" cy="304800"/>
        </p:xfrm>
        <a:graphic>
          <a:graphicData uri="http://schemas.openxmlformats.org/presentationml/2006/ole">
            <p:oleObj spid="_x0000_s111626" name="Equation" r:id="rId12" imgW="1155600" imgH="177480" progId="Equation.DSMT4">
              <p:embed/>
            </p:oleObj>
          </a:graphicData>
        </a:graphic>
      </p:graphicFrame>
      <p:graphicFrame>
        <p:nvGraphicFramePr>
          <p:cNvPr id="35851" name="Object 48"/>
          <p:cNvGraphicFramePr>
            <a:graphicFrameLocks noChangeAspect="1"/>
          </p:cNvGraphicFramePr>
          <p:nvPr/>
        </p:nvGraphicFramePr>
        <p:xfrm>
          <a:off x="1295400" y="3789363"/>
          <a:ext cx="1752600" cy="376237"/>
        </p:xfrm>
        <a:graphic>
          <a:graphicData uri="http://schemas.openxmlformats.org/presentationml/2006/ole">
            <p:oleObj spid="_x0000_s111627" name="Equation" r:id="rId13" imgW="1066680" imgH="228600" progId="Equation.DSMT4">
              <p:embed/>
            </p:oleObj>
          </a:graphicData>
        </a:graphic>
      </p:graphicFrame>
      <p:graphicFrame>
        <p:nvGraphicFramePr>
          <p:cNvPr id="35852" name="Object 49"/>
          <p:cNvGraphicFramePr>
            <a:graphicFrameLocks noChangeAspect="1"/>
          </p:cNvGraphicFramePr>
          <p:nvPr/>
        </p:nvGraphicFramePr>
        <p:xfrm>
          <a:off x="3600450" y="3789363"/>
          <a:ext cx="1828800" cy="393700"/>
        </p:xfrm>
        <a:graphic>
          <a:graphicData uri="http://schemas.openxmlformats.org/presentationml/2006/ole">
            <p:oleObj spid="_x0000_s111628" name="Equation" r:id="rId14" imgW="1066680" imgH="228600" progId="Equation.DSMT4">
              <p:embed/>
            </p:oleObj>
          </a:graphicData>
        </a:graphic>
      </p:graphicFrame>
      <p:graphicFrame>
        <p:nvGraphicFramePr>
          <p:cNvPr id="35853" name="Object 50"/>
          <p:cNvGraphicFramePr>
            <a:graphicFrameLocks noChangeAspect="1"/>
          </p:cNvGraphicFramePr>
          <p:nvPr/>
        </p:nvGraphicFramePr>
        <p:xfrm>
          <a:off x="3429000" y="4221163"/>
          <a:ext cx="2209800" cy="457200"/>
        </p:xfrm>
        <a:graphic>
          <a:graphicData uri="http://schemas.openxmlformats.org/presentationml/2006/ole">
            <p:oleObj spid="_x0000_s111629" name="Equation" r:id="rId15" imgW="1473120" imgH="253800" progId="Equation.DSMT4">
              <p:embed/>
            </p:oleObj>
          </a:graphicData>
        </a:graphic>
      </p:graphicFrame>
      <p:graphicFrame>
        <p:nvGraphicFramePr>
          <p:cNvPr id="35854" name="Object 51"/>
          <p:cNvGraphicFramePr>
            <a:graphicFrameLocks noChangeAspect="1"/>
          </p:cNvGraphicFramePr>
          <p:nvPr/>
        </p:nvGraphicFramePr>
        <p:xfrm>
          <a:off x="3352800" y="4724400"/>
          <a:ext cx="2286000" cy="398463"/>
        </p:xfrm>
        <a:graphic>
          <a:graphicData uri="http://schemas.openxmlformats.org/presentationml/2006/ole">
            <p:oleObj spid="_x0000_s111630" name="Equation" r:id="rId16" imgW="1523880" imgH="215640" progId="Equation.DSMT4">
              <p:embed/>
            </p:oleObj>
          </a:graphicData>
        </a:graphic>
      </p:graphicFrame>
      <p:graphicFrame>
        <p:nvGraphicFramePr>
          <p:cNvPr id="35855" name="Object 52"/>
          <p:cNvGraphicFramePr>
            <a:graphicFrameLocks noChangeAspect="1"/>
          </p:cNvGraphicFramePr>
          <p:nvPr/>
        </p:nvGraphicFramePr>
        <p:xfrm>
          <a:off x="2667000" y="5075238"/>
          <a:ext cx="3505200" cy="658812"/>
        </p:xfrm>
        <a:graphic>
          <a:graphicData uri="http://schemas.openxmlformats.org/presentationml/2006/ole">
            <p:oleObj spid="_x0000_s111631" name="Equation" r:id="rId17" imgW="2095200" imgH="393480" progId="Equation.DSMT4">
              <p:embed/>
            </p:oleObj>
          </a:graphicData>
        </a:graphic>
      </p:graphicFrame>
    </p:spTree>
  </p:cSld>
  <p:clrMapOvr>
    <a:masterClrMapping/>
  </p:clrMapOv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9" name="Rectangle 2"/>
          <p:cNvSpPr>
            <a:spLocks noGrp="1" noChangeArrowheads="1"/>
          </p:cNvSpPr>
          <p:nvPr>
            <p:ph type="body" idx="4294967295"/>
          </p:nvPr>
        </p:nvSpPr>
        <p:spPr>
          <a:xfrm>
            <a:off x="357188" y="1000125"/>
            <a:ext cx="8358187" cy="4878388"/>
          </a:xfrm>
        </p:spPr>
        <p:txBody>
          <a:bodyPr/>
          <a:lstStyle/>
          <a:p>
            <a:pPr eaLnBrk="1" hangingPunct="1">
              <a:lnSpc>
                <a:spcPct val="120000"/>
              </a:lnSpc>
              <a:buFont typeface="Wingdings" pitchFamily="2" charset="2"/>
              <a:buNone/>
            </a:pPr>
            <a:r>
              <a:rPr lang="en-US" altLang="zh-CN" smtClean="0">
                <a:ea typeface="楷体_GB2312" pitchFamily="49" charset="-122"/>
              </a:rPr>
              <a:t>    </a:t>
            </a:r>
            <a:r>
              <a:rPr lang="zh-CN" altLang="en-US" smtClean="0">
                <a:ea typeface="楷体_GB2312" pitchFamily="49" charset="-122"/>
              </a:rPr>
              <a:t>用类似的方法可以得出其它三个曲线回归方程，它们分别是：</a:t>
            </a:r>
            <a:r>
              <a:rPr lang="zh-CN" altLang="en-US" smtClean="0"/>
              <a:t>   </a:t>
            </a:r>
          </a:p>
        </p:txBody>
      </p:sp>
      <p:graphicFrame>
        <p:nvGraphicFramePr>
          <p:cNvPr id="480259" name="Object 3"/>
          <p:cNvGraphicFramePr>
            <a:graphicFrameLocks noChangeAspect="1"/>
          </p:cNvGraphicFramePr>
          <p:nvPr/>
        </p:nvGraphicFramePr>
        <p:xfrm>
          <a:off x="2719388" y="2438400"/>
          <a:ext cx="3697287" cy="434975"/>
        </p:xfrm>
        <a:graphic>
          <a:graphicData uri="http://schemas.openxmlformats.org/presentationml/2006/ole">
            <p:oleObj spid="_x0000_s112642" name="Equation" r:id="rId4" imgW="1638000" imgH="203040" progId="Equation.DSMT4">
              <p:embed/>
            </p:oleObj>
          </a:graphicData>
        </a:graphic>
      </p:graphicFrame>
      <p:graphicFrame>
        <p:nvGraphicFramePr>
          <p:cNvPr id="480260" name="Object 4"/>
          <p:cNvGraphicFramePr>
            <a:graphicFrameLocks noChangeAspect="1"/>
          </p:cNvGraphicFramePr>
          <p:nvPr/>
        </p:nvGraphicFramePr>
        <p:xfrm>
          <a:off x="2719388" y="3124200"/>
          <a:ext cx="3535362" cy="514350"/>
        </p:xfrm>
        <a:graphic>
          <a:graphicData uri="http://schemas.openxmlformats.org/presentationml/2006/ole">
            <p:oleObj spid="_x0000_s112643" name="Equation" r:id="rId5" imgW="1574640" imgH="241200" progId="Equation.DSMT4">
              <p:embed/>
            </p:oleObj>
          </a:graphicData>
        </a:graphic>
      </p:graphicFrame>
      <p:graphicFrame>
        <p:nvGraphicFramePr>
          <p:cNvPr id="480261" name="Object 5"/>
          <p:cNvGraphicFramePr>
            <a:graphicFrameLocks noChangeAspect="1"/>
          </p:cNvGraphicFramePr>
          <p:nvPr/>
        </p:nvGraphicFramePr>
        <p:xfrm>
          <a:off x="2738438" y="3924300"/>
          <a:ext cx="3455987" cy="476250"/>
        </p:xfrm>
        <a:graphic>
          <a:graphicData uri="http://schemas.openxmlformats.org/presentationml/2006/ole">
            <p:oleObj spid="_x0000_s112644" name="Equation" r:id="rId6" imgW="1574640" imgH="228600" progId="Equation.DSMT4">
              <p:embed/>
            </p:oleObj>
          </a:graphicData>
        </a:graphic>
      </p:graphicFrame>
    </p:spTree>
  </p:cSld>
  <p:clrMapOvr>
    <a:masterClrMapping/>
  </p:clrMapOvr>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2306" name="Rectangle 2"/>
          <p:cNvSpPr>
            <a:spLocks noGrp="1" noChangeArrowheads="1"/>
          </p:cNvSpPr>
          <p:nvPr>
            <p:ph type="body" idx="4294967295"/>
          </p:nvPr>
        </p:nvSpPr>
        <p:spPr>
          <a:xfrm>
            <a:off x="357188" y="714375"/>
            <a:ext cx="8786812" cy="5257800"/>
          </a:xfrm>
        </p:spPr>
        <p:txBody>
          <a:bodyPr/>
          <a:lstStyle/>
          <a:p>
            <a:pPr eaLnBrk="1" hangingPunct="1">
              <a:lnSpc>
                <a:spcPct val="120000"/>
              </a:lnSpc>
              <a:buFont typeface="Wingdings" pitchFamily="2" charset="2"/>
              <a:buNone/>
            </a:pPr>
            <a:r>
              <a:rPr lang="en-US" altLang="zh-CN" smtClean="0">
                <a:solidFill>
                  <a:srgbClr val="00FF00"/>
                </a:solidFill>
                <a:ea typeface="楷体_GB2312" pitchFamily="49" charset="-122"/>
              </a:rPr>
              <a:t> </a:t>
            </a:r>
            <a:r>
              <a:rPr lang="en-US" altLang="zh-CN" smtClean="0">
                <a:solidFill>
                  <a:srgbClr val="0000FF"/>
                </a:solidFill>
                <a:ea typeface="楷体_GB2312" pitchFamily="49" charset="-122"/>
              </a:rPr>
              <a:t>8.5.3  </a:t>
            </a:r>
            <a:r>
              <a:rPr lang="zh-CN" altLang="en-US" smtClean="0">
                <a:solidFill>
                  <a:srgbClr val="0000FF"/>
                </a:solidFill>
                <a:ea typeface="楷体_GB2312" pitchFamily="49" charset="-122"/>
              </a:rPr>
              <a:t>曲线回归方程的比较</a:t>
            </a:r>
            <a:endParaRPr lang="zh-CN" altLang="en-US" smtClean="0">
              <a:solidFill>
                <a:srgbClr val="0000FF"/>
              </a:solidFill>
            </a:endParaRPr>
          </a:p>
          <a:p>
            <a:pPr eaLnBrk="1" hangingPunct="1">
              <a:lnSpc>
                <a:spcPct val="110000"/>
              </a:lnSpc>
              <a:buFont typeface="Wingdings" pitchFamily="2" charset="2"/>
              <a:buNone/>
            </a:pPr>
            <a:r>
              <a:rPr lang="zh-CN" altLang="en-US" smtClean="0">
                <a:ea typeface="楷体_GB2312" pitchFamily="49" charset="-122"/>
              </a:rPr>
              <a:t>    我们上面得到了四个曲线回归方程，通常可采用如下二个指标进行选择。</a:t>
            </a:r>
            <a:endParaRPr lang="zh-CN" altLang="en-US" smtClean="0"/>
          </a:p>
          <a:p>
            <a:pPr eaLnBrk="1" hangingPunct="1">
              <a:lnSpc>
                <a:spcPct val="110000"/>
              </a:lnSpc>
              <a:buFont typeface="Wingdings" pitchFamily="2" charset="2"/>
              <a:buNone/>
            </a:pPr>
            <a:r>
              <a:rPr lang="zh-CN" altLang="en-US" smtClean="0">
                <a:ea typeface="楷体_GB2312" pitchFamily="49" charset="-122"/>
              </a:rPr>
              <a:t>  （</a:t>
            </a:r>
            <a:r>
              <a:rPr lang="en-US" altLang="zh-CN" smtClean="0">
                <a:ea typeface="楷体_GB2312" pitchFamily="49" charset="-122"/>
              </a:rPr>
              <a:t>1</a:t>
            </a:r>
            <a:r>
              <a:rPr lang="zh-CN" altLang="en-US" smtClean="0">
                <a:ea typeface="楷体_GB2312" pitchFamily="49" charset="-122"/>
              </a:rPr>
              <a:t>）决定系数</a:t>
            </a:r>
            <a:r>
              <a:rPr lang="en-US" altLang="zh-CN" i="1" smtClean="0">
                <a:ea typeface="楷体_GB2312" pitchFamily="49" charset="-122"/>
              </a:rPr>
              <a:t>R</a:t>
            </a:r>
            <a:r>
              <a:rPr lang="en-US" altLang="zh-CN" baseline="62000" smtClean="0">
                <a:ea typeface="楷体_GB2312" pitchFamily="49" charset="-122"/>
              </a:rPr>
              <a:t>2</a:t>
            </a:r>
            <a:r>
              <a:rPr lang="zh-CN" altLang="en-US" smtClean="0">
                <a:ea typeface="楷体_GB2312" pitchFamily="49" charset="-122"/>
              </a:rPr>
              <a:t>：类似于一元线性回归方程中相关系数，决定系数定义为：</a:t>
            </a:r>
            <a:endParaRPr lang="zh-CN" altLang="en-US" smtClean="0"/>
          </a:p>
          <a:p>
            <a:pPr eaLnBrk="1" hangingPunct="1">
              <a:lnSpc>
                <a:spcPct val="110000"/>
              </a:lnSpc>
              <a:spcBef>
                <a:spcPct val="50000"/>
              </a:spcBef>
              <a:buFont typeface="Wingdings" pitchFamily="2" charset="2"/>
              <a:buNone/>
            </a:pPr>
            <a:r>
              <a:rPr lang="zh-CN" altLang="en-US" smtClean="0">
                <a:ea typeface="楷体_GB2312" pitchFamily="49" charset="-122"/>
              </a:rPr>
              <a:t>                                                                         </a:t>
            </a:r>
            <a:r>
              <a:rPr lang="en-US" altLang="zh-CN" smtClean="0">
                <a:ea typeface="楷体_GB2312" pitchFamily="49" charset="-122"/>
              </a:rPr>
              <a:t>(3.3.5)</a:t>
            </a:r>
          </a:p>
          <a:p>
            <a:pPr eaLnBrk="1" hangingPunct="1">
              <a:lnSpc>
                <a:spcPct val="110000"/>
              </a:lnSpc>
              <a:spcBef>
                <a:spcPct val="0"/>
              </a:spcBef>
              <a:buFont typeface="Wingdings" pitchFamily="2" charset="2"/>
              <a:buNone/>
            </a:pPr>
            <a:endParaRPr lang="en-US" altLang="zh-CN" smtClean="0"/>
          </a:p>
          <a:p>
            <a:pPr eaLnBrk="1" hangingPunct="1">
              <a:lnSpc>
                <a:spcPct val="110000"/>
              </a:lnSpc>
              <a:spcBef>
                <a:spcPct val="0"/>
              </a:spcBef>
              <a:buFont typeface="Wingdings" pitchFamily="2" charset="2"/>
              <a:buNone/>
            </a:pPr>
            <a:r>
              <a:rPr lang="en-US" altLang="zh-CN" smtClean="0">
                <a:ea typeface="楷体_GB2312" pitchFamily="49" charset="-122"/>
              </a:rPr>
              <a:t>    </a:t>
            </a:r>
            <a:r>
              <a:rPr lang="en-US" altLang="zh-CN" i="1" smtClean="0">
                <a:ea typeface="楷体_GB2312" pitchFamily="49" charset="-122"/>
              </a:rPr>
              <a:t>R</a:t>
            </a:r>
            <a:r>
              <a:rPr lang="en-US" altLang="zh-CN" baseline="62000" smtClean="0">
                <a:ea typeface="楷体_GB2312" pitchFamily="49" charset="-122"/>
              </a:rPr>
              <a:t>2</a:t>
            </a:r>
            <a:r>
              <a:rPr lang="zh-CN" altLang="en-US" smtClean="0">
                <a:ea typeface="楷体_GB2312" pitchFamily="49" charset="-122"/>
              </a:rPr>
              <a:t>越大，说明残差越小，回归曲线拟合越好， </a:t>
            </a:r>
            <a:r>
              <a:rPr lang="en-US" altLang="zh-CN" i="1" smtClean="0">
                <a:ea typeface="楷体_GB2312" pitchFamily="49" charset="-122"/>
              </a:rPr>
              <a:t>R</a:t>
            </a:r>
            <a:r>
              <a:rPr lang="en-US" altLang="zh-CN" baseline="62000" smtClean="0">
                <a:ea typeface="楷体_GB2312" pitchFamily="49" charset="-122"/>
              </a:rPr>
              <a:t>2</a:t>
            </a:r>
            <a:r>
              <a:rPr lang="zh-CN" altLang="en-US" smtClean="0">
                <a:ea typeface="楷体_GB2312" pitchFamily="49" charset="-122"/>
              </a:rPr>
              <a:t>从总体上给出一个拟合好坏程度的度量。</a:t>
            </a:r>
            <a:r>
              <a:rPr lang="zh-CN" altLang="en-US" smtClean="0"/>
              <a:t> </a:t>
            </a:r>
          </a:p>
        </p:txBody>
      </p:sp>
      <p:graphicFrame>
        <p:nvGraphicFramePr>
          <p:cNvPr id="482307" name="Object 3"/>
          <p:cNvGraphicFramePr>
            <a:graphicFrameLocks noChangeAspect="1"/>
          </p:cNvGraphicFramePr>
          <p:nvPr/>
        </p:nvGraphicFramePr>
        <p:xfrm>
          <a:off x="2714625" y="3714750"/>
          <a:ext cx="3048000" cy="1085850"/>
        </p:xfrm>
        <a:graphic>
          <a:graphicData uri="http://schemas.openxmlformats.org/presentationml/2006/ole">
            <p:oleObj spid="_x0000_s113666" name="Equation" r:id="rId4" imgW="1307880" imgH="57132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82306"/>
                                        </p:tgtEl>
                                        <p:attrNameLst>
                                          <p:attrName>style.visibility</p:attrName>
                                        </p:attrNameLst>
                                      </p:cBhvr>
                                      <p:to>
                                        <p:strVal val="visible"/>
                                      </p:to>
                                    </p:set>
                                    <p:animEffect transition="in" filter="blinds(horizontal)">
                                      <p:cBhvr>
                                        <p:cTn id="7" dur="500"/>
                                        <p:tgtEl>
                                          <p:spTgt spid="482306"/>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482307"/>
                                        </p:tgtEl>
                                        <p:attrNameLst>
                                          <p:attrName>style.visibility</p:attrName>
                                        </p:attrNameLst>
                                      </p:cBhvr>
                                      <p:to>
                                        <p:strVal val="visible"/>
                                      </p:to>
                                    </p:set>
                                    <p:animEffect transition="in" filter="dissolve">
                                      <p:cBhvr>
                                        <p:cTn id="11" dur="500"/>
                                        <p:tgtEl>
                                          <p:spTgt spid="4823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306" grpId="0" autoUpdateAnimBg="0"/>
    </p:bldLst>
  </p:timing>
</p:sld>
</file>

<file path=ppt/slides/slide10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4354" name="Rectangle 2"/>
          <p:cNvSpPr>
            <a:spLocks noGrp="1" noChangeArrowheads="1"/>
          </p:cNvSpPr>
          <p:nvPr>
            <p:ph type="body" idx="4294967295"/>
          </p:nvPr>
        </p:nvSpPr>
        <p:spPr>
          <a:xfrm>
            <a:off x="0" y="990600"/>
            <a:ext cx="8929688" cy="5183188"/>
          </a:xfrm>
        </p:spPr>
        <p:txBody>
          <a:bodyPr/>
          <a:lstStyle/>
          <a:p>
            <a:pPr eaLnBrk="1" hangingPunct="1">
              <a:lnSpc>
                <a:spcPct val="120000"/>
              </a:lnSpc>
              <a:buFont typeface="Wingdings" pitchFamily="2" charset="2"/>
              <a:buNone/>
            </a:pPr>
            <a:r>
              <a:rPr lang="zh-CN" altLang="en-US" smtClean="0">
                <a:ea typeface="楷体_GB2312" pitchFamily="49" charset="-122"/>
              </a:rPr>
              <a:t>（</a:t>
            </a:r>
            <a:r>
              <a:rPr lang="en-US" altLang="zh-CN" smtClean="0">
                <a:ea typeface="楷体_GB2312" pitchFamily="49" charset="-122"/>
              </a:rPr>
              <a:t>2</a:t>
            </a:r>
            <a:r>
              <a:rPr lang="zh-CN" altLang="en-US" smtClean="0">
                <a:ea typeface="楷体_GB2312" pitchFamily="49" charset="-122"/>
              </a:rPr>
              <a:t>）剩余标准差</a:t>
            </a:r>
            <a:r>
              <a:rPr lang="en-US" altLang="zh-CN" i="1" smtClean="0">
                <a:ea typeface="楷体_GB2312" pitchFamily="49" charset="-122"/>
              </a:rPr>
              <a:t>s</a:t>
            </a:r>
            <a:r>
              <a:rPr lang="zh-CN" altLang="en-US" smtClean="0">
                <a:ea typeface="楷体_GB2312" pitchFamily="49" charset="-122"/>
              </a:rPr>
              <a:t>：类似于一元线性回归中标准差的估计公式，此剩余标准差可用残差平方和来获得，即</a:t>
            </a:r>
            <a:endParaRPr lang="zh-CN" altLang="en-US" smtClean="0"/>
          </a:p>
          <a:p>
            <a:pPr eaLnBrk="1" hangingPunct="1">
              <a:lnSpc>
                <a:spcPct val="120000"/>
              </a:lnSpc>
              <a:buFont typeface="Wingdings" pitchFamily="2" charset="2"/>
              <a:buNone/>
            </a:pPr>
            <a:r>
              <a:rPr lang="zh-CN" altLang="en-US" smtClean="0">
                <a:ea typeface="楷体_GB2312" pitchFamily="49" charset="-122"/>
              </a:rPr>
              <a:t>                                                                          </a:t>
            </a:r>
            <a:r>
              <a:rPr lang="en-US" altLang="zh-CN" smtClean="0">
                <a:ea typeface="楷体_GB2312" pitchFamily="49" charset="-122"/>
              </a:rPr>
              <a:t>(3.3.6)</a:t>
            </a:r>
            <a:endParaRPr lang="en-US" altLang="zh-CN" smtClean="0"/>
          </a:p>
          <a:p>
            <a:pPr eaLnBrk="1" hangingPunct="1">
              <a:lnSpc>
                <a:spcPct val="120000"/>
              </a:lnSpc>
              <a:buFont typeface="Wingdings" pitchFamily="2" charset="2"/>
              <a:buNone/>
            </a:pPr>
            <a:r>
              <a:rPr lang="en-US" altLang="zh-CN" i="1" smtClean="0">
                <a:ea typeface="楷体_GB2312" pitchFamily="49" charset="-122"/>
              </a:rPr>
              <a:t>    s</a:t>
            </a:r>
            <a:r>
              <a:rPr lang="zh-CN" altLang="en-US" smtClean="0">
                <a:ea typeface="楷体_GB2312" pitchFamily="49" charset="-122"/>
              </a:rPr>
              <a:t>为诸观测点</a:t>
            </a:r>
            <a:r>
              <a:rPr lang="en-US" altLang="zh-CN" i="1" smtClean="0">
                <a:sym typeface="Symbol" pitchFamily="18" charset="2"/>
              </a:rPr>
              <a:t>y</a:t>
            </a:r>
            <a:r>
              <a:rPr lang="en-US" altLang="zh-CN" sz="2000" i="1" baseline="-25000" smtClean="0">
                <a:sym typeface="Symbol" pitchFamily="18" charset="2"/>
              </a:rPr>
              <a:t>i</a:t>
            </a:r>
            <a:r>
              <a:rPr lang="zh-CN" altLang="en-US" smtClean="0">
                <a:ea typeface="楷体_GB2312" pitchFamily="49" charset="-122"/>
              </a:rPr>
              <a:t>与由曲线给出的拟合值    间的平均偏离程度的度量，</a:t>
            </a:r>
            <a:r>
              <a:rPr lang="en-US" altLang="zh-CN" i="1" smtClean="0">
                <a:ea typeface="楷体_GB2312" pitchFamily="49" charset="-122"/>
              </a:rPr>
              <a:t>s</a:t>
            </a:r>
            <a:r>
              <a:rPr lang="zh-CN" altLang="en-US" smtClean="0">
                <a:ea typeface="楷体_GB2312" pitchFamily="49" charset="-122"/>
              </a:rPr>
              <a:t>越小，方程越好。</a:t>
            </a:r>
            <a:endParaRPr lang="zh-CN" altLang="en-US" smtClean="0"/>
          </a:p>
          <a:p>
            <a:pPr eaLnBrk="1" hangingPunct="1">
              <a:lnSpc>
                <a:spcPct val="120000"/>
              </a:lnSpc>
              <a:buFont typeface="Wingdings" pitchFamily="2" charset="2"/>
              <a:buNone/>
            </a:pPr>
            <a:r>
              <a:rPr lang="zh-CN" altLang="en-US" smtClean="0">
                <a:ea typeface="楷体_GB2312" pitchFamily="49" charset="-122"/>
              </a:rPr>
              <a:t>    </a:t>
            </a:r>
          </a:p>
        </p:txBody>
      </p:sp>
      <p:graphicFrame>
        <p:nvGraphicFramePr>
          <p:cNvPr id="484355" name="Object 3"/>
          <p:cNvGraphicFramePr>
            <a:graphicFrameLocks noChangeAspect="1"/>
          </p:cNvGraphicFramePr>
          <p:nvPr/>
        </p:nvGraphicFramePr>
        <p:xfrm>
          <a:off x="3143250" y="2571750"/>
          <a:ext cx="2133600" cy="901700"/>
        </p:xfrm>
        <a:graphic>
          <a:graphicData uri="http://schemas.openxmlformats.org/presentationml/2006/ole">
            <p:oleObj spid="_x0000_s114690" name="Equation" r:id="rId4" imgW="1143000" imgH="482400" progId="Equation.DSMT4">
              <p:embed/>
            </p:oleObj>
          </a:graphicData>
        </a:graphic>
      </p:graphicFrame>
      <p:graphicFrame>
        <p:nvGraphicFramePr>
          <p:cNvPr id="484356" name="Object 4"/>
          <p:cNvGraphicFramePr>
            <a:graphicFrameLocks noChangeAspect="1"/>
          </p:cNvGraphicFramePr>
          <p:nvPr/>
        </p:nvGraphicFramePr>
        <p:xfrm>
          <a:off x="6705600" y="3295650"/>
          <a:ext cx="304800" cy="457200"/>
        </p:xfrm>
        <a:graphic>
          <a:graphicData uri="http://schemas.openxmlformats.org/presentationml/2006/ole">
            <p:oleObj spid="_x0000_s114691" name="Equation" r:id="rId5" imgW="152280" imgH="22860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84354"/>
                                        </p:tgtEl>
                                        <p:attrNameLst>
                                          <p:attrName>style.visibility</p:attrName>
                                        </p:attrNameLst>
                                      </p:cBhvr>
                                      <p:to>
                                        <p:strVal val="visible"/>
                                      </p:to>
                                    </p:set>
                                    <p:animEffect transition="in" filter="blinds(horizontal)">
                                      <p:cBhvr>
                                        <p:cTn id="7" dur="500"/>
                                        <p:tgtEl>
                                          <p:spTgt spid="484354"/>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484355"/>
                                        </p:tgtEl>
                                        <p:attrNameLst>
                                          <p:attrName>style.visibility</p:attrName>
                                        </p:attrNameLst>
                                      </p:cBhvr>
                                      <p:to>
                                        <p:strVal val="visible"/>
                                      </p:to>
                                    </p:set>
                                    <p:animEffect transition="in" filter="dissolve">
                                      <p:cBhvr>
                                        <p:cTn id="11" dur="500"/>
                                        <p:tgtEl>
                                          <p:spTgt spid="484355"/>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484356"/>
                                        </p:tgtEl>
                                        <p:attrNameLst>
                                          <p:attrName>style.visibility</p:attrName>
                                        </p:attrNameLst>
                                      </p:cBhvr>
                                      <p:to>
                                        <p:strVal val="visible"/>
                                      </p:to>
                                    </p:set>
                                    <p:animEffect transition="in" filter="dissolve">
                                      <p:cBhvr>
                                        <p:cTn id="15" dur="500"/>
                                        <p:tgtEl>
                                          <p:spTgt spid="4843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4354"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6301" name="Object 2"/>
          <p:cNvGraphicFramePr>
            <a:graphicFrameLocks noChangeAspect="1"/>
          </p:cNvGraphicFramePr>
          <p:nvPr/>
        </p:nvGraphicFramePr>
        <p:xfrm>
          <a:off x="714375" y="714375"/>
          <a:ext cx="6357938" cy="1870075"/>
        </p:xfrm>
        <a:graphic>
          <a:graphicData uri="http://schemas.openxmlformats.org/presentationml/2006/ole">
            <p:oleObj spid="_x0000_s6146" name="文档" r:id="rId3" imgW="2797920" imgH="838080" progId="Word.Document.8">
              <p:embed/>
            </p:oleObj>
          </a:graphicData>
        </a:graphic>
      </p:graphicFrame>
      <p:graphicFrame>
        <p:nvGraphicFramePr>
          <p:cNvPr id="396302" name="Object 3"/>
          <p:cNvGraphicFramePr>
            <a:graphicFrameLocks noChangeAspect="1"/>
          </p:cNvGraphicFramePr>
          <p:nvPr/>
        </p:nvGraphicFramePr>
        <p:xfrm>
          <a:off x="928688" y="2857500"/>
          <a:ext cx="5216525" cy="1000125"/>
        </p:xfrm>
        <a:graphic>
          <a:graphicData uri="http://schemas.openxmlformats.org/presentationml/2006/ole">
            <p:oleObj spid="_x0000_s6147" name="公式" r:id="rId4" imgW="2044440" imgH="393480" progId="Equation.3">
              <p:embed/>
            </p:oleObj>
          </a:graphicData>
        </a:graphic>
      </p:graphicFrame>
      <p:graphicFrame>
        <p:nvGraphicFramePr>
          <p:cNvPr id="6148" name="Object 4"/>
          <p:cNvGraphicFramePr>
            <a:graphicFrameLocks noChangeAspect="1"/>
          </p:cNvGraphicFramePr>
          <p:nvPr/>
        </p:nvGraphicFramePr>
        <p:xfrm>
          <a:off x="4370388" y="3984625"/>
          <a:ext cx="100012" cy="190500"/>
        </p:xfrm>
        <a:graphic>
          <a:graphicData uri="http://schemas.openxmlformats.org/presentationml/2006/ole">
            <p:oleObj spid="_x0000_s6148" name="公式" r:id="rId5" imgW="101520" imgH="190440" progId="Equation.3">
              <p:embed/>
            </p:oleObj>
          </a:graphicData>
        </a:graphic>
      </p:graphicFrame>
      <p:graphicFrame>
        <p:nvGraphicFramePr>
          <p:cNvPr id="396304" name="Object 5"/>
          <p:cNvGraphicFramePr>
            <a:graphicFrameLocks noChangeAspect="1"/>
          </p:cNvGraphicFramePr>
          <p:nvPr/>
        </p:nvGraphicFramePr>
        <p:xfrm>
          <a:off x="500063" y="3643313"/>
          <a:ext cx="8148637" cy="984250"/>
        </p:xfrm>
        <a:graphic>
          <a:graphicData uri="http://schemas.openxmlformats.org/presentationml/2006/ole">
            <p:oleObj spid="_x0000_s6149" name="公式" r:id="rId6" imgW="3047760" imgH="368280" progId="Equation.3">
              <p:embed/>
            </p:oleObj>
          </a:graphicData>
        </a:graphic>
      </p:graphicFrame>
      <p:graphicFrame>
        <p:nvGraphicFramePr>
          <p:cNvPr id="6150" name="Object 6"/>
          <p:cNvGraphicFramePr>
            <a:graphicFrameLocks noChangeAspect="1"/>
          </p:cNvGraphicFramePr>
          <p:nvPr/>
        </p:nvGraphicFramePr>
        <p:xfrm>
          <a:off x="914400" y="4724400"/>
          <a:ext cx="7620000" cy="1822450"/>
        </p:xfrm>
        <a:graphic>
          <a:graphicData uri="http://schemas.openxmlformats.org/presentationml/2006/ole">
            <p:oleObj spid="_x0000_s6150" name="文档" r:id="rId7" imgW="3581280" imgH="856800" progId="Word.Document.8">
              <p:embed/>
            </p:oleObj>
          </a:graphicData>
        </a:graphic>
      </p:graphicFrame>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6402" name="Rectangle 2"/>
          <p:cNvSpPr>
            <a:spLocks noGrp="1" noChangeArrowheads="1"/>
          </p:cNvSpPr>
          <p:nvPr>
            <p:ph type="body" idx="4294967295"/>
          </p:nvPr>
        </p:nvSpPr>
        <p:spPr>
          <a:xfrm>
            <a:off x="357188" y="857250"/>
            <a:ext cx="8429625" cy="4954588"/>
          </a:xfrm>
        </p:spPr>
        <p:txBody>
          <a:bodyPr/>
          <a:lstStyle/>
          <a:p>
            <a:pPr eaLnBrk="1" hangingPunct="1">
              <a:lnSpc>
                <a:spcPct val="150000"/>
              </a:lnSpc>
              <a:buFont typeface="Wingdings" pitchFamily="2" charset="2"/>
              <a:buNone/>
            </a:pPr>
            <a:r>
              <a:rPr lang="en-US" altLang="zh-CN" smtClean="0">
                <a:ea typeface="楷体_GB2312" pitchFamily="49" charset="-122"/>
              </a:rPr>
              <a:t>    </a:t>
            </a:r>
            <a:r>
              <a:rPr lang="zh-CN" altLang="en-US" smtClean="0">
                <a:ea typeface="楷体_GB2312" pitchFamily="49" charset="-122"/>
              </a:rPr>
              <a:t>在观测数据给定后，不同的曲线选择不会影响                   的取值，但会影响到残差平方和                的取值。因此，对选择的曲线而言，决定系数和剩余标准差都取决于残差平方和              ，从而，两种选择准则是一致的，只是从两个不同侧面作出评价。</a:t>
            </a:r>
          </a:p>
        </p:txBody>
      </p:sp>
      <p:graphicFrame>
        <p:nvGraphicFramePr>
          <p:cNvPr id="486403" name="Object 3"/>
          <p:cNvGraphicFramePr>
            <a:graphicFrameLocks noChangeAspect="1"/>
          </p:cNvGraphicFramePr>
          <p:nvPr/>
        </p:nvGraphicFramePr>
        <p:xfrm>
          <a:off x="1357313" y="1643063"/>
          <a:ext cx="1371600" cy="746125"/>
        </p:xfrm>
        <a:graphic>
          <a:graphicData uri="http://schemas.openxmlformats.org/presentationml/2006/ole">
            <p:oleObj spid="_x0000_s115714" name="Equation" r:id="rId4" imgW="749160" imgH="431640" progId="Equation.DSMT4">
              <p:embed/>
            </p:oleObj>
          </a:graphicData>
        </a:graphic>
      </p:graphicFrame>
      <p:graphicFrame>
        <p:nvGraphicFramePr>
          <p:cNvPr id="486404" name="Object 4"/>
          <p:cNvGraphicFramePr>
            <a:graphicFrameLocks noChangeAspect="1"/>
          </p:cNvGraphicFramePr>
          <p:nvPr/>
        </p:nvGraphicFramePr>
        <p:xfrm>
          <a:off x="7215188" y="3143250"/>
          <a:ext cx="1295400" cy="747713"/>
        </p:xfrm>
        <a:graphic>
          <a:graphicData uri="http://schemas.openxmlformats.org/presentationml/2006/ole">
            <p:oleObj spid="_x0000_s115715" name="Equation" r:id="rId5" imgW="749160" imgH="431640" progId="Equation.DSMT4">
              <p:embed/>
            </p:oleObj>
          </a:graphicData>
        </a:graphic>
      </p:graphicFrame>
      <p:graphicFrame>
        <p:nvGraphicFramePr>
          <p:cNvPr id="486405" name="Object 5"/>
          <p:cNvGraphicFramePr>
            <a:graphicFrameLocks noChangeAspect="1"/>
          </p:cNvGraphicFramePr>
          <p:nvPr/>
        </p:nvGraphicFramePr>
        <p:xfrm>
          <a:off x="1285875" y="3857625"/>
          <a:ext cx="1143000" cy="660400"/>
        </p:xfrm>
        <a:graphic>
          <a:graphicData uri="http://schemas.openxmlformats.org/presentationml/2006/ole">
            <p:oleObj spid="_x0000_s115716" name="Equation" r:id="rId6" imgW="749160" imgH="43164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86402"/>
                                        </p:tgtEl>
                                        <p:attrNameLst>
                                          <p:attrName>style.visibility</p:attrName>
                                        </p:attrNameLst>
                                      </p:cBhvr>
                                      <p:to>
                                        <p:strVal val="visible"/>
                                      </p:to>
                                    </p:set>
                                    <p:animEffect transition="in" filter="checkerboard(across)">
                                      <p:cBhvr>
                                        <p:cTn id="7" dur="500"/>
                                        <p:tgtEl>
                                          <p:spTgt spid="486402"/>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486403"/>
                                        </p:tgtEl>
                                        <p:attrNameLst>
                                          <p:attrName>style.visibility</p:attrName>
                                        </p:attrNameLst>
                                      </p:cBhvr>
                                      <p:to>
                                        <p:strVal val="visible"/>
                                      </p:to>
                                    </p:set>
                                    <p:animEffect transition="in" filter="dissolve">
                                      <p:cBhvr>
                                        <p:cTn id="11" dur="500"/>
                                        <p:tgtEl>
                                          <p:spTgt spid="486403"/>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486404"/>
                                        </p:tgtEl>
                                        <p:attrNameLst>
                                          <p:attrName>style.visibility</p:attrName>
                                        </p:attrNameLst>
                                      </p:cBhvr>
                                      <p:to>
                                        <p:strVal val="visible"/>
                                      </p:to>
                                    </p:set>
                                    <p:animEffect transition="in" filter="dissolve">
                                      <p:cBhvr>
                                        <p:cTn id="15" dur="500"/>
                                        <p:tgtEl>
                                          <p:spTgt spid="486404"/>
                                        </p:tgtEl>
                                      </p:cBhvr>
                                    </p:animEffect>
                                  </p:childTnLst>
                                </p:cTn>
                              </p:par>
                            </p:childTnLst>
                          </p:cTn>
                        </p:par>
                        <p:par>
                          <p:cTn id="16" fill="hold">
                            <p:stCondLst>
                              <p:cond delay="1500"/>
                            </p:stCondLst>
                            <p:childTnLst>
                              <p:par>
                                <p:cTn id="17" presetID="9" presetClass="entr" presetSubtype="0" fill="hold" nodeType="afterEffect">
                                  <p:stCondLst>
                                    <p:cond delay="0"/>
                                  </p:stCondLst>
                                  <p:childTnLst>
                                    <p:set>
                                      <p:cBhvr>
                                        <p:cTn id="18" dur="1" fill="hold">
                                          <p:stCondLst>
                                            <p:cond delay="0"/>
                                          </p:stCondLst>
                                        </p:cTn>
                                        <p:tgtEl>
                                          <p:spTgt spid="486405"/>
                                        </p:tgtEl>
                                        <p:attrNameLst>
                                          <p:attrName>style.visibility</p:attrName>
                                        </p:attrNameLst>
                                      </p:cBhvr>
                                      <p:to>
                                        <p:strVal val="visible"/>
                                      </p:to>
                                    </p:set>
                                    <p:animEffect transition="in" filter="dissolve">
                                      <p:cBhvr>
                                        <p:cTn id="19" dur="500"/>
                                        <p:tgtEl>
                                          <p:spTgt spid="4864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6402" grpId="0" autoUpdateAnimBg="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ChangeArrowheads="1"/>
          </p:cNvSpPr>
          <p:nvPr/>
        </p:nvSpPr>
        <p:spPr bwMode="auto">
          <a:xfrm>
            <a:off x="685800" y="1042988"/>
            <a:ext cx="8172450" cy="3681412"/>
          </a:xfrm>
          <a:prstGeom prst="rect">
            <a:avLst/>
          </a:prstGeom>
          <a:noFill/>
          <a:ln w="9525">
            <a:noFill/>
            <a:miter lim="800000"/>
            <a:headEnd/>
            <a:tailEnd/>
          </a:ln>
        </p:spPr>
        <p:txBody>
          <a:bodyPr>
            <a:spAutoFit/>
          </a:bodyPr>
          <a:lstStyle/>
          <a:p>
            <a:pPr indent="266700">
              <a:lnSpc>
                <a:spcPct val="120000"/>
              </a:lnSpc>
            </a:pPr>
            <a:r>
              <a:rPr kumimoji="1" lang="zh-CN" altLang="en-US" sz="2800">
                <a:latin typeface="Times New Roman" pitchFamily="18" charset="0"/>
                <a:ea typeface="楷体_GB2312" pitchFamily="49" charset="-122"/>
              </a:rPr>
              <a:t>表</a:t>
            </a:r>
            <a:r>
              <a:rPr kumimoji="1" lang="en-US" altLang="zh-CN" sz="2800">
                <a:latin typeface="Times New Roman" pitchFamily="18" charset="0"/>
                <a:ea typeface="楷体_GB2312" pitchFamily="49" charset="-122"/>
              </a:rPr>
              <a:t>3.3.4</a:t>
            </a:r>
            <a:r>
              <a:rPr kumimoji="1" lang="zh-CN" altLang="en-US" sz="2800">
                <a:latin typeface="Times New Roman" pitchFamily="18" charset="0"/>
                <a:ea typeface="楷体_GB2312" pitchFamily="49" charset="-122"/>
              </a:rPr>
              <a:t>给出第一个曲线回归方程的残差平方和的计算过程， 由于</a:t>
            </a:r>
            <a:r>
              <a:rPr kumimoji="1" lang="en-US" altLang="zh-CN" sz="2800" i="1">
                <a:latin typeface="Times New Roman" pitchFamily="18" charset="0"/>
                <a:ea typeface="楷体_GB2312" pitchFamily="49" charset="-122"/>
              </a:rPr>
              <a:t>n</a:t>
            </a:r>
            <a:r>
              <a:rPr kumimoji="1" lang="en-US" altLang="zh-CN" sz="2800">
                <a:latin typeface="Times New Roman" pitchFamily="18" charset="0"/>
                <a:ea typeface="楷体_GB2312" pitchFamily="49" charset="-122"/>
              </a:rPr>
              <a:t>=13</a:t>
            </a:r>
            <a:r>
              <a:rPr kumimoji="1" lang="zh-CN" altLang="en-US" sz="2800">
                <a:latin typeface="Times New Roman" pitchFamily="18" charset="0"/>
                <a:ea typeface="楷体_GB2312" pitchFamily="49" charset="-122"/>
              </a:rPr>
              <a:t>，                          ， 故其决定系数及剩余标准差分别为：</a:t>
            </a:r>
          </a:p>
          <a:p>
            <a:pPr indent="266700">
              <a:lnSpc>
                <a:spcPct val="120000"/>
              </a:lnSpc>
            </a:pPr>
            <a:endParaRPr kumimoji="1" lang="zh-CN" altLang="en-US" sz="2800">
              <a:latin typeface="Times New Roman" pitchFamily="18" charset="0"/>
              <a:ea typeface="楷体_GB2312" pitchFamily="49" charset="-122"/>
            </a:endParaRPr>
          </a:p>
          <a:p>
            <a:pPr indent="266700">
              <a:lnSpc>
                <a:spcPct val="120000"/>
              </a:lnSpc>
            </a:pPr>
            <a:endParaRPr kumimoji="1" lang="zh-CN" altLang="en-US" sz="2800">
              <a:latin typeface="Times New Roman" pitchFamily="18" charset="0"/>
            </a:endParaRPr>
          </a:p>
          <a:p>
            <a:pPr indent="266700" eaLnBrk="0" hangingPunct="0">
              <a:lnSpc>
                <a:spcPct val="120000"/>
              </a:lnSpc>
            </a:pPr>
            <a:r>
              <a:rPr kumimoji="1" lang="zh-CN" altLang="en-US" sz="2800">
                <a:latin typeface="Times New Roman" pitchFamily="18" charset="0"/>
                <a:ea typeface="楷体_GB2312" pitchFamily="49" charset="-122"/>
              </a:rPr>
              <a:t>其它三个方程的决定系数及剩余标准差可同样计算，我们将它们列在表</a:t>
            </a:r>
            <a:r>
              <a:rPr kumimoji="1" lang="en-US" altLang="zh-CN" sz="2800">
                <a:latin typeface="Times New Roman" pitchFamily="18" charset="0"/>
                <a:ea typeface="楷体_GB2312" pitchFamily="49" charset="-122"/>
              </a:rPr>
              <a:t>3.35</a:t>
            </a:r>
            <a:r>
              <a:rPr kumimoji="1" lang="zh-CN" altLang="en-US" sz="2800">
                <a:latin typeface="Times New Roman" pitchFamily="18" charset="0"/>
                <a:ea typeface="楷体_GB2312" pitchFamily="49" charset="-122"/>
              </a:rPr>
              <a:t>中。</a:t>
            </a:r>
            <a:r>
              <a:rPr kumimoji="1" lang="zh-CN" altLang="en-US" sz="2800">
                <a:latin typeface="Times New Roman" pitchFamily="18" charset="0"/>
              </a:rPr>
              <a:t> </a:t>
            </a:r>
          </a:p>
        </p:txBody>
      </p:sp>
      <p:graphicFrame>
        <p:nvGraphicFramePr>
          <p:cNvPr id="488451" name="Object 3"/>
          <p:cNvGraphicFramePr>
            <a:graphicFrameLocks noChangeAspect="1"/>
          </p:cNvGraphicFramePr>
          <p:nvPr/>
        </p:nvGraphicFramePr>
        <p:xfrm>
          <a:off x="4572000" y="1571625"/>
          <a:ext cx="2133600" cy="677863"/>
        </p:xfrm>
        <a:graphic>
          <a:graphicData uri="http://schemas.openxmlformats.org/presentationml/2006/ole">
            <p:oleObj spid="_x0000_s116738" name="Equation" r:id="rId4" imgW="1307880" imgH="431640" progId="Equation.DSMT4">
              <p:embed/>
            </p:oleObj>
          </a:graphicData>
        </a:graphic>
      </p:graphicFrame>
      <p:graphicFrame>
        <p:nvGraphicFramePr>
          <p:cNvPr id="488452" name="Object 4"/>
          <p:cNvGraphicFramePr>
            <a:graphicFrameLocks noChangeAspect="1"/>
          </p:cNvGraphicFramePr>
          <p:nvPr/>
        </p:nvGraphicFramePr>
        <p:xfrm>
          <a:off x="1447800" y="2743200"/>
          <a:ext cx="5638800" cy="765175"/>
        </p:xfrm>
        <a:graphic>
          <a:graphicData uri="http://schemas.openxmlformats.org/presentationml/2006/ole">
            <p:oleObj spid="_x0000_s116739" name="Equation" r:id="rId5" imgW="3276360" imgH="44424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grpId="0" nodeType="clickEffect">
                                  <p:stCondLst>
                                    <p:cond delay="0"/>
                                  </p:stCondLst>
                                  <p:childTnLst>
                                    <p:set>
                                      <p:cBhvr>
                                        <p:cTn id="6" dur="1" fill="hold">
                                          <p:stCondLst>
                                            <p:cond delay="0"/>
                                          </p:stCondLst>
                                        </p:cTn>
                                        <p:tgtEl>
                                          <p:spTgt spid="488450"/>
                                        </p:tgtEl>
                                        <p:attrNameLst>
                                          <p:attrName>style.visibility</p:attrName>
                                        </p:attrNameLst>
                                      </p:cBhvr>
                                      <p:to>
                                        <p:strVal val="visible"/>
                                      </p:to>
                                    </p:set>
                                    <p:animEffect transition="in" filter="checkerboard(down)">
                                      <p:cBhvr>
                                        <p:cTn id="7" dur="500"/>
                                        <p:tgtEl>
                                          <p:spTgt spid="488450"/>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488451"/>
                                        </p:tgtEl>
                                        <p:attrNameLst>
                                          <p:attrName>style.visibility</p:attrName>
                                        </p:attrNameLst>
                                      </p:cBhvr>
                                      <p:to>
                                        <p:strVal val="visible"/>
                                      </p:to>
                                    </p:set>
                                    <p:animEffect transition="in" filter="dissolve">
                                      <p:cBhvr>
                                        <p:cTn id="11" dur="500"/>
                                        <p:tgtEl>
                                          <p:spTgt spid="488451"/>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488452"/>
                                        </p:tgtEl>
                                        <p:attrNameLst>
                                          <p:attrName>style.visibility</p:attrName>
                                        </p:attrNameLst>
                                      </p:cBhvr>
                                      <p:to>
                                        <p:strVal val="visible"/>
                                      </p:to>
                                    </p:set>
                                    <p:animEffect transition="in" filter="dissolve">
                                      <p:cBhvr>
                                        <p:cTn id="15" dur="500"/>
                                        <p:tgtEl>
                                          <p:spTgt spid="4884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8450" grpId="0" autoUpdateAnimBg="0"/>
    </p:bldLst>
  </p:timing>
</p:sld>
</file>

<file path=ppt/slides/slide1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0498" name="Rectangle 2"/>
          <p:cNvSpPr>
            <a:spLocks noGrp="1" noChangeArrowheads="1"/>
          </p:cNvSpPr>
          <p:nvPr>
            <p:ph type="title" idx="4294967295"/>
          </p:nvPr>
        </p:nvSpPr>
        <p:spPr>
          <a:xfrm>
            <a:off x="857250" y="928688"/>
            <a:ext cx="7543800" cy="457200"/>
          </a:xfrm>
        </p:spPr>
        <p:txBody>
          <a:bodyPr/>
          <a:lstStyle/>
          <a:p>
            <a:pPr eaLnBrk="1" hangingPunct="1"/>
            <a:r>
              <a:rPr lang="zh-CN" altLang="en-US" sz="2800" smtClean="0">
                <a:solidFill>
                  <a:srgbClr val="0000FF"/>
                </a:solidFill>
                <a:latin typeface="Times New Roman" pitchFamily="18" charset="0"/>
                <a:ea typeface="楷体_GB2312" pitchFamily="49" charset="-122"/>
              </a:rPr>
              <a:t>表</a:t>
            </a:r>
            <a:r>
              <a:rPr lang="en-US" altLang="zh-CN" sz="2800" smtClean="0">
                <a:solidFill>
                  <a:srgbClr val="0000FF"/>
                </a:solidFill>
                <a:latin typeface="Times New Roman" pitchFamily="18" charset="0"/>
                <a:cs typeface="Times New Roman" pitchFamily="18" charset="0"/>
              </a:rPr>
              <a:t>3.3.5  </a:t>
            </a:r>
            <a:r>
              <a:rPr lang="zh-CN" altLang="en-US" sz="2800" smtClean="0">
                <a:solidFill>
                  <a:srgbClr val="0000FF"/>
                </a:solidFill>
                <a:latin typeface="Times New Roman" pitchFamily="18" charset="0"/>
                <a:ea typeface="楷体_GB2312" pitchFamily="49" charset="-122"/>
              </a:rPr>
              <a:t>四种曲线回归的决定系数及剩余标准差</a:t>
            </a:r>
            <a:r>
              <a:rPr lang="zh-CN" altLang="en-US" smtClean="0">
                <a:solidFill>
                  <a:srgbClr val="0000FF"/>
                </a:solidFill>
              </a:rPr>
              <a:t> </a:t>
            </a:r>
          </a:p>
        </p:txBody>
      </p:sp>
      <p:graphicFrame>
        <p:nvGraphicFramePr>
          <p:cNvPr id="490499" name="Group 3"/>
          <p:cNvGraphicFramePr>
            <a:graphicFrameLocks noGrp="1"/>
          </p:cNvGraphicFramePr>
          <p:nvPr>
            <p:ph type="tbl" idx="4294967295"/>
          </p:nvPr>
        </p:nvGraphicFramePr>
        <p:xfrm>
          <a:off x="928688" y="1571625"/>
          <a:ext cx="7067550" cy="1371600"/>
        </p:xfrm>
        <a:graphic>
          <a:graphicData uri="http://schemas.openxmlformats.org/drawingml/2006/table">
            <a:tbl>
              <a:tblPr/>
              <a:tblGrid>
                <a:gridCol w="1412875"/>
                <a:gridCol w="1414463"/>
                <a:gridCol w="1412875"/>
                <a:gridCol w="1414462"/>
                <a:gridCol w="1412875"/>
              </a:tblGrid>
              <a:tr h="22542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zh-CN" altLang="en-US" sz="2400" b="0" i="0" u="none" strike="noStrike" cap="none" normalizeH="0" baseline="0" dirty="0" smtClean="0">
                          <a:ln>
                            <a:noFill/>
                          </a:ln>
                          <a:solidFill>
                            <a:srgbClr val="0000FF"/>
                          </a:solidFill>
                          <a:effectLst/>
                          <a:latin typeface="Times New Roman" pitchFamily="18" charset="0"/>
                          <a:ea typeface="楷体_GB2312" pitchFamily="49" charset="-122"/>
                        </a:rPr>
                        <a:t>模型编号</a:t>
                      </a:r>
                      <a:r>
                        <a:rPr kumimoji="0" lang="zh-CN" altLang="en-US" sz="2400" b="0" i="0" u="none" strike="noStrike" cap="none" normalizeH="0" baseline="0" dirty="0" smtClean="0">
                          <a:ln>
                            <a:noFill/>
                          </a:ln>
                          <a:solidFill>
                            <a:srgbClr val="0000FF"/>
                          </a:solidFill>
                          <a:effectLst/>
                          <a:latin typeface="Times New Roman" pitchFamily="18" charset="0"/>
                          <a:ea typeface="宋体" pitchFamily="2" charset="-122"/>
                        </a:rPr>
                        <a:t> </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0" i="0" u="none" strike="noStrike" cap="none" normalizeH="0" baseline="0" dirty="0" smtClean="0">
                          <a:ln>
                            <a:noFill/>
                          </a:ln>
                          <a:solidFill>
                            <a:srgbClr val="0000FF"/>
                          </a:solidFill>
                          <a:effectLst/>
                          <a:latin typeface="Times New Roman" pitchFamily="18" charset="0"/>
                          <a:ea typeface="楷体_GB2312" pitchFamily="49" charset="-122"/>
                        </a:rPr>
                        <a:t>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0" i="0" u="none" strike="noStrike" cap="none" normalizeH="0" baseline="0" dirty="0" smtClean="0">
                          <a:ln>
                            <a:noFill/>
                          </a:ln>
                          <a:solidFill>
                            <a:srgbClr val="0000FF"/>
                          </a:solidFill>
                          <a:effectLst/>
                          <a:latin typeface="Times New Roman" pitchFamily="18" charset="0"/>
                          <a:ea typeface="楷体_GB2312" pitchFamily="49" charset="-122"/>
                        </a:rPr>
                        <a:t>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0" i="0" u="none" strike="noStrike" cap="none" normalizeH="0" baseline="0" dirty="0" smtClean="0">
                          <a:ln>
                            <a:noFill/>
                          </a:ln>
                          <a:solidFill>
                            <a:srgbClr val="0000FF"/>
                          </a:solidFill>
                          <a:effectLst/>
                          <a:latin typeface="Times New Roman" pitchFamily="18" charset="0"/>
                          <a:ea typeface="楷体_GB2312" pitchFamily="49" charset="-122"/>
                        </a:rPr>
                        <a:t>3)</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0" i="0" u="none" strike="noStrike" cap="none" normalizeH="0" baseline="0" dirty="0" smtClean="0">
                          <a:ln>
                            <a:noFill/>
                          </a:ln>
                          <a:solidFill>
                            <a:srgbClr val="0000FF"/>
                          </a:solidFill>
                          <a:effectLst/>
                          <a:latin typeface="Times New Roman" pitchFamily="18" charset="0"/>
                          <a:ea typeface="楷体_GB2312" pitchFamily="49" charset="-122"/>
                        </a:rPr>
                        <a:t>4)</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0" i="1" u="none" strike="noStrike" cap="none" normalizeH="0" baseline="0" dirty="0" smtClean="0">
                          <a:ln>
                            <a:noFill/>
                          </a:ln>
                          <a:solidFill>
                            <a:srgbClr val="0000FF"/>
                          </a:solidFill>
                          <a:effectLst/>
                          <a:latin typeface="Times New Roman" pitchFamily="18" charset="0"/>
                          <a:ea typeface="楷体_GB2312" pitchFamily="49" charset="-122"/>
                        </a:rPr>
                        <a:t>R</a:t>
                      </a:r>
                      <a:r>
                        <a:rPr kumimoji="0" lang="en-US" altLang="zh-CN" sz="1800" b="0" i="0" u="none" strike="noStrike" cap="none" normalizeH="0" baseline="62000" dirty="0" smtClean="0">
                          <a:ln>
                            <a:noFill/>
                          </a:ln>
                          <a:solidFill>
                            <a:srgbClr val="0000FF"/>
                          </a:solidFill>
                          <a:effectLst/>
                          <a:latin typeface="Times New Roman" pitchFamily="18" charset="0"/>
                          <a:ea typeface="楷体_GB2312" pitchFamily="49" charset="-122"/>
                        </a:rPr>
                        <a:t>2</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0" i="0" u="none" strike="noStrike" cap="none" normalizeH="0" baseline="0" dirty="0" smtClean="0">
                          <a:ln>
                            <a:noFill/>
                          </a:ln>
                          <a:solidFill>
                            <a:schemeClr val="tx1"/>
                          </a:solidFill>
                          <a:effectLst/>
                          <a:latin typeface="Times New Roman" pitchFamily="18" charset="0"/>
                          <a:ea typeface="楷体_GB2312" pitchFamily="49" charset="-122"/>
                        </a:rPr>
                        <a:t>0.9729</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楷体_GB2312" pitchFamily="49" charset="-122"/>
                        </a:rPr>
                        <a:t>0.8773</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楷体_GB2312" pitchFamily="49" charset="-122"/>
                        </a:rPr>
                        <a:t>0.7851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楷体_GB2312" pitchFamily="49" charset="-122"/>
                        </a:rPr>
                        <a:t>0.9623</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0" i="1" u="none" strike="noStrike" cap="none" normalizeH="0" baseline="0" dirty="0" smtClean="0">
                          <a:ln>
                            <a:noFill/>
                          </a:ln>
                          <a:solidFill>
                            <a:srgbClr val="0000FF"/>
                          </a:solidFill>
                          <a:effectLst/>
                          <a:latin typeface="Times New Roman" pitchFamily="18" charset="0"/>
                          <a:ea typeface="楷体_GB2312" pitchFamily="49" charset="-122"/>
                        </a:rPr>
                        <a:t>s</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楷体_GB2312" pitchFamily="49" charset="-122"/>
                        </a:rPr>
                        <a:t>0.2285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楷体_GB2312" pitchFamily="49" charset="-122"/>
                        </a:rPr>
                        <a:t>0.4864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楷体_GB2312" pitchFamily="49" charset="-122"/>
                        </a:rPr>
                        <a:t>0.6437</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0" i="0" u="none" strike="noStrike" cap="none" normalizeH="0" baseline="0" dirty="0" smtClean="0">
                          <a:ln>
                            <a:noFill/>
                          </a:ln>
                          <a:solidFill>
                            <a:schemeClr val="tx1"/>
                          </a:solidFill>
                          <a:effectLst/>
                          <a:latin typeface="Times New Roman" pitchFamily="18" charset="0"/>
                          <a:ea typeface="楷体_GB2312" pitchFamily="49" charset="-122"/>
                        </a:rPr>
                        <a:t>0.2696</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90525" name="Rectangle 29"/>
          <p:cNvSpPr>
            <a:spLocks noChangeArrowheads="1"/>
          </p:cNvSpPr>
          <p:nvPr/>
        </p:nvSpPr>
        <p:spPr bwMode="auto">
          <a:xfrm>
            <a:off x="685800" y="3124200"/>
            <a:ext cx="7848600" cy="2484438"/>
          </a:xfrm>
          <a:prstGeom prst="rect">
            <a:avLst/>
          </a:prstGeom>
          <a:noFill/>
          <a:ln w="9525">
            <a:noFill/>
            <a:miter lim="800000"/>
            <a:headEnd/>
            <a:tailEnd/>
          </a:ln>
        </p:spPr>
        <p:txBody>
          <a:bodyPr>
            <a:spAutoFit/>
          </a:bodyPr>
          <a:lstStyle/>
          <a:p>
            <a:pPr>
              <a:lnSpc>
                <a:spcPct val="110000"/>
              </a:lnSpc>
            </a:pPr>
            <a:r>
              <a:rPr kumimoji="1" lang="zh-CN" altLang="en-US" sz="2800">
                <a:latin typeface="Times New Roman" pitchFamily="18" charset="0"/>
                <a:ea typeface="楷体_GB2312" pitchFamily="49" charset="-122"/>
              </a:rPr>
              <a:t>从表</a:t>
            </a:r>
            <a:r>
              <a:rPr kumimoji="1" lang="en-US" altLang="zh-CN" sz="2800">
                <a:latin typeface="Times New Roman" pitchFamily="18" charset="0"/>
                <a:ea typeface="楷体_GB2312" pitchFamily="49" charset="-122"/>
              </a:rPr>
              <a:t>3.3.5</a:t>
            </a:r>
            <a:r>
              <a:rPr kumimoji="1" lang="zh-CN" altLang="en-US" sz="2800">
                <a:latin typeface="Times New Roman" pitchFamily="18" charset="0"/>
                <a:ea typeface="楷体_GB2312" pitchFamily="49" charset="-122"/>
              </a:rPr>
              <a:t>中可以看出，第一个曲线方程的决定系数最大，剩余标准差最小，在这四个曲线回归方程中，不论用哪个标准，都是第一个方程拟合得最好。因此，近似得比较好的定量关系式就是</a:t>
            </a:r>
            <a:endParaRPr kumimoji="1" lang="zh-CN" altLang="en-US" sz="2800">
              <a:latin typeface="Times New Roman" pitchFamily="18" charset="0"/>
            </a:endParaRPr>
          </a:p>
          <a:p>
            <a:pPr eaLnBrk="0" hangingPunct="0">
              <a:lnSpc>
                <a:spcPct val="120000"/>
              </a:lnSpc>
            </a:pPr>
            <a:endParaRPr kumimoji="1" lang="en-US" altLang="zh-CN" sz="2800">
              <a:latin typeface="Times New Roman" pitchFamily="18" charset="0"/>
            </a:endParaRPr>
          </a:p>
        </p:txBody>
      </p:sp>
      <p:graphicFrame>
        <p:nvGraphicFramePr>
          <p:cNvPr id="490526" name="Object 30"/>
          <p:cNvGraphicFramePr>
            <a:graphicFrameLocks noChangeAspect="1"/>
          </p:cNvGraphicFramePr>
          <p:nvPr/>
        </p:nvGraphicFramePr>
        <p:xfrm>
          <a:off x="2486025" y="5027613"/>
          <a:ext cx="3886200" cy="777875"/>
        </p:xfrm>
        <a:graphic>
          <a:graphicData uri="http://schemas.openxmlformats.org/presentationml/2006/ole">
            <p:oleObj spid="_x0000_s117762" name="Equation" r:id="rId4" imgW="1968480" imgH="39348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90498"/>
                                        </p:tgtEl>
                                        <p:attrNameLst>
                                          <p:attrName>style.visibility</p:attrName>
                                        </p:attrNameLst>
                                      </p:cBhvr>
                                      <p:to>
                                        <p:strVal val="visible"/>
                                      </p:to>
                                    </p:set>
                                    <p:anim calcmode="lin" valueType="num">
                                      <p:cBhvr additive="base">
                                        <p:cTn id="7" dur="500" fill="hold"/>
                                        <p:tgtEl>
                                          <p:spTgt spid="490498"/>
                                        </p:tgtEl>
                                        <p:attrNameLst>
                                          <p:attrName>ppt_x</p:attrName>
                                        </p:attrNameLst>
                                      </p:cBhvr>
                                      <p:tavLst>
                                        <p:tav tm="0">
                                          <p:val>
                                            <p:strVal val="#ppt_x"/>
                                          </p:val>
                                        </p:tav>
                                        <p:tav tm="100000">
                                          <p:val>
                                            <p:strVal val="#ppt_x"/>
                                          </p:val>
                                        </p:tav>
                                      </p:tavLst>
                                    </p:anim>
                                    <p:anim calcmode="lin" valueType="num">
                                      <p:cBhvr additive="base">
                                        <p:cTn id="8" dur="500" fill="hold"/>
                                        <p:tgtEl>
                                          <p:spTgt spid="490498"/>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2" presetClass="entr" presetSubtype="4" fill="hold" nodeType="afterEffect">
                                  <p:stCondLst>
                                    <p:cond delay="0"/>
                                  </p:stCondLst>
                                  <p:childTnLst>
                                    <p:set>
                                      <p:cBhvr>
                                        <p:cTn id="11" dur="1" fill="hold">
                                          <p:stCondLst>
                                            <p:cond delay="0"/>
                                          </p:stCondLst>
                                        </p:cTn>
                                        <p:tgtEl>
                                          <p:spTgt spid="490499"/>
                                        </p:tgtEl>
                                        <p:attrNameLst>
                                          <p:attrName>style.visibility</p:attrName>
                                        </p:attrNameLst>
                                      </p:cBhvr>
                                      <p:to>
                                        <p:strVal val="visible"/>
                                      </p:to>
                                    </p:set>
                                    <p:animEffect transition="in" filter="slide(fromBottom)">
                                      <p:cBhvr>
                                        <p:cTn id="12" dur="500"/>
                                        <p:tgtEl>
                                          <p:spTgt spid="490499"/>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490525"/>
                                        </p:tgtEl>
                                        <p:attrNameLst>
                                          <p:attrName>style.visibility</p:attrName>
                                        </p:attrNameLst>
                                      </p:cBhvr>
                                      <p:to>
                                        <p:strVal val="visible"/>
                                      </p:to>
                                    </p:set>
                                    <p:animEffect transition="in" filter="slide(fromTop)">
                                      <p:cBhvr>
                                        <p:cTn id="17" dur="500"/>
                                        <p:tgtEl>
                                          <p:spTgt spid="490525"/>
                                        </p:tgtEl>
                                      </p:cBhvr>
                                    </p:animEffect>
                                  </p:childTnLst>
                                </p:cTn>
                              </p:par>
                            </p:childTnLst>
                          </p:cTn>
                        </p:par>
                        <p:par>
                          <p:cTn id="18" fill="hold">
                            <p:stCondLst>
                              <p:cond delay="500"/>
                            </p:stCondLst>
                            <p:childTnLst>
                              <p:par>
                                <p:cTn id="19" presetID="9" presetClass="entr" presetSubtype="0" fill="hold" nodeType="afterEffect">
                                  <p:stCondLst>
                                    <p:cond delay="0"/>
                                  </p:stCondLst>
                                  <p:childTnLst>
                                    <p:set>
                                      <p:cBhvr>
                                        <p:cTn id="20" dur="1" fill="hold">
                                          <p:stCondLst>
                                            <p:cond delay="0"/>
                                          </p:stCondLst>
                                        </p:cTn>
                                        <p:tgtEl>
                                          <p:spTgt spid="490526"/>
                                        </p:tgtEl>
                                        <p:attrNameLst>
                                          <p:attrName>style.visibility</p:attrName>
                                        </p:attrNameLst>
                                      </p:cBhvr>
                                      <p:to>
                                        <p:strVal val="visible"/>
                                      </p:to>
                                    </p:set>
                                    <p:animEffect transition="in" filter="dissolve">
                                      <p:cBhvr>
                                        <p:cTn id="21" dur="500"/>
                                        <p:tgtEl>
                                          <p:spTgt spid="4905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498" grpId="0" autoUpdateAnimBg="0"/>
      <p:bldP spid="490525"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8346" name="Object 2"/>
          <p:cNvGraphicFramePr>
            <a:graphicFrameLocks noChangeAspect="1"/>
          </p:cNvGraphicFramePr>
          <p:nvPr/>
        </p:nvGraphicFramePr>
        <p:xfrm>
          <a:off x="509588" y="1701800"/>
          <a:ext cx="6781800" cy="665163"/>
        </p:xfrm>
        <a:graphic>
          <a:graphicData uri="http://schemas.openxmlformats.org/presentationml/2006/ole">
            <p:oleObj spid="_x0000_s7170" name="文档" r:id="rId3" imgW="2933640" imgH="304920" progId="Word.Document.8">
              <p:embed/>
            </p:oleObj>
          </a:graphicData>
        </a:graphic>
      </p:graphicFrame>
      <p:graphicFrame>
        <p:nvGraphicFramePr>
          <p:cNvPr id="398347" name="Object 3"/>
          <p:cNvGraphicFramePr>
            <a:graphicFrameLocks noChangeAspect="1"/>
          </p:cNvGraphicFramePr>
          <p:nvPr/>
        </p:nvGraphicFramePr>
        <p:xfrm>
          <a:off x="1055688" y="2265363"/>
          <a:ext cx="7162800" cy="873125"/>
        </p:xfrm>
        <a:graphic>
          <a:graphicData uri="http://schemas.openxmlformats.org/presentationml/2006/ole">
            <p:oleObj spid="_x0000_s7171" name="文档" r:id="rId4" imgW="3075480" imgH="393840" progId="Word.Document.8">
              <p:embed/>
            </p:oleObj>
          </a:graphicData>
        </a:graphic>
      </p:graphicFrame>
      <p:graphicFrame>
        <p:nvGraphicFramePr>
          <p:cNvPr id="398348" name="Object 4"/>
          <p:cNvGraphicFramePr>
            <a:graphicFrameLocks noChangeAspect="1"/>
          </p:cNvGraphicFramePr>
          <p:nvPr/>
        </p:nvGraphicFramePr>
        <p:xfrm>
          <a:off x="1017588" y="3103563"/>
          <a:ext cx="7620000" cy="846137"/>
        </p:xfrm>
        <a:graphic>
          <a:graphicData uri="http://schemas.openxmlformats.org/presentationml/2006/ole">
            <p:oleObj spid="_x0000_s7172" name="文档" r:id="rId5" imgW="2515320" imgH="393840" progId="Word.Document.8">
              <p:embed/>
            </p:oleObj>
          </a:graphicData>
        </a:graphic>
      </p:graphicFrame>
      <p:graphicFrame>
        <p:nvGraphicFramePr>
          <p:cNvPr id="398349" name="Object 5"/>
          <p:cNvGraphicFramePr>
            <a:graphicFrameLocks noChangeAspect="1"/>
          </p:cNvGraphicFramePr>
          <p:nvPr/>
        </p:nvGraphicFramePr>
        <p:xfrm>
          <a:off x="1042988" y="4676775"/>
          <a:ext cx="6019800" cy="1042988"/>
        </p:xfrm>
        <a:graphic>
          <a:graphicData uri="http://schemas.openxmlformats.org/presentationml/2006/ole">
            <p:oleObj spid="_x0000_s7173" name="文档" r:id="rId6" imgW="2354040" imgH="489960" progId="Word.Document.8">
              <p:embed/>
            </p:oleObj>
          </a:graphicData>
        </a:graphic>
      </p:graphicFrame>
      <p:graphicFrame>
        <p:nvGraphicFramePr>
          <p:cNvPr id="398350" name="Object 6"/>
          <p:cNvGraphicFramePr>
            <a:graphicFrameLocks noChangeAspect="1"/>
          </p:cNvGraphicFramePr>
          <p:nvPr/>
        </p:nvGraphicFramePr>
        <p:xfrm>
          <a:off x="1042988" y="3933825"/>
          <a:ext cx="7696200" cy="885825"/>
        </p:xfrm>
        <a:graphic>
          <a:graphicData uri="http://schemas.openxmlformats.org/presentationml/2006/ole">
            <p:oleObj spid="_x0000_s7174" name="文档" r:id="rId7" imgW="3391560" imgH="457200" progId="Word.Document.8">
              <p:embed/>
            </p:oleObj>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1" name="Rectangle 2"/>
          <p:cNvSpPr>
            <a:spLocks noGrp="1" noChangeArrowheads="1"/>
          </p:cNvSpPr>
          <p:nvPr>
            <p:ph type="title" idx="4294967295"/>
          </p:nvPr>
        </p:nvSpPr>
        <p:spPr>
          <a:xfrm>
            <a:off x="0" y="765175"/>
            <a:ext cx="3024188" cy="576263"/>
          </a:xfrm>
        </p:spPr>
        <p:txBody>
          <a:bodyPr/>
          <a:lstStyle/>
          <a:p>
            <a:pPr algn="l"/>
            <a:r>
              <a:rPr lang="zh-CN" altLang="en-US" sz="2400" smtClean="0"/>
              <a:t>协方差及相关系数</a:t>
            </a:r>
          </a:p>
        </p:txBody>
      </p:sp>
      <p:graphicFrame>
        <p:nvGraphicFramePr>
          <p:cNvPr id="399365" name="Object 2"/>
          <p:cNvGraphicFramePr>
            <a:graphicFrameLocks noChangeAspect="1"/>
          </p:cNvGraphicFramePr>
          <p:nvPr/>
        </p:nvGraphicFramePr>
        <p:xfrm>
          <a:off x="385763" y="1557338"/>
          <a:ext cx="6781800" cy="665162"/>
        </p:xfrm>
        <a:graphic>
          <a:graphicData uri="http://schemas.openxmlformats.org/presentationml/2006/ole">
            <p:oleObj spid="_x0000_s8194" name="文档" r:id="rId3" imgW="2933640" imgH="304920" progId="Word.Document.8">
              <p:embed/>
            </p:oleObj>
          </a:graphicData>
        </a:graphic>
      </p:graphicFrame>
      <p:graphicFrame>
        <p:nvGraphicFramePr>
          <p:cNvPr id="399366" name="Object 3"/>
          <p:cNvGraphicFramePr>
            <a:graphicFrameLocks noChangeAspect="1"/>
          </p:cNvGraphicFramePr>
          <p:nvPr/>
        </p:nvGraphicFramePr>
        <p:xfrm>
          <a:off x="931863" y="2120900"/>
          <a:ext cx="7162800" cy="873125"/>
        </p:xfrm>
        <a:graphic>
          <a:graphicData uri="http://schemas.openxmlformats.org/presentationml/2006/ole">
            <p:oleObj spid="_x0000_s8195" name="文档" r:id="rId4" imgW="3075480" imgH="393840" progId="Word.Document.8">
              <p:embed/>
            </p:oleObj>
          </a:graphicData>
        </a:graphic>
      </p:graphicFrame>
      <p:graphicFrame>
        <p:nvGraphicFramePr>
          <p:cNvPr id="399367" name="Object 4"/>
          <p:cNvGraphicFramePr>
            <a:graphicFrameLocks noChangeAspect="1"/>
          </p:cNvGraphicFramePr>
          <p:nvPr/>
        </p:nvGraphicFramePr>
        <p:xfrm>
          <a:off x="893763" y="2959100"/>
          <a:ext cx="7620000" cy="846138"/>
        </p:xfrm>
        <a:graphic>
          <a:graphicData uri="http://schemas.openxmlformats.org/presentationml/2006/ole">
            <p:oleObj spid="_x0000_s8196" name="文档" r:id="rId5" imgW="2515320" imgH="393840" progId="Word.Document.8">
              <p:embed/>
            </p:oleObj>
          </a:graphicData>
        </a:graphic>
      </p:graphicFrame>
      <p:graphicFrame>
        <p:nvGraphicFramePr>
          <p:cNvPr id="399368" name="Object 5"/>
          <p:cNvGraphicFramePr>
            <a:graphicFrameLocks noChangeAspect="1"/>
          </p:cNvGraphicFramePr>
          <p:nvPr/>
        </p:nvGraphicFramePr>
        <p:xfrm>
          <a:off x="919163" y="4532313"/>
          <a:ext cx="6019800" cy="1042987"/>
        </p:xfrm>
        <a:graphic>
          <a:graphicData uri="http://schemas.openxmlformats.org/presentationml/2006/ole">
            <p:oleObj spid="_x0000_s8197" name="文档" r:id="rId6" imgW="2354040" imgH="489960" progId="Word.Document.8">
              <p:embed/>
            </p:oleObj>
          </a:graphicData>
        </a:graphic>
      </p:graphicFrame>
      <p:graphicFrame>
        <p:nvGraphicFramePr>
          <p:cNvPr id="399369" name="Object 6"/>
          <p:cNvGraphicFramePr>
            <a:graphicFrameLocks noChangeAspect="1"/>
          </p:cNvGraphicFramePr>
          <p:nvPr/>
        </p:nvGraphicFramePr>
        <p:xfrm>
          <a:off x="919163" y="3789363"/>
          <a:ext cx="7696200" cy="885825"/>
        </p:xfrm>
        <a:graphic>
          <a:graphicData uri="http://schemas.openxmlformats.org/presentationml/2006/ole">
            <p:oleObj spid="_x0000_s8198" name="文档" r:id="rId7" imgW="3391560" imgH="457200" progId="Word.Document.8">
              <p:embed/>
            </p:oleObj>
          </a:graphicData>
        </a:graphic>
      </p:graphicFrame>
      <p:graphicFrame>
        <p:nvGraphicFramePr>
          <p:cNvPr id="399371" name="Object 7"/>
          <p:cNvGraphicFramePr>
            <a:graphicFrameLocks noChangeAspect="1"/>
          </p:cNvGraphicFramePr>
          <p:nvPr/>
        </p:nvGraphicFramePr>
        <p:xfrm>
          <a:off x="3886200" y="5418138"/>
          <a:ext cx="5257800" cy="927100"/>
        </p:xfrm>
        <a:graphic>
          <a:graphicData uri="http://schemas.openxmlformats.org/presentationml/2006/ole">
            <p:oleObj spid="_x0000_s8199" name="文档" r:id="rId8" imgW="2413800" imgH="423000" progId="Word.Document.8">
              <p:embed/>
            </p:oleObj>
          </a:graphicData>
        </a:graphic>
      </p:graphicFrame>
      <p:graphicFrame>
        <p:nvGraphicFramePr>
          <p:cNvPr id="8200" name="Object 8"/>
          <p:cNvGraphicFramePr>
            <a:graphicFrameLocks noChangeAspect="1"/>
          </p:cNvGraphicFramePr>
          <p:nvPr/>
        </p:nvGraphicFramePr>
        <p:xfrm>
          <a:off x="919163" y="5445125"/>
          <a:ext cx="3025775" cy="968375"/>
        </p:xfrm>
        <a:graphic>
          <a:graphicData uri="http://schemas.openxmlformats.org/presentationml/2006/ole">
            <p:oleObj spid="_x0000_s8200" name="文档" r:id="rId9" imgW="1149840" imgH="378000" progId="Word.Document.8">
              <p:embed/>
            </p:oleObj>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0394" name="Object 2"/>
          <p:cNvGraphicFramePr>
            <a:graphicFrameLocks noChangeAspect="1"/>
          </p:cNvGraphicFramePr>
          <p:nvPr/>
        </p:nvGraphicFramePr>
        <p:xfrm>
          <a:off x="774700" y="1143000"/>
          <a:ext cx="7696200" cy="784225"/>
        </p:xfrm>
        <a:graphic>
          <a:graphicData uri="http://schemas.openxmlformats.org/presentationml/2006/ole">
            <p:oleObj spid="_x0000_s9218" name="文档" r:id="rId3" imgW="2706840" imgH="318960" progId="Word.Document.8">
              <p:embed/>
            </p:oleObj>
          </a:graphicData>
        </a:graphic>
      </p:graphicFrame>
      <p:graphicFrame>
        <p:nvGraphicFramePr>
          <p:cNvPr id="400396" name="Object 3"/>
          <p:cNvGraphicFramePr>
            <a:graphicFrameLocks noChangeAspect="1"/>
          </p:cNvGraphicFramePr>
          <p:nvPr/>
        </p:nvGraphicFramePr>
        <p:xfrm>
          <a:off x="695325" y="1855788"/>
          <a:ext cx="7546975" cy="1854200"/>
        </p:xfrm>
        <a:graphic>
          <a:graphicData uri="http://schemas.openxmlformats.org/presentationml/2006/ole">
            <p:oleObj spid="_x0000_s9219" name="文档" r:id="rId4" imgW="3378240" imgH="834480" progId="Word.Document.8">
              <p:embed/>
            </p:oleObj>
          </a:graphicData>
        </a:graphic>
      </p:graphicFrame>
      <p:graphicFrame>
        <p:nvGraphicFramePr>
          <p:cNvPr id="400397" name="Object 4"/>
          <p:cNvGraphicFramePr>
            <a:graphicFrameLocks noChangeAspect="1"/>
          </p:cNvGraphicFramePr>
          <p:nvPr/>
        </p:nvGraphicFramePr>
        <p:xfrm>
          <a:off x="812800" y="3913188"/>
          <a:ext cx="8331200" cy="520700"/>
        </p:xfrm>
        <a:graphic>
          <a:graphicData uri="http://schemas.openxmlformats.org/presentationml/2006/ole">
            <p:oleObj spid="_x0000_s9220" name="文档" r:id="rId5" imgW="4560321" imgH="285470" progId="Word.Document.8">
              <p:embed/>
            </p:oleObj>
          </a:graphicData>
        </a:graphic>
      </p:graphicFrame>
      <p:graphicFrame>
        <p:nvGraphicFramePr>
          <p:cNvPr id="400398" name="Object 5"/>
          <p:cNvGraphicFramePr>
            <a:graphicFrameLocks noChangeAspect="1"/>
          </p:cNvGraphicFramePr>
          <p:nvPr/>
        </p:nvGraphicFramePr>
        <p:xfrm>
          <a:off x="812800" y="4637088"/>
          <a:ext cx="7416800" cy="508000"/>
        </p:xfrm>
        <a:graphic>
          <a:graphicData uri="http://schemas.openxmlformats.org/presentationml/2006/ole">
            <p:oleObj spid="_x0000_s9221" name="文档" r:id="rId6" imgW="3684097" imgH="255231" progId="Word.Document.8">
              <p:embed/>
            </p:oleObj>
          </a:graphicData>
        </a:graphic>
      </p:graphicFrame>
      <p:graphicFrame>
        <p:nvGraphicFramePr>
          <p:cNvPr id="400399" name="Object 6"/>
          <p:cNvGraphicFramePr>
            <a:graphicFrameLocks noChangeAspect="1"/>
          </p:cNvGraphicFramePr>
          <p:nvPr/>
        </p:nvGraphicFramePr>
        <p:xfrm>
          <a:off x="812800" y="5233988"/>
          <a:ext cx="4826000" cy="1066800"/>
        </p:xfrm>
        <a:graphic>
          <a:graphicData uri="http://schemas.openxmlformats.org/presentationml/2006/ole">
            <p:oleObj spid="_x0000_s9222" name="文档" r:id="rId7" imgW="2294015" imgH="510822" progId="Word.Document.8">
              <p:embed/>
            </p:oleObj>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1419" name="Object 2"/>
          <p:cNvGraphicFramePr>
            <a:graphicFrameLocks noChangeAspect="1"/>
          </p:cNvGraphicFramePr>
          <p:nvPr/>
        </p:nvGraphicFramePr>
        <p:xfrm>
          <a:off x="1182688" y="1922463"/>
          <a:ext cx="6400800" cy="546100"/>
        </p:xfrm>
        <a:graphic>
          <a:graphicData uri="http://schemas.openxmlformats.org/presentationml/2006/ole">
            <p:oleObj spid="_x0000_s10242" name="文档" r:id="rId3" imgW="2684447" imgH="231472" progId="Word.Document.8">
              <p:embed/>
            </p:oleObj>
          </a:graphicData>
        </a:graphic>
      </p:graphicFrame>
      <p:graphicFrame>
        <p:nvGraphicFramePr>
          <p:cNvPr id="401420" name="Object 3"/>
          <p:cNvGraphicFramePr>
            <a:graphicFrameLocks noChangeAspect="1"/>
          </p:cNvGraphicFramePr>
          <p:nvPr/>
        </p:nvGraphicFramePr>
        <p:xfrm>
          <a:off x="687388" y="2455863"/>
          <a:ext cx="7086600" cy="635000"/>
        </p:xfrm>
        <a:graphic>
          <a:graphicData uri="http://schemas.openxmlformats.org/presentationml/2006/ole">
            <p:oleObj spid="_x0000_s10243" name="文档" r:id="rId4" imgW="2341874" imgH="228232" progId="Word.Document.8">
              <p:embed/>
            </p:oleObj>
          </a:graphicData>
        </a:graphic>
      </p:graphicFrame>
      <p:graphicFrame>
        <p:nvGraphicFramePr>
          <p:cNvPr id="401421" name="Object 4"/>
          <p:cNvGraphicFramePr>
            <a:graphicFrameLocks noChangeAspect="1"/>
          </p:cNvGraphicFramePr>
          <p:nvPr/>
        </p:nvGraphicFramePr>
        <p:xfrm>
          <a:off x="687388" y="3141663"/>
          <a:ext cx="8458200" cy="762000"/>
        </p:xfrm>
        <a:graphic>
          <a:graphicData uri="http://schemas.openxmlformats.org/presentationml/2006/ole">
            <p:oleObj spid="_x0000_s10244" name="文档" r:id="rId5" imgW="3957220" imgH="304549" progId="Word.Document.8">
              <p:embed/>
            </p:oleObj>
          </a:graphicData>
        </a:graphic>
      </p:graphicFrame>
      <p:graphicFrame>
        <p:nvGraphicFramePr>
          <p:cNvPr id="401422" name="Object 5"/>
          <p:cNvGraphicFramePr>
            <a:graphicFrameLocks noChangeAspect="1"/>
          </p:cNvGraphicFramePr>
          <p:nvPr/>
        </p:nvGraphicFramePr>
        <p:xfrm>
          <a:off x="687388" y="3725863"/>
          <a:ext cx="4495800" cy="635000"/>
        </p:xfrm>
        <a:graphic>
          <a:graphicData uri="http://schemas.openxmlformats.org/presentationml/2006/ole">
            <p:oleObj spid="_x0000_s10245" name="文档" r:id="rId6" imgW="2018013" imgH="285470" progId="Word.Document.8">
              <p:embed/>
            </p:oleObj>
          </a:graphicData>
        </a:graphic>
      </p:graphicFrame>
      <p:grpSp>
        <p:nvGrpSpPr>
          <p:cNvPr id="10246" name="Group 81"/>
          <p:cNvGrpSpPr>
            <a:grpSpLocks noChangeAspect="1"/>
          </p:cNvGrpSpPr>
          <p:nvPr/>
        </p:nvGrpSpPr>
        <p:grpSpPr bwMode="auto">
          <a:xfrm>
            <a:off x="723900" y="1460500"/>
            <a:ext cx="8293100" cy="508000"/>
            <a:chOff x="456" y="920"/>
            <a:chExt cx="5224" cy="320"/>
          </a:xfrm>
        </p:grpSpPr>
        <p:sp>
          <p:nvSpPr>
            <p:cNvPr id="10247" name="AutoShape 80"/>
            <p:cNvSpPr>
              <a:spLocks noChangeAspect="1" noChangeArrowheads="1" noTextEdit="1"/>
            </p:cNvSpPr>
            <p:nvPr/>
          </p:nvSpPr>
          <p:spPr bwMode="auto">
            <a:xfrm>
              <a:off x="456" y="920"/>
              <a:ext cx="5224" cy="320"/>
            </a:xfrm>
            <a:prstGeom prst="rect">
              <a:avLst/>
            </a:prstGeom>
            <a:noFill/>
            <a:ln w="9525">
              <a:noFill/>
              <a:miter lim="800000"/>
              <a:headEnd/>
              <a:tailEnd/>
            </a:ln>
          </p:spPr>
          <p:txBody>
            <a:bodyPr/>
            <a:lstStyle/>
            <a:p>
              <a:endParaRPr lang="zh-CN" altLang="en-US"/>
            </a:p>
          </p:txBody>
        </p:sp>
        <p:sp>
          <p:nvSpPr>
            <p:cNvPr id="10248" name="Rectangle 82"/>
            <p:cNvSpPr>
              <a:spLocks noChangeArrowheads="1"/>
            </p:cNvSpPr>
            <p:nvPr/>
          </p:nvSpPr>
          <p:spPr bwMode="auto">
            <a:xfrm>
              <a:off x="456" y="955"/>
              <a:ext cx="821" cy="264"/>
            </a:xfrm>
            <a:prstGeom prst="rect">
              <a:avLst/>
            </a:prstGeom>
            <a:noFill/>
            <a:ln w="9525">
              <a:noFill/>
              <a:miter lim="800000"/>
              <a:headEnd/>
              <a:tailEnd/>
            </a:ln>
          </p:spPr>
          <p:txBody>
            <a:bodyPr wrap="none" lIns="0" tIns="0" rIns="0" bIns="0">
              <a:spAutoFit/>
            </a:bodyPr>
            <a:lstStyle/>
            <a:p>
              <a:r>
                <a:rPr lang="zh-CN" altLang="en-US" sz="2900">
                  <a:solidFill>
                    <a:srgbClr val="003300"/>
                  </a:solidFill>
                  <a:latin typeface="宋体" charset="-122"/>
                </a:rPr>
                <a:t>反之，若存在</a:t>
              </a:r>
              <a:endParaRPr lang="zh-CN" altLang="en-US"/>
            </a:p>
          </p:txBody>
        </p:sp>
        <p:sp>
          <p:nvSpPr>
            <p:cNvPr id="10249" name="Rectangle 83"/>
            <p:cNvSpPr>
              <a:spLocks noChangeArrowheads="1"/>
            </p:cNvSpPr>
            <p:nvPr/>
          </p:nvSpPr>
          <p:spPr bwMode="auto">
            <a:xfrm>
              <a:off x="1852" y="955"/>
              <a:ext cx="234" cy="264"/>
            </a:xfrm>
            <a:prstGeom prst="rect">
              <a:avLst/>
            </a:prstGeom>
            <a:noFill/>
            <a:ln w="9525">
              <a:noFill/>
              <a:miter lim="800000"/>
              <a:headEnd/>
              <a:tailEnd/>
            </a:ln>
          </p:spPr>
          <p:txBody>
            <a:bodyPr wrap="none" lIns="0" tIns="0" rIns="0" bIns="0">
              <a:spAutoFit/>
            </a:bodyPr>
            <a:lstStyle/>
            <a:p>
              <a:r>
                <a:rPr lang="en-US" altLang="zh-CN" sz="2900">
                  <a:solidFill>
                    <a:srgbClr val="003300"/>
                  </a:solidFill>
                  <a:latin typeface="宋体" charset="-122"/>
                </a:rPr>
                <a:t> </a:t>
              </a:r>
              <a:endParaRPr lang="en-US" altLang="zh-CN"/>
            </a:p>
          </p:txBody>
        </p:sp>
        <p:grpSp>
          <p:nvGrpSpPr>
            <p:cNvPr id="10250" name="Group 89"/>
            <p:cNvGrpSpPr>
              <a:grpSpLocks/>
            </p:cNvGrpSpPr>
            <p:nvPr/>
          </p:nvGrpSpPr>
          <p:grpSpPr bwMode="auto">
            <a:xfrm>
              <a:off x="2117" y="949"/>
              <a:ext cx="487" cy="296"/>
              <a:chOff x="2117" y="949"/>
              <a:chExt cx="487" cy="296"/>
            </a:xfrm>
          </p:grpSpPr>
          <p:sp>
            <p:nvSpPr>
              <p:cNvPr id="10266" name="Rectangle 84"/>
              <p:cNvSpPr>
                <a:spLocks noChangeArrowheads="1"/>
              </p:cNvSpPr>
              <p:nvPr/>
            </p:nvSpPr>
            <p:spPr bwMode="auto">
              <a:xfrm>
                <a:off x="2471" y="949"/>
                <a:ext cx="133" cy="172"/>
              </a:xfrm>
              <a:prstGeom prst="rect">
                <a:avLst/>
              </a:prstGeom>
              <a:noFill/>
              <a:ln w="9525">
                <a:noFill/>
                <a:miter lim="800000"/>
                <a:headEnd/>
                <a:tailEnd/>
              </a:ln>
            </p:spPr>
            <p:txBody>
              <a:bodyPr wrap="none" lIns="0" tIns="0" rIns="0" bIns="0">
                <a:spAutoFit/>
              </a:bodyPr>
              <a:lstStyle/>
              <a:p>
                <a:r>
                  <a:rPr lang="en-US" altLang="zh-CN" sz="1400">
                    <a:solidFill>
                      <a:srgbClr val="000000"/>
                    </a:solidFill>
                    <a:latin typeface="Symbol" pitchFamily="18" charset="2"/>
                  </a:rPr>
                  <a:t>*</a:t>
                </a:r>
                <a:endParaRPr lang="en-US" altLang="zh-CN"/>
              </a:p>
            </p:txBody>
          </p:sp>
          <p:sp>
            <p:nvSpPr>
              <p:cNvPr id="10267" name="Rectangle 85"/>
              <p:cNvSpPr>
                <a:spLocks noChangeArrowheads="1"/>
              </p:cNvSpPr>
              <p:nvPr/>
            </p:nvSpPr>
            <p:spPr bwMode="auto">
              <a:xfrm>
                <a:off x="2225" y="949"/>
                <a:ext cx="133" cy="172"/>
              </a:xfrm>
              <a:prstGeom prst="rect">
                <a:avLst/>
              </a:prstGeom>
              <a:noFill/>
              <a:ln w="9525">
                <a:noFill/>
                <a:miter lim="800000"/>
                <a:headEnd/>
                <a:tailEnd/>
              </a:ln>
            </p:spPr>
            <p:txBody>
              <a:bodyPr wrap="none" lIns="0" tIns="0" rIns="0" bIns="0">
                <a:spAutoFit/>
              </a:bodyPr>
              <a:lstStyle/>
              <a:p>
                <a:r>
                  <a:rPr lang="en-US" altLang="zh-CN" sz="1400">
                    <a:solidFill>
                      <a:srgbClr val="000000"/>
                    </a:solidFill>
                    <a:latin typeface="Symbol" pitchFamily="18" charset="2"/>
                  </a:rPr>
                  <a:t>*</a:t>
                </a:r>
                <a:endParaRPr lang="en-US" altLang="zh-CN"/>
              </a:p>
            </p:txBody>
          </p:sp>
          <p:sp>
            <p:nvSpPr>
              <p:cNvPr id="10268" name="Rectangle 86"/>
              <p:cNvSpPr>
                <a:spLocks noChangeArrowheads="1"/>
              </p:cNvSpPr>
              <p:nvPr/>
            </p:nvSpPr>
            <p:spPr bwMode="auto">
              <a:xfrm>
                <a:off x="2367" y="976"/>
                <a:ext cx="182" cy="266"/>
              </a:xfrm>
              <a:prstGeom prst="rect">
                <a:avLst/>
              </a:prstGeom>
              <a:noFill/>
              <a:ln w="9525">
                <a:noFill/>
                <a:miter lim="800000"/>
                <a:headEnd/>
                <a:tailEnd/>
              </a:ln>
            </p:spPr>
            <p:txBody>
              <a:bodyPr wrap="none" lIns="0" tIns="0" rIns="0" bIns="0">
                <a:spAutoFit/>
              </a:bodyPr>
              <a:lstStyle/>
              <a:p>
                <a:r>
                  <a:rPr lang="en-US" altLang="zh-CN" sz="2500" i="1">
                    <a:solidFill>
                      <a:srgbClr val="000000"/>
                    </a:solidFill>
                  </a:rPr>
                  <a:t>b</a:t>
                </a:r>
                <a:endParaRPr lang="en-US" altLang="zh-CN"/>
              </a:p>
            </p:txBody>
          </p:sp>
          <p:sp>
            <p:nvSpPr>
              <p:cNvPr id="10269" name="Rectangle 87"/>
              <p:cNvSpPr>
                <a:spLocks noChangeArrowheads="1"/>
              </p:cNvSpPr>
              <p:nvPr/>
            </p:nvSpPr>
            <p:spPr bwMode="auto">
              <a:xfrm>
                <a:off x="2117" y="976"/>
                <a:ext cx="182" cy="266"/>
              </a:xfrm>
              <a:prstGeom prst="rect">
                <a:avLst/>
              </a:prstGeom>
              <a:noFill/>
              <a:ln w="9525">
                <a:noFill/>
                <a:miter lim="800000"/>
                <a:headEnd/>
                <a:tailEnd/>
              </a:ln>
            </p:spPr>
            <p:txBody>
              <a:bodyPr wrap="none" lIns="0" tIns="0" rIns="0" bIns="0">
                <a:spAutoFit/>
              </a:bodyPr>
              <a:lstStyle/>
              <a:p>
                <a:r>
                  <a:rPr lang="en-US" altLang="zh-CN" sz="2500" i="1">
                    <a:solidFill>
                      <a:srgbClr val="000000"/>
                    </a:solidFill>
                  </a:rPr>
                  <a:t>a</a:t>
                </a:r>
                <a:endParaRPr lang="en-US" altLang="zh-CN"/>
              </a:p>
            </p:txBody>
          </p:sp>
          <p:sp>
            <p:nvSpPr>
              <p:cNvPr id="10270" name="Rectangle 88"/>
              <p:cNvSpPr>
                <a:spLocks noChangeArrowheads="1"/>
              </p:cNvSpPr>
              <p:nvPr/>
            </p:nvSpPr>
            <p:spPr bwMode="auto">
              <a:xfrm>
                <a:off x="2298" y="976"/>
                <a:ext cx="130" cy="269"/>
              </a:xfrm>
              <a:prstGeom prst="rect">
                <a:avLst/>
              </a:prstGeom>
              <a:noFill/>
              <a:ln w="9525">
                <a:noFill/>
                <a:miter lim="800000"/>
                <a:headEnd/>
                <a:tailEnd/>
              </a:ln>
            </p:spPr>
            <p:txBody>
              <a:bodyPr wrap="none" lIns="0" tIns="0" rIns="0" bIns="0">
                <a:spAutoFit/>
              </a:bodyPr>
              <a:lstStyle/>
              <a:p>
                <a:r>
                  <a:rPr lang="en-US" altLang="zh-CN" sz="2500">
                    <a:solidFill>
                      <a:srgbClr val="000000"/>
                    </a:solidFill>
                  </a:rPr>
                  <a:t>,</a:t>
                </a:r>
                <a:endParaRPr lang="en-US" altLang="zh-CN"/>
              </a:p>
            </p:txBody>
          </p:sp>
        </p:grpSp>
        <p:sp>
          <p:nvSpPr>
            <p:cNvPr id="10251" name="Rectangle 90"/>
            <p:cNvSpPr>
              <a:spLocks noChangeArrowheads="1"/>
            </p:cNvSpPr>
            <p:nvPr/>
          </p:nvSpPr>
          <p:spPr bwMode="auto">
            <a:xfrm>
              <a:off x="2568" y="955"/>
              <a:ext cx="234" cy="264"/>
            </a:xfrm>
            <a:prstGeom prst="rect">
              <a:avLst/>
            </a:prstGeom>
            <a:noFill/>
            <a:ln w="9525">
              <a:noFill/>
              <a:miter lim="800000"/>
              <a:headEnd/>
              <a:tailEnd/>
            </a:ln>
          </p:spPr>
          <p:txBody>
            <a:bodyPr wrap="none" lIns="0" tIns="0" rIns="0" bIns="0">
              <a:spAutoFit/>
            </a:bodyPr>
            <a:lstStyle/>
            <a:p>
              <a:r>
                <a:rPr lang="en-US" altLang="zh-CN" sz="2900">
                  <a:solidFill>
                    <a:srgbClr val="003300"/>
                  </a:solidFill>
                  <a:latin typeface="宋体" charset="-122"/>
                </a:rPr>
                <a:t> </a:t>
              </a:r>
              <a:endParaRPr lang="en-US" altLang="zh-CN"/>
            </a:p>
          </p:txBody>
        </p:sp>
        <p:sp>
          <p:nvSpPr>
            <p:cNvPr id="10252" name="Rectangle 91"/>
            <p:cNvSpPr>
              <a:spLocks noChangeArrowheads="1"/>
            </p:cNvSpPr>
            <p:nvPr/>
          </p:nvSpPr>
          <p:spPr bwMode="auto">
            <a:xfrm>
              <a:off x="2800" y="955"/>
              <a:ext cx="234" cy="264"/>
            </a:xfrm>
            <a:prstGeom prst="rect">
              <a:avLst/>
            </a:prstGeom>
            <a:noFill/>
            <a:ln w="9525">
              <a:noFill/>
              <a:miter lim="800000"/>
              <a:headEnd/>
              <a:tailEnd/>
            </a:ln>
          </p:spPr>
          <p:txBody>
            <a:bodyPr wrap="none" lIns="0" tIns="0" rIns="0" bIns="0">
              <a:spAutoFit/>
            </a:bodyPr>
            <a:lstStyle/>
            <a:p>
              <a:r>
                <a:rPr lang="zh-CN" altLang="en-US" sz="2900">
                  <a:solidFill>
                    <a:srgbClr val="003300"/>
                  </a:solidFill>
                  <a:latin typeface="宋体" charset="-122"/>
                </a:rPr>
                <a:t>使</a:t>
              </a:r>
              <a:endParaRPr lang="zh-CN" altLang="en-US"/>
            </a:p>
          </p:txBody>
        </p:sp>
        <p:sp>
          <p:nvSpPr>
            <p:cNvPr id="10253" name="Rectangle 92"/>
            <p:cNvSpPr>
              <a:spLocks noChangeArrowheads="1"/>
            </p:cNvSpPr>
            <p:nvPr/>
          </p:nvSpPr>
          <p:spPr bwMode="auto">
            <a:xfrm>
              <a:off x="3033" y="955"/>
              <a:ext cx="234" cy="264"/>
            </a:xfrm>
            <a:prstGeom prst="rect">
              <a:avLst/>
            </a:prstGeom>
            <a:noFill/>
            <a:ln w="9525">
              <a:noFill/>
              <a:miter lim="800000"/>
              <a:headEnd/>
              <a:tailEnd/>
            </a:ln>
          </p:spPr>
          <p:txBody>
            <a:bodyPr wrap="none" lIns="0" tIns="0" rIns="0" bIns="0">
              <a:spAutoFit/>
            </a:bodyPr>
            <a:lstStyle/>
            <a:p>
              <a:r>
                <a:rPr lang="en-US" altLang="zh-CN" sz="2900">
                  <a:solidFill>
                    <a:srgbClr val="003300"/>
                  </a:solidFill>
                  <a:latin typeface="宋体" charset="-122"/>
                </a:rPr>
                <a:t> </a:t>
              </a:r>
              <a:endParaRPr lang="en-US" altLang="zh-CN"/>
            </a:p>
          </p:txBody>
        </p:sp>
        <p:sp>
          <p:nvSpPr>
            <p:cNvPr id="10254" name="Rectangle 93"/>
            <p:cNvSpPr>
              <a:spLocks noChangeArrowheads="1"/>
            </p:cNvSpPr>
            <p:nvPr/>
          </p:nvSpPr>
          <p:spPr bwMode="auto">
            <a:xfrm>
              <a:off x="3265" y="946"/>
              <a:ext cx="508" cy="315"/>
            </a:xfrm>
            <a:prstGeom prst="rect">
              <a:avLst/>
            </a:prstGeom>
            <a:noFill/>
            <a:ln w="9525">
              <a:noFill/>
              <a:miter lim="800000"/>
              <a:headEnd/>
              <a:tailEnd/>
            </a:ln>
          </p:spPr>
          <p:txBody>
            <a:bodyPr wrap="none" lIns="0" tIns="0" rIns="0" bIns="0">
              <a:spAutoFit/>
            </a:bodyPr>
            <a:lstStyle/>
            <a:p>
              <a:r>
                <a:rPr lang="en-US" altLang="zh-CN" sz="2900">
                  <a:solidFill>
                    <a:srgbClr val="003300"/>
                  </a:solidFill>
                </a:rPr>
                <a:t>P{Y</a:t>
              </a:r>
              <a:endParaRPr lang="en-US" altLang="zh-CN"/>
            </a:p>
          </p:txBody>
        </p:sp>
        <p:sp>
          <p:nvSpPr>
            <p:cNvPr id="10255" name="Rectangle 94"/>
            <p:cNvSpPr>
              <a:spLocks noChangeArrowheads="1"/>
            </p:cNvSpPr>
            <p:nvPr/>
          </p:nvSpPr>
          <p:spPr bwMode="auto">
            <a:xfrm>
              <a:off x="3675" y="955"/>
              <a:ext cx="234" cy="264"/>
            </a:xfrm>
            <a:prstGeom prst="rect">
              <a:avLst/>
            </a:prstGeom>
            <a:noFill/>
            <a:ln w="9525">
              <a:noFill/>
              <a:miter lim="800000"/>
              <a:headEnd/>
              <a:tailEnd/>
            </a:ln>
          </p:spPr>
          <p:txBody>
            <a:bodyPr wrap="none" lIns="0" tIns="0" rIns="0" bIns="0">
              <a:spAutoFit/>
            </a:bodyPr>
            <a:lstStyle/>
            <a:p>
              <a:r>
                <a:rPr lang="zh-CN" altLang="en-US" sz="2900">
                  <a:solidFill>
                    <a:srgbClr val="003300"/>
                  </a:solidFill>
                  <a:latin typeface="宋体" charset="-122"/>
                </a:rPr>
                <a:t>＝</a:t>
              </a:r>
              <a:endParaRPr lang="zh-CN" altLang="en-US"/>
            </a:p>
          </p:txBody>
        </p:sp>
        <p:grpSp>
          <p:nvGrpSpPr>
            <p:cNvPr id="10256" name="Group 101"/>
            <p:cNvGrpSpPr>
              <a:grpSpLocks/>
            </p:cNvGrpSpPr>
            <p:nvPr/>
          </p:nvGrpSpPr>
          <p:grpSpPr bwMode="auto">
            <a:xfrm>
              <a:off x="3939" y="949"/>
              <a:ext cx="750" cy="294"/>
              <a:chOff x="3939" y="949"/>
              <a:chExt cx="750" cy="294"/>
            </a:xfrm>
          </p:grpSpPr>
          <p:sp>
            <p:nvSpPr>
              <p:cNvPr id="10260" name="Rectangle 95"/>
              <p:cNvSpPr>
                <a:spLocks noChangeArrowheads="1"/>
              </p:cNvSpPr>
              <p:nvPr/>
            </p:nvSpPr>
            <p:spPr bwMode="auto">
              <a:xfrm>
                <a:off x="4483" y="976"/>
                <a:ext cx="206" cy="267"/>
              </a:xfrm>
              <a:prstGeom prst="rect">
                <a:avLst/>
              </a:prstGeom>
              <a:noFill/>
              <a:ln w="9525">
                <a:noFill/>
                <a:miter lim="800000"/>
                <a:headEnd/>
                <a:tailEnd/>
              </a:ln>
            </p:spPr>
            <p:txBody>
              <a:bodyPr wrap="none" lIns="0" tIns="0" rIns="0" bIns="0">
                <a:spAutoFit/>
              </a:bodyPr>
              <a:lstStyle/>
              <a:p>
                <a:r>
                  <a:rPr lang="en-US" altLang="zh-CN" sz="2500" i="1">
                    <a:solidFill>
                      <a:srgbClr val="000000"/>
                    </a:solidFill>
                  </a:rPr>
                  <a:t>X</a:t>
                </a:r>
                <a:endParaRPr lang="en-US" altLang="zh-CN"/>
              </a:p>
            </p:txBody>
          </p:sp>
          <p:sp>
            <p:nvSpPr>
              <p:cNvPr id="10261" name="Rectangle 96"/>
              <p:cNvSpPr>
                <a:spLocks noChangeArrowheads="1"/>
              </p:cNvSpPr>
              <p:nvPr/>
            </p:nvSpPr>
            <p:spPr bwMode="auto">
              <a:xfrm>
                <a:off x="4303" y="976"/>
                <a:ext cx="182" cy="267"/>
              </a:xfrm>
              <a:prstGeom prst="rect">
                <a:avLst/>
              </a:prstGeom>
              <a:noFill/>
              <a:ln w="9525">
                <a:noFill/>
                <a:miter lim="800000"/>
                <a:headEnd/>
                <a:tailEnd/>
              </a:ln>
            </p:spPr>
            <p:txBody>
              <a:bodyPr wrap="none" lIns="0" tIns="0" rIns="0" bIns="0">
                <a:spAutoFit/>
              </a:bodyPr>
              <a:lstStyle/>
              <a:p>
                <a:r>
                  <a:rPr lang="en-US" altLang="zh-CN" sz="2500" i="1">
                    <a:solidFill>
                      <a:srgbClr val="000000"/>
                    </a:solidFill>
                  </a:rPr>
                  <a:t>b</a:t>
                </a:r>
                <a:endParaRPr lang="en-US" altLang="zh-CN"/>
              </a:p>
            </p:txBody>
          </p:sp>
          <p:sp>
            <p:nvSpPr>
              <p:cNvPr id="10262" name="Rectangle 97"/>
              <p:cNvSpPr>
                <a:spLocks noChangeArrowheads="1"/>
              </p:cNvSpPr>
              <p:nvPr/>
            </p:nvSpPr>
            <p:spPr bwMode="auto">
              <a:xfrm>
                <a:off x="3939" y="976"/>
                <a:ext cx="182" cy="267"/>
              </a:xfrm>
              <a:prstGeom prst="rect">
                <a:avLst/>
              </a:prstGeom>
              <a:noFill/>
              <a:ln w="9525">
                <a:noFill/>
                <a:miter lim="800000"/>
                <a:headEnd/>
                <a:tailEnd/>
              </a:ln>
            </p:spPr>
            <p:txBody>
              <a:bodyPr wrap="none" lIns="0" tIns="0" rIns="0" bIns="0">
                <a:spAutoFit/>
              </a:bodyPr>
              <a:lstStyle/>
              <a:p>
                <a:r>
                  <a:rPr lang="en-US" altLang="zh-CN" sz="2500" i="1">
                    <a:solidFill>
                      <a:srgbClr val="000000"/>
                    </a:solidFill>
                  </a:rPr>
                  <a:t>a</a:t>
                </a:r>
                <a:endParaRPr lang="en-US" altLang="zh-CN"/>
              </a:p>
            </p:txBody>
          </p:sp>
          <p:sp>
            <p:nvSpPr>
              <p:cNvPr id="10263" name="Rectangle 98"/>
              <p:cNvSpPr>
                <a:spLocks noChangeArrowheads="1"/>
              </p:cNvSpPr>
              <p:nvPr/>
            </p:nvSpPr>
            <p:spPr bwMode="auto">
              <a:xfrm>
                <a:off x="4405" y="949"/>
                <a:ext cx="134" cy="173"/>
              </a:xfrm>
              <a:prstGeom prst="rect">
                <a:avLst/>
              </a:prstGeom>
              <a:noFill/>
              <a:ln w="9525">
                <a:noFill/>
                <a:miter lim="800000"/>
                <a:headEnd/>
                <a:tailEnd/>
              </a:ln>
            </p:spPr>
            <p:txBody>
              <a:bodyPr wrap="none" lIns="0" tIns="0" rIns="0" bIns="0">
                <a:spAutoFit/>
              </a:bodyPr>
              <a:lstStyle/>
              <a:p>
                <a:r>
                  <a:rPr lang="en-US" altLang="zh-CN" sz="1400">
                    <a:solidFill>
                      <a:srgbClr val="000000"/>
                    </a:solidFill>
                    <a:latin typeface="Symbol" pitchFamily="18" charset="2"/>
                  </a:rPr>
                  <a:t>*</a:t>
                </a:r>
                <a:endParaRPr lang="en-US" altLang="zh-CN"/>
              </a:p>
            </p:txBody>
          </p:sp>
          <p:sp>
            <p:nvSpPr>
              <p:cNvPr id="10264" name="Rectangle 99"/>
              <p:cNvSpPr>
                <a:spLocks noChangeArrowheads="1"/>
              </p:cNvSpPr>
              <p:nvPr/>
            </p:nvSpPr>
            <p:spPr bwMode="auto">
              <a:xfrm>
                <a:off x="4044" y="949"/>
                <a:ext cx="134" cy="173"/>
              </a:xfrm>
              <a:prstGeom prst="rect">
                <a:avLst/>
              </a:prstGeom>
              <a:noFill/>
              <a:ln w="9525">
                <a:noFill/>
                <a:miter lim="800000"/>
                <a:headEnd/>
                <a:tailEnd/>
              </a:ln>
            </p:spPr>
            <p:txBody>
              <a:bodyPr wrap="none" lIns="0" tIns="0" rIns="0" bIns="0">
                <a:spAutoFit/>
              </a:bodyPr>
              <a:lstStyle/>
              <a:p>
                <a:r>
                  <a:rPr lang="en-US" altLang="zh-CN" sz="1400">
                    <a:solidFill>
                      <a:srgbClr val="000000"/>
                    </a:solidFill>
                    <a:latin typeface="Symbol" pitchFamily="18" charset="2"/>
                  </a:rPr>
                  <a:t>*</a:t>
                </a:r>
                <a:endParaRPr lang="en-US" altLang="zh-CN"/>
              </a:p>
            </p:txBody>
          </p:sp>
          <p:sp>
            <p:nvSpPr>
              <p:cNvPr id="10265" name="Rectangle 100"/>
              <p:cNvSpPr>
                <a:spLocks noChangeArrowheads="1"/>
              </p:cNvSpPr>
              <p:nvPr/>
            </p:nvSpPr>
            <p:spPr bwMode="auto">
              <a:xfrm>
                <a:off x="4157" y="954"/>
                <a:ext cx="233" cy="289"/>
              </a:xfrm>
              <a:prstGeom prst="rect">
                <a:avLst/>
              </a:prstGeom>
              <a:noFill/>
              <a:ln w="9525">
                <a:noFill/>
                <a:miter lim="800000"/>
                <a:headEnd/>
                <a:tailEnd/>
              </a:ln>
            </p:spPr>
            <p:txBody>
              <a:bodyPr wrap="none" lIns="0" tIns="0" rIns="0" bIns="0">
                <a:spAutoFit/>
              </a:bodyPr>
              <a:lstStyle/>
              <a:p>
                <a:r>
                  <a:rPr lang="en-US" altLang="zh-CN" sz="2500">
                    <a:solidFill>
                      <a:srgbClr val="000000"/>
                    </a:solidFill>
                    <a:latin typeface="Symbol" pitchFamily="18" charset="2"/>
                  </a:rPr>
                  <a:t>+</a:t>
                </a:r>
                <a:endParaRPr lang="en-US" altLang="zh-CN"/>
              </a:p>
            </p:txBody>
          </p:sp>
        </p:grpSp>
        <p:sp>
          <p:nvSpPr>
            <p:cNvPr id="10257" name="Rectangle 102"/>
            <p:cNvSpPr>
              <a:spLocks noChangeArrowheads="1"/>
            </p:cNvSpPr>
            <p:nvPr/>
          </p:nvSpPr>
          <p:spPr bwMode="auto">
            <a:xfrm>
              <a:off x="4673" y="946"/>
              <a:ext cx="456" cy="315"/>
            </a:xfrm>
            <a:prstGeom prst="rect">
              <a:avLst/>
            </a:prstGeom>
            <a:noFill/>
            <a:ln w="9525">
              <a:noFill/>
              <a:miter lim="800000"/>
              <a:headEnd/>
              <a:tailEnd/>
            </a:ln>
          </p:spPr>
          <p:txBody>
            <a:bodyPr wrap="none" lIns="0" tIns="0" rIns="0" bIns="0">
              <a:spAutoFit/>
            </a:bodyPr>
            <a:lstStyle/>
            <a:p>
              <a:r>
                <a:rPr lang="en-US" altLang="zh-CN" sz="2900">
                  <a:solidFill>
                    <a:srgbClr val="003300"/>
                  </a:solidFill>
                </a:rPr>
                <a:t>}=1</a:t>
              </a:r>
              <a:endParaRPr lang="en-US" altLang="zh-CN"/>
            </a:p>
          </p:txBody>
        </p:sp>
        <p:sp>
          <p:nvSpPr>
            <p:cNvPr id="10258" name="Rectangle 103"/>
            <p:cNvSpPr>
              <a:spLocks noChangeArrowheads="1"/>
            </p:cNvSpPr>
            <p:nvPr/>
          </p:nvSpPr>
          <p:spPr bwMode="auto">
            <a:xfrm>
              <a:off x="5033" y="955"/>
              <a:ext cx="351" cy="264"/>
            </a:xfrm>
            <a:prstGeom prst="rect">
              <a:avLst/>
            </a:prstGeom>
            <a:noFill/>
            <a:ln w="9525">
              <a:noFill/>
              <a:miter lim="800000"/>
              <a:headEnd/>
              <a:tailEnd/>
            </a:ln>
          </p:spPr>
          <p:txBody>
            <a:bodyPr wrap="none" lIns="0" tIns="0" rIns="0" bIns="0">
              <a:spAutoFit/>
            </a:bodyPr>
            <a:lstStyle/>
            <a:p>
              <a:r>
                <a:rPr lang="zh-CN" altLang="en-US" sz="2900">
                  <a:solidFill>
                    <a:srgbClr val="003300"/>
                  </a:solidFill>
                  <a:latin typeface="宋体" charset="-122"/>
                </a:rPr>
                <a:t>，则</a:t>
              </a:r>
              <a:endParaRPr lang="zh-CN" altLang="en-US"/>
            </a:p>
          </p:txBody>
        </p:sp>
        <p:sp>
          <p:nvSpPr>
            <p:cNvPr id="10259" name="Rectangle 104"/>
            <p:cNvSpPr>
              <a:spLocks noChangeArrowheads="1"/>
            </p:cNvSpPr>
            <p:nvPr/>
          </p:nvSpPr>
          <p:spPr bwMode="auto">
            <a:xfrm>
              <a:off x="5499" y="946"/>
              <a:ext cx="153" cy="315"/>
            </a:xfrm>
            <a:prstGeom prst="rect">
              <a:avLst/>
            </a:prstGeom>
            <a:noFill/>
            <a:ln w="9525">
              <a:noFill/>
              <a:miter lim="800000"/>
              <a:headEnd/>
              <a:tailEnd/>
            </a:ln>
          </p:spPr>
          <p:txBody>
            <a:bodyPr wrap="none" lIns="0" tIns="0" rIns="0" bIns="0">
              <a:spAutoFit/>
            </a:bodyPr>
            <a:lstStyle/>
            <a:p>
              <a:r>
                <a:rPr lang="en-US" altLang="zh-CN" sz="2900">
                  <a:solidFill>
                    <a:srgbClr val="003300"/>
                  </a:solidFill>
                </a:rPr>
                <a:t> </a:t>
              </a:r>
              <a:endParaRPr lang="en-US" altLang="zh-CN"/>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41" name="Rectangle 9"/>
          <p:cNvSpPr>
            <a:spLocks noChangeArrowheads="1"/>
          </p:cNvSpPr>
          <p:nvPr/>
        </p:nvSpPr>
        <p:spPr bwMode="auto">
          <a:xfrm>
            <a:off x="3071813" y="571500"/>
            <a:ext cx="2928937" cy="457200"/>
          </a:xfrm>
          <a:prstGeom prst="rect">
            <a:avLst/>
          </a:prstGeom>
          <a:noFill/>
          <a:ln w="9525">
            <a:noFill/>
            <a:miter lim="800000"/>
            <a:headEnd/>
            <a:tailEnd/>
          </a:ln>
        </p:spPr>
        <p:txBody>
          <a:bodyPr anchor="b"/>
          <a:lstStyle/>
          <a:p>
            <a:pPr>
              <a:defRPr/>
            </a:pPr>
            <a:r>
              <a:rPr lang="zh-CN" altLang="en-US" sz="3600" dirty="0">
                <a:solidFill>
                  <a:srgbClr val="0000FF"/>
                </a:solidFill>
                <a:latin typeface="+mn-ea"/>
                <a:ea typeface="+mn-ea"/>
              </a:rPr>
              <a:t>说    明</a:t>
            </a:r>
          </a:p>
        </p:txBody>
      </p:sp>
      <p:sp>
        <p:nvSpPr>
          <p:cNvPr id="34819" name="Text Box 10"/>
          <p:cNvSpPr txBox="1">
            <a:spLocks noChangeArrowheads="1"/>
          </p:cNvSpPr>
          <p:nvPr/>
        </p:nvSpPr>
        <p:spPr bwMode="auto">
          <a:xfrm>
            <a:off x="198438" y="3705225"/>
            <a:ext cx="9144000" cy="519113"/>
          </a:xfrm>
          <a:prstGeom prst="rect">
            <a:avLst/>
          </a:prstGeom>
          <a:noFill/>
          <a:ln w="9525">
            <a:noFill/>
            <a:miter lim="800000"/>
            <a:headEnd/>
            <a:tailEnd/>
          </a:ln>
        </p:spPr>
        <p:txBody>
          <a:bodyPr>
            <a:spAutoFit/>
          </a:bodyPr>
          <a:lstStyle/>
          <a:p>
            <a:pPr>
              <a:spcBef>
                <a:spcPct val="50000"/>
              </a:spcBef>
            </a:pPr>
            <a:r>
              <a:rPr kumimoji="1" lang="en-US" altLang="en-US" sz="2800">
                <a:solidFill>
                  <a:srgbClr val="000000"/>
                </a:solidFill>
              </a:rPr>
              <a:t>X</a:t>
            </a:r>
            <a:r>
              <a:rPr kumimoji="1" lang="zh-CN" altLang="en-US" sz="2800">
                <a:solidFill>
                  <a:srgbClr val="000000"/>
                </a:solidFill>
              </a:rPr>
              <a:t>与</a:t>
            </a:r>
            <a:r>
              <a:rPr kumimoji="1" lang="en-US" altLang="en-US" sz="2800">
                <a:solidFill>
                  <a:srgbClr val="000000"/>
                </a:solidFill>
              </a:rPr>
              <a:t>Y</a:t>
            </a:r>
            <a:r>
              <a:rPr kumimoji="1" lang="zh-CN" altLang="en-US" sz="2800">
                <a:solidFill>
                  <a:srgbClr val="000000"/>
                </a:solidFill>
              </a:rPr>
              <a:t>之间没有线性关系并不表示它们之间没有关系。</a:t>
            </a:r>
          </a:p>
        </p:txBody>
      </p:sp>
      <p:grpSp>
        <p:nvGrpSpPr>
          <p:cNvPr id="34820" name="Group 11"/>
          <p:cNvGrpSpPr>
            <a:grpSpLocks noChangeAspect="1"/>
          </p:cNvGrpSpPr>
          <p:nvPr/>
        </p:nvGrpSpPr>
        <p:grpSpPr bwMode="auto">
          <a:xfrm>
            <a:off x="131763" y="1428750"/>
            <a:ext cx="9012237" cy="525463"/>
            <a:chOff x="279" y="2496"/>
            <a:chExt cx="5677" cy="331"/>
          </a:xfrm>
        </p:grpSpPr>
        <p:sp>
          <p:nvSpPr>
            <p:cNvPr id="34875" name="AutoShape 12"/>
            <p:cNvSpPr>
              <a:spLocks noChangeAspect="1" noChangeArrowheads="1" noTextEdit="1"/>
            </p:cNvSpPr>
            <p:nvPr/>
          </p:nvSpPr>
          <p:spPr bwMode="auto">
            <a:xfrm>
              <a:off x="279" y="2496"/>
              <a:ext cx="5586" cy="331"/>
            </a:xfrm>
            <a:prstGeom prst="rect">
              <a:avLst/>
            </a:prstGeom>
            <a:noFill/>
            <a:ln w="9525">
              <a:noFill/>
              <a:miter lim="800000"/>
              <a:headEnd/>
              <a:tailEnd/>
            </a:ln>
          </p:spPr>
          <p:txBody>
            <a:bodyPr/>
            <a:lstStyle/>
            <a:p>
              <a:endParaRPr lang="zh-CN" altLang="en-US"/>
            </a:p>
          </p:txBody>
        </p:sp>
        <p:sp>
          <p:nvSpPr>
            <p:cNvPr id="34876" name="Rectangle 13"/>
            <p:cNvSpPr>
              <a:spLocks noChangeArrowheads="1"/>
            </p:cNvSpPr>
            <p:nvPr/>
          </p:nvSpPr>
          <p:spPr bwMode="auto">
            <a:xfrm>
              <a:off x="5332" y="2546"/>
              <a:ext cx="624" cy="250"/>
            </a:xfrm>
            <a:prstGeom prst="rect">
              <a:avLst/>
            </a:prstGeom>
            <a:noFill/>
            <a:ln w="9525">
              <a:noFill/>
              <a:miter lim="800000"/>
              <a:headEnd/>
              <a:tailEnd/>
            </a:ln>
          </p:spPr>
          <p:txBody>
            <a:bodyPr wrap="none" lIns="0" tIns="0" rIns="0" bIns="0">
              <a:spAutoFit/>
            </a:bodyPr>
            <a:lstStyle/>
            <a:p>
              <a:r>
                <a:rPr lang="zh-CN" altLang="en-US" sz="2600">
                  <a:solidFill>
                    <a:srgbClr val="000000"/>
                  </a:solidFill>
                  <a:latin typeface="宋体" charset="-122"/>
                </a:rPr>
                <a:t>的量．</a:t>
              </a:r>
              <a:endParaRPr lang="zh-CN" altLang="en-US">
                <a:solidFill>
                  <a:srgbClr val="000000"/>
                </a:solidFill>
              </a:endParaRPr>
            </a:p>
          </p:txBody>
        </p:sp>
        <p:sp>
          <p:nvSpPr>
            <p:cNvPr id="34877" name="Rectangle 14"/>
            <p:cNvSpPr>
              <a:spLocks noChangeArrowheads="1"/>
            </p:cNvSpPr>
            <p:nvPr/>
          </p:nvSpPr>
          <p:spPr bwMode="auto">
            <a:xfrm>
              <a:off x="3232" y="2546"/>
              <a:ext cx="2080" cy="250"/>
            </a:xfrm>
            <a:prstGeom prst="rect">
              <a:avLst/>
            </a:prstGeom>
            <a:noFill/>
            <a:ln w="9525">
              <a:noFill/>
              <a:miter lim="800000"/>
              <a:headEnd/>
              <a:tailEnd/>
            </a:ln>
          </p:spPr>
          <p:txBody>
            <a:bodyPr wrap="none" lIns="0" tIns="0" rIns="0" bIns="0">
              <a:spAutoFit/>
            </a:bodyPr>
            <a:lstStyle/>
            <a:p>
              <a:r>
                <a:rPr lang="zh-CN" altLang="en-US" sz="2600">
                  <a:solidFill>
                    <a:srgbClr val="000000"/>
                  </a:solidFill>
                  <a:latin typeface="宋体" charset="-122"/>
                </a:rPr>
                <a:t>之间线性关系紧密程度</a:t>
              </a:r>
              <a:endParaRPr lang="zh-CN" altLang="en-US">
                <a:solidFill>
                  <a:srgbClr val="000000"/>
                </a:solidFill>
              </a:endParaRPr>
            </a:p>
          </p:txBody>
        </p:sp>
        <p:sp>
          <p:nvSpPr>
            <p:cNvPr id="34878" name="Rectangle 15"/>
            <p:cNvSpPr>
              <a:spLocks noChangeArrowheads="1"/>
            </p:cNvSpPr>
            <p:nvPr/>
          </p:nvSpPr>
          <p:spPr bwMode="auto">
            <a:xfrm>
              <a:off x="2846" y="2546"/>
              <a:ext cx="208" cy="250"/>
            </a:xfrm>
            <a:prstGeom prst="rect">
              <a:avLst/>
            </a:prstGeom>
            <a:noFill/>
            <a:ln w="9525">
              <a:noFill/>
              <a:miter lim="800000"/>
              <a:headEnd/>
              <a:tailEnd/>
            </a:ln>
          </p:spPr>
          <p:txBody>
            <a:bodyPr wrap="none" lIns="0" tIns="0" rIns="0" bIns="0">
              <a:spAutoFit/>
            </a:bodyPr>
            <a:lstStyle/>
            <a:p>
              <a:r>
                <a:rPr lang="zh-CN" altLang="en-US" sz="2600">
                  <a:solidFill>
                    <a:srgbClr val="000000"/>
                  </a:solidFill>
                  <a:latin typeface="宋体" charset="-122"/>
                </a:rPr>
                <a:t>与</a:t>
              </a:r>
              <a:endParaRPr lang="zh-CN" altLang="en-US">
                <a:solidFill>
                  <a:srgbClr val="000000"/>
                </a:solidFill>
              </a:endParaRPr>
            </a:p>
          </p:txBody>
        </p:sp>
        <p:sp>
          <p:nvSpPr>
            <p:cNvPr id="34879" name="Rectangle 16"/>
            <p:cNvSpPr>
              <a:spLocks noChangeArrowheads="1"/>
            </p:cNvSpPr>
            <p:nvPr/>
          </p:nvSpPr>
          <p:spPr bwMode="auto">
            <a:xfrm>
              <a:off x="2411" y="2546"/>
              <a:ext cx="208" cy="250"/>
            </a:xfrm>
            <a:prstGeom prst="rect">
              <a:avLst/>
            </a:prstGeom>
            <a:noFill/>
            <a:ln w="9525">
              <a:noFill/>
              <a:miter lim="800000"/>
              <a:headEnd/>
              <a:tailEnd/>
            </a:ln>
          </p:spPr>
          <p:txBody>
            <a:bodyPr wrap="none" lIns="0" tIns="0" rIns="0" bIns="0">
              <a:spAutoFit/>
            </a:bodyPr>
            <a:lstStyle/>
            <a:p>
              <a:r>
                <a:rPr lang="zh-CN" altLang="en-US" sz="2600">
                  <a:solidFill>
                    <a:srgbClr val="000000"/>
                  </a:solidFill>
                  <a:latin typeface="宋体" charset="-122"/>
                </a:rPr>
                <a:t>量</a:t>
              </a:r>
              <a:endParaRPr lang="zh-CN" altLang="en-US">
                <a:solidFill>
                  <a:srgbClr val="000000"/>
                </a:solidFill>
              </a:endParaRPr>
            </a:p>
          </p:txBody>
        </p:sp>
        <p:sp>
          <p:nvSpPr>
            <p:cNvPr id="34880" name="Rectangle 17"/>
            <p:cNvSpPr>
              <a:spLocks noChangeArrowheads="1"/>
            </p:cNvSpPr>
            <p:nvPr/>
          </p:nvSpPr>
          <p:spPr bwMode="auto">
            <a:xfrm>
              <a:off x="311" y="2546"/>
              <a:ext cx="2080" cy="250"/>
            </a:xfrm>
            <a:prstGeom prst="rect">
              <a:avLst/>
            </a:prstGeom>
            <a:noFill/>
            <a:ln w="9525">
              <a:noFill/>
              <a:miter lim="800000"/>
              <a:headEnd/>
              <a:tailEnd/>
            </a:ln>
          </p:spPr>
          <p:txBody>
            <a:bodyPr wrap="none" lIns="0" tIns="0" rIns="0" bIns="0">
              <a:spAutoFit/>
            </a:bodyPr>
            <a:lstStyle/>
            <a:p>
              <a:r>
                <a:rPr lang="zh-CN" altLang="en-US" sz="2600">
                  <a:solidFill>
                    <a:srgbClr val="000000"/>
                  </a:solidFill>
                  <a:latin typeface="宋体" charset="-122"/>
                </a:rPr>
                <a:t>相关系数是表征随机变</a:t>
              </a:r>
              <a:endParaRPr lang="zh-CN" altLang="en-US">
                <a:solidFill>
                  <a:srgbClr val="000000"/>
                </a:solidFill>
              </a:endParaRPr>
            </a:p>
          </p:txBody>
        </p:sp>
        <p:sp>
          <p:nvSpPr>
            <p:cNvPr id="34881" name="Rectangle 18"/>
            <p:cNvSpPr>
              <a:spLocks noChangeArrowheads="1"/>
            </p:cNvSpPr>
            <p:nvPr/>
          </p:nvSpPr>
          <p:spPr bwMode="auto">
            <a:xfrm>
              <a:off x="3059" y="2540"/>
              <a:ext cx="116" cy="250"/>
            </a:xfrm>
            <a:prstGeom prst="rect">
              <a:avLst/>
            </a:prstGeom>
            <a:noFill/>
            <a:ln w="9525">
              <a:noFill/>
              <a:miter lim="800000"/>
              <a:headEnd/>
              <a:tailEnd/>
            </a:ln>
          </p:spPr>
          <p:txBody>
            <a:bodyPr wrap="none" lIns="0" tIns="0" rIns="0" bIns="0">
              <a:spAutoFit/>
            </a:bodyPr>
            <a:lstStyle/>
            <a:p>
              <a:r>
                <a:rPr lang="en-US" altLang="zh-CN" sz="2600" i="1">
                  <a:solidFill>
                    <a:srgbClr val="000000"/>
                  </a:solidFill>
                </a:rPr>
                <a:t>Y</a:t>
              </a:r>
              <a:endParaRPr lang="en-US" altLang="zh-CN">
                <a:solidFill>
                  <a:srgbClr val="000000"/>
                </a:solidFill>
              </a:endParaRPr>
            </a:p>
          </p:txBody>
        </p:sp>
        <p:sp>
          <p:nvSpPr>
            <p:cNvPr id="34882" name="Rectangle 19"/>
            <p:cNvSpPr>
              <a:spLocks noChangeArrowheads="1"/>
            </p:cNvSpPr>
            <p:nvPr/>
          </p:nvSpPr>
          <p:spPr bwMode="auto">
            <a:xfrm>
              <a:off x="2665" y="2540"/>
              <a:ext cx="127" cy="250"/>
            </a:xfrm>
            <a:prstGeom prst="rect">
              <a:avLst/>
            </a:prstGeom>
            <a:noFill/>
            <a:ln w="9525">
              <a:noFill/>
              <a:miter lim="800000"/>
              <a:headEnd/>
              <a:tailEnd/>
            </a:ln>
          </p:spPr>
          <p:txBody>
            <a:bodyPr wrap="none" lIns="0" tIns="0" rIns="0" bIns="0">
              <a:spAutoFit/>
            </a:bodyPr>
            <a:lstStyle/>
            <a:p>
              <a:r>
                <a:rPr lang="en-US" altLang="zh-CN" sz="2600" i="1">
                  <a:solidFill>
                    <a:srgbClr val="000000"/>
                  </a:solidFill>
                </a:rPr>
                <a:t>X</a:t>
              </a:r>
              <a:endParaRPr lang="en-US" altLang="zh-CN">
                <a:solidFill>
                  <a:srgbClr val="000000"/>
                </a:solidFill>
              </a:endParaRPr>
            </a:p>
          </p:txBody>
        </p:sp>
      </p:grpSp>
      <p:grpSp>
        <p:nvGrpSpPr>
          <p:cNvPr id="34821" name="Group 20"/>
          <p:cNvGrpSpPr>
            <a:grpSpLocks noChangeAspect="1"/>
          </p:cNvGrpSpPr>
          <p:nvPr/>
        </p:nvGrpSpPr>
        <p:grpSpPr bwMode="auto">
          <a:xfrm>
            <a:off x="228600" y="1903413"/>
            <a:ext cx="7700963" cy="614362"/>
            <a:chOff x="384" y="2784"/>
            <a:chExt cx="4851" cy="387"/>
          </a:xfrm>
        </p:grpSpPr>
        <p:sp>
          <p:nvSpPr>
            <p:cNvPr id="34858" name="AutoShape 21"/>
            <p:cNvSpPr>
              <a:spLocks noChangeAspect="1" noChangeArrowheads="1" noTextEdit="1"/>
            </p:cNvSpPr>
            <p:nvPr/>
          </p:nvSpPr>
          <p:spPr bwMode="auto">
            <a:xfrm>
              <a:off x="384" y="2784"/>
              <a:ext cx="4752" cy="387"/>
            </a:xfrm>
            <a:prstGeom prst="rect">
              <a:avLst/>
            </a:prstGeom>
            <a:noFill/>
            <a:ln w="9525">
              <a:noFill/>
              <a:miter lim="800000"/>
              <a:headEnd/>
              <a:tailEnd/>
            </a:ln>
          </p:spPr>
          <p:txBody>
            <a:bodyPr/>
            <a:lstStyle/>
            <a:p>
              <a:endParaRPr lang="zh-CN" altLang="en-US"/>
            </a:p>
          </p:txBody>
        </p:sp>
        <p:sp>
          <p:nvSpPr>
            <p:cNvPr id="34859" name="Line 22"/>
            <p:cNvSpPr>
              <a:spLocks noChangeShapeType="1"/>
            </p:cNvSpPr>
            <p:nvPr/>
          </p:nvSpPr>
          <p:spPr bwMode="auto">
            <a:xfrm>
              <a:off x="646" y="2826"/>
              <a:ext cx="1" cy="303"/>
            </a:xfrm>
            <a:prstGeom prst="line">
              <a:avLst/>
            </a:prstGeom>
            <a:noFill/>
            <a:ln w="14351">
              <a:solidFill>
                <a:schemeClr val="tx1"/>
              </a:solidFill>
              <a:round/>
              <a:headEnd/>
              <a:tailEnd/>
            </a:ln>
          </p:spPr>
          <p:txBody>
            <a:bodyPr/>
            <a:lstStyle/>
            <a:p>
              <a:endParaRPr lang="zh-CN" altLang="en-US"/>
            </a:p>
          </p:txBody>
        </p:sp>
        <p:sp>
          <p:nvSpPr>
            <p:cNvPr id="34860" name="Line 23"/>
            <p:cNvSpPr>
              <a:spLocks noChangeShapeType="1"/>
            </p:cNvSpPr>
            <p:nvPr/>
          </p:nvSpPr>
          <p:spPr bwMode="auto">
            <a:xfrm>
              <a:off x="1155" y="2826"/>
              <a:ext cx="1" cy="303"/>
            </a:xfrm>
            <a:prstGeom prst="line">
              <a:avLst/>
            </a:prstGeom>
            <a:noFill/>
            <a:ln w="14351">
              <a:solidFill>
                <a:schemeClr val="tx1"/>
              </a:solidFill>
              <a:round/>
              <a:headEnd/>
              <a:tailEnd/>
            </a:ln>
          </p:spPr>
          <p:txBody>
            <a:bodyPr/>
            <a:lstStyle/>
            <a:p>
              <a:endParaRPr lang="zh-CN" altLang="en-US"/>
            </a:p>
          </p:txBody>
        </p:sp>
        <p:sp>
          <p:nvSpPr>
            <p:cNvPr id="34861" name="Rectangle 24"/>
            <p:cNvSpPr>
              <a:spLocks noChangeArrowheads="1"/>
            </p:cNvSpPr>
            <p:nvPr/>
          </p:nvSpPr>
          <p:spPr bwMode="auto">
            <a:xfrm>
              <a:off x="3571" y="2849"/>
              <a:ext cx="1664" cy="250"/>
            </a:xfrm>
            <a:prstGeom prst="rect">
              <a:avLst/>
            </a:prstGeom>
            <a:noFill/>
            <a:ln w="9525">
              <a:noFill/>
              <a:miter lim="800000"/>
              <a:headEnd/>
              <a:tailEnd/>
            </a:ln>
          </p:spPr>
          <p:txBody>
            <a:bodyPr wrap="none" lIns="0" tIns="0" rIns="0" bIns="0">
              <a:spAutoFit/>
            </a:bodyPr>
            <a:lstStyle/>
            <a:p>
              <a:r>
                <a:rPr lang="zh-CN" altLang="en-US" sz="2600">
                  <a:solidFill>
                    <a:srgbClr val="000000"/>
                  </a:solidFill>
                  <a:latin typeface="宋体" charset="-122"/>
                </a:rPr>
                <a:t>存在着线性关系；</a:t>
              </a:r>
              <a:endParaRPr lang="zh-CN" altLang="en-US">
                <a:solidFill>
                  <a:srgbClr val="000000"/>
                </a:solidFill>
              </a:endParaRPr>
            </a:p>
          </p:txBody>
        </p:sp>
        <p:sp>
          <p:nvSpPr>
            <p:cNvPr id="34862" name="Rectangle 25"/>
            <p:cNvSpPr>
              <a:spLocks noChangeArrowheads="1"/>
            </p:cNvSpPr>
            <p:nvPr/>
          </p:nvSpPr>
          <p:spPr bwMode="auto">
            <a:xfrm>
              <a:off x="2454" y="2849"/>
              <a:ext cx="1040" cy="250"/>
            </a:xfrm>
            <a:prstGeom prst="rect">
              <a:avLst/>
            </a:prstGeom>
            <a:noFill/>
            <a:ln w="9525">
              <a:noFill/>
              <a:miter lim="800000"/>
              <a:headEnd/>
              <a:tailEnd/>
            </a:ln>
          </p:spPr>
          <p:txBody>
            <a:bodyPr wrap="none" lIns="0" tIns="0" rIns="0" bIns="0">
              <a:spAutoFit/>
            </a:bodyPr>
            <a:lstStyle/>
            <a:p>
              <a:r>
                <a:rPr lang="zh-CN" altLang="en-US" sz="2600">
                  <a:solidFill>
                    <a:srgbClr val="000000"/>
                  </a:solidFill>
                  <a:latin typeface="宋体" charset="-122"/>
                </a:rPr>
                <a:t>之间以概率</a:t>
              </a:r>
              <a:endParaRPr lang="zh-CN" altLang="en-US">
                <a:solidFill>
                  <a:srgbClr val="000000"/>
                </a:solidFill>
              </a:endParaRPr>
            </a:p>
          </p:txBody>
        </p:sp>
        <p:sp>
          <p:nvSpPr>
            <p:cNvPr id="34863" name="Rectangle 26"/>
            <p:cNvSpPr>
              <a:spLocks noChangeArrowheads="1"/>
            </p:cNvSpPr>
            <p:nvPr/>
          </p:nvSpPr>
          <p:spPr bwMode="auto">
            <a:xfrm>
              <a:off x="2074" y="2849"/>
              <a:ext cx="208" cy="250"/>
            </a:xfrm>
            <a:prstGeom prst="rect">
              <a:avLst/>
            </a:prstGeom>
            <a:noFill/>
            <a:ln w="9525">
              <a:noFill/>
              <a:miter lim="800000"/>
              <a:headEnd/>
              <a:tailEnd/>
            </a:ln>
          </p:spPr>
          <p:txBody>
            <a:bodyPr wrap="none" lIns="0" tIns="0" rIns="0" bIns="0">
              <a:spAutoFit/>
            </a:bodyPr>
            <a:lstStyle/>
            <a:p>
              <a:r>
                <a:rPr lang="zh-CN" altLang="en-US" sz="2600">
                  <a:solidFill>
                    <a:srgbClr val="000000"/>
                  </a:solidFill>
                  <a:latin typeface="宋体" charset="-122"/>
                </a:rPr>
                <a:t>与</a:t>
              </a:r>
              <a:endParaRPr lang="zh-CN" altLang="en-US">
                <a:solidFill>
                  <a:srgbClr val="000000"/>
                </a:solidFill>
              </a:endParaRPr>
            </a:p>
          </p:txBody>
        </p:sp>
        <p:sp>
          <p:nvSpPr>
            <p:cNvPr id="34864" name="Rectangle 27"/>
            <p:cNvSpPr>
              <a:spLocks noChangeArrowheads="1"/>
            </p:cNvSpPr>
            <p:nvPr/>
          </p:nvSpPr>
          <p:spPr bwMode="auto">
            <a:xfrm>
              <a:off x="1475" y="2849"/>
              <a:ext cx="416" cy="250"/>
            </a:xfrm>
            <a:prstGeom prst="rect">
              <a:avLst/>
            </a:prstGeom>
            <a:noFill/>
            <a:ln w="9525">
              <a:noFill/>
              <a:miter lim="800000"/>
              <a:headEnd/>
              <a:tailEnd/>
            </a:ln>
          </p:spPr>
          <p:txBody>
            <a:bodyPr wrap="none" lIns="0" tIns="0" rIns="0" bIns="0">
              <a:spAutoFit/>
            </a:bodyPr>
            <a:lstStyle/>
            <a:p>
              <a:r>
                <a:rPr lang="zh-CN" altLang="en-US" sz="2600">
                  <a:solidFill>
                    <a:srgbClr val="000000"/>
                  </a:solidFill>
                  <a:latin typeface="宋体" charset="-122"/>
                </a:rPr>
                <a:t>时，</a:t>
              </a:r>
              <a:endParaRPr lang="zh-CN" altLang="en-US">
                <a:solidFill>
                  <a:srgbClr val="000000"/>
                </a:solidFill>
              </a:endParaRPr>
            </a:p>
          </p:txBody>
        </p:sp>
        <p:sp>
          <p:nvSpPr>
            <p:cNvPr id="34865" name="Rectangle 28"/>
            <p:cNvSpPr>
              <a:spLocks noChangeArrowheads="1"/>
            </p:cNvSpPr>
            <p:nvPr/>
          </p:nvSpPr>
          <p:spPr bwMode="auto">
            <a:xfrm>
              <a:off x="396" y="2849"/>
              <a:ext cx="208" cy="250"/>
            </a:xfrm>
            <a:prstGeom prst="rect">
              <a:avLst/>
            </a:prstGeom>
            <a:noFill/>
            <a:ln w="9525">
              <a:noFill/>
              <a:miter lim="800000"/>
              <a:headEnd/>
              <a:tailEnd/>
            </a:ln>
          </p:spPr>
          <p:txBody>
            <a:bodyPr wrap="none" lIns="0" tIns="0" rIns="0" bIns="0">
              <a:spAutoFit/>
            </a:bodyPr>
            <a:lstStyle/>
            <a:p>
              <a:r>
                <a:rPr lang="zh-CN" altLang="en-US" sz="2600">
                  <a:solidFill>
                    <a:srgbClr val="000000"/>
                  </a:solidFill>
                  <a:latin typeface="宋体" charset="-122"/>
                </a:rPr>
                <a:t>当</a:t>
              </a:r>
              <a:endParaRPr lang="zh-CN" altLang="en-US">
                <a:solidFill>
                  <a:srgbClr val="000000"/>
                </a:solidFill>
              </a:endParaRPr>
            </a:p>
          </p:txBody>
        </p:sp>
        <p:sp>
          <p:nvSpPr>
            <p:cNvPr id="34866" name="Rectangle 29"/>
            <p:cNvSpPr>
              <a:spLocks noChangeArrowheads="1"/>
            </p:cNvSpPr>
            <p:nvPr/>
          </p:nvSpPr>
          <p:spPr bwMode="auto">
            <a:xfrm>
              <a:off x="889" y="2977"/>
              <a:ext cx="120" cy="144"/>
            </a:xfrm>
            <a:prstGeom prst="rect">
              <a:avLst/>
            </a:prstGeom>
            <a:noFill/>
            <a:ln w="9525">
              <a:noFill/>
              <a:miter lim="800000"/>
              <a:headEnd/>
              <a:tailEnd/>
            </a:ln>
          </p:spPr>
          <p:txBody>
            <a:bodyPr wrap="none" lIns="0" tIns="0" rIns="0" bIns="0">
              <a:spAutoFit/>
            </a:bodyPr>
            <a:lstStyle/>
            <a:p>
              <a:r>
                <a:rPr lang="zh-CN" altLang="en-US" sz="1500">
                  <a:solidFill>
                    <a:srgbClr val="000000"/>
                  </a:solidFill>
                  <a:latin typeface="宋体" charset="-122"/>
                </a:rPr>
                <a:t>，</a:t>
              </a:r>
              <a:endParaRPr lang="zh-CN" altLang="en-US">
                <a:solidFill>
                  <a:srgbClr val="000000"/>
                </a:solidFill>
              </a:endParaRPr>
            </a:p>
          </p:txBody>
        </p:sp>
        <p:sp>
          <p:nvSpPr>
            <p:cNvPr id="34867" name="Rectangle 30"/>
            <p:cNvSpPr>
              <a:spLocks noChangeArrowheads="1"/>
            </p:cNvSpPr>
            <p:nvPr/>
          </p:nvSpPr>
          <p:spPr bwMode="auto">
            <a:xfrm>
              <a:off x="3483" y="2842"/>
              <a:ext cx="104" cy="250"/>
            </a:xfrm>
            <a:prstGeom prst="rect">
              <a:avLst/>
            </a:prstGeom>
            <a:noFill/>
            <a:ln w="9525">
              <a:noFill/>
              <a:miter lim="800000"/>
              <a:headEnd/>
              <a:tailEnd/>
            </a:ln>
          </p:spPr>
          <p:txBody>
            <a:bodyPr wrap="none" lIns="0" tIns="0" rIns="0" bIns="0">
              <a:spAutoFit/>
            </a:bodyPr>
            <a:lstStyle/>
            <a:p>
              <a:r>
                <a:rPr lang="en-US" altLang="zh-CN" sz="2600">
                  <a:solidFill>
                    <a:srgbClr val="000000"/>
                  </a:solidFill>
                </a:rPr>
                <a:t>1</a:t>
              </a:r>
              <a:endParaRPr lang="en-US" altLang="zh-CN">
                <a:solidFill>
                  <a:srgbClr val="000000"/>
                </a:solidFill>
              </a:endParaRPr>
            </a:p>
          </p:txBody>
        </p:sp>
        <p:sp>
          <p:nvSpPr>
            <p:cNvPr id="34868" name="Rectangle 31"/>
            <p:cNvSpPr>
              <a:spLocks noChangeArrowheads="1"/>
            </p:cNvSpPr>
            <p:nvPr/>
          </p:nvSpPr>
          <p:spPr bwMode="auto">
            <a:xfrm>
              <a:off x="1360" y="2842"/>
              <a:ext cx="104" cy="250"/>
            </a:xfrm>
            <a:prstGeom prst="rect">
              <a:avLst/>
            </a:prstGeom>
            <a:noFill/>
            <a:ln w="9525">
              <a:noFill/>
              <a:miter lim="800000"/>
              <a:headEnd/>
              <a:tailEnd/>
            </a:ln>
          </p:spPr>
          <p:txBody>
            <a:bodyPr wrap="none" lIns="0" tIns="0" rIns="0" bIns="0">
              <a:spAutoFit/>
            </a:bodyPr>
            <a:lstStyle/>
            <a:p>
              <a:r>
                <a:rPr lang="en-US" altLang="zh-CN" sz="2600">
                  <a:solidFill>
                    <a:srgbClr val="000000"/>
                  </a:solidFill>
                </a:rPr>
                <a:t>1</a:t>
              </a:r>
              <a:endParaRPr lang="en-US" altLang="zh-CN">
                <a:solidFill>
                  <a:srgbClr val="000000"/>
                </a:solidFill>
              </a:endParaRPr>
            </a:p>
          </p:txBody>
        </p:sp>
        <p:sp>
          <p:nvSpPr>
            <p:cNvPr id="34869" name="Rectangle 32"/>
            <p:cNvSpPr>
              <a:spLocks noChangeArrowheads="1"/>
            </p:cNvSpPr>
            <p:nvPr/>
          </p:nvSpPr>
          <p:spPr bwMode="auto">
            <a:xfrm>
              <a:off x="2290" y="2842"/>
              <a:ext cx="116" cy="250"/>
            </a:xfrm>
            <a:prstGeom prst="rect">
              <a:avLst/>
            </a:prstGeom>
            <a:noFill/>
            <a:ln w="9525">
              <a:noFill/>
              <a:miter lim="800000"/>
              <a:headEnd/>
              <a:tailEnd/>
            </a:ln>
          </p:spPr>
          <p:txBody>
            <a:bodyPr wrap="none" lIns="0" tIns="0" rIns="0" bIns="0">
              <a:spAutoFit/>
            </a:bodyPr>
            <a:lstStyle/>
            <a:p>
              <a:r>
                <a:rPr lang="en-US" altLang="zh-CN" sz="2600" i="1">
                  <a:solidFill>
                    <a:srgbClr val="000000"/>
                  </a:solidFill>
                </a:rPr>
                <a:t>Y</a:t>
              </a:r>
              <a:endParaRPr lang="en-US" altLang="zh-CN">
                <a:solidFill>
                  <a:srgbClr val="000000"/>
                </a:solidFill>
              </a:endParaRPr>
            </a:p>
          </p:txBody>
        </p:sp>
        <p:sp>
          <p:nvSpPr>
            <p:cNvPr id="34870" name="Rectangle 33"/>
            <p:cNvSpPr>
              <a:spLocks noChangeArrowheads="1"/>
            </p:cNvSpPr>
            <p:nvPr/>
          </p:nvSpPr>
          <p:spPr bwMode="auto">
            <a:xfrm>
              <a:off x="1894" y="2842"/>
              <a:ext cx="127" cy="250"/>
            </a:xfrm>
            <a:prstGeom prst="rect">
              <a:avLst/>
            </a:prstGeom>
            <a:noFill/>
            <a:ln w="9525">
              <a:noFill/>
              <a:miter lim="800000"/>
              <a:headEnd/>
              <a:tailEnd/>
            </a:ln>
          </p:spPr>
          <p:txBody>
            <a:bodyPr wrap="none" lIns="0" tIns="0" rIns="0" bIns="0">
              <a:spAutoFit/>
            </a:bodyPr>
            <a:lstStyle/>
            <a:p>
              <a:r>
                <a:rPr lang="en-US" altLang="zh-CN" sz="2600" i="1">
                  <a:solidFill>
                    <a:srgbClr val="000000"/>
                  </a:solidFill>
                </a:rPr>
                <a:t>X</a:t>
              </a:r>
              <a:endParaRPr lang="en-US" altLang="zh-CN">
                <a:solidFill>
                  <a:srgbClr val="000000"/>
                </a:solidFill>
              </a:endParaRPr>
            </a:p>
          </p:txBody>
        </p:sp>
        <p:sp>
          <p:nvSpPr>
            <p:cNvPr id="34871" name="Rectangle 34"/>
            <p:cNvSpPr>
              <a:spLocks noChangeArrowheads="1"/>
            </p:cNvSpPr>
            <p:nvPr/>
          </p:nvSpPr>
          <p:spPr bwMode="auto">
            <a:xfrm>
              <a:off x="1036" y="2973"/>
              <a:ext cx="67" cy="144"/>
            </a:xfrm>
            <a:prstGeom prst="rect">
              <a:avLst/>
            </a:prstGeom>
            <a:noFill/>
            <a:ln w="9525">
              <a:noFill/>
              <a:miter lim="800000"/>
              <a:headEnd/>
              <a:tailEnd/>
            </a:ln>
          </p:spPr>
          <p:txBody>
            <a:bodyPr wrap="none" lIns="0" tIns="0" rIns="0" bIns="0">
              <a:spAutoFit/>
            </a:bodyPr>
            <a:lstStyle/>
            <a:p>
              <a:r>
                <a:rPr lang="en-US" altLang="zh-CN" sz="1500" i="1">
                  <a:solidFill>
                    <a:srgbClr val="000000"/>
                  </a:solidFill>
                </a:rPr>
                <a:t>Y</a:t>
              </a:r>
              <a:endParaRPr lang="en-US" altLang="zh-CN">
                <a:solidFill>
                  <a:srgbClr val="000000"/>
                </a:solidFill>
              </a:endParaRPr>
            </a:p>
          </p:txBody>
        </p:sp>
        <p:sp>
          <p:nvSpPr>
            <p:cNvPr id="34872" name="Rectangle 35"/>
            <p:cNvSpPr>
              <a:spLocks noChangeArrowheads="1"/>
            </p:cNvSpPr>
            <p:nvPr/>
          </p:nvSpPr>
          <p:spPr bwMode="auto">
            <a:xfrm>
              <a:off x="815" y="2973"/>
              <a:ext cx="73" cy="144"/>
            </a:xfrm>
            <a:prstGeom prst="rect">
              <a:avLst/>
            </a:prstGeom>
            <a:noFill/>
            <a:ln w="9525">
              <a:noFill/>
              <a:miter lim="800000"/>
              <a:headEnd/>
              <a:tailEnd/>
            </a:ln>
          </p:spPr>
          <p:txBody>
            <a:bodyPr wrap="none" lIns="0" tIns="0" rIns="0" bIns="0">
              <a:spAutoFit/>
            </a:bodyPr>
            <a:lstStyle/>
            <a:p>
              <a:r>
                <a:rPr lang="en-US" altLang="zh-CN" sz="1500" i="1">
                  <a:solidFill>
                    <a:srgbClr val="000000"/>
                  </a:solidFill>
                </a:rPr>
                <a:t>X</a:t>
              </a:r>
              <a:endParaRPr lang="en-US" altLang="zh-CN">
                <a:solidFill>
                  <a:srgbClr val="000000"/>
                </a:solidFill>
              </a:endParaRPr>
            </a:p>
          </p:txBody>
        </p:sp>
        <p:sp>
          <p:nvSpPr>
            <p:cNvPr id="34873" name="Rectangle 36"/>
            <p:cNvSpPr>
              <a:spLocks noChangeArrowheads="1"/>
            </p:cNvSpPr>
            <p:nvPr/>
          </p:nvSpPr>
          <p:spPr bwMode="auto">
            <a:xfrm>
              <a:off x="1219" y="2818"/>
              <a:ext cx="114" cy="250"/>
            </a:xfrm>
            <a:prstGeom prst="rect">
              <a:avLst/>
            </a:prstGeom>
            <a:noFill/>
            <a:ln w="9525">
              <a:noFill/>
              <a:miter lim="800000"/>
              <a:headEnd/>
              <a:tailEnd/>
            </a:ln>
          </p:spPr>
          <p:txBody>
            <a:bodyPr wrap="none" lIns="0" tIns="0" rIns="0" bIns="0">
              <a:spAutoFit/>
            </a:bodyPr>
            <a:lstStyle/>
            <a:p>
              <a:r>
                <a:rPr lang="en-US" altLang="zh-CN" sz="2600">
                  <a:solidFill>
                    <a:srgbClr val="000000"/>
                  </a:solidFill>
                  <a:latin typeface="Symbol" pitchFamily="18" charset="2"/>
                </a:rPr>
                <a:t>=</a:t>
              </a:r>
              <a:endParaRPr lang="en-US" altLang="zh-CN">
                <a:solidFill>
                  <a:srgbClr val="000000"/>
                </a:solidFill>
              </a:endParaRPr>
            </a:p>
          </p:txBody>
        </p:sp>
        <p:sp>
          <p:nvSpPr>
            <p:cNvPr id="34874" name="Rectangle 37"/>
            <p:cNvSpPr>
              <a:spLocks noChangeArrowheads="1"/>
            </p:cNvSpPr>
            <p:nvPr/>
          </p:nvSpPr>
          <p:spPr bwMode="auto">
            <a:xfrm>
              <a:off x="678" y="2818"/>
              <a:ext cx="114" cy="250"/>
            </a:xfrm>
            <a:prstGeom prst="rect">
              <a:avLst/>
            </a:prstGeom>
            <a:noFill/>
            <a:ln w="9525">
              <a:noFill/>
              <a:miter lim="800000"/>
              <a:headEnd/>
              <a:tailEnd/>
            </a:ln>
          </p:spPr>
          <p:txBody>
            <a:bodyPr wrap="none" lIns="0" tIns="0" rIns="0" bIns="0">
              <a:spAutoFit/>
            </a:bodyPr>
            <a:lstStyle/>
            <a:p>
              <a:r>
                <a:rPr lang="en-US" altLang="zh-CN" sz="2600" i="1">
                  <a:solidFill>
                    <a:srgbClr val="000000"/>
                  </a:solidFill>
                  <a:latin typeface="Symbol" pitchFamily="18" charset="2"/>
                </a:rPr>
                <a:t>r</a:t>
              </a:r>
              <a:endParaRPr lang="en-US" altLang="zh-CN">
                <a:solidFill>
                  <a:srgbClr val="000000"/>
                </a:solidFill>
              </a:endParaRPr>
            </a:p>
          </p:txBody>
        </p:sp>
      </p:grpSp>
      <p:grpSp>
        <p:nvGrpSpPr>
          <p:cNvPr id="34822" name="Group 38"/>
          <p:cNvGrpSpPr>
            <a:grpSpLocks noChangeAspect="1"/>
          </p:cNvGrpSpPr>
          <p:nvPr/>
        </p:nvGrpSpPr>
        <p:grpSpPr bwMode="auto">
          <a:xfrm>
            <a:off x="246063" y="2495550"/>
            <a:ext cx="7364412" cy="592138"/>
            <a:chOff x="351" y="3168"/>
            <a:chExt cx="4639" cy="373"/>
          </a:xfrm>
        </p:grpSpPr>
        <p:sp>
          <p:nvSpPr>
            <p:cNvPr id="34843" name="AutoShape 39"/>
            <p:cNvSpPr>
              <a:spLocks noChangeAspect="1" noChangeArrowheads="1" noTextEdit="1"/>
            </p:cNvSpPr>
            <p:nvPr/>
          </p:nvSpPr>
          <p:spPr bwMode="auto">
            <a:xfrm>
              <a:off x="351" y="3168"/>
              <a:ext cx="4545" cy="373"/>
            </a:xfrm>
            <a:prstGeom prst="rect">
              <a:avLst/>
            </a:prstGeom>
            <a:noFill/>
            <a:ln w="9525">
              <a:noFill/>
              <a:miter lim="800000"/>
              <a:headEnd/>
              <a:tailEnd/>
            </a:ln>
          </p:spPr>
          <p:txBody>
            <a:bodyPr/>
            <a:lstStyle/>
            <a:p>
              <a:endParaRPr lang="zh-CN" altLang="en-US"/>
            </a:p>
          </p:txBody>
        </p:sp>
        <p:sp>
          <p:nvSpPr>
            <p:cNvPr id="34844" name="Line 40"/>
            <p:cNvSpPr>
              <a:spLocks noChangeShapeType="1"/>
            </p:cNvSpPr>
            <p:nvPr/>
          </p:nvSpPr>
          <p:spPr bwMode="auto">
            <a:xfrm>
              <a:off x="604" y="3208"/>
              <a:ext cx="1" cy="293"/>
            </a:xfrm>
            <a:prstGeom prst="line">
              <a:avLst/>
            </a:prstGeom>
            <a:noFill/>
            <a:ln w="12700">
              <a:solidFill>
                <a:schemeClr val="tx1"/>
              </a:solidFill>
              <a:round/>
              <a:headEnd/>
              <a:tailEnd/>
            </a:ln>
          </p:spPr>
          <p:txBody>
            <a:bodyPr/>
            <a:lstStyle/>
            <a:p>
              <a:endParaRPr lang="zh-CN" altLang="en-US"/>
            </a:p>
          </p:txBody>
        </p:sp>
        <p:sp>
          <p:nvSpPr>
            <p:cNvPr id="34845" name="Line 41"/>
            <p:cNvSpPr>
              <a:spLocks noChangeShapeType="1"/>
            </p:cNvSpPr>
            <p:nvPr/>
          </p:nvSpPr>
          <p:spPr bwMode="auto">
            <a:xfrm>
              <a:off x="1094" y="3208"/>
              <a:ext cx="1" cy="293"/>
            </a:xfrm>
            <a:prstGeom prst="line">
              <a:avLst/>
            </a:prstGeom>
            <a:noFill/>
            <a:ln w="12700">
              <a:solidFill>
                <a:schemeClr val="tx1"/>
              </a:solidFill>
              <a:round/>
              <a:headEnd/>
              <a:tailEnd/>
            </a:ln>
          </p:spPr>
          <p:txBody>
            <a:bodyPr/>
            <a:lstStyle/>
            <a:p>
              <a:endParaRPr lang="zh-CN" altLang="en-US"/>
            </a:p>
          </p:txBody>
        </p:sp>
        <p:sp>
          <p:nvSpPr>
            <p:cNvPr id="34846" name="Rectangle 42"/>
            <p:cNvSpPr>
              <a:spLocks noChangeArrowheads="1"/>
            </p:cNvSpPr>
            <p:nvPr/>
          </p:nvSpPr>
          <p:spPr bwMode="auto">
            <a:xfrm>
              <a:off x="2990" y="3230"/>
              <a:ext cx="2000" cy="240"/>
            </a:xfrm>
            <a:prstGeom prst="rect">
              <a:avLst/>
            </a:prstGeom>
            <a:noFill/>
            <a:ln w="9525">
              <a:noFill/>
              <a:miter lim="800000"/>
              <a:headEnd/>
              <a:tailEnd/>
            </a:ln>
          </p:spPr>
          <p:txBody>
            <a:bodyPr wrap="none" lIns="0" tIns="0" rIns="0" bIns="0">
              <a:spAutoFit/>
            </a:bodyPr>
            <a:lstStyle/>
            <a:p>
              <a:r>
                <a:rPr lang="zh-CN" altLang="en-US" sz="2500">
                  <a:solidFill>
                    <a:srgbClr val="000000"/>
                  </a:solidFill>
                  <a:latin typeface="宋体" charset="-122"/>
                </a:rPr>
                <a:t>之间的线性关系越弱；</a:t>
              </a:r>
              <a:endParaRPr lang="zh-CN" altLang="en-US">
                <a:solidFill>
                  <a:srgbClr val="000000"/>
                </a:solidFill>
              </a:endParaRPr>
            </a:p>
          </p:txBody>
        </p:sp>
        <p:sp>
          <p:nvSpPr>
            <p:cNvPr id="34847" name="Rectangle 43"/>
            <p:cNvSpPr>
              <a:spLocks noChangeArrowheads="1"/>
            </p:cNvSpPr>
            <p:nvPr/>
          </p:nvSpPr>
          <p:spPr bwMode="auto">
            <a:xfrm>
              <a:off x="2624" y="3230"/>
              <a:ext cx="200" cy="240"/>
            </a:xfrm>
            <a:prstGeom prst="rect">
              <a:avLst/>
            </a:prstGeom>
            <a:noFill/>
            <a:ln w="9525">
              <a:noFill/>
              <a:miter lim="800000"/>
              <a:headEnd/>
              <a:tailEnd/>
            </a:ln>
          </p:spPr>
          <p:txBody>
            <a:bodyPr wrap="none" lIns="0" tIns="0" rIns="0" bIns="0">
              <a:spAutoFit/>
            </a:bodyPr>
            <a:lstStyle/>
            <a:p>
              <a:r>
                <a:rPr lang="zh-CN" altLang="en-US" sz="2500">
                  <a:solidFill>
                    <a:srgbClr val="000000"/>
                  </a:solidFill>
                  <a:latin typeface="宋体" charset="-122"/>
                </a:rPr>
                <a:t>与</a:t>
              </a:r>
              <a:endParaRPr lang="zh-CN" altLang="en-US">
                <a:solidFill>
                  <a:srgbClr val="000000"/>
                </a:solidFill>
              </a:endParaRPr>
            </a:p>
          </p:txBody>
        </p:sp>
        <p:sp>
          <p:nvSpPr>
            <p:cNvPr id="34848" name="Rectangle 44"/>
            <p:cNvSpPr>
              <a:spLocks noChangeArrowheads="1"/>
            </p:cNvSpPr>
            <p:nvPr/>
          </p:nvSpPr>
          <p:spPr bwMode="auto">
            <a:xfrm>
              <a:off x="2046" y="3230"/>
              <a:ext cx="400" cy="240"/>
            </a:xfrm>
            <a:prstGeom prst="rect">
              <a:avLst/>
            </a:prstGeom>
            <a:noFill/>
            <a:ln w="9525">
              <a:noFill/>
              <a:miter lim="800000"/>
              <a:headEnd/>
              <a:tailEnd/>
            </a:ln>
          </p:spPr>
          <p:txBody>
            <a:bodyPr wrap="none" lIns="0" tIns="0" rIns="0" bIns="0">
              <a:spAutoFit/>
            </a:bodyPr>
            <a:lstStyle/>
            <a:p>
              <a:r>
                <a:rPr lang="zh-CN" altLang="en-US" sz="2500">
                  <a:solidFill>
                    <a:srgbClr val="000000"/>
                  </a:solidFill>
                  <a:latin typeface="宋体" charset="-122"/>
                </a:rPr>
                <a:t>时，</a:t>
              </a:r>
              <a:endParaRPr lang="zh-CN" altLang="en-US">
                <a:solidFill>
                  <a:srgbClr val="000000"/>
                </a:solidFill>
              </a:endParaRPr>
            </a:p>
          </p:txBody>
        </p:sp>
        <p:sp>
          <p:nvSpPr>
            <p:cNvPr id="34849" name="Rectangle 45"/>
            <p:cNvSpPr>
              <a:spLocks noChangeArrowheads="1"/>
            </p:cNvSpPr>
            <p:nvPr/>
          </p:nvSpPr>
          <p:spPr bwMode="auto">
            <a:xfrm>
              <a:off x="1112" y="3230"/>
              <a:ext cx="800" cy="240"/>
            </a:xfrm>
            <a:prstGeom prst="rect">
              <a:avLst/>
            </a:prstGeom>
            <a:noFill/>
            <a:ln w="9525">
              <a:noFill/>
              <a:miter lim="800000"/>
              <a:headEnd/>
              <a:tailEnd/>
            </a:ln>
          </p:spPr>
          <p:txBody>
            <a:bodyPr wrap="none" lIns="0" tIns="0" rIns="0" bIns="0">
              <a:spAutoFit/>
            </a:bodyPr>
            <a:lstStyle/>
            <a:p>
              <a:r>
                <a:rPr lang="zh-CN" altLang="en-US" sz="2500">
                  <a:solidFill>
                    <a:srgbClr val="000000"/>
                  </a:solidFill>
                  <a:latin typeface="宋体" charset="-122"/>
                </a:rPr>
                <a:t>越接近于</a:t>
              </a:r>
              <a:endParaRPr lang="zh-CN" altLang="en-US">
                <a:solidFill>
                  <a:srgbClr val="000000"/>
                </a:solidFill>
              </a:endParaRPr>
            </a:p>
          </p:txBody>
        </p:sp>
        <p:sp>
          <p:nvSpPr>
            <p:cNvPr id="34850" name="Rectangle 46"/>
            <p:cNvSpPr>
              <a:spLocks noChangeArrowheads="1"/>
            </p:cNvSpPr>
            <p:nvPr/>
          </p:nvSpPr>
          <p:spPr bwMode="auto">
            <a:xfrm>
              <a:off x="363" y="3230"/>
              <a:ext cx="200" cy="240"/>
            </a:xfrm>
            <a:prstGeom prst="rect">
              <a:avLst/>
            </a:prstGeom>
            <a:noFill/>
            <a:ln w="9525">
              <a:noFill/>
              <a:miter lim="800000"/>
              <a:headEnd/>
              <a:tailEnd/>
            </a:ln>
          </p:spPr>
          <p:txBody>
            <a:bodyPr wrap="none" lIns="0" tIns="0" rIns="0" bIns="0">
              <a:spAutoFit/>
            </a:bodyPr>
            <a:lstStyle/>
            <a:p>
              <a:r>
                <a:rPr lang="zh-CN" altLang="en-US" sz="2500">
                  <a:solidFill>
                    <a:srgbClr val="000000"/>
                  </a:solidFill>
                  <a:latin typeface="宋体" charset="-122"/>
                </a:rPr>
                <a:t>当</a:t>
              </a:r>
              <a:endParaRPr lang="zh-CN" altLang="en-US">
                <a:solidFill>
                  <a:srgbClr val="000000"/>
                </a:solidFill>
              </a:endParaRPr>
            </a:p>
          </p:txBody>
        </p:sp>
        <p:sp>
          <p:nvSpPr>
            <p:cNvPr id="34851" name="Rectangle 47"/>
            <p:cNvSpPr>
              <a:spLocks noChangeArrowheads="1"/>
            </p:cNvSpPr>
            <p:nvPr/>
          </p:nvSpPr>
          <p:spPr bwMode="auto">
            <a:xfrm>
              <a:off x="838" y="3354"/>
              <a:ext cx="120" cy="144"/>
            </a:xfrm>
            <a:prstGeom prst="rect">
              <a:avLst/>
            </a:prstGeom>
            <a:noFill/>
            <a:ln w="9525">
              <a:noFill/>
              <a:miter lim="800000"/>
              <a:headEnd/>
              <a:tailEnd/>
            </a:ln>
          </p:spPr>
          <p:txBody>
            <a:bodyPr wrap="none" lIns="0" tIns="0" rIns="0" bIns="0">
              <a:spAutoFit/>
            </a:bodyPr>
            <a:lstStyle/>
            <a:p>
              <a:r>
                <a:rPr lang="zh-CN" altLang="en-US" sz="1500">
                  <a:solidFill>
                    <a:srgbClr val="000000"/>
                  </a:solidFill>
                  <a:latin typeface="宋体" charset="-122"/>
                </a:rPr>
                <a:t>，</a:t>
              </a:r>
              <a:endParaRPr lang="zh-CN" altLang="en-US">
                <a:solidFill>
                  <a:srgbClr val="000000"/>
                </a:solidFill>
              </a:endParaRPr>
            </a:p>
          </p:txBody>
        </p:sp>
        <p:sp>
          <p:nvSpPr>
            <p:cNvPr id="34852" name="Rectangle 48"/>
            <p:cNvSpPr>
              <a:spLocks noChangeArrowheads="1"/>
            </p:cNvSpPr>
            <p:nvPr/>
          </p:nvSpPr>
          <p:spPr bwMode="auto">
            <a:xfrm>
              <a:off x="2832" y="3224"/>
              <a:ext cx="111" cy="240"/>
            </a:xfrm>
            <a:prstGeom prst="rect">
              <a:avLst/>
            </a:prstGeom>
            <a:noFill/>
            <a:ln w="9525">
              <a:noFill/>
              <a:miter lim="800000"/>
              <a:headEnd/>
              <a:tailEnd/>
            </a:ln>
          </p:spPr>
          <p:txBody>
            <a:bodyPr wrap="none" lIns="0" tIns="0" rIns="0" bIns="0">
              <a:spAutoFit/>
            </a:bodyPr>
            <a:lstStyle/>
            <a:p>
              <a:r>
                <a:rPr lang="en-US" altLang="zh-CN" sz="2500" i="1">
                  <a:solidFill>
                    <a:srgbClr val="000000"/>
                  </a:solidFill>
                </a:rPr>
                <a:t>Y</a:t>
              </a:r>
              <a:endParaRPr lang="en-US" altLang="zh-CN">
                <a:solidFill>
                  <a:srgbClr val="000000"/>
                </a:solidFill>
              </a:endParaRPr>
            </a:p>
          </p:txBody>
        </p:sp>
        <p:sp>
          <p:nvSpPr>
            <p:cNvPr id="34853" name="Rectangle 49"/>
            <p:cNvSpPr>
              <a:spLocks noChangeArrowheads="1"/>
            </p:cNvSpPr>
            <p:nvPr/>
          </p:nvSpPr>
          <p:spPr bwMode="auto">
            <a:xfrm>
              <a:off x="2450" y="3224"/>
              <a:ext cx="122" cy="240"/>
            </a:xfrm>
            <a:prstGeom prst="rect">
              <a:avLst/>
            </a:prstGeom>
            <a:noFill/>
            <a:ln w="9525">
              <a:noFill/>
              <a:miter lim="800000"/>
              <a:headEnd/>
              <a:tailEnd/>
            </a:ln>
          </p:spPr>
          <p:txBody>
            <a:bodyPr wrap="none" lIns="0" tIns="0" rIns="0" bIns="0">
              <a:spAutoFit/>
            </a:bodyPr>
            <a:lstStyle/>
            <a:p>
              <a:r>
                <a:rPr lang="en-US" altLang="zh-CN" sz="2500" i="1">
                  <a:solidFill>
                    <a:srgbClr val="000000"/>
                  </a:solidFill>
                </a:rPr>
                <a:t>X</a:t>
              </a:r>
              <a:endParaRPr lang="en-US" altLang="zh-CN">
                <a:solidFill>
                  <a:srgbClr val="000000"/>
                </a:solidFill>
              </a:endParaRPr>
            </a:p>
          </p:txBody>
        </p:sp>
        <p:sp>
          <p:nvSpPr>
            <p:cNvPr id="34854" name="Rectangle 50"/>
            <p:cNvSpPr>
              <a:spLocks noChangeArrowheads="1"/>
            </p:cNvSpPr>
            <p:nvPr/>
          </p:nvSpPr>
          <p:spPr bwMode="auto">
            <a:xfrm>
              <a:off x="980" y="3350"/>
              <a:ext cx="67" cy="144"/>
            </a:xfrm>
            <a:prstGeom prst="rect">
              <a:avLst/>
            </a:prstGeom>
            <a:noFill/>
            <a:ln w="9525">
              <a:noFill/>
              <a:miter lim="800000"/>
              <a:headEnd/>
              <a:tailEnd/>
            </a:ln>
          </p:spPr>
          <p:txBody>
            <a:bodyPr wrap="none" lIns="0" tIns="0" rIns="0" bIns="0">
              <a:spAutoFit/>
            </a:bodyPr>
            <a:lstStyle/>
            <a:p>
              <a:r>
                <a:rPr lang="en-US" altLang="zh-CN" sz="1500" i="1">
                  <a:solidFill>
                    <a:srgbClr val="000000"/>
                  </a:solidFill>
                </a:rPr>
                <a:t>Y</a:t>
              </a:r>
              <a:endParaRPr lang="en-US" altLang="zh-CN">
                <a:solidFill>
                  <a:srgbClr val="000000"/>
                </a:solidFill>
              </a:endParaRPr>
            </a:p>
          </p:txBody>
        </p:sp>
        <p:sp>
          <p:nvSpPr>
            <p:cNvPr id="34855" name="Rectangle 51"/>
            <p:cNvSpPr>
              <a:spLocks noChangeArrowheads="1"/>
            </p:cNvSpPr>
            <p:nvPr/>
          </p:nvSpPr>
          <p:spPr bwMode="auto">
            <a:xfrm>
              <a:off x="766" y="3350"/>
              <a:ext cx="73" cy="144"/>
            </a:xfrm>
            <a:prstGeom prst="rect">
              <a:avLst/>
            </a:prstGeom>
            <a:noFill/>
            <a:ln w="9525">
              <a:noFill/>
              <a:miter lim="800000"/>
              <a:headEnd/>
              <a:tailEnd/>
            </a:ln>
          </p:spPr>
          <p:txBody>
            <a:bodyPr wrap="none" lIns="0" tIns="0" rIns="0" bIns="0">
              <a:spAutoFit/>
            </a:bodyPr>
            <a:lstStyle/>
            <a:p>
              <a:r>
                <a:rPr lang="en-US" altLang="zh-CN" sz="1500" i="1">
                  <a:solidFill>
                    <a:srgbClr val="000000"/>
                  </a:solidFill>
                </a:rPr>
                <a:t>X</a:t>
              </a:r>
              <a:endParaRPr lang="en-US" altLang="zh-CN">
                <a:solidFill>
                  <a:srgbClr val="000000"/>
                </a:solidFill>
              </a:endParaRPr>
            </a:p>
          </p:txBody>
        </p:sp>
        <p:sp>
          <p:nvSpPr>
            <p:cNvPr id="34856" name="Rectangle 52"/>
            <p:cNvSpPr>
              <a:spLocks noChangeArrowheads="1"/>
            </p:cNvSpPr>
            <p:nvPr/>
          </p:nvSpPr>
          <p:spPr bwMode="auto">
            <a:xfrm>
              <a:off x="1939" y="3224"/>
              <a:ext cx="100" cy="240"/>
            </a:xfrm>
            <a:prstGeom prst="rect">
              <a:avLst/>
            </a:prstGeom>
            <a:noFill/>
            <a:ln w="9525">
              <a:noFill/>
              <a:miter lim="800000"/>
              <a:headEnd/>
              <a:tailEnd/>
            </a:ln>
          </p:spPr>
          <p:txBody>
            <a:bodyPr wrap="none" lIns="0" tIns="0" rIns="0" bIns="0">
              <a:spAutoFit/>
            </a:bodyPr>
            <a:lstStyle/>
            <a:p>
              <a:r>
                <a:rPr lang="en-US" altLang="zh-CN" sz="2500">
                  <a:solidFill>
                    <a:srgbClr val="000000"/>
                  </a:solidFill>
                </a:rPr>
                <a:t>0</a:t>
              </a:r>
              <a:endParaRPr lang="en-US" altLang="zh-CN">
                <a:solidFill>
                  <a:srgbClr val="000000"/>
                </a:solidFill>
              </a:endParaRPr>
            </a:p>
          </p:txBody>
        </p:sp>
        <p:sp>
          <p:nvSpPr>
            <p:cNvPr id="34857" name="Rectangle 53"/>
            <p:cNvSpPr>
              <a:spLocks noChangeArrowheads="1"/>
            </p:cNvSpPr>
            <p:nvPr/>
          </p:nvSpPr>
          <p:spPr bwMode="auto">
            <a:xfrm>
              <a:off x="634" y="3200"/>
              <a:ext cx="110" cy="240"/>
            </a:xfrm>
            <a:prstGeom prst="rect">
              <a:avLst/>
            </a:prstGeom>
            <a:noFill/>
            <a:ln w="9525">
              <a:noFill/>
              <a:miter lim="800000"/>
              <a:headEnd/>
              <a:tailEnd/>
            </a:ln>
          </p:spPr>
          <p:txBody>
            <a:bodyPr wrap="none" lIns="0" tIns="0" rIns="0" bIns="0">
              <a:spAutoFit/>
            </a:bodyPr>
            <a:lstStyle/>
            <a:p>
              <a:r>
                <a:rPr lang="en-US" altLang="zh-CN" sz="2500" i="1">
                  <a:solidFill>
                    <a:srgbClr val="000000"/>
                  </a:solidFill>
                  <a:latin typeface="Symbol" pitchFamily="18" charset="2"/>
                </a:rPr>
                <a:t>r</a:t>
              </a:r>
              <a:endParaRPr lang="en-US" altLang="zh-CN">
                <a:solidFill>
                  <a:srgbClr val="000000"/>
                </a:solidFill>
              </a:endParaRPr>
            </a:p>
          </p:txBody>
        </p:sp>
      </p:grpSp>
      <p:grpSp>
        <p:nvGrpSpPr>
          <p:cNvPr id="34823" name="Group 54"/>
          <p:cNvGrpSpPr>
            <a:grpSpLocks noChangeAspect="1"/>
          </p:cNvGrpSpPr>
          <p:nvPr/>
        </p:nvGrpSpPr>
        <p:grpSpPr bwMode="auto">
          <a:xfrm>
            <a:off x="222250" y="2940050"/>
            <a:ext cx="7500938" cy="685800"/>
            <a:chOff x="336" y="3448"/>
            <a:chExt cx="4725" cy="432"/>
          </a:xfrm>
        </p:grpSpPr>
        <p:sp>
          <p:nvSpPr>
            <p:cNvPr id="34824" name="AutoShape 55"/>
            <p:cNvSpPr>
              <a:spLocks noChangeAspect="1" noChangeArrowheads="1" noTextEdit="1"/>
            </p:cNvSpPr>
            <p:nvPr/>
          </p:nvSpPr>
          <p:spPr bwMode="auto">
            <a:xfrm>
              <a:off x="336" y="3504"/>
              <a:ext cx="4608" cy="376"/>
            </a:xfrm>
            <a:prstGeom prst="rect">
              <a:avLst/>
            </a:prstGeom>
            <a:noFill/>
            <a:ln w="9525">
              <a:noFill/>
              <a:miter lim="800000"/>
              <a:headEnd/>
              <a:tailEnd/>
            </a:ln>
          </p:spPr>
          <p:txBody>
            <a:bodyPr/>
            <a:lstStyle/>
            <a:p>
              <a:endParaRPr lang="zh-CN" altLang="en-US"/>
            </a:p>
          </p:txBody>
        </p:sp>
        <p:sp>
          <p:nvSpPr>
            <p:cNvPr id="34825" name="Line 56"/>
            <p:cNvSpPr>
              <a:spLocks noChangeShapeType="1"/>
            </p:cNvSpPr>
            <p:nvPr/>
          </p:nvSpPr>
          <p:spPr bwMode="auto">
            <a:xfrm>
              <a:off x="590" y="3545"/>
              <a:ext cx="1" cy="294"/>
            </a:xfrm>
            <a:prstGeom prst="line">
              <a:avLst/>
            </a:prstGeom>
            <a:noFill/>
            <a:ln w="12700">
              <a:solidFill>
                <a:schemeClr val="tx1"/>
              </a:solidFill>
              <a:round/>
              <a:headEnd/>
              <a:tailEnd/>
            </a:ln>
          </p:spPr>
          <p:txBody>
            <a:bodyPr/>
            <a:lstStyle/>
            <a:p>
              <a:endParaRPr lang="zh-CN" altLang="en-US"/>
            </a:p>
          </p:txBody>
        </p:sp>
        <p:sp>
          <p:nvSpPr>
            <p:cNvPr id="34826" name="Line 57"/>
            <p:cNvSpPr>
              <a:spLocks noChangeShapeType="1"/>
            </p:cNvSpPr>
            <p:nvPr/>
          </p:nvSpPr>
          <p:spPr bwMode="auto">
            <a:xfrm>
              <a:off x="1084" y="3545"/>
              <a:ext cx="1" cy="294"/>
            </a:xfrm>
            <a:prstGeom prst="line">
              <a:avLst/>
            </a:prstGeom>
            <a:noFill/>
            <a:ln w="12700">
              <a:solidFill>
                <a:schemeClr val="tx1"/>
              </a:solidFill>
              <a:round/>
              <a:headEnd/>
              <a:tailEnd/>
            </a:ln>
          </p:spPr>
          <p:txBody>
            <a:bodyPr/>
            <a:lstStyle/>
            <a:p>
              <a:endParaRPr lang="zh-CN" altLang="en-US"/>
            </a:p>
          </p:txBody>
        </p:sp>
        <p:sp>
          <p:nvSpPr>
            <p:cNvPr id="34827" name="Rectangle 58"/>
            <p:cNvSpPr>
              <a:spLocks noChangeArrowheads="1"/>
            </p:cNvSpPr>
            <p:nvPr/>
          </p:nvSpPr>
          <p:spPr bwMode="auto">
            <a:xfrm>
              <a:off x="4160" y="3448"/>
              <a:ext cx="99" cy="355"/>
            </a:xfrm>
            <a:prstGeom prst="rect">
              <a:avLst/>
            </a:prstGeom>
            <a:noFill/>
            <a:ln w="9525">
              <a:noFill/>
              <a:miter lim="800000"/>
              <a:headEnd/>
              <a:tailEnd/>
            </a:ln>
          </p:spPr>
          <p:txBody>
            <a:bodyPr wrap="none" lIns="0" tIns="0" rIns="0" bIns="0">
              <a:spAutoFit/>
            </a:bodyPr>
            <a:lstStyle/>
            <a:p>
              <a:r>
                <a:rPr lang="en-US" altLang="zh-CN" sz="3700">
                  <a:solidFill>
                    <a:srgbClr val="000000"/>
                  </a:solidFill>
                  <a:latin typeface="Symbol" pitchFamily="18" charset="2"/>
                </a:rPr>
                <a:t>(</a:t>
              </a:r>
              <a:endParaRPr lang="en-US" altLang="zh-CN">
                <a:solidFill>
                  <a:srgbClr val="000000"/>
                </a:solidFill>
              </a:endParaRPr>
            </a:p>
          </p:txBody>
        </p:sp>
        <p:sp>
          <p:nvSpPr>
            <p:cNvPr id="34828" name="Rectangle 59"/>
            <p:cNvSpPr>
              <a:spLocks noChangeArrowheads="1"/>
            </p:cNvSpPr>
            <p:nvPr/>
          </p:nvSpPr>
          <p:spPr bwMode="auto">
            <a:xfrm>
              <a:off x="4826" y="3448"/>
              <a:ext cx="99" cy="355"/>
            </a:xfrm>
            <a:prstGeom prst="rect">
              <a:avLst/>
            </a:prstGeom>
            <a:noFill/>
            <a:ln w="9525">
              <a:noFill/>
              <a:miter lim="800000"/>
              <a:headEnd/>
              <a:tailEnd/>
            </a:ln>
          </p:spPr>
          <p:txBody>
            <a:bodyPr wrap="none" lIns="0" tIns="0" rIns="0" bIns="0">
              <a:spAutoFit/>
            </a:bodyPr>
            <a:lstStyle/>
            <a:p>
              <a:r>
                <a:rPr lang="en-US" altLang="zh-CN" sz="3700">
                  <a:solidFill>
                    <a:srgbClr val="000000"/>
                  </a:solidFill>
                  <a:latin typeface="Symbol" pitchFamily="18" charset="2"/>
                </a:rPr>
                <a:t>)</a:t>
              </a:r>
              <a:endParaRPr lang="en-US" altLang="zh-CN">
                <a:solidFill>
                  <a:srgbClr val="000000"/>
                </a:solidFill>
              </a:endParaRPr>
            </a:p>
          </p:txBody>
        </p:sp>
        <p:sp>
          <p:nvSpPr>
            <p:cNvPr id="34829" name="Rectangle 60"/>
            <p:cNvSpPr>
              <a:spLocks noChangeArrowheads="1"/>
            </p:cNvSpPr>
            <p:nvPr/>
          </p:nvSpPr>
          <p:spPr bwMode="auto">
            <a:xfrm>
              <a:off x="4853" y="3567"/>
              <a:ext cx="208" cy="250"/>
            </a:xfrm>
            <a:prstGeom prst="rect">
              <a:avLst/>
            </a:prstGeom>
            <a:noFill/>
            <a:ln w="9525">
              <a:noFill/>
              <a:miter lim="800000"/>
              <a:headEnd/>
              <a:tailEnd/>
            </a:ln>
          </p:spPr>
          <p:txBody>
            <a:bodyPr wrap="none" lIns="0" tIns="0" rIns="0" bIns="0">
              <a:spAutoFit/>
            </a:bodyPr>
            <a:lstStyle/>
            <a:p>
              <a:r>
                <a:rPr lang="zh-CN" altLang="en-US" sz="2600">
                  <a:solidFill>
                    <a:srgbClr val="000000"/>
                  </a:solidFill>
                  <a:latin typeface="宋体" charset="-122"/>
                </a:rPr>
                <a:t>．</a:t>
              </a:r>
              <a:endParaRPr lang="zh-CN" altLang="en-US">
                <a:solidFill>
                  <a:srgbClr val="000000"/>
                </a:solidFill>
              </a:endParaRPr>
            </a:p>
          </p:txBody>
        </p:sp>
        <p:sp>
          <p:nvSpPr>
            <p:cNvPr id="34830" name="Rectangle 61"/>
            <p:cNvSpPr>
              <a:spLocks noChangeArrowheads="1"/>
            </p:cNvSpPr>
            <p:nvPr/>
          </p:nvSpPr>
          <p:spPr bwMode="auto">
            <a:xfrm>
              <a:off x="4336" y="3576"/>
              <a:ext cx="624" cy="250"/>
            </a:xfrm>
            <a:prstGeom prst="rect">
              <a:avLst/>
            </a:prstGeom>
            <a:noFill/>
            <a:ln w="9525">
              <a:noFill/>
              <a:miter lim="800000"/>
              <a:headEnd/>
              <a:tailEnd/>
            </a:ln>
          </p:spPr>
          <p:txBody>
            <a:bodyPr wrap="none" lIns="0" tIns="0" rIns="0" bIns="0">
              <a:spAutoFit/>
            </a:bodyPr>
            <a:lstStyle/>
            <a:p>
              <a:r>
                <a:rPr lang="zh-CN" altLang="en-US" sz="2600">
                  <a:solidFill>
                    <a:srgbClr val="000000"/>
                  </a:solidFill>
                  <a:latin typeface="宋体" charset="-122"/>
                </a:rPr>
                <a:t>不相关</a:t>
              </a:r>
              <a:endParaRPr lang="zh-CN" altLang="en-US">
                <a:solidFill>
                  <a:srgbClr val="000000"/>
                </a:solidFill>
              </a:endParaRPr>
            </a:p>
          </p:txBody>
        </p:sp>
        <p:sp>
          <p:nvSpPr>
            <p:cNvPr id="34831" name="Rectangle 62"/>
            <p:cNvSpPr>
              <a:spLocks noChangeArrowheads="1"/>
            </p:cNvSpPr>
            <p:nvPr/>
          </p:nvSpPr>
          <p:spPr bwMode="auto">
            <a:xfrm>
              <a:off x="2340" y="3567"/>
              <a:ext cx="1872" cy="250"/>
            </a:xfrm>
            <a:prstGeom prst="rect">
              <a:avLst/>
            </a:prstGeom>
            <a:noFill/>
            <a:ln w="9525">
              <a:noFill/>
              <a:miter lim="800000"/>
              <a:headEnd/>
              <a:tailEnd/>
            </a:ln>
          </p:spPr>
          <p:txBody>
            <a:bodyPr wrap="none" lIns="0" tIns="0" rIns="0" bIns="0">
              <a:spAutoFit/>
            </a:bodyPr>
            <a:lstStyle/>
            <a:p>
              <a:r>
                <a:rPr lang="zh-CN" altLang="en-US" sz="2600">
                  <a:solidFill>
                    <a:srgbClr val="000000"/>
                  </a:solidFill>
                  <a:latin typeface="宋体" charset="-122"/>
                </a:rPr>
                <a:t>之间不存在线性关系</a:t>
              </a:r>
              <a:endParaRPr lang="zh-CN" altLang="en-US">
                <a:solidFill>
                  <a:srgbClr val="000000"/>
                </a:solidFill>
              </a:endParaRPr>
            </a:p>
          </p:txBody>
        </p:sp>
        <p:sp>
          <p:nvSpPr>
            <p:cNvPr id="34832" name="Rectangle 63"/>
            <p:cNvSpPr>
              <a:spLocks noChangeArrowheads="1"/>
            </p:cNvSpPr>
            <p:nvPr/>
          </p:nvSpPr>
          <p:spPr bwMode="auto">
            <a:xfrm>
              <a:off x="1972" y="3567"/>
              <a:ext cx="208" cy="250"/>
            </a:xfrm>
            <a:prstGeom prst="rect">
              <a:avLst/>
            </a:prstGeom>
            <a:noFill/>
            <a:ln w="9525">
              <a:noFill/>
              <a:miter lim="800000"/>
              <a:headEnd/>
              <a:tailEnd/>
            </a:ln>
          </p:spPr>
          <p:txBody>
            <a:bodyPr wrap="none" lIns="0" tIns="0" rIns="0" bIns="0">
              <a:spAutoFit/>
            </a:bodyPr>
            <a:lstStyle/>
            <a:p>
              <a:r>
                <a:rPr lang="zh-CN" altLang="en-US" sz="2600">
                  <a:solidFill>
                    <a:srgbClr val="000000"/>
                  </a:solidFill>
                  <a:latin typeface="宋体" charset="-122"/>
                </a:rPr>
                <a:t>与</a:t>
              </a:r>
              <a:endParaRPr lang="zh-CN" altLang="en-US">
                <a:solidFill>
                  <a:srgbClr val="000000"/>
                </a:solidFill>
              </a:endParaRPr>
            </a:p>
          </p:txBody>
        </p:sp>
        <p:sp>
          <p:nvSpPr>
            <p:cNvPr id="34833" name="Rectangle 64"/>
            <p:cNvSpPr>
              <a:spLocks noChangeArrowheads="1"/>
            </p:cNvSpPr>
            <p:nvPr/>
          </p:nvSpPr>
          <p:spPr bwMode="auto">
            <a:xfrm>
              <a:off x="1391" y="3567"/>
              <a:ext cx="416" cy="250"/>
            </a:xfrm>
            <a:prstGeom prst="rect">
              <a:avLst/>
            </a:prstGeom>
            <a:noFill/>
            <a:ln w="9525">
              <a:noFill/>
              <a:miter lim="800000"/>
              <a:headEnd/>
              <a:tailEnd/>
            </a:ln>
          </p:spPr>
          <p:txBody>
            <a:bodyPr wrap="none" lIns="0" tIns="0" rIns="0" bIns="0">
              <a:spAutoFit/>
            </a:bodyPr>
            <a:lstStyle/>
            <a:p>
              <a:r>
                <a:rPr lang="zh-CN" altLang="en-US" sz="2600">
                  <a:solidFill>
                    <a:srgbClr val="000000"/>
                  </a:solidFill>
                  <a:latin typeface="宋体" charset="-122"/>
                </a:rPr>
                <a:t>时，</a:t>
              </a:r>
              <a:endParaRPr lang="zh-CN" altLang="en-US">
                <a:solidFill>
                  <a:srgbClr val="000000"/>
                </a:solidFill>
              </a:endParaRPr>
            </a:p>
          </p:txBody>
        </p:sp>
        <p:sp>
          <p:nvSpPr>
            <p:cNvPr id="34834" name="Rectangle 65"/>
            <p:cNvSpPr>
              <a:spLocks noChangeArrowheads="1"/>
            </p:cNvSpPr>
            <p:nvPr/>
          </p:nvSpPr>
          <p:spPr bwMode="auto">
            <a:xfrm>
              <a:off x="348" y="3567"/>
              <a:ext cx="208" cy="250"/>
            </a:xfrm>
            <a:prstGeom prst="rect">
              <a:avLst/>
            </a:prstGeom>
            <a:noFill/>
            <a:ln w="9525">
              <a:noFill/>
              <a:miter lim="800000"/>
              <a:headEnd/>
              <a:tailEnd/>
            </a:ln>
          </p:spPr>
          <p:txBody>
            <a:bodyPr wrap="none" lIns="0" tIns="0" rIns="0" bIns="0">
              <a:spAutoFit/>
            </a:bodyPr>
            <a:lstStyle/>
            <a:p>
              <a:r>
                <a:rPr lang="zh-CN" altLang="en-US" sz="2600">
                  <a:solidFill>
                    <a:srgbClr val="000000"/>
                  </a:solidFill>
                  <a:latin typeface="宋体" charset="-122"/>
                </a:rPr>
                <a:t>当</a:t>
              </a:r>
              <a:endParaRPr lang="zh-CN" altLang="en-US">
                <a:solidFill>
                  <a:srgbClr val="000000"/>
                </a:solidFill>
              </a:endParaRPr>
            </a:p>
          </p:txBody>
        </p:sp>
        <p:sp>
          <p:nvSpPr>
            <p:cNvPr id="34835" name="Rectangle 66"/>
            <p:cNvSpPr>
              <a:spLocks noChangeArrowheads="1"/>
            </p:cNvSpPr>
            <p:nvPr/>
          </p:nvSpPr>
          <p:spPr bwMode="auto">
            <a:xfrm>
              <a:off x="826" y="3692"/>
              <a:ext cx="120" cy="144"/>
            </a:xfrm>
            <a:prstGeom prst="rect">
              <a:avLst/>
            </a:prstGeom>
            <a:noFill/>
            <a:ln w="9525">
              <a:noFill/>
              <a:miter lim="800000"/>
              <a:headEnd/>
              <a:tailEnd/>
            </a:ln>
          </p:spPr>
          <p:txBody>
            <a:bodyPr wrap="none" lIns="0" tIns="0" rIns="0" bIns="0">
              <a:spAutoFit/>
            </a:bodyPr>
            <a:lstStyle/>
            <a:p>
              <a:r>
                <a:rPr lang="zh-CN" altLang="en-US" sz="1500">
                  <a:solidFill>
                    <a:srgbClr val="000000"/>
                  </a:solidFill>
                  <a:latin typeface="宋体" charset="-122"/>
                </a:rPr>
                <a:t>，</a:t>
              </a:r>
              <a:endParaRPr lang="zh-CN" altLang="en-US">
                <a:solidFill>
                  <a:srgbClr val="000000"/>
                </a:solidFill>
              </a:endParaRPr>
            </a:p>
          </p:txBody>
        </p:sp>
        <p:sp>
          <p:nvSpPr>
            <p:cNvPr id="34836" name="Rectangle 67"/>
            <p:cNvSpPr>
              <a:spLocks noChangeArrowheads="1"/>
            </p:cNvSpPr>
            <p:nvPr/>
          </p:nvSpPr>
          <p:spPr bwMode="auto">
            <a:xfrm>
              <a:off x="2182" y="3560"/>
              <a:ext cx="116" cy="250"/>
            </a:xfrm>
            <a:prstGeom prst="rect">
              <a:avLst/>
            </a:prstGeom>
            <a:noFill/>
            <a:ln w="9525">
              <a:noFill/>
              <a:miter lim="800000"/>
              <a:headEnd/>
              <a:tailEnd/>
            </a:ln>
          </p:spPr>
          <p:txBody>
            <a:bodyPr wrap="none" lIns="0" tIns="0" rIns="0" bIns="0">
              <a:spAutoFit/>
            </a:bodyPr>
            <a:lstStyle/>
            <a:p>
              <a:r>
                <a:rPr lang="en-US" altLang="zh-CN" sz="2600" i="1">
                  <a:solidFill>
                    <a:srgbClr val="000000"/>
                  </a:solidFill>
                </a:rPr>
                <a:t>Y</a:t>
              </a:r>
              <a:endParaRPr lang="en-US" altLang="zh-CN">
                <a:solidFill>
                  <a:srgbClr val="000000"/>
                </a:solidFill>
              </a:endParaRPr>
            </a:p>
          </p:txBody>
        </p:sp>
        <p:sp>
          <p:nvSpPr>
            <p:cNvPr id="34837" name="Rectangle 68"/>
            <p:cNvSpPr>
              <a:spLocks noChangeArrowheads="1"/>
            </p:cNvSpPr>
            <p:nvPr/>
          </p:nvSpPr>
          <p:spPr bwMode="auto">
            <a:xfrm>
              <a:off x="1797" y="3560"/>
              <a:ext cx="127" cy="250"/>
            </a:xfrm>
            <a:prstGeom prst="rect">
              <a:avLst/>
            </a:prstGeom>
            <a:noFill/>
            <a:ln w="9525">
              <a:noFill/>
              <a:miter lim="800000"/>
              <a:headEnd/>
              <a:tailEnd/>
            </a:ln>
          </p:spPr>
          <p:txBody>
            <a:bodyPr wrap="none" lIns="0" tIns="0" rIns="0" bIns="0">
              <a:spAutoFit/>
            </a:bodyPr>
            <a:lstStyle/>
            <a:p>
              <a:r>
                <a:rPr lang="en-US" altLang="zh-CN" sz="2600" i="1">
                  <a:solidFill>
                    <a:srgbClr val="000000"/>
                  </a:solidFill>
                </a:rPr>
                <a:t>X</a:t>
              </a:r>
              <a:endParaRPr lang="en-US" altLang="zh-CN">
                <a:solidFill>
                  <a:srgbClr val="000000"/>
                </a:solidFill>
              </a:endParaRPr>
            </a:p>
          </p:txBody>
        </p:sp>
        <p:sp>
          <p:nvSpPr>
            <p:cNvPr id="34838" name="Rectangle 69"/>
            <p:cNvSpPr>
              <a:spLocks noChangeArrowheads="1"/>
            </p:cNvSpPr>
            <p:nvPr/>
          </p:nvSpPr>
          <p:spPr bwMode="auto">
            <a:xfrm>
              <a:off x="969" y="3688"/>
              <a:ext cx="67" cy="144"/>
            </a:xfrm>
            <a:prstGeom prst="rect">
              <a:avLst/>
            </a:prstGeom>
            <a:noFill/>
            <a:ln w="9525">
              <a:noFill/>
              <a:miter lim="800000"/>
              <a:headEnd/>
              <a:tailEnd/>
            </a:ln>
          </p:spPr>
          <p:txBody>
            <a:bodyPr wrap="none" lIns="0" tIns="0" rIns="0" bIns="0">
              <a:spAutoFit/>
            </a:bodyPr>
            <a:lstStyle/>
            <a:p>
              <a:r>
                <a:rPr lang="en-US" altLang="zh-CN" sz="1500" i="1">
                  <a:solidFill>
                    <a:srgbClr val="000000"/>
                  </a:solidFill>
                </a:rPr>
                <a:t>Y</a:t>
              </a:r>
              <a:endParaRPr lang="en-US" altLang="zh-CN">
                <a:solidFill>
                  <a:srgbClr val="000000"/>
                </a:solidFill>
              </a:endParaRPr>
            </a:p>
          </p:txBody>
        </p:sp>
        <p:sp>
          <p:nvSpPr>
            <p:cNvPr id="34839" name="Rectangle 70"/>
            <p:cNvSpPr>
              <a:spLocks noChangeArrowheads="1"/>
            </p:cNvSpPr>
            <p:nvPr/>
          </p:nvSpPr>
          <p:spPr bwMode="auto">
            <a:xfrm>
              <a:off x="754" y="3688"/>
              <a:ext cx="73" cy="144"/>
            </a:xfrm>
            <a:prstGeom prst="rect">
              <a:avLst/>
            </a:prstGeom>
            <a:noFill/>
            <a:ln w="9525">
              <a:noFill/>
              <a:miter lim="800000"/>
              <a:headEnd/>
              <a:tailEnd/>
            </a:ln>
          </p:spPr>
          <p:txBody>
            <a:bodyPr wrap="none" lIns="0" tIns="0" rIns="0" bIns="0">
              <a:spAutoFit/>
            </a:bodyPr>
            <a:lstStyle/>
            <a:p>
              <a:r>
                <a:rPr lang="en-US" altLang="zh-CN" sz="1500" i="1">
                  <a:solidFill>
                    <a:srgbClr val="000000"/>
                  </a:solidFill>
                </a:rPr>
                <a:t>X</a:t>
              </a:r>
              <a:endParaRPr lang="en-US" altLang="zh-CN">
                <a:solidFill>
                  <a:srgbClr val="000000"/>
                </a:solidFill>
              </a:endParaRPr>
            </a:p>
          </p:txBody>
        </p:sp>
        <p:sp>
          <p:nvSpPr>
            <p:cNvPr id="34840" name="Rectangle 71"/>
            <p:cNvSpPr>
              <a:spLocks noChangeArrowheads="1"/>
            </p:cNvSpPr>
            <p:nvPr/>
          </p:nvSpPr>
          <p:spPr bwMode="auto">
            <a:xfrm>
              <a:off x="1283" y="3560"/>
              <a:ext cx="104" cy="250"/>
            </a:xfrm>
            <a:prstGeom prst="rect">
              <a:avLst/>
            </a:prstGeom>
            <a:noFill/>
            <a:ln w="9525">
              <a:noFill/>
              <a:miter lim="800000"/>
              <a:headEnd/>
              <a:tailEnd/>
            </a:ln>
          </p:spPr>
          <p:txBody>
            <a:bodyPr wrap="none" lIns="0" tIns="0" rIns="0" bIns="0">
              <a:spAutoFit/>
            </a:bodyPr>
            <a:lstStyle/>
            <a:p>
              <a:r>
                <a:rPr lang="en-US" altLang="zh-CN" sz="2600">
                  <a:solidFill>
                    <a:srgbClr val="000000"/>
                  </a:solidFill>
                </a:rPr>
                <a:t>0</a:t>
              </a:r>
              <a:endParaRPr lang="en-US" altLang="zh-CN">
                <a:solidFill>
                  <a:srgbClr val="000000"/>
                </a:solidFill>
              </a:endParaRPr>
            </a:p>
          </p:txBody>
        </p:sp>
        <p:sp>
          <p:nvSpPr>
            <p:cNvPr id="34841" name="Rectangle 72"/>
            <p:cNvSpPr>
              <a:spLocks noChangeArrowheads="1"/>
            </p:cNvSpPr>
            <p:nvPr/>
          </p:nvSpPr>
          <p:spPr bwMode="auto">
            <a:xfrm>
              <a:off x="1146" y="3537"/>
              <a:ext cx="114" cy="250"/>
            </a:xfrm>
            <a:prstGeom prst="rect">
              <a:avLst/>
            </a:prstGeom>
            <a:noFill/>
            <a:ln w="9525">
              <a:noFill/>
              <a:miter lim="800000"/>
              <a:headEnd/>
              <a:tailEnd/>
            </a:ln>
          </p:spPr>
          <p:txBody>
            <a:bodyPr wrap="none" lIns="0" tIns="0" rIns="0" bIns="0">
              <a:spAutoFit/>
            </a:bodyPr>
            <a:lstStyle/>
            <a:p>
              <a:r>
                <a:rPr lang="en-US" altLang="zh-CN" sz="2600">
                  <a:solidFill>
                    <a:srgbClr val="000000"/>
                  </a:solidFill>
                  <a:latin typeface="Symbol" pitchFamily="18" charset="2"/>
                </a:rPr>
                <a:t>=</a:t>
              </a:r>
              <a:endParaRPr lang="en-US" altLang="zh-CN">
                <a:solidFill>
                  <a:srgbClr val="000000"/>
                </a:solidFill>
              </a:endParaRPr>
            </a:p>
          </p:txBody>
        </p:sp>
        <p:sp>
          <p:nvSpPr>
            <p:cNvPr id="34842" name="Rectangle 73"/>
            <p:cNvSpPr>
              <a:spLocks noChangeArrowheads="1"/>
            </p:cNvSpPr>
            <p:nvPr/>
          </p:nvSpPr>
          <p:spPr bwMode="auto">
            <a:xfrm>
              <a:off x="621" y="3537"/>
              <a:ext cx="114" cy="250"/>
            </a:xfrm>
            <a:prstGeom prst="rect">
              <a:avLst/>
            </a:prstGeom>
            <a:noFill/>
            <a:ln w="9525">
              <a:noFill/>
              <a:miter lim="800000"/>
              <a:headEnd/>
              <a:tailEnd/>
            </a:ln>
          </p:spPr>
          <p:txBody>
            <a:bodyPr wrap="none" lIns="0" tIns="0" rIns="0" bIns="0">
              <a:spAutoFit/>
            </a:bodyPr>
            <a:lstStyle/>
            <a:p>
              <a:r>
                <a:rPr lang="en-US" altLang="zh-CN" sz="2600" i="1">
                  <a:solidFill>
                    <a:srgbClr val="000000"/>
                  </a:solidFill>
                  <a:latin typeface="Symbol" pitchFamily="18" charset="2"/>
                </a:rPr>
                <a:t>r</a:t>
              </a:r>
              <a:endParaRPr lang="en-US" altLang="zh-CN">
                <a:solidFill>
                  <a:srgbClr val="000000"/>
                </a:solidFill>
              </a:endParaRP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500063" y="214313"/>
            <a:ext cx="8229600" cy="1143000"/>
          </a:xfrm>
        </p:spPr>
        <p:txBody>
          <a:bodyPr/>
          <a:lstStyle/>
          <a:p>
            <a:pPr>
              <a:defRPr/>
            </a:pPr>
            <a:r>
              <a:rPr lang="en-US" altLang="en-US" b="1" dirty="0" smtClean="0">
                <a:solidFill>
                  <a:schemeClr val="accent6"/>
                </a:solidFill>
                <a:latin typeface="黑体" pitchFamily="2" charset="-122"/>
                <a:ea typeface="黑体" pitchFamily="2" charset="-122"/>
              </a:rPr>
              <a:t>3.1 </a:t>
            </a:r>
            <a:r>
              <a:rPr lang="zh-CN" altLang="en-US" b="1" dirty="0" smtClean="0">
                <a:solidFill>
                  <a:schemeClr val="accent6"/>
                </a:solidFill>
                <a:latin typeface="黑体" pitchFamily="2" charset="-122"/>
                <a:ea typeface="黑体" pitchFamily="2" charset="-122"/>
              </a:rPr>
              <a:t>简单线性相关分析</a:t>
            </a:r>
          </a:p>
        </p:txBody>
      </p:sp>
      <p:sp>
        <p:nvSpPr>
          <p:cNvPr id="11268" name="矩形 3"/>
          <p:cNvSpPr>
            <a:spLocks noChangeArrowheads="1"/>
          </p:cNvSpPr>
          <p:nvPr/>
        </p:nvSpPr>
        <p:spPr bwMode="auto">
          <a:xfrm>
            <a:off x="500063" y="1285875"/>
            <a:ext cx="8143875" cy="5262563"/>
          </a:xfrm>
          <a:prstGeom prst="rect">
            <a:avLst/>
          </a:prstGeom>
          <a:noFill/>
          <a:ln w="9525">
            <a:noFill/>
            <a:miter lim="800000"/>
            <a:headEnd/>
            <a:tailEnd/>
          </a:ln>
        </p:spPr>
        <p:txBody>
          <a:bodyPr>
            <a:spAutoFit/>
          </a:bodyPr>
          <a:lstStyle/>
          <a:p>
            <a:r>
              <a:rPr lang="zh-CN" altLang="en-US" sz="2800"/>
              <a:t>    在自然界和人类社会中，普遍着存在现象之间的相互依赖、相互制约的关系。一些现象在数量上的发展变化经常伴随着另一些现象数量上的发展变化。现象间的数量关系可分为两种基本类型：</a:t>
            </a:r>
            <a:endParaRPr lang="en-US" altLang="zh-CN" sz="2800"/>
          </a:p>
          <a:p>
            <a:r>
              <a:rPr lang="zh-CN" altLang="en-US" sz="2800"/>
              <a:t>    其一是函数关系，它是指现象间存在的严格依存的、确定的因果关系，一种现象的数量变化必然决定着另一种现象的数量变化，这种关系可通过精确的数学表达式来反映，比如</a:t>
            </a:r>
            <a:r>
              <a:rPr lang="en-US" altLang="zh-CN" sz="2800"/>
              <a:t>,</a:t>
            </a:r>
            <a:r>
              <a:rPr lang="zh-CN" altLang="en-US" sz="2800"/>
              <a:t>自由落体落下的距离同</a:t>
            </a:r>
            <a:endParaRPr lang="en-US" altLang="zh-CN" sz="2800"/>
          </a:p>
          <a:p>
            <a:r>
              <a:rPr lang="zh-CN" altLang="en-US" sz="2800"/>
              <a:t>时间的关系为              </a:t>
            </a:r>
            <a:r>
              <a:rPr lang="en-US" altLang="zh-CN" sz="2800"/>
              <a:t>;</a:t>
            </a:r>
          </a:p>
          <a:p>
            <a:endParaRPr lang="en-US" altLang="zh-CN" sz="2800"/>
          </a:p>
          <a:p>
            <a:r>
              <a:rPr lang="en-US" altLang="zh-CN" sz="2800"/>
              <a:t>    </a:t>
            </a:r>
            <a:r>
              <a:rPr lang="zh-CN" altLang="en-US" sz="2800"/>
              <a:t>其二是相关关系，指的是现象之间确实存在着数量关系，但这种关系不是严格确定的</a:t>
            </a:r>
            <a:r>
              <a:rPr lang="en-US" altLang="zh-CN" sz="2800"/>
              <a:t>;</a:t>
            </a:r>
            <a:endParaRPr lang="zh-CN" altLang="en-US" sz="2800"/>
          </a:p>
        </p:txBody>
      </p:sp>
      <p:sp>
        <p:nvSpPr>
          <p:cNvPr id="11269" name="Rectangle 1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1266" name="Object 10"/>
          <p:cNvGraphicFramePr>
            <a:graphicFrameLocks noChangeAspect="1"/>
          </p:cNvGraphicFramePr>
          <p:nvPr/>
        </p:nvGraphicFramePr>
        <p:xfrm>
          <a:off x="2857500" y="4714875"/>
          <a:ext cx="1214438" cy="815975"/>
        </p:xfrm>
        <a:graphic>
          <a:graphicData uri="http://schemas.openxmlformats.org/presentationml/2006/ole">
            <p:oleObj spid="_x0000_s11266" name="Equation" r:id="rId3" imgW="583947" imgH="393529" progId="Equation.DSMT4">
              <p:embed/>
            </p:oleObj>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500063" y="214313"/>
            <a:ext cx="8229600" cy="1143000"/>
          </a:xfrm>
        </p:spPr>
        <p:txBody>
          <a:bodyPr/>
          <a:lstStyle/>
          <a:p>
            <a:pPr>
              <a:defRPr/>
            </a:pPr>
            <a:r>
              <a:rPr lang="en-US" altLang="zh-CN" b="1" dirty="0" smtClean="0">
                <a:solidFill>
                  <a:schemeClr val="accent6"/>
                </a:solidFill>
                <a:latin typeface="黑体" pitchFamily="2" charset="-122"/>
                <a:ea typeface="黑体" pitchFamily="2" charset="-122"/>
              </a:rPr>
              <a:t>3.1.2 </a:t>
            </a:r>
            <a:r>
              <a:rPr lang="zh-CN" altLang="en-US" b="1" dirty="0" smtClean="0">
                <a:solidFill>
                  <a:schemeClr val="accent6"/>
                </a:solidFill>
                <a:latin typeface="黑体" pitchFamily="2" charset="-122"/>
                <a:ea typeface="黑体" pitchFamily="2" charset="-122"/>
              </a:rPr>
              <a:t>简单线性相关图表</a:t>
            </a:r>
          </a:p>
        </p:txBody>
      </p:sp>
      <p:sp>
        <p:nvSpPr>
          <p:cNvPr id="35843" name="Rectangle 1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35844" name="Rectangle 3"/>
          <p:cNvSpPr>
            <a:spLocks noChangeArrowheads="1"/>
          </p:cNvSpPr>
          <p:nvPr/>
        </p:nvSpPr>
        <p:spPr bwMode="auto">
          <a:xfrm>
            <a:off x="285750" y="1285875"/>
            <a:ext cx="8643938" cy="5694363"/>
          </a:xfrm>
          <a:prstGeom prst="rect">
            <a:avLst/>
          </a:prstGeom>
          <a:noFill/>
          <a:ln w="9525">
            <a:noFill/>
            <a:miter lim="800000"/>
            <a:headEnd/>
            <a:tailEnd/>
          </a:ln>
        </p:spPr>
        <p:txBody>
          <a:bodyPr anchor="ctr">
            <a:spAutoFit/>
          </a:bodyPr>
          <a:lstStyle/>
          <a:p>
            <a:pPr indent="266700" eaLnBrk="0" hangingPunct="0"/>
            <a:r>
              <a:rPr lang="zh-CN" altLang="en-US" sz="2800" dirty="0">
                <a:ea typeface="黑体" pitchFamily="2" charset="-122"/>
              </a:rPr>
              <a:t>判定两变量之间的相关程度和相关方向是简单线性相关分析的重要内容之一。其最简单、最直观的方法就是</a:t>
            </a:r>
            <a:r>
              <a:rPr lang="zh-CN" altLang="en-US" sz="2800" dirty="0">
                <a:solidFill>
                  <a:srgbClr val="0000FF"/>
                </a:solidFill>
                <a:ea typeface="黑体" pitchFamily="2" charset="-122"/>
              </a:rPr>
              <a:t>列相关表、绘制相关图</a:t>
            </a:r>
            <a:r>
              <a:rPr lang="zh-CN" altLang="en-US" sz="2800" dirty="0">
                <a:ea typeface="黑体" pitchFamily="2" charset="-122"/>
              </a:rPr>
              <a:t>。</a:t>
            </a:r>
            <a:endParaRPr lang="zh-CN" altLang="en-US" sz="2800" dirty="0">
              <a:latin typeface="Times New Roman" pitchFamily="18" charset="0"/>
              <a:cs typeface="Times New Roman" pitchFamily="18" charset="0"/>
            </a:endParaRPr>
          </a:p>
          <a:p>
            <a:pPr indent="266700" eaLnBrk="0" hangingPunct="0"/>
            <a:r>
              <a:rPr lang="zh-CN" altLang="en-US" sz="2800" dirty="0">
                <a:latin typeface="Times New Roman" pitchFamily="18" charset="0"/>
                <a:cs typeface="Times New Roman" pitchFamily="18" charset="0"/>
              </a:rPr>
              <a:t>简单线性相关关系有固定简单线性相关与随机简单线性相关之分。简单线性相关图表可用于直观地表明这两类简单线性相关变量之间的相关程度和相关方向。</a:t>
            </a:r>
            <a:endParaRPr lang="en-US" altLang="zh-CN" sz="2800" dirty="0">
              <a:latin typeface="Times New Roman" pitchFamily="18" charset="0"/>
              <a:cs typeface="Times New Roman" pitchFamily="18" charset="0"/>
            </a:endParaRPr>
          </a:p>
          <a:p>
            <a:pPr indent="266700" eaLnBrk="0" hangingPunct="0"/>
            <a:r>
              <a:rPr lang="zh-CN" altLang="en-US" sz="2800" dirty="0"/>
              <a:t>已知有两个变量，设</a:t>
            </a:r>
            <a:r>
              <a:rPr lang="en-US" altLang="zh-CN" sz="2800" dirty="0"/>
              <a:t>y</a:t>
            </a:r>
            <a:r>
              <a:rPr lang="zh-CN" altLang="en-US" sz="2800" dirty="0"/>
              <a:t>是随机变量，</a:t>
            </a:r>
            <a:r>
              <a:rPr lang="en-US" altLang="zh-CN" sz="2800" dirty="0"/>
              <a:t>x</a:t>
            </a:r>
            <a:r>
              <a:rPr lang="zh-CN" altLang="en-US" sz="2800" dirty="0"/>
              <a:t>是非随机变量，对应于</a:t>
            </a:r>
            <a:r>
              <a:rPr lang="en-US" altLang="zh-CN" sz="2800" dirty="0"/>
              <a:t>x</a:t>
            </a:r>
            <a:r>
              <a:rPr lang="zh-CN" altLang="en-US" sz="2800" dirty="0"/>
              <a:t>的每一个给定的取值，</a:t>
            </a:r>
            <a:r>
              <a:rPr lang="en-US" altLang="zh-CN" sz="2800" dirty="0"/>
              <a:t>y</a:t>
            </a:r>
            <a:r>
              <a:rPr lang="zh-CN" altLang="en-US" sz="2800" dirty="0"/>
              <a:t>有多个可能的取值，但在一次试验中，</a:t>
            </a:r>
            <a:r>
              <a:rPr lang="en-US" altLang="zh-CN" sz="2800" dirty="0"/>
              <a:t>y</a:t>
            </a:r>
            <a:r>
              <a:rPr lang="zh-CN" altLang="en-US" sz="2800" dirty="0"/>
              <a:t>只取其中一个可能值。将这些数据按</a:t>
            </a:r>
            <a:r>
              <a:rPr lang="en-US" altLang="zh-CN" sz="2800" dirty="0"/>
              <a:t>x</a:t>
            </a:r>
            <a:r>
              <a:rPr lang="zh-CN" altLang="en-US" sz="2800" dirty="0"/>
              <a:t>的取值由小到大依次对应排列，即构成固定简单线性相关表，又称之为一维相关表。</a:t>
            </a:r>
          </a:p>
          <a:p>
            <a:pPr indent="266700" eaLnBrk="0" hangingPunct="0"/>
            <a:endParaRPr lang="zh-CN" altLang="en-US" sz="2800" dirty="0"/>
          </a:p>
          <a:p>
            <a:pPr indent="266700" eaLnBrk="0" hangingPunct="0"/>
            <a:r>
              <a:rPr lang="zh-CN" altLang="en-US" sz="2800" dirty="0"/>
              <a:t>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Grp="1" noChangeArrowheads="1"/>
          </p:cNvSpPr>
          <p:nvPr>
            <p:ph type="title" idx="4294967295"/>
          </p:nvPr>
        </p:nvSpPr>
        <p:spPr>
          <a:xfrm>
            <a:off x="500063" y="785813"/>
            <a:ext cx="7643812" cy="576262"/>
          </a:xfrm>
        </p:spPr>
        <p:txBody>
          <a:bodyPr/>
          <a:lstStyle/>
          <a:p>
            <a:pPr>
              <a:defRPr/>
            </a:pPr>
            <a:r>
              <a:rPr lang="zh-CN" altLang="en-US" b="1" dirty="0" smtClean="0">
                <a:solidFill>
                  <a:schemeClr val="accent6"/>
                </a:solidFill>
                <a:latin typeface="黑体" pitchFamily="2" charset="-122"/>
                <a:ea typeface="黑体" pitchFamily="2" charset="-122"/>
              </a:rPr>
              <a:t>变量间关系的度量</a:t>
            </a:r>
          </a:p>
        </p:txBody>
      </p:sp>
      <p:sp>
        <p:nvSpPr>
          <p:cNvPr id="36867" name="Rectangle 10" descr="Rectangle: Click to edit Master text styles&#10;Second level&#10;Third level&#10;Fourth level&#10;Fifth level"/>
          <p:cNvSpPr>
            <a:spLocks noGrp="1" noChangeArrowheads="1"/>
          </p:cNvSpPr>
          <p:nvPr>
            <p:ph type="body" idx="4294967295"/>
          </p:nvPr>
        </p:nvSpPr>
        <p:spPr>
          <a:xfrm>
            <a:off x="1714500" y="1857375"/>
            <a:ext cx="5472113" cy="2016125"/>
          </a:xfrm>
        </p:spPr>
        <p:txBody>
          <a:bodyPr/>
          <a:lstStyle/>
          <a:p>
            <a:pPr>
              <a:buFont typeface="Arial" charset="0"/>
              <a:buNone/>
            </a:pPr>
            <a:r>
              <a:rPr lang="en-US" altLang="zh-CN" smtClean="0"/>
              <a:t>1.</a:t>
            </a:r>
            <a:r>
              <a:rPr lang="zh-CN" altLang="en-US" smtClean="0"/>
              <a:t>变量间关系</a:t>
            </a:r>
          </a:p>
          <a:p>
            <a:pPr>
              <a:buFont typeface="Arial" charset="0"/>
              <a:buNone/>
            </a:pPr>
            <a:r>
              <a:rPr lang="en-US" altLang="zh-CN" smtClean="0"/>
              <a:t>2.</a:t>
            </a:r>
            <a:r>
              <a:rPr lang="zh-CN" altLang="en-US" smtClean="0"/>
              <a:t>相关关系的描述与测度</a:t>
            </a:r>
          </a:p>
          <a:p>
            <a:pPr>
              <a:buFont typeface="Arial" charset="0"/>
              <a:buNone/>
            </a:pPr>
            <a:r>
              <a:rPr lang="en-US" altLang="zh-CN" smtClean="0"/>
              <a:t>3.</a:t>
            </a:r>
            <a:r>
              <a:rPr lang="zh-CN" altLang="en-US" smtClean="0"/>
              <a:t>相关关系的显著性检验</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a:xfrm>
            <a:off x="357188" y="0"/>
            <a:ext cx="8229600" cy="1143000"/>
          </a:xfrm>
        </p:spPr>
        <p:txBody>
          <a:bodyPr/>
          <a:lstStyle/>
          <a:p>
            <a:r>
              <a:rPr lang="zh-CN" altLang="en-US" sz="3600" b="1" smtClean="0">
                <a:solidFill>
                  <a:srgbClr val="F79646"/>
                </a:solidFill>
                <a:latin typeface="黑体" pitchFamily="2" charset="-122"/>
                <a:ea typeface="黑体" pitchFamily="2" charset="-122"/>
              </a:rPr>
              <a:t>关于课堂作业的要求</a:t>
            </a:r>
            <a:endParaRPr lang="en-US" altLang="zh-CN" sz="3600" b="1" smtClean="0">
              <a:solidFill>
                <a:srgbClr val="F79646"/>
              </a:solidFill>
              <a:latin typeface="黑体" pitchFamily="2" charset="-122"/>
              <a:ea typeface="黑体" pitchFamily="2" charset="-122"/>
            </a:endParaRPr>
          </a:p>
        </p:txBody>
      </p:sp>
      <p:sp>
        <p:nvSpPr>
          <p:cNvPr id="30723" name="Rectangle 3"/>
          <p:cNvSpPr txBox="1">
            <a:spLocks noChangeArrowheads="1"/>
          </p:cNvSpPr>
          <p:nvPr/>
        </p:nvSpPr>
        <p:spPr bwMode="auto">
          <a:xfrm>
            <a:off x="214313" y="857250"/>
            <a:ext cx="8643937" cy="2286000"/>
          </a:xfrm>
          <a:prstGeom prst="rect">
            <a:avLst/>
          </a:prstGeom>
          <a:noFill/>
          <a:ln w="9525">
            <a:noFill/>
            <a:miter lim="800000"/>
            <a:headEnd/>
            <a:tailEnd/>
          </a:ln>
        </p:spPr>
        <p:txBody>
          <a:bodyPr/>
          <a:lstStyle/>
          <a:p>
            <a:pPr marL="342900" indent="-342900" eaLnBrk="0" hangingPunct="0">
              <a:spcBef>
                <a:spcPct val="20000"/>
              </a:spcBef>
              <a:buClr>
                <a:srgbClr val="00FF00"/>
              </a:buClr>
              <a:buFont typeface="Wingdings" pitchFamily="2" charset="2"/>
              <a:buChar char="Ø"/>
            </a:pPr>
            <a:r>
              <a:rPr lang="zh-CN" altLang="en-US" sz="2400">
                <a:latin typeface="楷体_GB2312" pitchFamily="49" charset="-122"/>
                <a:ea typeface="楷体_GB2312" pitchFamily="49" charset="-122"/>
                <a:cs typeface="Times New Roman" pitchFamily="18" charset="0"/>
              </a:rPr>
              <a:t>作业</a:t>
            </a:r>
            <a:r>
              <a:rPr lang="en-US" altLang="zh-CN" sz="2400">
                <a:latin typeface="楷体_GB2312" pitchFamily="49" charset="-122"/>
                <a:ea typeface="楷体_GB2312" pitchFamily="49" charset="-122"/>
                <a:cs typeface="Times New Roman" pitchFamily="18" charset="0"/>
              </a:rPr>
              <a:t>EMAIL TO:</a:t>
            </a:r>
            <a:r>
              <a:rPr lang="en-US" altLang="zh-CN" sz="2400" b="1">
                <a:solidFill>
                  <a:srgbClr val="0000FF"/>
                </a:solidFill>
                <a:latin typeface="楷体_GB2312" pitchFamily="49" charset="-122"/>
                <a:ea typeface="楷体_GB2312" pitchFamily="49" charset="-122"/>
                <a:cs typeface="Times New Roman" pitchFamily="18" charset="0"/>
              </a:rPr>
              <a:t>csye_hust@sina.com</a:t>
            </a:r>
          </a:p>
          <a:p>
            <a:pPr marL="342900" indent="-342900" eaLnBrk="0" hangingPunct="0">
              <a:spcBef>
                <a:spcPct val="20000"/>
              </a:spcBef>
              <a:buClr>
                <a:srgbClr val="00FF00"/>
              </a:buClr>
              <a:buFont typeface="Wingdings" pitchFamily="2" charset="2"/>
              <a:buChar char="Ø"/>
            </a:pPr>
            <a:r>
              <a:rPr lang="en-US" altLang="zh-CN" sz="2400">
                <a:latin typeface="楷体_GB2312" pitchFamily="49" charset="-122"/>
                <a:ea typeface="楷体_GB2312" pitchFamily="49" charset="-122"/>
                <a:cs typeface="Times New Roman" pitchFamily="18" charset="0"/>
              </a:rPr>
              <a:t>EMAIL</a:t>
            </a:r>
            <a:r>
              <a:rPr lang="zh-CN" altLang="en-US" sz="2400">
                <a:latin typeface="楷体_GB2312" pitchFamily="49" charset="-122"/>
                <a:ea typeface="楷体_GB2312" pitchFamily="49" charset="-122"/>
                <a:cs typeface="Times New Roman" pitchFamily="18" charset="0"/>
              </a:rPr>
              <a:t>的主题：学号</a:t>
            </a:r>
            <a:r>
              <a:rPr lang="en-US" altLang="zh-CN" sz="2400">
                <a:latin typeface="楷体_GB2312" pitchFamily="49" charset="-122"/>
                <a:ea typeface="楷体_GB2312" pitchFamily="49" charset="-122"/>
                <a:cs typeface="Times New Roman" pitchFamily="18" charset="0"/>
              </a:rPr>
              <a:t>-</a:t>
            </a:r>
            <a:r>
              <a:rPr lang="zh-CN" altLang="en-US" sz="2400">
                <a:latin typeface="楷体_GB2312" pitchFamily="49" charset="-122"/>
                <a:ea typeface="楷体_GB2312" pitchFamily="49" charset="-122"/>
                <a:cs typeface="Times New Roman" pitchFamily="18" charset="0"/>
              </a:rPr>
              <a:t>姓名</a:t>
            </a:r>
            <a:r>
              <a:rPr lang="en-US" altLang="zh-CN" sz="2400">
                <a:latin typeface="楷体_GB2312" pitchFamily="49" charset="-122"/>
                <a:ea typeface="楷体_GB2312" pitchFamily="49" charset="-122"/>
                <a:cs typeface="Times New Roman" pitchFamily="18" charset="0"/>
              </a:rPr>
              <a:t>-</a:t>
            </a:r>
            <a:r>
              <a:rPr lang="zh-CN" altLang="en-US" sz="2400">
                <a:latin typeface="楷体_GB2312" pitchFamily="49" charset="-122"/>
                <a:ea typeface="楷体_GB2312" pitchFamily="49" charset="-122"/>
                <a:cs typeface="Times New Roman" pitchFamily="18" charset="0"/>
              </a:rPr>
              <a:t>作业名称</a:t>
            </a:r>
            <a:endParaRPr lang="en-US" altLang="zh-CN" sz="2400">
              <a:latin typeface="楷体_GB2312" pitchFamily="49" charset="-122"/>
              <a:ea typeface="楷体_GB2312" pitchFamily="49" charset="-122"/>
              <a:cs typeface="Times New Roman" pitchFamily="18" charset="0"/>
            </a:endParaRPr>
          </a:p>
          <a:p>
            <a:pPr marL="342900" indent="-342900" eaLnBrk="0" hangingPunct="0">
              <a:spcBef>
                <a:spcPct val="20000"/>
              </a:spcBef>
              <a:buClr>
                <a:srgbClr val="00FF00"/>
              </a:buClr>
              <a:buFont typeface="Wingdings" pitchFamily="2" charset="2"/>
              <a:buChar char="Ø"/>
            </a:pPr>
            <a:r>
              <a:rPr lang="zh-CN" altLang="en-US" sz="2400" b="1">
                <a:solidFill>
                  <a:srgbClr val="FF0000"/>
                </a:solidFill>
                <a:latin typeface="楷体_GB2312" pitchFamily="49" charset="-122"/>
                <a:ea typeface="楷体_GB2312" pitchFamily="49" charset="-122"/>
                <a:cs typeface="Times New Roman" pitchFamily="18" charset="0"/>
              </a:rPr>
              <a:t>例：</a:t>
            </a:r>
            <a:r>
              <a:rPr lang="en-US" altLang="zh-CN" sz="2400" b="1">
                <a:solidFill>
                  <a:srgbClr val="FF0000"/>
                </a:solidFill>
                <a:ea typeface="楷体_GB2312" pitchFamily="49" charset="-122"/>
                <a:cs typeface="Times New Roman" pitchFamily="18" charset="0"/>
              </a:rPr>
              <a:t> M200970779-</a:t>
            </a:r>
            <a:r>
              <a:rPr lang="zh-CN" altLang="en-US" sz="2400" b="1">
                <a:solidFill>
                  <a:srgbClr val="FF0000"/>
                </a:solidFill>
                <a:ea typeface="楷体_GB2312" pitchFamily="49" charset="-122"/>
                <a:cs typeface="Times New Roman" pitchFamily="18" charset="0"/>
              </a:rPr>
              <a:t>刘蒙</a:t>
            </a:r>
            <a:r>
              <a:rPr lang="en-US" altLang="zh-CN" sz="2400" b="1">
                <a:solidFill>
                  <a:srgbClr val="FF0000"/>
                </a:solidFill>
                <a:ea typeface="楷体_GB2312" pitchFamily="49" charset="-122"/>
                <a:cs typeface="Times New Roman" pitchFamily="18" charset="0"/>
              </a:rPr>
              <a:t>-</a:t>
            </a:r>
            <a:r>
              <a:rPr lang="zh-CN" altLang="en-US" sz="2400" b="1">
                <a:solidFill>
                  <a:srgbClr val="FF0000"/>
                </a:solidFill>
                <a:ea typeface="楷体_GB2312" pitchFamily="49" charset="-122"/>
                <a:cs typeface="Times New Roman" pitchFamily="18" charset="0"/>
              </a:rPr>
              <a:t>构造淬火试验</a:t>
            </a:r>
            <a:endParaRPr lang="en-US" altLang="zh-CN" sz="2400" b="1">
              <a:solidFill>
                <a:srgbClr val="FF0000"/>
              </a:solidFill>
              <a:ea typeface="楷体_GB2312" pitchFamily="49" charset="-122"/>
              <a:cs typeface="Times New Roman" pitchFamily="18" charset="0"/>
            </a:endParaRPr>
          </a:p>
          <a:p>
            <a:pPr marL="342900" indent="-342900" eaLnBrk="0" hangingPunct="0">
              <a:spcBef>
                <a:spcPct val="20000"/>
              </a:spcBef>
              <a:buClr>
                <a:srgbClr val="00FF00"/>
              </a:buClr>
              <a:buFont typeface="Wingdings" pitchFamily="2" charset="2"/>
              <a:buChar char="Ø"/>
            </a:pPr>
            <a:r>
              <a:rPr lang="zh-CN" altLang="en-US" sz="2400">
                <a:latin typeface="楷体_GB2312" pitchFamily="49" charset="-122"/>
                <a:ea typeface="楷体_GB2312" pitchFamily="49" charset="-122"/>
                <a:cs typeface="Times New Roman" pitchFamily="18" charset="0"/>
              </a:rPr>
              <a:t>附件的文件名与</a:t>
            </a:r>
            <a:r>
              <a:rPr lang="en-US" altLang="zh-CN" sz="2400">
                <a:latin typeface="楷体_GB2312" pitchFamily="49" charset="-122"/>
                <a:ea typeface="楷体_GB2312" pitchFamily="49" charset="-122"/>
                <a:cs typeface="Times New Roman" pitchFamily="18" charset="0"/>
              </a:rPr>
              <a:t>EMAIL</a:t>
            </a:r>
            <a:r>
              <a:rPr lang="zh-CN" altLang="en-US" sz="2400">
                <a:latin typeface="楷体_GB2312" pitchFamily="49" charset="-122"/>
                <a:ea typeface="楷体_GB2312" pitchFamily="49" charset="-122"/>
                <a:cs typeface="Times New Roman" pitchFamily="18" charset="0"/>
              </a:rPr>
              <a:t>的主题一致</a:t>
            </a:r>
            <a:endParaRPr lang="en-US" altLang="zh-CN" sz="2400">
              <a:latin typeface="楷体_GB2312" pitchFamily="49" charset="-122"/>
              <a:ea typeface="楷体_GB2312" pitchFamily="49" charset="-122"/>
              <a:cs typeface="Times New Roman" pitchFamily="18" charset="0"/>
            </a:endParaRPr>
          </a:p>
          <a:p>
            <a:pPr marL="342900" indent="-342900" eaLnBrk="0" hangingPunct="0">
              <a:spcBef>
                <a:spcPct val="20000"/>
              </a:spcBef>
              <a:buClr>
                <a:srgbClr val="00FF00"/>
              </a:buClr>
              <a:buFont typeface="Wingdings" pitchFamily="2" charset="2"/>
              <a:buChar char="Ø"/>
            </a:pPr>
            <a:r>
              <a:rPr lang="zh-CN" altLang="en-US" sz="2400" b="1">
                <a:solidFill>
                  <a:srgbClr val="FF0000"/>
                </a:solidFill>
                <a:latin typeface="楷体_GB2312" pitchFamily="49" charset="-122"/>
                <a:ea typeface="楷体_GB2312" pitchFamily="49" charset="-122"/>
                <a:cs typeface="Times New Roman" pitchFamily="18" charset="0"/>
              </a:rPr>
              <a:t>例：</a:t>
            </a:r>
            <a:r>
              <a:rPr lang="en-US" altLang="zh-CN" sz="2400" b="1">
                <a:solidFill>
                  <a:srgbClr val="FF0000"/>
                </a:solidFill>
                <a:ea typeface="楷体_GB2312" pitchFamily="49" charset="-122"/>
                <a:cs typeface="Times New Roman" pitchFamily="18" charset="0"/>
              </a:rPr>
              <a:t> M200970779-</a:t>
            </a:r>
            <a:r>
              <a:rPr lang="zh-CN" altLang="en-US" sz="2400" b="1">
                <a:solidFill>
                  <a:srgbClr val="FF0000"/>
                </a:solidFill>
                <a:ea typeface="楷体_GB2312" pitchFamily="49" charset="-122"/>
                <a:cs typeface="Times New Roman" pitchFamily="18" charset="0"/>
              </a:rPr>
              <a:t>刘蒙</a:t>
            </a:r>
            <a:r>
              <a:rPr lang="en-US" altLang="zh-CN" sz="2400" b="1">
                <a:solidFill>
                  <a:srgbClr val="FF0000"/>
                </a:solidFill>
                <a:ea typeface="楷体_GB2312" pitchFamily="49" charset="-122"/>
                <a:cs typeface="Times New Roman" pitchFamily="18" charset="0"/>
              </a:rPr>
              <a:t>-</a:t>
            </a:r>
            <a:r>
              <a:rPr lang="zh-CN" altLang="en-US" sz="2400" b="1">
                <a:solidFill>
                  <a:srgbClr val="FF0000"/>
                </a:solidFill>
                <a:ea typeface="楷体_GB2312" pitchFamily="49" charset="-122"/>
                <a:cs typeface="Times New Roman" pitchFamily="18" charset="0"/>
              </a:rPr>
              <a:t>构造淬火试验</a:t>
            </a:r>
            <a:r>
              <a:rPr lang="en-US" altLang="zh-CN" sz="2400" b="1">
                <a:solidFill>
                  <a:srgbClr val="FF0000"/>
                </a:solidFill>
                <a:ea typeface="楷体_GB2312" pitchFamily="49" charset="-122"/>
                <a:cs typeface="Times New Roman" pitchFamily="18" charset="0"/>
              </a:rPr>
              <a:t>.DOC</a:t>
            </a:r>
            <a:endParaRPr lang="en-US" altLang="zh-CN" sz="2400" b="1">
              <a:solidFill>
                <a:srgbClr val="FF0000"/>
              </a:solidFill>
              <a:latin typeface="楷体_GB2312" pitchFamily="49" charset="-122"/>
              <a:ea typeface="楷体_GB2312" pitchFamily="49" charset="-122"/>
              <a:cs typeface="Times New Roman" pitchFamily="18" charset="0"/>
            </a:endParaRPr>
          </a:p>
          <a:p>
            <a:pPr marL="342900" indent="-342900" eaLnBrk="0" hangingPunct="0">
              <a:spcBef>
                <a:spcPct val="20000"/>
              </a:spcBef>
              <a:buClr>
                <a:srgbClr val="00FF00"/>
              </a:buClr>
              <a:buFont typeface="Wingdings" pitchFamily="2" charset="2"/>
              <a:buChar char="Ø"/>
            </a:pPr>
            <a:endParaRPr lang="en-US" altLang="zh-CN" sz="2400">
              <a:latin typeface="楷体_GB2312" pitchFamily="49" charset="-122"/>
              <a:ea typeface="楷体_GB2312" pitchFamily="49" charset="-122"/>
              <a:cs typeface="Times New Roman" pitchFamily="18" charset="0"/>
            </a:endParaRPr>
          </a:p>
          <a:p>
            <a:pPr marL="342900" indent="-342900" eaLnBrk="0" hangingPunct="0">
              <a:spcBef>
                <a:spcPct val="20000"/>
              </a:spcBef>
              <a:buClr>
                <a:srgbClr val="00FF00"/>
              </a:buClr>
              <a:buFont typeface="Wingdings" pitchFamily="2" charset="2"/>
              <a:buChar char="Ø"/>
            </a:pPr>
            <a:endParaRPr lang="en-US" altLang="zh-CN" sz="2400">
              <a:latin typeface="楷体_GB2312" pitchFamily="49" charset="-122"/>
              <a:ea typeface="楷体_GB2312" pitchFamily="49" charset="-122"/>
              <a:cs typeface="Times New Roman" pitchFamily="18" charset="0"/>
            </a:endParaRPr>
          </a:p>
        </p:txBody>
      </p:sp>
      <p:sp>
        <p:nvSpPr>
          <p:cNvPr id="30724" name="矩形 6"/>
          <p:cNvSpPr>
            <a:spLocks noChangeArrowheads="1"/>
          </p:cNvSpPr>
          <p:nvPr/>
        </p:nvSpPr>
        <p:spPr bwMode="auto">
          <a:xfrm>
            <a:off x="214313" y="3286125"/>
            <a:ext cx="8715375" cy="2246313"/>
          </a:xfrm>
          <a:prstGeom prst="rect">
            <a:avLst/>
          </a:prstGeom>
          <a:noFill/>
          <a:ln w="9525">
            <a:noFill/>
            <a:miter lim="800000"/>
            <a:headEnd/>
            <a:tailEnd/>
          </a:ln>
        </p:spPr>
        <p:txBody>
          <a:bodyPr>
            <a:spAutoFit/>
          </a:bodyPr>
          <a:lstStyle/>
          <a:p>
            <a:pPr indent="276225" eaLnBrk="0" hangingPunct="0"/>
            <a:r>
              <a:rPr lang="zh-CN" altLang="en-US" sz="2800">
                <a:latin typeface="楷体_GB2312" pitchFamily="49" charset="-122"/>
                <a:ea typeface="楷体_GB2312" pitchFamily="49" charset="-122"/>
                <a:cs typeface="Times New Roman" pitchFamily="18" charset="0"/>
              </a:rPr>
              <a:t>第三章作业：根据第一、二章构造的设计试验，如果有实验数据就应用实验数据，也可随机产生试验数据，完成如下计算：</a:t>
            </a:r>
            <a:endParaRPr lang="en-US" altLang="zh-CN" sz="2800">
              <a:latin typeface="楷体_GB2312" pitchFamily="49" charset="-122"/>
              <a:ea typeface="楷体_GB2312" pitchFamily="49" charset="-122"/>
              <a:cs typeface="Times New Roman" pitchFamily="18" charset="0"/>
            </a:endParaRPr>
          </a:p>
          <a:p>
            <a:pPr indent="276225" eaLnBrk="0" hangingPunct="0"/>
            <a:r>
              <a:rPr lang="en-US" altLang="zh-CN" sz="2800">
                <a:latin typeface="楷体_GB2312" pitchFamily="49" charset="-122"/>
                <a:ea typeface="楷体_GB2312" pitchFamily="49" charset="-122"/>
                <a:cs typeface="Times New Roman" pitchFamily="18" charset="0"/>
              </a:rPr>
              <a:t>1</a:t>
            </a:r>
            <a:r>
              <a:rPr lang="zh-CN" altLang="en-US" sz="2800">
                <a:latin typeface="楷体_GB2312" pitchFamily="49" charset="-122"/>
                <a:ea typeface="楷体_GB2312" pitchFamily="49" charset="-122"/>
                <a:cs typeface="Times New Roman" pitchFamily="18" charset="0"/>
              </a:rPr>
              <a:t>、试验数据的相关和回归分析</a:t>
            </a:r>
            <a:endParaRPr lang="en-US" altLang="zh-CN" sz="2800">
              <a:latin typeface="楷体_GB2312" pitchFamily="49" charset="-122"/>
              <a:ea typeface="楷体_GB2312" pitchFamily="49" charset="-122"/>
              <a:cs typeface="Times New Roman" pitchFamily="18" charset="0"/>
            </a:endParaRPr>
          </a:p>
          <a:p>
            <a:pPr indent="276225" eaLnBrk="0" hangingPunct="0"/>
            <a:r>
              <a:rPr lang="zh-CN" altLang="en-US" sz="2800">
                <a:latin typeface="楷体_GB2312" pitchFamily="49" charset="-122"/>
                <a:ea typeface="楷体_GB2312" pitchFamily="49" charset="-122"/>
                <a:cs typeface="Times New Roman" pitchFamily="18" charset="0"/>
              </a:rPr>
              <a:t>用</a:t>
            </a:r>
            <a:r>
              <a:rPr lang="en-US" altLang="zh-CN" sz="2800">
                <a:latin typeface="楷体_GB2312" pitchFamily="49" charset="-122"/>
                <a:ea typeface="楷体_GB2312" pitchFamily="49" charset="-122"/>
                <a:cs typeface="Times New Roman" pitchFamily="18" charset="0"/>
              </a:rPr>
              <a:t>EXECL</a:t>
            </a:r>
            <a:r>
              <a:rPr lang="zh-CN" altLang="en-US" sz="2800">
                <a:latin typeface="楷体_GB2312" pitchFamily="49" charset="-122"/>
                <a:ea typeface="楷体_GB2312" pitchFamily="49" charset="-122"/>
                <a:cs typeface="Times New Roman" pitchFamily="18" charset="0"/>
              </a:rPr>
              <a:t>完成。</a:t>
            </a:r>
          </a:p>
        </p:txBody>
      </p:sp>
      <p:cxnSp>
        <p:nvCxnSpPr>
          <p:cNvPr id="9" name="直接连接符 8"/>
          <p:cNvCxnSpPr/>
          <p:nvPr/>
        </p:nvCxnSpPr>
        <p:spPr>
          <a:xfrm>
            <a:off x="0" y="3143250"/>
            <a:ext cx="9144000" cy="1588"/>
          </a:xfrm>
          <a:prstGeom prst="line">
            <a:avLst/>
          </a:prstGeom>
          <a:ln w="38100">
            <a:solidFill>
              <a:srgbClr val="00FF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title" idx="4294967295"/>
          </p:nvPr>
        </p:nvSpPr>
        <p:spPr>
          <a:xfrm>
            <a:off x="1143000" y="571500"/>
            <a:ext cx="6643688" cy="576263"/>
          </a:xfrm>
        </p:spPr>
        <p:txBody>
          <a:bodyPr/>
          <a:lstStyle/>
          <a:p>
            <a:pPr>
              <a:defRPr/>
            </a:pPr>
            <a:r>
              <a:rPr lang="en-US" altLang="zh-CN" b="1" dirty="0" smtClean="0">
                <a:solidFill>
                  <a:schemeClr val="accent6"/>
                </a:solidFill>
                <a:latin typeface="黑体" pitchFamily="2" charset="-122"/>
                <a:ea typeface="黑体" pitchFamily="2" charset="-122"/>
              </a:rPr>
              <a:t>1.</a:t>
            </a:r>
            <a:r>
              <a:rPr lang="zh-CN" altLang="en-US" b="1" dirty="0" smtClean="0">
                <a:solidFill>
                  <a:schemeClr val="accent6"/>
                </a:solidFill>
                <a:latin typeface="黑体" pitchFamily="2" charset="-122"/>
                <a:ea typeface="黑体" pitchFamily="2" charset="-122"/>
              </a:rPr>
              <a:t>变量间关系</a:t>
            </a:r>
          </a:p>
        </p:txBody>
      </p:sp>
      <p:sp>
        <p:nvSpPr>
          <p:cNvPr id="37891" name="Rectangle 8"/>
          <p:cNvSpPr>
            <a:spLocks noChangeArrowheads="1"/>
          </p:cNvSpPr>
          <p:nvPr/>
        </p:nvSpPr>
        <p:spPr bwMode="auto">
          <a:xfrm>
            <a:off x="0" y="1484313"/>
            <a:ext cx="4724400" cy="647700"/>
          </a:xfrm>
          <a:prstGeom prst="rect">
            <a:avLst/>
          </a:prstGeom>
          <a:noFill/>
          <a:ln w="12700">
            <a:noFill/>
            <a:miter lim="800000"/>
            <a:headEnd/>
            <a:tailEnd/>
          </a:ln>
        </p:spPr>
        <p:txBody>
          <a:bodyPr lIns="90488" tIns="44450" rIns="90488" bIns="44450" anchor="ctr" anchorCtr="1"/>
          <a:lstStyle/>
          <a:p>
            <a:r>
              <a:rPr kumimoji="1" lang="en-US" altLang="zh-CN" sz="3200">
                <a:solidFill>
                  <a:srgbClr val="000000"/>
                </a:solidFill>
              </a:rPr>
              <a:t>1</a:t>
            </a:r>
            <a:r>
              <a:rPr kumimoji="1" lang="zh-CN" altLang="en-US" sz="3200">
                <a:solidFill>
                  <a:srgbClr val="000000"/>
                </a:solidFill>
              </a:rPr>
              <a:t>）函数关系</a:t>
            </a:r>
          </a:p>
        </p:txBody>
      </p:sp>
      <p:sp>
        <p:nvSpPr>
          <p:cNvPr id="37892" name="Rectangle 9"/>
          <p:cNvSpPr>
            <a:spLocks noChangeArrowheads="1"/>
          </p:cNvSpPr>
          <p:nvPr/>
        </p:nvSpPr>
        <p:spPr bwMode="auto">
          <a:xfrm>
            <a:off x="0" y="2132013"/>
            <a:ext cx="5638800" cy="4398962"/>
          </a:xfrm>
          <a:prstGeom prst="rect">
            <a:avLst/>
          </a:prstGeom>
          <a:noFill/>
          <a:ln w="12700">
            <a:noFill/>
            <a:miter lim="800000"/>
            <a:headEnd/>
            <a:tailEnd/>
          </a:ln>
        </p:spPr>
        <p:txBody>
          <a:bodyPr lIns="90488" tIns="44450" rIns="90488" bIns="44450"/>
          <a:lstStyle/>
          <a:p>
            <a:pPr marL="609600" indent="-609600" algn="just">
              <a:spcBef>
                <a:spcPct val="20000"/>
              </a:spcBef>
              <a:buClr>
                <a:schemeClr val="hlink"/>
              </a:buClr>
              <a:buSzPct val="110000"/>
              <a:buFontTx/>
              <a:buAutoNum type="arabicPeriod"/>
            </a:pPr>
            <a:r>
              <a:rPr kumimoji="1" lang="zh-CN" altLang="en-US" sz="2800" dirty="0">
                <a:solidFill>
                  <a:srgbClr val="000000"/>
                </a:solidFill>
                <a:latin typeface="Tahoma" pitchFamily="34" charset="0"/>
              </a:rPr>
              <a:t>是一一</a:t>
            </a:r>
            <a:r>
              <a:rPr kumimoji="1" lang="zh-CN" altLang="en-US" sz="2800" dirty="0">
                <a:solidFill>
                  <a:srgbClr val="000000"/>
                </a:solidFill>
              </a:rPr>
              <a:t>对应的确定关系</a:t>
            </a:r>
          </a:p>
          <a:p>
            <a:pPr marL="609600" indent="-609600" algn="just">
              <a:spcBef>
                <a:spcPct val="20000"/>
              </a:spcBef>
              <a:buClr>
                <a:schemeClr val="hlink"/>
              </a:buClr>
              <a:buSzPct val="110000"/>
              <a:buFontTx/>
              <a:buAutoNum type="arabicPeriod"/>
            </a:pPr>
            <a:r>
              <a:rPr kumimoji="1" lang="zh-CN" altLang="en-US" sz="2800" dirty="0">
                <a:solidFill>
                  <a:srgbClr val="000000"/>
                </a:solidFill>
                <a:latin typeface="Tahoma" pitchFamily="34" charset="0"/>
              </a:rPr>
              <a:t>设</a:t>
            </a:r>
            <a:r>
              <a:rPr kumimoji="1" lang="zh-CN" altLang="en-US" sz="2800" dirty="0">
                <a:solidFill>
                  <a:srgbClr val="000000"/>
                </a:solidFill>
              </a:rPr>
              <a:t>有两个变量 </a:t>
            </a:r>
            <a:r>
              <a:rPr kumimoji="1" lang="en-US" altLang="zh-CN" sz="2800" i="1" dirty="0">
                <a:solidFill>
                  <a:srgbClr val="000000"/>
                </a:solidFill>
              </a:rPr>
              <a:t>x </a:t>
            </a:r>
            <a:r>
              <a:rPr kumimoji="1" lang="zh-CN" altLang="en-US" sz="2800" dirty="0">
                <a:solidFill>
                  <a:srgbClr val="000000"/>
                </a:solidFill>
              </a:rPr>
              <a:t>和 </a:t>
            </a:r>
            <a:r>
              <a:rPr kumimoji="1" lang="en-US" altLang="zh-CN" sz="2800" i="1" dirty="0">
                <a:solidFill>
                  <a:srgbClr val="000000"/>
                </a:solidFill>
              </a:rPr>
              <a:t>y </a:t>
            </a:r>
            <a:r>
              <a:rPr kumimoji="1" lang="zh-CN" altLang="en-US" sz="2800" dirty="0">
                <a:solidFill>
                  <a:srgbClr val="000000"/>
                </a:solidFill>
              </a:rPr>
              <a:t>，变量 </a:t>
            </a:r>
            <a:r>
              <a:rPr kumimoji="1" lang="en-US" altLang="zh-CN" sz="2800" i="1" dirty="0">
                <a:solidFill>
                  <a:srgbClr val="000000"/>
                </a:solidFill>
              </a:rPr>
              <a:t>y </a:t>
            </a:r>
            <a:r>
              <a:rPr kumimoji="1" lang="zh-CN" altLang="en-US" sz="2800" dirty="0">
                <a:solidFill>
                  <a:srgbClr val="000000"/>
                </a:solidFill>
              </a:rPr>
              <a:t>随变量 </a:t>
            </a:r>
            <a:r>
              <a:rPr kumimoji="1" lang="en-US" altLang="zh-CN" sz="2800" i="1" dirty="0">
                <a:solidFill>
                  <a:srgbClr val="000000"/>
                </a:solidFill>
              </a:rPr>
              <a:t>x </a:t>
            </a:r>
            <a:r>
              <a:rPr kumimoji="1" lang="zh-CN" altLang="en-US" sz="2800" dirty="0">
                <a:solidFill>
                  <a:srgbClr val="000000"/>
                </a:solidFill>
              </a:rPr>
              <a:t>一起变化，并完全依赖于 </a:t>
            </a:r>
            <a:r>
              <a:rPr kumimoji="1" lang="en-US" altLang="zh-CN" sz="2800" i="1" dirty="0">
                <a:solidFill>
                  <a:srgbClr val="000000"/>
                </a:solidFill>
              </a:rPr>
              <a:t>x</a:t>
            </a:r>
            <a:r>
              <a:rPr kumimoji="1" lang="en-US" altLang="zh-CN" sz="2800" i="1" dirty="0">
                <a:solidFill>
                  <a:srgbClr val="000000"/>
                </a:solidFill>
                <a:latin typeface="Tahoma" pitchFamily="34" charset="0"/>
              </a:rPr>
              <a:t> </a:t>
            </a:r>
            <a:r>
              <a:rPr kumimoji="1" lang="zh-CN" altLang="en-US" sz="2800" dirty="0">
                <a:solidFill>
                  <a:srgbClr val="000000"/>
                </a:solidFill>
              </a:rPr>
              <a:t>，当变量 </a:t>
            </a:r>
            <a:r>
              <a:rPr kumimoji="1" lang="en-US" altLang="zh-CN" sz="2800" i="1" dirty="0">
                <a:solidFill>
                  <a:srgbClr val="000000"/>
                </a:solidFill>
              </a:rPr>
              <a:t>x </a:t>
            </a:r>
            <a:r>
              <a:rPr kumimoji="1" lang="zh-CN" altLang="en-US" sz="2800" dirty="0">
                <a:solidFill>
                  <a:srgbClr val="000000"/>
                </a:solidFill>
              </a:rPr>
              <a:t>取某个数值时，</a:t>
            </a:r>
            <a:r>
              <a:rPr kumimoji="1" lang="zh-CN" altLang="en-US" sz="2800" i="1" dirty="0">
                <a:solidFill>
                  <a:srgbClr val="000000"/>
                </a:solidFill>
                <a:latin typeface="Tahoma" pitchFamily="34" charset="0"/>
              </a:rPr>
              <a:t> </a:t>
            </a:r>
            <a:r>
              <a:rPr kumimoji="1" lang="en-US" altLang="zh-CN" sz="2800" i="1" dirty="0">
                <a:solidFill>
                  <a:srgbClr val="000000"/>
                </a:solidFill>
              </a:rPr>
              <a:t>y </a:t>
            </a:r>
            <a:r>
              <a:rPr kumimoji="1" lang="zh-CN" altLang="en-US" sz="2800" dirty="0">
                <a:solidFill>
                  <a:srgbClr val="000000"/>
                </a:solidFill>
              </a:rPr>
              <a:t>依确定的关系取相应的值，则称  </a:t>
            </a:r>
            <a:r>
              <a:rPr kumimoji="1" lang="en-US" altLang="zh-CN" sz="2800" i="1" dirty="0">
                <a:solidFill>
                  <a:srgbClr val="000000"/>
                </a:solidFill>
              </a:rPr>
              <a:t>y </a:t>
            </a:r>
            <a:r>
              <a:rPr kumimoji="1" lang="zh-CN" altLang="en-US" sz="2800" dirty="0">
                <a:solidFill>
                  <a:srgbClr val="000000"/>
                </a:solidFill>
              </a:rPr>
              <a:t>是 </a:t>
            </a:r>
            <a:r>
              <a:rPr kumimoji="1" lang="en-US" altLang="zh-CN" sz="2800" i="1" dirty="0">
                <a:solidFill>
                  <a:srgbClr val="000000"/>
                </a:solidFill>
              </a:rPr>
              <a:t>x </a:t>
            </a:r>
            <a:r>
              <a:rPr kumimoji="1" lang="zh-CN" altLang="en-US" sz="2800" dirty="0">
                <a:solidFill>
                  <a:srgbClr val="000000"/>
                </a:solidFill>
              </a:rPr>
              <a:t>的函数，记为 </a:t>
            </a:r>
            <a:r>
              <a:rPr kumimoji="1" lang="en-US" altLang="zh-CN" sz="2800" i="1" dirty="0">
                <a:solidFill>
                  <a:srgbClr val="000000"/>
                </a:solidFill>
              </a:rPr>
              <a:t>y</a:t>
            </a:r>
            <a:r>
              <a:rPr kumimoji="1" lang="en-US" altLang="zh-CN" sz="2800" dirty="0">
                <a:solidFill>
                  <a:srgbClr val="000000"/>
                </a:solidFill>
                <a:latin typeface="Tahoma" pitchFamily="34" charset="0"/>
              </a:rPr>
              <a:t> = </a:t>
            </a:r>
            <a:r>
              <a:rPr kumimoji="1" lang="en-US" altLang="zh-CN" sz="2800" i="1" dirty="0">
                <a:solidFill>
                  <a:srgbClr val="000000"/>
                </a:solidFill>
              </a:rPr>
              <a:t>f </a:t>
            </a:r>
            <a:r>
              <a:rPr kumimoji="1" lang="en-US" altLang="zh-CN" sz="2800" dirty="0">
                <a:solidFill>
                  <a:srgbClr val="000000"/>
                </a:solidFill>
              </a:rPr>
              <a:t>(</a:t>
            </a:r>
            <a:r>
              <a:rPr kumimoji="1" lang="en-US" altLang="zh-CN" sz="2800" i="1" dirty="0">
                <a:solidFill>
                  <a:srgbClr val="000000"/>
                </a:solidFill>
              </a:rPr>
              <a:t>x</a:t>
            </a:r>
            <a:r>
              <a:rPr kumimoji="1" lang="en-US" altLang="zh-CN" sz="2800" dirty="0">
                <a:solidFill>
                  <a:srgbClr val="000000"/>
                </a:solidFill>
              </a:rPr>
              <a:t>)</a:t>
            </a:r>
            <a:r>
              <a:rPr kumimoji="1" lang="zh-CN" altLang="en-US" sz="2800" dirty="0">
                <a:solidFill>
                  <a:srgbClr val="000000"/>
                </a:solidFill>
              </a:rPr>
              <a:t>，其中 </a:t>
            </a:r>
            <a:r>
              <a:rPr kumimoji="1" lang="en-US" altLang="zh-CN" sz="2800" i="1" dirty="0">
                <a:solidFill>
                  <a:srgbClr val="000000"/>
                </a:solidFill>
              </a:rPr>
              <a:t>x </a:t>
            </a:r>
            <a:r>
              <a:rPr kumimoji="1" lang="zh-CN" altLang="en-US" sz="2800" dirty="0">
                <a:solidFill>
                  <a:srgbClr val="000000"/>
                </a:solidFill>
              </a:rPr>
              <a:t>称为自变量，</a:t>
            </a:r>
            <a:r>
              <a:rPr kumimoji="1" lang="en-US" altLang="zh-CN" sz="2800" i="1" dirty="0">
                <a:solidFill>
                  <a:srgbClr val="000000"/>
                </a:solidFill>
              </a:rPr>
              <a:t>y </a:t>
            </a:r>
            <a:r>
              <a:rPr kumimoji="1" lang="zh-CN" altLang="en-US" sz="2800" dirty="0">
                <a:solidFill>
                  <a:srgbClr val="000000"/>
                </a:solidFill>
              </a:rPr>
              <a:t>称为因变量</a:t>
            </a:r>
          </a:p>
          <a:p>
            <a:pPr marL="609600" indent="-609600" algn="just">
              <a:spcBef>
                <a:spcPct val="20000"/>
              </a:spcBef>
              <a:buClr>
                <a:schemeClr val="hlink"/>
              </a:buClr>
              <a:buSzPct val="110000"/>
              <a:buFontTx/>
              <a:buAutoNum type="arabicPeriod"/>
            </a:pPr>
            <a:r>
              <a:rPr kumimoji="1" lang="zh-CN" altLang="en-US" sz="2800" dirty="0">
                <a:solidFill>
                  <a:srgbClr val="000000"/>
                </a:solidFill>
                <a:latin typeface="Tahoma" pitchFamily="34" charset="0"/>
              </a:rPr>
              <a:t>各</a:t>
            </a:r>
            <a:r>
              <a:rPr kumimoji="1" lang="zh-CN" altLang="en-US" sz="2800" dirty="0">
                <a:solidFill>
                  <a:srgbClr val="000000"/>
                </a:solidFill>
              </a:rPr>
              <a:t>观测点落在一条线上</a:t>
            </a:r>
            <a:r>
              <a:rPr kumimoji="1" lang="zh-CN" altLang="en-US" sz="2800" dirty="0">
                <a:solidFill>
                  <a:srgbClr val="000000"/>
                </a:solidFill>
                <a:latin typeface="Tahoma" pitchFamily="34" charset="0"/>
              </a:rPr>
              <a:t> </a:t>
            </a:r>
          </a:p>
        </p:txBody>
      </p:sp>
      <p:grpSp>
        <p:nvGrpSpPr>
          <p:cNvPr id="37893" name="Group 10"/>
          <p:cNvGrpSpPr>
            <a:grpSpLocks/>
          </p:cNvGrpSpPr>
          <p:nvPr/>
        </p:nvGrpSpPr>
        <p:grpSpPr bwMode="auto">
          <a:xfrm>
            <a:off x="5791200" y="1916113"/>
            <a:ext cx="3138488" cy="3155950"/>
            <a:chOff x="3504" y="1824"/>
            <a:chExt cx="2112" cy="2170"/>
          </a:xfrm>
        </p:grpSpPr>
        <p:sp>
          <p:nvSpPr>
            <p:cNvPr id="37894" name="Rectangle 11"/>
            <p:cNvSpPr>
              <a:spLocks noChangeArrowheads="1"/>
            </p:cNvSpPr>
            <p:nvPr/>
          </p:nvSpPr>
          <p:spPr bwMode="auto">
            <a:xfrm>
              <a:off x="3504" y="1824"/>
              <a:ext cx="2112" cy="2160"/>
            </a:xfrm>
            <a:prstGeom prst="rect">
              <a:avLst/>
            </a:prstGeom>
            <a:noFill/>
            <a:ln w="12700">
              <a:noFill/>
              <a:miter lim="800000"/>
              <a:headEnd/>
              <a:tailEnd/>
            </a:ln>
          </p:spPr>
          <p:txBody>
            <a:bodyPr wrap="none" anchor="ctr"/>
            <a:lstStyle/>
            <a:p>
              <a:endParaRPr lang="zh-CN" altLang="en-US"/>
            </a:p>
          </p:txBody>
        </p:sp>
        <p:grpSp>
          <p:nvGrpSpPr>
            <p:cNvPr id="37895" name="Group 12"/>
            <p:cNvGrpSpPr>
              <a:grpSpLocks/>
            </p:cNvGrpSpPr>
            <p:nvPr/>
          </p:nvGrpSpPr>
          <p:grpSpPr bwMode="auto">
            <a:xfrm>
              <a:off x="3504" y="1872"/>
              <a:ext cx="2016" cy="2122"/>
              <a:chOff x="3504" y="1872"/>
              <a:chExt cx="2016" cy="2122"/>
            </a:xfrm>
          </p:grpSpPr>
          <p:grpSp>
            <p:nvGrpSpPr>
              <p:cNvPr id="37896" name="Group 13"/>
              <p:cNvGrpSpPr>
                <a:grpSpLocks/>
              </p:cNvGrpSpPr>
              <p:nvPr/>
            </p:nvGrpSpPr>
            <p:grpSpPr bwMode="auto">
              <a:xfrm>
                <a:off x="3648" y="2160"/>
                <a:ext cx="1824" cy="1536"/>
                <a:chOff x="3648" y="2160"/>
                <a:chExt cx="1824" cy="1536"/>
              </a:xfrm>
            </p:grpSpPr>
            <p:sp>
              <p:nvSpPr>
                <p:cNvPr id="410638" name="Line 14"/>
                <p:cNvSpPr>
                  <a:spLocks noChangeShapeType="1"/>
                </p:cNvSpPr>
                <p:nvPr/>
              </p:nvSpPr>
              <p:spPr bwMode="auto">
                <a:xfrm>
                  <a:off x="3648" y="2160"/>
                  <a:ext cx="0" cy="1536"/>
                </a:xfrm>
                <a:prstGeom prst="line">
                  <a:avLst/>
                </a:prstGeom>
                <a:noFill/>
                <a:ln w="38100">
                  <a:solidFill>
                    <a:schemeClr val="tx1"/>
                  </a:solidFill>
                  <a:round/>
                  <a:headEnd type="triangle" w="med" len="med"/>
                  <a:tailEnd/>
                </a:ln>
                <a:effectLst>
                  <a:outerShdw dist="53882" dir="2700000" algn="ctr" rotWithShape="0">
                    <a:schemeClr val="bg2"/>
                  </a:outerShdw>
                </a:effectLst>
              </p:spPr>
              <p:txBody>
                <a:bodyPr/>
                <a:lstStyle/>
                <a:p>
                  <a:pPr>
                    <a:defRPr/>
                  </a:pPr>
                  <a:endParaRPr lang="zh-CN" altLang="en-US">
                    <a:ea typeface="宋体" pitchFamily="2" charset="-122"/>
                  </a:endParaRPr>
                </a:p>
              </p:txBody>
            </p:sp>
            <p:sp>
              <p:nvSpPr>
                <p:cNvPr id="410639" name="Line 15"/>
                <p:cNvSpPr>
                  <a:spLocks noChangeShapeType="1"/>
                </p:cNvSpPr>
                <p:nvPr/>
              </p:nvSpPr>
              <p:spPr bwMode="auto">
                <a:xfrm>
                  <a:off x="3648" y="3696"/>
                  <a:ext cx="1824" cy="0"/>
                </a:xfrm>
                <a:prstGeom prst="line">
                  <a:avLst/>
                </a:prstGeom>
                <a:noFill/>
                <a:ln w="38100">
                  <a:solidFill>
                    <a:schemeClr val="tx1"/>
                  </a:solidFill>
                  <a:round/>
                  <a:headEnd/>
                  <a:tailEnd type="triangle" w="med" len="med"/>
                </a:ln>
                <a:effectLst>
                  <a:outerShdw dist="53882" dir="2700000" algn="ctr" rotWithShape="0">
                    <a:schemeClr val="bg2"/>
                  </a:outerShdw>
                </a:effectLst>
              </p:spPr>
              <p:txBody>
                <a:bodyPr/>
                <a:lstStyle/>
                <a:p>
                  <a:pPr>
                    <a:defRPr/>
                  </a:pPr>
                  <a:endParaRPr lang="zh-CN" altLang="en-US">
                    <a:ea typeface="宋体" pitchFamily="2" charset="-122"/>
                  </a:endParaRPr>
                </a:p>
              </p:txBody>
            </p:sp>
            <p:sp>
              <p:nvSpPr>
                <p:cNvPr id="410640" name="Text Box 16"/>
                <p:cNvSpPr txBox="1">
                  <a:spLocks noChangeArrowheads="1"/>
                </p:cNvSpPr>
                <p:nvPr/>
              </p:nvSpPr>
              <p:spPr bwMode="auto">
                <a:xfrm>
                  <a:off x="3694" y="3199"/>
                  <a:ext cx="337" cy="298"/>
                </a:xfrm>
                <a:prstGeom prst="rect">
                  <a:avLst/>
                </a:prstGeom>
                <a:noFill/>
                <a:ln w="12700">
                  <a:noFill/>
                  <a:miter lim="800000"/>
                  <a:headEnd/>
                  <a:tailEnd/>
                </a:ln>
                <a:effectLst/>
              </p:spPr>
              <p:txBody>
                <a:bodyPr>
                  <a:spAutoFit/>
                </a:bodyPr>
                <a:lstStyle/>
                <a:p>
                  <a:pPr>
                    <a:spcBef>
                      <a:spcPct val="50000"/>
                    </a:spcBef>
                    <a:defRPr/>
                  </a:pPr>
                  <a:r>
                    <a:rPr kumimoji="1" lang="en-US" altLang="zh-CN">
                      <a:solidFill>
                        <a:srgbClr val="000000"/>
                      </a:solidFill>
                      <a:effectLst>
                        <a:outerShdw blurRad="38100" dist="38100" dir="2700000" algn="tl">
                          <a:srgbClr val="C0C0C0"/>
                        </a:outerShdw>
                      </a:effectLst>
                      <a:latin typeface="Arial" pitchFamily="34" charset="0"/>
                      <a:ea typeface="宋体" pitchFamily="2" charset="-122"/>
                      <a:sym typeface="Wingdings 2" pitchFamily="18" charset="2"/>
                    </a:rPr>
                    <a:t></a:t>
                  </a:r>
                  <a:endParaRPr kumimoji="1" lang="en-US" altLang="zh-CN">
                    <a:solidFill>
                      <a:srgbClr val="000000"/>
                    </a:solidFill>
                    <a:effectLst>
                      <a:outerShdw blurRad="38100" dist="38100" dir="2700000" algn="tl">
                        <a:srgbClr val="C0C0C0"/>
                      </a:outerShdw>
                    </a:effectLst>
                    <a:latin typeface="Arial" pitchFamily="34" charset="0"/>
                    <a:ea typeface="宋体" pitchFamily="2" charset="-122"/>
                  </a:endParaRPr>
                </a:p>
              </p:txBody>
            </p:sp>
            <p:sp>
              <p:nvSpPr>
                <p:cNvPr id="410641" name="Text Box 17"/>
                <p:cNvSpPr txBox="1">
                  <a:spLocks noChangeArrowheads="1"/>
                </p:cNvSpPr>
                <p:nvPr/>
              </p:nvSpPr>
              <p:spPr bwMode="auto">
                <a:xfrm>
                  <a:off x="5043" y="2400"/>
                  <a:ext cx="338" cy="299"/>
                </a:xfrm>
                <a:prstGeom prst="rect">
                  <a:avLst/>
                </a:prstGeom>
                <a:noFill/>
                <a:ln w="12700">
                  <a:noFill/>
                  <a:miter lim="800000"/>
                  <a:headEnd/>
                  <a:tailEnd/>
                </a:ln>
                <a:effectLst/>
              </p:spPr>
              <p:txBody>
                <a:bodyPr>
                  <a:spAutoFit/>
                </a:bodyPr>
                <a:lstStyle/>
                <a:p>
                  <a:pPr>
                    <a:spcBef>
                      <a:spcPct val="50000"/>
                    </a:spcBef>
                    <a:defRPr/>
                  </a:pPr>
                  <a:r>
                    <a:rPr kumimoji="1" lang="en-US" altLang="zh-CN">
                      <a:solidFill>
                        <a:srgbClr val="000000"/>
                      </a:solidFill>
                      <a:effectLst>
                        <a:outerShdw blurRad="38100" dist="38100" dir="2700000" algn="tl">
                          <a:srgbClr val="C0C0C0"/>
                        </a:outerShdw>
                      </a:effectLst>
                      <a:latin typeface="Arial" pitchFamily="34" charset="0"/>
                      <a:ea typeface="宋体" pitchFamily="2" charset="-122"/>
                      <a:sym typeface="Wingdings 2" pitchFamily="18" charset="2"/>
                    </a:rPr>
                    <a:t></a:t>
                  </a:r>
                  <a:endParaRPr kumimoji="1" lang="en-US" altLang="zh-CN">
                    <a:solidFill>
                      <a:srgbClr val="000000"/>
                    </a:solidFill>
                    <a:effectLst>
                      <a:outerShdw blurRad="38100" dist="38100" dir="2700000" algn="tl">
                        <a:srgbClr val="C0C0C0"/>
                      </a:outerShdw>
                    </a:effectLst>
                    <a:latin typeface="Arial" pitchFamily="34" charset="0"/>
                    <a:ea typeface="宋体" pitchFamily="2" charset="-122"/>
                  </a:endParaRPr>
                </a:p>
              </p:txBody>
            </p:sp>
            <p:grpSp>
              <p:nvGrpSpPr>
                <p:cNvPr id="37903" name="Group 18"/>
                <p:cNvGrpSpPr>
                  <a:grpSpLocks/>
                </p:cNvGrpSpPr>
                <p:nvPr/>
              </p:nvGrpSpPr>
              <p:grpSpPr bwMode="auto">
                <a:xfrm>
                  <a:off x="3863" y="2500"/>
                  <a:ext cx="1349" cy="897"/>
                  <a:chOff x="3744" y="2544"/>
                  <a:chExt cx="1152" cy="864"/>
                </a:xfrm>
              </p:grpSpPr>
              <p:sp>
                <p:nvSpPr>
                  <p:cNvPr id="410643" name="Text Box 19"/>
                  <p:cNvSpPr txBox="1">
                    <a:spLocks noChangeArrowheads="1"/>
                  </p:cNvSpPr>
                  <p:nvPr/>
                </p:nvSpPr>
                <p:spPr bwMode="auto">
                  <a:xfrm>
                    <a:off x="4464" y="2638"/>
                    <a:ext cx="288" cy="287"/>
                  </a:xfrm>
                  <a:prstGeom prst="rect">
                    <a:avLst/>
                  </a:prstGeom>
                  <a:noFill/>
                  <a:ln w="12700">
                    <a:noFill/>
                    <a:miter lim="800000"/>
                    <a:headEnd/>
                    <a:tailEnd/>
                  </a:ln>
                  <a:effectLst/>
                </p:spPr>
                <p:txBody>
                  <a:bodyPr>
                    <a:spAutoFit/>
                  </a:bodyPr>
                  <a:lstStyle/>
                  <a:p>
                    <a:pPr>
                      <a:spcBef>
                        <a:spcPct val="50000"/>
                      </a:spcBef>
                      <a:defRPr/>
                    </a:pPr>
                    <a:r>
                      <a:rPr kumimoji="1" lang="en-US" altLang="zh-CN">
                        <a:solidFill>
                          <a:srgbClr val="000000"/>
                        </a:solidFill>
                        <a:effectLst>
                          <a:outerShdw blurRad="38100" dist="38100" dir="2700000" algn="tl">
                            <a:srgbClr val="C0C0C0"/>
                          </a:outerShdw>
                        </a:effectLst>
                        <a:latin typeface="Arial" pitchFamily="34" charset="0"/>
                        <a:ea typeface="宋体" pitchFamily="2" charset="-122"/>
                        <a:sym typeface="Wingdings 2" pitchFamily="18" charset="2"/>
                      </a:rPr>
                      <a:t></a:t>
                    </a:r>
                    <a:endParaRPr kumimoji="1" lang="en-US" altLang="zh-CN">
                      <a:solidFill>
                        <a:srgbClr val="000000"/>
                      </a:solidFill>
                      <a:effectLst>
                        <a:outerShdw blurRad="38100" dist="38100" dir="2700000" algn="tl">
                          <a:srgbClr val="C0C0C0"/>
                        </a:outerShdw>
                      </a:effectLst>
                      <a:latin typeface="Arial" pitchFamily="34" charset="0"/>
                      <a:ea typeface="宋体" pitchFamily="2" charset="-122"/>
                    </a:endParaRPr>
                  </a:p>
                </p:txBody>
              </p:sp>
              <p:sp>
                <p:nvSpPr>
                  <p:cNvPr id="410644" name="Text Box 20"/>
                  <p:cNvSpPr txBox="1">
                    <a:spLocks noChangeArrowheads="1"/>
                  </p:cNvSpPr>
                  <p:nvPr/>
                </p:nvSpPr>
                <p:spPr bwMode="auto">
                  <a:xfrm>
                    <a:off x="4609" y="2544"/>
                    <a:ext cx="287" cy="288"/>
                  </a:xfrm>
                  <a:prstGeom prst="rect">
                    <a:avLst/>
                  </a:prstGeom>
                  <a:noFill/>
                  <a:ln w="12700">
                    <a:noFill/>
                    <a:miter lim="800000"/>
                    <a:headEnd/>
                    <a:tailEnd/>
                  </a:ln>
                  <a:effectLst/>
                </p:spPr>
                <p:txBody>
                  <a:bodyPr>
                    <a:spAutoFit/>
                  </a:bodyPr>
                  <a:lstStyle/>
                  <a:p>
                    <a:pPr>
                      <a:spcBef>
                        <a:spcPct val="50000"/>
                      </a:spcBef>
                      <a:defRPr/>
                    </a:pPr>
                    <a:r>
                      <a:rPr kumimoji="1" lang="en-US" altLang="zh-CN">
                        <a:solidFill>
                          <a:srgbClr val="000000"/>
                        </a:solidFill>
                        <a:effectLst>
                          <a:outerShdw blurRad="38100" dist="38100" dir="2700000" algn="tl">
                            <a:srgbClr val="C0C0C0"/>
                          </a:outerShdw>
                        </a:effectLst>
                        <a:latin typeface="Arial" pitchFamily="34" charset="0"/>
                        <a:ea typeface="宋体" pitchFamily="2" charset="-122"/>
                        <a:sym typeface="Wingdings 2" pitchFamily="18" charset="2"/>
                      </a:rPr>
                      <a:t></a:t>
                    </a:r>
                    <a:endParaRPr kumimoji="1" lang="en-US" altLang="zh-CN">
                      <a:solidFill>
                        <a:srgbClr val="000000"/>
                      </a:solidFill>
                      <a:effectLst>
                        <a:outerShdw blurRad="38100" dist="38100" dir="2700000" algn="tl">
                          <a:srgbClr val="C0C0C0"/>
                        </a:outerShdw>
                      </a:effectLst>
                      <a:latin typeface="Arial" pitchFamily="34" charset="0"/>
                      <a:ea typeface="宋体" pitchFamily="2" charset="-122"/>
                    </a:endParaRPr>
                  </a:p>
                </p:txBody>
              </p:sp>
              <p:sp>
                <p:nvSpPr>
                  <p:cNvPr id="410645" name="Text Box 21"/>
                  <p:cNvSpPr txBox="1">
                    <a:spLocks noChangeArrowheads="1"/>
                  </p:cNvSpPr>
                  <p:nvPr/>
                </p:nvSpPr>
                <p:spPr bwMode="auto">
                  <a:xfrm>
                    <a:off x="4321" y="2736"/>
                    <a:ext cx="286" cy="288"/>
                  </a:xfrm>
                  <a:prstGeom prst="rect">
                    <a:avLst/>
                  </a:prstGeom>
                  <a:noFill/>
                  <a:ln w="12700">
                    <a:noFill/>
                    <a:miter lim="800000"/>
                    <a:headEnd/>
                    <a:tailEnd/>
                  </a:ln>
                  <a:effectLst/>
                </p:spPr>
                <p:txBody>
                  <a:bodyPr>
                    <a:spAutoFit/>
                  </a:bodyPr>
                  <a:lstStyle/>
                  <a:p>
                    <a:pPr>
                      <a:spcBef>
                        <a:spcPct val="50000"/>
                      </a:spcBef>
                      <a:defRPr/>
                    </a:pPr>
                    <a:r>
                      <a:rPr kumimoji="1" lang="en-US" altLang="zh-CN">
                        <a:solidFill>
                          <a:srgbClr val="000000"/>
                        </a:solidFill>
                        <a:effectLst>
                          <a:outerShdw blurRad="38100" dist="38100" dir="2700000" algn="tl">
                            <a:srgbClr val="C0C0C0"/>
                          </a:outerShdw>
                        </a:effectLst>
                        <a:latin typeface="Arial" pitchFamily="34" charset="0"/>
                        <a:ea typeface="宋体" pitchFamily="2" charset="-122"/>
                        <a:sym typeface="Wingdings 2" pitchFamily="18" charset="2"/>
                      </a:rPr>
                      <a:t></a:t>
                    </a:r>
                    <a:endParaRPr kumimoji="1" lang="en-US" altLang="zh-CN">
                      <a:solidFill>
                        <a:srgbClr val="000000"/>
                      </a:solidFill>
                      <a:effectLst>
                        <a:outerShdw blurRad="38100" dist="38100" dir="2700000" algn="tl">
                          <a:srgbClr val="C0C0C0"/>
                        </a:outerShdw>
                      </a:effectLst>
                      <a:latin typeface="Arial" pitchFamily="34" charset="0"/>
                      <a:ea typeface="宋体" pitchFamily="2" charset="-122"/>
                    </a:endParaRPr>
                  </a:p>
                </p:txBody>
              </p:sp>
              <p:sp>
                <p:nvSpPr>
                  <p:cNvPr id="410646" name="Text Box 22"/>
                  <p:cNvSpPr txBox="1">
                    <a:spLocks noChangeArrowheads="1"/>
                  </p:cNvSpPr>
                  <p:nvPr/>
                </p:nvSpPr>
                <p:spPr bwMode="auto">
                  <a:xfrm>
                    <a:off x="4176" y="2833"/>
                    <a:ext cx="286" cy="287"/>
                  </a:xfrm>
                  <a:prstGeom prst="rect">
                    <a:avLst/>
                  </a:prstGeom>
                  <a:noFill/>
                  <a:ln w="12700">
                    <a:noFill/>
                    <a:miter lim="800000"/>
                    <a:headEnd/>
                    <a:tailEnd/>
                  </a:ln>
                  <a:effectLst/>
                </p:spPr>
                <p:txBody>
                  <a:bodyPr>
                    <a:spAutoFit/>
                  </a:bodyPr>
                  <a:lstStyle/>
                  <a:p>
                    <a:pPr>
                      <a:spcBef>
                        <a:spcPct val="50000"/>
                      </a:spcBef>
                      <a:defRPr/>
                    </a:pPr>
                    <a:r>
                      <a:rPr kumimoji="1" lang="en-US" altLang="zh-CN">
                        <a:solidFill>
                          <a:srgbClr val="000000"/>
                        </a:solidFill>
                        <a:effectLst>
                          <a:outerShdw blurRad="38100" dist="38100" dir="2700000" algn="tl">
                            <a:srgbClr val="C0C0C0"/>
                          </a:outerShdw>
                        </a:effectLst>
                        <a:latin typeface="Arial" pitchFamily="34" charset="0"/>
                        <a:ea typeface="宋体" pitchFamily="2" charset="-122"/>
                        <a:sym typeface="Wingdings 2" pitchFamily="18" charset="2"/>
                      </a:rPr>
                      <a:t></a:t>
                    </a:r>
                    <a:endParaRPr kumimoji="1" lang="en-US" altLang="zh-CN">
                      <a:solidFill>
                        <a:srgbClr val="000000"/>
                      </a:solidFill>
                      <a:effectLst>
                        <a:outerShdw blurRad="38100" dist="38100" dir="2700000" algn="tl">
                          <a:srgbClr val="C0C0C0"/>
                        </a:outerShdw>
                      </a:effectLst>
                      <a:latin typeface="Arial" pitchFamily="34" charset="0"/>
                      <a:ea typeface="宋体" pitchFamily="2" charset="-122"/>
                    </a:endParaRPr>
                  </a:p>
                </p:txBody>
              </p:sp>
              <p:sp>
                <p:nvSpPr>
                  <p:cNvPr id="410647" name="Text Box 23"/>
                  <p:cNvSpPr txBox="1">
                    <a:spLocks noChangeArrowheads="1"/>
                  </p:cNvSpPr>
                  <p:nvPr/>
                </p:nvSpPr>
                <p:spPr bwMode="auto">
                  <a:xfrm>
                    <a:off x="4033" y="2926"/>
                    <a:ext cx="288" cy="288"/>
                  </a:xfrm>
                  <a:prstGeom prst="rect">
                    <a:avLst/>
                  </a:prstGeom>
                  <a:noFill/>
                  <a:ln w="12700">
                    <a:noFill/>
                    <a:miter lim="800000"/>
                    <a:headEnd/>
                    <a:tailEnd/>
                  </a:ln>
                  <a:effectLst/>
                </p:spPr>
                <p:txBody>
                  <a:bodyPr>
                    <a:spAutoFit/>
                  </a:bodyPr>
                  <a:lstStyle/>
                  <a:p>
                    <a:pPr>
                      <a:spcBef>
                        <a:spcPct val="50000"/>
                      </a:spcBef>
                      <a:defRPr/>
                    </a:pPr>
                    <a:r>
                      <a:rPr kumimoji="1" lang="en-US" altLang="zh-CN">
                        <a:solidFill>
                          <a:srgbClr val="000000"/>
                        </a:solidFill>
                        <a:effectLst>
                          <a:outerShdw blurRad="38100" dist="38100" dir="2700000" algn="tl">
                            <a:srgbClr val="C0C0C0"/>
                          </a:outerShdw>
                        </a:effectLst>
                        <a:latin typeface="Arial" pitchFamily="34" charset="0"/>
                        <a:ea typeface="宋体" pitchFamily="2" charset="-122"/>
                        <a:sym typeface="Wingdings 2" pitchFamily="18" charset="2"/>
                      </a:rPr>
                      <a:t></a:t>
                    </a:r>
                    <a:endParaRPr kumimoji="1" lang="en-US" altLang="zh-CN">
                      <a:solidFill>
                        <a:srgbClr val="000000"/>
                      </a:solidFill>
                      <a:effectLst>
                        <a:outerShdw blurRad="38100" dist="38100" dir="2700000" algn="tl">
                          <a:srgbClr val="C0C0C0"/>
                        </a:outerShdw>
                      </a:effectLst>
                      <a:latin typeface="Arial" pitchFamily="34" charset="0"/>
                      <a:ea typeface="宋体" pitchFamily="2" charset="-122"/>
                    </a:endParaRPr>
                  </a:p>
                </p:txBody>
              </p:sp>
              <p:sp>
                <p:nvSpPr>
                  <p:cNvPr id="410648" name="Text Box 24"/>
                  <p:cNvSpPr txBox="1">
                    <a:spLocks noChangeArrowheads="1"/>
                  </p:cNvSpPr>
                  <p:nvPr/>
                </p:nvSpPr>
                <p:spPr bwMode="auto">
                  <a:xfrm>
                    <a:off x="3744" y="3120"/>
                    <a:ext cx="289" cy="288"/>
                  </a:xfrm>
                  <a:prstGeom prst="rect">
                    <a:avLst/>
                  </a:prstGeom>
                  <a:noFill/>
                  <a:ln w="12700">
                    <a:noFill/>
                    <a:miter lim="800000"/>
                    <a:headEnd/>
                    <a:tailEnd/>
                  </a:ln>
                  <a:effectLst/>
                </p:spPr>
                <p:txBody>
                  <a:bodyPr>
                    <a:spAutoFit/>
                  </a:bodyPr>
                  <a:lstStyle/>
                  <a:p>
                    <a:pPr>
                      <a:spcBef>
                        <a:spcPct val="50000"/>
                      </a:spcBef>
                      <a:defRPr/>
                    </a:pPr>
                    <a:r>
                      <a:rPr kumimoji="1" lang="en-US" altLang="zh-CN">
                        <a:solidFill>
                          <a:srgbClr val="000000"/>
                        </a:solidFill>
                        <a:effectLst>
                          <a:outerShdw blurRad="38100" dist="38100" dir="2700000" algn="tl">
                            <a:srgbClr val="C0C0C0"/>
                          </a:outerShdw>
                        </a:effectLst>
                        <a:latin typeface="Arial" pitchFamily="34" charset="0"/>
                        <a:ea typeface="宋体" pitchFamily="2" charset="-122"/>
                        <a:sym typeface="Wingdings 2" pitchFamily="18" charset="2"/>
                      </a:rPr>
                      <a:t></a:t>
                    </a:r>
                    <a:endParaRPr kumimoji="1" lang="en-US" altLang="zh-CN">
                      <a:solidFill>
                        <a:srgbClr val="000000"/>
                      </a:solidFill>
                      <a:effectLst>
                        <a:outerShdw blurRad="38100" dist="38100" dir="2700000" algn="tl">
                          <a:srgbClr val="C0C0C0"/>
                        </a:outerShdw>
                      </a:effectLst>
                      <a:latin typeface="Arial" pitchFamily="34" charset="0"/>
                      <a:ea typeface="宋体" pitchFamily="2" charset="-122"/>
                    </a:endParaRPr>
                  </a:p>
                </p:txBody>
              </p:sp>
              <p:sp>
                <p:nvSpPr>
                  <p:cNvPr id="410649" name="Text Box 25"/>
                  <p:cNvSpPr txBox="1">
                    <a:spLocks noChangeArrowheads="1"/>
                  </p:cNvSpPr>
                  <p:nvPr/>
                </p:nvSpPr>
                <p:spPr bwMode="auto">
                  <a:xfrm>
                    <a:off x="3889" y="3023"/>
                    <a:ext cx="287" cy="287"/>
                  </a:xfrm>
                  <a:prstGeom prst="rect">
                    <a:avLst/>
                  </a:prstGeom>
                  <a:noFill/>
                  <a:ln w="12700">
                    <a:noFill/>
                    <a:miter lim="800000"/>
                    <a:headEnd/>
                    <a:tailEnd/>
                  </a:ln>
                  <a:effectLst/>
                </p:spPr>
                <p:txBody>
                  <a:bodyPr>
                    <a:spAutoFit/>
                  </a:bodyPr>
                  <a:lstStyle/>
                  <a:p>
                    <a:pPr>
                      <a:spcBef>
                        <a:spcPct val="50000"/>
                      </a:spcBef>
                      <a:defRPr/>
                    </a:pPr>
                    <a:r>
                      <a:rPr kumimoji="1" lang="en-US" altLang="zh-CN">
                        <a:solidFill>
                          <a:srgbClr val="000000"/>
                        </a:solidFill>
                        <a:effectLst>
                          <a:outerShdw blurRad="38100" dist="38100" dir="2700000" algn="tl">
                            <a:srgbClr val="C0C0C0"/>
                          </a:outerShdw>
                        </a:effectLst>
                        <a:latin typeface="Arial" pitchFamily="34" charset="0"/>
                        <a:ea typeface="宋体" pitchFamily="2" charset="-122"/>
                        <a:sym typeface="Wingdings 2" pitchFamily="18" charset="2"/>
                      </a:rPr>
                      <a:t></a:t>
                    </a:r>
                    <a:endParaRPr kumimoji="1" lang="en-US" altLang="zh-CN">
                      <a:solidFill>
                        <a:srgbClr val="000000"/>
                      </a:solidFill>
                      <a:effectLst>
                        <a:outerShdw blurRad="38100" dist="38100" dir="2700000" algn="tl">
                          <a:srgbClr val="C0C0C0"/>
                        </a:outerShdw>
                      </a:effectLst>
                      <a:latin typeface="Arial" pitchFamily="34" charset="0"/>
                      <a:ea typeface="宋体" pitchFamily="2" charset="-122"/>
                    </a:endParaRPr>
                  </a:p>
                </p:txBody>
              </p:sp>
            </p:grpSp>
            <p:sp>
              <p:nvSpPr>
                <p:cNvPr id="410650" name="Line 26"/>
                <p:cNvSpPr>
                  <a:spLocks noChangeShapeType="1"/>
                </p:cNvSpPr>
                <p:nvPr/>
              </p:nvSpPr>
              <p:spPr bwMode="auto">
                <a:xfrm flipV="1">
                  <a:off x="3696" y="2448"/>
                  <a:ext cx="1629" cy="945"/>
                </a:xfrm>
                <a:prstGeom prst="line">
                  <a:avLst/>
                </a:prstGeom>
                <a:noFill/>
                <a:ln w="19050">
                  <a:solidFill>
                    <a:schemeClr val="tx2"/>
                  </a:solidFill>
                  <a:round/>
                  <a:headEnd/>
                  <a:tailEnd/>
                </a:ln>
                <a:effectLst>
                  <a:outerShdw dist="12700" dir="5400000" algn="ctr" rotWithShape="0">
                    <a:schemeClr val="bg2"/>
                  </a:outerShdw>
                </a:effectLst>
              </p:spPr>
              <p:txBody>
                <a:bodyPr/>
                <a:lstStyle/>
                <a:p>
                  <a:pPr>
                    <a:defRPr/>
                  </a:pPr>
                  <a:endParaRPr lang="zh-CN" altLang="en-US">
                    <a:ea typeface="宋体" pitchFamily="2" charset="-122"/>
                  </a:endParaRPr>
                </a:p>
              </p:txBody>
            </p:sp>
          </p:grpSp>
          <p:sp>
            <p:nvSpPr>
              <p:cNvPr id="410651" name="Text Box 27"/>
              <p:cNvSpPr txBox="1">
                <a:spLocks noChangeArrowheads="1"/>
              </p:cNvSpPr>
              <p:nvPr/>
            </p:nvSpPr>
            <p:spPr bwMode="auto">
              <a:xfrm>
                <a:off x="5230" y="3696"/>
                <a:ext cx="288" cy="298"/>
              </a:xfrm>
              <a:prstGeom prst="rect">
                <a:avLst/>
              </a:prstGeom>
              <a:noFill/>
              <a:ln w="12700">
                <a:noFill/>
                <a:miter lim="800000"/>
                <a:headEnd/>
                <a:tailEnd/>
              </a:ln>
              <a:effectLst/>
            </p:spPr>
            <p:txBody>
              <a:bodyPr>
                <a:spAutoFit/>
              </a:bodyPr>
              <a:lstStyle/>
              <a:p>
                <a:pPr>
                  <a:spcBef>
                    <a:spcPct val="50000"/>
                  </a:spcBef>
                  <a:defRPr/>
                </a:pPr>
                <a:r>
                  <a:rPr kumimoji="1" lang="en-US" altLang="zh-CN" i="1">
                    <a:solidFill>
                      <a:srgbClr val="000000"/>
                    </a:solidFill>
                    <a:effectLst>
                      <a:outerShdw blurRad="38100" dist="38100" dir="2700000" algn="tl">
                        <a:srgbClr val="C0C0C0"/>
                      </a:outerShdw>
                    </a:effectLst>
                    <a:ea typeface="宋体" pitchFamily="2" charset="-122"/>
                  </a:rPr>
                  <a:t>x</a:t>
                </a:r>
              </a:p>
            </p:txBody>
          </p:sp>
          <p:sp>
            <p:nvSpPr>
              <p:cNvPr id="410652" name="Text Box 28"/>
              <p:cNvSpPr txBox="1">
                <a:spLocks noChangeArrowheads="1"/>
              </p:cNvSpPr>
              <p:nvPr/>
            </p:nvSpPr>
            <p:spPr bwMode="auto">
              <a:xfrm>
                <a:off x="3504" y="1872"/>
                <a:ext cx="288" cy="298"/>
              </a:xfrm>
              <a:prstGeom prst="rect">
                <a:avLst/>
              </a:prstGeom>
              <a:noFill/>
              <a:ln w="12700">
                <a:noFill/>
                <a:miter lim="800000"/>
                <a:headEnd/>
                <a:tailEnd/>
              </a:ln>
              <a:effectLst/>
            </p:spPr>
            <p:txBody>
              <a:bodyPr>
                <a:spAutoFit/>
              </a:bodyPr>
              <a:lstStyle/>
              <a:p>
                <a:pPr>
                  <a:spcBef>
                    <a:spcPct val="50000"/>
                  </a:spcBef>
                  <a:defRPr/>
                </a:pPr>
                <a:r>
                  <a:rPr kumimoji="1" lang="en-US" altLang="zh-CN" i="1">
                    <a:solidFill>
                      <a:srgbClr val="000000"/>
                    </a:solidFill>
                    <a:effectLst>
                      <a:outerShdw blurRad="38100" dist="38100" dir="2700000" algn="tl">
                        <a:srgbClr val="C0C0C0"/>
                      </a:outerShdw>
                    </a:effectLst>
                    <a:ea typeface="宋体" pitchFamily="2" charset="-122"/>
                  </a:rPr>
                  <a:t>y</a:t>
                </a:r>
              </a:p>
            </p:txBody>
          </p:sp>
        </p:gr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75" name="Text Box 27"/>
          <p:cNvSpPr txBox="1">
            <a:spLocks noChangeArrowheads="1"/>
          </p:cNvSpPr>
          <p:nvPr/>
        </p:nvSpPr>
        <p:spPr bwMode="hidden">
          <a:xfrm>
            <a:off x="428625" y="1785938"/>
            <a:ext cx="8305800" cy="3998912"/>
          </a:xfrm>
          <a:prstGeom prst="rect">
            <a:avLst/>
          </a:prstGeom>
          <a:noFill/>
          <a:ln w="12700">
            <a:noFill/>
            <a:miter lim="800000"/>
            <a:headEnd/>
            <a:tailEnd/>
          </a:ln>
          <a:effectLst/>
        </p:spPr>
        <p:txBody>
          <a:bodyPr>
            <a:spAutoFit/>
          </a:bodyPr>
          <a:lstStyle/>
          <a:p>
            <a:pPr marL="457200" indent="-457200" algn="just">
              <a:spcBef>
                <a:spcPct val="50000"/>
              </a:spcBef>
              <a:defRPr/>
            </a:pPr>
            <a:r>
              <a:rPr kumimoji="1" lang="en-US" altLang="zh-CN" sz="3200">
                <a:solidFill>
                  <a:srgbClr val="000000"/>
                </a:solidFill>
                <a:effectLst>
                  <a:outerShdw blurRad="38100" dist="38100" dir="2700000" algn="tl">
                    <a:srgbClr val="C0C0C0"/>
                  </a:outerShdw>
                </a:effectLst>
                <a:latin typeface="Arial" pitchFamily="34" charset="0"/>
                <a:ea typeface="宋体" pitchFamily="2" charset="-122"/>
                <a:sym typeface="Wingdings 3" pitchFamily="18" charset="2"/>
              </a:rPr>
              <a:t></a:t>
            </a:r>
            <a:r>
              <a:rPr kumimoji="1" lang="en-US" altLang="zh-CN" sz="3200">
                <a:solidFill>
                  <a:srgbClr val="000000"/>
                </a:solidFill>
                <a:effectLst>
                  <a:outerShdw blurRad="38100" dist="38100" dir="2700000" algn="tl">
                    <a:srgbClr val="C0C0C0"/>
                  </a:outerShdw>
                </a:effectLst>
                <a:ea typeface="宋体" pitchFamily="2" charset="-122"/>
              </a:rPr>
              <a:t> </a:t>
            </a:r>
            <a:r>
              <a:rPr kumimoji="1" lang="zh-CN" altLang="en-US" sz="3200">
                <a:solidFill>
                  <a:srgbClr val="000000"/>
                </a:solidFill>
                <a:latin typeface="Arial" pitchFamily="34" charset="0"/>
                <a:ea typeface="宋体" pitchFamily="2" charset="-122"/>
              </a:rPr>
              <a:t>函数关系的例子</a:t>
            </a:r>
          </a:p>
          <a:p>
            <a:pPr marL="914400" lvl="1" indent="-457200" algn="just">
              <a:spcBef>
                <a:spcPct val="50000"/>
              </a:spcBef>
              <a:buClr>
                <a:schemeClr val="hlink"/>
              </a:buClr>
              <a:buFont typeface="Wingdings" pitchFamily="2" charset="2"/>
              <a:buChar char="§"/>
              <a:defRPr/>
            </a:pPr>
            <a:r>
              <a:rPr kumimoji="1" lang="zh-CN" altLang="en-US" sz="2800">
                <a:solidFill>
                  <a:srgbClr val="000000"/>
                </a:solidFill>
                <a:latin typeface="Arial" pitchFamily="34" charset="0"/>
                <a:ea typeface="宋体" pitchFamily="2" charset="-122"/>
              </a:rPr>
              <a:t>某种商品的销售额</a:t>
            </a:r>
            <a:r>
              <a:rPr kumimoji="1" lang="en-US" altLang="zh-CN" sz="2800">
                <a:solidFill>
                  <a:srgbClr val="000000"/>
                </a:solidFill>
                <a:ea typeface="宋体" pitchFamily="2" charset="-122"/>
              </a:rPr>
              <a:t>y</a:t>
            </a:r>
            <a:r>
              <a:rPr kumimoji="1" lang="zh-CN" altLang="en-US" sz="2800">
                <a:solidFill>
                  <a:srgbClr val="000000"/>
                </a:solidFill>
                <a:latin typeface="Arial" pitchFamily="34" charset="0"/>
                <a:ea typeface="宋体" pitchFamily="2" charset="-122"/>
              </a:rPr>
              <a:t>与销售量</a:t>
            </a:r>
            <a:r>
              <a:rPr kumimoji="1" lang="en-US" altLang="zh-CN" sz="2800">
                <a:solidFill>
                  <a:srgbClr val="000000"/>
                </a:solidFill>
                <a:ea typeface="宋体" pitchFamily="2" charset="-122"/>
              </a:rPr>
              <a:t>x</a:t>
            </a:r>
            <a:r>
              <a:rPr kumimoji="1" lang="zh-CN" altLang="en-US" sz="2800">
                <a:solidFill>
                  <a:srgbClr val="000000"/>
                </a:solidFill>
                <a:latin typeface="Arial" pitchFamily="34" charset="0"/>
                <a:ea typeface="宋体" pitchFamily="2" charset="-122"/>
              </a:rPr>
              <a:t>之间的关系可表示为</a:t>
            </a:r>
            <a:r>
              <a:rPr kumimoji="1" lang="zh-CN" altLang="en-US" sz="2800">
                <a:solidFill>
                  <a:srgbClr val="000000"/>
                </a:solidFill>
                <a:ea typeface="宋体" pitchFamily="2" charset="-122"/>
              </a:rPr>
              <a:t> </a:t>
            </a:r>
            <a:r>
              <a:rPr kumimoji="1" lang="en-US" altLang="zh-CN" sz="2800">
                <a:solidFill>
                  <a:srgbClr val="000000"/>
                </a:solidFill>
                <a:ea typeface="宋体" pitchFamily="2" charset="-122"/>
              </a:rPr>
              <a:t>y </a:t>
            </a:r>
            <a:r>
              <a:rPr kumimoji="1" lang="en-US" altLang="zh-CN" sz="2800">
                <a:solidFill>
                  <a:srgbClr val="000000"/>
                </a:solidFill>
                <a:latin typeface="Arial" pitchFamily="34" charset="0"/>
                <a:ea typeface="宋体" pitchFamily="2" charset="-122"/>
              </a:rPr>
              <a:t>= </a:t>
            </a:r>
            <a:r>
              <a:rPr kumimoji="1" lang="en-US" altLang="zh-CN" sz="2800">
                <a:solidFill>
                  <a:srgbClr val="000000"/>
                </a:solidFill>
                <a:ea typeface="宋体" pitchFamily="2" charset="-122"/>
              </a:rPr>
              <a:t>px (p </a:t>
            </a:r>
            <a:r>
              <a:rPr kumimoji="1" lang="zh-CN" altLang="en-US" sz="2800">
                <a:solidFill>
                  <a:srgbClr val="000000"/>
                </a:solidFill>
                <a:latin typeface="Arial" pitchFamily="34" charset="0"/>
                <a:ea typeface="宋体" pitchFamily="2" charset="-122"/>
              </a:rPr>
              <a:t>为单价</a:t>
            </a:r>
            <a:r>
              <a:rPr kumimoji="1" lang="en-US" altLang="zh-CN" sz="2800">
                <a:solidFill>
                  <a:srgbClr val="000000"/>
                </a:solidFill>
                <a:ea typeface="宋体" pitchFamily="2" charset="-122"/>
              </a:rPr>
              <a:t>)</a:t>
            </a:r>
          </a:p>
          <a:p>
            <a:pPr marL="914400" lvl="1" indent="-457200" algn="just">
              <a:spcBef>
                <a:spcPct val="50000"/>
              </a:spcBef>
              <a:buClr>
                <a:schemeClr val="hlink"/>
              </a:buClr>
              <a:buFont typeface="Wingdings" pitchFamily="2" charset="2"/>
              <a:buChar char="§"/>
              <a:defRPr/>
            </a:pPr>
            <a:r>
              <a:rPr kumimoji="1" lang="zh-CN" altLang="en-US" sz="2800">
                <a:solidFill>
                  <a:srgbClr val="000000"/>
                </a:solidFill>
                <a:latin typeface="Arial" pitchFamily="34" charset="0"/>
                <a:ea typeface="宋体" pitchFamily="2" charset="-122"/>
              </a:rPr>
              <a:t>圆的面积</a:t>
            </a:r>
            <a:r>
              <a:rPr kumimoji="1" lang="en-US" altLang="zh-CN" sz="2800">
                <a:solidFill>
                  <a:srgbClr val="000000"/>
                </a:solidFill>
                <a:ea typeface="宋体" pitchFamily="2" charset="-122"/>
              </a:rPr>
              <a:t>S</a:t>
            </a:r>
            <a:r>
              <a:rPr kumimoji="1" lang="zh-CN" altLang="en-US" sz="2800">
                <a:solidFill>
                  <a:srgbClr val="000000"/>
                </a:solidFill>
                <a:latin typeface="Arial" pitchFamily="34" charset="0"/>
                <a:ea typeface="宋体" pitchFamily="2" charset="-122"/>
              </a:rPr>
              <a:t>与半径之间的关系可表示为</a:t>
            </a:r>
            <a:r>
              <a:rPr kumimoji="1" lang="en-US" altLang="zh-CN" sz="2800">
                <a:solidFill>
                  <a:srgbClr val="000000"/>
                </a:solidFill>
                <a:ea typeface="宋体" pitchFamily="2" charset="-122"/>
              </a:rPr>
              <a:t>S</a:t>
            </a:r>
            <a:r>
              <a:rPr kumimoji="1" lang="en-US" altLang="zh-CN" sz="2800">
                <a:solidFill>
                  <a:srgbClr val="000000"/>
                </a:solidFill>
                <a:latin typeface="Arial" pitchFamily="34" charset="0"/>
                <a:ea typeface="宋体" pitchFamily="2" charset="-122"/>
              </a:rPr>
              <a:t>=</a:t>
            </a:r>
            <a:r>
              <a:rPr kumimoji="1" lang="en-US" altLang="zh-CN" sz="2800">
                <a:solidFill>
                  <a:srgbClr val="000000"/>
                </a:solidFill>
                <a:latin typeface="Arial" pitchFamily="34" charset="0"/>
                <a:ea typeface="宋体" pitchFamily="2" charset="-122"/>
                <a:sym typeface="Symbol" pitchFamily="18" charset="2"/>
              </a:rPr>
              <a:t></a:t>
            </a:r>
            <a:r>
              <a:rPr kumimoji="1" lang="en-US" altLang="zh-CN" sz="2800">
                <a:solidFill>
                  <a:srgbClr val="000000"/>
                </a:solidFill>
                <a:ea typeface="宋体" pitchFamily="2" charset="-122"/>
              </a:rPr>
              <a:t>R</a:t>
            </a:r>
            <a:r>
              <a:rPr kumimoji="1" lang="en-US" altLang="zh-CN" sz="2800" baseline="30000">
                <a:solidFill>
                  <a:srgbClr val="000000"/>
                </a:solidFill>
                <a:ea typeface="宋体" pitchFamily="2" charset="-122"/>
              </a:rPr>
              <a:t>2</a:t>
            </a:r>
            <a:r>
              <a:rPr kumimoji="1" lang="en-US" altLang="zh-CN" sz="2800">
                <a:solidFill>
                  <a:srgbClr val="000000"/>
                </a:solidFill>
                <a:ea typeface="宋体" pitchFamily="2" charset="-122"/>
              </a:rPr>
              <a:t> </a:t>
            </a:r>
          </a:p>
          <a:p>
            <a:pPr marL="914400" lvl="1" indent="-457200" algn="just">
              <a:spcBef>
                <a:spcPct val="50000"/>
              </a:spcBef>
              <a:buClr>
                <a:schemeClr val="hlink"/>
              </a:buClr>
              <a:buFont typeface="Wingdings" pitchFamily="2" charset="2"/>
              <a:buChar char="§"/>
              <a:defRPr/>
            </a:pPr>
            <a:r>
              <a:rPr kumimoji="1" lang="zh-CN" altLang="en-US" sz="2800">
                <a:solidFill>
                  <a:srgbClr val="000000"/>
                </a:solidFill>
                <a:latin typeface="Arial" pitchFamily="34" charset="0"/>
                <a:ea typeface="宋体" pitchFamily="2" charset="-122"/>
              </a:rPr>
              <a:t>企业的原材料消耗额</a:t>
            </a:r>
            <a:r>
              <a:rPr kumimoji="1" lang="en-US" altLang="zh-CN" sz="2800">
                <a:solidFill>
                  <a:srgbClr val="000000"/>
                </a:solidFill>
                <a:ea typeface="宋体" pitchFamily="2" charset="-122"/>
              </a:rPr>
              <a:t>y</a:t>
            </a:r>
            <a:r>
              <a:rPr kumimoji="1" lang="zh-CN" altLang="en-US" sz="2800">
                <a:solidFill>
                  <a:srgbClr val="000000"/>
                </a:solidFill>
                <a:latin typeface="Arial" pitchFamily="34" charset="0"/>
                <a:ea typeface="宋体" pitchFamily="2" charset="-122"/>
              </a:rPr>
              <a:t>与产量</a:t>
            </a:r>
            <a:r>
              <a:rPr kumimoji="1" lang="en-US" altLang="zh-CN" sz="2800">
                <a:solidFill>
                  <a:srgbClr val="000000"/>
                </a:solidFill>
                <a:ea typeface="宋体" pitchFamily="2" charset="-122"/>
              </a:rPr>
              <a:t>x</a:t>
            </a:r>
            <a:r>
              <a:rPr kumimoji="1" lang="en-US" altLang="zh-CN" sz="2800" baseline="-25000">
                <a:solidFill>
                  <a:srgbClr val="000000"/>
                </a:solidFill>
                <a:ea typeface="宋体" pitchFamily="2" charset="-122"/>
              </a:rPr>
              <a:t>1</a:t>
            </a:r>
            <a:r>
              <a:rPr kumimoji="1" lang="en-US" altLang="zh-CN" sz="2800">
                <a:solidFill>
                  <a:srgbClr val="000000"/>
                </a:solidFill>
                <a:latin typeface="Arial" pitchFamily="34" charset="0"/>
                <a:ea typeface="宋体" pitchFamily="2" charset="-122"/>
              </a:rPr>
              <a:t> </a:t>
            </a:r>
            <a:r>
              <a:rPr kumimoji="1" lang="zh-CN" altLang="en-US" sz="2800">
                <a:solidFill>
                  <a:srgbClr val="000000"/>
                </a:solidFill>
                <a:latin typeface="Arial" pitchFamily="34" charset="0"/>
                <a:ea typeface="宋体" pitchFamily="2" charset="-122"/>
              </a:rPr>
              <a:t>、单位产量消耗</a:t>
            </a:r>
            <a:r>
              <a:rPr kumimoji="1" lang="en-US" altLang="zh-CN" sz="2800">
                <a:solidFill>
                  <a:srgbClr val="000000"/>
                </a:solidFill>
                <a:ea typeface="宋体" pitchFamily="2" charset="-122"/>
              </a:rPr>
              <a:t>x</a:t>
            </a:r>
            <a:r>
              <a:rPr kumimoji="1" lang="en-US" altLang="zh-CN" sz="2800" baseline="-25000">
                <a:solidFill>
                  <a:srgbClr val="000000"/>
                </a:solidFill>
                <a:ea typeface="宋体" pitchFamily="2" charset="-122"/>
              </a:rPr>
              <a:t>2</a:t>
            </a:r>
            <a:r>
              <a:rPr kumimoji="1" lang="en-US" altLang="zh-CN" sz="2800">
                <a:solidFill>
                  <a:srgbClr val="000000"/>
                </a:solidFill>
                <a:latin typeface="Arial" pitchFamily="34" charset="0"/>
                <a:ea typeface="宋体" pitchFamily="2" charset="-122"/>
              </a:rPr>
              <a:t> </a:t>
            </a:r>
            <a:r>
              <a:rPr kumimoji="1" lang="zh-CN" altLang="en-US" sz="2800">
                <a:solidFill>
                  <a:srgbClr val="000000"/>
                </a:solidFill>
                <a:latin typeface="Arial" pitchFamily="34" charset="0"/>
                <a:ea typeface="宋体" pitchFamily="2" charset="-122"/>
              </a:rPr>
              <a:t>、原材料价格</a:t>
            </a:r>
            <a:r>
              <a:rPr kumimoji="1" lang="en-US" altLang="zh-CN" sz="2800">
                <a:solidFill>
                  <a:srgbClr val="000000"/>
                </a:solidFill>
                <a:ea typeface="宋体" pitchFamily="2" charset="-122"/>
              </a:rPr>
              <a:t>x</a:t>
            </a:r>
            <a:r>
              <a:rPr kumimoji="1" lang="en-US" altLang="zh-CN" sz="2800" baseline="-25000">
                <a:solidFill>
                  <a:srgbClr val="000000"/>
                </a:solidFill>
                <a:ea typeface="宋体" pitchFamily="2" charset="-122"/>
              </a:rPr>
              <a:t>3</a:t>
            </a:r>
            <a:r>
              <a:rPr kumimoji="1" lang="zh-CN" altLang="en-US" sz="2800">
                <a:solidFill>
                  <a:srgbClr val="000000"/>
                </a:solidFill>
                <a:latin typeface="Arial" pitchFamily="34" charset="0"/>
                <a:ea typeface="宋体" pitchFamily="2" charset="-122"/>
              </a:rPr>
              <a:t>之间的关系可表示为</a:t>
            </a:r>
          </a:p>
          <a:p>
            <a:pPr marL="914400" lvl="1" indent="-457200" algn="just">
              <a:spcBef>
                <a:spcPct val="50000"/>
              </a:spcBef>
              <a:defRPr/>
            </a:pPr>
            <a:r>
              <a:rPr kumimoji="1" lang="zh-CN" altLang="en-US" sz="2800">
                <a:solidFill>
                  <a:srgbClr val="000000"/>
                </a:solidFill>
                <a:ea typeface="宋体" pitchFamily="2" charset="-122"/>
              </a:rPr>
              <a:t>                             </a:t>
            </a:r>
            <a:r>
              <a:rPr kumimoji="1" lang="en-US" altLang="zh-CN" sz="2800">
                <a:solidFill>
                  <a:srgbClr val="000000"/>
                </a:solidFill>
                <a:ea typeface="宋体" pitchFamily="2" charset="-122"/>
              </a:rPr>
              <a:t>y </a:t>
            </a:r>
            <a:r>
              <a:rPr kumimoji="1" lang="en-US" altLang="zh-CN" sz="2800">
                <a:solidFill>
                  <a:srgbClr val="000000"/>
                </a:solidFill>
                <a:latin typeface="Arial" pitchFamily="34" charset="0"/>
                <a:ea typeface="宋体" pitchFamily="2" charset="-122"/>
              </a:rPr>
              <a:t>= </a:t>
            </a:r>
            <a:r>
              <a:rPr kumimoji="1" lang="en-US" altLang="zh-CN" sz="2800">
                <a:solidFill>
                  <a:srgbClr val="000000"/>
                </a:solidFill>
                <a:ea typeface="宋体" pitchFamily="2" charset="-122"/>
              </a:rPr>
              <a:t>x</a:t>
            </a:r>
            <a:r>
              <a:rPr kumimoji="1" lang="en-US" altLang="zh-CN" sz="2800" baseline="-25000">
                <a:solidFill>
                  <a:srgbClr val="000000"/>
                </a:solidFill>
                <a:ea typeface="宋体" pitchFamily="2" charset="-122"/>
              </a:rPr>
              <a:t>1 </a:t>
            </a:r>
            <a:r>
              <a:rPr kumimoji="1" lang="en-US" altLang="zh-CN" sz="2800">
                <a:solidFill>
                  <a:srgbClr val="000000"/>
                </a:solidFill>
                <a:ea typeface="宋体" pitchFamily="2" charset="-122"/>
              </a:rPr>
              <a:t>x</a:t>
            </a:r>
            <a:r>
              <a:rPr kumimoji="1" lang="en-US" altLang="zh-CN" sz="2800" baseline="-25000">
                <a:solidFill>
                  <a:srgbClr val="000000"/>
                </a:solidFill>
                <a:ea typeface="宋体" pitchFamily="2" charset="-122"/>
              </a:rPr>
              <a:t>2 </a:t>
            </a:r>
            <a:r>
              <a:rPr kumimoji="1" lang="en-US" altLang="zh-CN" sz="2800">
                <a:solidFill>
                  <a:srgbClr val="000000"/>
                </a:solidFill>
                <a:ea typeface="宋体" pitchFamily="2" charset="-122"/>
              </a:rPr>
              <a:t>x</a:t>
            </a:r>
            <a:r>
              <a:rPr kumimoji="1" lang="en-US" altLang="zh-CN" sz="2800" baseline="-25000">
                <a:solidFill>
                  <a:srgbClr val="000000"/>
                </a:solidFill>
                <a:ea typeface="宋体" pitchFamily="2" charset="-122"/>
              </a:rPr>
              <a:t>3</a:t>
            </a:r>
            <a:r>
              <a:rPr kumimoji="1" lang="en-US" altLang="zh-CN" sz="2800">
                <a:solidFill>
                  <a:srgbClr val="000000"/>
                </a:solidFill>
                <a:ea typeface="宋体" pitchFamily="2" charset="-122"/>
              </a:rPr>
              <a:t> </a:t>
            </a:r>
          </a:p>
        </p:txBody>
      </p:sp>
      <p:sp>
        <p:nvSpPr>
          <p:cNvPr id="4" name="Rectangle 2"/>
          <p:cNvSpPr txBox="1">
            <a:spLocks noChangeArrowheads="1"/>
          </p:cNvSpPr>
          <p:nvPr/>
        </p:nvSpPr>
        <p:spPr bwMode="auto">
          <a:xfrm>
            <a:off x="1000125" y="857250"/>
            <a:ext cx="6643688" cy="576263"/>
          </a:xfrm>
          <a:prstGeom prst="rect">
            <a:avLst/>
          </a:prstGeom>
          <a:noFill/>
          <a:ln w="9525">
            <a:noFill/>
            <a:miter lim="800000"/>
            <a:headEnd/>
            <a:tailEnd/>
          </a:ln>
        </p:spPr>
        <p:txBody>
          <a:bodyPr anchor="ctr"/>
          <a:lstStyle/>
          <a:p>
            <a:pPr algn="ctr" eaLnBrk="0" hangingPunct="0">
              <a:defRPr/>
            </a:pPr>
            <a:r>
              <a:rPr lang="zh-CN" altLang="en-US" sz="4400" b="1" dirty="0">
                <a:solidFill>
                  <a:schemeClr val="accent6"/>
                </a:solidFill>
                <a:latin typeface="黑体" pitchFamily="2" charset="-122"/>
                <a:ea typeface="黑体" pitchFamily="2" charset="-122"/>
                <a:cs typeface="+mj-cs"/>
              </a:rPr>
              <a:t>函数关系</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9"/>
          <p:cNvSpPr>
            <a:spLocks noChangeArrowheads="1"/>
          </p:cNvSpPr>
          <p:nvPr/>
        </p:nvSpPr>
        <p:spPr bwMode="auto">
          <a:xfrm>
            <a:off x="468313" y="2349500"/>
            <a:ext cx="4800600" cy="3962400"/>
          </a:xfrm>
          <a:prstGeom prst="rect">
            <a:avLst/>
          </a:prstGeom>
          <a:noFill/>
          <a:ln w="12700">
            <a:noFill/>
            <a:miter lim="800000"/>
            <a:headEnd/>
            <a:tailEnd/>
          </a:ln>
        </p:spPr>
        <p:txBody>
          <a:bodyPr lIns="90488" tIns="44450" rIns="90488" bIns="44450"/>
          <a:lstStyle/>
          <a:p>
            <a:pPr marL="609600" indent="-609600" algn="just">
              <a:spcBef>
                <a:spcPct val="20000"/>
              </a:spcBef>
              <a:buClr>
                <a:schemeClr val="hlink"/>
              </a:buClr>
              <a:buSzPct val="110000"/>
              <a:buFontTx/>
              <a:buAutoNum type="arabicPeriod"/>
            </a:pPr>
            <a:r>
              <a:rPr kumimoji="1" lang="zh-CN" altLang="en-US" sz="2800">
                <a:solidFill>
                  <a:srgbClr val="000000"/>
                </a:solidFill>
                <a:latin typeface="Tahoma" pitchFamily="34" charset="0"/>
              </a:rPr>
              <a:t>变量间关系不能用函数关系精确表达</a:t>
            </a:r>
          </a:p>
          <a:p>
            <a:pPr marL="609600" indent="-609600" algn="just">
              <a:spcBef>
                <a:spcPct val="20000"/>
              </a:spcBef>
              <a:buClr>
                <a:schemeClr val="hlink"/>
              </a:buClr>
              <a:buSzPct val="110000"/>
              <a:buFontTx/>
              <a:buAutoNum type="arabicPeriod"/>
            </a:pPr>
            <a:r>
              <a:rPr kumimoji="1" lang="zh-CN" altLang="en-US" sz="2800">
                <a:solidFill>
                  <a:srgbClr val="000000"/>
                </a:solidFill>
                <a:latin typeface="Tahoma" pitchFamily="34" charset="0"/>
              </a:rPr>
              <a:t>一个变量的取值不能由另一个变量唯一确定</a:t>
            </a:r>
          </a:p>
          <a:p>
            <a:pPr marL="609600" indent="-609600" algn="just">
              <a:spcBef>
                <a:spcPct val="20000"/>
              </a:spcBef>
              <a:buClr>
                <a:schemeClr val="hlink"/>
              </a:buClr>
              <a:buSzPct val="110000"/>
              <a:buFontTx/>
              <a:buAutoNum type="arabicPeriod"/>
            </a:pPr>
            <a:r>
              <a:rPr kumimoji="1" lang="zh-CN" altLang="en-US" sz="2800">
                <a:solidFill>
                  <a:srgbClr val="000000"/>
                </a:solidFill>
                <a:latin typeface="Tahoma" pitchFamily="34" charset="0"/>
              </a:rPr>
              <a:t>当变量</a:t>
            </a:r>
            <a:r>
              <a:rPr kumimoji="1" lang="zh-CN" altLang="en-US" sz="2800">
                <a:solidFill>
                  <a:srgbClr val="000000"/>
                </a:solidFill>
              </a:rPr>
              <a:t> </a:t>
            </a:r>
            <a:r>
              <a:rPr kumimoji="1" lang="en-US" altLang="zh-CN" sz="2800" i="1">
                <a:solidFill>
                  <a:srgbClr val="000000"/>
                </a:solidFill>
              </a:rPr>
              <a:t>x </a:t>
            </a:r>
            <a:r>
              <a:rPr kumimoji="1" lang="zh-CN" altLang="en-US" sz="2800">
                <a:solidFill>
                  <a:srgbClr val="000000"/>
                </a:solidFill>
              </a:rPr>
              <a:t>取某个值时，变量 </a:t>
            </a:r>
            <a:r>
              <a:rPr kumimoji="1" lang="en-US" altLang="zh-CN" sz="2800" i="1">
                <a:solidFill>
                  <a:srgbClr val="000000"/>
                </a:solidFill>
              </a:rPr>
              <a:t>y </a:t>
            </a:r>
            <a:r>
              <a:rPr kumimoji="1" lang="zh-CN" altLang="en-US" sz="2800">
                <a:solidFill>
                  <a:srgbClr val="000000"/>
                </a:solidFill>
              </a:rPr>
              <a:t>的取值可能有几个</a:t>
            </a:r>
          </a:p>
          <a:p>
            <a:pPr marL="609600" indent="-609600" algn="just">
              <a:spcBef>
                <a:spcPct val="20000"/>
              </a:spcBef>
              <a:buClr>
                <a:schemeClr val="hlink"/>
              </a:buClr>
              <a:buSzPct val="110000"/>
              <a:buFontTx/>
              <a:buAutoNum type="arabicPeriod"/>
            </a:pPr>
            <a:r>
              <a:rPr kumimoji="1" lang="zh-CN" altLang="en-US" sz="2800">
                <a:solidFill>
                  <a:srgbClr val="000000"/>
                </a:solidFill>
                <a:latin typeface="Tahoma" pitchFamily="34" charset="0"/>
              </a:rPr>
              <a:t>各观测</a:t>
            </a:r>
            <a:r>
              <a:rPr kumimoji="1" lang="zh-CN" altLang="en-US" sz="2800">
                <a:solidFill>
                  <a:srgbClr val="000000"/>
                </a:solidFill>
              </a:rPr>
              <a:t>点分布在直线周围</a:t>
            </a:r>
            <a:r>
              <a:rPr kumimoji="1" lang="zh-CN" altLang="en-US" sz="2800">
                <a:solidFill>
                  <a:srgbClr val="000000"/>
                </a:solidFill>
                <a:latin typeface="Tahoma" pitchFamily="34" charset="0"/>
              </a:rPr>
              <a:t> </a:t>
            </a:r>
          </a:p>
        </p:txBody>
      </p:sp>
      <p:grpSp>
        <p:nvGrpSpPr>
          <p:cNvPr id="39940" name="Group 10"/>
          <p:cNvGrpSpPr>
            <a:grpSpLocks/>
          </p:cNvGrpSpPr>
          <p:nvPr/>
        </p:nvGrpSpPr>
        <p:grpSpPr bwMode="auto">
          <a:xfrm>
            <a:off x="5292725" y="2492375"/>
            <a:ext cx="3581400" cy="3352800"/>
            <a:chOff x="3360" y="1776"/>
            <a:chExt cx="2256" cy="2112"/>
          </a:xfrm>
        </p:grpSpPr>
        <p:sp>
          <p:nvSpPr>
            <p:cNvPr id="39942" name="Rectangle 11"/>
            <p:cNvSpPr>
              <a:spLocks noChangeArrowheads="1"/>
            </p:cNvSpPr>
            <p:nvPr/>
          </p:nvSpPr>
          <p:spPr bwMode="auto">
            <a:xfrm>
              <a:off x="3408" y="1776"/>
              <a:ext cx="2208" cy="2112"/>
            </a:xfrm>
            <a:prstGeom prst="rect">
              <a:avLst/>
            </a:prstGeom>
            <a:noFill/>
            <a:ln w="12700">
              <a:noFill/>
              <a:miter lim="800000"/>
              <a:headEnd/>
              <a:tailEnd/>
            </a:ln>
          </p:spPr>
          <p:txBody>
            <a:bodyPr wrap="none" anchor="ctr"/>
            <a:lstStyle/>
            <a:p>
              <a:endParaRPr lang="zh-CN" altLang="en-US"/>
            </a:p>
          </p:txBody>
        </p:sp>
        <p:grpSp>
          <p:nvGrpSpPr>
            <p:cNvPr id="39943" name="Group 12"/>
            <p:cNvGrpSpPr>
              <a:grpSpLocks/>
            </p:cNvGrpSpPr>
            <p:nvPr/>
          </p:nvGrpSpPr>
          <p:grpSpPr bwMode="auto">
            <a:xfrm>
              <a:off x="3360" y="2016"/>
              <a:ext cx="2208" cy="1872"/>
              <a:chOff x="3360" y="1776"/>
              <a:chExt cx="2208" cy="1872"/>
            </a:xfrm>
          </p:grpSpPr>
          <p:grpSp>
            <p:nvGrpSpPr>
              <p:cNvPr id="39944" name="Group 13"/>
              <p:cNvGrpSpPr>
                <a:grpSpLocks/>
              </p:cNvGrpSpPr>
              <p:nvPr/>
            </p:nvGrpSpPr>
            <p:grpSpPr bwMode="auto">
              <a:xfrm>
                <a:off x="3648" y="1776"/>
                <a:ext cx="1920" cy="1536"/>
                <a:chOff x="3552" y="1776"/>
                <a:chExt cx="1920" cy="1536"/>
              </a:xfrm>
            </p:grpSpPr>
            <p:sp>
              <p:nvSpPr>
                <p:cNvPr id="412686" name="Line 14"/>
                <p:cNvSpPr>
                  <a:spLocks noChangeShapeType="1"/>
                </p:cNvSpPr>
                <p:nvPr/>
              </p:nvSpPr>
              <p:spPr bwMode="auto">
                <a:xfrm>
                  <a:off x="3552" y="1776"/>
                  <a:ext cx="0" cy="1536"/>
                </a:xfrm>
                <a:prstGeom prst="line">
                  <a:avLst/>
                </a:prstGeom>
                <a:noFill/>
                <a:ln w="38100">
                  <a:solidFill>
                    <a:schemeClr val="tx1"/>
                  </a:solidFill>
                  <a:round/>
                  <a:headEnd type="triangle" w="med" len="med"/>
                  <a:tailEnd/>
                </a:ln>
                <a:effectLst>
                  <a:outerShdw dist="28398" dir="3806097" algn="ctr" rotWithShape="0">
                    <a:schemeClr val="bg2"/>
                  </a:outerShdw>
                </a:effectLst>
              </p:spPr>
              <p:txBody>
                <a:bodyPr/>
                <a:lstStyle/>
                <a:p>
                  <a:pPr>
                    <a:defRPr/>
                  </a:pPr>
                  <a:endParaRPr lang="zh-CN" altLang="en-US">
                    <a:ea typeface="宋体" pitchFamily="2" charset="-122"/>
                  </a:endParaRPr>
                </a:p>
              </p:txBody>
            </p:sp>
            <p:sp>
              <p:nvSpPr>
                <p:cNvPr id="412687" name="Line 15"/>
                <p:cNvSpPr>
                  <a:spLocks noChangeShapeType="1"/>
                </p:cNvSpPr>
                <p:nvPr/>
              </p:nvSpPr>
              <p:spPr bwMode="auto">
                <a:xfrm>
                  <a:off x="3552" y="3312"/>
                  <a:ext cx="1920" cy="0"/>
                </a:xfrm>
                <a:prstGeom prst="line">
                  <a:avLst/>
                </a:prstGeom>
                <a:noFill/>
                <a:ln w="38100">
                  <a:solidFill>
                    <a:schemeClr val="tx1"/>
                  </a:solidFill>
                  <a:round/>
                  <a:headEnd/>
                  <a:tailEnd type="triangle" w="med" len="med"/>
                </a:ln>
                <a:effectLst>
                  <a:outerShdw dist="28398" dir="3806097" algn="ctr" rotWithShape="0">
                    <a:schemeClr val="bg2"/>
                  </a:outerShdw>
                </a:effectLst>
              </p:spPr>
              <p:txBody>
                <a:bodyPr/>
                <a:lstStyle/>
                <a:p>
                  <a:pPr>
                    <a:defRPr/>
                  </a:pPr>
                  <a:endParaRPr lang="zh-CN" altLang="en-US">
                    <a:ea typeface="宋体" pitchFamily="2" charset="-122"/>
                  </a:endParaRPr>
                </a:p>
              </p:txBody>
            </p:sp>
            <p:sp>
              <p:nvSpPr>
                <p:cNvPr id="412688" name="Text Box 16"/>
                <p:cNvSpPr txBox="1">
                  <a:spLocks noChangeArrowheads="1"/>
                </p:cNvSpPr>
                <p:nvPr/>
              </p:nvSpPr>
              <p:spPr bwMode="auto">
                <a:xfrm>
                  <a:off x="3600" y="2814"/>
                  <a:ext cx="355" cy="327"/>
                </a:xfrm>
                <a:prstGeom prst="rect">
                  <a:avLst/>
                </a:prstGeom>
                <a:noFill/>
                <a:ln w="12700">
                  <a:noFill/>
                  <a:miter lim="800000"/>
                  <a:headEnd/>
                  <a:tailEnd/>
                </a:ln>
                <a:effectLst>
                  <a:outerShdw dist="28398" dir="3806097" algn="ctr" rotWithShape="0">
                    <a:schemeClr val="bg2"/>
                  </a:outerShdw>
                </a:effectLst>
              </p:spPr>
              <p:txBody>
                <a:bodyPr>
                  <a:spAutoFit/>
                </a:bodyPr>
                <a:lstStyle/>
                <a:p>
                  <a:pPr>
                    <a:spcBef>
                      <a:spcPct val="50000"/>
                    </a:spcBef>
                    <a:defRPr/>
                  </a:pPr>
                  <a:r>
                    <a:rPr kumimoji="1" lang="en-US" altLang="zh-CN" sz="2800">
                      <a:solidFill>
                        <a:srgbClr val="000000"/>
                      </a:solidFill>
                      <a:effectLst>
                        <a:outerShdw blurRad="38100" dist="38100" dir="2700000" algn="tl">
                          <a:srgbClr val="C0C0C0"/>
                        </a:outerShdw>
                      </a:effectLst>
                      <a:latin typeface="Arial" pitchFamily="34" charset="0"/>
                      <a:ea typeface="宋体" pitchFamily="2" charset="-122"/>
                      <a:sym typeface="Wingdings 2" pitchFamily="18" charset="2"/>
                    </a:rPr>
                    <a:t></a:t>
                  </a:r>
                  <a:endParaRPr kumimoji="1" lang="en-US" altLang="zh-CN" sz="2800">
                    <a:solidFill>
                      <a:srgbClr val="000000"/>
                    </a:solidFill>
                    <a:effectLst>
                      <a:outerShdw blurRad="38100" dist="38100" dir="2700000" algn="tl">
                        <a:srgbClr val="C0C0C0"/>
                      </a:outerShdw>
                    </a:effectLst>
                    <a:latin typeface="Arial" pitchFamily="34" charset="0"/>
                    <a:ea typeface="宋体" pitchFamily="2" charset="-122"/>
                  </a:endParaRPr>
                </a:p>
              </p:txBody>
            </p:sp>
            <p:sp>
              <p:nvSpPr>
                <p:cNvPr id="412689" name="Text Box 17"/>
                <p:cNvSpPr txBox="1">
                  <a:spLocks noChangeArrowheads="1"/>
                </p:cNvSpPr>
                <p:nvPr/>
              </p:nvSpPr>
              <p:spPr bwMode="auto">
                <a:xfrm>
                  <a:off x="5021" y="2016"/>
                  <a:ext cx="355" cy="327"/>
                </a:xfrm>
                <a:prstGeom prst="rect">
                  <a:avLst/>
                </a:prstGeom>
                <a:noFill/>
                <a:ln w="12700">
                  <a:noFill/>
                  <a:miter lim="800000"/>
                  <a:headEnd/>
                  <a:tailEnd/>
                </a:ln>
                <a:effectLst>
                  <a:outerShdw dist="28398" dir="3806097" algn="ctr" rotWithShape="0">
                    <a:schemeClr val="bg2"/>
                  </a:outerShdw>
                </a:effectLst>
              </p:spPr>
              <p:txBody>
                <a:bodyPr>
                  <a:spAutoFit/>
                </a:bodyPr>
                <a:lstStyle/>
                <a:p>
                  <a:pPr>
                    <a:spcBef>
                      <a:spcPct val="50000"/>
                    </a:spcBef>
                    <a:defRPr/>
                  </a:pPr>
                  <a:r>
                    <a:rPr kumimoji="1" lang="en-US" altLang="zh-CN" sz="2800">
                      <a:solidFill>
                        <a:srgbClr val="000000"/>
                      </a:solidFill>
                      <a:effectLst>
                        <a:outerShdw blurRad="38100" dist="38100" dir="2700000" algn="tl">
                          <a:srgbClr val="C0C0C0"/>
                        </a:outerShdw>
                      </a:effectLst>
                      <a:latin typeface="Arial" pitchFamily="34" charset="0"/>
                      <a:ea typeface="宋体" pitchFamily="2" charset="-122"/>
                      <a:sym typeface="Wingdings 2" pitchFamily="18" charset="2"/>
                    </a:rPr>
                    <a:t></a:t>
                  </a:r>
                  <a:endParaRPr kumimoji="1" lang="en-US" altLang="zh-CN" sz="2800">
                    <a:solidFill>
                      <a:srgbClr val="000000"/>
                    </a:solidFill>
                    <a:effectLst>
                      <a:outerShdw blurRad="38100" dist="38100" dir="2700000" algn="tl">
                        <a:srgbClr val="C0C0C0"/>
                      </a:outerShdw>
                    </a:effectLst>
                    <a:latin typeface="Arial" pitchFamily="34" charset="0"/>
                    <a:ea typeface="宋体" pitchFamily="2" charset="-122"/>
                  </a:endParaRPr>
                </a:p>
              </p:txBody>
            </p:sp>
            <p:sp>
              <p:nvSpPr>
                <p:cNvPr id="412690" name="Text Box 18"/>
                <p:cNvSpPr txBox="1">
                  <a:spLocks noChangeArrowheads="1"/>
                </p:cNvSpPr>
                <p:nvPr/>
              </p:nvSpPr>
              <p:spPr bwMode="auto">
                <a:xfrm>
                  <a:off x="4656" y="2304"/>
                  <a:ext cx="355" cy="327"/>
                </a:xfrm>
                <a:prstGeom prst="rect">
                  <a:avLst/>
                </a:prstGeom>
                <a:noFill/>
                <a:ln w="12700">
                  <a:noFill/>
                  <a:miter lim="800000"/>
                  <a:headEnd/>
                  <a:tailEnd/>
                </a:ln>
                <a:effectLst>
                  <a:outerShdw dist="28398" dir="3806097" algn="ctr" rotWithShape="0">
                    <a:schemeClr val="bg2"/>
                  </a:outerShdw>
                </a:effectLst>
              </p:spPr>
              <p:txBody>
                <a:bodyPr>
                  <a:spAutoFit/>
                </a:bodyPr>
                <a:lstStyle/>
                <a:p>
                  <a:pPr>
                    <a:spcBef>
                      <a:spcPct val="50000"/>
                    </a:spcBef>
                    <a:defRPr/>
                  </a:pPr>
                  <a:r>
                    <a:rPr kumimoji="1" lang="en-US" altLang="zh-CN" sz="2800">
                      <a:solidFill>
                        <a:srgbClr val="000000"/>
                      </a:solidFill>
                      <a:effectLst>
                        <a:outerShdw blurRad="38100" dist="38100" dir="2700000" algn="tl">
                          <a:srgbClr val="C0C0C0"/>
                        </a:outerShdw>
                      </a:effectLst>
                      <a:latin typeface="Arial" pitchFamily="34" charset="0"/>
                      <a:ea typeface="宋体" pitchFamily="2" charset="-122"/>
                      <a:sym typeface="Wingdings 2" pitchFamily="18" charset="2"/>
                    </a:rPr>
                    <a:t></a:t>
                  </a:r>
                  <a:endParaRPr kumimoji="1" lang="en-US" altLang="zh-CN" sz="2800">
                    <a:solidFill>
                      <a:srgbClr val="000000"/>
                    </a:solidFill>
                    <a:effectLst>
                      <a:outerShdw blurRad="38100" dist="38100" dir="2700000" algn="tl">
                        <a:srgbClr val="C0C0C0"/>
                      </a:outerShdw>
                    </a:effectLst>
                    <a:latin typeface="Arial" pitchFamily="34" charset="0"/>
                    <a:ea typeface="宋体" pitchFamily="2" charset="-122"/>
                  </a:endParaRPr>
                </a:p>
              </p:txBody>
            </p:sp>
            <p:sp>
              <p:nvSpPr>
                <p:cNvPr id="412691" name="Text Box 19"/>
                <p:cNvSpPr txBox="1">
                  <a:spLocks noChangeArrowheads="1"/>
                </p:cNvSpPr>
                <p:nvPr/>
              </p:nvSpPr>
              <p:spPr bwMode="auto">
                <a:xfrm>
                  <a:off x="4896" y="2160"/>
                  <a:ext cx="355" cy="327"/>
                </a:xfrm>
                <a:prstGeom prst="rect">
                  <a:avLst/>
                </a:prstGeom>
                <a:noFill/>
                <a:ln w="12700">
                  <a:noFill/>
                  <a:miter lim="800000"/>
                  <a:headEnd/>
                  <a:tailEnd/>
                </a:ln>
                <a:effectLst>
                  <a:outerShdw dist="28398" dir="3806097" algn="ctr" rotWithShape="0">
                    <a:schemeClr val="bg2"/>
                  </a:outerShdw>
                </a:effectLst>
              </p:spPr>
              <p:txBody>
                <a:bodyPr>
                  <a:spAutoFit/>
                </a:bodyPr>
                <a:lstStyle/>
                <a:p>
                  <a:pPr>
                    <a:spcBef>
                      <a:spcPct val="50000"/>
                    </a:spcBef>
                    <a:defRPr/>
                  </a:pPr>
                  <a:r>
                    <a:rPr kumimoji="1" lang="en-US" altLang="zh-CN" sz="2800">
                      <a:solidFill>
                        <a:srgbClr val="000000"/>
                      </a:solidFill>
                      <a:effectLst>
                        <a:outerShdw blurRad="38100" dist="38100" dir="2700000" algn="tl">
                          <a:srgbClr val="C0C0C0"/>
                        </a:outerShdw>
                      </a:effectLst>
                      <a:latin typeface="Arial" pitchFamily="34" charset="0"/>
                      <a:ea typeface="宋体" pitchFamily="2" charset="-122"/>
                      <a:sym typeface="Wingdings 2" pitchFamily="18" charset="2"/>
                    </a:rPr>
                    <a:t></a:t>
                  </a:r>
                  <a:endParaRPr kumimoji="1" lang="en-US" altLang="zh-CN" sz="2800">
                    <a:solidFill>
                      <a:srgbClr val="000000"/>
                    </a:solidFill>
                    <a:effectLst>
                      <a:outerShdw blurRad="38100" dist="38100" dir="2700000" algn="tl">
                        <a:srgbClr val="C0C0C0"/>
                      </a:outerShdw>
                    </a:effectLst>
                    <a:latin typeface="Arial" pitchFamily="34" charset="0"/>
                    <a:ea typeface="宋体" pitchFamily="2" charset="-122"/>
                  </a:endParaRPr>
                </a:p>
              </p:txBody>
            </p:sp>
            <p:sp>
              <p:nvSpPr>
                <p:cNvPr id="412692" name="Text Box 20"/>
                <p:cNvSpPr txBox="1">
                  <a:spLocks noChangeArrowheads="1"/>
                </p:cNvSpPr>
                <p:nvPr/>
              </p:nvSpPr>
              <p:spPr bwMode="auto">
                <a:xfrm>
                  <a:off x="4416" y="2160"/>
                  <a:ext cx="355" cy="327"/>
                </a:xfrm>
                <a:prstGeom prst="rect">
                  <a:avLst/>
                </a:prstGeom>
                <a:noFill/>
                <a:ln w="12700">
                  <a:noFill/>
                  <a:miter lim="800000"/>
                  <a:headEnd/>
                  <a:tailEnd/>
                </a:ln>
                <a:effectLst>
                  <a:outerShdw dist="28398" dir="3806097" algn="ctr" rotWithShape="0">
                    <a:schemeClr val="bg2"/>
                  </a:outerShdw>
                </a:effectLst>
              </p:spPr>
              <p:txBody>
                <a:bodyPr>
                  <a:spAutoFit/>
                </a:bodyPr>
                <a:lstStyle/>
                <a:p>
                  <a:pPr>
                    <a:spcBef>
                      <a:spcPct val="50000"/>
                    </a:spcBef>
                    <a:defRPr/>
                  </a:pPr>
                  <a:r>
                    <a:rPr kumimoji="1" lang="en-US" altLang="zh-CN" sz="2800">
                      <a:solidFill>
                        <a:srgbClr val="000000"/>
                      </a:solidFill>
                      <a:effectLst>
                        <a:outerShdw blurRad="38100" dist="38100" dir="2700000" algn="tl">
                          <a:srgbClr val="C0C0C0"/>
                        </a:outerShdw>
                      </a:effectLst>
                      <a:latin typeface="Arial" pitchFamily="34" charset="0"/>
                      <a:ea typeface="宋体" pitchFamily="2" charset="-122"/>
                      <a:sym typeface="Wingdings 2" pitchFamily="18" charset="2"/>
                    </a:rPr>
                    <a:t></a:t>
                  </a:r>
                  <a:endParaRPr kumimoji="1" lang="en-US" altLang="zh-CN" sz="2800">
                    <a:solidFill>
                      <a:srgbClr val="000000"/>
                    </a:solidFill>
                    <a:effectLst>
                      <a:outerShdw blurRad="38100" dist="38100" dir="2700000" algn="tl">
                        <a:srgbClr val="C0C0C0"/>
                      </a:outerShdw>
                    </a:effectLst>
                    <a:latin typeface="Arial" pitchFamily="34" charset="0"/>
                    <a:ea typeface="宋体" pitchFamily="2" charset="-122"/>
                  </a:endParaRPr>
                </a:p>
              </p:txBody>
            </p:sp>
            <p:sp>
              <p:nvSpPr>
                <p:cNvPr id="412693" name="Text Box 21"/>
                <p:cNvSpPr txBox="1">
                  <a:spLocks noChangeArrowheads="1"/>
                </p:cNvSpPr>
                <p:nvPr/>
              </p:nvSpPr>
              <p:spPr bwMode="auto">
                <a:xfrm>
                  <a:off x="4311" y="2415"/>
                  <a:ext cx="355" cy="327"/>
                </a:xfrm>
                <a:prstGeom prst="rect">
                  <a:avLst/>
                </a:prstGeom>
                <a:noFill/>
                <a:ln w="12700">
                  <a:noFill/>
                  <a:miter lim="800000"/>
                  <a:headEnd/>
                  <a:tailEnd/>
                </a:ln>
                <a:effectLst>
                  <a:outerShdw dist="28398" dir="3806097" algn="ctr" rotWithShape="0">
                    <a:schemeClr val="bg2"/>
                  </a:outerShdw>
                </a:effectLst>
              </p:spPr>
              <p:txBody>
                <a:bodyPr>
                  <a:spAutoFit/>
                </a:bodyPr>
                <a:lstStyle/>
                <a:p>
                  <a:pPr>
                    <a:spcBef>
                      <a:spcPct val="50000"/>
                    </a:spcBef>
                    <a:defRPr/>
                  </a:pPr>
                  <a:r>
                    <a:rPr kumimoji="1" lang="en-US" altLang="zh-CN" sz="2800">
                      <a:solidFill>
                        <a:srgbClr val="000000"/>
                      </a:solidFill>
                      <a:effectLst>
                        <a:outerShdw blurRad="38100" dist="38100" dir="2700000" algn="tl">
                          <a:srgbClr val="C0C0C0"/>
                        </a:outerShdw>
                      </a:effectLst>
                      <a:latin typeface="Arial" pitchFamily="34" charset="0"/>
                      <a:ea typeface="宋体" pitchFamily="2" charset="-122"/>
                      <a:sym typeface="Wingdings 2" pitchFamily="18" charset="2"/>
                    </a:rPr>
                    <a:t></a:t>
                  </a:r>
                  <a:endParaRPr kumimoji="1" lang="en-US" altLang="zh-CN" sz="2800">
                    <a:solidFill>
                      <a:srgbClr val="000000"/>
                    </a:solidFill>
                    <a:effectLst>
                      <a:outerShdw blurRad="38100" dist="38100" dir="2700000" algn="tl">
                        <a:srgbClr val="C0C0C0"/>
                      </a:outerShdw>
                    </a:effectLst>
                    <a:latin typeface="Arial" pitchFamily="34" charset="0"/>
                    <a:ea typeface="宋体" pitchFamily="2" charset="-122"/>
                  </a:endParaRPr>
                </a:p>
              </p:txBody>
            </p:sp>
            <p:sp>
              <p:nvSpPr>
                <p:cNvPr id="412694" name="Text Box 22"/>
                <p:cNvSpPr txBox="1">
                  <a:spLocks noChangeArrowheads="1"/>
                </p:cNvSpPr>
                <p:nvPr/>
              </p:nvSpPr>
              <p:spPr bwMode="auto">
                <a:xfrm>
                  <a:off x="4224" y="2592"/>
                  <a:ext cx="354" cy="327"/>
                </a:xfrm>
                <a:prstGeom prst="rect">
                  <a:avLst/>
                </a:prstGeom>
                <a:noFill/>
                <a:ln w="12700">
                  <a:noFill/>
                  <a:miter lim="800000"/>
                  <a:headEnd/>
                  <a:tailEnd/>
                </a:ln>
                <a:effectLst>
                  <a:outerShdw dist="28398" dir="3806097" algn="ctr" rotWithShape="0">
                    <a:schemeClr val="bg2"/>
                  </a:outerShdw>
                </a:effectLst>
              </p:spPr>
              <p:txBody>
                <a:bodyPr>
                  <a:spAutoFit/>
                </a:bodyPr>
                <a:lstStyle/>
                <a:p>
                  <a:pPr>
                    <a:spcBef>
                      <a:spcPct val="50000"/>
                    </a:spcBef>
                    <a:defRPr/>
                  </a:pPr>
                  <a:r>
                    <a:rPr kumimoji="1" lang="en-US" altLang="zh-CN" sz="2800">
                      <a:solidFill>
                        <a:srgbClr val="000000"/>
                      </a:solidFill>
                      <a:effectLst>
                        <a:outerShdw blurRad="38100" dist="38100" dir="2700000" algn="tl">
                          <a:srgbClr val="C0C0C0"/>
                        </a:outerShdw>
                      </a:effectLst>
                      <a:latin typeface="Arial" pitchFamily="34" charset="0"/>
                      <a:ea typeface="宋体" pitchFamily="2" charset="-122"/>
                      <a:sym typeface="Wingdings 2" pitchFamily="18" charset="2"/>
                    </a:rPr>
                    <a:t></a:t>
                  </a:r>
                  <a:endParaRPr kumimoji="1" lang="en-US" altLang="zh-CN" sz="2800">
                    <a:solidFill>
                      <a:srgbClr val="000000"/>
                    </a:solidFill>
                    <a:effectLst>
                      <a:outerShdw blurRad="38100" dist="38100" dir="2700000" algn="tl">
                        <a:srgbClr val="C0C0C0"/>
                      </a:outerShdw>
                    </a:effectLst>
                    <a:latin typeface="Arial" pitchFamily="34" charset="0"/>
                    <a:ea typeface="宋体" pitchFamily="2" charset="-122"/>
                  </a:endParaRPr>
                </a:p>
              </p:txBody>
            </p:sp>
            <p:sp>
              <p:nvSpPr>
                <p:cNvPr id="412695" name="Text Box 23"/>
                <p:cNvSpPr txBox="1">
                  <a:spLocks noChangeArrowheads="1"/>
                </p:cNvSpPr>
                <p:nvPr/>
              </p:nvSpPr>
              <p:spPr bwMode="auto">
                <a:xfrm>
                  <a:off x="3744" y="2640"/>
                  <a:ext cx="356" cy="327"/>
                </a:xfrm>
                <a:prstGeom prst="rect">
                  <a:avLst/>
                </a:prstGeom>
                <a:noFill/>
                <a:ln w="12700">
                  <a:noFill/>
                  <a:miter lim="800000"/>
                  <a:headEnd/>
                  <a:tailEnd/>
                </a:ln>
                <a:effectLst>
                  <a:outerShdw dist="28398" dir="3806097" algn="ctr" rotWithShape="0">
                    <a:schemeClr val="bg2"/>
                  </a:outerShdw>
                </a:effectLst>
              </p:spPr>
              <p:txBody>
                <a:bodyPr>
                  <a:spAutoFit/>
                </a:bodyPr>
                <a:lstStyle/>
                <a:p>
                  <a:pPr>
                    <a:spcBef>
                      <a:spcPct val="50000"/>
                    </a:spcBef>
                    <a:defRPr/>
                  </a:pPr>
                  <a:r>
                    <a:rPr kumimoji="1" lang="en-US" altLang="zh-CN" sz="2800">
                      <a:solidFill>
                        <a:srgbClr val="000000"/>
                      </a:solidFill>
                      <a:effectLst>
                        <a:outerShdw blurRad="38100" dist="38100" dir="2700000" algn="tl">
                          <a:srgbClr val="C0C0C0"/>
                        </a:outerShdw>
                      </a:effectLst>
                      <a:latin typeface="Arial" pitchFamily="34" charset="0"/>
                      <a:ea typeface="宋体" pitchFamily="2" charset="-122"/>
                      <a:sym typeface="Wingdings 2" pitchFamily="18" charset="2"/>
                    </a:rPr>
                    <a:t></a:t>
                  </a:r>
                  <a:endParaRPr kumimoji="1" lang="en-US" altLang="zh-CN" sz="2800">
                    <a:solidFill>
                      <a:srgbClr val="000000"/>
                    </a:solidFill>
                    <a:effectLst>
                      <a:outerShdw blurRad="38100" dist="38100" dir="2700000" algn="tl">
                        <a:srgbClr val="C0C0C0"/>
                      </a:outerShdw>
                    </a:effectLst>
                    <a:latin typeface="Arial" pitchFamily="34" charset="0"/>
                    <a:ea typeface="宋体" pitchFamily="2" charset="-122"/>
                  </a:endParaRPr>
                </a:p>
              </p:txBody>
            </p:sp>
            <p:sp>
              <p:nvSpPr>
                <p:cNvPr id="412696" name="Text Box 24"/>
                <p:cNvSpPr txBox="1">
                  <a:spLocks noChangeArrowheads="1"/>
                </p:cNvSpPr>
                <p:nvPr/>
              </p:nvSpPr>
              <p:spPr bwMode="auto">
                <a:xfrm>
                  <a:off x="3936" y="2736"/>
                  <a:ext cx="354" cy="327"/>
                </a:xfrm>
                <a:prstGeom prst="rect">
                  <a:avLst/>
                </a:prstGeom>
                <a:noFill/>
                <a:ln w="12700">
                  <a:noFill/>
                  <a:miter lim="800000"/>
                  <a:headEnd/>
                  <a:tailEnd/>
                </a:ln>
                <a:effectLst>
                  <a:outerShdw dist="28398" dir="3806097" algn="ctr" rotWithShape="0">
                    <a:schemeClr val="bg2"/>
                  </a:outerShdw>
                </a:effectLst>
              </p:spPr>
              <p:txBody>
                <a:bodyPr>
                  <a:spAutoFit/>
                </a:bodyPr>
                <a:lstStyle/>
                <a:p>
                  <a:pPr>
                    <a:spcBef>
                      <a:spcPct val="50000"/>
                    </a:spcBef>
                    <a:defRPr/>
                  </a:pPr>
                  <a:r>
                    <a:rPr kumimoji="1" lang="en-US" altLang="zh-CN" sz="2800">
                      <a:solidFill>
                        <a:srgbClr val="000000"/>
                      </a:solidFill>
                      <a:effectLst>
                        <a:outerShdw blurRad="38100" dist="38100" dir="2700000" algn="tl">
                          <a:srgbClr val="C0C0C0"/>
                        </a:outerShdw>
                      </a:effectLst>
                      <a:latin typeface="Arial" pitchFamily="34" charset="0"/>
                      <a:ea typeface="宋体" pitchFamily="2" charset="-122"/>
                      <a:sym typeface="Wingdings 2" pitchFamily="18" charset="2"/>
                    </a:rPr>
                    <a:t></a:t>
                  </a:r>
                  <a:endParaRPr kumimoji="1" lang="en-US" altLang="zh-CN" sz="2800">
                    <a:solidFill>
                      <a:srgbClr val="000000"/>
                    </a:solidFill>
                    <a:effectLst>
                      <a:outerShdw blurRad="38100" dist="38100" dir="2700000" algn="tl">
                        <a:srgbClr val="C0C0C0"/>
                      </a:outerShdw>
                    </a:effectLst>
                    <a:latin typeface="Arial" pitchFamily="34" charset="0"/>
                    <a:ea typeface="宋体" pitchFamily="2" charset="-122"/>
                  </a:endParaRPr>
                </a:p>
              </p:txBody>
            </p:sp>
            <p:sp>
              <p:nvSpPr>
                <p:cNvPr id="412697" name="Line 25"/>
                <p:cNvSpPr>
                  <a:spLocks noChangeShapeType="1"/>
                </p:cNvSpPr>
                <p:nvPr/>
              </p:nvSpPr>
              <p:spPr bwMode="auto">
                <a:xfrm flipV="1">
                  <a:off x="3600" y="2112"/>
                  <a:ext cx="1717" cy="947"/>
                </a:xfrm>
                <a:prstGeom prst="line">
                  <a:avLst/>
                </a:prstGeom>
                <a:noFill/>
                <a:ln w="28575">
                  <a:solidFill>
                    <a:schemeClr val="tx2"/>
                  </a:solidFill>
                  <a:round/>
                  <a:headEnd/>
                  <a:tailEnd/>
                </a:ln>
                <a:effectLst>
                  <a:outerShdw dist="17961" dir="8100000" algn="ctr" rotWithShape="0">
                    <a:schemeClr val="bg2"/>
                  </a:outerShdw>
                </a:effectLst>
              </p:spPr>
              <p:txBody>
                <a:bodyPr/>
                <a:lstStyle/>
                <a:p>
                  <a:pPr>
                    <a:defRPr/>
                  </a:pPr>
                  <a:endParaRPr lang="zh-CN" altLang="en-US">
                    <a:ea typeface="宋体" pitchFamily="2" charset="-122"/>
                  </a:endParaRPr>
                </a:p>
              </p:txBody>
            </p:sp>
          </p:grpSp>
          <p:sp>
            <p:nvSpPr>
              <p:cNvPr id="412698" name="Text Box 26"/>
              <p:cNvSpPr txBox="1">
                <a:spLocks noChangeArrowheads="1"/>
              </p:cNvSpPr>
              <p:nvPr/>
            </p:nvSpPr>
            <p:spPr bwMode="auto">
              <a:xfrm>
                <a:off x="5232" y="3360"/>
                <a:ext cx="288" cy="288"/>
              </a:xfrm>
              <a:prstGeom prst="rect">
                <a:avLst/>
              </a:prstGeom>
              <a:noFill/>
              <a:ln w="12700">
                <a:noFill/>
                <a:miter lim="800000"/>
                <a:headEnd/>
                <a:tailEnd/>
              </a:ln>
              <a:effectLst/>
            </p:spPr>
            <p:txBody>
              <a:bodyPr>
                <a:spAutoFit/>
              </a:bodyPr>
              <a:lstStyle/>
              <a:p>
                <a:pPr>
                  <a:spcBef>
                    <a:spcPct val="50000"/>
                  </a:spcBef>
                  <a:defRPr/>
                </a:pPr>
                <a:r>
                  <a:rPr kumimoji="1" lang="en-US" altLang="zh-CN" i="1">
                    <a:solidFill>
                      <a:srgbClr val="000000"/>
                    </a:solidFill>
                    <a:effectLst>
                      <a:outerShdw blurRad="38100" dist="38100" dir="2700000" algn="tl">
                        <a:srgbClr val="C0C0C0"/>
                      </a:outerShdw>
                    </a:effectLst>
                    <a:ea typeface="宋体" pitchFamily="2" charset="-122"/>
                  </a:rPr>
                  <a:t>x</a:t>
                </a:r>
              </a:p>
            </p:txBody>
          </p:sp>
          <p:sp>
            <p:nvSpPr>
              <p:cNvPr id="412699" name="Text Box 27"/>
              <p:cNvSpPr txBox="1">
                <a:spLocks noChangeArrowheads="1"/>
              </p:cNvSpPr>
              <p:nvPr/>
            </p:nvSpPr>
            <p:spPr bwMode="auto">
              <a:xfrm>
                <a:off x="3360" y="1776"/>
                <a:ext cx="288" cy="288"/>
              </a:xfrm>
              <a:prstGeom prst="rect">
                <a:avLst/>
              </a:prstGeom>
              <a:noFill/>
              <a:ln w="12700">
                <a:noFill/>
                <a:miter lim="800000"/>
                <a:headEnd/>
                <a:tailEnd/>
              </a:ln>
              <a:effectLst/>
            </p:spPr>
            <p:txBody>
              <a:bodyPr>
                <a:spAutoFit/>
              </a:bodyPr>
              <a:lstStyle/>
              <a:p>
                <a:pPr>
                  <a:spcBef>
                    <a:spcPct val="50000"/>
                  </a:spcBef>
                  <a:defRPr/>
                </a:pPr>
                <a:r>
                  <a:rPr kumimoji="1" lang="en-US" altLang="zh-CN" i="1">
                    <a:solidFill>
                      <a:srgbClr val="000000"/>
                    </a:solidFill>
                    <a:effectLst>
                      <a:outerShdw blurRad="38100" dist="38100" dir="2700000" algn="tl">
                        <a:srgbClr val="C0C0C0"/>
                      </a:outerShdw>
                    </a:effectLst>
                    <a:ea typeface="宋体" pitchFamily="2" charset="-122"/>
                  </a:rPr>
                  <a:t>y</a:t>
                </a:r>
              </a:p>
            </p:txBody>
          </p:sp>
        </p:grpSp>
      </p:grpSp>
      <p:sp>
        <p:nvSpPr>
          <p:cNvPr id="23" name="Rectangle 2"/>
          <p:cNvSpPr txBox="1">
            <a:spLocks noChangeArrowheads="1"/>
          </p:cNvSpPr>
          <p:nvPr/>
        </p:nvSpPr>
        <p:spPr bwMode="auto">
          <a:xfrm>
            <a:off x="1071563" y="928688"/>
            <a:ext cx="7072312" cy="576262"/>
          </a:xfrm>
          <a:prstGeom prst="rect">
            <a:avLst/>
          </a:prstGeom>
          <a:noFill/>
          <a:ln w="9525">
            <a:noFill/>
            <a:miter lim="800000"/>
            <a:headEnd/>
            <a:tailEnd/>
          </a:ln>
        </p:spPr>
        <p:txBody>
          <a:bodyPr anchor="ctr"/>
          <a:lstStyle/>
          <a:p>
            <a:pPr algn="ctr" eaLnBrk="0" hangingPunct="0">
              <a:defRPr/>
            </a:pPr>
            <a:r>
              <a:rPr lang="en-US" altLang="zh-CN" sz="4400" b="1" dirty="0">
                <a:solidFill>
                  <a:schemeClr val="accent6"/>
                </a:solidFill>
                <a:latin typeface="黑体" pitchFamily="2" charset="-122"/>
                <a:ea typeface="黑体" pitchFamily="2" charset="-122"/>
                <a:cs typeface="+mj-cs"/>
              </a:rPr>
              <a:t>2</a:t>
            </a:r>
            <a:r>
              <a:rPr lang="zh-CN" altLang="en-US" sz="4400" b="1" dirty="0">
                <a:solidFill>
                  <a:schemeClr val="accent6"/>
                </a:solidFill>
                <a:latin typeface="黑体" pitchFamily="2" charset="-122"/>
                <a:ea typeface="黑体" pitchFamily="2" charset="-122"/>
                <a:cs typeface="+mj-cs"/>
              </a:rPr>
              <a:t>）相关关系</a:t>
            </a:r>
            <a:r>
              <a:rPr lang="en-US" altLang="zh-CN" sz="4400" b="1" dirty="0">
                <a:solidFill>
                  <a:schemeClr val="accent6"/>
                </a:solidFill>
                <a:latin typeface="黑体" pitchFamily="2" charset="-122"/>
                <a:ea typeface="黑体" pitchFamily="2" charset="-122"/>
                <a:cs typeface="+mj-cs"/>
              </a:rPr>
              <a:t>(correlation)</a:t>
            </a:r>
            <a:endParaRPr lang="zh-CN" altLang="en-US" sz="4400" b="1" dirty="0">
              <a:solidFill>
                <a:schemeClr val="accent6"/>
              </a:solidFill>
              <a:latin typeface="黑体" pitchFamily="2" charset="-122"/>
              <a:ea typeface="黑体" pitchFamily="2" charset="-122"/>
              <a:cs typeface="+mj-c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6"/>
          <p:cNvSpPr txBox="1">
            <a:spLocks noChangeArrowheads="1"/>
          </p:cNvSpPr>
          <p:nvPr/>
        </p:nvSpPr>
        <p:spPr bwMode="auto">
          <a:xfrm>
            <a:off x="642938" y="1071563"/>
            <a:ext cx="7848600" cy="4213225"/>
          </a:xfrm>
          <a:prstGeom prst="rect">
            <a:avLst/>
          </a:prstGeom>
          <a:noFill/>
          <a:ln w="12700">
            <a:noFill/>
            <a:miter lim="800000"/>
            <a:headEnd/>
            <a:tailEnd/>
          </a:ln>
        </p:spPr>
        <p:txBody>
          <a:bodyPr>
            <a:spAutoFit/>
          </a:bodyPr>
          <a:lstStyle/>
          <a:p>
            <a:pPr marL="457200" indent="-457200" algn="just">
              <a:spcBef>
                <a:spcPct val="50000"/>
              </a:spcBef>
            </a:pPr>
            <a:r>
              <a:rPr kumimoji="1" lang="en-US" altLang="zh-CN" sz="3200">
                <a:solidFill>
                  <a:srgbClr val="000000"/>
                </a:solidFill>
                <a:sym typeface="Wingdings 3" pitchFamily="18" charset="2"/>
              </a:rPr>
              <a:t></a:t>
            </a:r>
            <a:r>
              <a:rPr kumimoji="1" lang="en-US" altLang="zh-CN" sz="3200">
                <a:solidFill>
                  <a:srgbClr val="000000"/>
                </a:solidFill>
              </a:rPr>
              <a:t> </a:t>
            </a:r>
            <a:r>
              <a:rPr kumimoji="1" lang="zh-CN" altLang="en-US" sz="3200">
                <a:solidFill>
                  <a:srgbClr val="000000"/>
                </a:solidFill>
              </a:rPr>
              <a:t>相关关系的例子</a:t>
            </a:r>
          </a:p>
          <a:p>
            <a:pPr marL="914400" lvl="1" indent="-457200" algn="just">
              <a:spcBef>
                <a:spcPct val="50000"/>
              </a:spcBef>
              <a:buClr>
                <a:schemeClr val="hlink"/>
              </a:buClr>
              <a:buFont typeface="Wingdings" pitchFamily="2" charset="2"/>
              <a:buChar char="§"/>
            </a:pPr>
            <a:r>
              <a:rPr kumimoji="1" lang="zh-CN" altLang="en-US" sz="2800">
                <a:solidFill>
                  <a:srgbClr val="000000"/>
                </a:solidFill>
              </a:rPr>
              <a:t>父亲身高</a:t>
            </a:r>
            <a:r>
              <a:rPr kumimoji="1" lang="en-US" altLang="zh-CN" sz="2800">
                <a:solidFill>
                  <a:srgbClr val="000000"/>
                </a:solidFill>
              </a:rPr>
              <a:t>y</a:t>
            </a:r>
            <a:r>
              <a:rPr kumimoji="1" lang="zh-CN" altLang="en-US" sz="2800">
                <a:solidFill>
                  <a:srgbClr val="000000"/>
                </a:solidFill>
              </a:rPr>
              <a:t>与子女身高</a:t>
            </a:r>
            <a:r>
              <a:rPr kumimoji="1" lang="en-US" altLang="zh-CN" sz="2800">
                <a:solidFill>
                  <a:srgbClr val="000000"/>
                </a:solidFill>
              </a:rPr>
              <a:t>x</a:t>
            </a:r>
            <a:r>
              <a:rPr kumimoji="1" lang="zh-CN" altLang="en-US" sz="2800">
                <a:solidFill>
                  <a:srgbClr val="000000"/>
                </a:solidFill>
              </a:rPr>
              <a:t>之间的关系</a:t>
            </a:r>
          </a:p>
          <a:p>
            <a:pPr marL="914400" lvl="1" indent="-457200" algn="just">
              <a:spcBef>
                <a:spcPct val="50000"/>
              </a:spcBef>
              <a:buClr>
                <a:schemeClr val="hlink"/>
              </a:buClr>
              <a:buFont typeface="Wingdings" pitchFamily="2" charset="2"/>
              <a:buChar char="§"/>
            </a:pPr>
            <a:r>
              <a:rPr kumimoji="1" lang="zh-CN" altLang="en-US" sz="2800">
                <a:solidFill>
                  <a:srgbClr val="000000"/>
                </a:solidFill>
              </a:rPr>
              <a:t>收入水平</a:t>
            </a:r>
            <a:r>
              <a:rPr kumimoji="1" lang="en-US" altLang="zh-CN" sz="2800">
                <a:solidFill>
                  <a:srgbClr val="000000"/>
                </a:solidFill>
              </a:rPr>
              <a:t>y</a:t>
            </a:r>
            <a:r>
              <a:rPr kumimoji="1" lang="zh-CN" altLang="en-US" sz="2800">
                <a:solidFill>
                  <a:srgbClr val="000000"/>
                </a:solidFill>
              </a:rPr>
              <a:t>与受教育程度</a:t>
            </a:r>
            <a:r>
              <a:rPr kumimoji="1" lang="en-US" altLang="zh-CN" sz="2800">
                <a:solidFill>
                  <a:srgbClr val="000000"/>
                </a:solidFill>
              </a:rPr>
              <a:t>x</a:t>
            </a:r>
            <a:r>
              <a:rPr kumimoji="1" lang="zh-CN" altLang="en-US" sz="2800">
                <a:solidFill>
                  <a:srgbClr val="000000"/>
                </a:solidFill>
              </a:rPr>
              <a:t>之间的关系</a:t>
            </a:r>
          </a:p>
          <a:p>
            <a:pPr marL="914400" lvl="1" indent="-457200" algn="just">
              <a:spcBef>
                <a:spcPct val="50000"/>
              </a:spcBef>
              <a:buClr>
                <a:schemeClr val="hlink"/>
              </a:buClr>
              <a:buFont typeface="Wingdings" pitchFamily="2" charset="2"/>
              <a:buChar char="§"/>
            </a:pPr>
            <a:r>
              <a:rPr kumimoji="1" lang="zh-CN" altLang="en-US" sz="2800">
                <a:solidFill>
                  <a:srgbClr val="000000"/>
                </a:solidFill>
              </a:rPr>
              <a:t>粮食亩产量</a:t>
            </a:r>
            <a:r>
              <a:rPr kumimoji="1" lang="en-US" altLang="zh-CN" sz="2800">
                <a:solidFill>
                  <a:srgbClr val="000000"/>
                </a:solidFill>
              </a:rPr>
              <a:t>y</a:t>
            </a:r>
            <a:r>
              <a:rPr kumimoji="1" lang="zh-CN" altLang="en-US" sz="2800">
                <a:solidFill>
                  <a:srgbClr val="000000"/>
                </a:solidFill>
              </a:rPr>
              <a:t>与施肥量</a:t>
            </a:r>
            <a:r>
              <a:rPr kumimoji="1" lang="en-US" altLang="zh-CN" sz="2800">
                <a:solidFill>
                  <a:srgbClr val="000000"/>
                </a:solidFill>
              </a:rPr>
              <a:t>x</a:t>
            </a:r>
            <a:r>
              <a:rPr kumimoji="1" lang="en-US" altLang="zh-CN" sz="2800" baseline="-25000">
                <a:solidFill>
                  <a:srgbClr val="000000"/>
                </a:solidFill>
              </a:rPr>
              <a:t>1</a:t>
            </a:r>
            <a:r>
              <a:rPr kumimoji="1" lang="en-US" altLang="zh-CN" sz="2800">
                <a:solidFill>
                  <a:srgbClr val="000000"/>
                </a:solidFill>
              </a:rPr>
              <a:t> </a:t>
            </a:r>
            <a:r>
              <a:rPr kumimoji="1" lang="zh-CN" altLang="en-US" sz="2800">
                <a:solidFill>
                  <a:srgbClr val="000000"/>
                </a:solidFill>
              </a:rPr>
              <a:t>、降雨量</a:t>
            </a:r>
            <a:r>
              <a:rPr kumimoji="1" lang="en-US" altLang="zh-CN" sz="2800">
                <a:solidFill>
                  <a:srgbClr val="000000"/>
                </a:solidFill>
              </a:rPr>
              <a:t>x</a:t>
            </a:r>
            <a:r>
              <a:rPr kumimoji="1" lang="en-US" altLang="zh-CN" sz="2800" baseline="-25000">
                <a:solidFill>
                  <a:srgbClr val="000000"/>
                </a:solidFill>
              </a:rPr>
              <a:t>2</a:t>
            </a:r>
            <a:r>
              <a:rPr kumimoji="1" lang="en-US" altLang="zh-CN" sz="2800">
                <a:solidFill>
                  <a:srgbClr val="000000"/>
                </a:solidFill>
              </a:rPr>
              <a:t> </a:t>
            </a:r>
            <a:r>
              <a:rPr kumimoji="1" lang="zh-CN" altLang="en-US" sz="2800">
                <a:solidFill>
                  <a:srgbClr val="000000"/>
                </a:solidFill>
              </a:rPr>
              <a:t>、温度</a:t>
            </a:r>
            <a:r>
              <a:rPr kumimoji="1" lang="en-US" altLang="zh-CN" sz="2800">
                <a:solidFill>
                  <a:srgbClr val="000000"/>
                </a:solidFill>
              </a:rPr>
              <a:t>x</a:t>
            </a:r>
            <a:r>
              <a:rPr kumimoji="1" lang="en-US" altLang="zh-CN" sz="2800" baseline="-25000">
                <a:solidFill>
                  <a:srgbClr val="000000"/>
                </a:solidFill>
              </a:rPr>
              <a:t>3</a:t>
            </a:r>
            <a:r>
              <a:rPr kumimoji="1" lang="zh-CN" altLang="en-US" sz="2800">
                <a:solidFill>
                  <a:srgbClr val="000000"/>
                </a:solidFill>
              </a:rPr>
              <a:t>之间的关系</a:t>
            </a:r>
          </a:p>
          <a:p>
            <a:pPr marL="914400" lvl="1" indent="-457200" algn="just">
              <a:spcBef>
                <a:spcPct val="50000"/>
              </a:spcBef>
              <a:buClr>
                <a:schemeClr val="hlink"/>
              </a:buClr>
              <a:buFont typeface="Wingdings" pitchFamily="2" charset="2"/>
              <a:buChar char="§"/>
            </a:pPr>
            <a:r>
              <a:rPr kumimoji="1" lang="zh-CN" altLang="en-US" sz="2800">
                <a:solidFill>
                  <a:srgbClr val="000000"/>
                </a:solidFill>
              </a:rPr>
              <a:t>商品的消费量</a:t>
            </a:r>
            <a:r>
              <a:rPr kumimoji="1" lang="en-US" altLang="zh-CN" sz="2800">
                <a:solidFill>
                  <a:srgbClr val="000000"/>
                </a:solidFill>
              </a:rPr>
              <a:t>y</a:t>
            </a:r>
            <a:r>
              <a:rPr kumimoji="1" lang="zh-CN" altLang="en-US" sz="2800">
                <a:solidFill>
                  <a:srgbClr val="000000"/>
                </a:solidFill>
              </a:rPr>
              <a:t>与居民收入</a:t>
            </a:r>
            <a:r>
              <a:rPr kumimoji="1" lang="en-US" altLang="zh-CN" sz="2800">
                <a:solidFill>
                  <a:srgbClr val="000000"/>
                </a:solidFill>
              </a:rPr>
              <a:t>x</a:t>
            </a:r>
            <a:r>
              <a:rPr kumimoji="1" lang="zh-CN" altLang="en-US" sz="2800">
                <a:solidFill>
                  <a:srgbClr val="000000"/>
                </a:solidFill>
              </a:rPr>
              <a:t>之间的关系</a:t>
            </a:r>
          </a:p>
          <a:p>
            <a:pPr marL="914400" lvl="1" indent="-457200" algn="just">
              <a:spcBef>
                <a:spcPct val="50000"/>
              </a:spcBef>
              <a:buClr>
                <a:schemeClr val="hlink"/>
              </a:buClr>
              <a:buFont typeface="Wingdings" pitchFamily="2" charset="2"/>
              <a:buChar char="§"/>
            </a:pPr>
            <a:r>
              <a:rPr kumimoji="1" lang="zh-CN" altLang="en-US" sz="2800">
                <a:solidFill>
                  <a:srgbClr val="000000"/>
                </a:solidFill>
              </a:rPr>
              <a:t>商品销售额</a:t>
            </a:r>
            <a:r>
              <a:rPr kumimoji="1" lang="en-US" altLang="zh-CN" sz="2800">
                <a:solidFill>
                  <a:srgbClr val="000000"/>
                </a:solidFill>
              </a:rPr>
              <a:t>y</a:t>
            </a:r>
            <a:r>
              <a:rPr kumimoji="1" lang="zh-CN" altLang="en-US" sz="2800">
                <a:solidFill>
                  <a:srgbClr val="000000"/>
                </a:solidFill>
              </a:rPr>
              <a:t>与广告费支出</a:t>
            </a:r>
            <a:r>
              <a:rPr kumimoji="1" lang="en-US" altLang="zh-CN" sz="2800">
                <a:solidFill>
                  <a:srgbClr val="000000"/>
                </a:solidFill>
              </a:rPr>
              <a:t>x</a:t>
            </a:r>
            <a:r>
              <a:rPr kumimoji="1" lang="zh-CN" altLang="en-US" sz="2800">
                <a:solidFill>
                  <a:srgbClr val="000000"/>
                </a:solidFill>
              </a:rPr>
              <a:t>之间的关系</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ChangeArrowheads="1"/>
          </p:cNvSpPr>
          <p:nvPr/>
        </p:nvSpPr>
        <p:spPr bwMode="auto">
          <a:xfrm>
            <a:off x="1214414" y="500042"/>
            <a:ext cx="7010400" cy="1143000"/>
          </a:xfrm>
          <a:prstGeom prst="rect">
            <a:avLst/>
          </a:prstGeom>
          <a:noFill/>
          <a:ln w="12700">
            <a:noFill/>
            <a:miter lim="800000"/>
            <a:headEnd/>
            <a:tailEnd/>
          </a:ln>
        </p:spPr>
        <p:txBody>
          <a:bodyPr lIns="90488" tIns="44450" rIns="90488" bIns="44450" anchor="ctr" anchorCtr="1"/>
          <a:lstStyle/>
          <a:p>
            <a:r>
              <a:rPr kumimoji="1" lang="zh-CN" altLang="en-US" sz="4400" dirty="0">
                <a:solidFill>
                  <a:srgbClr val="000000"/>
                </a:solidFill>
              </a:rPr>
              <a:t>相关关系</a:t>
            </a:r>
            <a:r>
              <a:rPr kumimoji="1" lang="en-US" altLang="zh-CN" sz="4000" dirty="0">
                <a:solidFill>
                  <a:srgbClr val="000000"/>
                </a:solidFill>
              </a:rPr>
              <a:t>(</a:t>
            </a:r>
            <a:r>
              <a:rPr kumimoji="1" lang="zh-CN" altLang="en-US" sz="4000" dirty="0">
                <a:solidFill>
                  <a:srgbClr val="000000"/>
                </a:solidFill>
              </a:rPr>
              <a:t>类型</a:t>
            </a:r>
            <a:r>
              <a:rPr kumimoji="1" lang="en-US" altLang="zh-CN" sz="4000" dirty="0">
                <a:solidFill>
                  <a:srgbClr val="000000"/>
                </a:solidFill>
              </a:rPr>
              <a:t>)</a:t>
            </a:r>
          </a:p>
        </p:txBody>
      </p:sp>
      <p:pic>
        <p:nvPicPr>
          <p:cNvPr id="41987" name="Picture 8"/>
          <p:cNvPicPr>
            <a:picLocks noChangeAspect="1" noChangeArrowheads="1"/>
          </p:cNvPicPr>
          <p:nvPr/>
        </p:nvPicPr>
        <p:blipFill>
          <a:blip r:embed="rId2"/>
          <a:srcRect/>
          <a:stretch>
            <a:fillRect/>
          </a:stretch>
        </p:blipFill>
        <p:spPr bwMode="auto">
          <a:xfrm>
            <a:off x="428596" y="1643050"/>
            <a:ext cx="7848600" cy="4386263"/>
          </a:xfrm>
          <a:prstGeom prst="rect">
            <a:avLst/>
          </a:prstGeom>
          <a:solidFill>
            <a:schemeClr val="accent1"/>
          </a:solidFill>
          <a:ln w="9525">
            <a:noFill/>
            <a:miter lim="800000"/>
            <a:headEnd/>
            <a:tailEnd/>
          </a:ln>
        </p:spPr>
      </p:pic>
      <p:sp>
        <p:nvSpPr>
          <p:cNvPr id="6" name="TextBox 5"/>
          <p:cNvSpPr txBox="1"/>
          <p:nvPr/>
        </p:nvSpPr>
        <p:spPr>
          <a:xfrm>
            <a:off x="13501750" y="2000240"/>
            <a:ext cx="1826141" cy="584775"/>
          </a:xfrm>
          <a:prstGeom prst="rect">
            <a:avLst/>
          </a:prstGeom>
          <a:noFill/>
          <a:ln w="19050">
            <a:solidFill>
              <a:schemeClr val="tx1"/>
            </a:solidFill>
          </a:ln>
        </p:spPr>
        <p:txBody>
          <a:bodyPr wrap="none" rtlCol="0">
            <a:spAutoFit/>
          </a:bodyPr>
          <a:lstStyle/>
          <a:p>
            <a:r>
              <a:rPr lang="zh-CN" altLang="en-US" sz="3200" dirty="0" smtClean="0"/>
              <a:t>相关关系</a:t>
            </a:r>
          </a:p>
        </p:txBody>
      </p:sp>
      <p:sp>
        <p:nvSpPr>
          <p:cNvPr id="7" name="TextBox 6"/>
          <p:cNvSpPr txBox="1"/>
          <p:nvPr/>
        </p:nvSpPr>
        <p:spPr>
          <a:xfrm>
            <a:off x="10501354" y="3429000"/>
            <a:ext cx="1620957" cy="523220"/>
          </a:xfrm>
          <a:prstGeom prst="rect">
            <a:avLst/>
          </a:prstGeom>
          <a:noFill/>
          <a:ln w="19050">
            <a:solidFill>
              <a:schemeClr val="tx1"/>
            </a:solidFill>
          </a:ln>
        </p:spPr>
        <p:txBody>
          <a:bodyPr wrap="none" rtlCol="0">
            <a:spAutoFit/>
          </a:bodyPr>
          <a:lstStyle/>
          <a:p>
            <a:r>
              <a:rPr lang="zh-CN" altLang="en-US" sz="2800" dirty="0" smtClean="0"/>
              <a:t>线性相关</a:t>
            </a:r>
          </a:p>
        </p:txBody>
      </p:sp>
      <p:sp>
        <p:nvSpPr>
          <p:cNvPr id="8" name="TextBox 7"/>
          <p:cNvSpPr txBox="1"/>
          <p:nvPr/>
        </p:nvSpPr>
        <p:spPr>
          <a:xfrm>
            <a:off x="12501618" y="3429000"/>
            <a:ext cx="1980029" cy="523220"/>
          </a:xfrm>
          <a:prstGeom prst="rect">
            <a:avLst/>
          </a:prstGeom>
          <a:noFill/>
          <a:ln w="19050">
            <a:solidFill>
              <a:schemeClr val="tx1"/>
            </a:solidFill>
          </a:ln>
        </p:spPr>
        <p:txBody>
          <a:bodyPr wrap="none" rtlCol="0">
            <a:spAutoFit/>
          </a:bodyPr>
          <a:lstStyle/>
          <a:p>
            <a:r>
              <a:rPr lang="zh-CN" altLang="en-US" sz="2800" dirty="0" smtClean="0"/>
              <a:t>非线性相关</a:t>
            </a:r>
          </a:p>
        </p:txBody>
      </p:sp>
      <p:sp>
        <p:nvSpPr>
          <p:cNvPr id="9" name="TextBox 8"/>
          <p:cNvSpPr txBox="1"/>
          <p:nvPr/>
        </p:nvSpPr>
        <p:spPr>
          <a:xfrm>
            <a:off x="14930510" y="3429000"/>
            <a:ext cx="1620957" cy="523220"/>
          </a:xfrm>
          <a:prstGeom prst="rect">
            <a:avLst/>
          </a:prstGeom>
          <a:noFill/>
          <a:ln w="19050">
            <a:solidFill>
              <a:schemeClr val="tx1"/>
            </a:solidFill>
          </a:ln>
        </p:spPr>
        <p:txBody>
          <a:bodyPr wrap="none" rtlCol="0">
            <a:spAutoFit/>
          </a:bodyPr>
          <a:lstStyle/>
          <a:p>
            <a:r>
              <a:rPr lang="zh-CN" altLang="en-US" sz="2800" dirty="0" smtClean="0"/>
              <a:t>完全相关</a:t>
            </a:r>
          </a:p>
        </p:txBody>
      </p:sp>
      <p:sp>
        <p:nvSpPr>
          <p:cNvPr id="10" name="TextBox 9"/>
          <p:cNvSpPr txBox="1"/>
          <p:nvPr/>
        </p:nvSpPr>
        <p:spPr>
          <a:xfrm>
            <a:off x="17002212" y="3429000"/>
            <a:ext cx="1261884" cy="523220"/>
          </a:xfrm>
          <a:prstGeom prst="rect">
            <a:avLst/>
          </a:prstGeom>
          <a:noFill/>
          <a:ln w="19050">
            <a:solidFill>
              <a:schemeClr val="tx1"/>
            </a:solidFill>
          </a:ln>
        </p:spPr>
        <p:txBody>
          <a:bodyPr wrap="none" rtlCol="0">
            <a:spAutoFit/>
          </a:bodyPr>
          <a:lstStyle/>
          <a:p>
            <a:r>
              <a:rPr lang="zh-CN" altLang="en-US" sz="2800" dirty="0" smtClean="0"/>
              <a:t>不相关</a:t>
            </a:r>
          </a:p>
        </p:txBody>
      </p:sp>
      <p:sp>
        <p:nvSpPr>
          <p:cNvPr id="11" name="TextBox 10"/>
          <p:cNvSpPr txBox="1"/>
          <p:nvPr/>
        </p:nvSpPr>
        <p:spPr>
          <a:xfrm>
            <a:off x="10012494" y="4858554"/>
            <a:ext cx="1261884" cy="523220"/>
          </a:xfrm>
          <a:prstGeom prst="rect">
            <a:avLst/>
          </a:prstGeom>
          <a:noFill/>
          <a:ln w="19050">
            <a:solidFill>
              <a:schemeClr val="tx1"/>
            </a:solidFill>
          </a:ln>
        </p:spPr>
        <p:txBody>
          <a:bodyPr wrap="none" rtlCol="0">
            <a:spAutoFit/>
          </a:bodyPr>
          <a:lstStyle/>
          <a:p>
            <a:r>
              <a:rPr lang="zh-CN" altLang="en-US" sz="2800" dirty="0" smtClean="0"/>
              <a:t>正相关</a:t>
            </a:r>
          </a:p>
        </p:txBody>
      </p:sp>
      <p:sp>
        <p:nvSpPr>
          <p:cNvPr id="12" name="TextBox 11"/>
          <p:cNvSpPr txBox="1"/>
          <p:nvPr/>
        </p:nvSpPr>
        <p:spPr>
          <a:xfrm>
            <a:off x="11655568" y="4858554"/>
            <a:ext cx="1261884" cy="523220"/>
          </a:xfrm>
          <a:prstGeom prst="rect">
            <a:avLst/>
          </a:prstGeom>
          <a:noFill/>
          <a:ln w="19050">
            <a:solidFill>
              <a:schemeClr val="tx1"/>
            </a:solidFill>
          </a:ln>
        </p:spPr>
        <p:txBody>
          <a:bodyPr wrap="none" rtlCol="0">
            <a:spAutoFit/>
          </a:bodyPr>
          <a:lstStyle/>
          <a:p>
            <a:r>
              <a:rPr lang="zh-CN" altLang="en-US" sz="2800" dirty="0" smtClean="0"/>
              <a:t>负相关</a:t>
            </a:r>
          </a:p>
        </p:txBody>
      </p:sp>
      <p:sp>
        <p:nvSpPr>
          <p:cNvPr id="13" name="TextBox 12"/>
          <p:cNvSpPr txBox="1"/>
          <p:nvPr/>
        </p:nvSpPr>
        <p:spPr>
          <a:xfrm>
            <a:off x="14573320" y="4929198"/>
            <a:ext cx="1261884" cy="523220"/>
          </a:xfrm>
          <a:prstGeom prst="rect">
            <a:avLst/>
          </a:prstGeom>
          <a:noFill/>
          <a:ln w="19050">
            <a:solidFill>
              <a:schemeClr val="tx1"/>
            </a:solidFill>
          </a:ln>
        </p:spPr>
        <p:txBody>
          <a:bodyPr wrap="none" rtlCol="0">
            <a:spAutoFit/>
          </a:bodyPr>
          <a:lstStyle/>
          <a:p>
            <a:r>
              <a:rPr lang="zh-CN" altLang="en-US" sz="2800" dirty="0" smtClean="0"/>
              <a:t>正相关</a:t>
            </a:r>
          </a:p>
        </p:txBody>
      </p:sp>
      <p:sp>
        <p:nvSpPr>
          <p:cNvPr id="14" name="TextBox 13"/>
          <p:cNvSpPr txBox="1"/>
          <p:nvPr/>
        </p:nvSpPr>
        <p:spPr>
          <a:xfrm>
            <a:off x="16216394" y="4929198"/>
            <a:ext cx="1261884" cy="523220"/>
          </a:xfrm>
          <a:prstGeom prst="rect">
            <a:avLst/>
          </a:prstGeom>
          <a:noFill/>
          <a:ln w="19050">
            <a:solidFill>
              <a:schemeClr val="tx1"/>
            </a:solidFill>
          </a:ln>
        </p:spPr>
        <p:txBody>
          <a:bodyPr wrap="none" rtlCol="0">
            <a:spAutoFit/>
          </a:bodyPr>
          <a:lstStyle/>
          <a:p>
            <a:r>
              <a:rPr lang="zh-CN" altLang="en-US" sz="2800" dirty="0" smtClean="0"/>
              <a:t>负相关</a:t>
            </a:r>
          </a:p>
        </p:txBody>
      </p:sp>
      <p:cxnSp>
        <p:nvCxnSpPr>
          <p:cNvPr id="18" name="肘形连接符 17"/>
          <p:cNvCxnSpPr>
            <a:stCxn id="7" idx="0"/>
            <a:endCxn id="10" idx="0"/>
          </p:cNvCxnSpPr>
          <p:nvPr/>
        </p:nvCxnSpPr>
        <p:spPr>
          <a:xfrm rot="5400000" flipH="1" flipV="1">
            <a:off x="14472493" y="268340"/>
            <a:ext cx="1588" cy="6321321"/>
          </a:xfrm>
          <a:prstGeom prst="bentConnector3">
            <a:avLst>
              <a:gd name="adj1" fmla="val 25363295"/>
            </a:avLst>
          </a:prstGeom>
        </p:spPr>
        <p:style>
          <a:lnRef idx="1">
            <a:schemeClr val="accent1"/>
          </a:lnRef>
          <a:fillRef idx="0">
            <a:schemeClr val="accent1"/>
          </a:fillRef>
          <a:effectRef idx="0">
            <a:schemeClr val="accent1"/>
          </a:effectRef>
          <a:fontRef idx="minor">
            <a:schemeClr val="tx1"/>
          </a:fontRef>
        </p:style>
      </p:cxnSp>
      <p:cxnSp>
        <p:nvCxnSpPr>
          <p:cNvPr id="39" name="肘形连接符 38"/>
          <p:cNvCxnSpPr>
            <a:stCxn id="11" idx="0"/>
            <a:endCxn id="12" idx="0"/>
          </p:cNvCxnSpPr>
          <p:nvPr/>
        </p:nvCxnSpPr>
        <p:spPr>
          <a:xfrm rot="5400000" flipH="1" flipV="1">
            <a:off x="11464973" y="4037017"/>
            <a:ext cx="1588" cy="1643074"/>
          </a:xfrm>
          <a:prstGeom prst="bentConnector3">
            <a:avLst>
              <a:gd name="adj1" fmla="val 28105424"/>
            </a:avLst>
          </a:prstGeom>
        </p:spPr>
        <p:style>
          <a:lnRef idx="1">
            <a:schemeClr val="accent1"/>
          </a:lnRef>
          <a:fillRef idx="0">
            <a:schemeClr val="accent1"/>
          </a:fillRef>
          <a:effectRef idx="0">
            <a:schemeClr val="accent1"/>
          </a:effectRef>
          <a:fontRef idx="minor">
            <a:schemeClr val="tx1"/>
          </a:fontRef>
        </p:style>
      </p:cxnSp>
      <p:cxnSp>
        <p:nvCxnSpPr>
          <p:cNvPr id="43" name="肘形连接符 42"/>
          <p:cNvCxnSpPr>
            <a:stCxn id="13" idx="0"/>
            <a:endCxn id="14" idx="0"/>
          </p:cNvCxnSpPr>
          <p:nvPr/>
        </p:nvCxnSpPr>
        <p:spPr>
          <a:xfrm rot="5400000" flipH="1" flipV="1">
            <a:off x="16025799" y="4107661"/>
            <a:ext cx="1588" cy="1643074"/>
          </a:xfrm>
          <a:prstGeom prst="bentConnector3">
            <a:avLst>
              <a:gd name="adj1" fmla="val 25363484"/>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p:cNvSpPr>
            <a:spLocks noGrp="1" noChangeArrowheads="1"/>
          </p:cNvSpPr>
          <p:nvPr>
            <p:ph type="title" idx="4294967295"/>
          </p:nvPr>
        </p:nvSpPr>
        <p:spPr>
          <a:xfrm>
            <a:off x="1571625" y="571500"/>
            <a:ext cx="6286500" cy="576263"/>
          </a:xfrm>
        </p:spPr>
        <p:txBody>
          <a:bodyPr/>
          <a:lstStyle/>
          <a:p>
            <a:pPr algn="l">
              <a:defRPr/>
            </a:pPr>
            <a:r>
              <a:rPr lang="en-US" altLang="zh-CN" dirty="0">
                <a:solidFill>
                  <a:schemeClr val="accent6">
                    <a:lumMod val="75000"/>
                  </a:schemeClr>
                </a:solidFill>
              </a:rPr>
              <a:t>2.</a:t>
            </a:r>
            <a:r>
              <a:rPr lang="zh-CN" altLang="en-US" dirty="0">
                <a:solidFill>
                  <a:schemeClr val="accent6">
                    <a:lumMod val="75000"/>
                  </a:schemeClr>
                </a:solidFill>
              </a:rPr>
              <a:t>相关关系的描述与测度</a:t>
            </a:r>
          </a:p>
        </p:txBody>
      </p:sp>
      <p:sp>
        <p:nvSpPr>
          <p:cNvPr id="43011" name="Rectangle 8"/>
          <p:cNvSpPr>
            <a:spLocks noChangeArrowheads="1"/>
          </p:cNvSpPr>
          <p:nvPr/>
        </p:nvSpPr>
        <p:spPr bwMode="auto">
          <a:xfrm>
            <a:off x="285750" y="1285875"/>
            <a:ext cx="5943600" cy="762000"/>
          </a:xfrm>
          <a:prstGeom prst="rect">
            <a:avLst/>
          </a:prstGeom>
          <a:noFill/>
          <a:ln w="12700">
            <a:noFill/>
            <a:miter lim="800000"/>
            <a:headEnd/>
            <a:tailEnd/>
          </a:ln>
        </p:spPr>
        <p:txBody>
          <a:bodyPr lIns="90488" tIns="44450" rIns="90488" bIns="44450" anchor="ctr" anchorCtr="1"/>
          <a:lstStyle/>
          <a:p>
            <a:r>
              <a:rPr kumimoji="1" lang="en-US" altLang="zh-CN" sz="3200">
                <a:solidFill>
                  <a:srgbClr val="000000"/>
                </a:solidFill>
              </a:rPr>
              <a:t>1</a:t>
            </a:r>
            <a:r>
              <a:rPr kumimoji="1" lang="zh-CN" altLang="en-US" sz="3200">
                <a:solidFill>
                  <a:srgbClr val="000000"/>
                </a:solidFill>
              </a:rPr>
              <a:t>）散点图</a:t>
            </a:r>
            <a:r>
              <a:rPr kumimoji="1" lang="en-US" altLang="zh-CN" sz="3200">
                <a:solidFill>
                  <a:srgbClr val="000000"/>
                </a:solidFill>
              </a:rPr>
              <a:t>(scatter diagram)</a:t>
            </a:r>
          </a:p>
        </p:txBody>
      </p:sp>
      <p:grpSp>
        <p:nvGrpSpPr>
          <p:cNvPr id="43012" name="Group 9"/>
          <p:cNvGrpSpPr>
            <a:grpSpLocks/>
          </p:cNvGrpSpPr>
          <p:nvPr/>
        </p:nvGrpSpPr>
        <p:grpSpPr bwMode="auto">
          <a:xfrm>
            <a:off x="6237288" y="4310063"/>
            <a:ext cx="2667000" cy="2133600"/>
            <a:chOff x="3744" y="2640"/>
            <a:chExt cx="1680" cy="1344"/>
          </a:xfrm>
        </p:grpSpPr>
        <p:sp>
          <p:nvSpPr>
            <p:cNvPr id="43100" name="Rectangle 10"/>
            <p:cNvSpPr>
              <a:spLocks noChangeArrowheads="1"/>
            </p:cNvSpPr>
            <p:nvPr/>
          </p:nvSpPr>
          <p:spPr bwMode="auto">
            <a:xfrm>
              <a:off x="3744" y="2640"/>
              <a:ext cx="1680" cy="1344"/>
            </a:xfrm>
            <a:prstGeom prst="rect">
              <a:avLst/>
            </a:prstGeom>
            <a:noFill/>
            <a:ln w="12700">
              <a:noFill/>
              <a:miter lim="800000"/>
              <a:headEnd/>
              <a:tailEnd/>
            </a:ln>
          </p:spPr>
          <p:txBody>
            <a:bodyPr wrap="none" anchor="ctr"/>
            <a:lstStyle/>
            <a:p>
              <a:endParaRPr lang="zh-CN" altLang="en-US"/>
            </a:p>
          </p:txBody>
        </p:sp>
        <p:grpSp>
          <p:nvGrpSpPr>
            <p:cNvPr id="43101" name="Group 11"/>
            <p:cNvGrpSpPr>
              <a:grpSpLocks/>
            </p:cNvGrpSpPr>
            <p:nvPr/>
          </p:nvGrpSpPr>
          <p:grpSpPr bwMode="auto">
            <a:xfrm>
              <a:off x="3936" y="2688"/>
              <a:ext cx="1392" cy="1287"/>
              <a:chOff x="3984" y="2592"/>
              <a:chExt cx="1392" cy="1287"/>
            </a:xfrm>
          </p:grpSpPr>
          <p:grpSp>
            <p:nvGrpSpPr>
              <p:cNvPr id="43102" name="Group 12"/>
              <p:cNvGrpSpPr>
                <a:grpSpLocks/>
              </p:cNvGrpSpPr>
              <p:nvPr/>
            </p:nvGrpSpPr>
            <p:grpSpPr bwMode="auto">
              <a:xfrm>
                <a:off x="3984" y="2592"/>
                <a:ext cx="1392" cy="1056"/>
                <a:chOff x="3984" y="2592"/>
                <a:chExt cx="1392" cy="1056"/>
              </a:xfrm>
            </p:grpSpPr>
            <p:sp>
              <p:nvSpPr>
                <p:cNvPr id="415757" name="Line 13"/>
                <p:cNvSpPr>
                  <a:spLocks noChangeShapeType="1"/>
                </p:cNvSpPr>
                <p:nvPr/>
              </p:nvSpPr>
              <p:spPr bwMode="auto">
                <a:xfrm>
                  <a:off x="3984" y="2592"/>
                  <a:ext cx="0" cy="1056"/>
                </a:xfrm>
                <a:prstGeom prst="line">
                  <a:avLst/>
                </a:prstGeom>
                <a:noFill/>
                <a:ln w="28575">
                  <a:solidFill>
                    <a:schemeClr val="tx1"/>
                  </a:solidFill>
                  <a:round/>
                  <a:headEnd type="triangle" w="med" len="med"/>
                  <a:tailEnd/>
                </a:ln>
                <a:effectLst>
                  <a:outerShdw dist="17961" dir="2700000" algn="ctr" rotWithShape="0">
                    <a:schemeClr val="bg2"/>
                  </a:outerShdw>
                </a:effectLst>
              </p:spPr>
              <p:txBody>
                <a:bodyPr/>
                <a:lstStyle/>
                <a:p>
                  <a:pPr>
                    <a:defRPr/>
                  </a:pPr>
                  <a:endParaRPr lang="zh-CN" altLang="en-US">
                    <a:ea typeface="宋体" pitchFamily="2" charset="-122"/>
                  </a:endParaRPr>
                </a:p>
              </p:txBody>
            </p:sp>
            <p:sp>
              <p:nvSpPr>
                <p:cNvPr id="415758" name="Line 14"/>
                <p:cNvSpPr>
                  <a:spLocks noChangeShapeType="1"/>
                </p:cNvSpPr>
                <p:nvPr/>
              </p:nvSpPr>
              <p:spPr bwMode="auto">
                <a:xfrm>
                  <a:off x="3984" y="3648"/>
                  <a:ext cx="1392" cy="0"/>
                </a:xfrm>
                <a:prstGeom prst="line">
                  <a:avLst/>
                </a:prstGeom>
                <a:noFill/>
                <a:ln w="28575">
                  <a:solidFill>
                    <a:schemeClr val="tx1"/>
                  </a:solidFill>
                  <a:round/>
                  <a:headEnd/>
                  <a:tailEnd type="triangle" w="med" len="med"/>
                </a:ln>
                <a:effectLst>
                  <a:outerShdw dist="17961" dir="2700000" algn="ctr" rotWithShape="0">
                    <a:schemeClr val="bg2"/>
                  </a:outerShdw>
                </a:effectLst>
              </p:spPr>
              <p:txBody>
                <a:bodyPr/>
                <a:lstStyle/>
                <a:p>
                  <a:pPr>
                    <a:defRPr/>
                  </a:pPr>
                  <a:endParaRPr lang="zh-CN" altLang="en-US">
                    <a:ea typeface="宋体" pitchFamily="2" charset="-122"/>
                  </a:endParaRPr>
                </a:p>
              </p:txBody>
            </p:sp>
            <p:sp>
              <p:nvSpPr>
                <p:cNvPr id="415759" name="Text Box 15"/>
                <p:cNvSpPr txBox="1">
                  <a:spLocks noChangeArrowheads="1"/>
                </p:cNvSpPr>
                <p:nvPr/>
              </p:nvSpPr>
              <p:spPr bwMode="auto">
                <a:xfrm>
                  <a:off x="4368" y="3312"/>
                  <a:ext cx="257" cy="269"/>
                </a:xfrm>
                <a:prstGeom prst="rect">
                  <a:avLst/>
                </a:prstGeom>
                <a:noFill/>
                <a:ln w="12700">
                  <a:noFill/>
                  <a:miter lim="800000"/>
                  <a:headEnd/>
                  <a:tailEnd/>
                </a:ln>
                <a:effectLst>
                  <a:outerShdw dist="17961" dir="2700000" algn="ctr" rotWithShape="0">
                    <a:schemeClr val="bg2"/>
                  </a:outerShdw>
                </a:effectLst>
              </p:spPr>
              <p:txBody>
                <a:bodyPr>
                  <a:spAutoFit/>
                </a:bodyPr>
                <a:lstStyle/>
                <a:p>
                  <a:pPr>
                    <a:spcBef>
                      <a:spcPct val="50000"/>
                    </a:spcBef>
                    <a:defRPr/>
                  </a:pPr>
                  <a:r>
                    <a:rPr kumimoji="1" lang="en-US" altLang="zh-CN" sz="2200">
                      <a:solidFill>
                        <a:srgbClr val="000000"/>
                      </a:solidFill>
                      <a:effectLst>
                        <a:outerShdw blurRad="38100" dist="38100" dir="2700000" algn="tl">
                          <a:srgbClr val="C0C0C0"/>
                        </a:outerShdw>
                      </a:effectLst>
                      <a:latin typeface="Arial" pitchFamily="34" charset="0"/>
                      <a:ea typeface="宋体" pitchFamily="2" charset="-122"/>
                      <a:sym typeface="Wingdings 2" pitchFamily="18" charset="2"/>
                    </a:rPr>
                    <a:t></a:t>
                  </a:r>
                  <a:endParaRPr kumimoji="1" lang="en-US" altLang="zh-CN" sz="2200">
                    <a:solidFill>
                      <a:srgbClr val="000000"/>
                    </a:solidFill>
                    <a:effectLst>
                      <a:outerShdw blurRad="38100" dist="38100" dir="2700000" algn="tl">
                        <a:srgbClr val="C0C0C0"/>
                      </a:outerShdw>
                    </a:effectLst>
                    <a:latin typeface="Arial" pitchFamily="34" charset="0"/>
                    <a:ea typeface="宋体" pitchFamily="2" charset="-122"/>
                  </a:endParaRPr>
                </a:p>
              </p:txBody>
            </p:sp>
            <p:sp>
              <p:nvSpPr>
                <p:cNvPr id="415760" name="Text Box 16"/>
                <p:cNvSpPr txBox="1">
                  <a:spLocks noChangeArrowheads="1"/>
                </p:cNvSpPr>
                <p:nvPr/>
              </p:nvSpPr>
              <p:spPr bwMode="auto">
                <a:xfrm>
                  <a:off x="4800" y="3168"/>
                  <a:ext cx="257" cy="269"/>
                </a:xfrm>
                <a:prstGeom prst="rect">
                  <a:avLst/>
                </a:prstGeom>
                <a:noFill/>
                <a:ln w="12700">
                  <a:noFill/>
                  <a:miter lim="800000"/>
                  <a:headEnd/>
                  <a:tailEnd/>
                </a:ln>
                <a:effectLst>
                  <a:outerShdw dist="17961" dir="2700000" algn="ctr" rotWithShape="0">
                    <a:schemeClr val="bg2"/>
                  </a:outerShdw>
                </a:effectLst>
              </p:spPr>
              <p:txBody>
                <a:bodyPr>
                  <a:spAutoFit/>
                </a:bodyPr>
                <a:lstStyle/>
                <a:p>
                  <a:pPr>
                    <a:spcBef>
                      <a:spcPct val="50000"/>
                    </a:spcBef>
                    <a:defRPr/>
                  </a:pPr>
                  <a:r>
                    <a:rPr kumimoji="1" lang="en-US" altLang="zh-CN" sz="2200">
                      <a:solidFill>
                        <a:srgbClr val="000000"/>
                      </a:solidFill>
                      <a:effectLst>
                        <a:outerShdw blurRad="38100" dist="38100" dir="2700000" algn="tl">
                          <a:srgbClr val="C0C0C0"/>
                        </a:outerShdw>
                      </a:effectLst>
                      <a:latin typeface="Arial" pitchFamily="34" charset="0"/>
                      <a:ea typeface="宋体" pitchFamily="2" charset="-122"/>
                      <a:sym typeface="Wingdings 2" pitchFamily="18" charset="2"/>
                    </a:rPr>
                    <a:t></a:t>
                  </a:r>
                  <a:endParaRPr kumimoji="1" lang="en-US" altLang="zh-CN" sz="2200">
                    <a:solidFill>
                      <a:srgbClr val="000000"/>
                    </a:solidFill>
                    <a:effectLst>
                      <a:outerShdw blurRad="38100" dist="38100" dir="2700000" algn="tl">
                        <a:srgbClr val="C0C0C0"/>
                      </a:outerShdw>
                    </a:effectLst>
                    <a:latin typeface="Arial" pitchFamily="34" charset="0"/>
                    <a:ea typeface="宋体" pitchFamily="2" charset="-122"/>
                  </a:endParaRPr>
                </a:p>
              </p:txBody>
            </p:sp>
            <p:sp>
              <p:nvSpPr>
                <p:cNvPr id="415761" name="Text Box 17"/>
                <p:cNvSpPr txBox="1">
                  <a:spLocks noChangeArrowheads="1"/>
                </p:cNvSpPr>
                <p:nvPr/>
              </p:nvSpPr>
              <p:spPr bwMode="auto">
                <a:xfrm>
                  <a:off x="4704" y="2688"/>
                  <a:ext cx="258" cy="269"/>
                </a:xfrm>
                <a:prstGeom prst="rect">
                  <a:avLst/>
                </a:prstGeom>
                <a:noFill/>
                <a:ln w="12700">
                  <a:noFill/>
                  <a:miter lim="800000"/>
                  <a:headEnd/>
                  <a:tailEnd/>
                </a:ln>
                <a:effectLst>
                  <a:outerShdw dist="17961" dir="2700000" algn="ctr" rotWithShape="0">
                    <a:schemeClr val="bg2"/>
                  </a:outerShdw>
                </a:effectLst>
              </p:spPr>
              <p:txBody>
                <a:bodyPr>
                  <a:spAutoFit/>
                </a:bodyPr>
                <a:lstStyle/>
                <a:p>
                  <a:pPr>
                    <a:spcBef>
                      <a:spcPct val="50000"/>
                    </a:spcBef>
                    <a:defRPr/>
                  </a:pPr>
                  <a:r>
                    <a:rPr kumimoji="1" lang="en-US" altLang="zh-CN" sz="2200">
                      <a:solidFill>
                        <a:srgbClr val="000000"/>
                      </a:solidFill>
                      <a:effectLst>
                        <a:outerShdw blurRad="38100" dist="38100" dir="2700000" algn="tl">
                          <a:srgbClr val="C0C0C0"/>
                        </a:outerShdw>
                      </a:effectLst>
                      <a:latin typeface="Arial" pitchFamily="34" charset="0"/>
                      <a:ea typeface="宋体" pitchFamily="2" charset="-122"/>
                      <a:sym typeface="Wingdings 2" pitchFamily="18" charset="2"/>
                    </a:rPr>
                    <a:t></a:t>
                  </a:r>
                  <a:endParaRPr kumimoji="1" lang="en-US" altLang="zh-CN" sz="2200">
                    <a:solidFill>
                      <a:srgbClr val="000000"/>
                    </a:solidFill>
                    <a:effectLst>
                      <a:outerShdw blurRad="38100" dist="38100" dir="2700000" algn="tl">
                        <a:srgbClr val="C0C0C0"/>
                      </a:outerShdw>
                    </a:effectLst>
                    <a:latin typeface="Arial" pitchFamily="34" charset="0"/>
                    <a:ea typeface="宋体" pitchFamily="2" charset="-122"/>
                  </a:endParaRPr>
                </a:p>
              </p:txBody>
            </p:sp>
            <p:sp>
              <p:nvSpPr>
                <p:cNvPr id="415762" name="Text Box 18"/>
                <p:cNvSpPr txBox="1">
                  <a:spLocks noChangeArrowheads="1"/>
                </p:cNvSpPr>
                <p:nvPr/>
              </p:nvSpPr>
              <p:spPr bwMode="auto">
                <a:xfrm>
                  <a:off x="4944" y="2736"/>
                  <a:ext cx="258" cy="269"/>
                </a:xfrm>
                <a:prstGeom prst="rect">
                  <a:avLst/>
                </a:prstGeom>
                <a:noFill/>
                <a:ln w="12700">
                  <a:noFill/>
                  <a:miter lim="800000"/>
                  <a:headEnd/>
                  <a:tailEnd/>
                </a:ln>
                <a:effectLst>
                  <a:outerShdw dist="17961" dir="2700000" algn="ctr" rotWithShape="0">
                    <a:schemeClr val="bg2"/>
                  </a:outerShdw>
                </a:effectLst>
              </p:spPr>
              <p:txBody>
                <a:bodyPr>
                  <a:spAutoFit/>
                </a:bodyPr>
                <a:lstStyle/>
                <a:p>
                  <a:pPr>
                    <a:spcBef>
                      <a:spcPct val="50000"/>
                    </a:spcBef>
                    <a:defRPr/>
                  </a:pPr>
                  <a:r>
                    <a:rPr kumimoji="1" lang="en-US" altLang="zh-CN" sz="2200">
                      <a:solidFill>
                        <a:srgbClr val="000000"/>
                      </a:solidFill>
                      <a:effectLst>
                        <a:outerShdw blurRad="38100" dist="38100" dir="2700000" algn="tl">
                          <a:srgbClr val="C0C0C0"/>
                        </a:outerShdw>
                      </a:effectLst>
                      <a:latin typeface="Arial" pitchFamily="34" charset="0"/>
                      <a:ea typeface="宋体" pitchFamily="2" charset="-122"/>
                      <a:sym typeface="Wingdings 2" pitchFamily="18" charset="2"/>
                    </a:rPr>
                    <a:t></a:t>
                  </a:r>
                  <a:endParaRPr kumimoji="1" lang="en-US" altLang="zh-CN" sz="2200">
                    <a:solidFill>
                      <a:srgbClr val="000000"/>
                    </a:solidFill>
                    <a:effectLst>
                      <a:outerShdw blurRad="38100" dist="38100" dir="2700000" algn="tl">
                        <a:srgbClr val="C0C0C0"/>
                      </a:outerShdw>
                    </a:effectLst>
                    <a:latin typeface="Arial" pitchFamily="34" charset="0"/>
                    <a:ea typeface="宋体" pitchFamily="2" charset="-122"/>
                  </a:endParaRPr>
                </a:p>
              </p:txBody>
            </p:sp>
            <p:sp>
              <p:nvSpPr>
                <p:cNvPr id="415763" name="Text Box 19"/>
                <p:cNvSpPr txBox="1">
                  <a:spLocks noChangeArrowheads="1"/>
                </p:cNvSpPr>
                <p:nvPr/>
              </p:nvSpPr>
              <p:spPr bwMode="auto">
                <a:xfrm>
                  <a:off x="4512" y="2640"/>
                  <a:ext cx="258" cy="269"/>
                </a:xfrm>
                <a:prstGeom prst="rect">
                  <a:avLst/>
                </a:prstGeom>
                <a:noFill/>
                <a:ln w="12700">
                  <a:noFill/>
                  <a:miter lim="800000"/>
                  <a:headEnd/>
                  <a:tailEnd/>
                </a:ln>
                <a:effectLst>
                  <a:outerShdw dist="17961" dir="2700000" algn="ctr" rotWithShape="0">
                    <a:schemeClr val="bg2"/>
                  </a:outerShdw>
                </a:effectLst>
              </p:spPr>
              <p:txBody>
                <a:bodyPr>
                  <a:spAutoFit/>
                </a:bodyPr>
                <a:lstStyle/>
                <a:p>
                  <a:pPr>
                    <a:spcBef>
                      <a:spcPct val="50000"/>
                    </a:spcBef>
                    <a:defRPr/>
                  </a:pPr>
                  <a:r>
                    <a:rPr kumimoji="1" lang="en-US" altLang="zh-CN" sz="2200">
                      <a:solidFill>
                        <a:srgbClr val="000000"/>
                      </a:solidFill>
                      <a:effectLst>
                        <a:outerShdw blurRad="38100" dist="38100" dir="2700000" algn="tl">
                          <a:srgbClr val="C0C0C0"/>
                        </a:outerShdw>
                      </a:effectLst>
                      <a:latin typeface="Arial" pitchFamily="34" charset="0"/>
                      <a:ea typeface="宋体" pitchFamily="2" charset="-122"/>
                      <a:sym typeface="Wingdings 2" pitchFamily="18" charset="2"/>
                    </a:rPr>
                    <a:t></a:t>
                  </a:r>
                  <a:endParaRPr kumimoji="1" lang="en-US" altLang="zh-CN" sz="2200">
                    <a:solidFill>
                      <a:srgbClr val="000000"/>
                    </a:solidFill>
                    <a:effectLst>
                      <a:outerShdw blurRad="38100" dist="38100" dir="2700000" algn="tl">
                        <a:srgbClr val="C0C0C0"/>
                      </a:outerShdw>
                    </a:effectLst>
                    <a:latin typeface="Arial" pitchFamily="34" charset="0"/>
                    <a:ea typeface="宋体" pitchFamily="2" charset="-122"/>
                  </a:endParaRPr>
                </a:p>
              </p:txBody>
            </p:sp>
            <p:sp>
              <p:nvSpPr>
                <p:cNvPr id="415764" name="Text Box 20"/>
                <p:cNvSpPr txBox="1">
                  <a:spLocks noChangeArrowheads="1"/>
                </p:cNvSpPr>
                <p:nvPr/>
              </p:nvSpPr>
              <p:spPr bwMode="auto">
                <a:xfrm>
                  <a:off x="4464" y="3024"/>
                  <a:ext cx="258" cy="269"/>
                </a:xfrm>
                <a:prstGeom prst="rect">
                  <a:avLst/>
                </a:prstGeom>
                <a:noFill/>
                <a:ln w="12700">
                  <a:noFill/>
                  <a:miter lim="800000"/>
                  <a:headEnd/>
                  <a:tailEnd/>
                </a:ln>
                <a:effectLst>
                  <a:outerShdw dist="17961" dir="2700000" algn="ctr" rotWithShape="0">
                    <a:schemeClr val="bg2"/>
                  </a:outerShdw>
                </a:effectLst>
              </p:spPr>
              <p:txBody>
                <a:bodyPr>
                  <a:spAutoFit/>
                </a:bodyPr>
                <a:lstStyle/>
                <a:p>
                  <a:pPr>
                    <a:spcBef>
                      <a:spcPct val="50000"/>
                    </a:spcBef>
                    <a:defRPr/>
                  </a:pPr>
                  <a:r>
                    <a:rPr kumimoji="1" lang="en-US" altLang="zh-CN" sz="2200">
                      <a:solidFill>
                        <a:srgbClr val="000000"/>
                      </a:solidFill>
                      <a:effectLst>
                        <a:outerShdw blurRad="38100" dist="38100" dir="2700000" algn="tl">
                          <a:srgbClr val="C0C0C0"/>
                        </a:outerShdw>
                      </a:effectLst>
                      <a:latin typeface="Arial" pitchFamily="34" charset="0"/>
                      <a:ea typeface="宋体" pitchFamily="2" charset="-122"/>
                      <a:sym typeface="Wingdings 2" pitchFamily="18" charset="2"/>
                    </a:rPr>
                    <a:t></a:t>
                  </a:r>
                  <a:endParaRPr kumimoji="1" lang="en-US" altLang="zh-CN" sz="2200">
                    <a:solidFill>
                      <a:srgbClr val="000000"/>
                    </a:solidFill>
                    <a:effectLst>
                      <a:outerShdw blurRad="38100" dist="38100" dir="2700000" algn="tl">
                        <a:srgbClr val="C0C0C0"/>
                      </a:outerShdw>
                    </a:effectLst>
                    <a:latin typeface="Arial" pitchFamily="34" charset="0"/>
                    <a:ea typeface="宋体" pitchFamily="2" charset="-122"/>
                  </a:endParaRPr>
                </a:p>
              </p:txBody>
            </p:sp>
            <p:sp>
              <p:nvSpPr>
                <p:cNvPr id="415765" name="Text Box 21"/>
                <p:cNvSpPr txBox="1">
                  <a:spLocks noChangeArrowheads="1"/>
                </p:cNvSpPr>
                <p:nvPr/>
              </p:nvSpPr>
              <p:spPr bwMode="auto">
                <a:xfrm>
                  <a:off x="4320" y="2928"/>
                  <a:ext cx="256" cy="269"/>
                </a:xfrm>
                <a:prstGeom prst="rect">
                  <a:avLst/>
                </a:prstGeom>
                <a:noFill/>
                <a:ln w="12700">
                  <a:noFill/>
                  <a:miter lim="800000"/>
                  <a:headEnd/>
                  <a:tailEnd/>
                </a:ln>
                <a:effectLst>
                  <a:outerShdw dist="17961" dir="2700000" algn="ctr" rotWithShape="0">
                    <a:schemeClr val="bg2"/>
                  </a:outerShdw>
                </a:effectLst>
              </p:spPr>
              <p:txBody>
                <a:bodyPr>
                  <a:spAutoFit/>
                </a:bodyPr>
                <a:lstStyle/>
                <a:p>
                  <a:pPr>
                    <a:spcBef>
                      <a:spcPct val="50000"/>
                    </a:spcBef>
                    <a:defRPr/>
                  </a:pPr>
                  <a:r>
                    <a:rPr kumimoji="1" lang="en-US" altLang="zh-CN" sz="2200">
                      <a:solidFill>
                        <a:srgbClr val="000000"/>
                      </a:solidFill>
                      <a:effectLst>
                        <a:outerShdw blurRad="38100" dist="38100" dir="2700000" algn="tl">
                          <a:srgbClr val="C0C0C0"/>
                        </a:outerShdw>
                      </a:effectLst>
                      <a:latin typeface="Arial" pitchFamily="34" charset="0"/>
                      <a:ea typeface="宋体" pitchFamily="2" charset="-122"/>
                      <a:sym typeface="Wingdings 2" pitchFamily="18" charset="2"/>
                    </a:rPr>
                    <a:t></a:t>
                  </a:r>
                  <a:endParaRPr kumimoji="1" lang="en-US" altLang="zh-CN" sz="2200">
                    <a:solidFill>
                      <a:srgbClr val="000000"/>
                    </a:solidFill>
                    <a:effectLst>
                      <a:outerShdw blurRad="38100" dist="38100" dir="2700000" algn="tl">
                        <a:srgbClr val="C0C0C0"/>
                      </a:outerShdw>
                    </a:effectLst>
                    <a:latin typeface="Arial" pitchFamily="34" charset="0"/>
                    <a:ea typeface="宋体" pitchFamily="2" charset="-122"/>
                  </a:endParaRPr>
                </a:p>
              </p:txBody>
            </p:sp>
            <p:sp>
              <p:nvSpPr>
                <p:cNvPr id="415766" name="Text Box 22"/>
                <p:cNvSpPr txBox="1">
                  <a:spLocks noChangeArrowheads="1"/>
                </p:cNvSpPr>
                <p:nvPr/>
              </p:nvSpPr>
              <p:spPr bwMode="auto">
                <a:xfrm>
                  <a:off x="4176" y="3216"/>
                  <a:ext cx="257" cy="269"/>
                </a:xfrm>
                <a:prstGeom prst="rect">
                  <a:avLst/>
                </a:prstGeom>
                <a:noFill/>
                <a:ln w="12700">
                  <a:noFill/>
                  <a:miter lim="800000"/>
                  <a:headEnd/>
                  <a:tailEnd/>
                </a:ln>
                <a:effectLst>
                  <a:outerShdw dist="17961" dir="2700000" algn="ctr" rotWithShape="0">
                    <a:schemeClr val="bg2"/>
                  </a:outerShdw>
                </a:effectLst>
              </p:spPr>
              <p:txBody>
                <a:bodyPr>
                  <a:spAutoFit/>
                </a:bodyPr>
                <a:lstStyle/>
                <a:p>
                  <a:pPr>
                    <a:spcBef>
                      <a:spcPct val="50000"/>
                    </a:spcBef>
                    <a:defRPr/>
                  </a:pPr>
                  <a:r>
                    <a:rPr kumimoji="1" lang="en-US" altLang="zh-CN" sz="2200">
                      <a:solidFill>
                        <a:srgbClr val="000000"/>
                      </a:solidFill>
                      <a:effectLst>
                        <a:outerShdw blurRad="38100" dist="38100" dir="2700000" algn="tl">
                          <a:srgbClr val="C0C0C0"/>
                        </a:outerShdw>
                      </a:effectLst>
                      <a:latin typeface="Arial" pitchFamily="34" charset="0"/>
                      <a:ea typeface="宋体" pitchFamily="2" charset="-122"/>
                      <a:sym typeface="Wingdings 2" pitchFamily="18" charset="2"/>
                    </a:rPr>
                    <a:t></a:t>
                  </a:r>
                  <a:endParaRPr kumimoji="1" lang="en-US" altLang="zh-CN" sz="2200">
                    <a:solidFill>
                      <a:srgbClr val="000000"/>
                    </a:solidFill>
                    <a:effectLst>
                      <a:outerShdw blurRad="38100" dist="38100" dir="2700000" algn="tl">
                        <a:srgbClr val="C0C0C0"/>
                      </a:outerShdw>
                    </a:effectLst>
                    <a:latin typeface="Arial" pitchFamily="34" charset="0"/>
                    <a:ea typeface="宋体" pitchFamily="2" charset="-122"/>
                  </a:endParaRPr>
                </a:p>
              </p:txBody>
            </p:sp>
            <p:sp>
              <p:nvSpPr>
                <p:cNvPr id="415767" name="Text Box 23"/>
                <p:cNvSpPr txBox="1">
                  <a:spLocks noChangeArrowheads="1"/>
                </p:cNvSpPr>
                <p:nvPr/>
              </p:nvSpPr>
              <p:spPr bwMode="auto">
                <a:xfrm>
                  <a:off x="4176" y="3024"/>
                  <a:ext cx="257" cy="269"/>
                </a:xfrm>
                <a:prstGeom prst="rect">
                  <a:avLst/>
                </a:prstGeom>
                <a:noFill/>
                <a:ln w="12700">
                  <a:noFill/>
                  <a:miter lim="800000"/>
                  <a:headEnd/>
                  <a:tailEnd/>
                </a:ln>
                <a:effectLst>
                  <a:outerShdw dist="17961" dir="2700000" algn="ctr" rotWithShape="0">
                    <a:schemeClr val="bg2"/>
                  </a:outerShdw>
                </a:effectLst>
              </p:spPr>
              <p:txBody>
                <a:bodyPr>
                  <a:spAutoFit/>
                </a:bodyPr>
                <a:lstStyle/>
                <a:p>
                  <a:pPr>
                    <a:spcBef>
                      <a:spcPct val="50000"/>
                    </a:spcBef>
                    <a:defRPr/>
                  </a:pPr>
                  <a:r>
                    <a:rPr kumimoji="1" lang="en-US" altLang="zh-CN" sz="2200">
                      <a:solidFill>
                        <a:srgbClr val="000000"/>
                      </a:solidFill>
                      <a:effectLst>
                        <a:outerShdw blurRad="38100" dist="38100" dir="2700000" algn="tl">
                          <a:srgbClr val="C0C0C0"/>
                        </a:outerShdw>
                      </a:effectLst>
                      <a:latin typeface="Arial" pitchFamily="34" charset="0"/>
                      <a:ea typeface="宋体" pitchFamily="2" charset="-122"/>
                      <a:sym typeface="Wingdings 2" pitchFamily="18" charset="2"/>
                    </a:rPr>
                    <a:t></a:t>
                  </a:r>
                  <a:endParaRPr kumimoji="1" lang="en-US" altLang="zh-CN" sz="2200">
                    <a:solidFill>
                      <a:srgbClr val="000000"/>
                    </a:solidFill>
                    <a:effectLst>
                      <a:outerShdw blurRad="38100" dist="38100" dir="2700000" algn="tl">
                        <a:srgbClr val="C0C0C0"/>
                      </a:outerShdw>
                    </a:effectLst>
                    <a:latin typeface="Arial" pitchFamily="34" charset="0"/>
                    <a:ea typeface="宋体" pitchFamily="2" charset="-122"/>
                  </a:endParaRPr>
                </a:p>
              </p:txBody>
            </p:sp>
            <p:sp>
              <p:nvSpPr>
                <p:cNvPr id="415768" name="Text Box 24"/>
                <p:cNvSpPr txBox="1">
                  <a:spLocks noChangeArrowheads="1"/>
                </p:cNvSpPr>
                <p:nvPr/>
              </p:nvSpPr>
              <p:spPr bwMode="auto">
                <a:xfrm>
                  <a:off x="4752" y="2928"/>
                  <a:ext cx="258" cy="269"/>
                </a:xfrm>
                <a:prstGeom prst="rect">
                  <a:avLst/>
                </a:prstGeom>
                <a:noFill/>
                <a:ln w="12700">
                  <a:noFill/>
                  <a:miter lim="800000"/>
                  <a:headEnd/>
                  <a:tailEnd/>
                </a:ln>
                <a:effectLst>
                  <a:outerShdw dist="17961" dir="2700000" algn="ctr" rotWithShape="0">
                    <a:schemeClr val="bg2"/>
                  </a:outerShdw>
                </a:effectLst>
              </p:spPr>
              <p:txBody>
                <a:bodyPr>
                  <a:spAutoFit/>
                </a:bodyPr>
                <a:lstStyle/>
                <a:p>
                  <a:pPr>
                    <a:spcBef>
                      <a:spcPct val="50000"/>
                    </a:spcBef>
                    <a:defRPr/>
                  </a:pPr>
                  <a:r>
                    <a:rPr kumimoji="1" lang="en-US" altLang="zh-CN" sz="2200" dirty="0">
                      <a:solidFill>
                        <a:srgbClr val="000000"/>
                      </a:solidFill>
                      <a:effectLst>
                        <a:outerShdw blurRad="38100" dist="38100" dir="2700000" algn="tl">
                          <a:srgbClr val="C0C0C0"/>
                        </a:outerShdw>
                      </a:effectLst>
                      <a:latin typeface="Arial" pitchFamily="34" charset="0"/>
                      <a:ea typeface="宋体" pitchFamily="2" charset="-122"/>
                      <a:sym typeface="Wingdings 2" pitchFamily="18" charset="2"/>
                    </a:rPr>
                    <a:t></a:t>
                  </a:r>
                  <a:endParaRPr kumimoji="1" lang="en-US" altLang="zh-CN" sz="2200" dirty="0">
                    <a:solidFill>
                      <a:srgbClr val="000000"/>
                    </a:solidFill>
                    <a:effectLst>
                      <a:outerShdw blurRad="38100" dist="38100" dir="2700000" algn="tl">
                        <a:srgbClr val="C0C0C0"/>
                      </a:outerShdw>
                    </a:effectLst>
                    <a:latin typeface="Arial" pitchFamily="34" charset="0"/>
                    <a:ea typeface="宋体" pitchFamily="2" charset="-122"/>
                  </a:endParaRPr>
                </a:p>
              </p:txBody>
            </p:sp>
            <p:sp>
              <p:nvSpPr>
                <p:cNvPr id="415769" name="Text Box 25"/>
                <p:cNvSpPr txBox="1">
                  <a:spLocks noChangeArrowheads="1"/>
                </p:cNvSpPr>
                <p:nvPr/>
              </p:nvSpPr>
              <p:spPr bwMode="auto">
                <a:xfrm>
                  <a:off x="4944" y="3168"/>
                  <a:ext cx="258" cy="269"/>
                </a:xfrm>
                <a:prstGeom prst="rect">
                  <a:avLst/>
                </a:prstGeom>
                <a:noFill/>
                <a:ln w="12700">
                  <a:noFill/>
                  <a:miter lim="800000"/>
                  <a:headEnd/>
                  <a:tailEnd/>
                </a:ln>
                <a:effectLst>
                  <a:outerShdw dist="17961" dir="2700000" algn="ctr" rotWithShape="0">
                    <a:schemeClr val="bg2"/>
                  </a:outerShdw>
                </a:effectLst>
              </p:spPr>
              <p:txBody>
                <a:bodyPr>
                  <a:spAutoFit/>
                </a:bodyPr>
                <a:lstStyle/>
                <a:p>
                  <a:pPr>
                    <a:spcBef>
                      <a:spcPct val="50000"/>
                    </a:spcBef>
                    <a:defRPr/>
                  </a:pPr>
                  <a:r>
                    <a:rPr kumimoji="1" lang="en-US" altLang="zh-CN" sz="2200">
                      <a:solidFill>
                        <a:srgbClr val="000000"/>
                      </a:solidFill>
                      <a:effectLst>
                        <a:outerShdw blurRad="38100" dist="38100" dir="2700000" algn="tl">
                          <a:srgbClr val="C0C0C0"/>
                        </a:outerShdw>
                      </a:effectLst>
                      <a:latin typeface="Arial" pitchFamily="34" charset="0"/>
                      <a:ea typeface="宋体" pitchFamily="2" charset="-122"/>
                      <a:sym typeface="Wingdings 2" pitchFamily="18" charset="2"/>
                    </a:rPr>
                    <a:t></a:t>
                  </a:r>
                  <a:endParaRPr kumimoji="1" lang="en-US" altLang="zh-CN" sz="2200">
                    <a:solidFill>
                      <a:srgbClr val="000000"/>
                    </a:solidFill>
                    <a:effectLst>
                      <a:outerShdw blurRad="38100" dist="38100" dir="2700000" algn="tl">
                        <a:srgbClr val="C0C0C0"/>
                      </a:outerShdw>
                    </a:effectLst>
                    <a:latin typeface="Arial" pitchFamily="34" charset="0"/>
                    <a:ea typeface="宋体" pitchFamily="2" charset="-122"/>
                  </a:endParaRPr>
                </a:p>
              </p:txBody>
            </p:sp>
            <p:sp>
              <p:nvSpPr>
                <p:cNvPr id="415770" name="Text Box 26"/>
                <p:cNvSpPr txBox="1">
                  <a:spLocks noChangeArrowheads="1"/>
                </p:cNvSpPr>
                <p:nvPr/>
              </p:nvSpPr>
              <p:spPr bwMode="auto">
                <a:xfrm>
                  <a:off x="4272" y="2784"/>
                  <a:ext cx="258" cy="269"/>
                </a:xfrm>
                <a:prstGeom prst="rect">
                  <a:avLst/>
                </a:prstGeom>
                <a:noFill/>
                <a:ln w="12700">
                  <a:noFill/>
                  <a:miter lim="800000"/>
                  <a:headEnd/>
                  <a:tailEnd/>
                </a:ln>
                <a:effectLst>
                  <a:outerShdw dist="17961" dir="2700000" algn="ctr" rotWithShape="0">
                    <a:schemeClr val="bg2"/>
                  </a:outerShdw>
                </a:effectLst>
              </p:spPr>
              <p:txBody>
                <a:bodyPr>
                  <a:spAutoFit/>
                </a:bodyPr>
                <a:lstStyle/>
                <a:p>
                  <a:pPr>
                    <a:spcBef>
                      <a:spcPct val="50000"/>
                    </a:spcBef>
                    <a:defRPr/>
                  </a:pPr>
                  <a:r>
                    <a:rPr kumimoji="1" lang="en-US" altLang="zh-CN" sz="2200">
                      <a:solidFill>
                        <a:srgbClr val="000000"/>
                      </a:solidFill>
                      <a:effectLst>
                        <a:outerShdw blurRad="38100" dist="38100" dir="2700000" algn="tl">
                          <a:srgbClr val="C0C0C0"/>
                        </a:outerShdw>
                      </a:effectLst>
                      <a:latin typeface="Arial" pitchFamily="34" charset="0"/>
                      <a:ea typeface="宋体" pitchFamily="2" charset="-122"/>
                      <a:sym typeface="Wingdings 2" pitchFamily="18" charset="2"/>
                    </a:rPr>
                    <a:t></a:t>
                  </a:r>
                  <a:endParaRPr kumimoji="1" lang="en-US" altLang="zh-CN" sz="2200">
                    <a:solidFill>
                      <a:srgbClr val="000000"/>
                    </a:solidFill>
                    <a:effectLst>
                      <a:outerShdw blurRad="38100" dist="38100" dir="2700000" algn="tl">
                        <a:srgbClr val="C0C0C0"/>
                      </a:outerShdw>
                    </a:effectLst>
                    <a:latin typeface="Arial" pitchFamily="34" charset="0"/>
                    <a:ea typeface="宋体" pitchFamily="2" charset="-122"/>
                  </a:endParaRPr>
                </a:p>
              </p:txBody>
            </p:sp>
          </p:grpSp>
          <p:sp>
            <p:nvSpPr>
              <p:cNvPr id="415771" name="Text Box 27"/>
              <p:cNvSpPr txBox="1">
                <a:spLocks noChangeArrowheads="1"/>
              </p:cNvSpPr>
              <p:nvPr/>
            </p:nvSpPr>
            <p:spPr bwMode="auto">
              <a:xfrm>
                <a:off x="4080" y="3648"/>
                <a:ext cx="1200" cy="231"/>
              </a:xfrm>
              <a:prstGeom prst="rect">
                <a:avLst/>
              </a:prstGeom>
              <a:noFill/>
              <a:ln w="12700">
                <a:noFill/>
                <a:miter lim="800000"/>
                <a:headEnd/>
                <a:tailEnd/>
              </a:ln>
              <a:effectLst>
                <a:outerShdw dist="17961" dir="2700000" algn="ctr" rotWithShape="0">
                  <a:schemeClr val="bg2"/>
                </a:outerShdw>
              </a:effectLst>
            </p:spPr>
            <p:txBody>
              <a:bodyPr>
                <a:spAutoFit/>
              </a:bodyPr>
              <a:lstStyle/>
              <a:p>
                <a:pPr>
                  <a:spcBef>
                    <a:spcPct val="50000"/>
                  </a:spcBef>
                  <a:defRPr/>
                </a:pPr>
                <a:r>
                  <a:rPr kumimoji="1" lang="zh-CN" altLang="en-US">
                    <a:solidFill>
                      <a:srgbClr val="000000"/>
                    </a:solidFill>
                    <a:effectLst>
                      <a:outerShdw blurRad="38100" dist="38100" dir="2700000" algn="tl">
                        <a:srgbClr val="C0C0C0"/>
                      </a:outerShdw>
                    </a:effectLst>
                    <a:latin typeface="Arial" pitchFamily="34" charset="0"/>
                    <a:ea typeface="宋体" pitchFamily="2" charset="-122"/>
                  </a:rPr>
                  <a:t>不相关</a:t>
                </a:r>
              </a:p>
            </p:txBody>
          </p:sp>
        </p:grpSp>
      </p:grpSp>
      <p:grpSp>
        <p:nvGrpSpPr>
          <p:cNvPr id="43013" name="Group 28"/>
          <p:cNvGrpSpPr>
            <a:grpSpLocks/>
          </p:cNvGrpSpPr>
          <p:nvPr/>
        </p:nvGrpSpPr>
        <p:grpSpPr bwMode="auto">
          <a:xfrm>
            <a:off x="3417888" y="4310063"/>
            <a:ext cx="2667000" cy="2133600"/>
            <a:chOff x="2064" y="2544"/>
            <a:chExt cx="1680" cy="1344"/>
          </a:xfrm>
        </p:grpSpPr>
        <p:sp>
          <p:nvSpPr>
            <p:cNvPr id="43084" name="Rectangle 29"/>
            <p:cNvSpPr>
              <a:spLocks noChangeArrowheads="1"/>
            </p:cNvSpPr>
            <p:nvPr/>
          </p:nvSpPr>
          <p:spPr bwMode="auto">
            <a:xfrm>
              <a:off x="2064" y="2544"/>
              <a:ext cx="1680" cy="1344"/>
            </a:xfrm>
            <a:prstGeom prst="rect">
              <a:avLst/>
            </a:prstGeom>
            <a:noFill/>
            <a:ln w="12700">
              <a:noFill/>
              <a:miter lim="800000"/>
              <a:headEnd/>
              <a:tailEnd/>
            </a:ln>
          </p:spPr>
          <p:txBody>
            <a:bodyPr wrap="none" anchor="ctr"/>
            <a:lstStyle/>
            <a:p>
              <a:endParaRPr lang="zh-CN" altLang="en-US"/>
            </a:p>
          </p:txBody>
        </p:sp>
        <p:grpSp>
          <p:nvGrpSpPr>
            <p:cNvPr id="43085" name="Group 30"/>
            <p:cNvGrpSpPr>
              <a:grpSpLocks/>
            </p:cNvGrpSpPr>
            <p:nvPr/>
          </p:nvGrpSpPr>
          <p:grpSpPr bwMode="auto">
            <a:xfrm>
              <a:off x="2256" y="2592"/>
              <a:ext cx="1392" cy="1287"/>
              <a:chOff x="2208" y="2640"/>
              <a:chExt cx="1392" cy="1287"/>
            </a:xfrm>
          </p:grpSpPr>
          <p:grpSp>
            <p:nvGrpSpPr>
              <p:cNvPr id="43086" name="Group 31"/>
              <p:cNvGrpSpPr>
                <a:grpSpLocks/>
              </p:cNvGrpSpPr>
              <p:nvPr/>
            </p:nvGrpSpPr>
            <p:grpSpPr bwMode="auto">
              <a:xfrm>
                <a:off x="2208" y="2640"/>
                <a:ext cx="1392" cy="1056"/>
                <a:chOff x="2208" y="2640"/>
                <a:chExt cx="1392" cy="1056"/>
              </a:xfrm>
            </p:grpSpPr>
            <p:sp>
              <p:nvSpPr>
                <p:cNvPr id="415776" name="Line 32"/>
                <p:cNvSpPr>
                  <a:spLocks noChangeShapeType="1"/>
                </p:cNvSpPr>
                <p:nvPr/>
              </p:nvSpPr>
              <p:spPr bwMode="auto">
                <a:xfrm>
                  <a:off x="2208" y="2640"/>
                  <a:ext cx="0" cy="1056"/>
                </a:xfrm>
                <a:prstGeom prst="line">
                  <a:avLst/>
                </a:prstGeom>
                <a:noFill/>
                <a:ln w="28575">
                  <a:solidFill>
                    <a:schemeClr val="tx1"/>
                  </a:solidFill>
                  <a:round/>
                  <a:headEnd type="triangle" w="med" len="med"/>
                  <a:tailEnd/>
                </a:ln>
                <a:effectLst>
                  <a:outerShdw dist="17961" dir="2700000" algn="ctr" rotWithShape="0">
                    <a:schemeClr val="bg2"/>
                  </a:outerShdw>
                </a:effectLst>
              </p:spPr>
              <p:txBody>
                <a:bodyPr/>
                <a:lstStyle/>
                <a:p>
                  <a:pPr>
                    <a:defRPr/>
                  </a:pPr>
                  <a:endParaRPr lang="zh-CN" altLang="en-US">
                    <a:ea typeface="宋体" pitchFamily="2" charset="-122"/>
                  </a:endParaRPr>
                </a:p>
              </p:txBody>
            </p:sp>
            <p:sp>
              <p:nvSpPr>
                <p:cNvPr id="415777" name="Line 33"/>
                <p:cNvSpPr>
                  <a:spLocks noChangeShapeType="1"/>
                </p:cNvSpPr>
                <p:nvPr/>
              </p:nvSpPr>
              <p:spPr bwMode="auto">
                <a:xfrm>
                  <a:off x="2208" y="3696"/>
                  <a:ext cx="1392" cy="0"/>
                </a:xfrm>
                <a:prstGeom prst="line">
                  <a:avLst/>
                </a:prstGeom>
                <a:noFill/>
                <a:ln w="28575">
                  <a:solidFill>
                    <a:schemeClr val="tx1"/>
                  </a:solidFill>
                  <a:round/>
                  <a:headEnd/>
                  <a:tailEnd type="triangle" w="med" len="med"/>
                </a:ln>
                <a:effectLst>
                  <a:outerShdw dist="17961" dir="2700000" algn="ctr" rotWithShape="0">
                    <a:schemeClr val="bg2"/>
                  </a:outerShdw>
                </a:effectLst>
              </p:spPr>
              <p:txBody>
                <a:bodyPr/>
                <a:lstStyle/>
                <a:p>
                  <a:pPr>
                    <a:defRPr/>
                  </a:pPr>
                  <a:endParaRPr lang="zh-CN" altLang="en-US">
                    <a:ea typeface="宋体" pitchFamily="2" charset="-122"/>
                  </a:endParaRPr>
                </a:p>
              </p:txBody>
            </p:sp>
            <p:sp>
              <p:nvSpPr>
                <p:cNvPr id="415778" name="Text Box 34"/>
                <p:cNvSpPr txBox="1">
                  <a:spLocks noChangeArrowheads="1"/>
                </p:cNvSpPr>
                <p:nvPr/>
              </p:nvSpPr>
              <p:spPr bwMode="auto">
                <a:xfrm>
                  <a:off x="2928" y="3312"/>
                  <a:ext cx="257" cy="269"/>
                </a:xfrm>
                <a:prstGeom prst="rect">
                  <a:avLst/>
                </a:prstGeom>
                <a:noFill/>
                <a:ln w="12700">
                  <a:noFill/>
                  <a:miter lim="800000"/>
                  <a:headEnd/>
                  <a:tailEnd/>
                </a:ln>
                <a:effectLst>
                  <a:outerShdw dist="17961" dir="2700000" algn="ctr" rotWithShape="0">
                    <a:schemeClr val="bg2"/>
                  </a:outerShdw>
                </a:effectLst>
              </p:spPr>
              <p:txBody>
                <a:bodyPr>
                  <a:spAutoFit/>
                </a:bodyPr>
                <a:lstStyle/>
                <a:p>
                  <a:pPr>
                    <a:spcBef>
                      <a:spcPct val="50000"/>
                    </a:spcBef>
                    <a:defRPr/>
                  </a:pPr>
                  <a:r>
                    <a:rPr kumimoji="1" lang="en-US" altLang="zh-CN" sz="2200">
                      <a:solidFill>
                        <a:srgbClr val="000000"/>
                      </a:solidFill>
                      <a:effectLst>
                        <a:outerShdw blurRad="38100" dist="38100" dir="2700000" algn="tl">
                          <a:srgbClr val="C0C0C0"/>
                        </a:outerShdw>
                      </a:effectLst>
                      <a:latin typeface="Arial" pitchFamily="34" charset="0"/>
                      <a:ea typeface="宋体" pitchFamily="2" charset="-122"/>
                      <a:sym typeface="Wingdings 2" pitchFamily="18" charset="2"/>
                    </a:rPr>
                    <a:t></a:t>
                  </a:r>
                  <a:endParaRPr kumimoji="1" lang="en-US" altLang="zh-CN" sz="2200">
                    <a:solidFill>
                      <a:srgbClr val="000000"/>
                    </a:solidFill>
                    <a:effectLst>
                      <a:outerShdw blurRad="38100" dist="38100" dir="2700000" algn="tl">
                        <a:srgbClr val="C0C0C0"/>
                      </a:outerShdw>
                    </a:effectLst>
                    <a:latin typeface="Arial" pitchFamily="34" charset="0"/>
                    <a:ea typeface="宋体" pitchFamily="2" charset="-122"/>
                  </a:endParaRPr>
                </a:p>
              </p:txBody>
            </p:sp>
            <p:sp>
              <p:nvSpPr>
                <p:cNvPr id="415779" name="Text Box 35"/>
                <p:cNvSpPr txBox="1">
                  <a:spLocks noChangeArrowheads="1"/>
                </p:cNvSpPr>
                <p:nvPr/>
              </p:nvSpPr>
              <p:spPr bwMode="auto">
                <a:xfrm>
                  <a:off x="3216" y="3360"/>
                  <a:ext cx="257" cy="269"/>
                </a:xfrm>
                <a:prstGeom prst="rect">
                  <a:avLst/>
                </a:prstGeom>
                <a:noFill/>
                <a:ln w="12700">
                  <a:noFill/>
                  <a:miter lim="800000"/>
                  <a:headEnd/>
                  <a:tailEnd/>
                </a:ln>
                <a:effectLst>
                  <a:outerShdw dist="17961" dir="2700000" algn="ctr" rotWithShape="0">
                    <a:schemeClr val="bg2"/>
                  </a:outerShdw>
                </a:effectLst>
              </p:spPr>
              <p:txBody>
                <a:bodyPr>
                  <a:spAutoFit/>
                </a:bodyPr>
                <a:lstStyle/>
                <a:p>
                  <a:pPr>
                    <a:spcBef>
                      <a:spcPct val="50000"/>
                    </a:spcBef>
                    <a:defRPr/>
                  </a:pPr>
                  <a:r>
                    <a:rPr kumimoji="1" lang="en-US" altLang="zh-CN" sz="2200">
                      <a:solidFill>
                        <a:srgbClr val="000000"/>
                      </a:solidFill>
                      <a:effectLst>
                        <a:outerShdw blurRad="38100" dist="38100" dir="2700000" algn="tl">
                          <a:srgbClr val="C0C0C0"/>
                        </a:outerShdw>
                      </a:effectLst>
                      <a:latin typeface="Arial" pitchFamily="34" charset="0"/>
                      <a:ea typeface="宋体" pitchFamily="2" charset="-122"/>
                      <a:sym typeface="Wingdings 2" pitchFamily="18" charset="2"/>
                    </a:rPr>
                    <a:t></a:t>
                  </a:r>
                  <a:endParaRPr kumimoji="1" lang="en-US" altLang="zh-CN" sz="2200">
                    <a:solidFill>
                      <a:srgbClr val="000000"/>
                    </a:solidFill>
                    <a:effectLst>
                      <a:outerShdw blurRad="38100" dist="38100" dir="2700000" algn="tl">
                        <a:srgbClr val="C0C0C0"/>
                      </a:outerShdw>
                    </a:effectLst>
                    <a:latin typeface="Arial" pitchFamily="34" charset="0"/>
                    <a:ea typeface="宋体" pitchFamily="2" charset="-122"/>
                  </a:endParaRPr>
                </a:p>
              </p:txBody>
            </p:sp>
            <p:sp>
              <p:nvSpPr>
                <p:cNvPr id="415780" name="Text Box 36"/>
                <p:cNvSpPr txBox="1">
                  <a:spLocks noChangeArrowheads="1"/>
                </p:cNvSpPr>
                <p:nvPr/>
              </p:nvSpPr>
              <p:spPr bwMode="auto">
                <a:xfrm>
                  <a:off x="2640" y="3168"/>
                  <a:ext cx="258" cy="269"/>
                </a:xfrm>
                <a:prstGeom prst="rect">
                  <a:avLst/>
                </a:prstGeom>
                <a:noFill/>
                <a:ln w="12700">
                  <a:noFill/>
                  <a:miter lim="800000"/>
                  <a:headEnd/>
                  <a:tailEnd/>
                </a:ln>
                <a:effectLst>
                  <a:outerShdw dist="17961" dir="2700000" algn="ctr" rotWithShape="0">
                    <a:schemeClr val="bg2"/>
                  </a:outerShdw>
                </a:effectLst>
              </p:spPr>
              <p:txBody>
                <a:bodyPr>
                  <a:spAutoFit/>
                </a:bodyPr>
                <a:lstStyle/>
                <a:p>
                  <a:pPr>
                    <a:spcBef>
                      <a:spcPct val="50000"/>
                    </a:spcBef>
                    <a:defRPr/>
                  </a:pPr>
                  <a:r>
                    <a:rPr kumimoji="1" lang="en-US" altLang="zh-CN" sz="2200">
                      <a:solidFill>
                        <a:srgbClr val="000000"/>
                      </a:solidFill>
                      <a:effectLst>
                        <a:outerShdw blurRad="38100" dist="38100" dir="2700000" algn="tl">
                          <a:srgbClr val="C0C0C0"/>
                        </a:outerShdw>
                      </a:effectLst>
                      <a:latin typeface="Arial" pitchFamily="34" charset="0"/>
                      <a:ea typeface="宋体" pitchFamily="2" charset="-122"/>
                      <a:sym typeface="Wingdings 2" pitchFamily="18" charset="2"/>
                    </a:rPr>
                    <a:t></a:t>
                  </a:r>
                  <a:endParaRPr kumimoji="1" lang="en-US" altLang="zh-CN" sz="2200">
                    <a:solidFill>
                      <a:srgbClr val="000000"/>
                    </a:solidFill>
                    <a:effectLst>
                      <a:outerShdw blurRad="38100" dist="38100" dir="2700000" algn="tl">
                        <a:srgbClr val="C0C0C0"/>
                      </a:outerShdw>
                    </a:effectLst>
                    <a:latin typeface="Arial" pitchFamily="34" charset="0"/>
                    <a:ea typeface="宋体" pitchFamily="2" charset="-122"/>
                  </a:endParaRPr>
                </a:p>
              </p:txBody>
            </p:sp>
            <p:sp>
              <p:nvSpPr>
                <p:cNvPr id="415781" name="Text Box 37"/>
                <p:cNvSpPr txBox="1">
                  <a:spLocks noChangeArrowheads="1"/>
                </p:cNvSpPr>
                <p:nvPr/>
              </p:nvSpPr>
              <p:spPr bwMode="auto">
                <a:xfrm>
                  <a:off x="2976" y="3120"/>
                  <a:ext cx="258" cy="269"/>
                </a:xfrm>
                <a:prstGeom prst="rect">
                  <a:avLst/>
                </a:prstGeom>
                <a:noFill/>
                <a:ln w="12700">
                  <a:noFill/>
                  <a:miter lim="800000"/>
                  <a:headEnd/>
                  <a:tailEnd/>
                </a:ln>
                <a:effectLst>
                  <a:outerShdw dist="17961" dir="2700000" algn="ctr" rotWithShape="0">
                    <a:schemeClr val="bg2"/>
                  </a:outerShdw>
                </a:effectLst>
              </p:spPr>
              <p:txBody>
                <a:bodyPr>
                  <a:spAutoFit/>
                </a:bodyPr>
                <a:lstStyle/>
                <a:p>
                  <a:pPr>
                    <a:spcBef>
                      <a:spcPct val="50000"/>
                    </a:spcBef>
                    <a:defRPr/>
                  </a:pPr>
                  <a:r>
                    <a:rPr kumimoji="1" lang="en-US" altLang="zh-CN" sz="2200">
                      <a:solidFill>
                        <a:srgbClr val="000000"/>
                      </a:solidFill>
                      <a:effectLst>
                        <a:outerShdw blurRad="38100" dist="38100" dir="2700000" algn="tl">
                          <a:srgbClr val="C0C0C0"/>
                        </a:outerShdw>
                      </a:effectLst>
                      <a:latin typeface="Arial" pitchFamily="34" charset="0"/>
                      <a:ea typeface="宋体" pitchFamily="2" charset="-122"/>
                      <a:sym typeface="Wingdings 2" pitchFamily="18" charset="2"/>
                    </a:rPr>
                    <a:t></a:t>
                  </a:r>
                  <a:endParaRPr kumimoji="1" lang="en-US" altLang="zh-CN" sz="2200">
                    <a:solidFill>
                      <a:srgbClr val="000000"/>
                    </a:solidFill>
                    <a:effectLst>
                      <a:outerShdw blurRad="38100" dist="38100" dir="2700000" algn="tl">
                        <a:srgbClr val="C0C0C0"/>
                      </a:outerShdw>
                    </a:effectLst>
                    <a:latin typeface="Arial" pitchFamily="34" charset="0"/>
                    <a:ea typeface="宋体" pitchFamily="2" charset="-122"/>
                  </a:endParaRPr>
                </a:p>
              </p:txBody>
            </p:sp>
            <p:sp>
              <p:nvSpPr>
                <p:cNvPr id="415782" name="Text Box 38"/>
                <p:cNvSpPr txBox="1">
                  <a:spLocks noChangeArrowheads="1"/>
                </p:cNvSpPr>
                <p:nvPr/>
              </p:nvSpPr>
              <p:spPr bwMode="auto">
                <a:xfrm>
                  <a:off x="2352" y="3024"/>
                  <a:ext cx="258" cy="269"/>
                </a:xfrm>
                <a:prstGeom prst="rect">
                  <a:avLst/>
                </a:prstGeom>
                <a:noFill/>
                <a:ln w="12700">
                  <a:noFill/>
                  <a:miter lim="800000"/>
                  <a:headEnd/>
                  <a:tailEnd/>
                </a:ln>
                <a:effectLst>
                  <a:outerShdw dist="17961" dir="2700000" algn="ctr" rotWithShape="0">
                    <a:schemeClr val="bg2"/>
                  </a:outerShdw>
                </a:effectLst>
              </p:spPr>
              <p:txBody>
                <a:bodyPr>
                  <a:spAutoFit/>
                </a:bodyPr>
                <a:lstStyle/>
                <a:p>
                  <a:pPr>
                    <a:spcBef>
                      <a:spcPct val="50000"/>
                    </a:spcBef>
                    <a:defRPr/>
                  </a:pPr>
                  <a:r>
                    <a:rPr kumimoji="1" lang="en-US" altLang="zh-CN" sz="2200">
                      <a:solidFill>
                        <a:srgbClr val="000000"/>
                      </a:solidFill>
                      <a:effectLst>
                        <a:outerShdw blurRad="38100" dist="38100" dir="2700000" algn="tl">
                          <a:srgbClr val="C0C0C0"/>
                        </a:outerShdw>
                      </a:effectLst>
                      <a:latin typeface="Arial" pitchFamily="34" charset="0"/>
                      <a:ea typeface="宋体" pitchFamily="2" charset="-122"/>
                      <a:sym typeface="Wingdings 2" pitchFamily="18" charset="2"/>
                    </a:rPr>
                    <a:t></a:t>
                  </a:r>
                  <a:endParaRPr kumimoji="1" lang="en-US" altLang="zh-CN" sz="2200">
                    <a:solidFill>
                      <a:srgbClr val="000000"/>
                    </a:solidFill>
                    <a:effectLst>
                      <a:outerShdw blurRad="38100" dist="38100" dir="2700000" algn="tl">
                        <a:srgbClr val="C0C0C0"/>
                      </a:outerShdw>
                    </a:effectLst>
                    <a:latin typeface="Arial" pitchFamily="34" charset="0"/>
                    <a:ea typeface="宋体" pitchFamily="2" charset="-122"/>
                  </a:endParaRPr>
                </a:p>
              </p:txBody>
            </p:sp>
            <p:sp>
              <p:nvSpPr>
                <p:cNvPr id="415783" name="Text Box 39"/>
                <p:cNvSpPr txBox="1">
                  <a:spLocks noChangeArrowheads="1"/>
                </p:cNvSpPr>
                <p:nvPr/>
              </p:nvSpPr>
              <p:spPr bwMode="auto">
                <a:xfrm>
                  <a:off x="2758" y="3079"/>
                  <a:ext cx="258" cy="269"/>
                </a:xfrm>
                <a:prstGeom prst="rect">
                  <a:avLst/>
                </a:prstGeom>
                <a:noFill/>
                <a:ln w="12700">
                  <a:noFill/>
                  <a:miter lim="800000"/>
                  <a:headEnd/>
                  <a:tailEnd/>
                </a:ln>
                <a:effectLst>
                  <a:outerShdw dist="17961" dir="2700000" algn="ctr" rotWithShape="0">
                    <a:schemeClr val="bg2"/>
                  </a:outerShdw>
                </a:effectLst>
              </p:spPr>
              <p:txBody>
                <a:bodyPr>
                  <a:spAutoFit/>
                </a:bodyPr>
                <a:lstStyle/>
                <a:p>
                  <a:pPr>
                    <a:spcBef>
                      <a:spcPct val="50000"/>
                    </a:spcBef>
                    <a:defRPr/>
                  </a:pPr>
                  <a:r>
                    <a:rPr kumimoji="1" lang="en-US" altLang="zh-CN" sz="2200">
                      <a:solidFill>
                        <a:srgbClr val="000000"/>
                      </a:solidFill>
                      <a:effectLst>
                        <a:outerShdw blurRad="38100" dist="38100" dir="2700000" algn="tl">
                          <a:srgbClr val="C0C0C0"/>
                        </a:outerShdw>
                      </a:effectLst>
                      <a:latin typeface="Arial" pitchFamily="34" charset="0"/>
                      <a:ea typeface="宋体" pitchFamily="2" charset="-122"/>
                      <a:sym typeface="Wingdings 2" pitchFamily="18" charset="2"/>
                    </a:rPr>
                    <a:t></a:t>
                  </a:r>
                  <a:endParaRPr kumimoji="1" lang="en-US" altLang="zh-CN" sz="2200">
                    <a:solidFill>
                      <a:srgbClr val="000000"/>
                    </a:solidFill>
                    <a:effectLst>
                      <a:outerShdw blurRad="38100" dist="38100" dir="2700000" algn="tl">
                        <a:srgbClr val="C0C0C0"/>
                      </a:outerShdw>
                    </a:effectLst>
                    <a:latin typeface="Arial" pitchFamily="34" charset="0"/>
                    <a:ea typeface="宋体" pitchFamily="2" charset="-122"/>
                  </a:endParaRPr>
                </a:p>
              </p:txBody>
            </p:sp>
            <p:sp>
              <p:nvSpPr>
                <p:cNvPr id="415784" name="Text Box 40"/>
                <p:cNvSpPr txBox="1">
                  <a:spLocks noChangeArrowheads="1"/>
                </p:cNvSpPr>
                <p:nvPr/>
              </p:nvSpPr>
              <p:spPr bwMode="auto">
                <a:xfrm>
                  <a:off x="2544" y="2976"/>
                  <a:ext cx="256" cy="269"/>
                </a:xfrm>
                <a:prstGeom prst="rect">
                  <a:avLst/>
                </a:prstGeom>
                <a:noFill/>
                <a:ln w="12700">
                  <a:noFill/>
                  <a:miter lim="800000"/>
                  <a:headEnd/>
                  <a:tailEnd/>
                </a:ln>
                <a:effectLst>
                  <a:outerShdw dist="17961" dir="2700000" algn="ctr" rotWithShape="0">
                    <a:schemeClr val="bg2"/>
                  </a:outerShdw>
                </a:effectLst>
              </p:spPr>
              <p:txBody>
                <a:bodyPr>
                  <a:spAutoFit/>
                </a:bodyPr>
                <a:lstStyle/>
                <a:p>
                  <a:pPr>
                    <a:spcBef>
                      <a:spcPct val="50000"/>
                    </a:spcBef>
                    <a:defRPr/>
                  </a:pPr>
                  <a:r>
                    <a:rPr kumimoji="1" lang="en-US" altLang="zh-CN" sz="2200">
                      <a:solidFill>
                        <a:srgbClr val="000000"/>
                      </a:solidFill>
                      <a:effectLst>
                        <a:outerShdw blurRad="38100" dist="38100" dir="2700000" algn="tl">
                          <a:srgbClr val="C0C0C0"/>
                        </a:outerShdw>
                      </a:effectLst>
                      <a:latin typeface="Arial" pitchFamily="34" charset="0"/>
                      <a:ea typeface="宋体" pitchFamily="2" charset="-122"/>
                      <a:sym typeface="Wingdings 2" pitchFamily="18" charset="2"/>
                    </a:rPr>
                    <a:t></a:t>
                  </a:r>
                  <a:endParaRPr kumimoji="1" lang="en-US" altLang="zh-CN" sz="2200">
                    <a:solidFill>
                      <a:srgbClr val="000000"/>
                    </a:solidFill>
                    <a:effectLst>
                      <a:outerShdw blurRad="38100" dist="38100" dir="2700000" algn="tl">
                        <a:srgbClr val="C0C0C0"/>
                      </a:outerShdw>
                    </a:effectLst>
                    <a:latin typeface="Arial" pitchFamily="34" charset="0"/>
                    <a:ea typeface="宋体" pitchFamily="2" charset="-122"/>
                  </a:endParaRPr>
                </a:p>
              </p:txBody>
            </p:sp>
            <p:sp>
              <p:nvSpPr>
                <p:cNvPr id="415785" name="Text Box 41"/>
                <p:cNvSpPr txBox="1">
                  <a:spLocks noChangeArrowheads="1"/>
                </p:cNvSpPr>
                <p:nvPr/>
              </p:nvSpPr>
              <p:spPr bwMode="auto">
                <a:xfrm>
                  <a:off x="2256" y="2832"/>
                  <a:ext cx="257" cy="269"/>
                </a:xfrm>
                <a:prstGeom prst="rect">
                  <a:avLst/>
                </a:prstGeom>
                <a:noFill/>
                <a:ln w="12700">
                  <a:noFill/>
                  <a:miter lim="800000"/>
                  <a:headEnd/>
                  <a:tailEnd/>
                </a:ln>
                <a:effectLst>
                  <a:outerShdw dist="17961" dir="2700000" algn="ctr" rotWithShape="0">
                    <a:schemeClr val="bg2"/>
                  </a:outerShdw>
                </a:effectLst>
              </p:spPr>
              <p:txBody>
                <a:bodyPr>
                  <a:spAutoFit/>
                </a:bodyPr>
                <a:lstStyle/>
                <a:p>
                  <a:pPr>
                    <a:spcBef>
                      <a:spcPct val="50000"/>
                    </a:spcBef>
                    <a:defRPr/>
                  </a:pPr>
                  <a:r>
                    <a:rPr kumimoji="1" lang="en-US" altLang="zh-CN" sz="2200">
                      <a:solidFill>
                        <a:srgbClr val="000000"/>
                      </a:solidFill>
                      <a:effectLst>
                        <a:outerShdw blurRad="38100" dist="38100" dir="2700000" algn="tl">
                          <a:srgbClr val="C0C0C0"/>
                        </a:outerShdw>
                      </a:effectLst>
                      <a:latin typeface="Arial" pitchFamily="34" charset="0"/>
                      <a:ea typeface="宋体" pitchFamily="2" charset="-122"/>
                      <a:sym typeface="Wingdings 2" pitchFamily="18" charset="2"/>
                    </a:rPr>
                    <a:t></a:t>
                  </a:r>
                  <a:endParaRPr kumimoji="1" lang="en-US" altLang="zh-CN" sz="2200">
                    <a:solidFill>
                      <a:srgbClr val="000000"/>
                    </a:solidFill>
                    <a:effectLst>
                      <a:outerShdw blurRad="38100" dist="38100" dir="2700000" algn="tl">
                        <a:srgbClr val="C0C0C0"/>
                      </a:outerShdw>
                    </a:effectLst>
                    <a:latin typeface="Arial" pitchFamily="34" charset="0"/>
                    <a:ea typeface="宋体" pitchFamily="2" charset="-122"/>
                  </a:endParaRPr>
                </a:p>
              </p:txBody>
            </p:sp>
            <p:sp>
              <p:nvSpPr>
                <p:cNvPr id="415786" name="Text Box 42"/>
                <p:cNvSpPr txBox="1">
                  <a:spLocks noChangeArrowheads="1"/>
                </p:cNvSpPr>
                <p:nvPr/>
              </p:nvSpPr>
              <p:spPr bwMode="auto">
                <a:xfrm>
                  <a:off x="2496" y="2832"/>
                  <a:ext cx="240" cy="269"/>
                </a:xfrm>
                <a:prstGeom prst="rect">
                  <a:avLst/>
                </a:prstGeom>
                <a:noFill/>
                <a:ln w="12700">
                  <a:noFill/>
                  <a:miter lim="800000"/>
                  <a:headEnd/>
                  <a:tailEnd/>
                </a:ln>
                <a:effectLst>
                  <a:outerShdw dist="17961" dir="2700000" algn="ctr" rotWithShape="0">
                    <a:schemeClr val="bg2"/>
                  </a:outerShdw>
                </a:effectLst>
              </p:spPr>
              <p:txBody>
                <a:bodyPr>
                  <a:spAutoFit/>
                </a:bodyPr>
                <a:lstStyle/>
                <a:p>
                  <a:pPr>
                    <a:spcBef>
                      <a:spcPct val="50000"/>
                    </a:spcBef>
                    <a:defRPr/>
                  </a:pPr>
                  <a:r>
                    <a:rPr kumimoji="1" lang="en-US" altLang="zh-CN" sz="2200">
                      <a:solidFill>
                        <a:srgbClr val="000000"/>
                      </a:solidFill>
                      <a:effectLst>
                        <a:outerShdw blurRad="38100" dist="38100" dir="2700000" algn="tl">
                          <a:srgbClr val="C0C0C0"/>
                        </a:outerShdw>
                      </a:effectLst>
                      <a:latin typeface="Arial" pitchFamily="34" charset="0"/>
                      <a:ea typeface="宋体" pitchFamily="2" charset="-122"/>
                      <a:sym typeface="Wingdings 2" pitchFamily="18" charset="2"/>
                    </a:rPr>
                    <a:t></a:t>
                  </a:r>
                  <a:endParaRPr kumimoji="1" lang="en-US" altLang="zh-CN" sz="2200">
                    <a:solidFill>
                      <a:srgbClr val="000000"/>
                    </a:solidFill>
                    <a:effectLst>
                      <a:outerShdw blurRad="38100" dist="38100" dir="2700000" algn="tl">
                        <a:srgbClr val="C0C0C0"/>
                      </a:outerShdw>
                    </a:effectLst>
                    <a:latin typeface="Arial" pitchFamily="34" charset="0"/>
                    <a:ea typeface="宋体" pitchFamily="2" charset="-122"/>
                  </a:endParaRPr>
                </a:p>
              </p:txBody>
            </p:sp>
            <p:sp>
              <p:nvSpPr>
                <p:cNvPr id="415787" name="Line 43"/>
                <p:cNvSpPr>
                  <a:spLocks noChangeShapeType="1"/>
                </p:cNvSpPr>
                <p:nvPr/>
              </p:nvSpPr>
              <p:spPr bwMode="auto">
                <a:xfrm>
                  <a:off x="2256" y="2832"/>
                  <a:ext cx="1152" cy="768"/>
                </a:xfrm>
                <a:prstGeom prst="line">
                  <a:avLst/>
                </a:prstGeom>
                <a:noFill/>
                <a:ln w="28575">
                  <a:solidFill>
                    <a:schemeClr val="tx2"/>
                  </a:solidFill>
                  <a:round/>
                  <a:headEnd/>
                  <a:tailEnd/>
                </a:ln>
                <a:effectLst>
                  <a:outerShdw dist="12700" dir="10800000" algn="ctr" rotWithShape="0">
                    <a:schemeClr val="bg2"/>
                  </a:outerShdw>
                </a:effectLst>
              </p:spPr>
              <p:txBody>
                <a:bodyPr/>
                <a:lstStyle/>
                <a:p>
                  <a:pPr>
                    <a:defRPr/>
                  </a:pPr>
                  <a:endParaRPr lang="zh-CN" altLang="en-US">
                    <a:ea typeface="宋体" pitchFamily="2" charset="-122"/>
                  </a:endParaRPr>
                </a:p>
              </p:txBody>
            </p:sp>
          </p:grpSp>
          <p:sp>
            <p:nvSpPr>
              <p:cNvPr id="415788" name="Text Box 44"/>
              <p:cNvSpPr txBox="1">
                <a:spLocks noChangeArrowheads="1"/>
              </p:cNvSpPr>
              <p:nvPr/>
            </p:nvSpPr>
            <p:spPr bwMode="auto">
              <a:xfrm>
                <a:off x="2256" y="3696"/>
                <a:ext cx="1200" cy="231"/>
              </a:xfrm>
              <a:prstGeom prst="rect">
                <a:avLst/>
              </a:prstGeom>
              <a:noFill/>
              <a:ln w="12700">
                <a:noFill/>
                <a:miter lim="800000"/>
                <a:headEnd/>
                <a:tailEnd/>
              </a:ln>
              <a:effectLst>
                <a:outerShdw dist="17961" dir="2700000" algn="ctr" rotWithShape="0">
                  <a:schemeClr val="bg2"/>
                </a:outerShdw>
              </a:effectLst>
            </p:spPr>
            <p:txBody>
              <a:bodyPr>
                <a:spAutoFit/>
              </a:bodyPr>
              <a:lstStyle/>
              <a:p>
                <a:pPr>
                  <a:spcBef>
                    <a:spcPct val="50000"/>
                  </a:spcBef>
                  <a:defRPr/>
                </a:pPr>
                <a:r>
                  <a:rPr kumimoji="1" lang="zh-CN" altLang="en-US" dirty="0">
                    <a:solidFill>
                      <a:srgbClr val="000000"/>
                    </a:solidFill>
                    <a:effectLst>
                      <a:outerShdw blurRad="38100" dist="38100" dir="2700000" algn="tl">
                        <a:srgbClr val="C0C0C0"/>
                      </a:outerShdw>
                    </a:effectLst>
                    <a:latin typeface="Arial" pitchFamily="34" charset="0"/>
                    <a:ea typeface="宋体" pitchFamily="2" charset="-122"/>
                  </a:rPr>
                  <a:t>负线性相关</a:t>
                </a:r>
              </a:p>
            </p:txBody>
          </p:sp>
        </p:grpSp>
      </p:grpSp>
      <p:grpSp>
        <p:nvGrpSpPr>
          <p:cNvPr id="43014" name="Group 45"/>
          <p:cNvGrpSpPr>
            <a:grpSpLocks/>
          </p:cNvGrpSpPr>
          <p:nvPr/>
        </p:nvGrpSpPr>
        <p:grpSpPr bwMode="auto">
          <a:xfrm>
            <a:off x="522288" y="4310063"/>
            <a:ext cx="2667000" cy="2133600"/>
            <a:chOff x="144" y="2640"/>
            <a:chExt cx="1680" cy="1344"/>
          </a:xfrm>
        </p:grpSpPr>
        <p:sp>
          <p:nvSpPr>
            <p:cNvPr id="43068" name="Rectangle 46"/>
            <p:cNvSpPr>
              <a:spLocks noChangeArrowheads="1"/>
            </p:cNvSpPr>
            <p:nvPr/>
          </p:nvSpPr>
          <p:spPr bwMode="auto">
            <a:xfrm>
              <a:off x="144" y="2640"/>
              <a:ext cx="1680" cy="1344"/>
            </a:xfrm>
            <a:prstGeom prst="rect">
              <a:avLst/>
            </a:prstGeom>
            <a:noFill/>
            <a:ln w="12700">
              <a:noFill/>
              <a:miter lim="800000"/>
              <a:headEnd/>
              <a:tailEnd/>
            </a:ln>
          </p:spPr>
          <p:txBody>
            <a:bodyPr wrap="none" anchor="ctr"/>
            <a:lstStyle/>
            <a:p>
              <a:endParaRPr lang="zh-CN" altLang="en-US"/>
            </a:p>
          </p:txBody>
        </p:sp>
        <p:grpSp>
          <p:nvGrpSpPr>
            <p:cNvPr id="43069" name="Group 47"/>
            <p:cNvGrpSpPr>
              <a:grpSpLocks/>
            </p:cNvGrpSpPr>
            <p:nvPr/>
          </p:nvGrpSpPr>
          <p:grpSpPr bwMode="auto">
            <a:xfrm>
              <a:off x="288" y="2688"/>
              <a:ext cx="1392" cy="1287"/>
              <a:chOff x="384" y="2592"/>
              <a:chExt cx="1392" cy="1287"/>
            </a:xfrm>
          </p:grpSpPr>
          <p:grpSp>
            <p:nvGrpSpPr>
              <p:cNvPr id="43070" name="Group 48"/>
              <p:cNvGrpSpPr>
                <a:grpSpLocks/>
              </p:cNvGrpSpPr>
              <p:nvPr/>
            </p:nvGrpSpPr>
            <p:grpSpPr bwMode="auto">
              <a:xfrm>
                <a:off x="384" y="2592"/>
                <a:ext cx="1392" cy="1056"/>
                <a:chOff x="3936" y="1248"/>
                <a:chExt cx="1392" cy="1056"/>
              </a:xfrm>
            </p:grpSpPr>
            <p:sp>
              <p:nvSpPr>
                <p:cNvPr id="415793" name="Line 49"/>
                <p:cNvSpPr>
                  <a:spLocks noChangeShapeType="1"/>
                </p:cNvSpPr>
                <p:nvPr/>
              </p:nvSpPr>
              <p:spPr bwMode="auto">
                <a:xfrm>
                  <a:off x="3936" y="1248"/>
                  <a:ext cx="0" cy="1056"/>
                </a:xfrm>
                <a:prstGeom prst="line">
                  <a:avLst/>
                </a:prstGeom>
                <a:noFill/>
                <a:ln w="28575">
                  <a:solidFill>
                    <a:schemeClr val="tx1"/>
                  </a:solidFill>
                  <a:round/>
                  <a:headEnd type="triangle" w="med" len="med"/>
                  <a:tailEnd/>
                </a:ln>
                <a:effectLst>
                  <a:outerShdw dist="17961" dir="2700000" algn="ctr" rotWithShape="0">
                    <a:schemeClr val="bg2"/>
                  </a:outerShdw>
                </a:effectLst>
              </p:spPr>
              <p:txBody>
                <a:bodyPr/>
                <a:lstStyle/>
                <a:p>
                  <a:pPr>
                    <a:defRPr/>
                  </a:pPr>
                  <a:endParaRPr lang="zh-CN" altLang="en-US">
                    <a:ea typeface="宋体" pitchFamily="2" charset="-122"/>
                  </a:endParaRPr>
                </a:p>
              </p:txBody>
            </p:sp>
            <p:sp>
              <p:nvSpPr>
                <p:cNvPr id="415794" name="Line 50"/>
                <p:cNvSpPr>
                  <a:spLocks noChangeShapeType="1"/>
                </p:cNvSpPr>
                <p:nvPr/>
              </p:nvSpPr>
              <p:spPr bwMode="auto">
                <a:xfrm>
                  <a:off x="3936" y="2304"/>
                  <a:ext cx="1392" cy="0"/>
                </a:xfrm>
                <a:prstGeom prst="line">
                  <a:avLst/>
                </a:prstGeom>
                <a:noFill/>
                <a:ln w="28575">
                  <a:solidFill>
                    <a:schemeClr val="tx1"/>
                  </a:solidFill>
                  <a:round/>
                  <a:headEnd/>
                  <a:tailEnd type="triangle" w="med" len="med"/>
                </a:ln>
                <a:effectLst>
                  <a:outerShdw dist="17961" dir="2700000" algn="ctr" rotWithShape="0">
                    <a:schemeClr val="bg2"/>
                  </a:outerShdw>
                </a:effectLst>
              </p:spPr>
              <p:txBody>
                <a:bodyPr/>
                <a:lstStyle/>
                <a:p>
                  <a:pPr>
                    <a:defRPr/>
                  </a:pPr>
                  <a:endParaRPr lang="zh-CN" altLang="en-US">
                    <a:ea typeface="宋体" pitchFamily="2" charset="-122"/>
                  </a:endParaRPr>
                </a:p>
              </p:txBody>
            </p:sp>
            <p:sp>
              <p:nvSpPr>
                <p:cNvPr id="415795" name="Text Box 51"/>
                <p:cNvSpPr txBox="1">
                  <a:spLocks noChangeArrowheads="1"/>
                </p:cNvSpPr>
                <p:nvPr/>
              </p:nvSpPr>
              <p:spPr bwMode="auto">
                <a:xfrm>
                  <a:off x="3971" y="1962"/>
                  <a:ext cx="257" cy="269"/>
                </a:xfrm>
                <a:prstGeom prst="rect">
                  <a:avLst/>
                </a:prstGeom>
                <a:noFill/>
                <a:ln w="12700">
                  <a:noFill/>
                  <a:miter lim="800000"/>
                  <a:headEnd/>
                  <a:tailEnd/>
                </a:ln>
                <a:effectLst>
                  <a:outerShdw dist="17961" dir="2700000" algn="ctr" rotWithShape="0">
                    <a:schemeClr val="bg2"/>
                  </a:outerShdw>
                </a:effectLst>
              </p:spPr>
              <p:txBody>
                <a:bodyPr>
                  <a:spAutoFit/>
                </a:bodyPr>
                <a:lstStyle/>
                <a:p>
                  <a:pPr>
                    <a:spcBef>
                      <a:spcPct val="50000"/>
                    </a:spcBef>
                    <a:defRPr/>
                  </a:pPr>
                  <a:r>
                    <a:rPr kumimoji="1" lang="en-US" altLang="zh-CN" sz="2200">
                      <a:solidFill>
                        <a:srgbClr val="000000"/>
                      </a:solidFill>
                      <a:effectLst>
                        <a:outerShdw blurRad="38100" dist="38100" dir="2700000" algn="tl">
                          <a:srgbClr val="C0C0C0"/>
                        </a:outerShdw>
                      </a:effectLst>
                      <a:latin typeface="Arial" pitchFamily="34" charset="0"/>
                      <a:ea typeface="宋体" pitchFamily="2" charset="-122"/>
                      <a:sym typeface="Wingdings 2" pitchFamily="18" charset="2"/>
                    </a:rPr>
                    <a:t></a:t>
                  </a:r>
                  <a:endParaRPr kumimoji="1" lang="en-US" altLang="zh-CN" sz="2200">
                    <a:solidFill>
                      <a:srgbClr val="000000"/>
                    </a:solidFill>
                    <a:effectLst>
                      <a:outerShdw blurRad="38100" dist="38100" dir="2700000" algn="tl">
                        <a:srgbClr val="C0C0C0"/>
                      </a:outerShdw>
                    </a:effectLst>
                    <a:latin typeface="Arial" pitchFamily="34" charset="0"/>
                    <a:ea typeface="宋体" pitchFamily="2" charset="-122"/>
                  </a:endParaRPr>
                </a:p>
              </p:txBody>
            </p:sp>
            <p:sp>
              <p:nvSpPr>
                <p:cNvPr id="415796" name="Text Box 52"/>
                <p:cNvSpPr txBox="1">
                  <a:spLocks noChangeArrowheads="1"/>
                </p:cNvSpPr>
                <p:nvPr/>
              </p:nvSpPr>
              <p:spPr bwMode="auto">
                <a:xfrm>
                  <a:off x="5001" y="1414"/>
                  <a:ext cx="257" cy="269"/>
                </a:xfrm>
                <a:prstGeom prst="rect">
                  <a:avLst/>
                </a:prstGeom>
                <a:noFill/>
                <a:ln w="12700">
                  <a:noFill/>
                  <a:miter lim="800000"/>
                  <a:headEnd/>
                  <a:tailEnd/>
                </a:ln>
                <a:effectLst>
                  <a:outerShdw dist="17961" dir="2700000" algn="ctr" rotWithShape="0">
                    <a:schemeClr val="bg2"/>
                  </a:outerShdw>
                </a:effectLst>
              </p:spPr>
              <p:txBody>
                <a:bodyPr>
                  <a:spAutoFit/>
                </a:bodyPr>
                <a:lstStyle/>
                <a:p>
                  <a:pPr>
                    <a:spcBef>
                      <a:spcPct val="50000"/>
                    </a:spcBef>
                    <a:defRPr/>
                  </a:pPr>
                  <a:r>
                    <a:rPr kumimoji="1" lang="en-US" altLang="zh-CN" sz="2200">
                      <a:solidFill>
                        <a:srgbClr val="000000"/>
                      </a:solidFill>
                      <a:effectLst>
                        <a:outerShdw blurRad="38100" dist="38100" dir="2700000" algn="tl">
                          <a:srgbClr val="C0C0C0"/>
                        </a:outerShdw>
                      </a:effectLst>
                      <a:latin typeface="Arial" pitchFamily="34" charset="0"/>
                      <a:ea typeface="宋体" pitchFamily="2" charset="-122"/>
                      <a:sym typeface="Wingdings 2" pitchFamily="18" charset="2"/>
                    </a:rPr>
                    <a:t></a:t>
                  </a:r>
                  <a:endParaRPr kumimoji="1" lang="en-US" altLang="zh-CN" sz="2200">
                    <a:solidFill>
                      <a:srgbClr val="000000"/>
                    </a:solidFill>
                    <a:effectLst>
                      <a:outerShdw blurRad="38100" dist="38100" dir="2700000" algn="tl">
                        <a:srgbClr val="C0C0C0"/>
                      </a:outerShdw>
                    </a:effectLst>
                    <a:latin typeface="Arial" pitchFamily="34" charset="0"/>
                    <a:ea typeface="宋体" pitchFamily="2" charset="-122"/>
                  </a:endParaRPr>
                </a:p>
              </p:txBody>
            </p:sp>
            <p:sp>
              <p:nvSpPr>
                <p:cNvPr id="415797" name="Text Box 53"/>
                <p:cNvSpPr txBox="1">
                  <a:spLocks noChangeArrowheads="1"/>
                </p:cNvSpPr>
                <p:nvPr/>
              </p:nvSpPr>
              <p:spPr bwMode="auto">
                <a:xfrm>
                  <a:off x="4736" y="1612"/>
                  <a:ext cx="258" cy="269"/>
                </a:xfrm>
                <a:prstGeom prst="rect">
                  <a:avLst/>
                </a:prstGeom>
                <a:noFill/>
                <a:ln w="12700">
                  <a:noFill/>
                  <a:miter lim="800000"/>
                  <a:headEnd/>
                  <a:tailEnd/>
                </a:ln>
                <a:effectLst>
                  <a:outerShdw dist="17961" dir="2700000" algn="ctr" rotWithShape="0">
                    <a:schemeClr val="bg2"/>
                  </a:outerShdw>
                </a:effectLst>
              </p:spPr>
              <p:txBody>
                <a:bodyPr>
                  <a:spAutoFit/>
                </a:bodyPr>
                <a:lstStyle/>
                <a:p>
                  <a:pPr>
                    <a:spcBef>
                      <a:spcPct val="50000"/>
                    </a:spcBef>
                    <a:defRPr/>
                  </a:pPr>
                  <a:r>
                    <a:rPr kumimoji="1" lang="en-US" altLang="zh-CN" sz="2200">
                      <a:solidFill>
                        <a:srgbClr val="000000"/>
                      </a:solidFill>
                      <a:effectLst>
                        <a:outerShdw blurRad="38100" dist="38100" dir="2700000" algn="tl">
                          <a:srgbClr val="C0C0C0"/>
                        </a:outerShdw>
                      </a:effectLst>
                      <a:latin typeface="Arial" pitchFamily="34" charset="0"/>
                      <a:ea typeface="宋体" pitchFamily="2" charset="-122"/>
                      <a:sym typeface="Wingdings 2" pitchFamily="18" charset="2"/>
                    </a:rPr>
                    <a:t></a:t>
                  </a:r>
                  <a:endParaRPr kumimoji="1" lang="en-US" altLang="zh-CN" sz="2200">
                    <a:solidFill>
                      <a:srgbClr val="000000"/>
                    </a:solidFill>
                    <a:effectLst>
                      <a:outerShdw blurRad="38100" dist="38100" dir="2700000" algn="tl">
                        <a:srgbClr val="C0C0C0"/>
                      </a:outerShdw>
                    </a:effectLst>
                    <a:latin typeface="Arial" pitchFamily="34" charset="0"/>
                    <a:ea typeface="宋体" pitchFamily="2" charset="-122"/>
                  </a:endParaRPr>
                </a:p>
              </p:txBody>
            </p:sp>
            <p:sp>
              <p:nvSpPr>
                <p:cNvPr id="415798" name="Text Box 54"/>
                <p:cNvSpPr txBox="1">
                  <a:spLocks noChangeArrowheads="1"/>
                </p:cNvSpPr>
                <p:nvPr/>
              </p:nvSpPr>
              <p:spPr bwMode="auto">
                <a:xfrm>
                  <a:off x="4848" y="1392"/>
                  <a:ext cx="258" cy="269"/>
                </a:xfrm>
                <a:prstGeom prst="rect">
                  <a:avLst/>
                </a:prstGeom>
                <a:noFill/>
                <a:ln w="12700">
                  <a:noFill/>
                  <a:miter lim="800000"/>
                  <a:headEnd/>
                  <a:tailEnd/>
                </a:ln>
                <a:effectLst>
                  <a:outerShdw dist="17961" dir="2700000" algn="ctr" rotWithShape="0">
                    <a:schemeClr val="bg2"/>
                  </a:outerShdw>
                </a:effectLst>
              </p:spPr>
              <p:txBody>
                <a:bodyPr>
                  <a:spAutoFit/>
                </a:bodyPr>
                <a:lstStyle/>
                <a:p>
                  <a:pPr>
                    <a:spcBef>
                      <a:spcPct val="50000"/>
                    </a:spcBef>
                    <a:defRPr/>
                  </a:pPr>
                  <a:r>
                    <a:rPr kumimoji="1" lang="en-US" altLang="zh-CN" sz="2200">
                      <a:solidFill>
                        <a:srgbClr val="000000"/>
                      </a:solidFill>
                      <a:effectLst>
                        <a:outerShdw blurRad="38100" dist="38100" dir="2700000" algn="tl">
                          <a:srgbClr val="C0C0C0"/>
                        </a:outerShdw>
                      </a:effectLst>
                      <a:latin typeface="Arial" pitchFamily="34" charset="0"/>
                      <a:ea typeface="宋体" pitchFamily="2" charset="-122"/>
                      <a:sym typeface="Wingdings 2" pitchFamily="18" charset="2"/>
                    </a:rPr>
                    <a:t></a:t>
                  </a:r>
                  <a:endParaRPr kumimoji="1" lang="en-US" altLang="zh-CN" sz="2200">
                    <a:solidFill>
                      <a:srgbClr val="000000"/>
                    </a:solidFill>
                    <a:effectLst>
                      <a:outerShdw blurRad="38100" dist="38100" dir="2700000" algn="tl">
                        <a:srgbClr val="C0C0C0"/>
                      </a:outerShdw>
                    </a:effectLst>
                    <a:latin typeface="Arial" pitchFamily="34" charset="0"/>
                    <a:ea typeface="宋体" pitchFamily="2" charset="-122"/>
                  </a:endParaRPr>
                </a:p>
              </p:txBody>
            </p:sp>
            <p:sp>
              <p:nvSpPr>
                <p:cNvPr id="415799" name="Text Box 55"/>
                <p:cNvSpPr txBox="1">
                  <a:spLocks noChangeArrowheads="1"/>
                </p:cNvSpPr>
                <p:nvPr/>
              </p:nvSpPr>
              <p:spPr bwMode="auto">
                <a:xfrm>
                  <a:off x="4562" y="1512"/>
                  <a:ext cx="258" cy="269"/>
                </a:xfrm>
                <a:prstGeom prst="rect">
                  <a:avLst/>
                </a:prstGeom>
                <a:noFill/>
                <a:ln w="12700">
                  <a:noFill/>
                  <a:miter lim="800000"/>
                  <a:headEnd/>
                  <a:tailEnd/>
                </a:ln>
                <a:effectLst>
                  <a:outerShdw dist="17961" dir="2700000" algn="ctr" rotWithShape="0">
                    <a:schemeClr val="bg2"/>
                  </a:outerShdw>
                </a:effectLst>
              </p:spPr>
              <p:txBody>
                <a:bodyPr>
                  <a:spAutoFit/>
                </a:bodyPr>
                <a:lstStyle/>
                <a:p>
                  <a:pPr>
                    <a:spcBef>
                      <a:spcPct val="50000"/>
                    </a:spcBef>
                    <a:defRPr/>
                  </a:pPr>
                  <a:r>
                    <a:rPr kumimoji="1" lang="en-US" altLang="zh-CN" sz="2200">
                      <a:solidFill>
                        <a:srgbClr val="000000"/>
                      </a:solidFill>
                      <a:effectLst>
                        <a:outerShdw blurRad="38100" dist="38100" dir="2700000" algn="tl">
                          <a:srgbClr val="C0C0C0"/>
                        </a:outerShdw>
                      </a:effectLst>
                      <a:latin typeface="Arial" pitchFamily="34" charset="0"/>
                      <a:ea typeface="宋体" pitchFamily="2" charset="-122"/>
                      <a:sym typeface="Wingdings 2" pitchFamily="18" charset="2"/>
                    </a:rPr>
                    <a:t></a:t>
                  </a:r>
                  <a:endParaRPr kumimoji="1" lang="en-US" altLang="zh-CN" sz="2200">
                    <a:solidFill>
                      <a:srgbClr val="000000"/>
                    </a:solidFill>
                    <a:effectLst>
                      <a:outerShdw blurRad="38100" dist="38100" dir="2700000" algn="tl">
                        <a:srgbClr val="C0C0C0"/>
                      </a:outerShdw>
                    </a:effectLst>
                    <a:latin typeface="Arial" pitchFamily="34" charset="0"/>
                    <a:ea typeface="宋体" pitchFamily="2" charset="-122"/>
                  </a:endParaRPr>
                </a:p>
              </p:txBody>
            </p:sp>
            <p:sp>
              <p:nvSpPr>
                <p:cNvPr id="415800" name="Text Box 56"/>
                <p:cNvSpPr txBox="1">
                  <a:spLocks noChangeArrowheads="1"/>
                </p:cNvSpPr>
                <p:nvPr/>
              </p:nvSpPr>
              <p:spPr bwMode="auto">
                <a:xfrm>
                  <a:off x="4486" y="1687"/>
                  <a:ext cx="258" cy="269"/>
                </a:xfrm>
                <a:prstGeom prst="rect">
                  <a:avLst/>
                </a:prstGeom>
                <a:noFill/>
                <a:ln w="12700">
                  <a:noFill/>
                  <a:miter lim="800000"/>
                  <a:headEnd/>
                  <a:tailEnd/>
                </a:ln>
                <a:effectLst>
                  <a:outerShdw dist="17961" dir="2700000" algn="ctr" rotWithShape="0">
                    <a:schemeClr val="bg2"/>
                  </a:outerShdw>
                </a:effectLst>
              </p:spPr>
              <p:txBody>
                <a:bodyPr>
                  <a:spAutoFit/>
                </a:bodyPr>
                <a:lstStyle/>
                <a:p>
                  <a:pPr>
                    <a:spcBef>
                      <a:spcPct val="50000"/>
                    </a:spcBef>
                    <a:defRPr/>
                  </a:pPr>
                  <a:r>
                    <a:rPr kumimoji="1" lang="en-US" altLang="zh-CN" sz="2200">
                      <a:solidFill>
                        <a:srgbClr val="000000"/>
                      </a:solidFill>
                      <a:effectLst>
                        <a:outerShdw blurRad="38100" dist="38100" dir="2700000" algn="tl">
                          <a:srgbClr val="C0C0C0"/>
                        </a:outerShdw>
                      </a:effectLst>
                      <a:latin typeface="Arial" pitchFamily="34" charset="0"/>
                      <a:ea typeface="宋体" pitchFamily="2" charset="-122"/>
                      <a:sym typeface="Wingdings 2" pitchFamily="18" charset="2"/>
                    </a:rPr>
                    <a:t></a:t>
                  </a:r>
                  <a:endParaRPr kumimoji="1" lang="en-US" altLang="zh-CN" sz="2200">
                    <a:solidFill>
                      <a:srgbClr val="000000"/>
                    </a:solidFill>
                    <a:effectLst>
                      <a:outerShdw blurRad="38100" dist="38100" dir="2700000" algn="tl">
                        <a:srgbClr val="C0C0C0"/>
                      </a:outerShdw>
                    </a:effectLst>
                    <a:latin typeface="Arial" pitchFamily="34" charset="0"/>
                    <a:ea typeface="宋体" pitchFamily="2" charset="-122"/>
                  </a:endParaRPr>
                </a:p>
              </p:txBody>
            </p:sp>
            <p:sp>
              <p:nvSpPr>
                <p:cNvPr id="415801" name="Text Box 57"/>
                <p:cNvSpPr txBox="1">
                  <a:spLocks noChangeArrowheads="1"/>
                </p:cNvSpPr>
                <p:nvPr/>
              </p:nvSpPr>
              <p:spPr bwMode="auto">
                <a:xfrm>
                  <a:off x="4272" y="1584"/>
                  <a:ext cx="256" cy="269"/>
                </a:xfrm>
                <a:prstGeom prst="rect">
                  <a:avLst/>
                </a:prstGeom>
                <a:noFill/>
                <a:ln w="12700">
                  <a:noFill/>
                  <a:miter lim="800000"/>
                  <a:headEnd/>
                  <a:tailEnd/>
                </a:ln>
                <a:effectLst>
                  <a:outerShdw dist="17961" dir="2700000" algn="ctr" rotWithShape="0">
                    <a:schemeClr val="bg2"/>
                  </a:outerShdw>
                </a:effectLst>
              </p:spPr>
              <p:txBody>
                <a:bodyPr>
                  <a:spAutoFit/>
                </a:bodyPr>
                <a:lstStyle/>
                <a:p>
                  <a:pPr>
                    <a:spcBef>
                      <a:spcPct val="50000"/>
                    </a:spcBef>
                    <a:defRPr/>
                  </a:pPr>
                  <a:r>
                    <a:rPr kumimoji="1" lang="en-US" altLang="zh-CN" sz="2200">
                      <a:solidFill>
                        <a:srgbClr val="000000"/>
                      </a:solidFill>
                      <a:effectLst>
                        <a:outerShdw blurRad="38100" dist="38100" dir="2700000" algn="tl">
                          <a:srgbClr val="C0C0C0"/>
                        </a:outerShdw>
                      </a:effectLst>
                      <a:latin typeface="Arial" pitchFamily="34" charset="0"/>
                      <a:ea typeface="宋体" pitchFamily="2" charset="-122"/>
                      <a:sym typeface="Wingdings 2" pitchFamily="18" charset="2"/>
                    </a:rPr>
                    <a:t></a:t>
                  </a:r>
                  <a:endParaRPr kumimoji="1" lang="en-US" altLang="zh-CN" sz="2200">
                    <a:solidFill>
                      <a:srgbClr val="000000"/>
                    </a:solidFill>
                    <a:effectLst>
                      <a:outerShdw blurRad="38100" dist="38100" dir="2700000" algn="tl">
                        <a:srgbClr val="C0C0C0"/>
                      </a:outerShdw>
                    </a:effectLst>
                    <a:latin typeface="Arial" pitchFamily="34" charset="0"/>
                    <a:ea typeface="宋体" pitchFamily="2" charset="-122"/>
                  </a:endParaRPr>
                </a:p>
              </p:txBody>
            </p:sp>
            <p:sp>
              <p:nvSpPr>
                <p:cNvPr id="415802" name="Text Box 58"/>
                <p:cNvSpPr txBox="1">
                  <a:spLocks noChangeArrowheads="1"/>
                </p:cNvSpPr>
                <p:nvPr/>
              </p:nvSpPr>
              <p:spPr bwMode="auto">
                <a:xfrm>
                  <a:off x="4076" y="1842"/>
                  <a:ext cx="257" cy="269"/>
                </a:xfrm>
                <a:prstGeom prst="rect">
                  <a:avLst/>
                </a:prstGeom>
                <a:noFill/>
                <a:ln w="12700">
                  <a:noFill/>
                  <a:miter lim="800000"/>
                  <a:headEnd/>
                  <a:tailEnd/>
                </a:ln>
                <a:effectLst>
                  <a:outerShdw dist="17961" dir="2700000" algn="ctr" rotWithShape="0">
                    <a:schemeClr val="bg2"/>
                  </a:outerShdw>
                </a:effectLst>
              </p:spPr>
              <p:txBody>
                <a:bodyPr>
                  <a:spAutoFit/>
                </a:bodyPr>
                <a:lstStyle/>
                <a:p>
                  <a:pPr>
                    <a:spcBef>
                      <a:spcPct val="50000"/>
                    </a:spcBef>
                    <a:defRPr/>
                  </a:pPr>
                  <a:r>
                    <a:rPr kumimoji="1" lang="en-US" altLang="zh-CN" sz="2200">
                      <a:solidFill>
                        <a:srgbClr val="000000"/>
                      </a:solidFill>
                      <a:effectLst>
                        <a:outerShdw blurRad="38100" dist="38100" dir="2700000" algn="tl">
                          <a:srgbClr val="C0C0C0"/>
                        </a:outerShdw>
                      </a:effectLst>
                      <a:latin typeface="Arial" pitchFamily="34" charset="0"/>
                      <a:ea typeface="宋体" pitchFamily="2" charset="-122"/>
                      <a:sym typeface="Wingdings 2" pitchFamily="18" charset="2"/>
                    </a:rPr>
                    <a:t></a:t>
                  </a:r>
                  <a:endParaRPr kumimoji="1" lang="en-US" altLang="zh-CN" sz="2200">
                    <a:solidFill>
                      <a:srgbClr val="000000"/>
                    </a:solidFill>
                    <a:effectLst>
                      <a:outerShdw blurRad="38100" dist="38100" dir="2700000" algn="tl">
                        <a:srgbClr val="C0C0C0"/>
                      </a:outerShdw>
                    </a:effectLst>
                    <a:latin typeface="Arial" pitchFamily="34" charset="0"/>
                    <a:ea typeface="宋体" pitchFamily="2" charset="-122"/>
                  </a:endParaRPr>
                </a:p>
              </p:txBody>
            </p:sp>
            <p:sp>
              <p:nvSpPr>
                <p:cNvPr id="415803" name="Text Box 59"/>
                <p:cNvSpPr txBox="1">
                  <a:spLocks noChangeArrowheads="1"/>
                </p:cNvSpPr>
                <p:nvPr/>
              </p:nvSpPr>
              <p:spPr bwMode="auto">
                <a:xfrm>
                  <a:off x="4214" y="1908"/>
                  <a:ext cx="257" cy="269"/>
                </a:xfrm>
                <a:prstGeom prst="rect">
                  <a:avLst/>
                </a:prstGeom>
                <a:noFill/>
                <a:ln w="12700">
                  <a:noFill/>
                  <a:miter lim="800000"/>
                  <a:headEnd/>
                  <a:tailEnd/>
                </a:ln>
                <a:effectLst>
                  <a:outerShdw dist="17961" dir="2700000" algn="ctr" rotWithShape="0">
                    <a:schemeClr val="bg2"/>
                  </a:outerShdw>
                </a:effectLst>
              </p:spPr>
              <p:txBody>
                <a:bodyPr>
                  <a:spAutoFit/>
                </a:bodyPr>
                <a:lstStyle/>
                <a:p>
                  <a:pPr>
                    <a:spcBef>
                      <a:spcPct val="50000"/>
                    </a:spcBef>
                    <a:defRPr/>
                  </a:pPr>
                  <a:r>
                    <a:rPr kumimoji="1" lang="en-US" altLang="zh-CN" sz="2200">
                      <a:solidFill>
                        <a:srgbClr val="000000"/>
                      </a:solidFill>
                      <a:effectLst>
                        <a:outerShdw blurRad="38100" dist="38100" dir="2700000" algn="tl">
                          <a:srgbClr val="C0C0C0"/>
                        </a:outerShdw>
                      </a:effectLst>
                      <a:latin typeface="Arial" pitchFamily="34" charset="0"/>
                      <a:ea typeface="宋体" pitchFamily="2" charset="-122"/>
                      <a:sym typeface="Wingdings 2" pitchFamily="18" charset="2"/>
                    </a:rPr>
                    <a:t></a:t>
                  </a:r>
                  <a:endParaRPr kumimoji="1" lang="en-US" altLang="zh-CN" sz="2200">
                    <a:solidFill>
                      <a:srgbClr val="000000"/>
                    </a:solidFill>
                    <a:effectLst>
                      <a:outerShdw blurRad="38100" dist="38100" dir="2700000" algn="tl">
                        <a:srgbClr val="C0C0C0"/>
                      </a:outerShdw>
                    </a:effectLst>
                    <a:latin typeface="Arial" pitchFamily="34" charset="0"/>
                    <a:ea typeface="宋体" pitchFamily="2" charset="-122"/>
                  </a:endParaRPr>
                </a:p>
              </p:txBody>
            </p:sp>
            <p:sp>
              <p:nvSpPr>
                <p:cNvPr id="415804" name="Line 60"/>
                <p:cNvSpPr>
                  <a:spLocks noChangeShapeType="1"/>
                </p:cNvSpPr>
                <p:nvPr/>
              </p:nvSpPr>
              <p:spPr bwMode="auto">
                <a:xfrm flipV="1">
                  <a:off x="3936" y="1446"/>
                  <a:ext cx="1245" cy="651"/>
                </a:xfrm>
                <a:prstGeom prst="line">
                  <a:avLst/>
                </a:prstGeom>
                <a:noFill/>
                <a:ln w="19050">
                  <a:solidFill>
                    <a:schemeClr val="tx2"/>
                  </a:solidFill>
                  <a:round/>
                  <a:headEnd/>
                  <a:tailEnd/>
                </a:ln>
                <a:effectLst>
                  <a:outerShdw dist="12700" dir="10800000" algn="ctr" rotWithShape="0">
                    <a:schemeClr val="bg2"/>
                  </a:outerShdw>
                </a:effectLst>
              </p:spPr>
              <p:txBody>
                <a:bodyPr/>
                <a:lstStyle/>
                <a:p>
                  <a:pPr>
                    <a:defRPr/>
                  </a:pPr>
                  <a:endParaRPr lang="zh-CN" altLang="en-US">
                    <a:ea typeface="宋体" pitchFamily="2" charset="-122"/>
                  </a:endParaRPr>
                </a:p>
              </p:txBody>
            </p:sp>
          </p:grpSp>
          <p:sp>
            <p:nvSpPr>
              <p:cNvPr id="415805" name="Text Box 61"/>
              <p:cNvSpPr txBox="1">
                <a:spLocks noChangeArrowheads="1"/>
              </p:cNvSpPr>
              <p:nvPr/>
            </p:nvSpPr>
            <p:spPr bwMode="auto">
              <a:xfrm>
                <a:off x="432" y="3648"/>
                <a:ext cx="1200" cy="231"/>
              </a:xfrm>
              <a:prstGeom prst="rect">
                <a:avLst/>
              </a:prstGeom>
              <a:noFill/>
              <a:ln w="12700">
                <a:noFill/>
                <a:miter lim="800000"/>
                <a:headEnd/>
                <a:tailEnd/>
              </a:ln>
              <a:effectLst>
                <a:outerShdw dist="17961" dir="2700000" algn="ctr" rotWithShape="0">
                  <a:schemeClr val="bg2"/>
                </a:outerShdw>
              </a:effectLst>
            </p:spPr>
            <p:txBody>
              <a:bodyPr>
                <a:spAutoFit/>
              </a:bodyPr>
              <a:lstStyle/>
              <a:p>
                <a:pPr>
                  <a:spcBef>
                    <a:spcPct val="50000"/>
                  </a:spcBef>
                  <a:defRPr/>
                </a:pPr>
                <a:r>
                  <a:rPr kumimoji="1" lang="zh-CN" altLang="en-US">
                    <a:solidFill>
                      <a:srgbClr val="000000"/>
                    </a:solidFill>
                    <a:effectLst>
                      <a:outerShdw blurRad="38100" dist="38100" dir="2700000" algn="tl">
                        <a:srgbClr val="C0C0C0"/>
                      </a:outerShdw>
                    </a:effectLst>
                    <a:latin typeface="Arial" pitchFamily="34" charset="0"/>
                    <a:ea typeface="宋体" pitchFamily="2" charset="-122"/>
                  </a:rPr>
                  <a:t>正线性相关</a:t>
                </a:r>
              </a:p>
            </p:txBody>
          </p:sp>
        </p:grpSp>
      </p:grpSp>
      <p:grpSp>
        <p:nvGrpSpPr>
          <p:cNvPr id="43015" name="Group 62"/>
          <p:cNvGrpSpPr>
            <a:grpSpLocks/>
          </p:cNvGrpSpPr>
          <p:nvPr/>
        </p:nvGrpSpPr>
        <p:grpSpPr bwMode="auto">
          <a:xfrm>
            <a:off x="6237288" y="2024063"/>
            <a:ext cx="2667000" cy="2133600"/>
            <a:chOff x="3744" y="1200"/>
            <a:chExt cx="1680" cy="1344"/>
          </a:xfrm>
        </p:grpSpPr>
        <p:sp>
          <p:nvSpPr>
            <p:cNvPr id="43049" name="Rectangle 63"/>
            <p:cNvSpPr>
              <a:spLocks noChangeArrowheads="1"/>
            </p:cNvSpPr>
            <p:nvPr/>
          </p:nvSpPr>
          <p:spPr bwMode="auto">
            <a:xfrm>
              <a:off x="3744" y="1200"/>
              <a:ext cx="1680" cy="1344"/>
            </a:xfrm>
            <a:prstGeom prst="rect">
              <a:avLst/>
            </a:prstGeom>
            <a:noFill/>
            <a:ln w="12700">
              <a:noFill/>
              <a:miter lim="800000"/>
              <a:headEnd/>
              <a:tailEnd/>
            </a:ln>
          </p:spPr>
          <p:txBody>
            <a:bodyPr wrap="none" anchor="ctr"/>
            <a:lstStyle/>
            <a:p>
              <a:endParaRPr lang="zh-CN" altLang="en-US"/>
            </a:p>
          </p:txBody>
        </p:sp>
        <p:grpSp>
          <p:nvGrpSpPr>
            <p:cNvPr id="43050" name="Group 64"/>
            <p:cNvGrpSpPr>
              <a:grpSpLocks/>
            </p:cNvGrpSpPr>
            <p:nvPr/>
          </p:nvGrpSpPr>
          <p:grpSpPr bwMode="auto">
            <a:xfrm>
              <a:off x="3936" y="1248"/>
              <a:ext cx="1458" cy="1287"/>
              <a:chOff x="3936" y="1248"/>
              <a:chExt cx="1458" cy="1287"/>
            </a:xfrm>
          </p:grpSpPr>
          <p:grpSp>
            <p:nvGrpSpPr>
              <p:cNvPr id="43051" name="Group 65"/>
              <p:cNvGrpSpPr>
                <a:grpSpLocks/>
              </p:cNvGrpSpPr>
              <p:nvPr/>
            </p:nvGrpSpPr>
            <p:grpSpPr bwMode="auto">
              <a:xfrm>
                <a:off x="3936" y="1248"/>
                <a:ext cx="1458" cy="1056"/>
                <a:chOff x="3936" y="1248"/>
                <a:chExt cx="1458" cy="1056"/>
              </a:xfrm>
            </p:grpSpPr>
            <p:sp>
              <p:nvSpPr>
                <p:cNvPr id="415810" name="Line 66"/>
                <p:cNvSpPr>
                  <a:spLocks noChangeShapeType="1"/>
                </p:cNvSpPr>
                <p:nvPr/>
              </p:nvSpPr>
              <p:spPr bwMode="auto">
                <a:xfrm>
                  <a:off x="3936" y="1248"/>
                  <a:ext cx="0" cy="1056"/>
                </a:xfrm>
                <a:prstGeom prst="line">
                  <a:avLst/>
                </a:prstGeom>
                <a:noFill/>
                <a:ln w="28575">
                  <a:solidFill>
                    <a:schemeClr val="tx1"/>
                  </a:solidFill>
                  <a:round/>
                  <a:headEnd type="triangle" w="med" len="med"/>
                  <a:tailEnd/>
                </a:ln>
                <a:effectLst>
                  <a:outerShdw dist="17961" dir="2700000" algn="ctr" rotWithShape="0">
                    <a:schemeClr val="bg2"/>
                  </a:outerShdw>
                </a:effectLst>
              </p:spPr>
              <p:txBody>
                <a:bodyPr/>
                <a:lstStyle/>
                <a:p>
                  <a:pPr>
                    <a:defRPr/>
                  </a:pPr>
                  <a:endParaRPr lang="zh-CN" altLang="en-US">
                    <a:ea typeface="宋体" pitchFamily="2" charset="-122"/>
                  </a:endParaRPr>
                </a:p>
              </p:txBody>
            </p:sp>
            <p:sp>
              <p:nvSpPr>
                <p:cNvPr id="415811" name="Line 67"/>
                <p:cNvSpPr>
                  <a:spLocks noChangeShapeType="1"/>
                </p:cNvSpPr>
                <p:nvPr/>
              </p:nvSpPr>
              <p:spPr bwMode="auto">
                <a:xfrm>
                  <a:off x="3936" y="2304"/>
                  <a:ext cx="1392" cy="0"/>
                </a:xfrm>
                <a:prstGeom prst="line">
                  <a:avLst/>
                </a:prstGeom>
                <a:noFill/>
                <a:ln w="28575">
                  <a:solidFill>
                    <a:schemeClr val="tx1"/>
                  </a:solidFill>
                  <a:round/>
                  <a:headEnd/>
                  <a:tailEnd type="triangle" w="med" len="med"/>
                </a:ln>
                <a:effectLst>
                  <a:outerShdw dist="17961" dir="2700000" algn="ctr" rotWithShape="0">
                    <a:schemeClr val="bg2"/>
                  </a:outerShdw>
                </a:effectLst>
              </p:spPr>
              <p:txBody>
                <a:bodyPr/>
                <a:lstStyle/>
                <a:p>
                  <a:pPr>
                    <a:defRPr/>
                  </a:pPr>
                  <a:endParaRPr lang="zh-CN" altLang="en-US">
                    <a:ea typeface="宋体" pitchFamily="2" charset="-122"/>
                  </a:endParaRPr>
                </a:p>
              </p:txBody>
            </p:sp>
            <p:sp>
              <p:nvSpPr>
                <p:cNvPr id="415812" name="Text Box 68"/>
                <p:cNvSpPr txBox="1">
                  <a:spLocks noChangeArrowheads="1"/>
                </p:cNvSpPr>
                <p:nvPr/>
              </p:nvSpPr>
              <p:spPr bwMode="auto">
                <a:xfrm>
                  <a:off x="3971" y="1962"/>
                  <a:ext cx="257" cy="269"/>
                </a:xfrm>
                <a:prstGeom prst="rect">
                  <a:avLst/>
                </a:prstGeom>
                <a:noFill/>
                <a:ln w="12700">
                  <a:noFill/>
                  <a:miter lim="800000"/>
                  <a:headEnd/>
                  <a:tailEnd/>
                </a:ln>
                <a:effectLst>
                  <a:outerShdw dist="17961" dir="2700000" algn="ctr" rotWithShape="0">
                    <a:schemeClr val="bg2"/>
                  </a:outerShdw>
                </a:effectLst>
              </p:spPr>
              <p:txBody>
                <a:bodyPr>
                  <a:spAutoFit/>
                </a:bodyPr>
                <a:lstStyle/>
                <a:p>
                  <a:pPr>
                    <a:spcBef>
                      <a:spcPct val="50000"/>
                    </a:spcBef>
                    <a:defRPr/>
                  </a:pPr>
                  <a:r>
                    <a:rPr kumimoji="1" lang="en-US" altLang="zh-CN" sz="2200">
                      <a:solidFill>
                        <a:srgbClr val="000000"/>
                      </a:solidFill>
                      <a:effectLst>
                        <a:outerShdw blurRad="38100" dist="38100" dir="2700000" algn="tl">
                          <a:srgbClr val="C0C0C0"/>
                        </a:outerShdw>
                      </a:effectLst>
                      <a:latin typeface="Arial" pitchFamily="34" charset="0"/>
                      <a:ea typeface="宋体" pitchFamily="2" charset="-122"/>
                      <a:sym typeface="Wingdings 2" pitchFamily="18" charset="2"/>
                    </a:rPr>
                    <a:t></a:t>
                  </a:r>
                  <a:endParaRPr kumimoji="1" lang="en-US" altLang="zh-CN" sz="2200">
                    <a:solidFill>
                      <a:srgbClr val="000000"/>
                    </a:solidFill>
                    <a:effectLst>
                      <a:outerShdw blurRad="38100" dist="38100" dir="2700000" algn="tl">
                        <a:srgbClr val="C0C0C0"/>
                      </a:outerShdw>
                    </a:effectLst>
                    <a:latin typeface="Arial" pitchFamily="34" charset="0"/>
                    <a:ea typeface="宋体" pitchFamily="2" charset="-122"/>
                  </a:endParaRPr>
                </a:p>
              </p:txBody>
            </p:sp>
            <p:sp>
              <p:nvSpPr>
                <p:cNvPr id="415813" name="Text Box 69"/>
                <p:cNvSpPr txBox="1">
                  <a:spLocks noChangeArrowheads="1"/>
                </p:cNvSpPr>
                <p:nvPr/>
              </p:nvSpPr>
              <p:spPr bwMode="auto">
                <a:xfrm>
                  <a:off x="4992" y="1632"/>
                  <a:ext cx="257" cy="269"/>
                </a:xfrm>
                <a:prstGeom prst="rect">
                  <a:avLst/>
                </a:prstGeom>
                <a:noFill/>
                <a:ln w="12700">
                  <a:noFill/>
                  <a:miter lim="800000"/>
                  <a:headEnd/>
                  <a:tailEnd/>
                </a:ln>
                <a:effectLst>
                  <a:outerShdw dist="17961" dir="2700000" algn="ctr" rotWithShape="0">
                    <a:schemeClr val="bg2"/>
                  </a:outerShdw>
                </a:effectLst>
              </p:spPr>
              <p:txBody>
                <a:bodyPr>
                  <a:spAutoFit/>
                </a:bodyPr>
                <a:lstStyle/>
                <a:p>
                  <a:pPr>
                    <a:spcBef>
                      <a:spcPct val="50000"/>
                    </a:spcBef>
                    <a:defRPr/>
                  </a:pPr>
                  <a:r>
                    <a:rPr kumimoji="1" lang="en-US" altLang="zh-CN" sz="2200">
                      <a:solidFill>
                        <a:srgbClr val="000000"/>
                      </a:solidFill>
                      <a:effectLst>
                        <a:outerShdw blurRad="38100" dist="38100" dir="2700000" algn="tl">
                          <a:srgbClr val="C0C0C0"/>
                        </a:outerShdw>
                      </a:effectLst>
                      <a:latin typeface="Arial" pitchFamily="34" charset="0"/>
                      <a:ea typeface="宋体" pitchFamily="2" charset="-122"/>
                      <a:sym typeface="Wingdings 2" pitchFamily="18" charset="2"/>
                    </a:rPr>
                    <a:t></a:t>
                  </a:r>
                  <a:endParaRPr kumimoji="1" lang="en-US" altLang="zh-CN" sz="2200">
                    <a:solidFill>
                      <a:srgbClr val="000000"/>
                    </a:solidFill>
                    <a:effectLst>
                      <a:outerShdw blurRad="38100" dist="38100" dir="2700000" algn="tl">
                        <a:srgbClr val="C0C0C0"/>
                      </a:outerShdw>
                    </a:effectLst>
                    <a:latin typeface="Arial" pitchFamily="34" charset="0"/>
                    <a:ea typeface="宋体" pitchFamily="2" charset="-122"/>
                  </a:endParaRPr>
                </a:p>
              </p:txBody>
            </p:sp>
            <p:sp>
              <p:nvSpPr>
                <p:cNvPr id="415814" name="Text Box 70"/>
                <p:cNvSpPr txBox="1">
                  <a:spLocks noChangeArrowheads="1"/>
                </p:cNvSpPr>
                <p:nvPr/>
              </p:nvSpPr>
              <p:spPr bwMode="auto">
                <a:xfrm>
                  <a:off x="4656" y="1344"/>
                  <a:ext cx="258" cy="269"/>
                </a:xfrm>
                <a:prstGeom prst="rect">
                  <a:avLst/>
                </a:prstGeom>
                <a:noFill/>
                <a:ln w="12700">
                  <a:noFill/>
                  <a:miter lim="800000"/>
                  <a:headEnd/>
                  <a:tailEnd/>
                </a:ln>
                <a:effectLst>
                  <a:outerShdw dist="17961" dir="2700000" algn="ctr" rotWithShape="0">
                    <a:schemeClr val="bg2"/>
                  </a:outerShdw>
                </a:effectLst>
              </p:spPr>
              <p:txBody>
                <a:bodyPr>
                  <a:spAutoFit/>
                </a:bodyPr>
                <a:lstStyle/>
                <a:p>
                  <a:pPr>
                    <a:spcBef>
                      <a:spcPct val="50000"/>
                    </a:spcBef>
                    <a:defRPr/>
                  </a:pPr>
                  <a:r>
                    <a:rPr kumimoji="1" lang="en-US" altLang="zh-CN" sz="2200">
                      <a:solidFill>
                        <a:srgbClr val="000000"/>
                      </a:solidFill>
                      <a:effectLst>
                        <a:outerShdw blurRad="38100" dist="38100" dir="2700000" algn="tl">
                          <a:srgbClr val="C0C0C0"/>
                        </a:outerShdw>
                      </a:effectLst>
                      <a:latin typeface="Arial" pitchFamily="34" charset="0"/>
                      <a:ea typeface="宋体" pitchFamily="2" charset="-122"/>
                      <a:sym typeface="Wingdings 2" pitchFamily="18" charset="2"/>
                    </a:rPr>
                    <a:t></a:t>
                  </a:r>
                  <a:endParaRPr kumimoji="1" lang="en-US" altLang="zh-CN" sz="2200">
                    <a:solidFill>
                      <a:srgbClr val="000000"/>
                    </a:solidFill>
                    <a:effectLst>
                      <a:outerShdw blurRad="38100" dist="38100" dir="2700000" algn="tl">
                        <a:srgbClr val="C0C0C0"/>
                      </a:outerShdw>
                    </a:effectLst>
                    <a:latin typeface="Arial" pitchFamily="34" charset="0"/>
                    <a:ea typeface="宋体" pitchFamily="2" charset="-122"/>
                  </a:endParaRPr>
                </a:p>
              </p:txBody>
            </p:sp>
            <p:sp>
              <p:nvSpPr>
                <p:cNvPr id="415815" name="Text Box 71"/>
                <p:cNvSpPr txBox="1">
                  <a:spLocks noChangeArrowheads="1"/>
                </p:cNvSpPr>
                <p:nvPr/>
              </p:nvSpPr>
              <p:spPr bwMode="auto">
                <a:xfrm>
                  <a:off x="4896" y="1392"/>
                  <a:ext cx="258" cy="269"/>
                </a:xfrm>
                <a:prstGeom prst="rect">
                  <a:avLst/>
                </a:prstGeom>
                <a:noFill/>
                <a:ln w="12700">
                  <a:noFill/>
                  <a:miter lim="800000"/>
                  <a:headEnd/>
                  <a:tailEnd/>
                </a:ln>
                <a:effectLst>
                  <a:outerShdw dist="17961" dir="2700000" algn="ctr" rotWithShape="0">
                    <a:schemeClr val="bg2"/>
                  </a:outerShdw>
                </a:effectLst>
              </p:spPr>
              <p:txBody>
                <a:bodyPr>
                  <a:spAutoFit/>
                </a:bodyPr>
                <a:lstStyle/>
                <a:p>
                  <a:pPr>
                    <a:spcBef>
                      <a:spcPct val="50000"/>
                    </a:spcBef>
                    <a:defRPr/>
                  </a:pPr>
                  <a:r>
                    <a:rPr kumimoji="1" lang="en-US" altLang="zh-CN" sz="2200">
                      <a:solidFill>
                        <a:srgbClr val="000000"/>
                      </a:solidFill>
                      <a:effectLst>
                        <a:outerShdw blurRad="38100" dist="38100" dir="2700000" algn="tl">
                          <a:srgbClr val="C0C0C0"/>
                        </a:outerShdw>
                      </a:effectLst>
                      <a:latin typeface="Arial" pitchFamily="34" charset="0"/>
                      <a:ea typeface="宋体" pitchFamily="2" charset="-122"/>
                      <a:sym typeface="Wingdings 2" pitchFamily="18" charset="2"/>
                    </a:rPr>
                    <a:t></a:t>
                  </a:r>
                  <a:endParaRPr kumimoji="1" lang="en-US" altLang="zh-CN" sz="2200">
                    <a:solidFill>
                      <a:srgbClr val="000000"/>
                    </a:solidFill>
                    <a:effectLst>
                      <a:outerShdw blurRad="38100" dist="38100" dir="2700000" algn="tl">
                        <a:srgbClr val="C0C0C0"/>
                      </a:outerShdw>
                    </a:effectLst>
                    <a:latin typeface="Arial" pitchFamily="34" charset="0"/>
                    <a:ea typeface="宋体" pitchFamily="2" charset="-122"/>
                  </a:endParaRPr>
                </a:p>
              </p:txBody>
            </p:sp>
            <p:sp>
              <p:nvSpPr>
                <p:cNvPr id="415816" name="Text Box 72"/>
                <p:cNvSpPr txBox="1">
                  <a:spLocks noChangeArrowheads="1"/>
                </p:cNvSpPr>
                <p:nvPr/>
              </p:nvSpPr>
              <p:spPr bwMode="auto">
                <a:xfrm>
                  <a:off x="4464" y="1296"/>
                  <a:ext cx="258" cy="269"/>
                </a:xfrm>
                <a:prstGeom prst="rect">
                  <a:avLst/>
                </a:prstGeom>
                <a:noFill/>
                <a:ln w="12700">
                  <a:noFill/>
                  <a:miter lim="800000"/>
                  <a:headEnd/>
                  <a:tailEnd/>
                </a:ln>
                <a:effectLst>
                  <a:outerShdw dist="17961" dir="2700000" algn="ctr" rotWithShape="0">
                    <a:schemeClr val="bg2"/>
                  </a:outerShdw>
                </a:effectLst>
              </p:spPr>
              <p:txBody>
                <a:bodyPr>
                  <a:spAutoFit/>
                </a:bodyPr>
                <a:lstStyle/>
                <a:p>
                  <a:pPr>
                    <a:spcBef>
                      <a:spcPct val="50000"/>
                    </a:spcBef>
                    <a:defRPr/>
                  </a:pPr>
                  <a:r>
                    <a:rPr kumimoji="1" lang="en-US" altLang="zh-CN" sz="2200">
                      <a:solidFill>
                        <a:srgbClr val="000000"/>
                      </a:solidFill>
                      <a:effectLst>
                        <a:outerShdw blurRad="38100" dist="38100" dir="2700000" algn="tl">
                          <a:srgbClr val="C0C0C0"/>
                        </a:outerShdw>
                      </a:effectLst>
                      <a:latin typeface="Arial" pitchFamily="34" charset="0"/>
                      <a:ea typeface="宋体" pitchFamily="2" charset="-122"/>
                      <a:sym typeface="Wingdings 2" pitchFamily="18" charset="2"/>
                    </a:rPr>
                    <a:t></a:t>
                  </a:r>
                  <a:endParaRPr kumimoji="1" lang="en-US" altLang="zh-CN" sz="2200">
                    <a:solidFill>
                      <a:srgbClr val="000000"/>
                    </a:solidFill>
                    <a:effectLst>
                      <a:outerShdw blurRad="38100" dist="38100" dir="2700000" algn="tl">
                        <a:srgbClr val="C0C0C0"/>
                      </a:outerShdw>
                    </a:effectLst>
                    <a:latin typeface="Arial" pitchFamily="34" charset="0"/>
                    <a:ea typeface="宋体" pitchFamily="2" charset="-122"/>
                  </a:endParaRPr>
                </a:p>
              </p:txBody>
            </p:sp>
            <p:sp>
              <p:nvSpPr>
                <p:cNvPr id="415817" name="Text Box 73"/>
                <p:cNvSpPr txBox="1">
                  <a:spLocks noChangeArrowheads="1"/>
                </p:cNvSpPr>
                <p:nvPr/>
              </p:nvSpPr>
              <p:spPr bwMode="auto">
                <a:xfrm>
                  <a:off x="4416" y="1440"/>
                  <a:ext cx="258" cy="269"/>
                </a:xfrm>
                <a:prstGeom prst="rect">
                  <a:avLst/>
                </a:prstGeom>
                <a:noFill/>
                <a:ln w="12700">
                  <a:noFill/>
                  <a:miter lim="800000"/>
                  <a:headEnd/>
                  <a:tailEnd/>
                </a:ln>
                <a:effectLst>
                  <a:outerShdw dist="17961" dir="2700000" algn="ctr" rotWithShape="0">
                    <a:schemeClr val="bg2"/>
                  </a:outerShdw>
                </a:effectLst>
              </p:spPr>
              <p:txBody>
                <a:bodyPr>
                  <a:spAutoFit/>
                </a:bodyPr>
                <a:lstStyle/>
                <a:p>
                  <a:pPr>
                    <a:spcBef>
                      <a:spcPct val="50000"/>
                    </a:spcBef>
                    <a:defRPr/>
                  </a:pPr>
                  <a:r>
                    <a:rPr kumimoji="1" lang="en-US" altLang="zh-CN" sz="2200">
                      <a:solidFill>
                        <a:srgbClr val="000000"/>
                      </a:solidFill>
                      <a:effectLst>
                        <a:outerShdw blurRad="38100" dist="38100" dir="2700000" algn="tl">
                          <a:srgbClr val="C0C0C0"/>
                        </a:outerShdw>
                      </a:effectLst>
                      <a:latin typeface="Arial" pitchFamily="34" charset="0"/>
                      <a:ea typeface="宋体" pitchFamily="2" charset="-122"/>
                      <a:sym typeface="Wingdings 2" pitchFamily="18" charset="2"/>
                    </a:rPr>
                    <a:t></a:t>
                  </a:r>
                  <a:endParaRPr kumimoji="1" lang="en-US" altLang="zh-CN" sz="2200">
                    <a:solidFill>
                      <a:srgbClr val="000000"/>
                    </a:solidFill>
                    <a:effectLst>
                      <a:outerShdw blurRad="38100" dist="38100" dir="2700000" algn="tl">
                        <a:srgbClr val="C0C0C0"/>
                      </a:outerShdw>
                    </a:effectLst>
                    <a:latin typeface="Arial" pitchFamily="34" charset="0"/>
                    <a:ea typeface="宋体" pitchFamily="2" charset="-122"/>
                  </a:endParaRPr>
                </a:p>
              </p:txBody>
            </p:sp>
            <p:sp>
              <p:nvSpPr>
                <p:cNvPr id="415818" name="Text Box 74"/>
                <p:cNvSpPr txBox="1">
                  <a:spLocks noChangeArrowheads="1"/>
                </p:cNvSpPr>
                <p:nvPr/>
              </p:nvSpPr>
              <p:spPr bwMode="auto">
                <a:xfrm>
                  <a:off x="4272" y="1584"/>
                  <a:ext cx="256" cy="269"/>
                </a:xfrm>
                <a:prstGeom prst="rect">
                  <a:avLst/>
                </a:prstGeom>
                <a:noFill/>
                <a:ln w="12700">
                  <a:noFill/>
                  <a:miter lim="800000"/>
                  <a:headEnd/>
                  <a:tailEnd/>
                </a:ln>
                <a:effectLst>
                  <a:outerShdw dist="17961" dir="2700000" algn="ctr" rotWithShape="0">
                    <a:schemeClr val="bg2"/>
                  </a:outerShdw>
                </a:effectLst>
              </p:spPr>
              <p:txBody>
                <a:bodyPr>
                  <a:spAutoFit/>
                </a:bodyPr>
                <a:lstStyle/>
                <a:p>
                  <a:pPr>
                    <a:spcBef>
                      <a:spcPct val="50000"/>
                    </a:spcBef>
                    <a:defRPr/>
                  </a:pPr>
                  <a:r>
                    <a:rPr kumimoji="1" lang="en-US" altLang="zh-CN" sz="2200">
                      <a:solidFill>
                        <a:srgbClr val="000000"/>
                      </a:solidFill>
                      <a:effectLst>
                        <a:outerShdw blurRad="38100" dist="38100" dir="2700000" algn="tl">
                          <a:srgbClr val="C0C0C0"/>
                        </a:outerShdw>
                      </a:effectLst>
                      <a:latin typeface="Arial" pitchFamily="34" charset="0"/>
                      <a:ea typeface="宋体" pitchFamily="2" charset="-122"/>
                      <a:sym typeface="Wingdings 2" pitchFamily="18" charset="2"/>
                    </a:rPr>
                    <a:t></a:t>
                  </a:r>
                  <a:endParaRPr kumimoji="1" lang="en-US" altLang="zh-CN" sz="2200">
                    <a:solidFill>
                      <a:srgbClr val="000000"/>
                    </a:solidFill>
                    <a:effectLst>
                      <a:outerShdw blurRad="38100" dist="38100" dir="2700000" algn="tl">
                        <a:srgbClr val="C0C0C0"/>
                      </a:outerShdw>
                    </a:effectLst>
                    <a:latin typeface="Arial" pitchFamily="34" charset="0"/>
                    <a:ea typeface="宋体" pitchFamily="2" charset="-122"/>
                  </a:endParaRPr>
                </a:p>
              </p:txBody>
            </p:sp>
            <p:sp>
              <p:nvSpPr>
                <p:cNvPr id="415819" name="Text Box 75"/>
                <p:cNvSpPr txBox="1">
                  <a:spLocks noChangeArrowheads="1"/>
                </p:cNvSpPr>
                <p:nvPr/>
              </p:nvSpPr>
              <p:spPr bwMode="auto">
                <a:xfrm>
                  <a:off x="4128" y="1872"/>
                  <a:ext cx="257" cy="269"/>
                </a:xfrm>
                <a:prstGeom prst="rect">
                  <a:avLst/>
                </a:prstGeom>
                <a:noFill/>
                <a:ln w="12700">
                  <a:noFill/>
                  <a:miter lim="800000"/>
                  <a:headEnd/>
                  <a:tailEnd/>
                </a:ln>
                <a:effectLst>
                  <a:outerShdw dist="17961" dir="2700000" algn="ctr" rotWithShape="0">
                    <a:schemeClr val="bg2"/>
                  </a:outerShdw>
                </a:effectLst>
              </p:spPr>
              <p:txBody>
                <a:bodyPr>
                  <a:spAutoFit/>
                </a:bodyPr>
                <a:lstStyle/>
                <a:p>
                  <a:pPr>
                    <a:spcBef>
                      <a:spcPct val="50000"/>
                    </a:spcBef>
                    <a:defRPr/>
                  </a:pPr>
                  <a:r>
                    <a:rPr kumimoji="1" lang="en-US" altLang="zh-CN" sz="2200">
                      <a:solidFill>
                        <a:srgbClr val="000000"/>
                      </a:solidFill>
                      <a:effectLst>
                        <a:outerShdw blurRad="38100" dist="38100" dir="2700000" algn="tl">
                          <a:srgbClr val="C0C0C0"/>
                        </a:outerShdw>
                      </a:effectLst>
                      <a:latin typeface="Arial" pitchFamily="34" charset="0"/>
                      <a:ea typeface="宋体" pitchFamily="2" charset="-122"/>
                      <a:sym typeface="Wingdings 2" pitchFamily="18" charset="2"/>
                    </a:rPr>
                    <a:t></a:t>
                  </a:r>
                  <a:endParaRPr kumimoji="1" lang="en-US" altLang="zh-CN" sz="2200">
                    <a:solidFill>
                      <a:srgbClr val="000000"/>
                    </a:solidFill>
                    <a:effectLst>
                      <a:outerShdw blurRad="38100" dist="38100" dir="2700000" algn="tl">
                        <a:srgbClr val="C0C0C0"/>
                      </a:outerShdw>
                    </a:effectLst>
                    <a:latin typeface="Arial" pitchFamily="34" charset="0"/>
                    <a:ea typeface="宋体" pitchFamily="2" charset="-122"/>
                  </a:endParaRPr>
                </a:p>
              </p:txBody>
            </p:sp>
            <p:sp>
              <p:nvSpPr>
                <p:cNvPr id="415820" name="Text Box 76"/>
                <p:cNvSpPr txBox="1">
                  <a:spLocks noChangeArrowheads="1"/>
                </p:cNvSpPr>
                <p:nvPr/>
              </p:nvSpPr>
              <p:spPr bwMode="auto">
                <a:xfrm>
                  <a:off x="4128" y="1680"/>
                  <a:ext cx="257" cy="269"/>
                </a:xfrm>
                <a:prstGeom prst="rect">
                  <a:avLst/>
                </a:prstGeom>
                <a:noFill/>
                <a:ln w="12700">
                  <a:noFill/>
                  <a:miter lim="800000"/>
                  <a:headEnd/>
                  <a:tailEnd/>
                </a:ln>
                <a:effectLst>
                  <a:outerShdw dist="17961" dir="2700000" algn="ctr" rotWithShape="0">
                    <a:schemeClr val="bg2"/>
                  </a:outerShdw>
                </a:effectLst>
              </p:spPr>
              <p:txBody>
                <a:bodyPr>
                  <a:spAutoFit/>
                </a:bodyPr>
                <a:lstStyle/>
                <a:p>
                  <a:pPr>
                    <a:spcBef>
                      <a:spcPct val="50000"/>
                    </a:spcBef>
                    <a:defRPr/>
                  </a:pPr>
                  <a:r>
                    <a:rPr kumimoji="1" lang="en-US" altLang="zh-CN" sz="2200">
                      <a:solidFill>
                        <a:srgbClr val="000000"/>
                      </a:solidFill>
                      <a:effectLst>
                        <a:outerShdw blurRad="38100" dist="38100" dir="2700000" algn="tl">
                          <a:srgbClr val="C0C0C0"/>
                        </a:outerShdw>
                      </a:effectLst>
                      <a:latin typeface="Arial" pitchFamily="34" charset="0"/>
                      <a:ea typeface="宋体" pitchFamily="2" charset="-122"/>
                      <a:sym typeface="Wingdings 2" pitchFamily="18" charset="2"/>
                    </a:rPr>
                    <a:t></a:t>
                  </a:r>
                  <a:endParaRPr kumimoji="1" lang="en-US" altLang="zh-CN" sz="2200">
                    <a:solidFill>
                      <a:srgbClr val="000000"/>
                    </a:solidFill>
                    <a:effectLst>
                      <a:outerShdw blurRad="38100" dist="38100" dir="2700000" algn="tl">
                        <a:srgbClr val="C0C0C0"/>
                      </a:outerShdw>
                    </a:effectLst>
                    <a:latin typeface="Arial" pitchFamily="34" charset="0"/>
                    <a:ea typeface="宋体" pitchFamily="2" charset="-122"/>
                  </a:endParaRPr>
                </a:p>
              </p:txBody>
            </p:sp>
            <p:sp>
              <p:nvSpPr>
                <p:cNvPr id="415821" name="Freeform 77"/>
                <p:cNvSpPr>
                  <a:spLocks/>
                </p:cNvSpPr>
                <p:nvPr/>
              </p:nvSpPr>
              <p:spPr bwMode="auto">
                <a:xfrm>
                  <a:off x="3984" y="1440"/>
                  <a:ext cx="1248" cy="768"/>
                </a:xfrm>
                <a:custGeom>
                  <a:avLst/>
                  <a:gdLst/>
                  <a:ahLst/>
                  <a:cxnLst>
                    <a:cxn ang="0">
                      <a:pos x="0" y="728"/>
                    </a:cxn>
                    <a:cxn ang="0">
                      <a:pos x="192" y="536"/>
                    </a:cxn>
                    <a:cxn ang="0">
                      <a:pos x="384" y="296"/>
                    </a:cxn>
                    <a:cxn ang="0">
                      <a:pos x="528" y="104"/>
                    </a:cxn>
                    <a:cxn ang="0">
                      <a:pos x="720" y="8"/>
                    </a:cxn>
                    <a:cxn ang="0">
                      <a:pos x="1056" y="56"/>
                    </a:cxn>
                    <a:cxn ang="0">
                      <a:pos x="1488" y="344"/>
                    </a:cxn>
                  </a:cxnLst>
                  <a:rect l="0" t="0" r="r" b="b"/>
                  <a:pathLst>
                    <a:path w="1488" h="728">
                      <a:moveTo>
                        <a:pt x="0" y="728"/>
                      </a:moveTo>
                      <a:cubicBezTo>
                        <a:pt x="64" y="668"/>
                        <a:pt x="128" y="608"/>
                        <a:pt x="192" y="536"/>
                      </a:cubicBezTo>
                      <a:cubicBezTo>
                        <a:pt x="256" y="464"/>
                        <a:pt x="328" y="368"/>
                        <a:pt x="384" y="296"/>
                      </a:cubicBezTo>
                      <a:cubicBezTo>
                        <a:pt x="440" y="224"/>
                        <a:pt x="472" y="152"/>
                        <a:pt x="528" y="104"/>
                      </a:cubicBezTo>
                      <a:cubicBezTo>
                        <a:pt x="584" y="56"/>
                        <a:pt x="632" y="16"/>
                        <a:pt x="720" y="8"/>
                      </a:cubicBezTo>
                      <a:cubicBezTo>
                        <a:pt x="808" y="0"/>
                        <a:pt x="928" y="0"/>
                        <a:pt x="1056" y="56"/>
                      </a:cubicBezTo>
                      <a:cubicBezTo>
                        <a:pt x="1184" y="112"/>
                        <a:pt x="1336" y="228"/>
                        <a:pt x="1488" y="344"/>
                      </a:cubicBezTo>
                    </a:path>
                  </a:pathLst>
                </a:custGeom>
                <a:noFill/>
                <a:ln w="28575">
                  <a:solidFill>
                    <a:schemeClr val="tx2"/>
                  </a:solidFill>
                  <a:round/>
                  <a:headEnd/>
                  <a:tailEnd/>
                </a:ln>
                <a:effectLst>
                  <a:outerShdw dist="12700" algn="ctr" rotWithShape="0">
                    <a:schemeClr val="bg2"/>
                  </a:outerShdw>
                </a:effectLst>
              </p:spPr>
              <p:txBody>
                <a:bodyPr/>
                <a:lstStyle/>
                <a:p>
                  <a:pPr>
                    <a:defRPr/>
                  </a:pPr>
                  <a:endParaRPr lang="zh-CN" altLang="en-US">
                    <a:ea typeface="宋体" pitchFamily="2" charset="-122"/>
                  </a:endParaRPr>
                </a:p>
              </p:txBody>
            </p:sp>
            <p:sp>
              <p:nvSpPr>
                <p:cNvPr id="415822" name="Text Box 78"/>
                <p:cNvSpPr txBox="1">
                  <a:spLocks noChangeArrowheads="1"/>
                </p:cNvSpPr>
                <p:nvPr/>
              </p:nvSpPr>
              <p:spPr bwMode="auto">
                <a:xfrm>
                  <a:off x="4848" y="1488"/>
                  <a:ext cx="258" cy="269"/>
                </a:xfrm>
                <a:prstGeom prst="rect">
                  <a:avLst/>
                </a:prstGeom>
                <a:noFill/>
                <a:ln w="12700">
                  <a:noFill/>
                  <a:miter lim="800000"/>
                  <a:headEnd/>
                  <a:tailEnd/>
                </a:ln>
                <a:effectLst>
                  <a:outerShdw dist="17961" dir="2700000" algn="ctr" rotWithShape="0">
                    <a:schemeClr val="bg2"/>
                  </a:outerShdw>
                </a:effectLst>
              </p:spPr>
              <p:txBody>
                <a:bodyPr>
                  <a:spAutoFit/>
                </a:bodyPr>
                <a:lstStyle/>
                <a:p>
                  <a:pPr>
                    <a:spcBef>
                      <a:spcPct val="50000"/>
                    </a:spcBef>
                    <a:defRPr/>
                  </a:pPr>
                  <a:r>
                    <a:rPr kumimoji="1" lang="en-US" altLang="zh-CN" sz="2200">
                      <a:solidFill>
                        <a:srgbClr val="000000"/>
                      </a:solidFill>
                      <a:effectLst>
                        <a:outerShdw blurRad="38100" dist="38100" dir="2700000" algn="tl">
                          <a:srgbClr val="C0C0C0"/>
                        </a:outerShdw>
                      </a:effectLst>
                      <a:latin typeface="Arial" pitchFamily="34" charset="0"/>
                      <a:ea typeface="宋体" pitchFamily="2" charset="-122"/>
                      <a:sym typeface="Wingdings 2" pitchFamily="18" charset="2"/>
                    </a:rPr>
                    <a:t></a:t>
                  </a:r>
                  <a:endParaRPr kumimoji="1" lang="en-US" altLang="zh-CN" sz="2200">
                    <a:solidFill>
                      <a:srgbClr val="000000"/>
                    </a:solidFill>
                    <a:effectLst>
                      <a:outerShdw blurRad="38100" dist="38100" dir="2700000" algn="tl">
                        <a:srgbClr val="C0C0C0"/>
                      </a:outerShdw>
                    </a:effectLst>
                    <a:latin typeface="Arial" pitchFamily="34" charset="0"/>
                    <a:ea typeface="宋体" pitchFamily="2" charset="-122"/>
                  </a:endParaRPr>
                </a:p>
              </p:txBody>
            </p:sp>
            <p:sp>
              <p:nvSpPr>
                <p:cNvPr id="415823" name="Text Box 79"/>
                <p:cNvSpPr txBox="1">
                  <a:spLocks noChangeArrowheads="1"/>
                </p:cNvSpPr>
                <p:nvPr/>
              </p:nvSpPr>
              <p:spPr bwMode="auto">
                <a:xfrm>
                  <a:off x="5136" y="1632"/>
                  <a:ext cx="258" cy="269"/>
                </a:xfrm>
                <a:prstGeom prst="rect">
                  <a:avLst/>
                </a:prstGeom>
                <a:noFill/>
                <a:ln w="12700">
                  <a:noFill/>
                  <a:miter lim="800000"/>
                  <a:headEnd/>
                  <a:tailEnd/>
                </a:ln>
                <a:effectLst>
                  <a:outerShdw dist="17961" dir="2700000" algn="ctr" rotWithShape="0">
                    <a:schemeClr val="bg2"/>
                  </a:outerShdw>
                </a:effectLst>
              </p:spPr>
              <p:txBody>
                <a:bodyPr>
                  <a:spAutoFit/>
                </a:bodyPr>
                <a:lstStyle/>
                <a:p>
                  <a:pPr>
                    <a:spcBef>
                      <a:spcPct val="50000"/>
                    </a:spcBef>
                    <a:defRPr/>
                  </a:pPr>
                  <a:r>
                    <a:rPr kumimoji="1" lang="en-US" altLang="zh-CN" sz="2200">
                      <a:solidFill>
                        <a:srgbClr val="000000"/>
                      </a:solidFill>
                      <a:effectLst>
                        <a:outerShdw blurRad="38100" dist="38100" dir="2700000" algn="tl">
                          <a:srgbClr val="C0C0C0"/>
                        </a:outerShdw>
                      </a:effectLst>
                      <a:latin typeface="Arial" pitchFamily="34" charset="0"/>
                      <a:ea typeface="宋体" pitchFamily="2" charset="-122"/>
                      <a:sym typeface="Wingdings 2" pitchFamily="18" charset="2"/>
                    </a:rPr>
                    <a:t></a:t>
                  </a:r>
                  <a:endParaRPr kumimoji="1" lang="en-US" altLang="zh-CN" sz="2200">
                    <a:solidFill>
                      <a:srgbClr val="000000"/>
                    </a:solidFill>
                    <a:effectLst>
                      <a:outerShdw blurRad="38100" dist="38100" dir="2700000" algn="tl">
                        <a:srgbClr val="C0C0C0"/>
                      </a:outerShdw>
                    </a:effectLst>
                    <a:latin typeface="Arial" pitchFamily="34" charset="0"/>
                    <a:ea typeface="宋体" pitchFamily="2" charset="-122"/>
                  </a:endParaRPr>
                </a:p>
              </p:txBody>
            </p:sp>
            <p:sp>
              <p:nvSpPr>
                <p:cNvPr id="415824" name="Text Box 80"/>
                <p:cNvSpPr txBox="1">
                  <a:spLocks noChangeArrowheads="1"/>
                </p:cNvSpPr>
                <p:nvPr/>
              </p:nvSpPr>
              <p:spPr bwMode="auto">
                <a:xfrm>
                  <a:off x="4224" y="1440"/>
                  <a:ext cx="258" cy="269"/>
                </a:xfrm>
                <a:prstGeom prst="rect">
                  <a:avLst/>
                </a:prstGeom>
                <a:noFill/>
                <a:ln w="12700">
                  <a:noFill/>
                  <a:miter lim="800000"/>
                  <a:headEnd/>
                  <a:tailEnd/>
                </a:ln>
                <a:effectLst>
                  <a:outerShdw dist="17961" dir="2700000" algn="ctr" rotWithShape="0">
                    <a:schemeClr val="bg2"/>
                  </a:outerShdw>
                </a:effectLst>
              </p:spPr>
              <p:txBody>
                <a:bodyPr>
                  <a:spAutoFit/>
                </a:bodyPr>
                <a:lstStyle/>
                <a:p>
                  <a:pPr>
                    <a:spcBef>
                      <a:spcPct val="50000"/>
                    </a:spcBef>
                    <a:defRPr/>
                  </a:pPr>
                  <a:r>
                    <a:rPr kumimoji="1" lang="en-US" altLang="zh-CN" sz="2200">
                      <a:solidFill>
                        <a:srgbClr val="000000"/>
                      </a:solidFill>
                      <a:effectLst>
                        <a:outerShdw blurRad="38100" dist="38100" dir="2700000" algn="tl">
                          <a:srgbClr val="C0C0C0"/>
                        </a:outerShdw>
                      </a:effectLst>
                      <a:latin typeface="Arial" pitchFamily="34" charset="0"/>
                      <a:ea typeface="宋体" pitchFamily="2" charset="-122"/>
                      <a:sym typeface="Wingdings 2" pitchFamily="18" charset="2"/>
                    </a:rPr>
                    <a:t></a:t>
                  </a:r>
                  <a:endParaRPr kumimoji="1" lang="en-US" altLang="zh-CN" sz="2200">
                    <a:solidFill>
                      <a:srgbClr val="000000"/>
                    </a:solidFill>
                    <a:effectLst>
                      <a:outerShdw blurRad="38100" dist="38100" dir="2700000" algn="tl">
                        <a:srgbClr val="C0C0C0"/>
                      </a:outerShdw>
                    </a:effectLst>
                    <a:latin typeface="Arial" pitchFamily="34" charset="0"/>
                    <a:ea typeface="宋体" pitchFamily="2" charset="-122"/>
                  </a:endParaRPr>
                </a:p>
              </p:txBody>
            </p:sp>
          </p:grpSp>
          <p:sp>
            <p:nvSpPr>
              <p:cNvPr id="415825" name="Text Box 81"/>
              <p:cNvSpPr txBox="1">
                <a:spLocks noChangeArrowheads="1"/>
              </p:cNvSpPr>
              <p:nvPr/>
            </p:nvSpPr>
            <p:spPr bwMode="auto">
              <a:xfrm>
                <a:off x="4032" y="2304"/>
                <a:ext cx="1200" cy="231"/>
              </a:xfrm>
              <a:prstGeom prst="rect">
                <a:avLst/>
              </a:prstGeom>
              <a:noFill/>
              <a:ln w="12700">
                <a:noFill/>
                <a:miter lim="800000"/>
                <a:headEnd/>
                <a:tailEnd/>
              </a:ln>
              <a:effectLst>
                <a:outerShdw dist="17961" dir="2700000" algn="ctr" rotWithShape="0">
                  <a:schemeClr val="bg2"/>
                </a:outerShdw>
              </a:effectLst>
            </p:spPr>
            <p:txBody>
              <a:bodyPr>
                <a:spAutoFit/>
              </a:bodyPr>
              <a:lstStyle/>
              <a:p>
                <a:pPr>
                  <a:spcBef>
                    <a:spcPct val="50000"/>
                  </a:spcBef>
                  <a:defRPr/>
                </a:pPr>
                <a:r>
                  <a:rPr kumimoji="1" lang="zh-CN" altLang="en-US" dirty="0">
                    <a:solidFill>
                      <a:srgbClr val="000000"/>
                    </a:solidFill>
                    <a:effectLst>
                      <a:outerShdw blurRad="38100" dist="38100" dir="2700000" algn="tl">
                        <a:srgbClr val="C0C0C0"/>
                      </a:outerShdw>
                    </a:effectLst>
                    <a:latin typeface="Arial" pitchFamily="34" charset="0"/>
                    <a:ea typeface="宋体" pitchFamily="2" charset="-122"/>
                  </a:rPr>
                  <a:t>非线性相关</a:t>
                </a:r>
              </a:p>
            </p:txBody>
          </p:sp>
        </p:grpSp>
      </p:grpSp>
      <p:grpSp>
        <p:nvGrpSpPr>
          <p:cNvPr id="43016" name="Group 82"/>
          <p:cNvGrpSpPr>
            <a:grpSpLocks/>
          </p:cNvGrpSpPr>
          <p:nvPr/>
        </p:nvGrpSpPr>
        <p:grpSpPr bwMode="auto">
          <a:xfrm>
            <a:off x="3417888" y="2024063"/>
            <a:ext cx="2667000" cy="2133600"/>
            <a:chOff x="1968" y="1200"/>
            <a:chExt cx="1680" cy="1344"/>
          </a:xfrm>
        </p:grpSpPr>
        <p:sp>
          <p:nvSpPr>
            <p:cNvPr id="43035" name="Rectangle 83"/>
            <p:cNvSpPr>
              <a:spLocks noChangeArrowheads="1"/>
            </p:cNvSpPr>
            <p:nvPr/>
          </p:nvSpPr>
          <p:spPr bwMode="auto">
            <a:xfrm>
              <a:off x="1968" y="1200"/>
              <a:ext cx="1680" cy="1344"/>
            </a:xfrm>
            <a:prstGeom prst="rect">
              <a:avLst/>
            </a:prstGeom>
            <a:noFill/>
            <a:ln w="12700">
              <a:noFill/>
              <a:miter lim="800000"/>
              <a:headEnd/>
              <a:tailEnd/>
            </a:ln>
          </p:spPr>
          <p:txBody>
            <a:bodyPr wrap="none" anchor="ctr"/>
            <a:lstStyle/>
            <a:p>
              <a:endParaRPr lang="zh-CN" altLang="en-US"/>
            </a:p>
          </p:txBody>
        </p:sp>
        <p:grpSp>
          <p:nvGrpSpPr>
            <p:cNvPr id="43036" name="Group 84"/>
            <p:cNvGrpSpPr>
              <a:grpSpLocks/>
            </p:cNvGrpSpPr>
            <p:nvPr/>
          </p:nvGrpSpPr>
          <p:grpSpPr bwMode="auto">
            <a:xfrm>
              <a:off x="2160" y="1248"/>
              <a:ext cx="1392" cy="1287"/>
              <a:chOff x="2160" y="1200"/>
              <a:chExt cx="1392" cy="1287"/>
            </a:xfrm>
          </p:grpSpPr>
          <p:grpSp>
            <p:nvGrpSpPr>
              <p:cNvPr id="43037" name="Group 85"/>
              <p:cNvGrpSpPr>
                <a:grpSpLocks/>
              </p:cNvGrpSpPr>
              <p:nvPr/>
            </p:nvGrpSpPr>
            <p:grpSpPr bwMode="auto">
              <a:xfrm>
                <a:off x="2160" y="1200"/>
                <a:ext cx="1392" cy="1056"/>
                <a:chOff x="2160" y="1200"/>
                <a:chExt cx="1392" cy="1056"/>
              </a:xfrm>
            </p:grpSpPr>
            <p:sp>
              <p:nvSpPr>
                <p:cNvPr id="415830" name="Line 86"/>
                <p:cNvSpPr>
                  <a:spLocks noChangeShapeType="1"/>
                </p:cNvSpPr>
                <p:nvPr/>
              </p:nvSpPr>
              <p:spPr bwMode="auto">
                <a:xfrm>
                  <a:off x="2160" y="1200"/>
                  <a:ext cx="0" cy="1056"/>
                </a:xfrm>
                <a:prstGeom prst="line">
                  <a:avLst/>
                </a:prstGeom>
                <a:noFill/>
                <a:ln w="28575">
                  <a:solidFill>
                    <a:schemeClr val="tx1"/>
                  </a:solidFill>
                  <a:round/>
                  <a:headEnd type="triangle" w="med" len="med"/>
                  <a:tailEnd/>
                </a:ln>
                <a:effectLst>
                  <a:outerShdw dist="17961" dir="2700000" algn="ctr" rotWithShape="0">
                    <a:schemeClr val="bg2"/>
                  </a:outerShdw>
                </a:effectLst>
              </p:spPr>
              <p:txBody>
                <a:bodyPr/>
                <a:lstStyle/>
                <a:p>
                  <a:pPr>
                    <a:defRPr/>
                  </a:pPr>
                  <a:endParaRPr lang="zh-CN" altLang="en-US">
                    <a:ea typeface="宋体" pitchFamily="2" charset="-122"/>
                  </a:endParaRPr>
                </a:p>
              </p:txBody>
            </p:sp>
            <p:sp>
              <p:nvSpPr>
                <p:cNvPr id="415831" name="Line 87"/>
                <p:cNvSpPr>
                  <a:spLocks noChangeShapeType="1"/>
                </p:cNvSpPr>
                <p:nvPr/>
              </p:nvSpPr>
              <p:spPr bwMode="auto">
                <a:xfrm>
                  <a:off x="2160" y="2256"/>
                  <a:ext cx="1392" cy="0"/>
                </a:xfrm>
                <a:prstGeom prst="line">
                  <a:avLst/>
                </a:prstGeom>
                <a:noFill/>
                <a:ln w="28575">
                  <a:solidFill>
                    <a:schemeClr val="tx1"/>
                  </a:solidFill>
                  <a:round/>
                  <a:headEnd/>
                  <a:tailEnd type="triangle" w="med" len="med"/>
                </a:ln>
                <a:effectLst>
                  <a:outerShdw dist="17961" dir="2700000" algn="ctr" rotWithShape="0">
                    <a:schemeClr val="bg2"/>
                  </a:outerShdw>
                </a:effectLst>
              </p:spPr>
              <p:txBody>
                <a:bodyPr/>
                <a:lstStyle/>
                <a:p>
                  <a:pPr>
                    <a:defRPr/>
                  </a:pPr>
                  <a:endParaRPr lang="zh-CN" altLang="en-US">
                    <a:ea typeface="宋体" pitchFamily="2" charset="-122"/>
                  </a:endParaRPr>
                </a:p>
              </p:txBody>
            </p:sp>
            <p:sp>
              <p:nvSpPr>
                <p:cNvPr id="415832" name="Text Box 88"/>
                <p:cNvSpPr txBox="1">
                  <a:spLocks noChangeArrowheads="1"/>
                </p:cNvSpPr>
                <p:nvPr/>
              </p:nvSpPr>
              <p:spPr bwMode="auto">
                <a:xfrm>
                  <a:off x="3168" y="1968"/>
                  <a:ext cx="257" cy="269"/>
                </a:xfrm>
                <a:prstGeom prst="rect">
                  <a:avLst/>
                </a:prstGeom>
                <a:noFill/>
                <a:ln w="12700">
                  <a:noFill/>
                  <a:miter lim="800000"/>
                  <a:headEnd/>
                  <a:tailEnd/>
                </a:ln>
                <a:effectLst>
                  <a:outerShdw dist="17961" dir="2700000" algn="ctr" rotWithShape="0">
                    <a:schemeClr val="bg2"/>
                  </a:outerShdw>
                </a:effectLst>
              </p:spPr>
              <p:txBody>
                <a:bodyPr>
                  <a:spAutoFit/>
                </a:bodyPr>
                <a:lstStyle/>
                <a:p>
                  <a:pPr>
                    <a:spcBef>
                      <a:spcPct val="50000"/>
                    </a:spcBef>
                    <a:defRPr/>
                  </a:pPr>
                  <a:r>
                    <a:rPr kumimoji="1" lang="en-US" altLang="zh-CN" sz="2200">
                      <a:solidFill>
                        <a:srgbClr val="000000"/>
                      </a:solidFill>
                      <a:effectLst>
                        <a:outerShdw blurRad="38100" dist="38100" dir="2700000" algn="tl">
                          <a:srgbClr val="C0C0C0"/>
                        </a:outerShdw>
                      </a:effectLst>
                      <a:latin typeface="Arial" pitchFamily="34" charset="0"/>
                      <a:ea typeface="宋体" pitchFamily="2" charset="-122"/>
                      <a:sym typeface="Wingdings 2" pitchFamily="18" charset="2"/>
                    </a:rPr>
                    <a:t></a:t>
                  </a:r>
                  <a:endParaRPr kumimoji="1" lang="en-US" altLang="zh-CN" sz="2200">
                    <a:solidFill>
                      <a:srgbClr val="000000"/>
                    </a:solidFill>
                    <a:effectLst>
                      <a:outerShdw blurRad="38100" dist="38100" dir="2700000" algn="tl">
                        <a:srgbClr val="C0C0C0"/>
                      </a:outerShdw>
                    </a:effectLst>
                    <a:latin typeface="Arial" pitchFamily="34" charset="0"/>
                    <a:ea typeface="宋体" pitchFamily="2" charset="-122"/>
                  </a:endParaRPr>
                </a:p>
              </p:txBody>
            </p:sp>
            <p:sp>
              <p:nvSpPr>
                <p:cNvPr id="415833" name="Text Box 89"/>
                <p:cNvSpPr txBox="1">
                  <a:spLocks noChangeArrowheads="1"/>
                </p:cNvSpPr>
                <p:nvPr/>
              </p:nvSpPr>
              <p:spPr bwMode="auto">
                <a:xfrm>
                  <a:off x="2880" y="1776"/>
                  <a:ext cx="258" cy="269"/>
                </a:xfrm>
                <a:prstGeom prst="rect">
                  <a:avLst/>
                </a:prstGeom>
                <a:noFill/>
                <a:ln w="12700">
                  <a:noFill/>
                  <a:miter lim="800000"/>
                  <a:headEnd/>
                  <a:tailEnd/>
                </a:ln>
                <a:effectLst>
                  <a:outerShdw dist="17961" dir="2700000" algn="ctr" rotWithShape="0">
                    <a:schemeClr val="bg2"/>
                  </a:outerShdw>
                </a:effectLst>
              </p:spPr>
              <p:txBody>
                <a:bodyPr>
                  <a:spAutoFit/>
                </a:bodyPr>
                <a:lstStyle/>
                <a:p>
                  <a:pPr>
                    <a:spcBef>
                      <a:spcPct val="50000"/>
                    </a:spcBef>
                    <a:defRPr/>
                  </a:pPr>
                  <a:r>
                    <a:rPr kumimoji="1" lang="en-US" altLang="zh-CN" sz="2200">
                      <a:solidFill>
                        <a:srgbClr val="000000"/>
                      </a:solidFill>
                      <a:effectLst>
                        <a:outerShdw blurRad="38100" dist="38100" dir="2700000" algn="tl">
                          <a:srgbClr val="C0C0C0"/>
                        </a:outerShdw>
                      </a:effectLst>
                      <a:latin typeface="Arial" pitchFamily="34" charset="0"/>
                      <a:ea typeface="宋体" pitchFamily="2" charset="-122"/>
                      <a:sym typeface="Wingdings 2" pitchFamily="18" charset="2"/>
                    </a:rPr>
                    <a:t></a:t>
                  </a:r>
                  <a:endParaRPr kumimoji="1" lang="en-US" altLang="zh-CN" sz="2200">
                    <a:solidFill>
                      <a:srgbClr val="000000"/>
                    </a:solidFill>
                    <a:effectLst>
                      <a:outerShdw blurRad="38100" dist="38100" dir="2700000" algn="tl">
                        <a:srgbClr val="C0C0C0"/>
                      </a:outerShdw>
                    </a:effectLst>
                    <a:latin typeface="Arial" pitchFamily="34" charset="0"/>
                    <a:ea typeface="宋体" pitchFamily="2" charset="-122"/>
                  </a:endParaRPr>
                </a:p>
              </p:txBody>
            </p:sp>
            <p:sp>
              <p:nvSpPr>
                <p:cNvPr id="415834" name="Text Box 90"/>
                <p:cNvSpPr txBox="1">
                  <a:spLocks noChangeArrowheads="1"/>
                </p:cNvSpPr>
                <p:nvPr/>
              </p:nvSpPr>
              <p:spPr bwMode="auto">
                <a:xfrm>
                  <a:off x="3024" y="1872"/>
                  <a:ext cx="258" cy="269"/>
                </a:xfrm>
                <a:prstGeom prst="rect">
                  <a:avLst/>
                </a:prstGeom>
                <a:noFill/>
                <a:ln w="12700">
                  <a:noFill/>
                  <a:miter lim="800000"/>
                  <a:headEnd/>
                  <a:tailEnd/>
                </a:ln>
                <a:effectLst>
                  <a:outerShdw dist="17961" dir="2700000" algn="ctr" rotWithShape="0">
                    <a:schemeClr val="bg2"/>
                  </a:outerShdw>
                </a:effectLst>
              </p:spPr>
              <p:txBody>
                <a:bodyPr>
                  <a:spAutoFit/>
                </a:bodyPr>
                <a:lstStyle/>
                <a:p>
                  <a:pPr>
                    <a:spcBef>
                      <a:spcPct val="50000"/>
                    </a:spcBef>
                    <a:defRPr/>
                  </a:pPr>
                  <a:r>
                    <a:rPr kumimoji="1" lang="en-US" altLang="zh-CN" sz="2200">
                      <a:solidFill>
                        <a:srgbClr val="000000"/>
                      </a:solidFill>
                      <a:effectLst>
                        <a:outerShdw blurRad="38100" dist="38100" dir="2700000" algn="tl">
                          <a:srgbClr val="C0C0C0"/>
                        </a:outerShdw>
                      </a:effectLst>
                      <a:latin typeface="Arial" pitchFamily="34" charset="0"/>
                      <a:ea typeface="宋体" pitchFamily="2" charset="-122"/>
                      <a:sym typeface="Wingdings 2" pitchFamily="18" charset="2"/>
                    </a:rPr>
                    <a:t></a:t>
                  </a:r>
                  <a:endParaRPr kumimoji="1" lang="en-US" altLang="zh-CN" sz="2200">
                    <a:solidFill>
                      <a:srgbClr val="000000"/>
                    </a:solidFill>
                    <a:effectLst>
                      <a:outerShdw blurRad="38100" dist="38100" dir="2700000" algn="tl">
                        <a:srgbClr val="C0C0C0"/>
                      </a:outerShdw>
                    </a:effectLst>
                    <a:latin typeface="Arial" pitchFamily="34" charset="0"/>
                    <a:ea typeface="宋体" pitchFamily="2" charset="-122"/>
                  </a:endParaRPr>
                </a:p>
              </p:txBody>
            </p:sp>
            <p:sp>
              <p:nvSpPr>
                <p:cNvPr id="415835" name="Text Box 91"/>
                <p:cNvSpPr txBox="1">
                  <a:spLocks noChangeArrowheads="1"/>
                </p:cNvSpPr>
                <p:nvPr/>
              </p:nvSpPr>
              <p:spPr bwMode="auto">
                <a:xfrm>
                  <a:off x="2736" y="1680"/>
                  <a:ext cx="258" cy="269"/>
                </a:xfrm>
                <a:prstGeom prst="rect">
                  <a:avLst/>
                </a:prstGeom>
                <a:noFill/>
                <a:ln w="12700">
                  <a:noFill/>
                  <a:miter lim="800000"/>
                  <a:headEnd/>
                  <a:tailEnd/>
                </a:ln>
                <a:effectLst>
                  <a:outerShdw dist="17961" dir="2700000" algn="ctr" rotWithShape="0">
                    <a:schemeClr val="bg2"/>
                  </a:outerShdw>
                </a:effectLst>
              </p:spPr>
              <p:txBody>
                <a:bodyPr>
                  <a:spAutoFit/>
                </a:bodyPr>
                <a:lstStyle/>
                <a:p>
                  <a:pPr>
                    <a:spcBef>
                      <a:spcPct val="50000"/>
                    </a:spcBef>
                    <a:defRPr/>
                  </a:pPr>
                  <a:r>
                    <a:rPr kumimoji="1" lang="en-US" altLang="zh-CN" sz="2200">
                      <a:solidFill>
                        <a:srgbClr val="000000"/>
                      </a:solidFill>
                      <a:effectLst>
                        <a:outerShdw blurRad="38100" dist="38100" dir="2700000" algn="tl">
                          <a:srgbClr val="C0C0C0"/>
                        </a:outerShdw>
                      </a:effectLst>
                      <a:latin typeface="Arial" pitchFamily="34" charset="0"/>
                      <a:ea typeface="宋体" pitchFamily="2" charset="-122"/>
                      <a:sym typeface="Wingdings 2" pitchFamily="18" charset="2"/>
                    </a:rPr>
                    <a:t></a:t>
                  </a:r>
                  <a:endParaRPr kumimoji="1" lang="en-US" altLang="zh-CN" sz="2200">
                    <a:solidFill>
                      <a:srgbClr val="000000"/>
                    </a:solidFill>
                    <a:effectLst>
                      <a:outerShdw blurRad="38100" dist="38100" dir="2700000" algn="tl">
                        <a:srgbClr val="C0C0C0"/>
                      </a:outerShdw>
                    </a:effectLst>
                    <a:latin typeface="Arial" pitchFamily="34" charset="0"/>
                    <a:ea typeface="宋体" pitchFamily="2" charset="-122"/>
                  </a:endParaRPr>
                </a:p>
              </p:txBody>
            </p:sp>
            <p:sp>
              <p:nvSpPr>
                <p:cNvPr id="415836" name="Text Box 92"/>
                <p:cNvSpPr txBox="1">
                  <a:spLocks noChangeArrowheads="1"/>
                </p:cNvSpPr>
                <p:nvPr/>
              </p:nvSpPr>
              <p:spPr bwMode="auto">
                <a:xfrm>
                  <a:off x="2304" y="1392"/>
                  <a:ext cx="256" cy="269"/>
                </a:xfrm>
                <a:prstGeom prst="rect">
                  <a:avLst/>
                </a:prstGeom>
                <a:noFill/>
                <a:ln w="12700">
                  <a:noFill/>
                  <a:miter lim="800000"/>
                  <a:headEnd/>
                  <a:tailEnd/>
                </a:ln>
                <a:effectLst>
                  <a:outerShdw dist="17961" dir="2700000" algn="ctr" rotWithShape="0">
                    <a:schemeClr val="bg2"/>
                  </a:outerShdw>
                </a:effectLst>
              </p:spPr>
              <p:txBody>
                <a:bodyPr>
                  <a:spAutoFit/>
                </a:bodyPr>
                <a:lstStyle/>
                <a:p>
                  <a:pPr>
                    <a:spcBef>
                      <a:spcPct val="50000"/>
                    </a:spcBef>
                    <a:defRPr/>
                  </a:pPr>
                  <a:r>
                    <a:rPr kumimoji="1" lang="en-US" altLang="zh-CN" sz="2200">
                      <a:solidFill>
                        <a:srgbClr val="000000"/>
                      </a:solidFill>
                      <a:effectLst>
                        <a:outerShdw blurRad="38100" dist="38100" dir="2700000" algn="tl">
                          <a:srgbClr val="C0C0C0"/>
                        </a:outerShdw>
                      </a:effectLst>
                      <a:latin typeface="Arial" pitchFamily="34" charset="0"/>
                      <a:ea typeface="宋体" pitchFamily="2" charset="-122"/>
                      <a:sym typeface="Wingdings 2" pitchFamily="18" charset="2"/>
                    </a:rPr>
                    <a:t></a:t>
                  </a:r>
                  <a:endParaRPr kumimoji="1" lang="en-US" altLang="zh-CN" sz="2200">
                    <a:solidFill>
                      <a:srgbClr val="000000"/>
                    </a:solidFill>
                    <a:effectLst>
                      <a:outerShdw blurRad="38100" dist="38100" dir="2700000" algn="tl">
                        <a:srgbClr val="C0C0C0"/>
                      </a:outerShdw>
                    </a:effectLst>
                    <a:latin typeface="Arial" pitchFamily="34" charset="0"/>
                    <a:ea typeface="宋体" pitchFamily="2" charset="-122"/>
                  </a:endParaRPr>
                </a:p>
              </p:txBody>
            </p:sp>
            <p:sp>
              <p:nvSpPr>
                <p:cNvPr id="415837" name="Text Box 93"/>
                <p:cNvSpPr txBox="1">
                  <a:spLocks noChangeArrowheads="1"/>
                </p:cNvSpPr>
                <p:nvPr/>
              </p:nvSpPr>
              <p:spPr bwMode="auto">
                <a:xfrm>
                  <a:off x="2592" y="1584"/>
                  <a:ext cx="257" cy="269"/>
                </a:xfrm>
                <a:prstGeom prst="rect">
                  <a:avLst/>
                </a:prstGeom>
                <a:noFill/>
                <a:ln w="12700">
                  <a:noFill/>
                  <a:miter lim="800000"/>
                  <a:headEnd/>
                  <a:tailEnd/>
                </a:ln>
                <a:effectLst>
                  <a:outerShdw dist="17961" dir="2700000" algn="ctr" rotWithShape="0">
                    <a:schemeClr val="bg2"/>
                  </a:outerShdw>
                </a:effectLst>
              </p:spPr>
              <p:txBody>
                <a:bodyPr>
                  <a:spAutoFit/>
                </a:bodyPr>
                <a:lstStyle/>
                <a:p>
                  <a:pPr>
                    <a:spcBef>
                      <a:spcPct val="50000"/>
                    </a:spcBef>
                    <a:defRPr/>
                  </a:pPr>
                  <a:r>
                    <a:rPr kumimoji="1" lang="en-US" altLang="zh-CN" sz="2200">
                      <a:solidFill>
                        <a:srgbClr val="000000"/>
                      </a:solidFill>
                      <a:effectLst>
                        <a:outerShdw blurRad="38100" dist="38100" dir="2700000" algn="tl">
                          <a:srgbClr val="C0C0C0"/>
                        </a:outerShdw>
                      </a:effectLst>
                      <a:latin typeface="Arial" pitchFamily="34" charset="0"/>
                      <a:ea typeface="宋体" pitchFamily="2" charset="-122"/>
                      <a:sym typeface="Wingdings 2" pitchFamily="18" charset="2"/>
                    </a:rPr>
                    <a:t></a:t>
                  </a:r>
                  <a:endParaRPr kumimoji="1" lang="en-US" altLang="zh-CN" sz="2200">
                    <a:solidFill>
                      <a:srgbClr val="000000"/>
                    </a:solidFill>
                    <a:effectLst>
                      <a:outerShdw blurRad="38100" dist="38100" dir="2700000" algn="tl">
                        <a:srgbClr val="C0C0C0"/>
                      </a:outerShdw>
                    </a:effectLst>
                    <a:latin typeface="Arial" pitchFamily="34" charset="0"/>
                    <a:ea typeface="宋体" pitchFamily="2" charset="-122"/>
                  </a:endParaRPr>
                </a:p>
              </p:txBody>
            </p:sp>
            <p:sp>
              <p:nvSpPr>
                <p:cNvPr id="415838" name="Text Box 94"/>
                <p:cNvSpPr txBox="1">
                  <a:spLocks noChangeArrowheads="1"/>
                </p:cNvSpPr>
                <p:nvPr/>
              </p:nvSpPr>
              <p:spPr bwMode="auto">
                <a:xfrm>
                  <a:off x="2448" y="1488"/>
                  <a:ext cx="257" cy="269"/>
                </a:xfrm>
                <a:prstGeom prst="rect">
                  <a:avLst/>
                </a:prstGeom>
                <a:noFill/>
                <a:ln w="12700">
                  <a:noFill/>
                  <a:miter lim="800000"/>
                  <a:headEnd/>
                  <a:tailEnd/>
                </a:ln>
                <a:effectLst>
                  <a:outerShdw dist="17961" dir="2700000" algn="ctr" rotWithShape="0">
                    <a:schemeClr val="bg2"/>
                  </a:outerShdw>
                </a:effectLst>
              </p:spPr>
              <p:txBody>
                <a:bodyPr>
                  <a:spAutoFit/>
                </a:bodyPr>
                <a:lstStyle/>
                <a:p>
                  <a:pPr>
                    <a:spcBef>
                      <a:spcPct val="50000"/>
                    </a:spcBef>
                    <a:defRPr/>
                  </a:pPr>
                  <a:r>
                    <a:rPr kumimoji="1" lang="en-US" altLang="zh-CN" sz="2200">
                      <a:solidFill>
                        <a:srgbClr val="000000"/>
                      </a:solidFill>
                      <a:effectLst>
                        <a:outerShdw blurRad="38100" dist="38100" dir="2700000" algn="tl">
                          <a:srgbClr val="C0C0C0"/>
                        </a:outerShdw>
                      </a:effectLst>
                      <a:latin typeface="Arial" pitchFamily="34" charset="0"/>
                      <a:ea typeface="宋体" pitchFamily="2" charset="-122"/>
                      <a:sym typeface="Wingdings 2" pitchFamily="18" charset="2"/>
                    </a:rPr>
                    <a:t></a:t>
                  </a:r>
                  <a:endParaRPr kumimoji="1" lang="en-US" altLang="zh-CN" sz="2200">
                    <a:solidFill>
                      <a:srgbClr val="000000"/>
                    </a:solidFill>
                    <a:effectLst>
                      <a:outerShdw blurRad="38100" dist="38100" dir="2700000" algn="tl">
                        <a:srgbClr val="C0C0C0"/>
                      </a:outerShdw>
                    </a:effectLst>
                    <a:latin typeface="Arial" pitchFamily="34" charset="0"/>
                    <a:ea typeface="宋体" pitchFamily="2" charset="-122"/>
                  </a:endParaRPr>
                </a:p>
              </p:txBody>
            </p:sp>
            <p:sp>
              <p:nvSpPr>
                <p:cNvPr id="415839" name="Line 95"/>
                <p:cNvSpPr>
                  <a:spLocks noChangeShapeType="1"/>
                </p:cNvSpPr>
                <p:nvPr/>
              </p:nvSpPr>
              <p:spPr bwMode="auto">
                <a:xfrm>
                  <a:off x="2256" y="1440"/>
                  <a:ext cx="1152" cy="720"/>
                </a:xfrm>
                <a:prstGeom prst="line">
                  <a:avLst/>
                </a:prstGeom>
                <a:noFill/>
                <a:ln w="28575">
                  <a:solidFill>
                    <a:schemeClr val="tx2"/>
                  </a:solidFill>
                  <a:round/>
                  <a:headEnd/>
                  <a:tailEnd/>
                </a:ln>
                <a:effectLst>
                  <a:outerShdw dist="12700" dir="10800000" algn="ctr" rotWithShape="0">
                    <a:schemeClr val="bg2"/>
                  </a:outerShdw>
                </a:effectLst>
              </p:spPr>
              <p:txBody>
                <a:bodyPr/>
                <a:lstStyle/>
                <a:p>
                  <a:pPr>
                    <a:defRPr/>
                  </a:pPr>
                  <a:endParaRPr lang="zh-CN" altLang="en-US">
                    <a:ea typeface="宋体" pitchFamily="2" charset="-122"/>
                  </a:endParaRPr>
                </a:p>
              </p:txBody>
            </p:sp>
          </p:grpSp>
          <p:sp>
            <p:nvSpPr>
              <p:cNvPr id="415840" name="Text Box 96"/>
              <p:cNvSpPr txBox="1">
                <a:spLocks noChangeArrowheads="1"/>
              </p:cNvSpPr>
              <p:nvPr/>
            </p:nvSpPr>
            <p:spPr bwMode="auto">
              <a:xfrm>
                <a:off x="2256" y="2256"/>
                <a:ext cx="1200" cy="231"/>
              </a:xfrm>
              <a:prstGeom prst="rect">
                <a:avLst/>
              </a:prstGeom>
              <a:noFill/>
              <a:ln w="12700">
                <a:noFill/>
                <a:miter lim="800000"/>
                <a:headEnd/>
                <a:tailEnd/>
              </a:ln>
              <a:effectLst>
                <a:outerShdw dist="17961" dir="2700000" algn="ctr" rotWithShape="0">
                  <a:schemeClr val="bg2"/>
                </a:outerShdw>
              </a:effectLst>
            </p:spPr>
            <p:txBody>
              <a:bodyPr>
                <a:spAutoFit/>
              </a:bodyPr>
              <a:lstStyle/>
              <a:p>
                <a:pPr>
                  <a:spcBef>
                    <a:spcPct val="50000"/>
                  </a:spcBef>
                  <a:defRPr/>
                </a:pPr>
                <a:r>
                  <a:rPr kumimoji="1" lang="zh-CN" altLang="en-US" dirty="0">
                    <a:solidFill>
                      <a:srgbClr val="000000"/>
                    </a:solidFill>
                    <a:effectLst>
                      <a:outerShdw blurRad="38100" dist="38100" dir="2700000" algn="tl">
                        <a:srgbClr val="C0C0C0"/>
                      </a:outerShdw>
                    </a:effectLst>
                    <a:latin typeface="Arial" pitchFamily="34" charset="0"/>
                    <a:ea typeface="宋体" pitchFamily="2" charset="-122"/>
                  </a:rPr>
                  <a:t>完全负线性相关</a:t>
                </a:r>
              </a:p>
            </p:txBody>
          </p:sp>
        </p:grpSp>
      </p:grpSp>
      <p:grpSp>
        <p:nvGrpSpPr>
          <p:cNvPr id="43017" name="Group 97"/>
          <p:cNvGrpSpPr>
            <a:grpSpLocks/>
          </p:cNvGrpSpPr>
          <p:nvPr/>
        </p:nvGrpSpPr>
        <p:grpSpPr bwMode="auto">
          <a:xfrm>
            <a:off x="522288" y="2024063"/>
            <a:ext cx="2667000" cy="2133600"/>
            <a:chOff x="144" y="1200"/>
            <a:chExt cx="1680" cy="1344"/>
          </a:xfrm>
        </p:grpSpPr>
        <p:sp>
          <p:nvSpPr>
            <p:cNvPr id="43018" name="Rectangle 98"/>
            <p:cNvSpPr>
              <a:spLocks noChangeArrowheads="1"/>
            </p:cNvSpPr>
            <p:nvPr/>
          </p:nvSpPr>
          <p:spPr bwMode="auto">
            <a:xfrm>
              <a:off x="144" y="1200"/>
              <a:ext cx="1680" cy="1344"/>
            </a:xfrm>
            <a:prstGeom prst="rect">
              <a:avLst/>
            </a:prstGeom>
            <a:noFill/>
            <a:ln w="12700">
              <a:noFill/>
              <a:miter lim="800000"/>
              <a:headEnd/>
              <a:tailEnd/>
            </a:ln>
          </p:spPr>
          <p:txBody>
            <a:bodyPr wrap="none" anchor="ctr"/>
            <a:lstStyle/>
            <a:p>
              <a:endParaRPr lang="zh-CN" altLang="en-US"/>
            </a:p>
          </p:txBody>
        </p:sp>
        <p:grpSp>
          <p:nvGrpSpPr>
            <p:cNvPr id="43019" name="Group 99"/>
            <p:cNvGrpSpPr>
              <a:grpSpLocks/>
            </p:cNvGrpSpPr>
            <p:nvPr/>
          </p:nvGrpSpPr>
          <p:grpSpPr bwMode="auto">
            <a:xfrm>
              <a:off x="288" y="1248"/>
              <a:ext cx="1392" cy="1287"/>
              <a:chOff x="384" y="1152"/>
              <a:chExt cx="1392" cy="1287"/>
            </a:xfrm>
          </p:grpSpPr>
          <p:sp>
            <p:nvSpPr>
              <p:cNvPr id="415844" name="Text Box 100"/>
              <p:cNvSpPr txBox="1">
                <a:spLocks noChangeArrowheads="1"/>
              </p:cNvSpPr>
              <p:nvPr/>
            </p:nvSpPr>
            <p:spPr bwMode="auto">
              <a:xfrm>
                <a:off x="480" y="2208"/>
                <a:ext cx="1200" cy="231"/>
              </a:xfrm>
              <a:prstGeom prst="rect">
                <a:avLst/>
              </a:prstGeom>
              <a:noFill/>
              <a:ln w="12700">
                <a:noFill/>
                <a:miter lim="800000"/>
                <a:headEnd/>
                <a:tailEnd/>
              </a:ln>
              <a:effectLst>
                <a:outerShdw dist="17961" dir="2700000" algn="ctr" rotWithShape="0">
                  <a:schemeClr val="bg2"/>
                </a:outerShdw>
              </a:effectLst>
            </p:spPr>
            <p:txBody>
              <a:bodyPr>
                <a:spAutoFit/>
              </a:bodyPr>
              <a:lstStyle/>
              <a:p>
                <a:pPr>
                  <a:spcBef>
                    <a:spcPct val="50000"/>
                  </a:spcBef>
                  <a:defRPr/>
                </a:pPr>
                <a:r>
                  <a:rPr kumimoji="1" lang="zh-CN" altLang="en-US" dirty="0">
                    <a:solidFill>
                      <a:srgbClr val="000000"/>
                    </a:solidFill>
                    <a:effectLst>
                      <a:outerShdw blurRad="38100" dist="38100" dir="2700000" algn="tl">
                        <a:srgbClr val="C0C0C0"/>
                      </a:outerShdw>
                    </a:effectLst>
                    <a:latin typeface="Arial" pitchFamily="34" charset="0"/>
                    <a:ea typeface="宋体" pitchFamily="2" charset="-122"/>
                  </a:rPr>
                  <a:t>完全正线性相关</a:t>
                </a:r>
              </a:p>
            </p:txBody>
          </p:sp>
          <p:grpSp>
            <p:nvGrpSpPr>
              <p:cNvPr id="43021" name="Group 101"/>
              <p:cNvGrpSpPr>
                <a:grpSpLocks/>
              </p:cNvGrpSpPr>
              <p:nvPr/>
            </p:nvGrpSpPr>
            <p:grpSpPr bwMode="auto">
              <a:xfrm>
                <a:off x="384" y="1152"/>
                <a:ext cx="1392" cy="1056"/>
                <a:chOff x="384" y="1152"/>
                <a:chExt cx="1392" cy="1056"/>
              </a:xfrm>
            </p:grpSpPr>
            <p:sp>
              <p:nvSpPr>
                <p:cNvPr id="415846" name="Line 102"/>
                <p:cNvSpPr>
                  <a:spLocks noChangeShapeType="1"/>
                </p:cNvSpPr>
                <p:nvPr/>
              </p:nvSpPr>
              <p:spPr bwMode="auto">
                <a:xfrm>
                  <a:off x="384" y="1152"/>
                  <a:ext cx="0" cy="1056"/>
                </a:xfrm>
                <a:prstGeom prst="line">
                  <a:avLst/>
                </a:prstGeom>
                <a:noFill/>
                <a:ln w="28575">
                  <a:solidFill>
                    <a:schemeClr val="tx1"/>
                  </a:solidFill>
                  <a:round/>
                  <a:headEnd type="triangle" w="med" len="med"/>
                  <a:tailEnd/>
                </a:ln>
                <a:effectLst>
                  <a:outerShdw dist="17961" dir="2700000" algn="ctr" rotWithShape="0">
                    <a:schemeClr val="bg2"/>
                  </a:outerShdw>
                </a:effectLst>
              </p:spPr>
              <p:txBody>
                <a:bodyPr/>
                <a:lstStyle/>
                <a:p>
                  <a:pPr>
                    <a:defRPr/>
                  </a:pPr>
                  <a:endParaRPr lang="zh-CN" altLang="en-US">
                    <a:ea typeface="宋体" pitchFamily="2" charset="-122"/>
                  </a:endParaRPr>
                </a:p>
              </p:txBody>
            </p:sp>
            <p:sp>
              <p:nvSpPr>
                <p:cNvPr id="415847" name="Line 103"/>
                <p:cNvSpPr>
                  <a:spLocks noChangeShapeType="1"/>
                </p:cNvSpPr>
                <p:nvPr/>
              </p:nvSpPr>
              <p:spPr bwMode="auto">
                <a:xfrm>
                  <a:off x="384" y="2208"/>
                  <a:ext cx="1392" cy="0"/>
                </a:xfrm>
                <a:prstGeom prst="line">
                  <a:avLst/>
                </a:prstGeom>
                <a:noFill/>
                <a:ln w="28575">
                  <a:solidFill>
                    <a:schemeClr val="tx1"/>
                  </a:solidFill>
                  <a:round/>
                  <a:headEnd/>
                  <a:tailEnd type="triangle" w="med" len="med"/>
                </a:ln>
                <a:effectLst>
                  <a:outerShdw dist="17961" dir="2700000" algn="ctr" rotWithShape="0">
                    <a:schemeClr val="bg2"/>
                  </a:outerShdw>
                </a:effectLst>
              </p:spPr>
              <p:txBody>
                <a:bodyPr/>
                <a:lstStyle/>
                <a:p>
                  <a:pPr>
                    <a:defRPr/>
                  </a:pPr>
                  <a:endParaRPr lang="zh-CN" altLang="en-US">
                    <a:ea typeface="宋体" pitchFamily="2" charset="-122"/>
                  </a:endParaRPr>
                </a:p>
              </p:txBody>
            </p:sp>
            <p:sp>
              <p:nvSpPr>
                <p:cNvPr id="415848" name="Text Box 104"/>
                <p:cNvSpPr txBox="1">
                  <a:spLocks noChangeArrowheads="1"/>
                </p:cNvSpPr>
                <p:nvPr/>
              </p:nvSpPr>
              <p:spPr bwMode="auto">
                <a:xfrm>
                  <a:off x="419" y="1866"/>
                  <a:ext cx="257" cy="269"/>
                </a:xfrm>
                <a:prstGeom prst="rect">
                  <a:avLst/>
                </a:prstGeom>
                <a:noFill/>
                <a:ln w="12700">
                  <a:noFill/>
                  <a:miter lim="800000"/>
                  <a:headEnd/>
                  <a:tailEnd/>
                </a:ln>
                <a:effectLst>
                  <a:outerShdw dist="17961" dir="2700000" algn="ctr" rotWithShape="0">
                    <a:schemeClr val="bg2"/>
                  </a:outerShdw>
                </a:effectLst>
              </p:spPr>
              <p:txBody>
                <a:bodyPr>
                  <a:spAutoFit/>
                </a:bodyPr>
                <a:lstStyle/>
                <a:p>
                  <a:pPr>
                    <a:spcBef>
                      <a:spcPct val="50000"/>
                    </a:spcBef>
                    <a:defRPr/>
                  </a:pPr>
                  <a:r>
                    <a:rPr kumimoji="1" lang="en-US" altLang="zh-CN" sz="2200">
                      <a:solidFill>
                        <a:srgbClr val="000000"/>
                      </a:solidFill>
                      <a:effectLst>
                        <a:outerShdw blurRad="38100" dist="38100" dir="2700000" algn="tl">
                          <a:srgbClr val="C0C0C0"/>
                        </a:outerShdw>
                      </a:effectLst>
                      <a:latin typeface="Arial" pitchFamily="34" charset="0"/>
                      <a:ea typeface="宋体" pitchFamily="2" charset="-122"/>
                      <a:sym typeface="Wingdings 2" pitchFamily="18" charset="2"/>
                    </a:rPr>
                    <a:t></a:t>
                  </a:r>
                  <a:endParaRPr kumimoji="1" lang="en-US" altLang="zh-CN" sz="2200">
                    <a:solidFill>
                      <a:srgbClr val="000000"/>
                    </a:solidFill>
                    <a:effectLst>
                      <a:outerShdw blurRad="38100" dist="38100" dir="2700000" algn="tl">
                        <a:srgbClr val="C0C0C0"/>
                      </a:outerShdw>
                    </a:effectLst>
                    <a:latin typeface="Arial" pitchFamily="34" charset="0"/>
                    <a:ea typeface="宋体" pitchFamily="2" charset="-122"/>
                  </a:endParaRPr>
                </a:p>
              </p:txBody>
            </p:sp>
            <p:sp>
              <p:nvSpPr>
                <p:cNvPr id="415849" name="Text Box 105"/>
                <p:cNvSpPr txBox="1">
                  <a:spLocks noChangeArrowheads="1"/>
                </p:cNvSpPr>
                <p:nvPr/>
              </p:nvSpPr>
              <p:spPr bwMode="auto">
                <a:xfrm>
                  <a:off x="1449" y="1318"/>
                  <a:ext cx="257" cy="269"/>
                </a:xfrm>
                <a:prstGeom prst="rect">
                  <a:avLst/>
                </a:prstGeom>
                <a:noFill/>
                <a:ln w="12700">
                  <a:noFill/>
                  <a:miter lim="800000"/>
                  <a:headEnd/>
                  <a:tailEnd/>
                </a:ln>
                <a:effectLst>
                  <a:outerShdw dist="17961" dir="2700000" algn="ctr" rotWithShape="0">
                    <a:schemeClr val="bg2"/>
                  </a:outerShdw>
                </a:effectLst>
              </p:spPr>
              <p:txBody>
                <a:bodyPr>
                  <a:spAutoFit/>
                </a:bodyPr>
                <a:lstStyle/>
                <a:p>
                  <a:pPr>
                    <a:spcBef>
                      <a:spcPct val="50000"/>
                    </a:spcBef>
                    <a:defRPr/>
                  </a:pPr>
                  <a:r>
                    <a:rPr kumimoji="1" lang="en-US" altLang="zh-CN" sz="2200">
                      <a:solidFill>
                        <a:srgbClr val="000000"/>
                      </a:solidFill>
                      <a:effectLst>
                        <a:outerShdw blurRad="38100" dist="38100" dir="2700000" algn="tl">
                          <a:srgbClr val="C0C0C0"/>
                        </a:outerShdw>
                      </a:effectLst>
                      <a:latin typeface="Arial" pitchFamily="34" charset="0"/>
                      <a:ea typeface="宋体" pitchFamily="2" charset="-122"/>
                      <a:sym typeface="Wingdings 2" pitchFamily="18" charset="2"/>
                    </a:rPr>
                    <a:t></a:t>
                  </a:r>
                  <a:endParaRPr kumimoji="1" lang="en-US" altLang="zh-CN" sz="2200">
                    <a:solidFill>
                      <a:srgbClr val="000000"/>
                    </a:solidFill>
                    <a:effectLst>
                      <a:outerShdw blurRad="38100" dist="38100" dir="2700000" algn="tl">
                        <a:srgbClr val="C0C0C0"/>
                      </a:outerShdw>
                    </a:effectLst>
                    <a:latin typeface="Arial" pitchFamily="34" charset="0"/>
                    <a:ea typeface="宋体" pitchFamily="2" charset="-122"/>
                  </a:endParaRPr>
                </a:p>
              </p:txBody>
            </p:sp>
            <p:grpSp>
              <p:nvGrpSpPr>
                <p:cNvPr id="43026" name="Group 106"/>
                <p:cNvGrpSpPr>
                  <a:grpSpLocks/>
                </p:cNvGrpSpPr>
                <p:nvPr/>
              </p:nvGrpSpPr>
              <p:grpSpPr bwMode="auto">
                <a:xfrm>
                  <a:off x="548" y="1386"/>
                  <a:ext cx="1029" cy="679"/>
                  <a:chOff x="3744" y="2544"/>
                  <a:chExt cx="1152" cy="952"/>
                </a:xfrm>
              </p:grpSpPr>
              <p:sp>
                <p:nvSpPr>
                  <p:cNvPr id="415851" name="Text Box 107"/>
                  <p:cNvSpPr txBox="1">
                    <a:spLocks noChangeArrowheads="1"/>
                  </p:cNvSpPr>
                  <p:nvPr/>
                </p:nvSpPr>
                <p:spPr bwMode="auto">
                  <a:xfrm>
                    <a:off x="4464" y="2639"/>
                    <a:ext cx="288" cy="377"/>
                  </a:xfrm>
                  <a:prstGeom prst="rect">
                    <a:avLst/>
                  </a:prstGeom>
                  <a:noFill/>
                  <a:ln w="12700">
                    <a:noFill/>
                    <a:miter lim="800000"/>
                    <a:headEnd/>
                    <a:tailEnd/>
                  </a:ln>
                  <a:effectLst>
                    <a:outerShdw dist="17961" dir="2700000" algn="ctr" rotWithShape="0">
                      <a:schemeClr val="bg2"/>
                    </a:outerShdw>
                  </a:effectLst>
                </p:spPr>
                <p:txBody>
                  <a:bodyPr>
                    <a:spAutoFit/>
                  </a:bodyPr>
                  <a:lstStyle/>
                  <a:p>
                    <a:pPr>
                      <a:spcBef>
                        <a:spcPct val="50000"/>
                      </a:spcBef>
                      <a:defRPr/>
                    </a:pPr>
                    <a:r>
                      <a:rPr kumimoji="1" lang="en-US" altLang="zh-CN" sz="2200">
                        <a:solidFill>
                          <a:srgbClr val="000000"/>
                        </a:solidFill>
                        <a:effectLst>
                          <a:outerShdw blurRad="38100" dist="38100" dir="2700000" algn="tl">
                            <a:srgbClr val="C0C0C0"/>
                          </a:outerShdw>
                        </a:effectLst>
                        <a:latin typeface="Arial" pitchFamily="34" charset="0"/>
                        <a:ea typeface="宋体" pitchFamily="2" charset="-122"/>
                        <a:sym typeface="Wingdings 2" pitchFamily="18" charset="2"/>
                      </a:rPr>
                      <a:t></a:t>
                    </a:r>
                    <a:endParaRPr kumimoji="1" lang="en-US" altLang="zh-CN" sz="2200">
                      <a:solidFill>
                        <a:srgbClr val="000000"/>
                      </a:solidFill>
                      <a:effectLst>
                        <a:outerShdw blurRad="38100" dist="38100" dir="2700000" algn="tl">
                          <a:srgbClr val="C0C0C0"/>
                        </a:outerShdw>
                      </a:effectLst>
                      <a:latin typeface="Arial" pitchFamily="34" charset="0"/>
                      <a:ea typeface="宋体" pitchFamily="2" charset="-122"/>
                    </a:endParaRPr>
                  </a:p>
                </p:txBody>
              </p:sp>
              <p:sp>
                <p:nvSpPr>
                  <p:cNvPr id="415852" name="Text Box 108"/>
                  <p:cNvSpPr txBox="1">
                    <a:spLocks noChangeArrowheads="1"/>
                  </p:cNvSpPr>
                  <p:nvPr/>
                </p:nvSpPr>
                <p:spPr bwMode="auto">
                  <a:xfrm>
                    <a:off x="4608" y="2544"/>
                    <a:ext cx="288" cy="379"/>
                  </a:xfrm>
                  <a:prstGeom prst="rect">
                    <a:avLst/>
                  </a:prstGeom>
                  <a:noFill/>
                  <a:ln w="12700">
                    <a:noFill/>
                    <a:miter lim="800000"/>
                    <a:headEnd/>
                    <a:tailEnd/>
                  </a:ln>
                  <a:effectLst>
                    <a:outerShdw dist="17961" dir="2700000" algn="ctr" rotWithShape="0">
                      <a:schemeClr val="bg2"/>
                    </a:outerShdw>
                  </a:effectLst>
                </p:spPr>
                <p:txBody>
                  <a:bodyPr>
                    <a:spAutoFit/>
                  </a:bodyPr>
                  <a:lstStyle/>
                  <a:p>
                    <a:pPr>
                      <a:spcBef>
                        <a:spcPct val="50000"/>
                      </a:spcBef>
                      <a:defRPr/>
                    </a:pPr>
                    <a:r>
                      <a:rPr kumimoji="1" lang="en-US" altLang="zh-CN" sz="2200">
                        <a:solidFill>
                          <a:srgbClr val="000000"/>
                        </a:solidFill>
                        <a:effectLst>
                          <a:outerShdw blurRad="38100" dist="38100" dir="2700000" algn="tl">
                            <a:srgbClr val="C0C0C0"/>
                          </a:outerShdw>
                        </a:effectLst>
                        <a:latin typeface="Arial" pitchFamily="34" charset="0"/>
                        <a:ea typeface="宋体" pitchFamily="2" charset="-122"/>
                        <a:sym typeface="Wingdings 2" pitchFamily="18" charset="2"/>
                      </a:rPr>
                      <a:t></a:t>
                    </a:r>
                    <a:endParaRPr kumimoji="1" lang="en-US" altLang="zh-CN" sz="2200">
                      <a:solidFill>
                        <a:srgbClr val="000000"/>
                      </a:solidFill>
                      <a:effectLst>
                        <a:outerShdw blurRad="38100" dist="38100" dir="2700000" algn="tl">
                          <a:srgbClr val="C0C0C0"/>
                        </a:outerShdw>
                      </a:effectLst>
                      <a:latin typeface="Arial" pitchFamily="34" charset="0"/>
                      <a:ea typeface="宋体" pitchFamily="2" charset="-122"/>
                    </a:endParaRPr>
                  </a:p>
                </p:txBody>
              </p:sp>
              <p:sp>
                <p:nvSpPr>
                  <p:cNvPr id="415853" name="Text Box 109"/>
                  <p:cNvSpPr txBox="1">
                    <a:spLocks noChangeArrowheads="1"/>
                  </p:cNvSpPr>
                  <p:nvPr/>
                </p:nvSpPr>
                <p:spPr bwMode="auto">
                  <a:xfrm>
                    <a:off x="4321" y="2737"/>
                    <a:ext cx="289" cy="376"/>
                  </a:xfrm>
                  <a:prstGeom prst="rect">
                    <a:avLst/>
                  </a:prstGeom>
                  <a:noFill/>
                  <a:ln w="12700">
                    <a:noFill/>
                    <a:miter lim="800000"/>
                    <a:headEnd/>
                    <a:tailEnd/>
                  </a:ln>
                  <a:effectLst>
                    <a:outerShdw dist="17961" dir="2700000" algn="ctr" rotWithShape="0">
                      <a:schemeClr val="bg2"/>
                    </a:outerShdw>
                  </a:effectLst>
                </p:spPr>
                <p:txBody>
                  <a:bodyPr>
                    <a:spAutoFit/>
                  </a:bodyPr>
                  <a:lstStyle/>
                  <a:p>
                    <a:pPr>
                      <a:spcBef>
                        <a:spcPct val="50000"/>
                      </a:spcBef>
                      <a:defRPr/>
                    </a:pPr>
                    <a:r>
                      <a:rPr kumimoji="1" lang="en-US" altLang="zh-CN" sz="2200">
                        <a:solidFill>
                          <a:srgbClr val="000000"/>
                        </a:solidFill>
                        <a:effectLst>
                          <a:outerShdw blurRad="38100" dist="38100" dir="2700000" algn="tl">
                            <a:srgbClr val="C0C0C0"/>
                          </a:outerShdw>
                        </a:effectLst>
                        <a:latin typeface="Arial" pitchFamily="34" charset="0"/>
                        <a:ea typeface="宋体" pitchFamily="2" charset="-122"/>
                        <a:sym typeface="Wingdings 2" pitchFamily="18" charset="2"/>
                      </a:rPr>
                      <a:t></a:t>
                    </a:r>
                    <a:endParaRPr kumimoji="1" lang="en-US" altLang="zh-CN" sz="2200">
                      <a:solidFill>
                        <a:srgbClr val="000000"/>
                      </a:solidFill>
                      <a:effectLst>
                        <a:outerShdw blurRad="38100" dist="38100" dir="2700000" algn="tl">
                          <a:srgbClr val="C0C0C0"/>
                        </a:outerShdw>
                      </a:effectLst>
                      <a:latin typeface="Arial" pitchFamily="34" charset="0"/>
                      <a:ea typeface="宋体" pitchFamily="2" charset="-122"/>
                    </a:endParaRPr>
                  </a:p>
                </p:txBody>
              </p:sp>
              <p:sp>
                <p:nvSpPr>
                  <p:cNvPr id="415854" name="Text Box 110"/>
                  <p:cNvSpPr txBox="1">
                    <a:spLocks noChangeArrowheads="1"/>
                  </p:cNvSpPr>
                  <p:nvPr/>
                </p:nvSpPr>
                <p:spPr bwMode="auto">
                  <a:xfrm>
                    <a:off x="4176" y="2831"/>
                    <a:ext cx="288" cy="377"/>
                  </a:xfrm>
                  <a:prstGeom prst="rect">
                    <a:avLst/>
                  </a:prstGeom>
                  <a:noFill/>
                  <a:ln w="12700">
                    <a:noFill/>
                    <a:miter lim="800000"/>
                    <a:headEnd/>
                    <a:tailEnd/>
                  </a:ln>
                  <a:effectLst>
                    <a:outerShdw dist="17961" dir="2700000" algn="ctr" rotWithShape="0">
                      <a:schemeClr val="bg2"/>
                    </a:outerShdw>
                  </a:effectLst>
                </p:spPr>
                <p:txBody>
                  <a:bodyPr>
                    <a:spAutoFit/>
                  </a:bodyPr>
                  <a:lstStyle/>
                  <a:p>
                    <a:pPr>
                      <a:spcBef>
                        <a:spcPct val="50000"/>
                      </a:spcBef>
                      <a:defRPr/>
                    </a:pPr>
                    <a:r>
                      <a:rPr kumimoji="1" lang="en-US" altLang="zh-CN" sz="2200">
                        <a:solidFill>
                          <a:srgbClr val="000000"/>
                        </a:solidFill>
                        <a:effectLst>
                          <a:outerShdw blurRad="38100" dist="38100" dir="2700000" algn="tl">
                            <a:srgbClr val="C0C0C0"/>
                          </a:outerShdw>
                        </a:effectLst>
                        <a:latin typeface="Arial" pitchFamily="34" charset="0"/>
                        <a:ea typeface="宋体" pitchFamily="2" charset="-122"/>
                        <a:sym typeface="Wingdings 2" pitchFamily="18" charset="2"/>
                      </a:rPr>
                      <a:t></a:t>
                    </a:r>
                    <a:endParaRPr kumimoji="1" lang="en-US" altLang="zh-CN" sz="2200">
                      <a:solidFill>
                        <a:srgbClr val="000000"/>
                      </a:solidFill>
                      <a:effectLst>
                        <a:outerShdw blurRad="38100" dist="38100" dir="2700000" algn="tl">
                          <a:srgbClr val="C0C0C0"/>
                        </a:outerShdw>
                      </a:effectLst>
                      <a:latin typeface="Arial" pitchFamily="34" charset="0"/>
                      <a:ea typeface="宋体" pitchFamily="2" charset="-122"/>
                    </a:endParaRPr>
                  </a:p>
                </p:txBody>
              </p:sp>
              <p:sp>
                <p:nvSpPr>
                  <p:cNvPr id="415855" name="Text Box 111"/>
                  <p:cNvSpPr txBox="1">
                    <a:spLocks noChangeArrowheads="1"/>
                  </p:cNvSpPr>
                  <p:nvPr/>
                </p:nvSpPr>
                <p:spPr bwMode="auto">
                  <a:xfrm>
                    <a:off x="4033" y="2928"/>
                    <a:ext cx="288" cy="377"/>
                  </a:xfrm>
                  <a:prstGeom prst="rect">
                    <a:avLst/>
                  </a:prstGeom>
                  <a:noFill/>
                  <a:ln w="12700">
                    <a:noFill/>
                    <a:miter lim="800000"/>
                    <a:headEnd/>
                    <a:tailEnd/>
                  </a:ln>
                  <a:effectLst>
                    <a:outerShdw dist="17961" dir="2700000" algn="ctr" rotWithShape="0">
                      <a:schemeClr val="bg2"/>
                    </a:outerShdw>
                  </a:effectLst>
                </p:spPr>
                <p:txBody>
                  <a:bodyPr>
                    <a:spAutoFit/>
                  </a:bodyPr>
                  <a:lstStyle/>
                  <a:p>
                    <a:pPr>
                      <a:spcBef>
                        <a:spcPct val="50000"/>
                      </a:spcBef>
                      <a:defRPr/>
                    </a:pPr>
                    <a:r>
                      <a:rPr kumimoji="1" lang="en-US" altLang="zh-CN" sz="2200">
                        <a:solidFill>
                          <a:srgbClr val="000000"/>
                        </a:solidFill>
                        <a:effectLst>
                          <a:outerShdw blurRad="38100" dist="38100" dir="2700000" algn="tl">
                            <a:srgbClr val="C0C0C0"/>
                          </a:outerShdw>
                        </a:effectLst>
                        <a:latin typeface="Arial" pitchFamily="34" charset="0"/>
                        <a:ea typeface="宋体" pitchFamily="2" charset="-122"/>
                        <a:sym typeface="Wingdings 2" pitchFamily="18" charset="2"/>
                      </a:rPr>
                      <a:t></a:t>
                    </a:r>
                    <a:endParaRPr kumimoji="1" lang="en-US" altLang="zh-CN" sz="2200">
                      <a:solidFill>
                        <a:srgbClr val="000000"/>
                      </a:solidFill>
                      <a:effectLst>
                        <a:outerShdw blurRad="38100" dist="38100" dir="2700000" algn="tl">
                          <a:srgbClr val="C0C0C0"/>
                        </a:outerShdw>
                      </a:effectLst>
                      <a:latin typeface="Arial" pitchFamily="34" charset="0"/>
                      <a:ea typeface="宋体" pitchFamily="2" charset="-122"/>
                    </a:endParaRPr>
                  </a:p>
                </p:txBody>
              </p:sp>
              <p:sp>
                <p:nvSpPr>
                  <p:cNvPr id="415856" name="Text Box 112"/>
                  <p:cNvSpPr txBox="1">
                    <a:spLocks noChangeArrowheads="1"/>
                  </p:cNvSpPr>
                  <p:nvPr/>
                </p:nvSpPr>
                <p:spPr bwMode="auto">
                  <a:xfrm>
                    <a:off x="3744" y="3119"/>
                    <a:ext cx="289" cy="377"/>
                  </a:xfrm>
                  <a:prstGeom prst="rect">
                    <a:avLst/>
                  </a:prstGeom>
                  <a:noFill/>
                  <a:ln w="12700">
                    <a:noFill/>
                    <a:miter lim="800000"/>
                    <a:headEnd/>
                    <a:tailEnd/>
                  </a:ln>
                  <a:effectLst>
                    <a:outerShdw dist="17961" dir="2700000" algn="ctr" rotWithShape="0">
                      <a:schemeClr val="bg2"/>
                    </a:outerShdw>
                  </a:effectLst>
                </p:spPr>
                <p:txBody>
                  <a:bodyPr>
                    <a:spAutoFit/>
                  </a:bodyPr>
                  <a:lstStyle/>
                  <a:p>
                    <a:pPr>
                      <a:spcBef>
                        <a:spcPct val="50000"/>
                      </a:spcBef>
                      <a:defRPr/>
                    </a:pPr>
                    <a:r>
                      <a:rPr kumimoji="1" lang="en-US" altLang="zh-CN" sz="2200">
                        <a:solidFill>
                          <a:srgbClr val="000000"/>
                        </a:solidFill>
                        <a:effectLst>
                          <a:outerShdw blurRad="38100" dist="38100" dir="2700000" algn="tl">
                            <a:srgbClr val="C0C0C0"/>
                          </a:outerShdw>
                        </a:effectLst>
                        <a:latin typeface="Arial" pitchFamily="34" charset="0"/>
                        <a:ea typeface="宋体" pitchFamily="2" charset="-122"/>
                        <a:sym typeface="Wingdings 2" pitchFamily="18" charset="2"/>
                      </a:rPr>
                      <a:t></a:t>
                    </a:r>
                    <a:endParaRPr kumimoji="1" lang="en-US" altLang="zh-CN" sz="2200">
                      <a:solidFill>
                        <a:srgbClr val="000000"/>
                      </a:solidFill>
                      <a:effectLst>
                        <a:outerShdw blurRad="38100" dist="38100" dir="2700000" algn="tl">
                          <a:srgbClr val="C0C0C0"/>
                        </a:outerShdw>
                      </a:effectLst>
                      <a:latin typeface="Arial" pitchFamily="34" charset="0"/>
                      <a:ea typeface="宋体" pitchFamily="2" charset="-122"/>
                    </a:endParaRPr>
                  </a:p>
                </p:txBody>
              </p:sp>
              <p:sp>
                <p:nvSpPr>
                  <p:cNvPr id="415857" name="Text Box 113"/>
                  <p:cNvSpPr txBox="1">
                    <a:spLocks noChangeArrowheads="1"/>
                  </p:cNvSpPr>
                  <p:nvPr/>
                </p:nvSpPr>
                <p:spPr bwMode="auto">
                  <a:xfrm>
                    <a:off x="3888" y="3024"/>
                    <a:ext cx="288" cy="377"/>
                  </a:xfrm>
                  <a:prstGeom prst="rect">
                    <a:avLst/>
                  </a:prstGeom>
                  <a:noFill/>
                  <a:ln w="12700">
                    <a:noFill/>
                    <a:miter lim="800000"/>
                    <a:headEnd/>
                    <a:tailEnd/>
                  </a:ln>
                  <a:effectLst>
                    <a:outerShdw dist="17961" dir="2700000" algn="ctr" rotWithShape="0">
                      <a:schemeClr val="bg2"/>
                    </a:outerShdw>
                  </a:effectLst>
                </p:spPr>
                <p:txBody>
                  <a:bodyPr>
                    <a:spAutoFit/>
                  </a:bodyPr>
                  <a:lstStyle/>
                  <a:p>
                    <a:pPr>
                      <a:spcBef>
                        <a:spcPct val="50000"/>
                      </a:spcBef>
                      <a:defRPr/>
                    </a:pPr>
                    <a:r>
                      <a:rPr kumimoji="1" lang="en-US" altLang="zh-CN" sz="2200">
                        <a:solidFill>
                          <a:srgbClr val="000000"/>
                        </a:solidFill>
                        <a:effectLst>
                          <a:outerShdw blurRad="38100" dist="38100" dir="2700000" algn="tl">
                            <a:srgbClr val="C0C0C0"/>
                          </a:outerShdw>
                        </a:effectLst>
                        <a:latin typeface="Arial" pitchFamily="34" charset="0"/>
                        <a:ea typeface="宋体" pitchFamily="2" charset="-122"/>
                        <a:sym typeface="Wingdings 2" pitchFamily="18" charset="2"/>
                      </a:rPr>
                      <a:t></a:t>
                    </a:r>
                    <a:endParaRPr kumimoji="1" lang="en-US" altLang="zh-CN" sz="2200">
                      <a:solidFill>
                        <a:srgbClr val="000000"/>
                      </a:solidFill>
                      <a:effectLst>
                        <a:outerShdw blurRad="38100" dist="38100" dir="2700000" algn="tl">
                          <a:srgbClr val="C0C0C0"/>
                        </a:outerShdw>
                      </a:effectLst>
                      <a:latin typeface="Arial" pitchFamily="34" charset="0"/>
                      <a:ea typeface="宋体" pitchFamily="2" charset="-122"/>
                    </a:endParaRPr>
                  </a:p>
                </p:txBody>
              </p:sp>
            </p:grpSp>
            <p:sp>
              <p:nvSpPr>
                <p:cNvPr id="415858" name="Line 114"/>
                <p:cNvSpPr>
                  <a:spLocks noChangeShapeType="1"/>
                </p:cNvSpPr>
                <p:nvPr/>
              </p:nvSpPr>
              <p:spPr bwMode="auto">
                <a:xfrm flipV="1">
                  <a:off x="432" y="1392"/>
                  <a:ext cx="1245" cy="651"/>
                </a:xfrm>
                <a:prstGeom prst="line">
                  <a:avLst/>
                </a:prstGeom>
                <a:noFill/>
                <a:ln w="19050">
                  <a:solidFill>
                    <a:schemeClr val="tx2"/>
                  </a:solidFill>
                  <a:round/>
                  <a:headEnd/>
                  <a:tailEnd/>
                </a:ln>
                <a:effectLst>
                  <a:outerShdw dist="12700" dir="10800000" algn="ctr" rotWithShape="0">
                    <a:schemeClr val="bg2"/>
                  </a:outerShdw>
                </a:effectLst>
              </p:spPr>
              <p:txBody>
                <a:bodyPr/>
                <a:lstStyle/>
                <a:p>
                  <a:pPr>
                    <a:defRPr/>
                  </a:pPr>
                  <a:endParaRPr lang="zh-CN" altLang="en-US">
                    <a:ea typeface="宋体" pitchFamily="2" charset="-122"/>
                  </a:endParaRPr>
                </a:p>
              </p:txBody>
            </p:sp>
          </p:grpSp>
        </p:gr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8"/>
          <p:cNvSpPr>
            <a:spLocks noChangeArrowheads="1"/>
          </p:cNvSpPr>
          <p:nvPr/>
        </p:nvSpPr>
        <p:spPr bwMode="auto">
          <a:xfrm>
            <a:off x="428625" y="1714500"/>
            <a:ext cx="8001000" cy="3943350"/>
          </a:xfrm>
          <a:prstGeom prst="rect">
            <a:avLst/>
          </a:prstGeom>
          <a:noFill/>
          <a:ln w="12700">
            <a:noFill/>
            <a:miter lim="800000"/>
            <a:headEnd/>
            <a:tailEnd/>
          </a:ln>
        </p:spPr>
        <p:txBody>
          <a:bodyPr lIns="90488" tIns="44450" rIns="90488" bIns="44450"/>
          <a:lstStyle/>
          <a:p>
            <a:pPr indent="-609600" algn="just">
              <a:spcBef>
                <a:spcPct val="20000"/>
              </a:spcBef>
              <a:buClr>
                <a:schemeClr val="hlink"/>
              </a:buClr>
              <a:buSzPct val="110000"/>
            </a:pPr>
            <a:r>
              <a:rPr kumimoji="1" lang="en-US" altLang="zh-CN" sz="2800">
                <a:solidFill>
                  <a:srgbClr val="000000"/>
                </a:solidFill>
                <a:latin typeface="Tahoma" pitchFamily="34" charset="0"/>
              </a:rPr>
              <a:t>【</a:t>
            </a:r>
            <a:r>
              <a:rPr kumimoji="1" lang="zh-CN" altLang="en-US" sz="2800">
                <a:solidFill>
                  <a:srgbClr val="000000"/>
                </a:solidFill>
                <a:latin typeface="Tahoma" pitchFamily="34" charset="0"/>
              </a:rPr>
              <a:t>例</a:t>
            </a:r>
            <a:r>
              <a:rPr kumimoji="1" lang="en-US" altLang="zh-CN" sz="2800">
                <a:solidFill>
                  <a:srgbClr val="000000"/>
                </a:solidFill>
                <a:latin typeface="Tahoma" pitchFamily="34" charset="0"/>
              </a:rPr>
              <a:t>】</a:t>
            </a:r>
            <a:r>
              <a:rPr kumimoji="1" lang="zh-CN" altLang="en-US" sz="2800">
                <a:solidFill>
                  <a:srgbClr val="000000"/>
                </a:solidFill>
                <a:latin typeface="Tahoma" pitchFamily="34" charset="0"/>
              </a:rPr>
              <a:t>一家大型商业银行在多个地区设有分行，其业务主要是进行基础设施建设、国家重点项目建设、固定资产投资等项目的贷款。近年来，该银行的贷款额平稳增长，但不良贷款额也有较大比例的增长，这给银行业务的发展带来较大压力。为弄清楚不良贷款形成的原因，希望利用银行业务的有关数据做些定量分析，以便找出控制不良贷款的办法。下面是该银行所属的</a:t>
            </a:r>
            <a:r>
              <a:rPr kumimoji="1" lang="en-US" altLang="zh-CN" sz="2800">
                <a:solidFill>
                  <a:srgbClr val="000000"/>
                </a:solidFill>
                <a:latin typeface="Tahoma" pitchFamily="34" charset="0"/>
              </a:rPr>
              <a:t>25</a:t>
            </a:r>
            <a:r>
              <a:rPr kumimoji="1" lang="zh-CN" altLang="en-US" sz="2800">
                <a:solidFill>
                  <a:srgbClr val="000000"/>
                </a:solidFill>
                <a:latin typeface="Tahoma" pitchFamily="34" charset="0"/>
              </a:rPr>
              <a:t>家分行</a:t>
            </a:r>
            <a:r>
              <a:rPr kumimoji="1" lang="en-US" altLang="zh-CN" sz="2800">
                <a:solidFill>
                  <a:srgbClr val="000000"/>
                </a:solidFill>
                <a:latin typeface="Tahoma" pitchFamily="34" charset="0"/>
              </a:rPr>
              <a:t>2002</a:t>
            </a:r>
            <a:r>
              <a:rPr kumimoji="1" lang="zh-CN" altLang="en-US" sz="2800">
                <a:solidFill>
                  <a:srgbClr val="000000"/>
                </a:solidFill>
                <a:latin typeface="Tahoma" pitchFamily="34" charset="0"/>
              </a:rPr>
              <a:t>年的有关业务数据 </a:t>
            </a:r>
          </a:p>
        </p:txBody>
      </p:sp>
      <p:sp>
        <p:nvSpPr>
          <p:cNvPr id="4" name="Rectangle 2"/>
          <p:cNvSpPr txBox="1">
            <a:spLocks noChangeArrowheads="1"/>
          </p:cNvSpPr>
          <p:nvPr/>
        </p:nvSpPr>
        <p:spPr bwMode="auto">
          <a:xfrm>
            <a:off x="357188" y="500063"/>
            <a:ext cx="8229600" cy="1143000"/>
          </a:xfrm>
          <a:prstGeom prst="rect">
            <a:avLst/>
          </a:prstGeom>
          <a:noFill/>
          <a:ln w="9525">
            <a:noFill/>
            <a:miter lim="800000"/>
            <a:headEnd/>
            <a:tailEnd/>
          </a:ln>
        </p:spPr>
        <p:txBody>
          <a:bodyPr anchor="ctr"/>
          <a:lstStyle/>
          <a:p>
            <a:pPr algn="ctr">
              <a:defRPr/>
            </a:pPr>
            <a:r>
              <a:rPr lang="zh-CN" altLang="en-US" sz="4000" b="1" dirty="0">
                <a:solidFill>
                  <a:schemeClr val="accent6"/>
                </a:solidFill>
                <a:latin typeface="黑体" pitchFamily="2" charset="-122"/>
                <a:ea typeface="黑体" pitchFamily="2" charset="-122"/>
                <a:cs typeface="+mj-cs"/>
              </a:rPr>
              <a:t>贷款问题的分析</a:t>
            </a:r>
            <a:endParaRPr lang="en-US" altLang="zh-CN" sz="4000" b="1" dirty="0">
              <a:solidFill>
                <a:schemeClr val="accent6"/>
              </a:solidFill>
              <a:latin typeface="黑体" pitchFamily="2" charset="-122"/>
              <a:ea typeface="黑体" pitchFamily="2" charset="-122"/>
              <a:cs typeface="+mj-cs"/>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571500" y="571500"/>
          <a:ext cx="7786743" cy="5760720"/>
        </p:xfrm>
        <a:graphic>
          <a:graphicData uri="http://schemas.openxmlformats.org/drawingml/2006/table">
            <a:tbl>
              <a:tblPr/>
              <a:tblGrid>
                <a:gridCol w="808058"/>
                <a:gridCol w="1378345"/>
                <a:gridCol w="1424364"/>
                <a:gridCol w="1381201"/>
                <a:gridCol w="1208552"/>
                <a:gridCol w="1586223"/>
              </a:tblGrid>
              <a:tr h="294833">
                <a:tc>
                  <a:txBody>
                    <a:bodyPr/>
                    <a:lstStyle/>
                    <a:p>
                      <a:pPr algn="ctr" fontAlgn="ctr"/>
                      <a:r>
                        <a:rPr lang="zh-CN" altLang="en-US" sz="1400" b="0" i="0" u="none" strike="noStrike" dirty="0">
                          <a:solidFill>
                            <a:srgbClr val="000000"/>
                          </a:solidFill>
                          <a:latin typeface="宋体"/>
                        </a:rPr>
                        <a:t>分行编号</a:t>
                      </a:r>
                    </a:p>
                  </a:txBody>
                  <a:tcPr marL="0" marR="0" marT="0" marB="0" anchor="ctr">
                    <a:lnL>
                      <a:noFill/>
                    </a:lnL>
                    <a:lnR>
                      <a:noFill/>
                    </a:lnR>
                    <a:lnT>
                      <a:noFill/>
                    </a:lnT>
                    <a:lnB>
                      <a:noFill/>
                    </a:lnB>
                  </a:tcPr>
                </a:tc>
                <a:tc>
                  <a:txBody>
                    <a:bodyPr/>
                    <a:lstStyle/>
                    <a:p>
                      <a:pPr algn="ctr" fontAlgn="ctr"/>
                      <a:r>
                        <a:rPr lang="zh-CN" altLang="en-US" sz="1400" b="0" i="0" u="none" strike="noStrike">
                          <a:solidFill>
                            <a:srgbClr val="000000"/>
                          </a:solidFill>
                          <a:latin typeface="宋体"/>
                        </a:rPr>
                        <a:t>不良贷款（亿元）</a:t>
                      </a:r>
                    </a:p>
                  </a:txBody>
                  <a:tcPr marL="0" marR="0" marT="0" marB="0" anchor="ctr">
                    <a:lnL>
                      <a:noFill/>
                    </a:lnL>
                    <a:lnR>
                      <a:noFill/>
                    </a:lnR>
                    <a:lnT>
                      <a:noFill/>
                    </a:lnT>
                    <a:lnB>
                      <a:noFill/>
                    </a:lnB>
                  </a:tcPr>
                </a:tc>
                <a:tc>
                  <a:txBody>
                    <a:bodyPr/>
                    <a:lstStyle/>
                    <a:p>
                      <a:pPr algn="ctr" fontAlgn="ctr"/>
                      <a:r>
                        <a:rPr lang="zh-CN" altLang="en-US" sz="1400" b="0" i="0" u="none" strike="noStrike">
                          <a:solidFill>
                            <a:srgbClr val="000000"/>
                          </a:solidFill>
                          <a:latin typeface="宋体"/>
                        </a:rPr>
                        <a:t>各项贷款余额（亿元）</a:t>
                      </a:r>
                    </a:p>
                  </a:txBody>
                  <a:tcPr marL="0" marR="0" marT="0" marB="0" anchor="ctr">
                    <a:lnL>
                      <a:noFill/>
                    </a:lnL>
                    <a:lnR>
                      <a:noFill/>
                    </a:lnR>
                    <a:lnT>
                      <a:noFill/>
                    </a:lnT>
                    <a:lnB>
                      <a:noFill/>
                    </a:lnB>
                  </a:tcPr>
                </a:tc>
                <a:tc>
                  <a:txBody>
                    <a:bodyPr/>
                    <a:lstStyle/>
                    <a:p>
                      <a:pPr algn="ctr" fontAlgn="ctr"/>
                      <a:r>
                        <a:rPr lang="zh-CN" altLang="en-US" sz="1400" b="0" i="0" u="none" strike="noStrike" dirty="0">
                          <a:solidFill>
                            <a:srgbClr val="000000"/>
                          </a:solidFill>
                          <a:latin typeface="宋体"/>
                        </a:rPr>
                        <a:t>本年累计应收贷款（亿元）</a:t>
                      </a:r>
                    </a:p>
                  </a:txBody>
                  <a:tcPr marL="0" marR="0" marT="0" marB="0" anchor="ctr">
                    <a:lnL>
                      <a:noFill/>
                    </a:lnL>
                    <a:lnR>
                      <a:noFill/>
                    </a:lnR>
                    <a:lnT>
                      <a:noFill/>
                    </a:lnT>
                    <a:lnB>
                      <a:noFill/>
                    </a:lnB>
                  </a:tcPr>
                </a:tc>
                <a:tc>
                  <a:txBody>
                    <a:bodyPr/>
                    <a:lstStyle/>
                    <a:p>
                      <a:pPr algn="ctr" fontAlgn="ctr"/>
                      <a:r>
                        <a:rPr lang="zh-CN" altLang="en-US" sz="1400" b="0" i="0" u="none" strike="noStrike">
                          <a:solidFill>
                            <a:srgbClr val="000000"/>
                          </a:solidFill>
                          <a:latin typeface="宋体"/>
                        </a:rPr>
                        <a:t>贷款项目个数（个）</a:t>
                      </a:r>
                    </a:p>
                  </a:txBody>
                  <a:tcPr marL="0" marR="0" marT="0" marB="0" anchor="ctr">
                    <a:lnL>
                      <a:noFill/>
                    </a:lnL>
                    <a:lnR>
                      <a:noFill/>
                    </a:lnR>
                    <a:lnT>
                      <a:noFill/>
                    </a:lnT>
                    <a:lnB>
                      <a:noFill/>
                    </a:lnB>
                  </a:tcPr>
                </a:tc>
                <a:tc>
                  <a:txBody>
                    <a:bodyPr/>
                    <a:lstStyle/>
                    <a:p>
                      <a:pPr algn="ctr" fontAlgn="ctr"/>
                      <a:r>
                        <a:rPr lang="zh-CN" altLang="en-US" sz="1400" b="0" i="0" u="none" strike="noStrike" dirty="0">
                          <a:solidFill>
                            <a:srgbClr val="000000"/>
                          </a:solidFill>
                          <a:latin typeface="宋体"/>
                        </a:rPr>
                        <a:t>本年固定资产投资额（亿元）</a:t>
                      </a:r>
                    </a:p>
                  </a:txBody>
                  <a:tcPr marL="0" marR="0" marT="0" marB="0" anchor="ctr">
                    <a:lnL>
                      <a:noFill/>
                    </a:lnL>
                    <a:lnR>
                      <a:noFill/>
                    </a:lnR>
                    <a:lnT>
                      <a:noFill/>
                    </a:lnT>
                    <a:lnB>
                      <a:noFill/>
                    </a:lnB>
                  </a:tcPr>
                </a:tc>
              </a:tr>
              <a:tr h="150767">
                <a:tc>
                  <a:txBody>
                    <a:bodyPr/>
                    <a:lstStyle/>
                    <a:p>
                      <a:pPr algn="r" fontAlgn="ctr"/>
                      <a:r>
                        <a:rPr lang="en-US" altLang="zh-CN" sz="1400" b="0" i="0" u="none" strike="noStrike">
                          <a:solidFill>
                            <a:srgbClr val="000000"/>
                          </a:solidFill>
                          <a:latin typeface="宋体"/>
                        </a:rPr>
                        <a:t>1</a:t>
                      </a:r>
                    </a:p>
                  </a:txBody>
                  <a:tcPr marL="0" marR="0" marT="0" marB="0" anchor="ctr">
                    <a:lnL>
                      <a:noFill/>
                    </a:lnL>
                    <a:lnR>
                      <a:noFill/>
                    </a:lnR>
                    <a:lnT>
                      <a:noFill/>
                    </a:lnT>
                    <a:lnB>
                      <a:noFill/>
                    </a:lnB>
                  </a:tcPr>
                </a:tc>
                <a:tc>
                  <a:txBody>
                    <a:bodyPr/>
                    <a:lstStyle/>
                    <a:p>
                      <a:pPr algn="r" fontAlgn="ctr"/>
                      <a:r>
                        <a:rPr lang="en-US" altLang="zh-CN" sz="1400" b="0" i="0" u="none" strike="noStrike">
                          <a:solidFill>
                            <a:srgbClr val="000000"/>
                          </a:solidFill>
                          <a:latin typeface="宋体"/>
                        </a:rPr>
                        <a:t>0.9</a:t>
                      </a:r>
                    </a:p>
                  </a:txBody>
                  <a:tcPr marL="0" marR="0" marT="0" marB="0" anchor="ctr">
                    <a:lnL>
                      <a:noFill/>
                    </a:lnL>
                    <a:lnR>
                      <a:noFill/>
                    </a:lnR>
                    <a:lnT>
                      <a:noFill/>
                    </a:lnT>
                    <a:lnB>
                      <a:noFill/>
                    </a:lnB>
                  </a:tcPr>
                </a:tc>
                <a:tc>
                  <a:txBody>
                    <a:bodyPr/>
                    <a:lstStyle/>
                    <a:p>
                      <a:pPr algn="r" fontAlgn="ctr"/>
                      <a:r>
                        <a:rPr lang="en-US" altLang="zh-CN" sz="1400" b="0" i="0" u="none" strike="noStrike">
                          <a:solidFill>
                            <a:srgbClr val="000000"/>
                          </a:solidFill>
                          <a:latin typeface="宋体"/>
                        </a:rPr>
                        <a:t>67.2</a:t>
                      </a:r>
                    </a:p>
                  </a:txBody>
                  <a:tcPr marL="0" marR="0" marT="0" marB="0" anchor="ctr">
                    <a:lnL>
                      <a:noFill/>
                    </a:lnL>
                    <a:lnR>
                      <a:noFill/>
                    </a:lnR>
                    <a:lnT>
                      <a:noFill/>
                    </a:lnT>
                    <a:lnB>
                      <a:noFill/>
                    </a:lnB>
                  </a:tcPr>
                </a:tc>
                <a:tc>
                  <a:txBody>
                    <a:bodyPr/>
                    <a:lstStyle/>
                    <a:p>
                      <a:pPr algn="r" fontAlgn="ctr"/>
                      <a:r>
                        <a:rPr lang="en-US" altLang="zh-CN" sz="1400" b="0" i="0" u="none" strike="noStrike">
                          <a:solidFill>
                            <a:srgbClr val="000000"/>
                          </a:solidFill>
                          <a:latin typeface="宋体"/>
                        </a:rPr>
                        <a:t>6.8</a:t>
                      </a:r>
                    </a:p>
                  </a:txBody>
                  <a:tcPr marL="0" marR="0" marT="0" marB="0" anchor="ctr">
                    <a:lnL>
                      <a:noFill/>
                    </a:lnL>
                    <a:lnR>
                      <a:noFill/>
                    </a:lnR>
                    <a:lnT>
                      <a:noFill/>
                    </a:lnT>
                    <a:lnB>
                      <a:noFill/>
                    </a:lnB>
                  </a:tcPr>
                </a:tc>
                <a:tc>
                  <a:txBody>
                    <a:bodyPr/>
                    <a:lstStyle/>
                    <a:p>
                      <a:pPr algn="r" fontAlgn="ctr"/>
                      <a:r>
                        <a:rPr lang="en-US" altLang="zh-CN" sz="1400" b="0" i="0" u="none" strike="noStrike">
                          <a:solidFill>
                            <a:srgbClr val="000000"/>
                          </a:solidFill>
                          <a:latin typeface="宋体"/>
                        </a:rPr>
                        <a:t>5</a:t>
                      </a:r>
                    </a:p>
                  </a:txBody>
                  <a:tcPr marL="0" marR="0" marT="0" marB="0" anchor="ctr">
                    <a:lnL>
                      <a:noFill/>
                    </a:lnL>
                    <a:lnR>
                      <a:noFill/>
                    </a:lnR>
                    <a:lnT>
                      <a:noFill/>
                    </a:lnT>
                    <a:lnB>
                      <a:noFill/>
                    </a:lnB>
                  </a:tcPr>
                </a:tc>
                <a:tc>
                  <a:txBody>
                    <a:bodyPr/>
                    <a:lstStyle/>
                    <a:p>
                      <a:pPr algn="r" fontAlgn="ctr"/>
                      <a:r>
                        <a:rPr lang="en-US" altLang="zh-CN" sz="1400" b="0" i="0" u="none" strike="noStrike">
                          <a:solidFill>
                            <a:srgbClr val="000000"/>
                          </a:solidFill>
                          <a:latin typeface="宋体"/>
                        </a:rPr>
                        <a:t>51.9</a:t>
                      </a:r>
                    </a:p>
                  </a:txBody>
                  <a:tcPr marL="0" marR="0" marT="0" marB="0" anchor="ctr">
                    <a:lnL>
                      <a:noFill/>
                    </a:lnL>
                    <a:lnR>
                      <a:noFill/>
                    </a:lnR>
                    <a:lnT>
                      <a:noFill/>
                    </a:lnT>
                    <a:lnB>
                      <a:noFill/>
                    </a:lnB>
                  </a:tcPr>
                </a:tc>
              </a:tr>
              <a:tr h="150767">
                <a:tc>
                  <a:txBody>
                    <a:bodyPr/>
                    <a:lstStyle/>
                    <a:p>
                      <a:pPr algn="r" fontAlgn="ctr"/>
                      <a:r>
                        <a:rPr lang="en-US" altLang="zh-CN" sz="1400" b="0" i="0" u="none" strike="noStrike">
                          <a:solidFill>
                            <a:srgbClr val="000000"/>
                          </a:solidFill>
                          <a:latin typeface="宋体"/>
                        </a:rPr>
                        <a:t>2</a:t>
                      </a:r>
                    </a:p>
                  </a:txBody>
                  <a:tcPr marL="0" marR="0" marT="0" marB="0" anchor="ctr">
                    <a:lnL>
                      <a:noFill/>
                    </a:lnL>
                    <a:lnR>
                      <a:noFill/>
                    </a:lnR>
                    <a:lnT>
                      <a:noFill/>
                    </a:lnT>
                    <a:lnB>
                      <a:noFill/>
                    </a:lnB>
                  </a:tcPr>
                </a:tc>
                <a:tc>
                  <a:txBody>
                    <a:bodyPr/>
                    <a:lstStyle/>
                    <a:p>
                      <a:pPr algn="r" fontAlgn="ctr"/>
                      <a:r>
                        <a:rPr lang="en-US" altLang="zh-CN" sz="1400" b="0" i="0" u="none" strike="noStrike">
                          <a:solidFill>
                            <a:srgbClr val="000000"/>
                          </a:solidFill>
                          <a:latin typeface="宋体"/>
                        </a:rPr>
                        <a:t>1.1</a:t>
                      </a:r>
                    </a:p>
                  </a:txBody>
                  <a:tcPr marL="0" marR="0" marT="0" marB="0" anchor="ctr">
                    <a:lnL>
                      <a:noFill/>
                    </a:lnL>
                    <a:lnR>
                      <a:noFill/>
                    </a:lnR>
                    <a:lnT>
                      <a:noFill/>
                    </a:lnT>
                    <a:lnB>
                      <a:noFill/>
                    </a:lnB>
                  </a:tcPr>
                </a:tc>
                <a:tc>
                  <a:txBody>
                    <a:bodyPr/>
                    <a:lstStyle/>
                    <a:p>
                      <a:pPr algn="r" fontAlgn="ctr"/>
                      <a:r>
                        <a:rPr lang="en-US" altLang="zh-CN" sz="1400" b="0" i="0" u="none" strike="noStrike">
                          <a:solidFill>
                            <a:srgbClr val="000000"/>
                          </a:solidFill>
                          <a:latin typeface="宋体"/>
                        </a:rPr>
                        <a:t>111.3</a:t>
                      </a:r>
                    </a:p>
                  </a:txBody>
                  <a:tcPr marL="0" marR="0" marT="0" marB="0" anchor="ctr">
                    <a:lnL>
                      <a:noFill/>
                    </a:lnL>
                    <a:lnR>
                      <a:noFill/>
                    </a:lnR>
                    <a:lnT>
                      <a:noFill/>
                    </a:lnT>
                    <a:lnB>
                      <a:noFill/>
                    </a:lnB>
                  </a:tcPr>
                </a:tc>
                <a:tc>
                  <a:txBody>
                    <a:bodyPr/>
                    <a:lstStyle/>
                    <a:p>
                      <a:pPr algn="r" fontAlgn="ctr"/>
                      <a:r>
                        <a:rPr lang="en-US" altLang="zh-CN" sz="1400" b="0" i="0" u="none" strike="noStrike">
                          <a:solidFill>
                            <a:srgbClr val="000000"/>
                          </a:solidFill>
                          <a:latin typeface="宋体"/>
                        </a:rPr>
                        <a:t>19.8</a:t>
                      </a:r>
                    </a:p>
                  </a:txBody>
                  <a:tcPr marL="0" marR="0" marT="0" marB="0" anchor="ctr">
                    <a:lnL>
                      <a:noFill/>
                    </a:lnL>
                    <a:lnR>
                      <a:noFill/>
                    </a:lnR>
                    <a:lnT>
                      <a:noFill/>
                    </a:lnT>
                    <a:lnB>
                      <a:noFill/>
                    </a:lnB>
                  </a:tcPr>
                </a:tc>
                <a:tc>
                  <a:txBody>
                    <a:bodyPr/>
                    <a:lstStyle/>
                    <a:p>
                      <a:pPr algn="r" fontAlgn="ctr"/>
                      <a:r>
                        <a:rPr lang="en-US" altLang="zh-CN" sz="1400" b="0" i="0" u="none" strike="noStrike">
                          <a:solidFill>
                            <a:srgbClr val="000000"/>
                          </a:solidFill>
                          <a:latin typeface="宋体"/>
                        </a:rPr>
                        <a:t>16</a:t>
                      </a:r>
                    </a:p>
                  </a:txBody>
                  <a:tcPr marL="0" marR="0" marT="0" marB="0" anchor="ctr">
                    <a:lnL>
                      <a:noFill/>
                    </a:lnL>
                    <a:lnR>
                      <a:noFill/>
                    </a:lnR>
                    <a:lnT>
                      <a:noFill/>
                    </a:lnT>
                    <a:lnB>
                      <a:noFill/>
                    </a:lnB>
                  </a:tcPr>
                </a:tc>
                <a:tc>
                  <a:txBody>
                    <a:bodyPr/>
                    <a:lstStyle/>
                    <a:p>
                      <a:pPr algn="r" fontAlgn="ctr"/>
                      <a:r>
                        <a:rPr lang="en-US" altLang="zh-CN" sz="1400" b="0" i="0" u="none" strike="noStrike">
                          <a:solidFill>
                            <a:srgbClr val="000000"/>
                          </a:solidFill>
                          <a:latin typeface="宋体"/>
                        </a:rPr>
                        <a:t>90.9</a:t>
                      </a:r>
                    </a:p>
                  </a:txBody>
                  <a:tcPr marL="0" marR="0" marT="0" marB="0" anchor="ctr">
                    <a:lnL>
                      <a:noFill/>
                    </a:lnL>
                    <a:lnR>
                      <a:noFill/>
                    </a:lnR>
                    <a:lnT>
                      <a:noFill/>
                    </a:lnT>
                    <a:lnB>
                      <a:noFill/>
                    </a:lnB>
                  </a:tcPr>
                </a:tc>
              </a:tr>
              <a:tr h="150767">
                <a:tc>
                  <a:txBody>
                    <a:bodyPr/>
                    <a:lstStyle/>
                    <a:p>
                      <a:pPr algn="r" fontAlgn="ctr"/>
                      <a:r>
                        <a:rPr lang="en-US" altLang="zh-CN" sz="1400" b="0" i="0" u="none" strike="noStrike">
                          <a:solidFill>
                            <a:srgbClr val="000000"/>
                          </a:solidFill>
                          <a:latin typeface="宋体"/>
                        </a:rPr>
                        <a:t>3</a:t>
                      </a:r>
                    </a:p>
                  </a:txBody>
                  <a:tcPr marL="0" marR="0" marT="0" marB="0" anchor="ctr">
                    <a:lnL>
                      <a:noFill/>
                    </a:lnL>
                    <a:lnR>
                      <a:noFill/>
                    </a:lnR>
                    <a:lnT>
                      <a:noFill/>
                    </a:lnT>
                    <a:lnB>
                      <a:noFill/>
                    </a:lnB>
                  </a:tcPr>
                </a:tc>
                <a:tc>
                  <a:txBody>
                    <a:bodyPr/>
                    <a:lstStyle/>
                    <a:p>
                      <a:pPr algn="r" fontAlgn="ctr"/>
                      <a:r>
                        <a:rPr lang="en-US" altLang="zh-CN" sz="1400" b="0" i="0" u="none" strike="noStrike">
                          <a:solidFill>
                            <a:srgbClr val="000000"/>
                          </a:solidFill>
                          <a:latin typeface="宋体"/>
                        </a:rPr>
                        <a:t>4.8</a:t>
                      </a:r>
                    </a:p>
                  </a:txBody>
                  <a:tcPr marL="0" marR="0" marT="0" marB="0" anchor="ctr">
                    <a:lnL>
                      <a:noFill/>
                    </a:lnL>
                    <a:lnR>
                      <a:noFill/>
                    </a:lnR>
                    <a:lnT>
                      <a:noFill/>
                    </a:lnT>
                    <a:lnB>
                      <a:noFill/>
                    </a:lnB>
                  </a:tcPr>
                </a:tc>
                <a:tc>
                  <a:txBody>
                    <a:bodyPr/>
                    <a:lstStyle/>
                    <a:p>
                      <a:pPr algn="r" fontAlgn="ctr"/>
                      <a:r>
                        <a:rPr lang="en-US" altLang="zh-CN" sz="1400" b="0" i="0" u="none" strike="noStrike">
                          <a:solidFill>
                            <a:srgbClr val="000000"/>
                          </a:solidFill>
                          <a:latin typeface="宋体"/>
                        </a:rPr>
                        <a:t>173</a:t>
                      </a:r>
                    </a:p>
                  </a:txBody>
                  <a:tcPr marL="0" marR="0" marT="0" marB="0" anchor="ctr">
                    <a:lnL>
                      <a:noFill/>
                    </a:lnL>
                    <a:lnR>
                      <a:noFill/>
                    </a:lnR>
                    <a:lnT>
                      <a:noFill/>
                    </a:lnT>
                    <a:lnB>
                      <a:noFill/>
                    </a:lnB>
                  </a:tcPr>
                </a:tc>
                <a:tc>
                  <a:txBody>
                    <a:bodyPr/>
                    <a:lstStyle/>
                    <a:p>
                      <a:pPr algn="r" fontAlgn="ctr"/>
                      <a:r>
                        <a:rPr lang="en-US" altLang="zh-CN" sz="1400" b="0" i="0" u="none" strike="noStrike">
                          <a:solidFill>
                            <a:srgbClr val="000000"/>
                          </a:solidFill>
                          <a:latin typeface="宋体"/>
                        </a:rPr>
                        <a:t>7.7</a:t>
                      </a:r>
                    </a:p>
                  </a:txBody>
                  <a:tcPr marL="0" marR="0" marT="0" marB="0" anchor="ctr">
                    <a:lnL>
                      <a:noFill/>
                    </a:lnL>
                    <a:lnR>
                      <a:noFill/>
                    </a:lnR>
                    <a:lnT>
                      <a:noFill/>
                    </a:lnT>
                    <a:lnB>
                      <a:noFill/>
                    </a:lnB>
                  </a:tcPr>
                </a:tc>
                <a:tc>
                  <a:txBody>
                    <a:bodyPr/>
                    <a:lstStyle/>
                    <a:p>
                      <a:pPr algn="r" fontAlgn="ctr"/>
                      <a:r>
                        <a:rPr lang="en-US" altLang="zh-CN" sz="1400" b="0" i="0" u="none" strike="noStrike">
                          <a:solidFill>
                            <a:srgbClr val="000000"/>
                          </a:solidFill>
                          <a:latin typeface="宋体"/>
                        </a:rPr>
                        <a:t>17</a:t>
                      </a:r>
                    </a:p>
                  </a:txBody>
                  <a:tcPr marL="0" marR="0" marT="0" marB="0" anchor="ctr">
                    <a:lnL>
                      <a:noFill/>
                    </a:lnL>
                    <a:lnR>
                      <a:noFill/>
                    </a:lnR>
                    <a:lnT>
                      <a:noFill/>
                    </a:lnT>
                    <a:lnB>
                      <a:noFill/>
                    </a:lnB>
                  </a:tcPr>
                </a:tc>
                <a:tc>
                  <a:txBody>
                    <a:bodyPr/>
                    <a:lstStyle/>
                    <a:p>
                      <a:pPr algn="r" fontAlgn="ctr"/>
                      <a:r>
                        <a:rPr lang="en-US" altLang="zh-CN" sz="1400" b="0" i="0" u="none" strike="noStrike">
                          <a:solidFill>
                            <a:srgbClr val="000000"/>
                          </a:solidFill>
                          <a:latin typeface="宋体"/>
                        </a:rPr>
                        <a:t>73.7</a:t>
                      </a:r>
                    </a:p>
                  </a:txBody>
                  <a:tcPr marL="0" marR="0" marT="0" marB="0" anchor="ctr">
                    <a:lnL>
                      <a:noFill/>
                    </a:lnL>
                    <a:lnR>
                      <a:noFill/>
                    </a:lnR>
                    <a:lnT>
                      <a:noFill/>
                    </a:lnT>
                    <a:lnB>
                      <a:noFill/>
                    </a:lnB>
                  </a:tcPr>
                </a:tc>
              </a:tr>
              <a:tr h="150767">
                <a:tc>
                  <a:txBody>
                    <a:bodyPr/>
                    <a:lstStyle/>
                    <a:p>
                      <a:pPr algn="r" fontAlgn="ctr"/>
                      <a:r>
                        <a:rPr lang="en-US" altLang="zh-CN" sz="1400" b="0" i="0" u="none" strike="noStrike">
                          <a:solidFill>
                            <a:srgbClr val="000000"/>
                          </a:solidFill>
                          <a:latin typeface="宋体"/>
                        </a:rPr>
                        <a:t>4</a:t>
                      </a:r>
                    </a:p>
                  </a:txBody>
                  <a:tcPr marL="0" marR="0" marT="0" marB="0" anchor="ctr">
                    <a:lnL>
                      <a:noFill/>
                    </a:lnL>
                    <a:lnR>
                      <a:noFill/>
                    </a:lnR>
                    <a:lnT>
                      <a:noFill/>
                    </a:lnT>
                    <a:lnB>
                      <a:noFill/>
                    </a:lnB>
                  </a:tcPr>
                </a:tc>
                <a:tc>
                  <a:txBody>
                    <a:bodyPr/>
                    <a:lstStyle/>
                    <a:p>
                      <a:pPr algn="r" fontAlgn="ctr"/>
                      <a:r>
                        <a:rPr lang="en-US" altLang="zh-CN" sz="1400" b="0" i="0" u="none" strike="noStrike">
                          <a:solidFill>
                            <a:srgbClr val="000000"/>
                          </a:solidFill>
                          <a:latin typeface="宋体"/>
                        </a:rPr>
                        <a:t>3.2</a:t>
                      </a:r>
                    </a:p>
                  </a:txBody>
                  <a:tcPr marL="0" marR="0" marT="0" marB="0" anchor="ctr">
                    <a:lnL>
                      <a:noFill/>
                    </a:lnL>
                    <a:lnR>
                      <a:noFill/>
                    </a:lnR>
                    <a:lnT>
                      <a:noFill/>
                    </a:lnT>
                    <a:lnB>
                      <a:noFill/>
                    </a:lnB>
                  </a:tcPr>
                </a:tc>
                <a:tc>
                  <a:txBody>
                    <a:bodyPr/>
                    <a:lstStyle/>
                    <a:p>
                      <a:pPr algn="r" fontAlgn="ctr"/>
                      <a:r>
                        <a:rPr lang="en-US" altLang="zh-CN" sz="1400" b="0" i="0" u="none" strike="noStrike">
                          <a:solidFill>
                            <a:srgbClr val="000000"/>
                          </a:solidFill>
                          <a:latin typeface="宋体"/>
                        </a:rPr>
                        <a:t>80.8</a:t>
                      </a:r>
                    </a:p>
                  </a:txBody>
                  <a:tcPr marL="0" marR="0" marT="0" marB="0" anchor="ctr">
                    <a:lnL>
                      <a:noFill/>
                    </a:lnL>
                    <a:lnR>
                      <a:noFill/>
                    </a:lnR>
                    <a:lnT>
                      <a:noFill/>
                    </a:lnT>
                    <a:lnB>
                      <a:noFill/>
                    </a:lnB>
                  </a:tcPr>
                </a:tc>
                <a:tc>
                  <a:txBody>
                    <a:bodyPr/>
                    <a:lstStyle/>
                    <a:p>
                      <a:pPr algn="r" fontAlgn="ctr"/>
                      <a:r>
                        <a:rPr lang="en-US" altLang="zh-CN" sz="1400" b="0" i="0" u="none" strike="noStrike">
                          <a:solidFill>
                            <a:srgbClr val="000000"/>
                          </a:solidFill>
                          <a:latin typeface="宋体"/>
                        </a:rPr>
                        <a:t>7.2</a:t>
                      </a:r>
                    </a:p>
                  </a:txBody>
                  <a:tcPr marL="0" marR="0" marT="0" marB="0" anchor="ctr">
                    <a:lnL>
                      <a:noFill/>
                    </a:lnL>
                    <a:lnR>
                      <a:noFill/>
                    </a:lnR>
                    <a:lnT>
                      <a:noFill/>
                    </a:lnT>
                    <a:lnB>
                      <a:noFill/>
                    </a:lnB>
                  </a:tcPr>
                </a:tc>
                <a:tc>
                  <a:txBody>
                    <a:bodyPr/>
                    <a:lstStyle/>
                    <a:p>
                      <a:pPr algn="r" fontAlgn="ctr"/>
                      <a:r>
                        <a:rPr lang="en-US" altLang="zh-CN" sz="1400" b="0" i="0" u="none" strike="noStrike">
                          <a:solidFill>
                            <a:srgbClr val="000000"/>
                          </a:solidFill>
                          <a:latin typeface="宋体"/>
                        </a:rPr>
                        <a:t>10</a:t>
                      </a:r>
                    </a:p>
                  </a:txBody>
                  <a:tcPr marL="0" marR="0" marT="0" marB="0" anchor="ctr">
                    <a:lnL>
                      <a:noFill/>
                    </a:lnL>
                    <a:lnR>
                      <a:noFill/>
                    </a:lnR>
                    <a:lnT>
                      <a:noFill/>
                    </a:lnT>
                    <a:lnB>
                      <a:noFill/>
                    </a:lnB>
                  </a:tcPr>
                </a:tc>
                <a:tc>
                  <a:txBody>
                    <a:bodyPr/>
                    <a:lstStyle/>
                    <a:p>
                      <a:pPr algn="r" fontAlgn="ctr"/>
                      <a:r>
                        <a:rPr lang="en-US" altLang="zh-CN" sz="1400" b="0" i="0" u="none" strike="noStrike">
                          <a:solidFill>
                            <a:srgbClr val="000000"/>
                          </a:solidFill>
                          <a:latin typeface="宋体"/>
                        </a:rPr>
                        <a:t>14.5</a:t>
                      </a:r>
                    </a:p>
                  </a:txBody>
                  <a:tcPr marL="0" marR="0" marT="0" marB="0" anchor="ctr">
                    <a:lnL>
                      <a:noFill/>
                    </a:lnL>
                    <a:lnR>
                      <a:noFill/>
                    </a:lnR>
                    <a:lnT>
                      <a:noFill/>
                    </a:lnT>
                    <a:lnB>
                      <a:noFill/>
                    </a:lnB>
                  </a:tcPr>
                </a:tc>
              </a:tr>
              <a:tr h="150767">
                <a:tc>
                  <a:txBody>
                    <a:bodyPr/>
                    <a:lstStyle/>
                    <a:p>
                      <a:pPr algn="r" fontAlgn="ctr"/>
                      <a:r>
                        <a:rPr lang="en-US" altLang="zh-CN" sz="1400" b="0" i="0" u="none" strike="noStrike">
                          <a:solidFill>
                            <a:srgbClr val="000000"/>
                          </a:solidFill>
                          <a:latin typeface="宋体"/>
                        </a:rPr>
                        <a:t>5</a:t>
                      </a:r>
                    </a:p>
                  </a:txBody>
                  <a:tcPr marL="0" marR="0" marT="0" marB="0" anchor="ctr">
                    <a:lnL>
                      <a:noFill/>
                    </a:lnL>
                    <a:lnR>
                      <a:noFill/>
                    </a:lnR>
                    <a:lnT>
                      <a:noFill/>
                    </a:lnT>
                    <a:lnB>
                      <a:noFill/>
                    </a:lnB>
                  </a:tcPr>
                </a:tc>
                <a:tc>
                  <a:txBody>
                    <a:bodyPr/>
                    <a:lstStyle/>
                    <a:p>
                      <a:pPr algn="r" fontAlgn="ctr"/>
                      <a:r>
                        <a:rPr lang="en-US" altLang="zh-CN" sz="1400" b="0" i="0" u="none" strike="noStrike">
                          <a:solidFill>
                            <a:srgbClr val="000000"/>
                          </a:solidFill>
                          <a:latin typeface="宋体"/>
                        </a:rPr>
                        <a:t>7.8</a:t>
                      </a:r>
                    </a:p>
                  </a:txBody>
                  <a:tcPr marL="0" marR="0" marT="0" marB="0" anchor="ctr">
                    <a:lnL>
                      <a:noFill/>
                    </a:lnL>
                    <a:lnR>
                      <a:noFill/>
                    </a:lnR>
                    <a:lnT>
                      <a:noFill/>
                    </a:lnT>
                    <a:lnB>
                      <a:noFill/>
                    </a:lnB>
                  </a:tcPr>
                </a:tc>
                <a:tc>
                  <a:txBody>
                    <a:bodyPr/>
                    <a:lstStyle/>
                    <a:p>
                      <a:pPr algn="r" fontAlgn="ctr"/>
                      <a:r>
                        <a:rPr lang="en-US" altLang="zh-CN" sz="1400" b="0" i="0" u="none" strike="noStrike">
                          <a:solidFill>
                            <a:srgbClr val="000000"/>
                          </a:solidFill>
                          <a:latin typeface="宋体"/>
                        </a:rPr>
                        <a:t>199.7</a:t>
                      </a:r>
                    </a:p>
                  </a:txBody>
                  <a:tcPr marL="0" marR="0" marT="0" marB="0" anchor="ctr">
                    <a:lnL>
                      <a:noFill/>
                    </a:lnL>
                    <a:lnR>
                      <a:noFill/>
                    </a:lnR>
                    <a:lnT>
                      <a:noFill/>
                    </a:lnT>
                    <a:lnB>
                      <a:noFill/>
                    </a:lnB>
                  </a:tcPr>
                </a:tc>
                <a:tc>
                  <a:txBody>
                    <a:bodyPr/>
                    <a:lstStyle/>
                    <a:p>
                      <a:pPr algn="r" fontAlgn="ctr"/>
                      <a:r>
                        <a:rPr lang="en-US" altLang="zh-CN" sz="1400" b="0" i="0" u="none" strike="noStrike">
                          <a:solidFill>
                            <a:srgbClr val="000000"/>
                          </a:solidFill>
                          <a:latin typeface="宋体"/>
                        </a:rPr>
                        <a:t>16.5</a:t>
                      </a:r>
                    </a:p>
                  </a:txBody>
                  <a:tcPr marL="0" marR="0" marT="0" marB="0" anchor="ctr">
                    <a:lnL>
                      <a:noFill/>
                    </a:lnL>
                    <a:lnR>
                      <a:noFill/>
                    </a:lnR>
                    <a:lnT>
                      <a:noFill/>
                    </a:lnT>
                    <a:lnB>
                      <a:noFill/>
                    </a:lnB>
                  </a:tcPr>
                </a:tc>
                <a:tc>
                  <a:txBody>
                    <a:bodyPr/>
                    <a:lstStyle/>
                    <a:p>
                      <a:pPr algn="r" fontAlgn="ctr"/>
                      <a:r>
                        <a:rPr lang="en-US" altLang="zh-CN" sz="1400" b="0" i="0" u="none" strike="noStrike">
                          <a:solidFill>
                            <a:srgbClr val="000000"/>
                          </a:solidFill>
                          <a:latin typeface="宋体"/>
                        </a:rPr>
                        <a:t>19</a:t>
                      </a:r>
                    </a:p>
                  </a:txBody>
                  <a:tcPr marL="0" marR="0" marT="0" marB="0" anchor="ctr">
                    <a:lnL>
                      <a:noFill/>
                    </a:lnL>
                    <a:lnR>
                      <a:noFill/>
                    </a:lnR>
                    <a:lnT>
                      <a:noFill/>
                    </a:lnT>
                    <a:lnB>
                      <a:noFill/>
                    </a:lnB>
                  </a:tcPr>
                </a:tc>
                <a:tc>
                  <a:txBody>
                    <a:bodyPr/>
                    <a:lstStyle/>
                    <a:p>
                      <a:pPr algn="r" fontAlgn="ctr"/>
                      <a:r>
                        <a:rPr lang="en-US" altLang="zh-CN" sz="1400" b="0" i="0" u="none" strike="noStrike">
                          <a:solidFill>
                            <a:srgbClr val="000000"/>
                          </a:solidFill>
                          <a:latin typeface="宋体"/>
                        </a:rPr>
                        <a:t>63.2</a:t>
                      </a:r>
                    </a:p>
                  </a:txBody>
                  <a:tcPr marL="0" marR="0" marT="0" marB="0" anchor="ctr">
                    <a:lnL>
                      <a:noFill/>
                    </a:lnL>
                    <a:lnR>
                      <a:noFill/>
                    </a:lnR>
                    <a:lnT>
                      <a:noFill/>
                    </a:lnT>
                    <a:lnB>
                      <a:noFill/>
                    </a:lnB>
                  </a:tcPr>
                </a:tc>
              </a:tr>
              <a:tr h="150767">
                <a:tc>
                  <a:txBody>
                    <a:bodyPr/>
                    <a:lstStyle/>
                    <a:p>
                      <a:pPr algn="r" fontAlgn="ctr"/>
                      <a:r>
                        <a:rPr lang="en-US" altLang="zh-CN" sz="1400" b="0" i="0" u="none" strike="noStrike">
                          <a:solidFill>
                            <a:srgbClr val="000000"/>
                          </a:solidFill>
                          <a:latin typeface="宋体"/>
                        </a:rPr>
                        <a:t>6</a:t>
                      </a:r>
                    </a:p>
                  </a:txBody>
                  <a:tcPr marL="0" marR="0" marT="0" marB="0" anchor="ctr">
                    <a:lnL>
                      <a:noFill/>
                    </a:lnL>
                    <a:lnR>
                      <a:noFill/>
                    </a:lnR>
                    <a:lnT>
                      <a:noFill/>
                    </a:lnT>
                    <a:lnB>
                      <a:noFill/>
                    </a:lnB>
                  </a:tcPr>
                </a:tc>
                <a:tc>
                  <a:txBody>
                    <a:bodyPr/>
                    <a:lstStyle/>
                    <a:p>
                      <a:pPr algn="r" fontAlgn="ctr"/>
                      <a:r>
                        <a:rPr lang="en-US" altLang="zh-CN" sz="1400" b="0" i="0" u="none" strike="noStrike">
                          <a:solidFill>
                            <a:srgbClr val="000000"/>
                          </a:solidFill>
                          <a:latin typeface="宋体"/>
                        </a:rPr>
                        <a:t>2.7</a:t>
                      </a:r>
                    </a:p>
                  </a:txBody>
                  <a:tcPr marL="0" marR="0" marT="0" marB="0" anchor="ctr">
                    <a:lnL>
                      <a:noFill/>
                    </a:lnL>
                    <a:lnR>
                      <a:noFill/>
                    </a:lnR>
                    <a:lnT>
                      <a:noFill/>
                    </a:lnT>
                    <a:lnB>
                      <a:noFill/>
                    </a:lnB>
                  </a:tcPr>
                </a:tc>
                <a:tc>
                  <a:txBody>
                    <a:bodyPr/>
                    <a:lstStyle/>
                    <a:p>
                      <a:pPr algn="r" fontAlgn="ctr"/>
                      <a:r>
                        <a:rPr lang="en-US" altLang="zh-CN" sz="1400" b="0" i="0" u="none" strike="noStrike">
                          <a:solidFill>
                            <a:srgbClr val="000000"/>
                          </a:solidFill>
                          <a:latin typeface="宋体"/>
                        </a:rPr>
                        <a:t>16.2</a:t>
                      </a:r>
                    </a:p>
                  </a:txBody>
                  <a:tcPr marL="0" marR="0" marT="0" marB="0" anchor="ctr">
                    <a:lnL>
                      <a:noFill/>
                    </a:lnL>
                    <a:lnR>
                      <a:noFill/>
                    </a:lnR>
                    <a:lnT>
                      <a:noFill/>
                    </a:lnT>
                    <a:lnB>
                      <a:noFill/>
                    </a:lnB>
                  </a:tcPr>
                </a:tc>
                <a:tc>
                  <a:txBody>
                    <a:bodyPr/>
                    <a:lstStyle/>
                    <a:p>
                      <a:pPr algn="r" fontAlgn="ctr"/>
                      <a:r>
                        <a:rPr lang="en-US" altLang="zh-CN" sz="1400" b="0" i="0" u="none" strike="noStrike">
                          <a:solidFill>
                            <a:srgbClr val="000000"/>
                          </a:solidFill>
                          <a:latin typeface="宋体"/>
                        </a:rPr>
                        <a:t>2.2</a:t>
                      </a:r>
                    </a:p>
                  </a:txBody>
                  <a:tcPr marL="0" marR="0" marT="0" marB="0" anchor="ctr">
                    <a:lnL>
                      <a:noFill/>
                    </a:lnL>
                    <a:lnR>
                      <a:noFill/>
                    </a:lnR>
                    <a:lnT>
                      <a:noFill/>
                    </a:lnT>
                    <a:lnB>
                      <a:noFill/>
                    </a:lnB>
                  </a:tcPr>
                </a:tc>
                <a:tc>
                  <a:txBody>
                    <a:bodyPr/>
                    <a:lstStyle/>
                    <a:p>
                      <a:pPr algn="r" fontAlgn="ctr"/>
                      <a:r>
                        <a:rPr lang="en-US" altLang="zh-CN" sz="1400" b="0" i="0" u="none" strike="noStrike">
                          <a:solidFill>
                            <a:srgbClr val="000000"/>
                          </a:solidFill>
                          <a:latin typeface="宋体"/>
                        </a:rPr>
                        <a:t>1</a:t>
                      </a:r>
                    </a:p>
                  </a:txBody>
                  <a:tcPr marL="0" marR="0" marT="0" marB="0" anchor="ctr">
                    <a:lnL>
                      <a:noFill/>
                    </a:lnL>
                    <a:lnR>
                      <a:noFill/>
                    </a:lnR>
                    <a:lnT>
                      <a:noFill/>
                    </a:lnT>
                    <a:lnB>
                      <a:noFill/>
                    </a:lnB>
                  </a:tcPr>
                </a:tc>
                <a:tc>
                  <a:txBody>
                    <a:bodyPr/>
                    <a:lstStyle/>
                    <a:p>
                      <a:pPr algn="r" fontAlgn="ctr"/>
                      <a:r>
                        <a:rPr lang="en-US" altLang="zh-CN" sz="1400" b="0" i="0" u="none" strike="noStrike">
                          <a:solidFill>
                            <a:srgbClr val="000000"/>
                          </a:solidFill>
                          <a:latin typeface="宋体"/>
                        </a:rPr>
                        <a:t>2.2</a:t>
                      </a:r>
                    </a:p>
                  </a:txBody>
                  <a:tcPr marL="0" marR="0" marT="0" marB="0" anchor="ctr">
                    <a:lnL>
                      <a:noFill/>
                    </a:lnL>
                    <a:lnR>
                      <a:noFill/>
                    </a:lnR>
                    <a:lnT>
                      <a:noFill/>
                    </a:lnT>
                    <a:lnB>
                      <a:noFill/>
                    </a:lnB>
                  </a:tcPr>
                </a:tc>
              </a:tr>
              <a:tr h="150767">
                <a:tc>
                  <a:txBody>
                    <a:bodyPr/>
                    <a:lstStyle/>
                    <a:p>
                      <a:pPr algn="r" fontAlgn="ctr"/>
                      <a:r>
                        <a:rPr lang="en-US" altLang="zh-CN" sz="1400" b="0" i="0" u="none" strike="noStrike">
                          <a:solidFill>
                            <a:srgbClr val="000000"/>
                          </a:solidFill>
                          <a:latin typeface="宋体"/>
                        </a:rPr>
                        <a:t>7</a:t>
                      </a:r>
                    </a:p>
                  </a:txBody>
                  <a:tcPr marL="0" marR="0" marT="0" marB="0" anchor="ctr">
                    <a:lnL>
                      <a:noFill/>
                    </a:lnL>
                    <a:lnR>
                      <a:noFill/>
                    </a:lnR>
                    <a:lnT>
                      <a:noFill/>
                    </a:lnT>
                    <a:lnB>
                      <a:noFill/>
                    </a:lnB>
                  </a:tcPr>
                </a:tc>
                <a:tc>
                  <a:txBody>
                    <a:bodyPr/>
                    <a:lstStyle/>
                    <a:p>
                      <a:pPr algn="r" fontAlgn="ctr"/>
                      <a:r>
                        <a:rPr lang="en-US" altLang="zh-CN" sz="1400" b="0" i="0" u="none" strike="noStrike">
                          <a:solidFill>
                            <a:srgbClr val="000000"/>
                          </a:solidFill>
                          <a:latin typeface="宋体"/>
                        </a:rPr>
                        <a:t>1.6</a:t>
                      </a:r>
                    </a:p>
                  </a:txBody>
                  <a:tcPr marL="0" marR="0" marT="0" marB="0" anchor="ctr">
                    <a:lnL>
                      <a:noFill/>
                    </a:lnL>
                    <a:lnR>
                      <a:noFill/>
                    </a:lnR>
                    <a:lnT>
                      <a:noFill/>
                    </a:lnT>
                    <a:lnB>
                      <a:noFill/>
                    </a:lnB>
                  </a:tcPr>
                </a:tc>
                <a:tc>
                  <a:txBody>
                    <a:bodyPr/>
                    <a:lstStyle/>
                    <a:p>
                      <a:pPr algn="r" fontAlgn="ctr"/>
                      <a:r>
                        <a:rPr lang="en-US" altLang="zh-CN" sz="1400" b="0" i="0" u="none" strike="noStrike">
                          <a:solidFill>
                            <a:srgbClr val="000000"/>
                          </a:solidFill>
                          <a:latin typeface="宋体"/>
                        </a:rPr>
                        <a:t>107.4</a:t>
                      </a:r>
                    </a:p>
                  </a:txBody>
                  <a:tcPr marL="0" marR="0" marT="0" marB="0" anchor="ctr">
                    <a:lnL>
                      <a:noFill/>
                    </a:lnL>
                    <a:lnR>
                      <a:noFill/>
                    </a:lnR>
                    <a:lnT>
                      <a:noFill/>
                    </a:lnT>
                    <a:lnB>
                      <a:noFill/>
                    </a:lnB>
                  </a:tcPr>
                </a:tc>
                <a:tc>
                  <a:txBody>
                    <a:bodyPr/>
                    <a:lstStyle/>
                    <a:p>
                      <a:pPr algn="r" fontAlgn="ctr"/>
                      <a:r>
                        <a:rPr lang="en-US" altLang="zh-CN" sz="1400" b="0" i="0" u="none" strike="noStrike">
                          <a:solidFill>
                            <a:srgbClr val="000000"/>
                          </a:solidFill>
                          <a:latin typeface="宋体"/>
                        </a:rPr>
                        <a:t>10.7</a:t>
                      </a:r>
                    </a:p>
                  </a:txBody>
                  <a:tcPr marL="0" marR="0" marT="0" marB="0" anchor="ctr">
                    <a:lnL>
                      <a:noFill/>
                    </a:lnL>
                    <a:lnR>
                      <a:noFill/>
                    </a:lnR>
                    <a:lnT>
                      <a:noFill/>
                    </a:lnT>
                    <a:lnB>
                      <a:noFill/>
                    </a:lnB>
                  </a:tcPr>
                </a:tc>
                <a:tc>
                  <a:txBody>
                    <a:bodyPr/>
                    <a:lstStyle/>
                    <a:p>
                      <a:pPr algn="r" fontAlgn="ctr"/>
                      <a:r>
                        <a:rPr lang="en-US" altLang="zh-CN" sz="1400" b="0" i="0" u="none" strike="noStrike">
                          <a:solidFill>
                            <a:srgbClr val="000000"/>
                          </a:solidFill>
                          <a:latin typeface="宋体"/>
                        </a:rPr>
                        <a:t>17</a:t>
                      </a:r>
                    </a:p>
                  </a:txBody>
                  <a:tcPr marL="0" marR="0" marT="0" marB="0" anchor="ctr">
                    <a:lnL>
                      <a:noFill/>
                    </a:lnL>
                    <a:lnR>
                      <a:noFill/>
                    </a:lnR>
                    <a:lnT>
                      <a:noFill/>
                    </a:lnT>
                    <a:lnB>
                      <a:noFill/>
                    </a:lnB>
                  </a:tcPr>
                </a:tc>
                <a:tc>
                  <a:txBody>
                    <a:bodyPr/>
                    <a:lstStyle/>
                    <a:p>
                      <a:pPr algn="r" fontAlgn="ctr"/>
                      <a:r>
                        <a:rPr lang="en-US" altLang="zh-CN" sz="1400" b="0" i="0" u="none" strike="noStrike">
                          <a:solidFill>
                            <a:srgbClr val="000000"/>
                          </a:solidFill>
                          <a:latin typeface="宋体"/>
                        </a:rPr>
                        <a:t>20.2</a:t>
                      </a:r>
                    </a:p>
                  </a:txBody>
                  <a:tcPr marL="0" marR="0" marT="0" marB="0" anchor="ctr">
                    <a:lnL>
                      <a:noFill/>
                    </a:lnL>
                    <a:lnR>
                      <a:noFill/>
                    </a:lnR>
                    <a:lnT>
                      <a:noFill/>
                    </a:lnT>
                    <a:lnB>
                      <a:noFill/>
                    </a:lnB>
                  </a:tcPr>
                </a:tc>
              </a:tr>
              <a:tr h="150767">
                <a:tc>
                  <a:txBody>
                    <a:bodyPr/>
                    <a:lstStyle/>
                    <a:p>
                      <a:pPr algn="r" fontAlgn="ctr"/>
                      <a:r>
                        <a:rPr lang="en-US" altLang="zh-CN" sz="1400" b="0" i="0" u="none" strike="noStrike">
                          <a:solidFill>
                            <a:srgbClr val="000000"/>
                          </a:solidFill>
                          <a:latin typeface="宋体"/>
                        </a:rPr>
                        <a:t>8</a:t>
                      </a:r>
                    </a:p>
                  </a:txBody>
                  <a:tcPr marL="0" marR="0" marT="0" marB="0" anchor="ctr">
                    <a:lnL>
                      <a:noFill/>
                    </a:lnL>
                    <a:lnR>
                      <a:noFill/>
                    </a:lnR>
                    <a:lnT>
                      <a:noFill/>
                    </a:lnT>
                    <a:lnB>
                      <a:noFill/>
                    </a:lnB>
                  </a:tcPr>
                </a:tc>
                <a:tc>
                  <a:txBody>
                    <a:bodyPr/>
                    <a:lstStyle/>
                    <a:p>
                      <a:pPr algn="r" fontAlgn="ctr"/>
                      <a:r>
                        <a:rPr lang="en-US" altLang="zh-CN" sz="1400" b="0" i="0" u="none" strike="noStrike">
                          <a:solidFill>
                            <a:srgbClr val="000000"/>
                          </a:solidFill>
                          <a:latin typeface="宋体"/>
                        </a:rPr>
                        <a:t>12.5</a:t>
                      </a:r>
                    </a:p>
                  </a:txBody>
                  <a:tcPr marL="0" marR="0" marT="0" marB="0" anchor="ctr">
                    <a:lnL>
                      <a:noFill/>
                    </a:lnL>
                    <a:lnR>
                      <a:noFill/>
                    </a:lnR>
                    <a:lnT>
                      <a:noFill/>
                    </a:lnT>
                    <a:lnB>
                      <a:noFill/>
                    </a:lnB>
                  </a:tcPr>
                </a:tc>
                <a:tc>
                  <a:txBody>
                    <a:bodyPr/>
                    <a:lstStyle/>
                    <a:p>
                      <a:pPr algn="r" fontAlgn="ctr"/>
                      <a:r>
                        <a:rPr lang="en-US" altLang="zh-CN" sz="1400" b="0" i="0" u="none" strike="noStrike">
                          <a:solidFill>
                            <a:srgbClr val="000000"/>
                          </a:solidFill>
                          <a:latin typeface="宋体"/>
                        </a:rPr>
                        <a:t>185.4</a:t>
                      </a:r>
                    </a:p>
                  </a:txBody>
                  <a:tcPr marL="0" marR="0" marT="0" marB="0" anchor="ctr">
                    <a:lnL>
                      <a:noFill/>
                    </a:lnL>
                    <a:lnR>
                      <a:noFill/>
                    </a:lnR>
                    <a:lnT>
                      <a:noFill/>
                    </a:lnT>
                    <a:lnB>
                      <a:noFill/>
                    </a:lnB>
                  </a:tcPr>
                </a:tc>
                <a:tc>
                  <a:txBody>
                    <a:bodyPr/>
                    <a:lstStyle/>
                    <a:p>
                      <a:pPr algn="r" fontAlgn="ctr"/>
                      <a:r>
                        <a:rPr lang="en-US" altLang="zh-CN" sz="1400" b="0" i="0" u="none" strike="noStrike">
                          <a:solidFill>
                            <a:srgbClr val="000000"/>
                          </a:solidFill>
                          <a:latin typeface="宋体"/>
                        </a:rPr>
                        <a:t>27.1</a:t>
                      </a:r>
                    </a:p>
                  </a:txBody>
                  <a:tcPr marL="0" marR="0" marT="0" marB="0" anchor="ctr">
                    <a:lnL>
                      <a:noFill/>
                    </a:lnL>
                    <a:lnR>
                      <a:noFill/>
                    </a:lnR>
                    <a:lnT>
                      <a:noFill/>
                    </a:lnT>
                    <a:lnB>
                      <a:noFill/>
                    </a:lnB>
                  </a:tcPr>
                </a:tc>
                <a:tc>
                  <a:txBody>
                    <a:bodyPr/>
                    <a:lstStyle/>
                    <a:p>
                      <a:pPr algn="r" fontAlgn="ctr"/>
                      <a:r>
                        <a:rPr lang="en-US" altLang="zh-CN" sz="1400" b="0" i="0" u="none" strike="noStrike">
                          <a:solidFill>
                            <a:srgbClr val="000000"/>
                          </a:solidFill>
                          <a:latin typeface="宋体"/>
                        </a:rPr>
                        <a:t>18</a:t>
                      </a:r>
                    </a:p>
                  </a:txBody>
                  <a:tcPr marL="0" marR="0" marT="0" marB="0" anchor="ctr">
                    <a:lnL>
                      <a:noFill/>
                    </a:lnL>
                    <a:lnR>
                      <a:noFill/>
                    </a:lnR>
                    <a:lnT>
                      <a:noFill/>
                    </a:lnT>
                    <a:lnB>
                      <a:noFill/>
                    </a:lnB>
                  </a:tcPr>
                </a:tc>
                <a:tc>
                  <a:txBody>
                    <a:bodyPr/>
                    <a:lstStyle/>
                    <a:p>
                      <a:pPr algn="r" fontAlgn="ctr"/>
                      <a:r>
                        <a:rPr lang="en-US" altLang="zh-CN" sz="1400" b="0" i="0" u="none" strike="noStrike">
                          <a:solidFill>
                            <a:srgbClr val="000000"/>
                          </a:solidFill>
                          <a:latin typeface="宋体"/>
                        </a:rPr>
                        <a:t>43.8</a:t>
                      </a:r>
                    </a:p>
                  </a:txBody>
                  <a:tcPr marL="0" marR="0" marT="0" marB="0" anchor="ctr">
                    <a:lnL>
                      <a:noFill/>
                    </a:lnL>
                    <a:lnR>
                      <a:noFill/>
                    </a:lnR>
                    <a:lnT>
                      <a:noFill/>
                    </a:lnT>
                    <a:lnB>
                      <a:noFill/>
                    </a:lnB>
                  </a:tcPr>
                </a:tc>
              </a:tr>
              <a:tr h="150767">
                <a:tc>
                  <a:txBody>
                    <a:bodyPr/>
                    <a:lstStyle/>
                    <a:p>
                      <a:pPr algn="r" fontAlgn="ctr"/>
                      <a:r>
                        <a:rPr lang="en-US" altLang="zh-CN" sz="1400" b="0" i="0" u="none" strike="noStrike">
                          <a:solidFill>
                            <a:srgbClr val="000000"/>
                          </a:solidFill>
                          <a:latin typeface="宋体"/>
                        </a:rPr>
                        <a:t>9</a:t>
                      </a:r>
                    </a:p>
                  </a:txBody>
                  <a:tcPr marL="0" marR="0" marT="0" marB="0" anchor="ctr">
                    <a:lnL>
                      <a:noFill/>
                    </a:lnL>
                    <a:lnR>
                      <a:noFill/>
                    </a:lnR>
                    <a:lnT>
                      <a:noFill/>
                    </a:lnT>
                    <a:lnB>
                      <a:noFill/>
                    </a:lnB>
                  </a:tcPr>
                </a:tc>
                <a:tc>
                  <a:txBody>
                    <a:bodyPr/>
                    <a:lstStyle/>
                    <a:p>
                      <a:pPr algn="r" fontAlgn="ctr"/>
                      <a:r>
                        <a:rPr lang="en-US" altLang="zh-CN" sz="1400" b="0" i="0" u="none" strike="noStrike">
                          <a:solidFill>
                            <a:srgbClr val="000000"/>
                          </a:solidFill>
                          <a:latin typeface="宋体"/>
                        </a:rPr>
                        <a:t>1</a:t>
                      </a:r>
                    </a:p>
                  </a:txBody>
                  <a:tcPr marL="0" marR="0" marT="0" marB="0" anchor="ctr">
                    <a:lnL>
                      <a:noFill/>
                    </a:lnL>
                    <a:lnR>
                      <a:noFill/>
                    </a:lnR>
                    <a:lnT>
                      <a:noFill/>
                    </a:lnT>
                    <a:lnB>
                      <a:noFill/>
                    </a:lnB>
                  </a:tcPr>
                </a:tc>
                <a:tc>
                  <a:txBody>
                    <a:bodyPr/>
                    <a:lstStyle/>
                    <a:p>
                      <a:pPr algn="r" fontAlgn="ctr"/>
                      <a:r>
                        <a:rPr lang="en-US" altLang="zh-CN" sz="1400" b="0" i="0" u="none" strike="noStrike">
                          <a:solidFill>
                            <a:srgbClr val="000000"/>
                          </a:solidFill>
                          <a:latin typeface="宋体"/>
                        </a:rPr>
                        <a:t>96.1</a:t>
                      </a:r>
                    </a:p>
                  </a:txBody>
                  <a:tcPr marL="0" marR="0" marT="0" marB="0" anchor="ctr">
                    <a:lnL>
                      <a:noFill/>
                    </a:lnL>
                    <a:lnR>
                      <a:noFill/>
                    </a:lnR>
                    <a:lnT>
                      <a:noFill/>
                    </a:lnT>
                    <a:lnB>
                      <a:noFill/>
                    </a:lnB>
                  </a:tcPr>
                </a:tc>
                <a:tc>
                  <a:txBody>
                    <a:bodyPr/>
                    <a:lstStyle/>
                    <a:p>
                      <a:pPr algn="r" fontAlgn="ctr"/>
                      <a:r>
                        <a:rPr lang="en-US" altLang="zh-CN" sz="1400" b="0" i="0" u="none" strike="noStrike">
                          <a:solidFill>
                            <a:srgbClr val="000000"/>
                          </a:solidFill>
                          <a:latin typeface="宋体"/>
                        </a:rPr>
                        <a:t>1.7</a:t>
                      </a:r>
                    </a:p>
                  </a:txBody>
                  <a:tcPr marL="0" marR="0" marT="0" marB="0" anchor="ctr">
                    <a:lnL>
                      <a:noFill/>
                    </a:lnL>
                    <a:lnR>
                      <a:noFill/>
                    </a:lnR>
                    <a:lnT>
                      <a:noFill/>
                    </a:lnT>
                    <a:lnB>
                      <a:noFill/>
                    </a:lnB>
                  </a:tcPr>
                </a:tc>
                <a:tc>
                  <a:txBody>
                    <a:bodyPr/>
                    <a:lstStyle/>
                    <a:p>
                      <a:pPr algn="r" fontAlgn="ctr"/>
                      <a:r>
                        <a:rPr lang="en-US" altLang="zh-CN" sz="1400" b="0" i="0" u="none" strike="noStrike">
                          <a:solidFill>
                            <a:srgbClr val="000000"/>
                          </a:solidFill>
                          <a:latin typeface="宋体"/>
                        </a:rPr>
                        <a:t>10</a:t>
                      </a:r>
                    </a:p>
                  </a:txBody>
                  <a:tcPr marL="0" marR="0" marT="0" marB="0" anchor="ctr">
                    <a:lnL>
                      <a:noFill/>
                    </a:lnL>
                    <a:lnR>
                      <a:noFill/>
                    </a:lnR>
                    <a:lnT>
                      <a:noFill/>
                    </a:lnT>
                    <a:lnB>
                      <a:noFill/>
                    </a:lnB>
                  </a:tcPr>
                </a:tc>
                <a:tc>
                  <a:txBody>
                    <a:bodyPr/>
                    <a:lstStyle/>
                    <a:p>
                      <a:pPr algn="r" fontAlgn="ctr"/>
                      <a:r>
                        <a:rPr lang="en-US" altLang="zh-CN" sz="1400" b="0" i="0" u="none" strike="noStrike">
                          <a:solidFill>
                            <a:srgbClr val="000000"/>
                          </a:solidFill>
                          <a:latin typeface="宋体"/>
                        </a:rPr>
                        <a:t>55.9</a:t>
                      </a:r>
                    </a:p>
                  </a:txBody>
                  <a:tcPr marL="0" marR="0" marT="0" marB="0" anchor="ctr">
                    <a:lnL>
                      <a:noFill/>
                    </a:lnL>
                    <a:lnR>
                      <a:noFill/>
                    </a:lnR>
                    <a:lnT>
                      <a:noFill/>
                    </a:lnT>
                    <a:lnB>
                      <a:noFill/>
                    </a:lnB>
                  </a:tcPr>
                </a:tc>
              </a:tr>
              <a:tr h="150767">
                <a:tc>
                  <a:txBody>
                    <a:bodyPr/>
                    <a:lstStyle/>
                    <a:p>
                      <a:pPr algn="r" fontAlgn="ctr"/>
                      <a:r>
                        <a:rPr lang="en-US" altLang="zh-CN" sz="1400" b="0" i="0" u="none" strike="noStrike">
                          <a:solidFill>
                            <a:srgbClr val="000000"/>
                          </a:solidFill>
                          <a:latin typeface="宋体"/>
                        </a:rPr>
                        <a:t>10</a:t>
                      </a:r>
                    </a:p>
                  </a:txBody>
                  <a:tcPr marL="0" marR="0" marT="0" marB="0" anchor="ctr">
                    <a:lnL>
                      <a:noFill/>
                    </a:lnL>
                    <a:lnR>
                      <a:noFill/>
                    </a:lnR>
                    <a:lnT>
                      <a:noFill/>
                    </a:lnT>
                    <a:lnB>
                      <a:noFill/>
                    </a:lnB>
                  </a:tcPr>
                </a:tc>
                <a:tc>
                  <a:txBody>
                    <a:bodyPr/>
                    <a:lstStyle/>
                    <a:p>
                      <a:pPr algn="r" fontAlgn="ctr"/>
                      <a:r>
                        <a:rPr lang="en-US" altLang="zh-CN" sz="1400" b="0" i="0" u="none" strike="noStrike">
                          <a:solidFill>
                            <a:srgbClr val="000000"/>
                          </a:solidFill>
                          <a:latin typeface="宋体"/>
                        </a:rPr>
                        <a:t>2.6</a:t>
                      </a:r>
                    </a:p>
                  </a:txBody>
                  <a:tcPr marL="0" marR="0" marT="0" marB="0" anchor="ctr">
                    <a:lnL>
                      <a:noFill/>
                    </a:lnL>
                    <a:lnR>
                      <a:noFill/>
                    </a:lnR>
                    <a:lnT>
                      <a:noFill/>
                    </a:lnT>
                    <a:lnB>
                      <a:noFill/>
                    </a:lnB>
                  </a:tcPr>
                </a:tc>
                <a:tc>
                  <a:txBody>
                    <a:bodyPr/>
                    <a:lstStyle/>
                    <a:p>
                      <a:pPr algn="r" fontAlgn="ctr"/>
                      <a:r>
                        <a:rPr lang="en-US" altLang="zh-CN" sz="1400" b="0" i="0" u="none" strike="noStrike">
                          <a:solidFill>
                            <a:srgbClr val="000000"/>
                          </a:solidFill>
                          <a:latin typeface="宋体"/>
                        </a:rPr>
                        <a:t>72.8</a:t>
                      </a:r>
                    </a:p>
                  </a:txBody>
                  <a:tcPr marL="0" marR="0" marT="0" marB="0" anchor="ctr">
                    <a:lnL>
                      <a:noFill/>
                    </a:lnL>
                    <a:lnR>
                      <a:noFill/>
                    </a:lnR>
                    <a:lnT>
                      <a:noFill/>
                    </a:lnT>
                    <a:lnB>
                      <a:noFill/>
                    </a:lnB>
                  </a:tcPr>
                </a:tc>
                <a:tc>
                  <a:txBody>
                    <a:bodyPr/>
                    <a:lstStyle/>
                    <a:p>
                      <a:pPr algn="r" fontAlgn="ctr"/>
                      <a:r>
                        <a:rPr lang="en-US" altLang="zh-CN" sz="1400" b="0" i="0" u="none" strike="noStrike">
                          <a:solidFill>
                            <a:srgbClr val="000000"/>
                          </a:solidFill>
                          <a:latin typeface="宋体"/>
                        </a:rPr>
                        <a:t>9.1</a:t>
                      </a:r>
                    </a:p>
                  </a:txBody>
                  <a:tcPr marL="0" marR="0" marT="0" marB="0" anchor="ctr">
                    <a:lnL>
                      <a:noFill/>
                    </a:lnL>
                    <a:lnR>
                      <a:noFill/>
                    </a:lnR>
                    <a:lnT>
                      <a:noFill/>
                    </a:lnT>
                    <a:lnB>
                      <a:noFill/>
                    </a:lnB>
                  </a:tcPr>
                </a:tc>
                <a:tc>
                  <a:txBody>
                    <a:bodyPr/>
                    <a:lstStyle/>
                    <a:p>
                      <a:pPr algn="r" fontAlgn="ctr"/>
                      <a:r>
                        <a:rPr lang="en-US" altLang="zh-CN" sz="1400" b="0" i="0" u="none" strike="noStrike">
                          <a:solidFill>
                            <a:srgbClr val="000000"/>
                          </a:solidFill>
                          <a:latin typeface="宋体"/>
                        </a:rPr>
                        <a:t>14</a:t>
                      </a:r>
                    </a:p>
                  </a:txBody>
                  <a:tcPr marL="0" marR="0" marT="0" marB="0" anchor="ctr">
                    <a:lnL>
                      <a:noFill/>
                    </a:lnL>
                    <a:lnR>
                      <a:noFill/>
                    </a:lnR>
                    <a:lnT>
                      <a:noFill/>
                    </a:lnT>
                    <a:lnB>
                      <a:noFill/>
                    </a:lnB>
                  </a:tcPr>
                </a:tc>
                <a:tc>
                  <a:txBody>
                    <a:bodyPr/>
                    <a:lstStyle/>
                    <a:p>
                      <a:pPr algn="r" fontAlgn="ctr"/>
                      <a:r>
                        <a:rPr lang="en-US" altLang="zh-CN" sz="1400" b="0" i="0" u="none" strike="noStrike">
                          <a:solidFill>
                            <a:srgbClr val="000000"/>
                          </a:solidFill>
                          <a:latin typeface="宋体"/>
                        </a:rPr>
                        <a:t>64.3</a:t>
                      </a:r>
                    </a:p>
                  </a:txBody>
                  <a:tcPr marL="0" marR="0" marT="0" marB="0" anchor="ctr">
                    <a:lnL>
                      <a:noFill/>
                    </a:lnL>
                    <a:lnR>
                      <a:noFill/>
                    </a:lnR>
                    <a:lnT>
                      <a:noFill/>
                    </a:lnT>
                    <a:lnB>
                      <a:noFill/>
                    </a:lnB>
                  </a:tcPr>
                </a:tc>
              </a:tr>
              <a:tr h="150767">
                <a:tc>
                  <a:txBody>
                    <a:bodyPr/>
                    <a:lstStyle/>
                    <a:p>
                      <a:pPr algn="r" fontAlgn="ctr"/>
                      <a:r>
                        <a:rPr lang="en-US" altLang="zh-CN" sz="1400" b="0" i="0" u="none" strike="noStrike">
                          <a:solidFill>
                            <a:srgbClr val="000000"/>
                          </a:solidFill>
                          <a:latin typeface="宋体"/>
                        </a:rPr>
                        <a:t>11</a:t>
                      </a:r>
                    </a:p>
                  </a:txBody>
                  <a:tcPr marL="0" marR="0" marT="0" marB="0" anchor="ctr">
                    <a:lnL>
                      <a:noFill/>
                    </a:lnL>
                    <a:lnR>
                      <a:noFill/>
                    </a:lnR>
                    <a:lnT>
                      <a:noFill/>
                    </a:lnT>
                    <a:lnB>
                      <a:noFill/>
                    </a:lnB>
                  </a:tcPr>
                </a:tc>
                <a:tc>
                  <a:txBody>
                    <a:bodyPr/>
                    <a:lstStyle/>
                    <a:p>
                      <a:pPr algn="r" fontAlgn="ctr"/>
                      <a:r>
                        <a:rPr lang="en-US" altLang="zh-CN" sz="1400" b="0" i="0" u="none" strike="noStrike">
                          <a:solidFill>
                            <a:srgbClr val="000000"/>
                          </a:solidFill>
                          <a:latin typeface="宋体"/>
                        </a:rPr>
                        <a:t>0.3</a:t>
                      </a:r>
                    </a:p>
                  </a:txBody>
                  <a:tcPr marL="0" marR="0" marT="0" marB="0" anchor="ctr">
                    <a:lnL>
                      <a:noFill/>
                    </a:lnL>
                    <a:lnR>
                      <a:noFill/>
                    </a:lnR>
                    <a:lnT>
                      <a:noFill/>
                    </a:lnT>
                    <a:lnB>
                      <a:noFill/>
                    </a:lnB>
                  </a:tcPr>
                </a:tc>
                <a:tc>
                  <a:txBody>
                    <a:bodyPr/>
                    <a:lstStyle/>
                    <a:p>
                      <a:pPr algn="r" fontAlgn="ctr"/>
                      <a:r>
                        <a:rPr lang="en-US" altLang="zh-CN" sz="1400" b="0" i="0" u="none" strike="noStrike">
                          <a:solidFill>
                            <a:srgbClr val="000000"/>
                          </a:solidFill>
                          <a:latin typeface="宋体"/>
                        </a:rPr>
                        <a:t>64.2</a:t>
                      </a:r>
                    </a:p>
                  </a:txBody>
                  <a:tcPr marL="0" marR="0" marT="0" marB="0" anchor="ctr">
                    <a:lnL>
                      <a:noFill/>
                    </a:lnL>
                    <a:lnR>
                      <a:noFill/>
                    </a:lnR>
                    <a:lnT>
                      <a:noFill/>
                    </a:lnT>
                    <a:lnB>
                      <a:noFill/>
                    </a:lnB>
                  </a:tcPr>
                </a:tc>
                <a:tc>
                  <a:txBody>
                    <a:bodyPr/>
                    <a:lstStyle/>
                    <a:p>
                      <a:pPr algn="r" fontAlgn="ctr"/>
                      <a:r>
                        <a:rPr lang="en-US" altLang="zh-CN" sz="1400" b="0" i="0" u="none" strike="noStrike">
                          <a:solidFill>
                            <a:srgbClr val="000000"/>
                          </a:solidFill>
                          <a:latin typeface="宋体"/>
                        </a:rPr>
                        <a:t>2.1</a:t>
                      </a:r>
                    </a:p>
                  </a:txBody>
                  <a:tcPr marL="0" marR="0" marT="0" marB="0" anchor="ctr">
                    <a:lnL>
                      <a:noFill/>
                    </a:lnL>
                    <a:lnR>
                      <a:noFill/>
                    </a:lnR>
                    <a:lnT>
                      <a:noFill/>
                    </a:lnT>
                    <a:lnB>
                      <a:noFill/>
                    </a:lnB>
                  </a:tcPr>
                </a:tc>
                <a:tc>
                  <a:txBody>
                    <a:bodyPr/>
                    <a:lstStyle/>
                    <a:p>
                      <a:pPr algn="r" fontAlgn="ctr"/>
                      <a:r>
                        <a:rPr lang="en-US" altLang="zh-CN" sz="1400" b="0" i="0" u="none" strike="noStrike">
                          <a:solidFill>
                            <a:srgbClr val="000000"/>
                          </a:solidFill>
                          <a:latin typeface="宋体"/>
                        </a:rPr>
                        <a:t>11</a:t>
                      </a:r>
                    </a:p>
                  </a:txBody>
                  <a:tcPr marL="0" marR="0" marT="0" marB="0" anchor="ctr">
                    <a:lnL>
                      <a:noFill/>
                    </a:lnL>
                    <a:lnR>
                      <a:noFill/>
                    </a:lnR>
                    <a:lnT>
                      <a:noFill/>
                    </a:lnT>
                    <a:lnB>
                      <a:noFill/>
                    </a:lnB>
                  </a:tcPr>
                </a:tc>
                <a:tc>
                  <a:txBody>
                    <a:bodyPr/>
                    <a:lstStyle/>
                    <a:p>
                      <a:pPr algn="r" fontAlgn="ctr"/>
                      <a:r>
                        <a:rPr lang="en-US" altLang="zh-CN" sz="1400" b="0" i="0" u="none" strike="noStrike">
                          <a:solidFill>
                            <a:srgbClr val="000000"/>
                          </a:solidFill>
                          <a:latin typeface="宋体"/>
                        </a:rPr>
                        <a:t>42.7</a:t>
                      </a:r>
                    </a:p>
                  </a:txBody>
                  <a:tcPr marL="0" marR="0" marT="0" marB="0" anchor="ctr">
                    <a:lnL>
                      <a:noFill/>
                    </a:lnL>
                    <a:lnR>
                      <a:noFill/>
                    </a:lnR>
                    <a:lnT>
                      <a:noFill/>
                    </a:lnT>
                    <a:lnB>
                      <a:noFill/>
                    </a:lnB>
                  </a:tcPr>
                </a:tc>
              </a:tr>
              <a:tr h="150767">
                <a:tc>
                  <a:txBody>
                    <a:bodyPr/>
                    <a:lstStyle/>
                    <a:p>
                      <a:pPr algn="r" fontAlgn="ctr"/>
                      <a:r>
                        <a:rPr lang="en-US" altLang="zh-CN" sz="1400" b="0" i="0" u="none" strike="noStrike">
                          <a:solidFill>
                            <a:srgbClr val="000000"/>
                          </a:solidFill>
                          <a:latin typeface="宋体"/>
                        </a:rPr>
                        <a:t>12</a:t>
                      </a:r>
                    </a:p>
                  </a:txBody>
                  <a:tcPr marL="0" marR="0" marT="0" marB="0" anchor="ctr">
                    <a:lnL>
                      <a:noFill/>
                    </a:lnL>
                    <a:lnR>
                      <a:noFill/>
                    </a:lnR>
                    <a:lnT>
                      <a:noFill/>
                    </a:lnT>
                    <a:lnB>
                      <a:noFill/>
                    </a:lnB>
                  </a:tcPr>
                </a:tc>
                <a:tc>
                  <a:txBody>
                    <a:bodyPr/>
                    <a:lstStyle/>
                    <a:p>
                      <a:pPr algn="r" fontAlgn="ctr"/>
                      <a:r>
                        <a:rPr lang="en-US" altLang="zh-CN" sz="1400" b="0" i="0" u="none" strike="noStrike">
                          <a:solidFill>
                            <a:srgbClr val="000000"/>
                          </a:solidFill>
                          <a:latin typeface="宋体"/>
                        </a:rPr>
                        <a:t>4</a:t>
                      </a:r>
                    </a:p>
                  </a:txBody>
                  <a:tcPr marL="0" marR="0" marT="0" marB="0" anchor="ctr">
                    <a:lnL>
                      <a:noFill/>
                    </a:lnL>
                    <a:lnR>
                      <a:noFill/>
                    </a:lnR>
                    <a:lnT>
                      <a:noFill/>
                    </a:lnT>
                    <a:lnB>
                      <a:noFill/>
                    </a:lnB>
                  </a:tcPr>
                </a:tc>
                <a:tc>
                  <a:txBody>
                    <a:bodyPr/>
                    <a:lstStyle/>
                    <a:p>
                      <a:pPr algn="r" fontAlgn="ctr"/>
                      <a:r>
                        <a:rPr lang="en-US" altLang="zh-CN" sz="1400" b="0" i="0" u="none" strike="noStrike">
                          <a:solidFill>
                            <a:srgbClr val="000000"/>
                          </a:solidFill>
                          <a:latin typeface="宋体"/>
                        </a:rPr>
                        <a:t>132.2</a:t>
                      </a:r>
                    </a:p>
                  </a:txBody>
                  <a:tcPr marL="0" marR="0" marT="0" marB="0" anchor="ctr">
                    <a:lnL>
                      <a:noFill/>
                    </a:lnL>
                    <a:lnR>
                      <a:noFill/>
                    </a:lnR>
                    <a:lnT>
                      <a:noFill/>
                    </a:lnT>
                    <a:lnB>
                      <a:noFill/>
                    </a:lnB>
                  </a:tcPr>
                </a:tc>
                <a:tc>
                  <a:txBody>
                    <a:bodyPr/>
                    <a:lstStyle/>
                    <a:p>
                      <a:pPr algn="r" fontAlgn="ctr"/>
                      <a:r>
                        <a:rPr lang="en-US" altLang="zh-CN" sz="1400" b="0" i="0" u="none" strike="noStrike">
                          <a:solidFill>
                            <a:srgbClr val="000000"/>
                          </a:solidFill>
                          <a:latin typeface="宋体"/>
                        </a:rPr>
                        <a:t>11.2</a:t>
                      </a:r>
                    </a:p>
                  </a:txBody>
                  <a:tcPr marL="0" marR="0" marT="0" marB="0" anchor="ctr">
                    <a:lnL>
                      <a:noFill/>
                    </a:lnL>
                    <a:lnR>
                      <a:noFill/>
                    </a:lnR>
                    <a:lnT>
                      <a:noFill/>
                    </a:lnT>
                    <a:lnB>
                      <a:noFill/>
                    </a:lnB>
                  </a:tcPr>
                </a:tc>
                <a:tc>
                  <a:txBody>
                    <a:bodyPr/>
                    <a:lstStyle/>
                    <a:p>
                      <a:pPr algn="r" fontAlgn="ctr"/>
                      <a:r>
                        <a:rPr lang="en-US" altLang="zh-CN" sz="1400" b="0" i="0" u="none" strike="noStrike">
                          <a:solidFill>
                            <a:srgbClr val="000000"/>
                          </a:solidFill>
                          <a:latin typeface="宋体"/>
                        </a:rPr>
                        <a:t>23</a:t>
                      </a:r>
                    </a:p>
                  </a:txBody>
                  <a:tcPr marL="0" marR="0" marT="0" marB="0" anchor="ctr">
                    <a:lnL>
                      <a:noFill/>
                    </a:lnL>
                    <a:lnR>
                      <a:noFill/>
                    </a:lnR>
                    <a:lnT>
                      <a:noFill/>
                    </a:lnT>
                    <a:lnB>
                      <a:noFill/>
                    </a:lnB>
                  </a:tcPr>
                </a:tc>
                <a:tc>
                  <a:txBody>
                    <a:bodyPr/>
                    <a:lstStyle/>
                    <a:p>
                      <a:pPr algn="r" fontAlgn="ctr"/>
                      <a:r>
                        <a:rPr lang="en-US" altLang="zh-CN" sz="1400" b="0" i="0" u="none" strike="noStrike">
                          <a:solidFill>
                            <a:srgbClr val="000000"/>
                          </a:solidFill>
                          <a:latin typeface="宋体"/>
                        </a:rPr>
                        <a:t>76.7</a:t>
                      </a:r>
                    </a:p>
                  </a:txBody>
                  <a:tcPr marL="0" marR="0" marT="0" marB="0" anchor="ctr">
                    <a:lnL>
                      <a:noFill/>
                    </a:lnL>
                    <a:lnR>
                      <a:noFill/>
                    </a:lnR>
                    <a:lnT>
                      <a:noFill/>
                    </a:lnT>
                    <a:lnB>
                      <a:noFill/>
                    </a:lnB>
                  </a:tcPr>
                </a:tc>
              </a:tr>
              <a:tr h="150767">
                <a:tc>
                  <a:txBody>
                    <a:bodyPr/>
                    <a:lstStyle/>
                    <a:p>
                      <a:pPr algn="r" fontAlgn="ctr"/>
                      <a:r>
                        <a:rPr lang="en-US" altLang="zh-CN" sz="1400" b="0" i="0" u="none" strike="noStrike">
                          <a:solidFill>
                            <a:srgbClr val="000000"/>
                          </a:solidFill>
                          <a:latin typeface="宋体"/>
                        </a:rPr>
                        <a:t>13</a:t>
                      </a:r>
                    </a:p>
                  </a:txBody>
                  <a:tcPr marL="0" marR="0" marT="0" marB="0" anchor="ctr">
                    <a:lnL>
                      <a:noFill/>
                    </a:lnL>
                    <a:lnR>
                      <a:noFill/>
                    </a:lnR>
                    <a:lnT>
                      <a:noFill/>
                    </a:lnT>
                    <a:lnB>
                      <a:noFill/>
                    </a:lnB>
                  </a:tcPr>
                </a:tc>
                <a:tc>
                  <a:txBody>
                    <a:bodyPr/>
                    <a:lstStyle/>
                    <a:p>
                      <a:pPr algn="r" fontAlgn="ctr"/>
                      <a:r>
                        <a:rPr lang="en-US" altLang="zh-CN" sz="1400" b="0" i="0" u="none" strike="noStrike">
                          <a:solidFill>
                            <a:srgbClr val="000000"/>
                          </a:solidFill>
                          <a:latin typeface="宋体"/>
                        </a:rPr>
                        <a:t>0.8</a:t>
                      </a:r>
                    </a:p>
                  </a:txBody>
                  <a:tcPr marL="0" marR="0" marT="0" marB="0" anchor="ctr">
                    <a:lnL>
                      <a:noFill/>
                    </a:lnL>
                    <a:lnR>
                      <a:noFill/>
                    </a:lnR>
                    <a:lnT>
                      <a:noFill/>
                    </a:lnT>
                    <a:lnB>
                      <a:noFill/>
                    </a:lnB>
                  </a:tcPr>
                </a:tc>
                <a:tc>
                  <a:txBody>
                    <a:bodyPr/>
                    <a:lstStyle/>
                    <a:p>
                      <a:pPr algn="r" fontAlgn="ctr"/>
                      <a:r>
                        <a:rPr lang="en-US" altLang="zh-CN" sz="1400" b="0" i="0" u="none" strike="noStrike">
                          <a:solidFill>
                            <a:srgbClr val="000000"/>
                          </a:solidFill>
                          <a:latin typeface="宋体"/>
                        </a:rPr>
                        <a:t>58.6</a:t>
                      </a:r>
                    </a:p>
                  </a:txBody>
                  <a:tcPr marL="0" marR="0" marT="0" marB="0" anchor="ctr">
                    <a:lnL>
                      <a:noFill/>
                    </a:lnL>
                    <a:lnR>
                      <a:noFill/>
                    </a:lnR>
                    <a:lnT>
                      <a:noFill/>
                    </a:lnT>
                    <a:lnB>
                      <a:noFill/>
                    </a:lnB>
                  </a:tcPr>
                </a:tc>
                <a:tc>
                  <a:txBody>
                    <a:bodyPr/>
                    <a:lstStyle/>
                    <a:p>
                      <a:pPr algn="r" fontAlgn="ctr"/>
                      <a:r>
                        <a:rPr lang="en-US" altLang="zh-CN" sz="1400" b="0" i="0" u="none" strike="noStrike">
                          <a:solidFill>
                            <a:srgbClr val="000000"/>
                          </a:solidFill>
                          <a:latin typeface="宋体"/>
                        </a:rPr>
                        <a:t>6</a:t>
                      </a:r>
                    </a:p>
                  </a:txBody>
                  <a:tcPr marL="0" marR="0" marT="0" marB="0" anchor="ctr">
                    <a:lnL>
                      <a:noFill/>
                    </a:lnL>
                    <a:lnR>
                      <a:noFill/>
                    </a:lnR>
                    <a:lnT>
                      <a:noFill/>
                    </a:lnT>
                    <a:lnB>
                      <a:noFill/>
                    </a:lnB>
                  </a:tcPr>
                </a:tc>
                <a:tc>
                  <a:txBody>
                    <a:bodyPr/>
                    <a:lstStyle/>
                    <a:p>
                      <a:pPr algn="r" fontAlgn="ctr"/>
                      <a:r>
                        <a:rPr lang="en-US" altLang="zh-CN" sz="1400" b="0" i="0" u="none" strike="noStrike">
                          <a:solidFill>
                            <a:srgbClr val="000000"/>
                          </a:solidFill>
                          <a:latin typeface="宋体"/>
                        </a:rPr>
                        <a:t>14</a:t>
                      </a:r>
                    </a:p>
                  </a:txBody>
                  <a:tcPr marL="0" marR="0" marT="0" marB="0" anchor="ctr">
                    <a:lnL>
                      <a:noFill/>
                    </a:lnL>
                    <a:lnR>
                      <a:noFill/>
                    </a:lnR>
                    <a:lnT>
                      <a:noFill/>
                    </a:lnT>
                    <a:lnB>
                      <a:noFill/>
                    </a:lnB>
                  </a:tcPr>
                </a:tc>
                <a:tc>
                  <a:txBody>
                    <a:bodyPr/>
                    <a:lstStyle/>
                    <a:p>
                      <a:pPr algn="r" fontAlgn="ctr"/>
                      <a:r>
                        <a:rPr lang="en-US" altLang="zh-CN" sz="1400" b="0" i="0" u="none" strike="noStrike">
                          <a:solidFill>
                            <a:srgbClr val="000000"/>
                          </a:solidFill>
                          <a:latin typeface="宋体"/>
                        </a:rPr>
                        <a:t>22.8</a:t>
                      </a:r>
                    </a:p>
                  </a:txBody>
                  <a:tcPr marL="0" marR="0" marT="0" marB="0" anchor="ctr">
                    <a:lnL>
                      <a:noFill/>
                    </a:lnL>
                    <a:lnR>
                      <a:noFill/>
                    </a:lnR>
                    <a:lnT>
                      <a:noFill/>
                    </a:lnT>
                    <a:lnB>
                      <a:noFill/>
                    </a:lnB>
                  </a:tcPr>
                </a:tc>
              </a:tr>
              <a:tr h="150767">
                <a:tc>
                  <a:txBody>
                    <a:bodyPr/>
                    <a:lstStyle/>
                    <a:p>
                      <a:pPr algn="r" fontAlgn="ctr"/>
                      <a:r>
                        <a:rPr lang="en-US" altLang="zh-CN" sz="1400" b="0" i="0" u="none" strike="noStrike">
                          <a:solidFill>
                            <a:srgbClr val="000000"/>
                          </a:solidFill>
                          <a:latin typeface="宋体"/>
                        </a:rPr>
                        <a:t>14</a:t>
                      </a:r>
                    </a:p>
                  </a:txBody>
                  <a:tcPr marL="0" marR="0" marT="0" marB="0" anchor="ctr">
                    <a:lnL>
                      <a:noFill/>
                    </a:lnL>
                    <a:lnR>
                      <a:noFill/>
                    </a:lnR>
                    <a:lnT>
                      <a:noFill/>
                    </a:lnT>
                    <a:lnB>
                      <a:noFill/>
                    </a:lnB>
                  </a:tcPr>
                </a:tc>
                <a:tc>
                  <a:txBody>
                    <a:bodyPr/>
                    <a:lstStyle/>
                    <a:p>
                      <a:pPr algn="r" fontAlgn="ctr"/>
                      <a:r>
                        <a:rPr lang="en-US" altLang="zh-CN" sz="1400" b="0" i="0" u="none" strike="noStrike">
                          <a:solidFill>
                            <a:srgbClr val="000000"/>
                          </a:solidFill>
                          <a:latin typeface="宋体"/>
                        </a:rPr>
                        <a:t>3.5</a:t>
                      </a:r>
                    </a:p>
                  </a:txBody>
                  <a:tcPr marL="0" marR="0" marT="0" marB="0" anchor="ctr">
                    <a:lnL>
                      <a:noFill/>
                    </a:lnL>
                    <a:lnR>
                      <a:noFill/>
                    </a:lnR>
                    <a:lnT>
                      <a:noFill/>
                    </a:lnT>
                    <a:lnB>
                      <a:noFill/>
                    </a:lnB>
                  </a:tcPr>
                </a:tc>
                <a:tc>
                  <a:txBody>
                    <a:bodyPr/>
                    <a:lstStyle/>
                    <a:p>
                      <a:pPr algn="r" fontAlgn="ctr"/>
                      <a:r>
                        <a:rPr lang="en-US" altLang="zh-CN" sz="1400" b="0" i="0" u="none" strike="noStrike">
                          <a:solidFill>
                            <a:srgbClr val="000000"/>
                          </a:solidFill>
                          <a:latin typeface="宋体"/>
                        </a:rPr>
                        <a:t>174.6</a:t>
                      </a:r>
                    </a:p>
                  </a:txBody>
                  <a:tcPr marL="0" marR="0" marT="0" marB="0" anchor="ctr">
                    <a:lnL>
                      <a:noFill/>
                    </a:lnL>
                    <a:lnR>
                      <a:noFill/>
                    </a:lnR>
                    <a:lnT>
                      <a:noFill/>
                    </a:lnT>
                    <a:lnB>
                      <a:noFill/>
                    </a:lnB>
                  </a:tcPr>
                </a:tc>
                <a:tc>
                  <a:txBody>
                    <a:bodyPr/>
                    <a:lstStyle/>
                    <a:p>
                      <a:pPr algn="r" fontAlgn="ctr"/>
                      <a:r>
                        <a:rPr lang="en-US" altLang="zh-CN" sz="1400" b="0" i="0" u="none" strike="noStrike">
                          <a:solidFill>
                            <a:srgbClr val="000000"/>
                          </a:solidFill>
                          <a:latin typeface="宋体"/>
                        </a:rPr>
                        <a:t>12.7</a:t>
                      </a:r>
                    </a:p>
                  </a:txBody>
                  <a:tcPr marL="0" marR="0" marT="0" marB="0" anchor="ctr">
                    <a:lnL>
                      <a:noFill/>
                    </a:lnL>
                    <a:lnR>
                      <a:noFill/>
                    </a:lnR>
                    <a:lnT>
                      <a:noFill/>
                    </a:lnT>
                    <a:lnB>
                      <a:noFill/>
                    </a:lnB>
                  </a:tcPr>
                </a:tc>
                <a:tc>
                  <a:txBody>
                    <a:bodyPr/>
                    <a:lstStyle/>
                    <a:p>
                      <a:pPr algn="r" fontAlgn="ctr"/>
                      <a:r>
                        <a:rPr lang="en-US" altLang="zh-CN" sz="1400" b="0" i="0" u="none" strike="noStrike">
                          <a:solidFill>
                            <a:srgbClr val="000000"/>
                          </a:solidFill>
                          <a:latin typeface="宋体"/>
                        </a:rPr>
                        <a:t>26</a:t>
                      </a:r>
                    </a:p>
                  </a:txBody>
                  <a:tcPr marL="0" marR="0" marT="0" marB="0" anchor="ctr">
                    <a:lnL>
                      <a:noFill/>
                    </a:lnL>
                    <a:lnR>
                      <a:noFill/>
                    </a:lnR>
                    <a:lnT>
                      <a:noFill/>
                    </a:lnT>
                    <a:lnB>
                      <a:noFill/>
                    </a:lnB>
                  </a:tcPr>
                </a:tc>
                <a:tc>
                  <a:txBody>
                    <a:bodyPr/>
                    <a:lstStyle/>
                    <a:p>
                      <a:pPr algn="r" fontAlgn="ctr"/>
                      <a:r>
                        <a:rPr lang="en-US" altLang="zh-CN" sz="1400" b="0" i="0" u="none" strike="noStrike">
                          <a:solidFill>
                            <a:srgbClr val="000000"/>
                          </a:solidFill>
                          <a:latin typeface="宋体"/>
                        </a:rPr>
                        <a:t>117.1</a:t>
                      </a:r>
                    </a:p>
                  </a:txBody>
                  <a:tcPr marL="0" marR="0" marT="0" marB="0" anchor="ctr">
                    <a:lnL>
                      <a:noFill/>
                    </a:lnL>
                    <a:lnR>
                      <a:noFill/>
                    </a:lnR>
                    <a:lnT>
                      <a:noFill/>
                    </a:lnT>
                    <a:lnB>
                      <a:noFill/>
                    </a:lnB>
                  </a:tcPr>
                </a:tc>
              </a:tr>
              <a:tr h="150767">
                <a:tc>
                  <a:txBody>
                    <a:bodyPr/>
                    <a:lstStyle/>
                    <a:p>
                      <a:pPr algn="r" fontAlgn="ctr"/>
                      <a:r>
                        <a:rPr lang="en-US" altLang="zh-CN" sz="1400" b="0" i="0" u="none" strike="noStrike">
                          <a:solidFill>
                            <a:srgbClr val="000000"/>
                          </a:solidFill>
                          <a:latin typeface="宋体"/>
                        </a:rPr>
                        <a:t>15</a:t>
                      </a:r>
                    </a:p>
                  </a:txBody>
                  <a:tcPr marL="0" marR="0" marT="0" marB="0" anchor="ctr">
                    <a:lnL>
                      <a:noFill/>
                    </a:lnL>
                    <a:lnR>
                      <a:noFill/>
                    </a:lnR>
                    <a:lnT>
                      <a:noFill/>
                    </a:lnT>
                    <a:lnB>
                      <a:noFill/>
                    </a:lnB>
                  </a:tcPr>
                </a:tc>
                <a:tc>
                  <a:txBody>
                    <a:bodyPr/>
                    <a:lstStyle/>
                    <a:p>
                      <a:pPr algn="r" fontAlgn="ctr"/>
                      <a:r>
                        <a:rPr lang="en-US" altLang="zh-CN" sz="1400" b="0" i="0" u="none" strike="noStrike">
                          <a:solidFill>
                            <a:srgbClr val="000000"/>
                          </a:solidFill>
                          <a:latin typeface="宋体"/>
                        </a:rPr>
                        <a:t>10.2</a:t>
                      </a:r>
                    </a:p>
                  </a:txBody>
                  <a:tcPr marL="0" marR="0" marT="0" marB="0" anchor="ctr">
                    <a:lnL>
                      <a:noFill/>
                    </a:lnL>
                    <a:lnR>
                      <a:noFill/>
                    </a:lnR>
                    <a:lnT>
                      <a:noFill/>
                    </a:lnT>
                    <a:lnB>
                      <a:noFill/>
                    </a:lnB>
                  </a:tcPr>
                </a:tc>
                <a:tc>
                  <a:txBody>
                    <a:bodyPr/>
                    <a:lstStyle/>
                    <a:p>
                      <a:pPr algn="r" fontAlgn="ctr"/>
                      <a:r>
                        <a:rPr lang="en-US" altLang="zh-CN" sz="1400" b="0" i="0" u="none" strike="noStrike">
                          <a:solidFill>
                            <a:srgbClr val="000000"/>
                          </a:solidFill>
                          <a:latin typeface="宋体"/>
                        </a:rPr>
                        <a:t>263.5</a:t>
                      </a:r>
                    </a:p>
                  </a:txBody>
                  <a:tcPr marL="0" marR="0" marT="0" marB="0" anchor="ctr">
                    <a:lnL>
                      <a:noFill/>
                    </a:lnL>
                    <a:lnR>
                      <a:noFill/>
                    </a:lnR>
                    <a:lnT>
                      <a:noFill/>
                    </a:lnT>
                    <a:lnB>
                      <a:noFill/>
                    </a:lnB>
                  </a:tcPr>
                </a:tc>
                <a:tc>
                  <a:txBody>
                    <a:bodyPr/>
                    <a:lstStyle/>
                    <a:p>
                      <a:pPr algn="r" fontAlgn="ctr"/>
                      <a:r>
                        <a:rPr lang="en-US" altLang="zh-CN" sz="1400" b="0" i="0" u="none" strike="noStrike">
                          <a:solidFill>
                            <a:srgbClr val="000000"/>
                          </a:solidFill>
                          <a:latin typeface="宋体"/>
                        </a:rPr>
                        <a:t>15.6</a:t>
                      </a:r>
                    </a:p>
                  </a:txBody>
                  <a:tcPr marL="0" marR="0" marT="0" marB="0" anchor="ctr">
                    <a:lnL>
                      <a:noFill/>
                    </a:lnL>
                    <a:lnR>
                      <a:noFill/>
                    </a:lnR>
                    <a:lnT>
                      <a:noFill/>
                    </a:lnT>
                    <a:lnB>
                      <a:noFill/>
                    </a:lnB>
                  </a:tcPr>
                </a:tc>
                <a:tc>
                  <a:txBody>
                    <a:bodyPr/>
                    <a:lstStyle/>
                    <a:p>
                      <a:pPr algn="r" fontAlgn="ctr"/>
                      <a:r>
                        <a:rPr lang="en-US" altLang="zh-CN" sz="1400" b="0" i="0" u="none" strike="noStrike">
                          <a:solidFill>
                            <a:srgbClr val="000000"/>
                          </a:solidFill>
                          <a:latin typeface="宋体"/>
                        </a:rPr>
                        <a:t>34</a:t>
                      </a:r>
                    </a:p>
                  </a:txBody>
                  <a:tcPr marL="0" marR="0" marT="0" marB="0" anchor="ctr">
                    <a:lnL>
                      <a:noFill/>
                    </a:lnL>
                    <a:lnR>
                      <a:noFill/>
                    </a:lnR>
                    <a:lnT>
                      <a:noFill/>
                    </a:lnT>
                    <a:lnB>
                      <a:noFill/>
                    </a:lnB>
                  </a:tcPr>
                </a:tc>
                <a:tc>
                  <a:txBody>
                    <a:bodyPr/>
                    <a:lstStyle/>
                    <a:p>
                      <a:pPr algn="r" fontAlgn="ctr"/>
                      <a:r>
                        <a:rPr lang="en-US" altLang="zh-CN" sz="1400" b="0" i="0" u="none" strike="noStrike">
                          <a:solidFill>
                            <a:srgbClr val="000000"/>
                          </a:solidFill>
                          <a:latin typeface="宋体"/>
                        </a:rPr>
                        <a:t>146.7</a:t>
                      </a:r>
                    </a:p>
                  </a:txBody>
                  <a:tcPr marL="0" marR="0" marT="0" marB="0" anchor="ctr">
                    <a:lnL>
                      <a:noFill/>
                    </a:lnL>
                    <a:lnR>
                      <a:noFill/>
                    </a:lnR>
                    <a:lnT>
                      <a:noFill/>
                    </a:lnT>
                    <a:lnB>
                      <a:noFill/>
                    </a:lnB>
                  </a:tcPr>
                </a:tc>
              </a:tr>
              <a:tr h="150767">
                <a:tc>
                  <a:txBody>
                    <a:bodyPr/>
                    <a:lstStyle/>
                    <a:p>
                      <a:pPr algn="r" fontAlgn="ctr"/>
                      <a:r>
                        <a:rPr lang="en-US" altLang="zh-CN" sz="1400" b="0" i="0" u="none" strike="noStrike">
                          <a:solidFill>
                            <a:srgbClr val="000000"/>
                          </a:solidFill>
                          <a:latin typeface="宋体"/>
                        </a:rPr>
                        <a:t>16</a:t>
                      </a:r>
                    </a:p>
                  </a:txBody>
                  <a:tcPr marL="0" marR="0" marT="0" marB="0" anchor="ctr">
                    <a:lnL>
                      <a:noFill/>
                    </a:lnL>
                    <a:lnR>
                      <a:noFill/>
                    </a:lnR>
                    <a:lnT>
                      <a:noFill/>
                    </a:lnT>
                    <a:lnB>
                      <a:noFill/>
                    </a:lnB>
                  </a:tcPr>
                </a:tc>
                <a:tc>
                  <a:txBody>
                    <a:bodyPr/>
                    <a:lstStyle/>
                    <a:p>
                      <a:pPr algn="r" fontAlgn="ctr"/>
                      <a:r>
                        <a:rPr lang="en-US" altLang="zh-CN" sz="1400" b="0" i="0" u="none" strike="noStrike">
                          <a:solidFill>
                            <a:srgbClr val="000000"/>
                          </a:solidFill>
                          <a:latin typeface="宋体"/>
                        </a:rPr>
                        <a:t>3</a:t>
                      </a:r>
                    </a:p>
                  </a:txBody>
                  <a:tcPr marL="0" marR="0" marT="0" marB="0" anchor="ctr">
                    <a:lnL>
                      <a:noFill/>
                    </a:lnL>
                    <a:lnR>
                      <a:noFill/>
                    </a:lnR>
                    <a:lnT>
                      <a:noFill/>
                    </a:lnT>
                    <a:lnB>
                      <a:noFill/>
                    </a:lnB>
                  </a:tcPr>
                </a:tc>
                <a:tc>
                  <a:txBody>
                    <a:bodyPr/>
                    <a:lstStyle/>
                    <a:p>
                      <a:pPr algn="r" fontAlgn="ctr"/>
                      <a:r>
                        <a:rPr lang="en-US" altLang="zh-CN" sz="1400" b="0" i="0" u="none" strike="noStrike">
                          <a:solidFill>
                            <a:srgbClr val="000000"/>
                          </a:solidFill>
                          <a:latin typeface="宋体"/>
                        </a:rPr>
                        <a:t>79.3</a:t>
                      </a:r>
                    </a:p>
                  </a:txBody>
                  <a:tcPr marL="0" marR="0" marT="0" marB="0" anchor="ctr">
                    <a:lnL>
                      <a:noFill/>
                    </a:lnL>
                    <a:lnR>
                      <a:noFill/>
                    </a:lnR>
                    <a:lnT>
                      <a:noFill/>
                    </a:lnT>
                    <a:lnB>
                      <a:noFill/>
                    </a:lnB>
                  </a:tcPr>
                </a:tc>
                <a:tc>
                  <a:txBody>
                    <a:bodyPr/>
                    <a:lstStyle/>
                    <a:p>
                      <a:pPr algn="r" fontAlgn="ctr"/>
                      <a:r>
                        <a:rPr lang="en-US" altLang="zh-CN" sz="1400" b="0" i="0" u="none" strike="noStrike">
                          <a:solidFill>
                            <a:srgbClr val="000000"/>
                          </a:solidFill>
                          <a:latin typeface="宋体"/>
                        </a:rPr>
                        <a:t>8.9</a:t>
                      </a:r>
                    </a:p>
                  </a:txBody>
                  <a:tcPr marL="0" marR="0" marT="0" marB="0" anchor="ctr">
                    <a:lnL>
                      <a:noFill/>
                    </a:lnL>
                    <a:lnR>
                      <a:noFill/>
                    </a:lnR>
                    <a:lnT>
                      <a:noFill/>
                    </a:lnT>
                    <a:lnB>
                      <a:noFill/>
                    </a:lnB>
                  </a:tcPr>
                </a:tc>
                <a:tc>
                  <a:txBody>
                    <a:bodyPr/>
                    <a:lstStyle/>
                    <a:p>
                      <a:pPr algn="r" fontAlgn="ctr"/>
                      <a:r>
                        <a:rPr lang="en-US" altLang="zh-CN" sz="1400" b="0" i="0" u="none" strike="noStrike">
                          <a:solidFill>
                            <a:srgbClr val="000000"/>
                          </a:solidFill>
                          <a:latin typeface="宋体"/>
                        </a:rPr>
                        <a:t>15</a:t>
                      </a:r>
                    </a:p>
                  </a:txBody>
                  <a:tcPr marL="0" marR="0" marT="0" marB="0" anchor="ctr">
                    <a:lnL>
                      <a:noFill/>
                    </a:lnL>
                    <a:lnR>
                      <a:noFill/>
                    </a:lnR>
                    <a:lnT>
                      <a:noFill/>
                    </a:lnT>
                    <a:lnB>
                      <a:noFill/>
                    </a:lnB>
                  </a:tcPr>
                </a:tc>
                <a:tc>
                  <a:txBody>
                    <a:bodyPr/>
                    <a:lstStyle/>
                    <a:p>
                      <a:pPr algn="r" fontAlgn="ctr"/>
                      <a:r>
                        <a:rPr lang="en-US" altLang="zh-CN" sz="1400" b="0" i="0" u="none" strike="noStrike">
                          <a:solidFill>
                            <a:srgbClr val="000000"/>
                          </a:solidFill>
                          <a:latin typeface="宋体"/>
                        </a:rPr>
                        <a:t>29.9</a:t>
                      </a:r>
                    </a:p>
                  </a:txBody>
                  <a:tcPr marL="0" marR="0" marT="0" marB="0" anchor="ctr">
                    <a:lnL>
                      <a:noFill/>
                    </a:lnL>
                    <a:lnR>
                      <a:noFill/>
                    </a:lnR>
                    <a:lnT>
                      <a:noFill/>
                    </a:lnT>
                    <a:lnB>
                      <a:noFill/>
                    </a:lnB>
                  </a:tcPr>
                </a:tc>
              </a:tr>
              <a:tr h="150767">
                <a:tc>
                  <a:txBody>
                    <a:bodyPr/>
                    <a:lstStyle/>
                    <a:p>
                      <a:pPr algn="r" fontAlgn="ctr"/>
                      <a:r>
                        <a:rPr lang="en-US" altLang="zh-CN" sz="1400" b="0" i="0" u="none" strike="noStrike">
                          <a:solidFill>
                            <a:srgbClr val="000000"/>
                          </a:solidFill>
                          <a:latin typeface="宋体"/>
                        </a:rPr>
                        <a:t>17</a:t>
                      </a:r>
                    </a:p>
                  </a:txBody>
                  <a:tcPr marL="0" marR="0" marT="0" marB="0" anchor="ctr">
                    <a:lnL>
                      <a:noFill/>
                    </a:lnL>
                    <a:lnR>
                      <a:noFill/>
                    </a:lnR>
                    <a:lnT>
                      <a:noFill/>
                    </a:lnT>
                    <a:lnB>
                      <a:noFill/>
                    </a:lnB>
                  </a:tcPr>
                </a:tc>
                <a:tc>
                  <a:txBody>
                    <a:bodyPr/>
                    <a:lstStyle/>
                    <a:p>
                      <a:pPr algn="r" fontAlgn="ctr"/>
                      <a:r>
                        <a:rPr lang="en-US" altLang="zh-CN" sz="1400" b="0" i="0" u="none" strike="noStrike">
                          <a:solidFill>
                            <a:srgbClr val="000000"/>
                          </a:solidFill>
                          <a:latin typeface="宋体"/>
                        </a:rPr>
                        <a:t>0.2</a:t>
                      </a:r>
                    </a:p>
                  </a:txBody>
                  <a:tcPr marL="0" marR="0" marT="0" marB="0" anchor="ctr">
                    <a:lnL>
                      <a:noFill/>
                    </a:lnL>
                    <a:lnR>
                      <a:noFill/>
                    </a:lnR>
                    <a:lnT>
                      <a:noFill/>
                    </a:lnT>
                    <a:lnB>
                      <a:noFill/>
                    </a:lnB>
                  </a:tcPr>
                </a:tc>
                <a:tc>
                  <a:txBody>
                    <a:bodyPr/>
                    <a:lstStyle/>
                    <a:p>
                      <a:pPr algn="r" fontAlgn="ctr"/>
                      <a:r>
                        <a:rPr lang="en-US" altLang="zh-CN" sz="1400" b="0" i="0" u="none" strike="noStrike">
                          <a:solidFill>
                            <a:srgbClr val="000000"/>
                          </a:solidFill>
                          <a:latin typeface="宋体"/>
                        </a:rPr>
                        <a:t>14.8</a:t>
                      </a:r>
                    </a:p>
                  </a:txBody>
                  <a:tcPr marL="0" marR="0" marT="0" marB="0" anchor="ctr">
                    <a:lnL>
                      <a:noFill/>
                    </a:lnL>
                    <a:lnR>
                      <a:noFill/>
                    </a:lnR>
                    <a:lnT>
                      <a:noFill/>
                    </a:lnT>
                    <a:lnB>
                      <a:noFill/>
                    </a:lnB>
                  </a:tcPr>
                </a:tc>
                <a:tc>
                  <a:txBody>
                    <a:bodyPr/>
                    <a:lstStyle/>
                    <a:p>
                      <a:pPr algn="r" fontAlgn="ctr"/>
                      <a:r>
                        <a:rPr lang="en-US" altLang="zh-CN" sz="1400" b="0" i="0" u="none" strike="noStrike">
                          <a:solidFill>
                            <a:srgbClr val="000000"/>
                          </a:solidFill>
                          <a:latin typeface="宋体"/>
                        </a:rPr>
                        <a:t>0.6</a:t>
                      </a:r>
                    </a:p>
                  </a:txBody>
                  <a:tcPr marL="0" marR="0" marT="0" marB="0" anchor="ctr">
                    <a:lnL>
                      <a:noFill/>
                    </a:lnL>
                    <a:lnR>
                      <a:noFill/>
                    </a:lnR>
                    <a:lnT>
                      <a:noFill/>
                    </a:lnT>
                    <a:lnB>
                      <a:noFill/>
                    </a:lnB>
                  </a:tcPr>
                </a:tc>
                <a:tc>
                  <a:txBody>
                    <a:bodyPr/>
                    <a:lstStyle/>
                    <a:p>
                      <a:pPr algn="r" fontAlgn="ctr"/>
                      <a:r>
                        <a:rPr lang="en-US" altLang="zh-CN" sz="1400" b="0" i="0" u="none" strike="noStrike">
                          <a:solidFill>
                            <a:srgbClr val="000000"/>
                          </a:solidFill>
                          <a:latin typeface="宋体"/>
                        </a:rPr>
                        <a:t>2</a:t>
                      </a:r>
                    </a:p>
                  </a:txBody>
                  <a:tcPr marL="0" marR="0" marT="0" marB="0" anchor="ctr">
                    <a:lnL>
                      <a:noFill/>
                    </a:lnL>
                    <a:lnR>
                      <a:noFill/>
                    </a:lnR>
                    <a:lnT>
                      <a:noFill/>
                    </a:lnT>
                    <a:lnB>
                      <a:noFill/>
                    </a:lnB>
                  </a:tcPr>
                </a:tc>
                <a:tc>
                  <a:txBody>
                    <a:bodyPr/>
                    <a:lstStyle/>
                    <a:p>
                      <a:pPr algn="r" fontAlgn="ctr"/>
                      <a:r>
                        <a:rPr lang="en-US" altLang="zh-CN" sz="1400" b="0" i="0" u="none" strike="noStrike">
                          <a:solidFill>
                            <a:srgbClr val="000000"/>
                          </a:solidFill>
                          <a:latin typeface="宋体"/>
                        </a:rPr>
                        <a:t>42.1</a:t>
                      </a:r>
                    </a:p>
                  </a:txBody>
                  <a:tcPr marL="0" marR="0" marT="0" marB="0" anchor="ctr">
                    <a:lnL>
                      <a:noFill/>
                    </a:lnL>
                    <a:lnR>
                      <a:noFill/>
                    </a:lnR>
                    <a:lnT>
                      <a:noFill/>
                    </a:lnT>
                    <a:lnB>
                      <a:noFill/>
                    </a:lnB>
                  </a:tcPr>
                </a:tc>
              </a:tr>
              <a:tr h="150767">
                <a:tc>
                  <a:txBody>
                    <a:bodyPr/>
                    <a:lstStyle/>
                    <a:p>
                      <a:pPr algn="r" fontAlgn="ctr"/>
                      <a:r>
                        <a:rPr lang="en-US" altLang="zh-CN" sz="1400" b="0" i="0" u="none" strike="noStrike">
                          <a:solidFill>
                            <a:srgbClr val="000000"/>
                          </a:solidFill>
                          <a:latin typeface="宋体"/>
                        </a:rPr>
                        <a:t>18</a:t>
                      </a:r>
                    </a:p>
                  </a:txBody>
                  <a:tcPr marL="0" marR="0" marT="0" marB="0" anchor="ctr">
                    <a:lnL>
                      <a:noFill/>
                    </a:lnL>
                    <a:lnR>
                      <a:noFill/>
                    </a:lnR>
                    <a:lnT>
                      <a:noFill/>
                    </a:lnT>
                    <a:lnB>
                      <a:noFill/>
                    </a:lnB>
                  </a:tcPr>
                </a:tc>
                <a:tc>
                  <a:txBody>
                    <a:bodyPr/>
                    <a:lstStyle/>
                    <a:p>
                      <a:pPr algn="r" fontAlgn="ctr"/>
                      <a:r>
                        <a:rPr lang="en-US" altLang="zh-CN" sz="1400" b="0" i="0" u="none" strike="noStrike">
                          <a:solidFill>
                            <a:srgbClr val="000000"/>
                          </a:solidFill>
                          <a:latin typeface="宋体"/>
                        </a:rPr>
                        <a:t>0.4</a:t>
                      </a:r>
                    </a:p>
                  </a:txBody>
                  <a:tcPr marL="0" marR="0" marT="0" marB="0" anchor="ctr">
                    <a:lnL>
                      <a:noFill/>
                    </a:lnL>
                    <a:lnR>
                      <a:noFill/>
                    </a:lnR>
                    <a:lnT>
                      <a:noFill/>
                    </a:lnT>
                    <a:lnB>
                      <a:noFill/>
                    </a:lnB>
                  </a:tcPr>
                </a:tc>
                <a:tc>
                  <a:txBody>
                    <a:bodyPr/>
                    <a:lstStyle/>
                    <a:p>
                      <a:pPr algn="r" fontAlgn="ctr"/>
                      <a:r>
                        <a:rPr lang="en-US" altLang="zh-CN" sz="1400" b="0" i="0" u="none" strike="noStrike">
                          <a:solidFill>
                            <a:srgbClr val="000000"/>
                          </a:solidFill>
                          <a:latin typeface="宋体"/>
                        </a:rPr>
                        <a:t>73.5</a:t>
                      </a:r>
                    </a:p>
                  </a:txBody>
                  <a:tcPr marL="0" marR="0" marT="0" marB="0" anchor="ctr">
                    <a:lnL>
                      <a:noFill/>
                    </a:lnL>
                    <a:lnR>
                      <a:noFill/>
                    </a:lnR>
                    <a:lnT>
                      <a:noFill/>
                    </a:lnT>
                    <a:lnB>
                      <a:noFill/>
                    </a:lnB>
                  </a:tcPr>
                </a:tc>
                <a:tc>
                  <a:txBody>
                    <a:bodyPr/>
                    <a:lstStyle/>
                    <a:p>
                      <a:pPr algn="r" fontAlgn="ctr"/>
                      <a:r>
                        <a:rPr lang="en-US" altLang="zh-CN" sz="1400" b="0" i="0" u="none" strike="noStrike">
                          <a:solidFill>
                            <a:srgbClr val="000000"/>
                          </a:solidFill>
                          <a:latin typeface="宋体"/>
                        </a:rPr>
                        <a:t>5.9</a:t>
                      </a:r>
                    </a:p>
                  </a:txBody>
                  <a:tcPr marL="0" marR="0" marT="0" marB="0" anchor="ctr">
                    <a:lnL>
                      <a:noFill/>
                    </a:lnL>
                    <a:lnR>
                      <a:noFill/>
                    </a:lnR>
                    <a:lnT>
                      <a:noFill/>
                    </a:lnT>
                    <a:lnB>
                      <a:noFill/>
                    </a:lnB>
                  </a:tcPr>
                </a:tc>
                <a:tc>
                  <a:txBody>
                    <a:bodyPr/>
                    <a:lstStyle/>
                    <a:p>
                      <a:pPr algn="r" fontAlgn="ctr"/>
                      <a:r>
                        <a:rPr lang="en-US" altLang="zh-CN" sz="1400" b="0" i="0" u="none" strike="noStrike">
                          <a:solidFill>
                            <a:srgbClr val="000000"/>
                          </a:solidFill>
                          <a:latin typeface="宋体"/>
                        </a:rPr>
                        <a:t>11</a:t>
                      </a:r>
                    </a:p>
                  </a:txBody>
                  <a:tcPr marL="0" marR="0" marT="0" marB="0" anchor="ctr">
                    <a:lnL>
                      <a:noFill/>
                    </a:lnL>
                    <a:lnR>
                      <a:noFill/>
                    </a:lnR>
                    <a:lnT>
                      <a:noFill/>
                    </a:lnT>
                    <a:lnB>
                      <a:noFill/>
                    </a:lnB>
                  </a:tcPr>
                </a:tc>
                <a:tc>
                  <a:txBody>
                    <a:bodyPr/>
                    <a:lstStyle/>
                    <a:p>
                      <a:pPr algn="r" fontAlgn="ctr"/>
                      <a:r>
                        <a:rPr lang="en-US" altLang="zh-CN" sz="1400" b="0" i="0" u="none" strike="noStrike">
                          <a:solidFill>
                            <a:srgbClr val="000000"/>
                          </a:solidFill>
                          <a:latin typeface="宋体"/>
                        </a:rPr>
                        <a:t>25.3</a:t>
                      </a:r>
                    </a:p>
                  </a:txBody>
                  <a:tcPr marL="0" marR="0" marT="0" marB="0" anchor="ctr">
                    <a:lnL>
                      <a:noFill/>
                    </a:lnL>
                    <a:lnR>
                      <a:noFill/>
                    </a:lnR>
                    <a:lnT>
                      <a:noFill/>
                    </a:lnT>
                    <a:lnB>
                      <a:noFill/>
                    </a:lnB>
                  </a:tcPr>
                </a:tc>
              </a:tr>
              <a:tr h="150767">
                <a:tc>
                  <a:txBody>
                    <a:bodyPr/>
                    <a:lstStyle/>
                    <a:p>
                      <a:pPr algn="r" fontAlgn="ctr"/>
                      <a:r>
                        <a:rPr lang="en-US" altLang="zh-CN" sz="1400" b="0" i="0" u="none" strike="noStrike">
                          <a:solidFill>
                            <a:srgbClr val="000000"/>
                          </a:solidFill>
                          <a:latin typeface="宋体"/>
                        </a:rPr>
                        <a:t>19</a:t>
                      </a:r>
                    </a:p>
                  </a:txBody>
                  <a:tcPr marL="0" marR="0" marT="0" marB="0" anchor="ctr">
                    <a:lnL>
                      <a:noFill/>
                    </a:lnL>
                    <a:lnR>
                      <a:noFill/>
                    </a:lnR>
                    <a:lnT>
                      <a:noFill/>
                    </a:lnT>
                    <a:lnB>
                      <a:noFill/>
                    </a:lnB>
                  </a:tcPr>
                </a:tc>
                <a:tc>
                  <a:txBody>
                    <a:bodyPr/>
                    <a:lstStyle/>
                    <a:p>
                      <a:pPr algn="r" fontAlgn="ctr"/>
                      <a:r>
                        <a:rPr lang="en-US" altLang="zh-CN" sz="1400" b="0" i="0" u="none" strike="noStrike">
                          <a:solidFill>
                            <a:srgbClr val="000000"/>
                          </a:solidFill>
                          <a:latin typeface="宋体"/>
                        </a:rPr>
                        <a:t>1</a:t>
                      </a:r>
                    </a:p>
                  </a:txBody>
                  <a:tcPr marL="0" marR="0" marT="0" marB="0" anchor="ctr">
                    <a:lnL>
                      <a:noFill/>
                    </a:lnL>
                    <a:lnR>
                      <a:noFill/>
                    </a:lnR>
                    <a:lnT>
                      <a:noFill/>
                    </a:lnT>
                    <a:lnB>
                      <a:noFill/>
                    </a:lnB>
                  </a:tcPr>
                </a:tc>
                <a:tc>
                  <a:txBody>
                    <a:bodyPr/>
                    <a:lstStyle/>
                    <a:p>
                      <a:pPr algn="r" fontAlgn="ctr"/>
                      <a:r>
                        <a:rPr lang="en-US" altLang="zh-CN" sz="1400" b="0" i="0" u="none" strike="noStrike">
                          <a:solidFill>
                            <a:srgbClr val="000000"/>
                          </a:solidFill>
                          <a:latin typeface="宋体"/>
                        </a:rPr>
                        <a:t>24.7</a:t>
                      </a:r>
                    </a:p>
                  </a:txBody>
                  <a:tcPr marL="0" marR="0" marT="0" marB="0" anchor="ctr">
                    <a:lnL>
                      <a:noFill/>
                    </a:lnL>
                    <a:lnR>
                      <a:noFill/>
                    </a:lnR>
                    <a:lnT>
                      <a:noFill/>
                    </a:lnT>
                    <a:lnB>
                      <a:noFill/>
                    </a:lnB>
                  </a:tcPr>
                </a:tc>
                <a:tc>
                  <a:txBody>
                    <a:bodyPr/>
                    <a:lstStyle/>
                    <a:p>
                      <a:pPr algn="r" fontAlgn="ctr"/>
                      <a:r>
                        <a:rPr lang="en-US" altLang="zh-CN" sz="1400" b="0" i="0" u="none" strike="noStrike">
                          <a:solidFill>
                            <a:srgbClr val="000000"/>
                          </a:solidFill>
                          <a:latin typeface="宋体"/>
                        </a:rPr>
                        <a:t>5</a:t>
                      </a:r>
                    </a:p>
                  </a:txBody>
                  <a:tcPr marL="0" marR="0" marT="0" marB="0" anchor="ctr">
                    <a:lnL>
                      <a:noFill/>
                    </a:lnL>
                    <a:lnR>
                      <a:noFill/>
                    </a:lnR>
                    <a:lnT>
                      <a:noFill/>
                    </a:lnT>
                    <a:lnB>
                      <a:noFill/>
                    </a:lnB>
                  </a:tcPr>
                </a:tc>
                <a:tc>
                  <a:txBody>
                    <a:bodyPr/>
                    <a:lstStyle/>
                    <a:p>
                      <a:pPr algn="r" fontAlgn="ctr"/>
                      <a:r>
                        <a:rPr lang="en-US" altLang="zh-CN" sz="1400" b="0" i="0" u="none" strike="noStrike">
                          <a:solidFill>
                            <a:srgbClr val="000000"/>
                          </a:solidFill>
                          <a:latin typeface="宋体"/>
                        </a:rPr>
                        <a:t>4</a:t>
                      </a:r>
                    </a:p>
                  </a:txBody>
                  <a:tcPr marL="0" marR="0" marT="0" marB="0" anchor="ctr">
                    <a:lnL>
                      <a:noFill/>
                    </a:lnL>
                    <a:lnR>
                      <a:noFill/>
                    </a:lnR>
                    <a:lnT>
                      <a:noFill/>
                    </a:lnT>
                    <a:lnB>
                      <a:noFill/>
                    </a:lnB>
                  </a:tcPr>
                </a:tc>
                <a:tc>
                  <a:txBody>
                    <a:bodyPr/>
                    <a:lstStyle/>
                    <a:p>
                      <a:pPr algn="r" fontAlgn="ctr"/>
                      <a:r>
                        <a:rPr lang="en-US" altLang="zh-CN" sz="1400" b="0" i="0" u="none" strike="noStrike">
                          <a:solidFill>
                            <a:srgbClr val="000000"/>
                          </a:solidFill>
                          <a:latin typeface="宋体"/>
                        </a:rPr>
                        <a:t>13.4</a:t>
                      </a:r>
                    </a:p>
                  </a:txBody>
                  <a:tcPr marL="0" marR="0" marT="0" marB="0" anchor="ctr">
                    <a:lnL>
                      <a:noFill/>
                    </a:lnL>
                    <a:lnR>
                      <a:noFill/>
                    </a:lnR>
                    <a:lnT>
                      <a:noFill/>
                    </a:lnT>
                    <a:lnB>
                      <a:noFill/>
                    </a:lnB>
                  </a:tcPr>
                </a:tc>
              </a:tr>
              <a:tr h="150767">
                <a:tc>
                  <a:txBody>
                    <a:bodyPr/>
                    <a:lstStyle/>
                    <a:p>
                      <a:pPr algn="r" fontAlgn="ctr"/>
                      <a:r>
                        <a:rPr lang="en-US" altLang="zh-CN" sz="1400" b="0" i="0" u="none" strike="noStrike">
                          <a:solidFill>
                            <a:srgbClr val="000000"/>
                          </a:solidFill>
                          <a:latin typeface="宋体"/>
                        </a:rPr>
                        <a:t>20</a:t>
                      </a:r>
                    </a:p>
                  </a:txBody>
                  <a:tcPr marL="0" marR="0" marT="0" marB="0" anchor="ctr">
                    <a:lnL>
                      <a:noFill/>
                    </a:lnL>
                    <a:lnR>
                      <a:noFill/>
                    </a:lnR>
                    <a:lnT>
                      <a:noFill/>
                    </a:lnT>
                    <a:lnB>
                      <a:noFill/>
                    </a:lnB>
                  </a:tcPr>
                </a:tc>
                <a:tc>
                  <a:txBody>
                    <a:bodyPr/>
                    <a:lstStyle/>
                    <a:p>
                      <a:pPr algn="r" fontAlgn="ctr"/>
                      <a:r>
                        <a:rPr lang="en-US" altLang="zh-CN" sz="1400" b="0" i="0" u="none" strike="noStrike">
                          <a:solidFill>
                            <a:srgbClr val="000000"/>
                          </a:solidFill>
                          <a:latin typeface="宋体"/>
                        </a:rPr>
                        <a:t>6.8</a:t>
                      </a:r>
                    </a:p>
                  </a:txBody>
                  <a:tcPr marL="0" marR="0" marT="0" marB="0" anchor="ctr">
                    <a:lnL>
                      <a:noFill/>
                    </a:lnL>
                    <a:lnR>
                      <a:noFill/>
                    </a:lnR>
                    <a:lnT>
                      <a:noFill/>
                    </a:lnT>
                    <a:lnB>
                      <a:noFill/>
                    </a:lnB>
                  </a:tcPr>
                </a:tc>
                <a:tc>
                  <a:txBody>
                    <a:bodyPr/>
                    <a:lstStyle/>
                    <a:p>
                      <a:pPr algn="r" fontAlgn="ctr"/>
                      <a:r>
                        <a:rPr lang="en-US" altLang="zh-CN" sz="1400" b="0" i="0" u="none" strike="noStrike">
                          <a:solidFill>
                            <a:srgbClr val="000000"/>
                          </a:solidFill>
                          <a:latin typeface="宋体"/>
                        </a:rPr>
                        <a:t>139.4</a:t>
                      </a:r>
                    </a:p>
                  </a:txBody>
                  <a:tcPr marL="0" marR="0" marT="0" marB="0" anchor="ctr">
                    <a:lnL>
                      <a:noFill/>
                    </a:lnL>
                    <a:lnR>
                      <a:noFill/>
                    </a:lnR>
                    <a:lnT>
                      <a:noFill/>
                    </a:lnT>
                    <a:lnB>
                      <a:noFill/>
                    </a:lnB>
                  </a:tcPr>
                </a:tc>
                <a:tc>
                  <a:txBody>
                    <a:bodyPr/>
                    <a:lstStyle/>
                    <a:p>
                      <a:pPr algn="r" fontAlgn="ctr"/>
                      <a:r>
                        <a:rPr lang="en-US" altLang="zh-CN" sz="1400" b="0" i="0" u="none" strike="noStrike">
                          <a:solidFill>
                            <a:srgbClr val="000000"/>
                          </a:solidFill>
                          <a:latin typeface="宋体"/>
                        </a:rPr>
                        <a:t>7.2</a:t>
                      </a:r>
                    </a:p>
                  </a:txBody>
                  <a:tcPr marL="0" marR="0" marT="0" marB="0" anchor="ctr">
                    <a:lnL>
                      <a:noFill/>
                    </a:lnL>
                    <a:lnR>
                      <a:noFill/>
                    </a:lnR>
                    <a:lnT>
                      <a:noFill/>
                    </a:lnT>
                    <a:lnB>
                      <a:noFill/>
                    </a:lnB>
                  </a:tcPr>
                </a:tc>
                <a:tc>
                  <a:txBody>
                    <a:bodyPr/>
                    <a:lstStyle/>
                    <a:p>
                      <a:pPr algn="r" fontAlgn="ctr"/>
                      <a:r>
                        <a:rPr lang="en-US" altLang="zh-CN" sz="1400" b="0" i="0" u="none" strike="noStrike">
                          <a:solidFill>
                            <a:srgbClr val="000000"/>
                          </a:solidFill>
                          <a:latin typeface="宋体"/>
                        </a:rPr>
                        <a:t>28</a:t>
                      </a:r>
                    </a:p>
                  </a:txBody>
                  <a:tcPr marL="0" marR="0" marT="0" marB="0" anchor="ctr">
                    <a:lnL>
                      <a:noFill/>
                    </a:lnL>
                    <a:lnR>
                      <a:noFill/>
                    </a:lnR>
                    <a:lnT>
                      <a:noFill/>
                    </a:lnT>
                    <a:lnB>
                      <a:noFill/>
                    </a:lnB>
                  </a:tcPr>
                </a:tc>
                <a:tc>
                  <a:txBody>
                    <a:bodyPr/>
                    <a:lstStyle/>
                    <a:p>
                      <a:pPr algn="r" fontAlgn="ctr"/>
                      <a:r>
                        <a:rPr lang="en-US" altLang="zh-CN" sz="1400" b="0" i="0" u="none" strike="noStrike">
                          <a:solidFill>
                            <a:srgbClr val="000000"/>
                          </a:solidFill>
                          <a:latin typeface="宋体"/>
                        </a:rPr>
                        <a:t>64.3</a:t>
                      </a:r>
                    </a:p>
                  </a:txBody>
                  <a:tcPr marL="0" marR="0" marT="0" marB="0" anchor="ctr">
                    <a:lnL>
                      <a:noFill/>
                    </a:lnL>
                    <a:lnR>
                      <a:noFill/>
                    </a:lnR>
                    <a:lnT>
                      <a:noFill/>
                    </a:lnT>
                    <a:lnB>
                      <a:noFill/>
                    </a:lnB>
                  </a:tcPr>
                </a:tc>
              </a:tr>
              <a:tr h="150767">
                <a:tc>
                  <a:txBody>
                    <a:bodyPr/>
                    <a:lstStyle/>
                    <a:p>
                      <a:pPr algn="r" fontAlgn="ctr"/>
                      <a:r>
                        <a:rPr lang="en-US" altLang="zh-CN" sz="1400" b="0" i="0" u="none" strike="noStrike">
                          <a:solidFill>
                            <a:srgbClr val="000000"/>
                          </a:solidFill>
                          <a:latin typeface="宋体"/>
                        </a:rPr>
                        <a:t>21</a:t>
                      </a:r>
                    </a:p>
                  </a:txBody>
                  <a:tcPr marL="0" marR="0" marT="0" marB="0" anchor="ctr">
                    <a:lnL>
                      <a:noFill/>
                    </a:lnL>
                    <a:lnR>
                      <a:noFill/>
                    </a:lnR>
                    <a:lnT>
                      <a:noFill/>
                    </a:lnT>
                    <a:lnB>
                      <a:noFill/>
                    </a:lnB>
                  </a:tcPr>
                </a:tc>
                <a:tc>
                  <a:txBody>
                    <a:bodyPr/>
                    <a:lstStyle/>
                    <a:p>
                      <a:pPr algn="r" fontAlgn="ctr"/>
                      <a:r>
                        <a:rPr lang="en-US" altLang="zh-CN" sz="1400" b="0" i="0" u="none" strike="noStrike">
                          <a:solidFill>
                            <a:srgbClr val="000000"/>
                          </a:solidFill>
                          <a:latin typeface="宋体"/>
                        </a:rPr>
                        <a:t>11.6</a:t>
                      </a:r>
                    </a:p>
                  </a:txBody>
                  <a:tcPr marL="0" marR="0" marT="0" marB="0" anchor="ctr">
                    <a:lnL>
                      <a:noFill/>
                    </a:lnL>
                    <a:lnR>
                      <a:noFill/>
                    </a:lnR>
                    <a:lnT>
                      <a:noFill/>
                    </a:lnT>
                    <a:lnB>
                      <a:noFill/>
                    </a:lnB>
                  </a:tcPr>
                </a:tc>
                <a:tc>
                  <a:txBody>
                    <a:bodyPr/>
                    <a:lstStyle/>
                    <a:p>
                      <a:pPr algn="r" fontAlgn="ctr"/>
                      <a:r>
                        <a:rPr lang="en-US" altLang="zh-CN" sz="1400" b="0" i="0" u="none" strike="noStrike">
                          <a:solidFill>
                            <a:srgbClr val="000000"/>
                          </a:solidFill>
                          <a:latin typeface="宋体"/>
                        </a:rPr>
                        <a:t>368.2</a:t>
                      </a:r>
                    </a:p>
                  </a:txBody>
                  <a:tcPr marL="0" marR="0" marT="0" marB="0" anchor="ctr">
                    <a:lnL>
                      <a:noFill/>
                    </a:lnL>
                    <a:lnR>
                      <a:noFill/>
                    </a:lnR>
                    <a:lnT>
                      <a:noFill/>
                    </a:lnT>
                    <a:lnB>
                      <a:noFill/>
                    </a:lnB>
                  </a:tcPr>
                </a:tc>
                <a:tc>
                  <a:txBody>
                    <a:bodyPr/>
                    <a:lstStyle/>
                    <a:p>
                      <a:pPr algn="r" fontAlgn="ctr"/>
                      <a:r>
                        <a:rPr lang="en-US" altLang="zh-CN" sz="1400" b="0" i="0" u="none" strike="noStrike">
                          <a:solidFill>
                            <a:srgbClr val="000000"/>
                          </a:solidFill>
                          <a:latin typeface="宋体"/>
                        </a:rPr>
                        <a:t>16.8</a:t>
                      </a:r>
                    </a:p>
                  </a:txBody>
                  <a:tcPr marL="0" marR="0" marT="0" marB="0" anchor="ctr">
                    <a:lnL>
                      <a:noFill/>
                    </a:lnL>
                    <a:lnR>
                      <a:noFill/>
                    </a:lnR>
                    <a:lnT>
                      <a:noFill/>
                    </a:lnT>
                    <a:lnB>
                      <a:noFill/>
                    </a:lnB>
                  </a:tcPr>
                </a:tc>
                <a:tc>
                  <a:txBody>
                    <a:bodyPr/>
                    <a:lstStyle/>
                    <a:p>
                      <a:pPr algn="r" fontAlgn="ctr"/>
                      <a:r>
                        <a:rPr lang="en-US" altLang="zh-CN" sz="1400" b="0" i="0" u="none" strike="noStrike">
                          <a:solidFill>
                            <a:srgbClr val="000000"/>
                          </a:solidFill>
                          <a:latin typeface="宋体"/>
                        </a:rPr>
                        <a:t>32</a:t>
                      </a:r>
                    </a:p>
                  </a:txBody>
                  <a:tcPr marL="0" marR="0" marT="0" marB="0" anchor="ctr">
                    <a:lnL>
                      <a:noFill/>
                    </a:lnL>
                    <a:lnR>
                      <a:noFill/>
                    </a:lnR>
                    <a:lnT>
                      <a:noFill/>
                    </a:lnT>
                    <a:lnB>
                      <a:noFill/>
                    </a:lnB>
                  </a:tcPr>
                </a:tc>
                <a:tc>
                  <a:txBody>
                    <a:bodyPr/>
                    <a:lstStyle/>
                    <a:p>
                      <a:pPr algn="r" fontAlgn="ctr"/>
                      <a:r>
                        <a:rPr lang="en-US" altLang="zh-CN" sz="1400" b="0" i="0" u="none" strike="noStrike">
                          <a:solidFill>
                            <a:srgbClr val="000000"/>
                          </a:solidFill>
                          <a:latin typeface="宋体"/>
                        </a:rPr>
                        <a:t>163.9</a:t>
                      </a:r>
                    </a:p>
                  </a:txBody>
                  <a:tcPr marL="0" marR="0" marT="0" marB="0" anchor="ctr">
                    <a:lnL>
                      <a:noFill/>
                    </a:lnL>
                    <a:lnR>
                      <a:noFill/>
                    </a:lnR>
                    <a:lnT>
                      <a:noFill/>
                    </a:lnT>
                    <a:lnB>
                      <a:noFill/>
                    </a:lnB>
                  </a:tcPr>
                </a:tc>
              </a:tr>
              <a:tr h="150767">
                <a:tc>
                  <a:txBody>
                    <a:bodyPr/>
                    <a:lstStyle/>
                    <a:p>
                      <a:pPr algn="r" fontAlgn="ctr"/>
                      <a:r>
                        <a:rPr lang="en-US" altLang="zh-CN" sz="1400" b="0" i="0" u="none" strike="noStrike">
                          <a:solidFill>
                            <a:srgbClr val="000000"/>
                          </a:solidFill>
                          <a:latin typeface="宋体"/>
                        </a:rPr>
                        <a:t>22</a:t>
                      </a:r>
                    </a:p>
                  </a:txBody>
                  <a:tcPr marL="0" marR="0" marT="0" marB="0" anchor="ctr">
                    <a:lnL>
                      <a:noFill/>
                    </a:lnL>
                    <a:lnR>
                      <a:noFill/>
                    </a:lnR>
                    <a:lnT>
                      <a:noFill/>
                    </a:lnT>
                    <a:lnB>
                      <a:noFill/>
                    </a:lnB>
                  </a:tcPr>
                </a:tc>
                <a:tc>
                  <a:txBody>
                    <a:bodyPr/>
                    <a:lstStyle/>
                    <a:p>
                      <a:pPr algn="r" fontAlgn="ctr"/>
                      <a:r>
                        <a:rPr lang="en-US" altLang="zh-CN" sz="1400" b="0" i="0" u="none" strike="noStrike">
                          <a:solidFill>
                            <a:srgbClr val="000000"/>
                          </a:solidFill>
                          <a:latin typeface="宋体"/>
                        </a:rPr>
                        <a:t>1.6</a:t>
                      </a:r>
                    </a:p>
                  </a:txBody>
                  <a:tcPr marL="0" marR="0" marT="0" marB="0" anchor="ctr">
                    <a:lnL>
                      <a:noFill/>
                    </a:lnL>
                    <a:lnR>
                      <a:noFill/>
                    </a:lnR>
                    <a:lnT>
                      <a:noFill/>
                    </a:lnT>
                    <a:lnB>
                      <a:noFill/>
                    </a:lnB>
                  </a:tcPr>
                </a:tc>
                <a:tc>
                  <a:txBody>
                    <a:bodyPr/>
                    <a:lstStyle/>
                    <a:p>
                      <a:pPr algn="r" fontAlgn="ctr"/>
                      <a:r>
                        <a:rPr lang="en-US" altLang="zh-CN" sz="1400" b="0" i="0" u="none" strike="noStrike">
                          <a:solidFill>
                            <a:srgbClr val="000000"/>
                          </a:solidFill>
                          <a:latin typeface="宋体"/>
                        </a:rPr>
                        <a:t>95.7</a:t>
                      </a:r>
                    </a:p>
                  </a:txBody>
                  <a:tcPr marL="0" marR="0" marT="0" marB="0" anchor="ctr">
                    <a:lnL>
                      <a:noFill/>
                    </a:lnL>
                    <a:lnR>
                      <a:noFill/>
                    </a:lnR>
                    <a:lnT>
                      <a:noFill/>
                    </a:lnT>
                    <a:lnB>
                      <a:noFill/>
                    </a:lnB>
                  </a:tcPr>
                </a:tc>
                <a:tc>
                  <a:txBody>
                    <a:bodyPr/>
                    <a:lstStyle/>
                    <a:p>
                      <a:pPr algn="r" fontAlgn="ctr"/>
                      <a:r>
                        <a:rPr lang="en-US" altLang="zh-CN" sz="1400" b="0" i="0" u="none" strike="noStrike">
                          <a:solidFill>
                            <a:srgbClr val="000000"/>
                          </a:solidFill>
                          <a:latin typeface="宋体"/>
                        </a:rPr>
                        <a:t>3.8</a:t>
                      </a:r>
                    </a:p>
                  </a:txBody>
                  <a:tcPr marL="0" marR="0" marT="0" marB="0" anchor="ctr">
                    <a:lnL>
                      <a:noFill/>
                    </a:lnL>
                    <a:lnR>
                      <a:noFill/>
                    </a:lnR>
                    <a:lnT>
                      <a:noFill/>
                    </a:lnT>
                    <a:lnB>
                      <a:noFill/>
                    </a:lnB>
                  </a:tcPr>
                </a:tc>
                <a:tc>
                  <a:txBody>
                    <a:bodyPr/>
                    <a:lstStyle/>
                    <a:p>
                      <a:pPr algn="r" fontAlgn="ctr"/>
                      <a:r>
                        <a:rPr lang="en-US" altLang="zh-CN" sz="1400" b="0" i="0" u="none" strike="noStrike">
                          <a:solidFill>
                            <a:srgbClr val="000000"/>
                          </a:solidFill>
                          <a:latin typeface="宋体"/>
                        </a:rPr>
                        <a:t>10</a:t>
                      </a:r>
                    </a:p>
                  </a:txBody>
                  <a:tcPr marL="0" marR="0" marT="0" marB="0" anchor="ctr">
                    <a:lnL>
                      <a:noFill/>
                    </a:lnL>
                    <a:lnR>
                      <a:noFill/>
                    </a:lnR>
                    <a:lnT>
                      <a:noFill/>
                    </a:lnT>
                    <a:lnB>
                      <a:noFill/>
                    </a:lnB>
                  </a:tcPr>
                </a:tc>
                <a:tc>
                  <a:txBody>
                    <a:bodyPr/>
                    <a:lstStyle/>
                    <a:p>
                      <a:pPr algn="r" fontAlgn="ctr"/>
                      <a:r>
                        <a:rPr lang="en-US" altLang="zh-CN" sz="1400" b="0" i="0" u="none" strike="noStrike">
                          <a:solidFill>
                            <a:srgbClr val="000000"/>
                          </a:solidFill>
                          <a:latin typeface="宋体"/>
                        </a:rPr>
                        <a:t>44.5</a:t>
                      </a:r>
                    </a:p>
                  </a:txBody>
                  <a:tcPr marL="0" marR="0" marT="0" marB="0" anchor="ctr">
                    <a:lnL>
                      <a:noFill/>
                    </a:lnL>
                    <a:lnR>
                      <a:noFill/>
                    </a:lnR>
                    <a:lnT>
                      <a:noFill/>
                    </a:lnT>
                    <a:lnB>
                      <a:noFill/>
                    </a:lnB>
                  </a:tcPr>
                </a:tc>
              </a:tr>
              <a:tr h="150767">
                <a:tc>
                  <a:txBody>
                    <a:bodyPr/>
                    <a:lstStyle/>
                    <a:p>
                      <a:pPr algn="r" fontAlgn="ctr"/>
                      <a:r>
                        <a:rPr lang="en-US" altLang="zh-CN" sz="1400" b="0" i="0" u="none" strike="noStrike">
                          <a:solidFill>
                            <a:srgbClr val="000000"/>
                          </a:solidFill>
                          <a:latin typeface="宋体"/>
                        </a:rPr>
                        <a:t>23</a:t>
                      </a:r>
                    </a:p>
                  </a:txBody>
                  <a:tcPr marL="0" marR="0" marT="0" marB="0" anchor="ctr">
                    <a:lnL>
                      <a:noFill/>
                    </a:lnL>
                    <a:lnR>
                      <a:noFill/>
                    </a:lnR>
                    <a:lnT>
                      <a:noFill/>
                    </a:lnT>
                    <a:lnB>
                      <a:noFill/>
                    </a:lnB>
                  </a:tcPr>
                </a:tc>
                <a:tc>
                  <a:txBody>
                    <a:bodyPr/>
                    <a:lstStyle/>
                    <a:p>
                      <a:pPr algn="r" fontAlgn="ctr"/>
                      <a:r>
                        <a:rPr lang="en-US" altLang="zh-CN" sz="1400" b="0" i="0" u="none" strike="noStrike">
                          <a:solidFill>
                            <a:srgbClr val="000000"/>
                          </a:solidFill>
                          <a:latin typeface="宋体"/>
                        </a:rPr>
                        <a:t>1.2</a:t>
                      </a:r>
                    </a:p>
                  </a:txBody>
                  <a:tcPr marL="0" marR="0" marT="0" marB="0" anchor="ctr">
                    <a:lnL>
                      <a:noFill/>
                    </a:lnL>
                    <a:lnR>
                      <a:noFill/>
                    </a:lnR>
                    <a:lnT>
                      <a:noFill/>
                    </a:lnT>
                    <a:lnB>
                      <a:noFill/>
                    </a:lnB>
                  </a:tcPr>
                </a:tc>
                <a:tc>
                  <a:txBody>
                    <a:bodyPr/>
                    <a:lstStyle/>
                    <a:p>
                      <a:pPr algn="r" fontAlgn="ctr"/>
                      <a:r>
                        <a:rPr lang="en-US" altLang="zh-CN" sz="1400" b="0" i="0" u="none" strike="noStrike">
                          <a:solidFill>
                            <a:srgbClr val="000000"/>
                          </a:solidFill>
                          <a:latin typeface="宋体"/>
                        </a:rPr>
                        <a:t>109.6</a:t>
                      </a:r>
                    </a:p>
                  </a:txBody>
                  <a:tcPr marL="0" marR="0" marT="0" marB="0" anchor="ctr">
                    <a:lnL>
                      <a:noFill/>
                    </a:lnL>
                    <a:lnR>
                      <a:noFill/>
                    </a:lnR>
                    <a:lnT>
                      <a:noFill/>
                    </a:lnT>
                    <a:lnB>
                      <a:noFill/>
                    </a:lnB>
                  </a:tcPr>
                </a:tc>
                <a:tc>
                  <a:txBody>
                    <a:bodyPr/>
                    <a:lstStyle/>
                    <a:p>
                      <a:pPr algn="r" fontAlgn="ctr"/>
                      <a:r>
                        <a:rPr lang="en-US" altLang="zh-CN" sz="1400" b="0" i="0" u="none" strike="noStrike">
                          <a:solidFill>
                            <a:srgbClr val="000000"/>
                          </a:solidFill>
                          <a:latin typeface="宋体"/>
                        </a:rPr>
                        <a:t>10.3</a:t>
                      </a:r>
                    </a:p>
                  </a:txBody>
                  <a:tcPr marL="0" marR="0" marT="0" marB="0" anchor="ctr">
                    <a:lnL>
                      <a:noFill/>
                    </a:lnL>
                    <a:lnR>
                      <a:noFill/>
                    </a:lnR>
                    <a:lnT>
                      <a:noFill/>
                    </a:lnT>
                    <a:lnB>
                      <a:noFill/>
                    </a:lnB>
                  </a:tcPr>
                </a:tc>
                <a:tc>
                  <a:txBody>
                    <a:bodyPr/>
                    <a:lstStyle/>
                    <a:p>
                      <a:pPr algn="r" fontAlgn="ctr"/>
                      <a:r>
                        <a:rPr lang="en-US" altLang="zh-CN" sz="1400" b="0" i="0" u="none" strike="noStrike">
                          <a:solidFill>
                            <a:srgbClr val="000000"/>
                          </a:solidFill>
                          <a:latin typeface="宋体"/>
                        </a:rPr>
                        <a:t>14</a:t>
                      </a:r>
                    </a:p>
                  </a:txBody>
                  <a:tcPr marL="0" marR="0" marT="0" marB="0" anchor="ctr">
                    <a:lnL>
                      <a:noFill/>
                    </a:lnL>
                    <a:lnR>
                      <a:noFill/>
                    </a:lnR>
                    <a:lnT>
                      <a:noFill/>
                    </a:lnT>
                    <a:lnB>
                      <a:noFill/>
                    </a:lnB>
                  </a:tcPr>
                </a:tc>
                <a:tc>
                  <a:txBody>
                    <a:bodyPr/>
                    <a:lstStyle/>
                    <a:p>
                      <a:pPr algn="r" fontAlgn="ctr"/>
                      <a:r>
                        <a:rPr lang="en-US" altLang="zh-CN" sz="1400" b="0" i="0" u="none" strike="noStrike">
                          <a:solidFill>
                            <a:srgbClr val="000000"/>
                          </a:solidFill>
                          <a:latin typeface="宋体"/>
                        </a:rPr>
                        <a:t>67.9</a:t>
                      </a:r>
                    </a:p>
                  </a:txBody>
                  <a:tcPr marL="0" marR="0" marT="0" marB="0" anchor="ctr">
                    <a:lnL>
                      <a:noFill/>
                    </a:lnL>
                    <a:lnR>
                      <a:noFill/>
                    </a:lnR>
                    <a:lnT>
                      <a:noFill/>
                    </a:lnT>
                    <a:lnB>
                      <a:noFill/>
                    </a:lnB>
                  </a:tcPr>
                </a:tc>
              </a:tr>
              <a:tr h="150767">
                <a:tc>
                  <a:txBody>
                    <a:bodyPr/>
                    <a:lstStyle/>
                    <a:p>
                      <a:pPr algn="r" fontAlgn="ctr"/>
                      <a:r>
                        <a:rPr lang="en-US" altLang="zh-CN" sz="1400" b="0" i="0" u="none" strike="noStrike">
                          <a:solidFill>
                            <a:srgbClr val="000000"/>
                          </a:solidFill>
                          <a:latin typeface="宋体"/>
                        </a:rPr>
                        <a:t>24</a:t>
                      </a:r>
                    </a:p>
                  </a:txBody>
                  <a:tcPr marL="0" marR="0" marT="0" marB="0" anchor="ctr">
                    <a:lnL>
                      <a:noFill/>
                    </a:lnL>
                    <a:lnR>
                      <a:noFill/>
                    </a:lnR>
                    <a:lnT>
                      <a:noFill/>
                    </a:lnT>
                    <a:lnB>
                      <a:noFill/>
                    </a:lnB>
                  </a:tcPr>
                </a:tc>
                <a:tc>
                  <a:txBody>
                    <a:bodyPr/>
                    <a:lstStyle/>
                    <a:p>
                      <a:pPr algn="r" fontAlgn="ctr"/>
                      <a:r>
                        <a:rPr lang="en-US" altLang="zh-CN" sz="1400" b="0" i="0" u="none" strike="noStrike">
                          <a:solidFill>
                            <a:srgbClr val="000000"/>
                          </a:solidFill>
                          <a:latin typeface="宋体"/>
                        </a:rPr>
                        <a:t>7.2</a:t>
                      </a:r>
                    </a:p>
                  </a:txBody>
                  <a:tcPr marL="0" marR="0" marT="0" marB="0" anchor="ctr">
                    <a:lnL>
                      <a:noFill/>
                    </a:lnL>
                    <a:lnR>
                      <a:noFill/>
                    </a:lnR>
                    <a:lnT>
                      <a:noFill/>
                    </a:lnT>
                    <a:lnB>
                      <a:noFill/>
                    </a:lnB>
                  </a:tcPr>
                </a:tc>
                <a:tc>
                  <a:txBody>
                    <a:bodyPr/>
                    <a:lstStyle/>
                    <a:p>
                      <a:pPr algn="r" fontAlgn="ctr"/>
                      <a:r>
                        <a:rPr lang="en-US" altLang="zh-CN" sz="1400" b="0" i="0" u="none" strike="noStrike">
                          <a:solidFill>
                            <a:srgbClr val="000000"/>
                          </a:solidFill>
                          <a:latin typeface="宋体"/>
                        </a:rPr>
                        <a:t>196.2</a:t>
                      </a:r>
                    </a:p>
                  </a:txBody>
                  <a:tcPr marL="0" marR="0" marT="0" marB="0" anchor="ctr">
                    <a:lnL>
                      <a:noFill/>
                    </a:lnL>
                    <a:lnR>
                      <a:noFill/>
                    </a:lnR>
                    <a:lnT>
                      <a:noFill/>
                    </a:lnT>
                    <a:lnB>
                      <a:noFill/>
                    </a:lnB>
                  </a:tcPr>
                </a:tc>
                <a:tc>
                  <a:txBody>
                    <a:bodyPr/>
                    <a:lstStyle/>
                    <a:p>
                      <a:pPr algn="r" fontAlgn="ctr"/>
                      <a:r>
                        <a:rPr lang="en-US" altLang="zh-CN" sz="1400" b="0" i="0" u="none" strike="noStrike">
                          <a:solidFill>
                            <a:srgbClr val="000000"/>
                          </a:solidFill>
                          <a:latin typeface="宋体"/>
                        </a:rPr>
                        <a:t>15.8</a:t>
                      </a:r>
                    </a:p>
                  </a:txBody>
                  <a:tcPr marL="0" marR="0" marT="0" marB="0" anchor="ctr">
                    <a:lnL>
                      <a:noFill/>
                    </a:lnL>
                    <a:lnR>
                      <a:noFill/>
                    </a:lnR>
                    <a:lnT>
                      <a:noFill/>
                    </a:lnT>
                    <a:lnB>
                      <a:noFill/>
                    </a:lnB>
                  </a:tcPr>
                </a:tc>
                <a:tc>
                  <a:txBody>
                    <a:bodyPr/>
                    <a:lstStyle/>
                    <a:p>
                      <a:pPr algn="r" fontAlgn="ctr"/>
                      <a:r>
                        <a:rPr lang="en-US" altLang="zh-CN" sz="1400" b="0" i="0" u="none" strike="noStrike">
                          <a:solidFill>
                            <a:srgbClr val="000000"/>
                          </a:solidFill>
                          <a:latin typeface="宋体"/>
                        </a:rPr>
                        <a:t>16</a:t>
                      </a:r>
                    </a:p>
                  </a:txBody>
                  <a:tcPr marL="0" marR="0" marT="0" marB="0" anchor="ctr">
                    <a:lnL>
                      <a:noFill/>
                    </a:lnL>
                    <a:lnR>
                      <a:noFill/>
                    </a:lnR>
                    <a:lnT>
                      <a:noFill/>
                    </a:lnT>
                    <a:lnB>
                      <a:noFill/>
                    </a:lnB>
                  </a:tcPr>
                </a:tc>
                <a:tc>
                  <a:txBody>
                    <a:bodyPr/>
                    <a:lstStyle/>
                    <a:p>
                      <a:pPr algn="r" fontAlgn="ctr"/>
                      <a:r>
                        <a:rPr lang="en-US" altLang="zh-CN" sz="1400" b="0" i="0" u="none" strike="noStrike">
                          <a:solidFill>
                            <a:srgbClr val="000000"/>
                          </a:solidFill>
                          <a:latin typeface="宋体"/>
                        </a:rPr>
                        <a:t>39.7</a:t>
                      </a:r>
                    </a:p>
                  </a:txBody>
                  <a:tcPr marL="0" marR="0" marT="0" marB="0" anchor="ctr">
                    <a:lnL>
                      <a:noFill/>
                    </a:lnL>
                    <a:lnR>
                      <a:noFill/>
                    </a:lnR>
                    <a:lnT>
                      <a:noFill/>
                    </a:lnT>
                    <a:lnB>
                      <a:noFill/>
                    </a:lnB>
                  </a:tcPr>
                </a:tc>
              </a:tr>
              <a:tr h="150767">
                <a:tc>
                  <a:txBody>
                    <a:bodyPr/>
                    <a:lstStyle/>
                    <a:p>
                      <a:pPr algn="r" fontAlgn="ctr"/>
                      <a:r>
                        <a:rPr lang="en-US" altLang="zh-CN" sz="1400" b="0" i="0" u="none" strike="noStrike">
                          <a:solidFill>
                            <a:srgbClr val="000000"/>
                          </a:solidFill>
                          <a:latin typeface="宋体"/>
                        </a:rPr>
                        <a:t>25</a:t>
                      </a:r>
                    </a:p>
                  </a:txBody>
                  <a:tcPr marL="0" marR="0" marT="0" marB="0" anchor="ctr">
                    <a:lnL>
                      <a:noFill/>
                    </a:lnL>
                    <a:lnR>
                      <a:noFill/>
                    </a:lnR>
                    <a:lnT>
                      <a:noFill/>
                    </a:lnT>
                    <a:lnB>
                      <a:noFill/>
                    </a:lnB>
                  </a:tcPr>
                </a:tc>
                <a:tc>
                  <a:txBody>
                    <a:bodyPr/>
                    <a:lstStyle/>
                    <a:p>
                      <a:pPr algn="r" fontAlgn="ctr"/>
                      <a:r>
                        <a:rPr lang="en-US" altLang="zh-CN" sz="1400" b="0" i="0" u="none" strike="noStrike">
                          <a:solidFill>
                            <a:srgbClr val="000000"/>
                          </a:solidFill>
                          <a:latin typeface="宋体"/>
                        </a:rPr>
                        <a:t>3.2</a:t>
                      </a:r>
                    </a:p>
                  </a:txBody>
                  <a:tcPr marL="0" marR="0" marT="0" marB="0" anchor="ctr">
                    <a:lnL>
                      <a:noFill/>
                    </a:lnL>
                    <a:lnR>
                      <a:noFill/>
                    </a:lnR>
                    <a:lnT>
                      <a:noFill/>
                    </a:lnT>
                    <a:lnB>
                      <a:noFill/>
                    </a:lnB>
                  </a:tcPr>
                </a:tc>
                <a:tc>
                  <a:txBody>
                    <a:bodyPr/>
                    <a:lstStyle/>
                    <a:p>
                      <a:pPr algn="r" fontAlgn="ctr"/>
                      <a:r>
                        <a:rPr lang="en-US" altLang="zh-CN" sz="1400" b="0" i="0" u="none" strike="noStrike">
                          <a:solidFill>
                            <a:srgbClr val="000000"/>
                          </a:solidFill>
                          <a:latin typeface="宋体"/>
                        </a:rPr>
                        <a:t>102.2</a:t>
                      </a:r>
                    </a:p>
                  </a:txBody>
                  <a:tcPr marL="0" marR="0" marT="0" marB="0" anchor="ctr">
                    <a:lnL>
                      <a:noFill/>
                    </a:lnL>
                    <a:lnR>
                      <a:noFill/>
                    </a:lnR>
                    <a:lnT>
                      <a:noFill/>
                    </a:lnT>
                    <a:lnB>
                      <a:noFill/>
                    </a:lnB>
                  </a:tcPr>
                </a:tc>
                <a:tc>
                  <a:txBody>
                    <a:bodyPr/>
                    <a:lstStyle/>
                    <a:p>
                      <a:pPr algn="r" fontAlgn="ctr"/>
                      <a:r>
                        <a:rPr lang="en-US" altLang="zh-CN" sz="1400" b="0" i="0" u="none" strike="noStrike">
                          <a:solidFill>
                            <a:srgbClr val="000000"/>
                          </a:solidFill>
                          <a:latin typeface="宋体"/>
                        </a:rPr>
                        <a:t>12</a:t>
                      </a:r>
                    </a:p>
                  </a:txBody>
                  <a:tcPr marL="0" marR="0" marT="0" marB="0" anchor="ctr">
                    <a:lnL>
                      <a:noFill/>
                    </a:lnL>
                    <a:lnR>
                      <a:noFill/>
                    </a:lnR>
                    <a:lnT>
                      <a:noFill/>
                    </a:lnT>
                    <a:lnB>
                      <a:noFill/>
                    </a:lnB>
                  </a:tcPr>
                </a:tc>
                <a:tc>
                  <a:txBody>
                    <a:bodyPr/>
                    <a:lstStyle/>
                    <a:p>
                      <a:pPr algn="r" fontAlgn="ctr"/>
                      <a:r>
                        <a:rPr lang="en-US" altLang="zh-CN" sz="1400" b="0" i="0" u="none" strike="noStrike">
                          <a:solidFill>
                            <a:srgbClr val="000000"/>
                          </a:solidFill>
                          <a:latin typeface="宋体"/>
                        </a:rPr>
                        <a:t>10</a:t>
                      </a:r>
                    </a:p>
                  </a:txBody>
                  <a:tcPr marL="0" marR="0" marT="0" marB="0" anchor="ctr">
                    <a:lnL>
                      <a:noFill/>
                    </a:lnL>
                    <a:lnR>
                      <a:noFill/>
                    </a:lnR>
                    <a:lnT>
                      <a:noFill/>
                    </a:lnT>
                    <a:lnB>
                      <a:noFill/>
                    </a:lnB>
                  </a:tcPr>
                </a:tc>
                <a:tc>
                  <a:txBody>
                    <a:bodyPr/>
                    <a:lstStyle/>
                    <a:p>
                      <a:pPr algn="r" fontAlgn="ctr"/>
                      <a:r>
                        <a:rPr lang="en-US" altLang="zh-CN" sz="1400" b="0" i="0" u="none" strike="noStrike" dirty="0">
                          <a:solidFill>
                            <a:srgbClr val="000000"/>
                          </a:solidFill>
                          <a:latin typeface="宋体"/>
                        </a:rPr>
                        <a:t>97.1</a:t>
                      </a:r>
                    </a:p>
                  </a:txBody>
                  <a:tcPr marL="0" marR="0" marT="0" marB="0" anchor="ctr">
                    <a:lnL>
                      <a:noFill/>
                    </a:lnL>
                    <a:lnR>
                      <a:noFill/>
                    </a:lnR>
                    <a:lnT>
                      <a:noFill/>
                    </a:lnT>
                    <a:lnB>
                      <a:noFill/>
                    </a:lnB>
                  </a:tcPr>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页脚占位符 3"/>
          <p:cNvSpPr>
            <a:spLocks noGrp="1"/>
          </p:cNvSpPr>
          <p:nvPr>
            <p:ph type="ftr" sz="quarter" idx="4294967295"/>
          </p:nvPr>
        </p:nvSpPr>
        <p:spPr>
          <a:xfrm>
            <a:off x="0" y="6356350"/>
            <a:ext cx="2895600" cy="365125"/>
          </a:xfrm>
        </p:spPr>
        <p:txBody>
          <a:bodyPr/>
          <a:lstStyle/>
          <a:p>
            <a:pPr>
              <a:defRPr/>
            </a:pPr>
            <a:r>
              <a:rPr lang="en-US" altLang="zh-CN"/>
              <a:t>  </a:t>
            </a:r>
            <a:r>
              <a:rPr lang="zh-CN" altLang="en-US"/>
              <a:t>研  究  生 课  程</a:t>
            </a:r>
          </a:p>
        </p:txBody>
      </p:sp>
      <p:grpSp>
        <p:nvGrpSpPr>
          <p:cNvPr id="46083" name="Group 8"/>
          <p:cNvGrpSpPr>
            <a:grpSpLocks/>
          </p:cNvGrpSpPr>
          <p:nvPr/>
        </p:nvGrpSpPr>
        <p:grpSpPr bwMode="auto">
          <a:xfrm>
            <a:off x="785813" y="1143000"/>
            <a:ext cx="7416800" cy="4464050"/>
            <a:chOff x="720" y="1008"/>
            <a:chExt cx="4707" cy="3168"/>
          </a:xfrm>
        </p:grpSpPr>
        <p:pic>
          <p:nvPicPr>
            <p:cNvPr id="46084" name="Picture 9"/>
            <p:cNvPicPr>
              <a:picLocks noChangeAspect="1" noChangeArrowheads="1"/>
            </p:cNvPicPr>
            <p:nvPr/>
          </p:nvPicPr>
          <p:blipFill>
            <a:blip r:embed="rId2"/>
            <a:srcRect/>
            <a:stretch>
              <a:fillRect/>
            </a:stretch>
          </p:blipFill>
          <p:spPr bwMode="auto">
            <a:xfrm>
              <a:off x="3046" y="1008"/>
              <a:ext cx="2378" cy="1560"/>
            </a:xfrm>
            <a:prstGeom prst="rect">
              <a:avLst/>
            </a:prstGeom>
            <a:noFill/>
            <a:ln w="9525">
              <a:noFill/>
              <a:miter lim="800000"/>
              <a:headEnd/>
              <a:tailEnd/>
            </a:ln>
          </p:spPr>
        </p:pic>
        <p:pic>
          <p:nvPicPr>
            <p:cNvPr id="46085" name="Picture 10"/>
            <p:cNvPicPr>
              <a:picLocks noChangeAspect="1" noChangeArrowheads="1"/>
            </p:cNvPicPr>
            <p:nvPr/>
          </p:nvPicPr>
          <p:blipFill>
            <a:blip r:embed="rId3"/>
            <a:srcRect/>
            <a:stretch>
              <a:fillRect/>
            </a:stretch>
          </p:blipFill>
          <p:spPr bwMode="auto">
            <a:xfrm>
              <a:off x="720" y="2544"/>
              <a:ext cx="2378" cy="1632"/>
            </a:xfrm>
            <a:prstGeom prst="rect">
              <a:avLst/>
            </a:prstGeom>
            <a:noFill/>
            <a:ln w="9525">
              <a:noFill/>
              <a:miter lim="800000"/>
              <a:headEnd/>
              <a:tailEnd/>
            </a:ln>
          </p:spPr>
        </p:pic>
        <p:pic>
          <p:nvPicPr>
            <p:cNvPr id="46086" name="Picture 11"/>
            <p:cNvPicPr>
              <a:picLocks noChangeAspect="1" noChangeArrowheads="1"/>
            </p:cNvPicPr>
            <p:nvPr/>
          </p:nvPicPr>
          <p:blipFill>
            <a:blip r:embed="rId4"/>
            <a:srcRect/>
            <a:stretch>
              <a:fillRect/>
            </a:stretch>
          </p:blipFill>
          <p:spPr bwMode="auto">
            <a:xfrm>
              <a:off x="3049" y="2544"/>
              <a:ext cx="2378" cy="1632"/>
            </a:xfrm>
            <a:prstGeom prst="rect">
              <a:avLst/>
            </a:prstGeom>
            <a:noFill/>
            <a:ln w="9525">
              <a:noFill/>
              <a:miter lim="800000"/>
              <a:headEnd/>
              <a:tailEnd/>
            </a:ln>
          </p:spPr>
        </p:pic>
        <p:pic>
          <p:nvPicPr>
            <p:cNvPr id="46087" name="Picture 12"/>
            <p:cNvPicPr>
              <a:picLocks noChangeAspect="1" noChangeArrowheads="1"/>
            </p:cNvPicPr>
            <p:nvPr/>
          </p:nvPicPr>
          <p:blipFill>
            <a:blip r:embed="rId5"/>
            <a:srcRect/>
            <a:stretch>
              <a:fillRect/>
            </a:stretch>
          </p:blipFill>
          <p:spPr bwMode="auto">
            <a:xfrm>
              <a:off x="720" y="1008"/>
              <a:ext cx="2378" cy="1560"/>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12"/>
          <p:cNvSpPr>
            <a:spLocks noChangeArrowheads="1"/>
          </p:cNvSpPr>
          <p:nvPr/>
        </p:nvSpPr>
        <p:spPr bwMode="auto">
          <a:xfrm>
            <a:off x="468313" y="1785938"/>
            <a:ext cx="8305800" cy="3887787"/>
          </a:xfrm>
          <a:prstGeom prst="rect">
            <a:avLst/>
          </a:prstGeom>
          <a:noFill/>
          <a:ln w="12700">
            <a:noFill/>
            <a:miter lim="800000"/>
            <a:headEnd/>
            <a:tailEnd/>
          </a:ln>
        </p:spPr>
        <p:txBody>
          <a:bodyPr lIns="90488" tIns="44450" rIns="90488" bIns="44450"/>
          <a:lstStyle/>
          <a:p>
            <a:pPr marL="609600" indent="-609600" algn="just">
              <a:spcBef>
                <a:spcPct val="20000"/>
              </a:spcBef>
              <a:buClr>
                <a:schemeClr val="hlink"/>
              </a:buClr>
              <a:buSzPct val="110000"/>
              <a:buFont typeface="Calibri" pitchFamily="34" charset="0"/>
              <a:buAutoNum type="arabicPeriod"/>
            </a:pPr>
            <a:r>
              <a:rPr kumimoji="1" lang="zh-CN" altLang="en-US" sz="3200">
                <a:solidFill>
                  <a:srgbClr val="000000"/>
                </a:solidFill>
                <a:latin typeface="Tahoma" pitchFamily="34" charset="0"/>
              </a:rPr>
              <a:t>对变量之间关系密切程度的度量</a:t>
            </a:r>
          </a:p>
          <a:p>
            <a:pPr marL="609600" indent="-609600" algn="just">
              <a:spcBef>
                <a:spcPct val="20000"/>
              </a:spcBef>
              <a:buClr>
                <a:schemeClr val="hlink"/>
              </a:buClr>
              <a:buSzPct val="110000"/>
              <a:buFont typeface="Calibri" pitchFamily="34" charset="0"/>
              <a:buAutoNum type="arabicPeriod"/>
            </a:pPr>
            <a:r>
              <a:rPr kumimoji="1" lang="zh-CN" altLang="en-US" sz="3200">
                <a:solidFill>
                  <a:srgbClr val="000000"/>
                </a:solidFill>
                <a:latin typeface="Tahoma" pitchFamily="34" charset="0"/>
              </a:rPr>
              <a:t>对两个变量之间线性相关程度的度量称为简单相关系数</a:t>
            </a:r>
          </a:p>
          <a:p>
            <a:pPr marL="609600" indent="-609600" algn="just">
              <a:spcBef>
                <a:spcPct val="20000"/>
              </a:spcBef>
              <a:buClr>
                <a:schemeClr val="hlink"/>
              </a:buClr>
              <a:buSzPct val="110000"/>
              <a:buFont typeface="Calibri" pitchFamily="34" charset="0"/>
              <a:buAutoNum type="arabicPeriod"/>
            </a:pPr>
            <a:r>
              <a:rPr kumimoji="1" lang="zh-CN" altLang="en-US" sz="3200">
                <a:solidFill>
                  <a:srgbClr val="000000"/>
                </a:solidFill>
                <a:latin typeface="Tahoma" pitchFamily="34" charset="0"/>
              </a:rPr>
              <a:t>若相关系数</a:t>
            </a:r>
            <a:r>
              <a:rPr kumimoji="1" lang="zh-CN" altLang="en-US" sz="3200">
                <a:solidFill>
                  <a:srgbClr val="000000"/>
                </a:solidFill>
              </a:rPr>
              <a:t>是根据总体全部数据计算的，称为总体相关系数，记为</a:t>
            </a:r>
            <a:r>
              <a:rPr kumimoji="1" lang="zh-CN" altLang="en-US" sz="3200" i="1">
                <a:solidFill>
                  <a:srgbClr val="000000"/>
                </a:solidFill>
                <a:sym typeface="Symbol" pitchFamily="18" charset="2"/>
              </a:rPr>
              <a:t></a:t>
            </a:r>
            <a:endParaRPr kumimoji="1" lang="zh-CN" altLang="en-US" sz="3200" i="1">
              <a:solidFill>
                <a:srgbClr val="000000"/>
              </a:solidFill>
            </a:endParaRPr>
          </a:p>
          <a:p>
            <a:pPr marL="609600" indent="-609600" algn="just">
              <a:spcBef>
                <a:spcPct val="20000"/>
              </a:spcBef>
              <a:buClr>
                <a:schemeClr val="hlink"/>
              </a:buClr>
              <a:buSzPct val="110000"/>
              <a:buFont typeface="Calibri" pitchFamily="34" charset="0"/>
              <a:buAutoNum type="arabicPeriod"/>
            </a:pPr>
            <a:r>
              <a:rPr kumimoji="1" lang="zh-CN" altLang="en-US" sz="3200">
                <a:solidFill>
                  <a:srgbClr val="000000"/>
                </a:solidFill>
                <a:latin typeface="Tahoma" pitchFamily="34" charset="0"/>
              </a:rPr>
              <a:t>若</a:t>
            </a:r>
            <a:r>
              <a:rPr kumimoji="1" lang="zh-CN" altLang="en-US" sz="3200">
                <a:solidFill>
                  <a:srgbClr val="000000"/>
                </a:solidFill>
              </a:rPr>
              <a:t>是根据样本数据计算的，则称为样本相关系数，记为 </a:t>
            </a:r>
            <a:r>
              <a:rPr kumimoji="1" lang="en-US" altLang="zh-CN" sz="3200" i="1">
                <a:solidFill>
                  <a:srgbClr val="000000"/>
                </a:solidFill>
              </a:rPr>
              <a:t>r</a:t>
            </a:r>
          </a:p>
        </p:txBody>
      </p:sp>
      <p:sp>
        <p:nvSpPr>
          <p:cNvPr id="5" name="Rectangle 2"/>
          <p:cNvSpPr txBox="1">
            <a:spLocks noChangeArrowheads="1"/>
          </p:cNvSpPr>
          <p:nvPr/>
        </p:nvSpPr>
        <p:spPr bwMode="auto">
          <a:xfrm>
            <a:off x="357188" y="357188"/>
            <a:ext cx="8229600" cy="1428750"/>
          </a:xfrm>
          <a:prstGeom prst="rect">
            <a:avLst/>
          </a:prstGeom>
          <a:noFill/>
          <a:ln w="9525">
            <a:noFill/>
            <a:miter lim="800000"/>
            <a:headEnd/>
            <a:tailEnd/>
          </a:ln>
        </p:spPr>
        <p:txBody>
          <a:bodyPr anchor="ctr"/>
          <a:lstStyle/>
          <a:p>
            <a:pPr algn="ctr">
              <a:defRPr/>
            </a:pPr>
            <a:r>
              <a:rPr lang="en-US" altLang="zh-CN" sz="4000" b="1" dirty="0">
                <a:solidFill>
                  <a:schemeClr val="accent6"/>
                </a:solidFill>
                <a:latin typeface="黑体" pitchFamily="2" charset="-122"/>
                <a:ea typeface="黑体" pitchFamily="2" charset="-122"/>
                <a:cs typeface="+mj-cs"/>
              </a:rPr>
              <a:t>2</a:t>
            </a:r>
            <a:r>
              <a:rPr lang="zh-CN" altLang="en-US" sz="4000" b="1" dirty="0">
                <a:solidFill>
                  <a:schemeClr val="accent6"/>
                </a:solidFill>
                <a:latin typeface="黑体" pitchFamily="2" charset="-122"/>
                <a:ea typeface="黑体" pitchFamily="2" charset="-122"/>
                <a:cs typeface="+mj-cs"/>
              </a:rPr>
              <a:t>）相关系数</a:t>
            </a:r>
            <a:endParaRPr lang="en-US" altLang="zh-CN" sz="4000" b="1" dirty="0">
              <a:solidFill>
                <a:schemeClr val="accent6"/>
              </a:solidFill>
              <a:latin typeface="黑体" pitchFamily="2" charset="-122"/>
              <a:ea typeface="黑体" pitchFamily="2" charset="-122"/>
              <a:cs typeface="+mj-cs"/>
            </a:endParaRPr>
          </a:p>
          <a:p>
            <a:pPr algn="ctr">
              <a:defRPr/>
            </a:pPr>
            <a:r>
              <a:rPr lang="en-US" altLang="zh-CN" sz="4000" b="1" dirty="0">
                <a:solidFill>
                  <a:schemeClr val="accent6"/>
                </a:solidFill>
                <a:latin typeface="黑体" pitchFamily="2" charset="-122"/>
                <a:ea typeface="黑体" pitchFamily="2" charset="-122"/>
                <a:cs typeface="+mj-cs"/>
              </a:rPr>
              <a:t>(correlation coefficient)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500063" y="571500"/>
            <a:ext cx="8229600" cy="1143000"/>
          </a:xfrm>
        </p:spPr>
        <p:txBody>
          <a:bodyPr/>
          <a:lstStyle/>
          <a:p>
            <a:pPr>
              <a:defRPr/>
            </a:pPr>
            <a:r>
              <a:rPr lang="zh-CN" altLang="en-US" b="1" dirty="0" smtClean="0">
                <a:solidFill>
                  <a:schemeClr val="accent6"/>
                </a:solidFill>
                <a:latin typeface="黑体" pitchFamily="2" charset="-122"/>
                <a:ea typeface="黑体" pitchFamily="2" charset="-122"/>
              </a:rPr>
              <a:t>试验优化设计</a:t>
            </a:r>
            <a:endParaRPr lang="zh-CN" altLang="en-US" b="1" dirty="0">
              <a:solidFill>
                <a:schemeClr val="accent6"/>
              </a:solidFill>
              <a:latin typeface="黑体" pitchFamily="2" charset="-122"/>
              <a:ea typeface="黑体" pitchFamily="2" charset="-122"/>
            </a:endParaRPr>
          </a:p>
        </p:txBody>
      </p:sp>
      <p:sp>
        <p:nvSpPr>
          <p:cNvPr id="23555" name="Rectangle 3"/>
          <p:cNvSpPr>
            <a:spLocks noGrp="1" noChangeArrowheads="1"/>
          </p:cNvSpPr>
          <p:nvPr>
            <p:ph type="body" idx="4294967295"/>
          </p:nvPr>
        </p:nvSpPr>
        <p:spPr>
          <a:xfrm>
            <a:off x="2071688" y="2000250"/>
            <a:ext cx="5572125" cy="3643313"/>
          </a:xfrm>
        </p:spPr>
        <p:txBody>
          <a:bodyPr/>
          <a:lstStyle/>
          <a:p>
            <a:pPr>
              <a:buClr>
                <a:srgbClr val="00FF00"/>
              </a:buClr>
              <a:buFont typeface="Wingdings" pitchFamily="2" charset="2"/>
              <a:buChar char="Ø"/>
              <a:defRPr/>
            </a:pPr>
            <a:r>
              <a:rPr lang="zh-CN" altLang="en-US" dirty="0" smtClean="0">
                <a:latin typeface="楷体_GB2312" pitchFamily="49" charset="-122"/>
                <a:ea typeface="楷体_GB2312" pitchFamily="49" charset="-122"/>
                <a:cs typeface="Times New Roman" pitchFamily="18" charset="0"/>
              </a:rPr>
              <a:t>第一章 引言</a:t>
            </a:r>
            <a:endParaRPr lang="en-US" altLang="zh-CN" dirty="0" smtClean="0">
              <a:latin typeface="楷体_GB2312" pitchFamily="49" charset="-122"/>
              <a:ea typeface="楷体_GB2312" pitchFamily="49" charset="-122"/>
              <a:cs typeface="Times New Roman" pitchFamily="18" charset="0"/>
            </a:endParaRPr>
          </a:p>
          <a:p>
            <a:pPr>
              <a:buClr>
                <a:srgbClr val="00FF00"/>
              </a:buClr>
              <a:buFont typeface="Wingdings" pitchFamily="2" charset="2"/>
              <a:buChar char="Ø"/>
              <a:defRPr/>
            </a:pPr>
            <a:r>
              <a:rPr lang="zh-CN" altLang="en-US" dirty="0" smtClean="0">
                <a:latin typeface="楷体_GB2312" pitchFamily="49" charset="-122"/>
                <a:ea typeface="楷体_GB2312" pitchFamily="49" charset="-122"/>
                <a:cs typeface="Times New Roman" pitchFamily="18" charset="0"/>
              </a:rPr>
              <a:t>第二章 方差分析</a:t>
            </a:r>
            <a:endParaRPr lang="en-US" altLang="zh-CN" dirty="0" smtClean="0">
              <a:latin typeface="楷体_GB2312" pitchFamily="49" charset="-122"/>
              <a:ea typeface="楷体_GB2312" pitchFamily="49" charset="-122"/>
              <a:cs typeface="Times New Roman" pitchFamily="18" charset="0"/>
            </a:endParaRPr>
          </a:p>
          <a:p>
            <a:pPr>
              <a:buClr>
                <a:srgbClr val="00FF00"/>
              </a:buClr>
              <a:buFont typeface="Wingdings" pitchFamily="2" charset="2"/>
              <a:buChar char="Ø"/>
              <a:defRPr/>
            </a:pPr>
            <a:r>
              <a:rPr lang="zh-CN" altLang="en-US" dirty="0" smtClean="0">
                <a:solidFill>
                  <a:schemeClr val="accent6">
                    <a:lumMod val="75000"/>
                  </a:schemeClr>
                </a:solidFill>
                <a:latin typeface="楷体_GB2312" pitchFamily="49" charset="-122"/>
                <a:ea typeface="楷体_GB2312" pitchFamily="49" charset="-122"/>
                <a:cs typeface="Times New Roman" pitchFamily="18" charset="0"/>
              </a:rPr>
              <a:t>第三章 相关与回归分析</a:t>
            </a:r>
            <a:endParaRPr lang="en-US" altLang="zh-CN" dirty="0" smtClean="0">
              <a:solidFill>
                <a:schemeClr val="accent6">
                  <a:lumMod val="75000"/>
                </a:schemeClr>
              </a:solidFill>
              <a:latin typeface="楷体_GB2312" pitchFamily="49" charset="-122"/>
              <a:ea typeface="楷体_GB2312" pitchFamily="49" charset="-122"/>
              <a:cs typeface="Times New Roman" pitchFamily="18" charset="0"/>
            </a:endParaRPr>
          </a:p>
          <a:p>
            <a:pPr>
              <a:buClr>
                <a:srgbClr val="00FF00"/>
              </a:buClr>
              <a:buFont typeface="Wingdings" pitchFamily="2" charset="2"/>
              <a:buChar char="Ø"/>
              <a:defRPr/>
            </a:pPr>
            <a:r>
              <a:rPr lang="zh-CN" altLang="en-US" dirty="0" smtClean="0">
                <a:latin typeface="楷体_GB2312" pitchFamily="49" charset="-122"/>
                <a:ea typeface="楷体_GB2312" pitchFamily="49" charset="-122"/>
                <a:cs typeface="Times New Roman" pitchFamily="18" charset="0"/>
              </a:rPr>
              <a:t>第四章 多元线性回归模型</a:t>
            </a:r>
            <a:endParaRPr lang="en-US" altLang="zh-CN" dirty="0" smtClean="0">
              <a:latin typeface="楷体_GB2312" pitchFamily="49" charset="-122"/>
              <a:ea typeface="楷体_GB2312" pitchFamily="49" charset="-122"/>
              <a:cs typeface="Times New Roman" pitchFamily="18" charset="0"/>
            </a:endParaRPr>
          </a:p>
          <a:p>
            <a:pPr>
              <a:buClr>
                <a:srgbClr val="00FF00"/>
              </a:buClr>
              <a:buFont typeface="Wingdings" pitchFamily="2" charset="2"/>
              <a:buChar char="Ø"/>
              <a:defRPr/>
            </a:pPr>
            <a:r>
              <a:rPr lang="zh-CN" altLang="en-US" dirty="0" smtClean="0">
                <a:latin typeface="楷体_GB2312" pitchFamily="49" charset="-122"/>
                <a:ea typeface="楷体_GB2312" pitchFamily="49" charset="-122"/>
                <a:cs typeface="Times New Roman" pitchFamily="18" charset="0"/>
              </a:rPr>
              <a:t>第五章 正交试验设计方法</a:t>
            </a:r>
            <a:endParaRPr lang="en-US" altLang="zh-CN" dirty="0" smtClean="0">
              <a:latin typeface="楷体_GB2312" pitchFamily="49" charset="-122"/>
              <a:ea typeface="楷体_GB2312" pitchFamily="49" charset="-122"/>
              <a:cs typeface="Times New Roman" pitchFamily="18" charset="0"/>
            </a:endParaRPr>
          </a:p>
          <a:p>
            <a:pPr>
              <a:buClr>
                <a:srgbClr val="00FF00"/>
              </a:buClr>
              <a:buFont typeface="Wingdings" pitchFamily="2" charset="2"/>
              <a:buChar char="Ø"/>
              <a:defRPr/>
            </a:pPr>
            <a:r>
              <a:rPr lang="zh-CN" altLang="en-US" dirty="0" smtClean="0">
                <a:latin typeface="楷体_GB2312" pitchFamily="49" charset="-122"/>
                <a:ea typeface="楷体_GB2312" pitchFamily="49" charset="-122"/>
                <a:cs typeface="Times New Roman" pitchFamily="18" charset="0"/>
              </a:rPr>
              <a:t>第六章 试验优化设计</a:t>
            </a:r>
            <a:endParaRPr lang="en-US" altLang="zh-CN" dirty="0" smtClean="0">
              <a:latin typeface="楷体_GB2312" pitchFamily="49" charset="-122"/>
              <a:ea typeface="楷体_GB2312"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8"/>
          <p:cNvSpPr>
            <a:spLocks noChangeArrowheads="1"/>
          </p:cNvSpPr>
          <p:nvPr/>
        </p:nvSpPr>
        <p:spPr bwMode="auto">
          <a:xfrm>
            <a:off x="500063" y="1500188"/>
            <a:ext cx="7848600" cy="838200"/>
          </a:xfrm>
          <a:prstGeom prst="rect">
            <a:avLst/>
          </a:prstGeom>
          <a:noFill/>
          <a:ln w="12700">
            <a:noFill/>
            <a:miter lim="800000"/>
            <a:headEnd/>
            <a:tailEnd/>
          </a:ln>
        </p:spPr>
        <p:txBody>
          <a:bodyPr lIns="90488" tIns="44450" rIns="90488" bIns="44450"/>
          <a:lstStyle/>
          <a:p>
            <a:pPr marL="609600" indent="-609600" algn="just">
              <a:spcBef>
                <a:spcPct val="20000"/>
              </a:spcBef>
              <a:buClr>
                <a:schemeClr val="hlink"/>
              </a:buClr>
              <a:buSzPct val="110000"/>
              <a:buFont typeface="Wingdings" pitchFamily="2" charset="2"/>
              <a:buBlip>
                <a:blip r:embed="rId2"/>
              </a:buBlip>
            </a:pPr>
            <a:r>
              <a:rPr kumimoji="1" lang="en-US" altLang="zh-CN" sz="3200">
                <a:solidFill>
                  <a:srgbClr val="000000"/>
                </a:solidFill>
                <a:sym typeface="Wingdings 3" pitchFamily="18" charset="2"/>
              </a:rPr>
              <a:t></a:t>
            </a:r>
            <a:r>
              <a:rPr kumimoji="1" lang="en-US" altLang="zh-CN" sz="3200">
                <a:solidFill>
                  <a:srgbClr val="000000"/>
                </a:solidFill>
              </a:rPr>
              <a:t> </a:t>
            </a:r>
            <a:r>
              <a:rPr kumimoji="1" lang="zh-CN" altLang="en-US" sz="3200">
                <a:solidFill>
                  <a:srgbClr val="000000"/>
                </a:solidFill>
              </a:rPr>
              <a:t>样本相关系数的计算公式</a:t>
            </a:r>
          </a:p>
        </p:txBody>
      </p:sp>
      <p:pic>
        <p:nvPicPr>
          <p:cNvPr id="420873" name="Picture 9"/>
          <p:cNvPicPr>
            <a:picLocks noChangeArrowheads="1"/>
          </p:cNvPicPr>
          <p:nvPr/>
        </p:nvPicPr>
        <p:blipFill>
          <a:blip r:embed="rId3"/>
          <a:srcRect/>
          <a:stretch>
            <a:fillRect/>
          </a:stretch>
        </p:blipFill>
        <p:spPr bwMode="auto">
          <a:xfrm>
            <a:off x="2405063" y="2185988"/>
            <a:ext cx="4953000" cy="1524000"/>
          </a:xfrm>
          <a:prstGeom prst="rect">
            <a:avLst/>
          </a:prstGeom>
          <a:noFill/>
          <a:ln w="12700">
            <a:miter lim="800000"/>
            <a:headEnd/>
            <a:tailEnd/>
          </a:ln>
          <a:effectLst>
            <a:outerShdw dist="17961" dir="2700000" algn="ctr" rotWithShape="0">
              <a:schemeClr val="bg2"/>
            </a:outerShdw>
          </a:effectLst>
        </p:spPr>
      </p:pic>
      <p:sp>
        <p:nvSpPr>
          <p:cNvPr id="420874" name="Text Box 10"/>
          <p:cNvSpPr txBox="1">
            <a:spLocks noChangeArrowheads="1"/>
          </p:cNvSpPr>
          <p:nvPr/>
        </p:nvSpPr>
        <p:spPr bwMode="auto">
          <a:xfrm>
            <a:off x="652463" y="4319588"/>
            <a:ext cx="1752600" cy="549275"/>
          </a:xfrm>
          <a:prstGeom prst="rect">
            <a:avLst/>
          </a:prstGeom>
          <a:noFill/>
          <a:ln w="12700">
            <a:noFill/>
            <a:miter lim="800000"/>
            <a:headEnd/>
            <a:tailEnd/>
          </a:ln>
          <a:effectLst/>
        </p:spPr>
        <p:txBody>
          <a:bodyPr>
            <a:spAutoFit/>
          </a:bodyPr>
          <a:lstStyle/>
          <a:p>
            <a:pPr>
              <a:spcBef>
                <a:spcPct val="50000"/>
              </a:spcBef>
              <a:defRPr/>
            </a:pPr>
            <a:r>
              <a:rPr kumimoji="1" lang="zh-CN" altLang="en-US" sz="3000">
                <a:solidFill>
                  <a:srgbClr val="000000"/>
                </a:solidFill>
                <a:effectLst>
                  <a:outerShdw blurRad="38100" dist="38100" dir="2700000" algn="tl">
                    <a:srgbClr val="C0C0C0"/>
                  </a:outerShdw>
                </a:effectLst>
                <a:latin typeface="Arial" pitchFamily="34" charset="0"/>
                <a:ea typeface="宋体" pitchFamily="2" charset="-122"/>
              </a:rPr>
              <a:t>或化简为</a:t>
            </a:r>
          </a:p>
        </p:txBody>
      </p:sp>
      <p:pic>
        <p:nvPicPr>
          <p:cNvPr id="420875" name="Picture 11"/>
          <p:cNvPicPr>
            <a:picLocks noChangeArrowheads="1"/>
          </p:cNvPicPr>
          <p:nvPr/>
        </p:nvPicPr>
        <p:blipFill>
          <a:blip r:embed="rId4"/>
          <a:srcRect/>
          <a:stretch>
            <a:fillRect/>
          </a:stretch>
        </p:blipFill>
        <p:spPr bwMode="auto">
          <a:xfrm>
            <a:off x="2481263" y="4014788"/>
            <a:ext cx="5181600" cy="1447800"/>
          </a:xfrm>
          <a:prstGeom prst="rect">
            <a:avLst/>
          </a:prstGeom>
          <a:noFill/>
          <a:ln w="12700">
            <a:miter lim="800000"/>
            <a:headEnd/>
            <a:tailEnd/>
          </a:ln>
          <a:effectLst>
            <a:outerShdw dist="17961" dir="2700000" algn="ctr" rotWithShape="0">
              <a:schemeClr val="bg2"/>
            </a:outerShdw>
          </a:effectLst>
        </p:spPr>
      </p:pic>
      <p:sp>
        <p:nvSpPr>
          <p:cNvPr id="7" name="Rectangle 2"/>
          <p:cNvSpPr txBox="1">
            <a:spLocks noChangeArrowheads="1"/>
          </p:cNvSpPr>
          <p:nvPr/>
        </p:nvSpPr>
        <p:spPr bwMode="auto">
          <a:xfrm>
            <a:off x="357188" y="0"/>
            <a:ext cx="8229600" cy="1428750"/>
          </a:xfrm>
          <a:prstGeom prst="rect">
            <a:avLst/>
          </a:prstGeom>
          <a:noFill/>
          <a:ln w="9525">
            <a:noFill/>
            <a:miter lim="800000"/>
            <a:headEnd/>
            <a:tailEnd/>
          </a:ln>
        </p:spPr>
        <p:txBody>
          <a:bodyPr anchor="ctr"/>
          <a:lstStyle/>
          <a:p>
            <a:pPr algn="ctr">
              <a:defRPr/>
            </a:pPr>
            <a:r>
              <a:rPr lang="zh-CN" altLang="en-US" sz="4000" b="1" dirty="0">
                <a:solidFill>
                  <a:schemeClr val="accent6"/>
                </a:solidFill>
                <a:latin typeface="黑体" pitchFamily="2" charset="-122"/>
                <a:ea typeface="黑体" pitchFamily="2" charset="-122"/>
                <a:cs typeface="+mj-cs"/>
              </a:rPr>
              <a:t>相关系数的计算公式</a:t>
            </a:r>
            <a:endParaRPr lang="en-US" altLang="zh-CN" sz="4000" b="1" dirty="0">
              <a:solidFill>
                <a:schemeClr val="accent6"/>
              </a:solidFill>
              <a:latin typeface="黑体" pitchFamily="2" charset="-122"/>
              <a:ea typeface="黑体" pitchFamily="2" charset="-122"/>
              <a:cs typeface="+mj-cs"/>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3"/>
          <p:cNvSpPr>
            <a:spLocks noGrp="1"/>
          </p:cNvSpPr>
          <p:nvPr>
            <p:ph type="ftr" sz="quarter" idx="4294967295"/>
          </p:nvPr>
        </p:nvSpPr>
        <p:spPr>
          <a:xfrm>
            <a:off x="0" y="6356350"/>
            <a:ext cx="2895600" cy="365125"/>
          </a:xfrm>
        </p:spPr>
        <p:txBody>
          <a:bodyPr/>
          <a:lstStyle/>
          <a:p>
            <a:pPr>
              <a:defRPr/>
            </a:pPr>
            <a:r>
              <a:rPr lang="en-US" altLang="zh-CN"/>
              <a:t>  </a:t>
            </a:r>
            <a:r>
              <a:rPr lang="zh-CN" altLang="en-US"/>
              <a:t>研  究  生 课  程</a:t>
            </a:r>
          </a:p>
        </p:txBody>
      </p:sp>
      <p:sp>
        <p:nvSpPr>
          <p:cNvPr id="49155" name="Rectangle 10"/>
          <p:cNvSpPr>
            <a:spLocks noChangeArrowheads="1"/>
          </p:cNvSpPr>
          <p:nvPr/>
        </p:nvSpPr>
        <p:spPr bwMode="auto">
          <a:xfrm>
            <a:off x="928688" y="500063"/>
            <a:ext cx="7010400" cy="1066800"/>
          </a:xfrm>
          <a:prstGeom prst="rect">
            <a:avLst/>
          </a:prstGeom>
          <a:noFill/>
          <a:ln w="12700">
            <a:noFill/>
            <a:miter lim="800000"/>
            <a:headEnd/>
            <a:tailEnd/>
          </a:ln>
        </p:spPr>
        <p:txBody>
          <a:bodyPr lIns="90488" tIns="44450" rIns="90488" bIns="44450" anchor="ctr" anchorCtr="1"/>
          <a:lstStyle/>
          <a:p>
            <a:r>
              <a:rPr kumimoji="1" lang="zh-CN" altLang="en-US" sz="4400">
                <a:solidFill>
                  <a:srgbClr val="000000"/>
                </a:solidFill>
              </a:rPr>
              <a:t>相关系数取值及其意义</a:t>
            </a:r>
          </a:p>
        </p:txBody>
      </p:sp>
      <p:sp>
        <p:nvSpPr>
          <p:cNvPr id="49156" name="Rectangle 11"/>
          <p:cNvSpPr>
            <a:spLocks noChangeArrowheads="1"/>
          </p:cNvSpPr>
          <p:nvPr/>
        </p:nvSpPr>
        <p:spPr bwMode="auto">
          <a:xfrm>
            <a:off x="571500" y="1571625"/>
            <a:ext cx="8229600" cy="4419600"/>
          </a:xfrm>
          <a:prstGeom prst="rect">
            <a:avLst/>
          </a:prstGeom>
          <a:noFill/>
          <a:ln w="12700">
            <a:noFill/>
            <a:miter lim="800000"/>
            <a:headEnd/>
            <a:tailEnd/>
          </a:ln>
        </p:spPr>
        <p:txBody>
          <a:bodyPr lIns="90488" tIns="44450" rIns="90488" bIns="44450"/>
          <a:lstStyle/>
          <a:p>
            <a:pPr marL="609600" indent="-609600" algn="just">
              <a:spcBef>
                <a:spcPct val="20000"/>
              </a:spcBef>
              <a:buClr>
                <a:srgbClr val="000000"/>
              </a:buClr>
              <a:buFontTx/>
              <a:buAutoNum type="arabicPeriod"/>
            </a:pPr>
            <a:r>
              <a:rPr kumimoji="1" lang="en-US" altLang="zh-CN" sz="2800">
                <a:solidFill>
                  <a:srgbClr val="000000"/>
                </a:solidFill>
                <a:latin typeface="Tahoma" pitchFamily="34" charset="0"/>
              </a:rPr>
              <a:t> </a:t>
            </a:r>
            <a:r>
              <a:rPr kumimoji="1" lang="en-US" altLang="zh-CN" sz="2800" i="1">
                <a:solidFill>
                  <a:srgbClr val="000000"/>
                </a:solidFill>
              </a:rPr>
              <a:t>r</a:t>
            </a:r>
            <a:r>
              <a:rPr kumimoji="1" lang="en-US" altLang="zh-CN" sz="2800">
                <a:solidFill>
                  <a:srgbClr val="000000"/>
                </a:solidFill>
              </a:rPr>
              <a:t> </a:t>
            </a:r>
            <a:r>
              <a:rPr kumimoji="1" lang="zh-CN" altLang="en-US" sz="2800">
                <a:solidFill>
                  <a:srgbClr val="000000"/>
                </a:solidFill>
              </a:rPr>
              <a:t>的取值范围</a:t>
            </a:r>
            <a:r>
              <a:rPr kumimoji="1" lang="zh-CN" altLang="en-US" sz="2800">
                <a:solidFill>
                  <a:srgbClr val="000000"/>
                </a:solidFill>
                <a:latin typeface="Tahoma" pitchFamily="34" charset="0"/>
              </a:rPr>
              <a:t>是 </a:t>
            </a:r>
            <a:r>
              <a:rPr kumimoji="1" lang="en-US" altLang="zh-CN" sz="2800">
                <a:solidFill>
                  <a:srgbClr val="000000"/>
                </a:solidFill>
                <a:latin typeface="Tahoma" pitchFamily="34" charset="0"/>
              </a:rPr>
              <a:t>[-1,1]</a:t>
            </a:r>
          </a:p>
          <a:p>
            <a:pPr marL="609600" indent="-609600" algn="just">
              <a:spcBef>
                <a:spcPct val="20000"/>
              </a:spcBef>
              <a:buClr>
                <a:srgbClr val="000000"/>
              </a:buClr>
              <a:buFontTx/>
              <a:buAutoNum type="arabicPeriod"/>
            </a:pPr>
            <a:r>
              <a:rPr kumimoji="1" lang="en-US" altLang="zh-CN" sz="2800">
                <a:solidFill>
                  <a:srgbClr val="000000"/>
                </a:solidFill>
                <a:latin typeface="Tahoma" pitchFamily="34" charset="0"/>
                <a:cs typeface="Arial" charset="0"/>
              </a:rPr>
              <a:t> </a:t>
            </a:r>
            <a:r>
              <a:rPr kumimoji="1" lang="en-US" altLang="zh-CN" sz="2800">
                <a:solidFill>
                  <a:srgbClr val="000000"/>
                </a:solidFill>
                <a:cs typeface="Arial" charset="0"/>
              </a:rPr>
              <a:t>|</a:t>
            </a:r>
            <a:r>
              <a:rPr kumimoji="1" lang="en-US" altLang="zh-CN" sz="2800" i="1">
                <a:solidFill>
                  <a:srgbClr val="000000"/>
                </a:solidFill>
              </a:rPr>
              <a:t>r</a:t>
            </a:r>
            <a:r>
              <a:rPr kumimoji="1" lang="en-US" altLang="zh-CN" sz="2800">
                <a:solidFill>
                  <a:srgbClr val="000000"/>
                </a:solidFill>
                <a:cs typeface="Arial" charset="0"/>
              </a:rPr>
              <a:t>|=</a:t>
            </a:r>
            <a:r>
              <a:rPr kumimoji="1" lang="en-US" altLang="zh-CN" sz="2800">
                <a:solidFill>
                  <a:srgbClr val="000000"/>
                </a:solidFill>
                <a:latin typeface="Tahoma" pitchFamily="34" charset="0"/>
                <a:cs typeface="Arial" charset="0"/>
              </a:rPr>
              <a:t>1</a:t>
            </a:r>
            <a:r>
              <a:rPr kumimoji="1" lang="zh-CN" altLang="en-US" sz="2800">
                <a:solidFill>
                  <a:srgbClr val="000000"/>
                </a:solidFill>
                <a:latin typeface="Tahoma" pitchFamily="34" charset="0"/>
                <a:cs typeface="Arial" charset="0"/>
              </a:rPr>
              <a:t>，</a:t>
            </a:r>
            <a:r>
              <a:rPr kumimoji="1" lang="zh-CN" altLang="en-US" sz="2800">
                <a:solidFill>
                  <a:srgbClr val="000000"/>
                </a:solidFill>
              </a:rPr>
              <a:t>为完全相关</a:t>
            </a:r>
          </a:p>
          <a:p>
            <a:pPr marL="1219200" lvl="1" indent="-533400" algn="just">
              <a:spcBef>
                <a:spcPct val="20000"/>
              </a:spcBef>
              <a:buClr>
                <a:srgbClr val="000000"/>
              </a:buClr>
              <a:buFont typeface="Wingdings" pitchFamily="2" charset="2"/>
              <a:buChar char="n"/>
            </a:pPr>
            <a:r>
              <a:rPr kumimoji="1" lang="en-US" altLang="zh-CN" sz="2800" i="1">
                <a:solidFill>
                  <a:srgbClr val="000000"/>
                </a:solidFill>
              </a:rPr>
              <a:t>r </a:t>
            </a:r>
            <a:r>
              <a:rPr kumimoji="1" lang="en-US" altLang="zh-CN" sz="2800">
                <a:solidFill>
                  <a:srgbClr val="000000"/>
                </a:solidFill>
              </a:rPr>
              <a:t>=</a:t>
            </a:r>
            <a:r>
              <a:rPr kumimoji="1" lang="en-US" altLang="zh-CN" sz="2800">
                <a:solidFill>
                  <a:srgbClr val="000000"/>
                </a:solidFill>
                <a:latin typeface="Tahoma" pitchFamily="34" charset="0"/>
              </a:rPr>
              <a:t>1</a:t>
            </a:r>
            <a:r>
              <a:rPr kumimoji="1" lang="zh-CN" altLang="en-US" sz="2800">
                <a:solidFill>
                  <a:srgbClr val="000000"/>
                </a:solidFill>
              </a:rPr>
              <a:t>，为完全正相关</a:t>
            </a:r>
          </a:p>
          <a:p>
            <a:pPr marL="1219200" lvl="1" indent="-533400" algn="just">
              <a:spcBef>
                <a:spcPct val="20000"/>
              </a:spcBef>
              <a:buClr>
                <a:srgbClr val="000000"/>
              </a:buClr>
              <a:buFont typeface="Wingdings" pitchFamily="2" charset="2"/>
              <a:buChar char="n"/>
            </a:pPr>
            <a:r>
              <a:rPr kumimoji="1" lang="en-US" altLang="zh-CN" sz="2800" i="1">
                <a:solidFill>
                  <a:srgbClr val="000000"/>
                </a:solidFill>
              </a:rPr>
              <a:t>r </a:t>
            </a:r>
            <a:r>
              <a:rPr kumimoji="1" lang="en-US" altLang="zh-CN" sz="2800">
                <a:solidFill>
                  <a:srgbClr val="000000"/>
                </a:solidFill>
              </a:rPr>
              <a:t>=</a:t>
            </a:r>
            <a:r>
              <a:rPr kumimoji="1" lang="en-US" altLang="zh-CN" sz="2800">
                <a:solidFill>
                  <a:srgbClr val="000000"/>
                </a:solidFill>
                <a:latin typeface="Tahoma" pitchFamily="34" charset="0"/>
              </a:rPr>
              <a:t>-1</a:t>
            </a:r>
            <a:r>
              <a:rPr kumimoji="1" lang="zh-CN" altLang="en-US" sz="2800">
                <a:solidFill>
                  <a:srgbClr val="000000"/>
                </a:solidFill>
              </a:rPr>
              <a:t>，为完全负正相关</a:t>
            </a:r>
          </a:p>
          <a:p>
            <a:pPr marL="609600" indent="-609600" algn="just">
              <a:spcBef>
                <a:spcPct val="20000"/>
              </a:spcBef>
              <a:buClr>
                <a:srgbClr val="000000"/>
              </a:buClr>
              <a:buFontTx/>
              <a:buAutoNum type="arabicPeriod"/>
            </a:pPr>
            <a:r>
              <a:rPr kumimoji="1" lang="zh-CN" altLang="en-US" sz="2800">
                <a:solidFill>
                  <a:srgbClr val="000000"/>
                </a:solidFill>
                <a:latin typeface="Tahoma" pitchFamily="34" charset="0"/>
              </a:rPr>
              <a:t> </a:t>
            </a:r>
            <a:r>
              <a:rPr kumimoji="1" lang="en-US" altLang="zh-CN" sz="2800" i="1">
                <a:solidFill>
                  <a:srgbClr val="000000"/>
                </a:solidFill>
              </a:rPr>
              <a:t>r </a:t>
            </a:r>
            <a:r>
              <a:rPr kumimoji="1" lang="en-US" altLang="zh-CN" sz="2800">
                <a:solidFill>
                  <a:srgbClr val="000000"/>
                </a:solidFill>
                <a:cs typeface="Arial" charset="0"/>
              </a:rPr>
              <a:t>= 0</a:t>
            </a:r>
            <a:r>
              <a:rPr kumimoji="1" lang="zh-CN" altLang="en-US" sz="2800">
                <a:solidFill>
                  <a:srgbClr val="000000"/>
                </a:solidFill>
                <a:cs typeface="Arial" charset="0"/>
              </a:rPr>
              <a:t>，</a:t>
            </a:r>
            <a:r>
              <a:rPr kumimoji="1" lang="zh-CN" altLang="en-US" sz="2800">
                <a:solidFill>
                  <a:srgbClr val="000000"/>
                </a:solidFill>
              </a:rPr>
              <a:t>不存在</a:t>
            </a:r>
            <a:r>
              <a:rPr kumimoji="1" lang="zh-CN" altLang="en-US" sz="2800" i="1">
                <a:solidFill>
                  <a:srgbClr val="000000"/>
                </a:solidFill>
              </a:rPr>
              <a:t>线性</a:t>
            </a:r>
            <a:r>
              <a:rPr kumimoji="1" lang="zh-CN" altLang="en-US" sz="2800">
                <a:solidFill>
                  <a:srgbClr val="000000"/>
                </a:solidFill>
              </a:rPr>
              <a:t>相关关系</a:t>
            </a:r>
          </a:p>
          <a:p>
            <a:pPr marL="609600" indent="-609600" algn="just">
              <a:spcBef>
                <a:spcPct val="20000"/>
              </a:spcBef>
              <a:buClr>
                <a:srgbClr val="000000"/>
              </a:buClr>
              <a:buFontTx/>
              <a:buAutoNum type="arabicPeriod"/>
            </a:pPr>
            <a:r>
              <a:rPr kumimoji="1" lang="zh-CN" altLang="en-US" sz="2800">
                <a:solidFill>
                  <a:srgbClr val="000000"/>
                </a:solidFill>
                <a:latin typeface="Tahoma" pitchFamily="34" charset="0"/>
              </a:rPr>
              <a:t> </a:t>
            </a:r>
            <a:r>
              <a:rPr kumimoji="1" lang="en-US" altLang="zh-CN" sz="2800">
                <a:solidFill>
                  <a:srgbClr val="000000"/>
                </a:solidFill>
                <a:latin typeface="Tahoma" pitchFamily="34" charset="0"/>
              </a:rPr>
              <a:t>-1</a:t>
            </a:r>
            <a:r>
              <a:rPr kumimoji="1" lang="en-US" altLang="zh-CN" sz="2800">
                <a:solidFill>
                  <a:srgbClr val="000000"/>
                </a:solidFill>
                <a:sym typeface="Symbol" pitchFamily="18" charset="2"/>
              </a:rPr>
              <a:t></a:t>
            </a:r>
            <a:r>
              <a:rPr kumimoji="1" lang="en-US" altLang="zh-CN" sz="2800" i="1">
                <a:solidFill>
                  <a:srgbClr val="000000"/>
                </a:solidFill>
              </a:rPr>
              <a:t>r</a:t>
            </a:r>
            <a:r>
              <a:rPr kumimoji="1" lang="en-US" altLang="zh-CN" sz="2800">
                <a:solidFill>
                  <a:srgbClr val="000000"/>
                </a:solidFill>
                <a:cs typeface="Arial" charset="0"/>
              </a:rPr>
              <a:t>&lt;</a:t>
            </a:r>
            <a:r>
              <a:rPr kumimoji="1" lang="en-US" altLang="zh-CN" sz="2800">
                <a:solidFill>
                  <a:srgbClr val="000000"/>
                </a:solidFill>
                <a:latin typeface="Tahoma" pitchFamily="34" charset="0"/>
                <a:cs typeface="Arial" charset="0"/>
              </a:rPr>
              <a:t>0</a:t>
            </a:r>
            <a:r>
              <a:rPr kumimoji="1" lang="zh-CN" altLang="en-US" sz="2800">
                <a:solidFill>
                  <a:srgbClr val="000000"/>
                </a:solidFill>
                <a:cs typeface="Arial" charset="0"/>
              </a:rPr>
              <a:t>，</a:t>
            </a:r>
            <a:r>
              <a:rPr kumimoji="1" lang="zh-CN" altLang="en-US" sz="2800">
                <a:solidFill>
                  <a:srgbClr val="000000"/>
                </a:solidFill>
              </a:rPr>
              <a:t>为负相关</a:t>
            </a:r>
          </a:p>
          <a:p>
            <a:pPr marL="609600" indent="-609600" algn="just">
              <a:spcBef>
                <a:spcPct val="20000"/>
              </a:spcBef>
              <a:buClr>
                <a:srgbClr val="000000"/>
              </a:buClr>
              <a:buFontTx/>
              <a:buAutoNum type="arabicPeriod"/>
            </a:pPr>
            <a:r>
              <a:rPr kumimoji="1" lang="zh-CN" altLang="en-US" sz="2800">
                <a:solidFill>
                  <a:srgbClr val="000000"/>
                </a:solidFill>
                <a:latin typeface="Tahoma" pitchFamily="34" charset="0"/>
              </a:rPr>
              <a:t> </a:t>
            </a:r>
            <a:r>
              <a:rPr kumimoji="1" lang="en-US" altLang="zh-CN" sz="2800">
                <a:solidFill>
                  <a:srgbClr val="000000"/>
                </a:solidFill>
                <a:latin typeface="Tahoma" pitchFamily="34" charset="0"/>
              </a:rPr>
              <a:t>0</a:t>
            </a:r>
            <a:r>
              <a:rPr kumimoji="1" lang="en-US" altLang="zh-CN" sz="2800">
                <a:solidFill>
                  <a:srgbClr val="000000"/>
                </a:solidFill>
              </a:rPr>
              <a:t>&lt;</a:t>
            </a:r>
            <a:r>
              <a:rPr kumimoji="1" lang="en-US" altLang="zh-CN" sz="2800" i="1">
                <a:solidFill>
                  <a:srgbClr val="000000"/>
                </a:solidFill>
              </a:rPr>
              <a:t>r</a:t>
            </a:r>
            <a:r>
              <a:rPr kumimoji="1" lang="en-US" altLang="zh-CN" sz="2800">
                <a:solidFill>
                  <a:srgbClr val="000000"/>
                </a:solidFill>
                <a:cs typeface="Arial" charset="0"/>
                <a:sym typeface="Symbol" pitchFamily="18" charset="2"/>
              </a:rPr>
              <a:t></a:t>
            </a:r>
            <a:r>
              <a:rPr kumimoji="1" lang="en-US" altLang="zh-CN" sz="2800">
                <a:solidFill>
                  <a:srgbClr val="000000"/>
                </a:solidFill>
                <a:latin typeface="Tahoma" pitchFamily="34" charset="0"/>
                <a:cs typeface="Arial" charset="0"/>
              </a:rPr>
              <a:t>1</a:t>
            </a:r>
            <a:r>
              <a:rPr kumimoji="1" lang="zh-CN" altLang="en-US" sz="2800">
                <a:solidFill>
                  <a:srgbClr val="000000"/>
                </a:solidFill>
                <a:cs typeface="Arial" charset="0"/>
              </a:rPr>
              <a:t>，</a:t>
            </a:r>
            <a:r>
              <a:rPr kumimoji="1" lang="zh-CN" altLang="en-US" sz="2800">
                <a:solidFill>
                  <a:srgbClr val="000000"/>
                </a:solidFill>
              </a:rPr>
              <a:t>为正相关</a:t>
            </a:r>
          </a:p>
          <a:p>
            <a:pPr marL="609600" indent="-609600" algn="just">
              <a:spcBef>
                <a:spcPct val="20000"/>
              </a:spcBef>
              <a:buClr>
                <a:srgbClr val="000000"/>
              </a:buClr>
              <a:buFontTx/>
              <a:buAutoNum type="arabicPeriod"/>
            </a:pPr>
            <a:r>
              <a:rPr kumimoji="1" lang="zh-CN" altLang="en-US" sz="2800">
                <a:solidFill>
                  <a:srgbClr val="000000"/>
                </a:solidFill>
                <a:latin typeface="Tahoma" pitchFamily="34" charset="0"/>
                <a:cs typeface="Arial" charset="0"/>
              </a:rPr>
              <a:t> </a:t>
            </a:r>
            <a:r>
              <a:rPr kumimoji="1" lang="en-US" altLang="zh-CN" sz="2800">
                <a:solidFill>
                  <a:srgbClr val="000000"/>
                </a:solidFill>
                <a:cs typeface="Arial" charset="0"/>
              </a:rPr>
              <a:t>|</a:t>
            </a:r>
            <a:r>
              <a:rPr kumimoji="1" lang="en-US" altLang="zh-CN" sz="2800" i="1">
                <a:solidFill>
                  <a:srgbClr val="000000"/>
                </a:solidFill>
              </a:rPr>
              <a:t>r</a:t>
            </a:r>
            <a:r>
              <a:rPr kumimoji="1" lang="en-US" altLang="zh-CN" sz="2800">
                <a:solidFill>
                  <a:srgbClr val="000000"/>
                </a:solidFill>
                <a:cs typeface="Arial" charset="0"/>
              </a:rPr>
              <a:t>|</a:t>
            </a:r>
            <a:r>
              <a:rPr kumimoji="1" lang="zh-CN" altLang="en-US" sz="2800">
                <a:solidFill>
                  <a:srgbClr val="000000"/>
                </a:solidFill>
              </a:rPr>
              <a:t>越趋于</a:t>
            </a:r>
            <a:r>
              <a:rPr kumimoji="1" lang="en-US" altLang="zh-CN" sz="2800">
                <a:solidFill>
                  <a:srgbClr val="000000"/>
                </a:solidFill>
                <a:latin typeface="Tahoma" pitchFamily="34" charset="0"/>
              </a:rPr>
              <a:t>1</a:t>
            </a:r>
            <a:r>
              <a:rPr kumimoji="1" lang="zh-CN" altLang="en-US" sz="2800">
                <a:solidFill>
                  <a:srgbClr val="000000"/>
                </a:solidFill>
                <a:latin typeface="Tahoma" pitchFamily="34" charset="0"/>
              </a:rPr>
              <a:t>表示</a:t>
            </a:r>
            <a:r>
              <a:rPr kumimoji="1" lang="zh-CN" altLang="en-US" sz="2800">
                <a:solidFill>
                  <a:srgbClr val="000000"/>
                </a:solidFill>
              </a:rPr>
              <a:t>关系越密切；</a:t>
            </a:r>
            <a:r>
              <a:rPr kumimoji="1" lang="en-US" altLang="zh-CN" sz="2800">
                <a:solidFill>
                  <a:srgbClr val="000000"/>
                </a:solidFill>
                <a:cs typeface="Arial" charset="0"/>
              </a:rPr>
              <a:t>|</a:t>
            </a:r>
            <a:r>
              <a:rPr kumimoji="1" lang="en-US" altLang="zh-CN" sz="2800" i="1">
                <a:solidFill>
                  <a:srgbClr val="000000"/>
                </a:solidFill>
              </a:rPr>
              <a:t>r</a:t>
            </a:r>
            <a:r>
              <a:rPr kumimoji="1" lang="en-US" altLang="zh-CN" sz="2800">
                <a:solidFill>
                  <a:srgbClr val="000000"/>
                </a:solidFill>
                <a:cs typeface="Arial" charset="0"/>
              </a:rPr>
              <a:t>|</a:t>
            </a:r>
            <a:r>
              <a:rPr kumimoji="1" lang="zh-CN" altLang="en-US" sz="2800">
                <a:solidFill>
                  <a:srgbClr val="000000"/>
                </a:solidFill>
              </a:rPr>
              <a:t>越趋于</a:t>
            </a:r>
            <a:r>
              <a:rPr kumimoji="1" lang="en-US" altLang="zh-CN" sz="2800">
                <a:solidFill>
                  <a:srgbClr val="000000"/>
                </a:solidFill>
                <a:latin typeface="Tahoma" pitchFamily="34" charset="0"/>
              </a:rPr>
              <a:t>0</a:t>
            </a:r>
            <a:r>
              <a:rPr kumimoji="1" lang="zh-CN" altLang="en-US" sz="2800">
                <a:solidFill>
                  <a:srgbClr val="000000"/>
                </a:solidFill>
              </a:rPr>
              <a:t>表示关系越不密切</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9" name="Rectangle 7"/>
          <p:cNvSpPr>
            <a:spLocks noChangeArrowheads="1"/>
          </p:cNvSpPr>
          <p:nvPr/>
        </p:nvSpPr>
        <p:spPr bwMode="auto">
          <a:xfrm>
            <a:off x="1571625" y="1000125"/>
            <a:ext cx="5334000" cy="685800"/>
          </a:xfrm>
          <a:prstGeom prst="rect">
            <a:avLst/>
          </a:prstGeom>
          <a:noFill/>
          <a:ln w="12700">
            <a:noFill/>
            <a:miter lim="800000"/>
            <a:headEnd/>
            <a:tailEnd/>
          </a:ln>
          <a:effectLst/>
        </p:spPr>
        <p:txBody>
          <a:bodyPr lIns="90488" tIns="44450" rIns="90488" bIns="44450" anchor="ctr" anchorCtr="1"/>
          <a:lstStyle/>
          <a:p>
            <a:pPr>
              <a:defRPr/>
            </a:pPr>
            <a:r>
              <a:rPr kumimoji="1" lang="zh-CN" altLang="en-US" sz="3600">
                <a:solidFill>
                  <a:srgbClr val="000000"/>
                </a:solidFill>
                <a:effectLst>
                  <a:outerShdw blurRad="38100" dist="38100" dir="2700000" algn="tl">
                    <a:srgbClr val="C0C0C0"/>
                  </a:outerShdw>
                </a:effectLst>
                <a:ea typeface="宋体" pitchFamily="2" charset="-122"/>
              </a:rPr>
              <a:t>取值及其意义</a:t>
            </a:r>
          </a:p>
        </p:txBody>
      </p:sp>
      <p:grpSp>
        <p:nvGrpSpPr>
          <p:cNvPr id="50179" name="Group 8"/>
          <p:cNvGrpSpPr>
            <a:grpSpLocks/>
          </p:cNvGrpSpPr>
          <p:nvPr/>
        </p:nvGrpSpPr>
        <p:grpSpPr bwMode="auto">
          <a:xfrm>
            <a:off x="484188" y="3209925"/>
            <a:ext cx="8302625" cy="1020763"/>
            <a:chOff x="289" y="2088"/>
            <a:chExt cx="5230" cy="643"/>
          </a:xfrm>
        </p:grpSpPr>
        <p:sp>
          <p:nvSpPr>
            <p:cNvPr id="422921" name="Rectangle 9"/>
            <p:cNvSpPr>
              <a:spLocks noChangeArrowheads="1"/>
            </p:cNvSpPr>
            <p:nvPr/>
          </p:nvSpPr>
          <p:spPr bwMode="auto">
            <a:xfrm>
              <a:off x="289" y="2329"/>
              <a:ext cx="958" cy="402"/>
            </a:xfrm>
            <a:prstGeom prst="rect">
              <a:avLst/>
            </a:prstGeom>
            <a:solidFill>
              <a:srgbClr val="00B0F0"/>
            </a:solidFill>
            <a:ln w="12700">
              <a:noFill/>
              <a:miter lim="800000"/>
              <a:headEnd/>
              <a:tailEnd/>
            </a:ln>
            <a:effectLst/>
          </p:spPr>
          <p:txBody>
            <a:bodyPr lIns="90488" tIns="44450" rIns="90488" bIns="44450">
              <a:spAutoFit/>
            </a:bodyPr>
            <a:lstStyle/>
            <a:p>
              <a:pPr>
                <a:spcBef>
                  <a:spcPct val="50000"/>
                </a:spcBef>
                <a:defRPr/>
              </a:pPr>
              <a:r>
                <a:rPr kumimoji="1" lang="en-US" altLang="zh-CN" sz="3600">
                  <a:solidFill>
                    <a:srgbClr val="000000"/>
                  </a:solidFill>
                  <a:effectLst>
                    <a:outerShdw blurRad="38100" dist="38100" dir="2700000" algn="tl">
                      <a:srgbClr val="FFFFFF"/>
                    </a:outerShdw>
                  </a:effectLst>
                  <a:ea typeface="宋体" pitchFamily="2" charset="-122"/>
                </a:rPr>
                <a:t>-1.0</a:t>
              </a:r>
            </a:p>
          </p:txBody>
        </p:sp>
        <p:sp>
          <p:nvSpPr>
            <p:cNvPr id="422922" name="Rectangle 10"/>
            <p:cNvSpPr>
              <a:spLocks noChangeArrowheads="1"/>
            </p:cNvSpPr>
            <p:nvPr/>
          </p:nvSpPr>
          <p:spPr bwMode="auto">
            <a:xfrm>
              <a:off x="4561" y="2329"/>
              <a:ext cx="958" cy="402"/>
            </a:xfrm>
            <a:prstGeom prst="rect">
              <a:avLst/>
            </a:prstGeom>
            <a:solidFill>
              <a:srgbClr val="00B0F0"/>
            </a:solidFill>
            <a:ln w="12700">
              <a:noFill/>
              <a:miter lim="800000"/>
              <a:headEnd/>
              <a:tailEnd/>
            </a:ln>
            <a:effectLst/>
          </p:spPr>
          <p:txBody>
            <a:bodyPr lIns="90488" tIns="44450" rIns="90488" bIns="44450">
              <a:spAutoFit/>
            </a:bodyPr>
            <a:lstStyle/>
            <a:p>
              <a:pPr>
                <a:spcBef>
                  <a:spcPct val="50000"/>
                </a:spcBef>
                <a:defRPr/>
              </a:pPr>
              <a:r>
                <a:rPr kumimoji="1" lang="en-US" altLang="zh-CN" sz="3600">
                  <a:solidFill>
                    <a:srgbClr val="000000"/>
                  </a:solidFill>
                  <a:effectLst>
                    <a:outerShdw blurRad="38100" dist="38100" dir="2700000" algn="tl">
                      <a:srgbClr val="FFFFFF"/>
                    </a:outerShdw>
                  </a:effectLst>
                  <a:ea typeface="宋体" pitchFamily="2" charset="-122"/>
                </a:rPr>
                <a:t>+1.0</a:t>
              </a:r>
            </a:p>
          </p:txBody>
        </p:sp>
        <p:sp>
          <p:nvSpPr>
            <p:cNvPr id="422923" name="Rectangle 11"/>
            <p:cNvSpPr>
              <a:spLocks noChangeArrowheads="1"/>
            </p:cNvSpPr>
            <p:nvPr/>
          </p:nvSpPr>
          <p:spPr bwMode="auto">
            <a:xfrm>
              <a:off x="2377" y="2329"/>
              <a:ext cx="958" cy="402"/>
            </a:xfrm>
            <a:prstGeom prst="rect">
              <a:avLst/>
            </a:prstGeom>
            <a:solidFill>
              <a:srgbClr val="00B0F0"/>
            </a:solidFill>
            <a:ln w="12700">
              <a:noFill/>
              <a:miter lim="800000"/>
              <a:headEnd/>
              <a:tailEnd/>
            </a:ln>
            <a:effectLst/>
          </p:spPr>
          <p:txBody>
            <a:bodyPr lIns="90488" tIns="44450" rIns="90488" bIns="44450">
              <a:spAutoFit/>
            </a:bodyPr>
            <a:lstStyle/>
            <a:p>
              <a:pPr>
                <a:spcBef>
                  <a:spcPct val="50000"/>
                </a:spcBef>
                <a:defRPr/>
              </a:pPr>
              <a:r>
                <a:rPr kumimoji="1" lang="en-US" altLang="zh-CN" sz="3600">
                  <a:solidFill>
                    <a:srgbClr val="000000"/>
                  </a:solidFill>
                  <a:effectLst>
                    <a:outerShdw blurRad="38100" dist="38100" dir="2700000" algn="tl">
                      <a:srgbClr val="FFFFFF"/>
                    </a:outerShdw>
                  </a:effectLst>
                  <a:ea typeface="宋体" pitchFamily="2" charset="-122"/>
                </a:rPr>
                <a:t>0</a:t>
              </a:r>
            </a:p>
          </p:txBody>
        </p:sp>
        <p:sp>
          <p:nvSpPr>
            <p:cNvPr id="422924" name="Rectangle 12"/>
            <p:cNvSpPr>
              <a:spLocks noChangeArrowheads="1"/>
            </p:cNvSpPr>
            <p:nvPr/>
          </p:nvSpPr>
          <p:spPr bwMode="auto">
            <a:xfrm>
              <a:off x="1345" y="2329"/>
              <a:ext cx="958" cy="402"/>
            </a:xfrm>
            <a:prstGeom prst="rect">
              <a:avLst/>
            </a:prstGeom>
            <a:solidFill>
              <a:srgbClr val="00B0F0"/>
            </a:solidFill>
            <a:ln w="12700">
              <a:noFill/>
              <a:miter lim="800000"/>
              <a:headEnd/>
              <a:tailEnd/>
            </a:ln>
            <a:effectLst/>
          </p:spPr>
          <p:txBody>
            <a:bodyPr lIns="90488" tIns="44450" rIns="90488" bIns="44450">
              <a:spAutoFit/>
            </a:bodyPr>
            <a:lstStyle/>
            <a:p>
              <a:pPr>
                <a:spcBef>
                  <a:spcPct val="50000"/>
                </a:spcBef>
                <a:defRPr/>
              </a:pPr>
              <a:r>
                <a:rPr kumimoji="1" lang="en-US" altLang="zh-CN" sz="3600">
                  <a:solidFill>
                    <a:srgbClr val="000000"/>
                  </a:solidFill>
                  <a:effectLst>
                    <a:outerShdw blurRad="38100" dist="38100" dir="2700000" algn="tl">
                      <a:srgbClr val="FFFFFF"/>
                    </a:outerShdw>
                  </a:effectLst>
                  <a:ea typeface="宋体" pitchFamily="2" charset="-122"/>
                </a:rPr>
                <a:t>-0.5</a:t>
              </a:r>
            </a:p>
          </p:txBody>
        </p:sp>
        <p:sp>
          <p:nvSpPr>
            <p:cNvPr id="422925" name="Rectangle 13"/>
            <p:cNvSpPr>
              <a:spLocks noChangeArrowheads="1"/>
            </p:cNvSpPr>
            <p:nvPr/>
          </p:nvSpPr>
          <p:spPr bwMode="auto">
            <a:xfrm>
              <a:off x="3465" y="2329"/>
              <a:ext cx="958" cy="402"/>
            </a:xfrm>
            <a:prstGeom prst="rect">
              <a:avLst/>
            </a:prstGeom>
            <a:solidFill>
              <a:srgbClr val="00B0F0"/>
            </a:solidFill>
            <a:ln w="12700">
              <a:noFill/>
              <a:miter lim="800000"/>
              <a:headEnd/>
              <a:tailEnd/>
            </a:ln>
            <a:effectLst/>
          </p:spPr>
          <p:txBody>
            <a:bodyPr lIns="90488" tIns="44450" rIns="90488" bIns="44450">
              <a:spAutoFit/>
            </a:bodyPr>
            <a:lstStyle/>
            <a:p>
              <a:pPr>
                <a:spcBef>
                  <a:spcPct val="50000"/>
                </a:spcBef>
                <a:defRPr/>
              </a:pPr>
              <a:r>
                <a:rPr kumimoji="1" lang="en-US" altLang="zh-CN" sz="3600">
                  <a:solidFill>
                    <a:srgbClr val="000000"/>
                  </a:solidFill>
                  <a:effectLst>
                    <a:outerShdw blurRad="38100" dist="38100" dir="2700000" algn="tl">
                      <a:srgbClr val="FFFFFF"/>
                    </a:outerShdw>
                  </a:effectLst>
                  <a:ea typeface="宋体" pitchFamily="2" charset="-122"/>
                </a:rPr>
                <a:t>+0.5</a:t>
              </a:r>
            </a:p>
          </p:txBody>
        </p:sp>
        <p:grpSp>
          <p:nvGrpSpPr>
            <p:cNvPr id="50201" name="Group 14"/>
            <p:cNvGrpSpPr>
              <a:grpSpLocks/>
            </p:cNvGrpSpPr>
            <p:nvPr/>
          </p:nvGrpSpPr>
          <p:grpSpPr bwMode="auto">
            <a:xfrm>
              <a:off x="768" y="2088"/>
              <a:ext cx="4272" cy="240"/>
              <a:chOff x="768" y="2088"/>
              <a:chExt cx="4272" cy="240"/>
            </a:xfrm>
          </p:grpSpPr>
          <p:sp>
            <p:nvSpPr>
              <p:cNvPr id="422927" name="Line 15"/>
              <p:cNvSpPr>
                <a:spLocks noChangeShapeType="1"/>
              </p:cNvSpPr>
              <p:nvPr/>
            </p:nvSpPr>
            <p:spPr bwMode="auto">
              <a:xfrm>
                <a:off x="768" y="2208"/>
                <a:ext cx="4272" cy="0"/>
              </a:xfrm>
              <a:prstGeom prst="line">
                <a:avLst/>
              </a:prstGeom>
              <a:noFill/>
              <a:ln w="76200">
                <a:solidFill>
                  <a:schemeClr val="tx1"/>
                </a:solidFill>
                <a:round/>
                <a:headEnd/>
                <a:tailEnd/>
              </a:ln>
              <a:effectLst>
                <a:outerShdw dist="35921" dir="2700000" algn="ctr" rotWithShape="0">
                  <a:schemeClr val="bg2"/>
                </a:outerShdw>
              </a:effectLst>
            </p:spPr>
            <p:txBody>
              <a:bodyPr/>
              <a:lstStyle/>
              <a:p>
                <a:pPr>
                  <a:defRPr/>
                </a:pPr>
                <a:endParaRPr lang="zh-CN" altLang="en-US">
                  <a:ea typeface="宋体" pitchFamily="2" charset="-122"/>
                </a:endParaRPr>
              </a:p>
            </p:txBody>
          </p:sp>
          <p:sp>
            <p:nvSpPr>
              <p:cNvPr id="422928" name="Line 16"/>
              <p:cNvSpPr>
                <a:spLocks noChangeShapeType="1"/>
              </p:cNvSpPr>
              <p:nvPr/>
            </p:nvSpPr>
            <p:spPr bwMode="auto">
              <a:xfrm>
                <a:off x="2859" y="2088"/>
                <a:ext cx="0" cy="240"/>
              </a:xfrm>
              <a:prstGeom prst="line">
                <a:avLst/>
              </a:prstGeom>
              <a:noFill/>
              <a:ln w="76200">
                <a:solidFill>
                  <a:schemeClr val="tx1"/>
                </a:solidFill>
                <a:round/>
                <a:headEnd/>
                <a:tailEnd/>
              </a:ln>
              <a:effectLst>
                <a:outerShdw dist="35921" dir="2700000" algn="ctr" rotWithShape="0">
                  <a:schemeClr val="bg2"/>
                </a:outerShdw>
              </a:effectLst>
            </p:spPr>
            <p:txBody>
              <a:bodyPr/>
              <a:lstStyle/>
              <a:p>
                <a:pPr>
                  <a:defRPr/>
                </a:pPr>
                <a:endParaRPr lang="zh-CN" altLang="en-US">
                  <a:ea typeface="宋体" pitchFamily="2" charset="-122"/>
                </a:endParaRPr>
              </a:p>
            </p:txBody>
          </p:sp>
          <p:sp>
            <p:nvSpPr>
              <p:cNvPr id="422929" name="Line 17"/>
              <p:cNvSpPr>
                <a:spLocks noChangeShapeType="1"/>
              </p:cNvSpPr>
              <p:nvPr/>
            </p:nvSpPr>
            <p:spPr bwMode="auto">
              <a:xfrm>
                <a:off x="3964" y="2088"/>
                <a:ext cx="0" cy="240"/>
              </a:xfrm>
              <a:prstGeom prst="line">
                <a:avLst/>
              </a:prstGeom>
              <a:noFill/>
              <a:ln w="76200">
                <a:solidFill>
                  <a:schemeClr val="tx1"/>
                </a:solidFill>
                <a:round/>
                <a:headEnd/>
                <a:tailEnd/>
              </a:ln>
              <a:effectLst>
                <a:outerShdw dist="35921" dir="2700000" algn="ctr" rotWithShape="0">
                  <a:schemeClr val="bg2"/>
                </a:outerShdw>
              </a:effectLst>
            </p:spPr>
            <p:txBody>
              <a:bodyPr/>
              <a:lstStyle/>
              <a:p>
                <a:pPr>
                  <a:defRPr/>
                </a:pPr>
                <a:endParaRPr lang="zh-CN" altLang="en-US">
                  <a:ea typeface="宋体" pitchFamily="2" charset="-122"/>
                </a:endParaRPr>
              </a:p>
            </p:txBody>
          </p:sp>
          <p:sp>
            <p:nvSpPr>
              <p:cNvPr id="422930" name="Line 18"/>
              <p:cNvSpPr>
                <a:spLocks noChangeShapeType="1"/>
              </p:cNvSpPr>
              <p:nvPr/>
            </p:nvSpPr>
            <p:spPr bwMode="auto">
              <a:xfrm>
                <a:off x="5040" y="2088"/>
                <a:ext cx="0" cy="240"/>
              </a:xfrm>
              <a:prstGeom prst="line">
                <a:avLst/>
              </a:prstGeom>
              <a:noFill/>
              <a:ln w="76200">
                <a:solidFill>
                  <a:schemeClr val="tx1"/>
                </a:solidFill>
                <a:round/>
                <a:headEnd/>
                <a:tailEnd/>
              </a:ln>
              <a:effectLst>
                <a:outerShdw dist="35921" dir="2700000" algn="ctr" rotWithShape="0">
                  <a:schemeClr val="bg2"/>
                </a:outerShdw>
              </a:effectLst>
            </p:spPr>
            <p:txBody>
              <a:bodyPr/>
              <a:lstStyle/>
              <a:p>
                <a:pPr>
                  <a:defRPr/>
                </a:pPr>
                <a:endParaRPr lang="zh-CN" altLang="en-US">
                  <a:ea typeface="宋体" pitchFamily="2" charset="-122"/>
                </a:endParaRPr>
              </a:p>
            </p:txBody>
          </p:sp>
          <p:sp>
            <p:nvSpPr>
              <p:cNvPr id="422931" name="Line 19"/>
              <p:cNvSpPr>
                <a:spLocks noChangeShapeType="1"/>
              </p:cNvSpPr>
              <p:nvPr/>
            </p:nvSpPr>
            <p:spPr bwMode="auto">
              <a:xfrm>
                <a:off x="1828" y="2088"/>
                <a:ext cx="0" cy="240"/>
              </a:xfrm>
              <a:prstGeom prst="line">
                <a:avLst/>
              </a:prstGeom>
              <a:noFill/>
              <a:ln w="76200">
                <a:solidFill>
                  <a:schemeClr val="tx1"/>
                </a:solidFill>
                <a:round/>
                <a:headEnd/>
                <a:tailEnd/>
              </a:ln>
              <a:effectLst>
                <a:outerShdw dist="35921" dir="2700000" algn="ctr" rotWithShape="0">
                  <a:schemeClr val="bg2"/>
                </a:outerShdw>
              </a:effectLst>
            </p:spPr>
            <p:txBody>
              <a:bodyPr/>
              <a:lstStyle/>
              <a:p>
                <a:pPr>
                  <a:defRPr/>
                </a:pPr>
                <a:endParaRPr lang="zh-CN" altLang="en-US">
                  <a:ea typeface="宋体" pitchFamily="2" charset="-122"/>
                </a:endParaRPr>
              </a:p>
            </p:txBody>
          </p:sp>
          <p:sp>
            <p:nvSpPr>
              <p:cNvPr id="422932" name="Line 20"/>
              <p:cNvSpPr>
                <a:spLocks noChangeShapeType="1"/>
              </p:cNvSpPr>
              <p:nvPr/>
            </p:nvSpPr>
            <p:spPr bwMode="auto">
              <a:xfrm>
                <a:off x="768" y="2088"/>
                <a:ext cx="0" cy="240"/>
              </a:xfrm>
              <a:prstGeom prst="line">
                <a:avLst/>
              </a:prstGeom>
              <a:noFill/>
              <a:ln w="76200">
                <a:solidFill>
                  <a:schemeClr val="tx1"/>
                </a:solidFill>
                <a:round/>
                <a:headEnd/>
                <a:tailEnd/>
              </a:ln>
              <a:effectLst>
                <a:outerShdw dist="35921" dir="2700000" algn="ctr" rotWithShape="0">
                  <a:schemeClr val="bg2"/>
                </a:outerShdw>
              </a:effectLst>
            </p:spPr>
            <p:txBody>
              <a:bodyPr/>
              <a:lstStyle/>
              <a:p>
                <a:pPr>
                  <a:defRPr/>
                </a:pPr>
                <a:endParaRPr lang="zh-CN" altLang="en-US">
                  <a:ea typeface="宋体" pitchFamily="2" charset="-122"/>
                </a:endParaRPr>
              </a:p>
            </p:txBody>
          </p:sp>
        </p:grpSp>
      </p:grpSp>
      <p:grpSp>
        <p:nvGrpSpPr>
          <p:cNvPr id="50180" name="Group 21"/>
          <p:cNvGrpSpPr>
            <a:grpSpLocks/>
          </p:cNvGrpSpPr>
          <p:nvPr/>
        </p:nvGrpSpPr>
        <p:grpSpPr bwMode="auto">
          <a:xfrm>
            <a:off x="254000" y="2257425"/>
            <a:ext cx="2057400" cy="854075"/>
            <a:chOff x="144" y="1488"/>
            <a:chExt cx="1296" cy="538"/>
          </a:xfrm>
        </p:grpSpPr>
        <p:sp>
          <p:nvSpPr>
            <p:cNvPr id="422934" name="Rectangle 22"/>
            <p:cNvSpPr>
              <a:spLocks noChangeArrowheads="1"/>
            </p:cNvSpPr>
            <p:nvPr/>
          </p:nvSpPr>
          <p:spPr bwMode="auto">
            <a:xfrm>
              <a:off x="144" y="1488"/>
              <a:ext cx="1296" cy="325"/>
            </a:xfrm>
            <a:prstGeom prst="rect">
              <a:avLst/>
            </a:prstGeom>
            <a:noFill/>
            <a:ln w="12700">
              <a:noFill/>
              <a:miter lim="800000"/>
              <a:headEnd/>
              <a:tailEnd/>
            </a:ln>
            <a:effectLst/>
          </p:spPr>
          <p:txBody>
            <a:bodyPr lIns="90488" tIns="44450" rIns="90488" bIns="44450">
              <a:spAutoFit/>
            </a:bodyPr>
            <a:lstStyle/>
            <a:p>
              <a:pPr>
                <a:spcBef>
                  <a:spcPct val="50000"/>
                </a:spcBef>
                <a:defRPr/>
              </a:pPr>
              <a:r>
                <a:rPr kumimoji="1" lang="zh-CN" altLang="en-US" sz="2800">
                  <a:solidFill>
                    <a:srgbClr val="000000"/>
                  </a:solidFill>
                  <a:effectLst>
                    <a:outerShdw blurRad="38100" dist="38100" dir="2700000" algn="tl">
                      <a:srgbClr val="C0C0C0"/>
                    </a:outerShdw>
                  </a:effectLst>
                  <a:ea typeface="宋体" pitchFamily="2" charset="-122"/>
                </a:rPr>
                <a:t>完全负相关</a:t>
              </a:r>
            </a:p>
          </p:txBody>
        </p:sp>
        <p:sp>
          <p:nvSpPr>
            <p:cNvPr id="50195" name="AutoShape 23"/>
            <p:cNvSpPr>
              <a:spLocks noChangeArrowheads="1"/>
            </p:cNvSpPr>
            <p:nvPr/>
          </p:nvSpPr>
          <p:spPr bwMode="auto">
            <a:xfrm rot="10800000" flipH="1">
              <a:off x="678" y="1853"/>
              <a:ext cx="188" cy="173"/>
            </a:xfrm>
            <a:prstGeom prst="triangle">
              <a:avLst>
                <a:gd name="adj" fmla="val 49995"/>
              </a:avLst>
            </a:prstGeom>
            <a:solidFill>
              <a:schemeClr val="accent1"/>
            </a:solidFill>
            <a:ln w="12700">
              <a:solidFill>
                <a:schemeClr val="tx1"/>
              </a:solidFill>
              <a:miter lim="800000"/>
              <a:headEnd/>
              <a:tailEnd/>
            </a:ln>
          </p:spPr>
          <p:txBody>
            <a:bodyPr wrap="none" anchor="ctr"/>
            <a:lstStyle/>
            <a:p>
              <a:endParaRPr lang="zh-CN" altLang="en-US"/>
            </a:p>
          </p:txBody>
        </p:sp>
      </p:grpSp>
      <p:grpSp>
        <p:nvGrpSpPr>
          <p:cNvPr id="50181" name="Group 24"/>
          <p:cNvGrpSpPr>
            <a:grpSpLocks/>
          </p:cNvGrpSpPr>
          <p:nvPr/>
        </p:nvGrpSpPr>
        <p:grpSpPr bwMode="auto">
          <a:xfrm>
            <a:off x="3530600" y="2257425"/>
            <a:ext cx="2057400" cy="854075"/>
            <a:chOff x="2208" y="1488"/>
            <a:chExt cx="1296" cy="538"/>
          </a:xfrm>
        </p:grpSpPr>
        <p:sp>
          <p:nvSpPr>
            <p:cNvPr id="50192" name="AutoShape 25"/>
            <p:cNvSpPr>
              <a:spLocks noChangeArrowheads="1"/>
            </p:cNvSpPr>
            <p:nvPr/>
          </p:nvSpPr>
          <p:spPr bwMode="auto">
            <a:xfrm rot="10800000" flipH="1">
              <a:off x="2756" y="1853"/>
              <a:ext cx="188" cy="173"/>
            </a:xfrm>
            <a:prstGeom prst="triangle">
              <a:avLst>
                <a:gd name="adj" fmla="val 49995"/>
              </a:avLst>
            </a:prstGeom>
            <a:solidFill>
              <a:schemeClr val="accent1"/>
            </a:solidFill>
            <a:ln w="12700">
              <a:solidFill>
                <a:schemeClr val="tx1"/>
              </a:solidFill>
              <a:miter lim="800000"/>
              <a:headEnd/>
              <a:tailEnd/>
            </a:ln>
          </p:spPr>
          <p:txBody>
            <a:bodyPr wrap="none" anchor="ctr"/>
            <a:lstStyle/>
            <a:p>
              <a:endParaRPr lang="zh-CN" altLang="en-US"/>
            </a:p>
          </p:txBody>
        </p:sp>
        <p:sp>
          <p:nvSpPr>
            <p:cNvPr id="422938" name="Rectangle 26"/>
            <p:cNvSpPr>
              <a:spLocks noChangeArrowheads="1"/>
            </p:cNvSpPr>
            <p:nvPr/>
          </p:nvSpPr>
          <p:spPr bwMode="auto">
            <a:xfrm>
              <a:off x="2208" y="1488"/>
              <a:ext cx="1296" cy="325"/>
            </a:xfrm>
            <a:prstGeom prst="rect">
              <a:avLst/>
            </a:prstGeom>
            <a:noFill/>
            <a:ln w="12700">
              <a:noFill/>
              <a:miter lim="800000"/>
              <a:headEnd/>
              <a:tailEnd/>
            </a:ln>
            <a:effectLst/>
          </p:spPr>
          <p:txBody>
            <a:bodyPr lIns="90488" tIns="44450" rIns="90488" bIns="44450">
              <a:spAutoFit/>
            </a:bodyPr>
            <a:lstStyle/>
            <a:p>
              <a:pPr>
                <a:spcBef>
                  <a:spcPct val="50000"/>
                </a:spcBef>
                <a:defRPr/>
              </a:pPr>
              <a:r>
                <a:rPr kumimoji="1" lang="zh-CN" altLang="en-US" sz="2800">
                  <a:solidFill>
                    <a:srgbClr val="000000"/>
                  </a:solidFill>
                  <a:effectLst>
                    <a:outerShdw blurRad="38100" dist="38100" dir="2700000" algn="tl">
                      <a:srgbClr val="C0C0C0"/>
                    </a:outerShdw>
                  </a:effectLst>
                  <a:ea typeface="宋体" pitchFamily="2" charset="-122"/>
                </a:rPr>
                <a:t>无线性相关</a:t>
              </a:r>
            </a:p>
          </p:txBody>
        </p:sp>
      </p:grpSp>
      <p:grpSp>
        <p:nvGrpSpPr>
          <p:cNvPr id="50182" name="Group 27"/>
          <p:cNvGrpSpPr>
            <a:grpSpLocks/>
          </p:cNvGrpSpPr>
          <p:nvPr/>
        </p:nvGrpSpPr>
        <p:grpSpPr bwMode="auto">
          <a:xfrm>
            <a:off x="6959600" y="2181225"/>
            <a:ext cx="1981200" cy="927100"/>
            <a:chOff x="4368" y="1440"/>
            <a:chExt cx="1248" cy="584"/>
          </a:xfrm>
        </p:grpSpPr>
        <p:sp>
          <p:nvSpPr>
            <p:cNvPr id="50190" name="AutoShape 28"/>
            <p:cNvSpPr>
              <a:spLocks noChangeArrowheads="1"/>
            </p:cNvSpPr>
            <p:nvPr/>
          </p:nvSpPr>
          <p:spPr bwMode="auto">
            <a:xfrm rot="10800000" flipH="1">
              <a:off x="4952" y="1851"/>
              <a:ext cx="188" cy="173"/>
            </a:xfrm>
            <a:prstGeom prst="triangle">
              <a:avLst>
                <a:gd name="adj" fmla="val 49995"/>
              </a:avLst>
            </a:prstGeom>
            <a:solidFill>
              <a:schemeClr val="accent1"/>
            </a:solidFill>
            <a:ln w="12700">
              <a:solidFill>
                <a:schemeClr val="tx1"/>
              </a:solidFill>
              <a:miter lim="800000"/>
              <a:headEnd/>
              <a:tailEnd/>
            </a:ln>
          </p:spPr>
          <p:txBody>
            <a:bodyPr wrap="none" anchor="ctr"/>
            <a:lstStyle/>
            <a:p>
              <a:endParaRPr lang="zh-CN" altLang="en-US"/>
            </a:p>
          </p:txBody>
        </p:sp>
        <p:sp>
          <p:nvSpPr>
            <p:cNvPr id="422941" name="Rectangle 29"/>
            <p:cNvSpPr>
              <a:spLocks noChangeArrowheads="1"/>
            </p:cNvSpPr>
            <p:nvPr/>
          </p:nvSpPr>
          <p:spPr bwMode="auto">
            <a:xfrm>
              <a:off x="4368" y="1440"/>
              <a:ext cx="1248" cy="325"/>
            </a:xfrm>
            <a:prstGeom prst="rect">
              <a:avLst/>
            </a:prstGeom>
            <a:noFill/>
            <a:ln w="12700">
              <a:noFill/>
              <a:miter lim="800000"/>
              <a:headEnd/>
              <a:tailEnd/>
            </a:ln>
            <a:effectLst/>
          </p:spPr>
          <p:txBody>
            <a:bodyPr lIns="90488" tIns="44450" rIns="90488" bIns="44450">
              <a:spAutoFit/>
            </a:bodyPr>
            <a:lstStyle/>
            <a:p>
              <a:pPr>
                <a:spcBef>
                  <a:spcPct val="50000"/>
                </a:spcBef>
                <a:defRPr/>
              </a:pPr>
              <a:r>
                <a:rPr kumimoji="1" lang="zh-CN" altLang="en-US" sz="2800">
                  <a:solidFill>
                    <a:srgbClr val="000000"/>
                  </a:solidFill>
                  <a:effectLst>
                    <a:outerShdw blurRad="38100" dist="38100" dir="2700000" algn="tl">
                      <a:srgbClr val="C0C0C0"/>
                    </a:outerShdw>
                  </a:effectLst>
                  <a:ea typeface="宋体" pitchFamily="2" charset="-122"/>
                </a:rPr>
                <a:t>完全正相关</a:t>
              </a:r>
            </a:p>
          </p:txBody>
        </p:sp>
      </p:grpSp>
      <p:grpSp>
        <p:nvGrpSpPr>
          <p:cNvPr id="50183" name="Group 30"/>
          <p:cNvGrpSpPr>
            <a:grpSpLocks/>
          </p:cNvGrpSpPr>
          <p:nvPr/>
        </p:nvGrpSpPr>
        <p:grpSpPr bwMode="auto">
          <a:xfrm>
            <a:off x="1473200" y="4467225"/>
            <a:ext cx="2819400" cy="973138"/>
            <a:chOff x="912" y="2880"/>
            <a:chExt cx="1776" cy="613"/>
          </a:xfrm>
        </p:grpSpPr>
        <p:sp>
          <p:nvSpPr>
            <p:cNvPr id="422943" name="Rectangle 31"/>
            <p:cNvSpPr>
              <a:spLocks noChangeArrowheads="1"/>
            </p:cNvSpPr>
            <p:nvPr/>
          </p:nvSpPr>
          <p:spPr bwMode="auto">
            <a:xfrm>
              <a:off x="912" y="3168"/>
              <a:ext cx="1726" cy="325"/>
            </a:xfrm>
            <a:prstGeom prst="rect">
              <a:avLst/>
            </a:prstGeom>
            <a:noFill/>
            <a:ln w="12700">
              <a:noFill/>
              <a:miter lim="800000"/>
              <a:headEnd/>
              <a:tailEnd/>
            </a:ln>
            <a:effectLst/>
          </p:spPr>
          <p:txBody>
            <a:bodyPr lIns="90488" tIns="44450" rIns="90488" bIns="44450">
              <a:spAutoFit/>
            </a:bodyPr>
            <a:lstStyle/>
            <a:p>
              <a:pPr>
                <a:spcBef>
                  <a:spcPct val="50000"/>
                </a:spcBef>
                <a:defRPr/>
              </a:pPr>
              <a:r>
                <a:rPr kumimoji="1" lang="zh-CN" altLang="en-US" sz="2800">
                  <a:solidFill>
                    <a:srgbClr val="000000"/>
                  </a:solidFill>
                  <a:effectLst>
                    <a:outerShdw blurRad="38100" dist="38100" dir="2700000" algn="tl">
                      <a:srgbClr val="C0C0C0"/>
                    </a:outerShdw>
                  </a:effectLst>
                  <a:ea typeface="宋体" pitchFamily="2" charset="-122"/>
                </a:rPr>
                <a:t>负相关程度增加</a:t>
              </a:r>
            </a:p>
          </p:txBody>
        </p:sp>
        <p:sp>
          <p:nvSpPr>
            <p:cNvPr id="422944" name="AutoShape 32"/>
            <p:cNvSpPr>
              <a:spLocks noChangeArrowheads="1"/>
            </p:cNvSpPr>
            <p:nvPr/>
          </p:nvSpPr>
          <p:spPr bwMode="auto">
            <a:xfrm flipH="1">
              <a:off x="1012" y="2880"/>
              <a:ext cx="1676" cy="144"/>
            </a:xfrm>
            <a:prstGeom prst="rightArrow">
              <a:avLst>
                <a:gd name="adj1" fmla="val 50000"/>
                <a:gd name="adj2" fmla="val 375462"/>
              </a:avLst>
            </a:prstGeom>
            <a:solidFill>
              <a:schemeClr val="accent2"/>
            </a:solidFill>
            <a:ln w="12700">
              <a:solidFill>
                <a:srgbClr val="000000"/>
              </a:solidFill>
              <a:miter lim="800000"/>
              <a:headEnd/>
              <a:tailEnd/>
            </a:ln>
            <a:effectLst>
              <a:outerShdw dist="50800" dir="5400000" algn="ctr" rotWithShape="0">
                <a:schemeClr val="bg2"/>
              </a:outerShdw>
            </a:effectLst>
          </p:spPr>
          <p:txBody>
            <a:bodyPr wrap="none" anchor="ctr"/>
            <a:lstStyle/>
            <a:p>
              <a:pPr>
                <a:defRPr/>
              </a:pPr>
              <a:endParaRPr lang="zh-CN" altLang="en-US">
                <a:ea typeface="宋体" pitchFamily="2" charset="-122"/>
              </a:endParaRPr>
            </a:p>
          </p:txBody>
        </p:sp>
      </p:grpSp>
      <p:sp>
        <p:nvSpPr>
          <p:cNvPr id="422945" name="Rectangle 33"/>
          <p:cNvSpPr>
            <a:spLocks noChangeArrowheads="1"/>
          </p:cNvSpPr>
          <p:nvPr/>
        </p:nvSpPr>
        <p:spPr bwMode="auto">
          <a:xfrm>
            <a:off x="4368800" y="4086225"/>
            <a:ext cx="381000" cy="820738"/>
          </a:xfrm>
          <a:prstGeom prst="rect">
            <a:avLst/>
          </a:prstGeom>
          <a:noFill/>
          <a:ln w="12700">
            <a:noFill/>
            <a:miter lim="800000"/>
            <a:headEnd/>
            <a:tailEnd/>
          </a:ln>
          <a:effectLst/>
        </p:spPr>
        <p:txBody>
          <a:bodyPr lIns="90488" tIns="44450" rIns="90488" bIns="44450">
            <a:spAutoFit/>
          </a:bodyPr>
          <a:lstStyle/>
          <a:p>
            <a:pPr>
              <a:spcBef>
                <a:spcPct val="50000"/>
              </a:spcBef>
              <a:defRPr/>
            </a:pPr>
            <a:r>
              <a:rPr kumimoji="1" lang="en-US" altLang="zh-CN" sz="4800" i="1">
                <a:solidFill>
                  <a:srgbClr val="000000"/>
                </a:solidFill>
                <a:effectLst>
                  <a:outerShdw blurRad="38100" dist="38100" dir="2700000" algn="tl">
                    <a:srgbClr val="C0C0C0"/>
                  </a:outerShdw>
                </a:effectLst>
                <a:ea typeface="宋体" pitchFamily="2" charset="-122"/>
              </a:rPr>
              <a:t>r</a:t>
            </a:r>
          </a:p>
        </p:txBody>
      </p:sp>
      <p:grpSp>
        <p:nvGrpSpPr>
          <p:cNvPr id="50185" name="Group 34"/>
          <p:cNvGrpSpPr>
            <a:grpSpLocks/>
          </p:cNvGrpSpPr>
          <p:nvPr/>
        </p:nvGrpSpPr>
        <p:grpSpPr bwMode="auto">
          <a:xfrm>
            <a:off x="4749800" y="4462463"/>
            <a:ext cx="2743200" cy="977900"/>
            <a:chOff x="2976" y="2877"/>
            <a:chExt cx="1728" cy="616"/>
          </a:xfrm>
        </p:grpSpPr>
        <p:sp>
          <p:nvSpPr>
            <p:cNvPr id="422947" name="AutoShape 35"/>
            <p:cNvSpPr>
              <a:spLocks noChangeArrowheads="1"/>
            </p:cNvSpPr>
            <p:nvPr/>
          </p:nvSpPr>
          <p:spPr bwMode="auto">
            <a:xfrm>
              <a:off x="3024" y="2877"/>
              <a:ext cx="1680" cy="146"/>
            </a:xfrm>
            <a:prstGeom prst="rightArrow">
              <a:avLst>
                <a:gd name="adj1" fmla="val 50000"/>
                <a:gd name="adj2" fmla="val 371202"/>
              </a:avLst>
            </a:prstGeom>
            <a:solidFill>
              <a:schemeClr val="accent2"/>
            </a:solidFill>
            <a:ln w="12700">
              <a:solidFill>
                <a:srgbClr val="000000"/>
              </a:solidFill>
              <a:miter lim="800000"/>
              <a:headEnd/>
              <a:tailEnd/>
            </a:ln>
            <a:effectLst>
              <a:outerShdw dist="50800" dir="5400000" algn="ctr" rotWithShape="0">
                <a:schemeClr val="bg2"/>
              </a:outerShdw>
            </a:effectLst>
          </p:spPr>
          <p:txBody>
            <a:bodyPr wrap="none" anchor="ctr"/>
            <a:lstStyle/>
            <a:p>
              <a:pPr>
                <a:defRPr/>
              </a:pPr>
              <a:endParaRPr lang="zh-CN" altLang="en-US">
                <a:ea typeface="宋体" pitchFamily="2" charset="-122"/>
              </a:endParaRPr>
            </a:p>
          </p:txBody>
        </p:sp>
        <p:sp>
          <p:nvSpPr>
            <p:cNvPr id="422948" name="Rectangle 36"/>
            <p:cNvSpPr>
              <a:spLocks noChangeArrowheads="1"/>
            </p:cNvSpPr>
            <p:nvPr/>
          </p:nvSpPr>
          <p:spPr bwMode="auto">
            <a:xfrm>
              <a:off x="2976" y="3168"/>
              <a:ext cx="1726" cy="325"/>
            </a:xfrm>
            <a:prstGeom prst="rect">
              <a:avLst/>
            </a:prstGeom>
            <a:noFill/>
            <a:ln w="12700">
              <a:noFill/>
              <a:miter lim="800000"/>
              <a:headEnd/>
              <a:tailEnd/>
            </a:ln>
            <a:effectLst/>
          </p:spPr>
          <p:txBody>
            <a:bodyPr lIns="90488" tIns="44450" rIns="90488" bIns="44450">
              <a:spAutoFit/>
            </a:bodyPr>
            <a:lstStyle/>
            <a:p>
              <a:pPr>
                <a:spcBef>
                  <a:spcPct val="50000"/>
                </a:spcBef>
                <a:defRPr/>
              </a:pPr>
              <a:r>
                <a:rPr kumimoji="1" lang="zh-CN" altLang="en-US" sz="2800">
                  <a:solidFill>
                    <a:srgbClr val="000000"/>
                  </a:solidFill>
                  <a:effectLst>
                    <a:outerShdw blurRad="38100" dist="38100" dir="2700000" algn="tl">
                      <a:srgbClr val="C0C0C0"/>
                    </a:outerShdw>
                  </a:effectLst>
                  <a:ea typeface="宋体" pitchFamily="2" charset="-122"/>
                </a:rPr>
                <a:t>正相关程度增加</a:t>
              </a:r>
            </a:p>
          </p:txBody>
        </p:sp>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3"/>
          <p:cNvSpPr>
            <a:spLocks noGrp="1"/>
          </p:cNvSpPr>
          <p:nvPr>
            <p:ph type="ftr" sz="quarter" idx="4294967295"/>
          </p:nvPr>
        </p:nvSpPr>
        <p:spPr>
          <a:xfrm>
            <a:off x="0" y="6356350"/>
            <a:ext cx="2895600" cy="365125"/>
          </a:xfrm>
        </p:spPr>
        <p:txBody>
          <a:bodyPr/>
          <a:lstStyle/>
          <a:p>
            <a:pPr>
              <a:defRPr/>
            </a:pPr>
            <a:r>
              <a:rPr lang="en-US" altLang="zh-CN"/>
              <a:t>  </a:t>
            </a:r>
            <a:r>
              <a:rPr lang="zh-CN" altLang="en-US"/>
              <a:t>研  究  生 课  程</a:t>
            </a:r>
          </a:p>
        </p:txBody>
      </p:sp>
      <p:sp>
        <p:nvSpPr>
          <p:cNvPr id="423971" name="Rectangle 35"/>
          <p:cNvSpPr>
            <a:spLocks noChangeArrowheads="1"/>
          </p:cNvSpPr>
          <p:nvPr/>
        </p:nvSpPr>
        <p:spPr bwMode="auto">
          <a:xfrm>
            <a:off x="1785938" y="214313"/>
            <a:ext cx="5562600" cy="838200"/>
          </a:xfrm>
          <a:prstGeom prst="rect">
            <a:avLst/>
          </a:prstGeom>
          <a:noFill/>
          <a:ln w="12700">
            <a:noFill/>
            <a:miter lim="800000"/>
            <a:headEnd/>
            <a:tailEnd/>
          </a:ln>
          <a:effectLst/>
        </p:spPr>
        <p:txBody>
          <a:bodyPr lIns="90488" tIns="44450" rIns="90488" bIns="44450" anchor="ctr" anchorCtr="1"/>
          <a:lstStyle/>
          <a:p>
            <a:pPr>
              <a:defRPr/>
            </a:pPr>
            <a:r>
              <a:rPr kumimoji="1" lang="zh-CN" altLang="en-US" sz="3200" dirty="0">
                <a:solidFill>
                  <a:srgbClr val="000000"/>
                </a:solidFill>
                <a:effectLst>
                  <a:outerShdw blurRad="38100" dist="38100" dir="2700000" algn="tl">
                    <a:srgbClr val="C0C0C0"/>
                  </a:outerShdw>
                </a:effectLst>
                <a:ea typeface="宋体" pitchFamily="2" charset="-122"/>
              </a:rPr>
              <a:t>相关系数的例题分析</a:t>
            </a:r>
          </a:p>
        </p:txBody>
      </p:sp>
      <p:graphicFrame>
        <p:nvGraphicFramePr>
          <p:cNvPr id="8" name="表格 7"/>
          <p:cNvGraphicFramePr>
            <a:graphicFrameLocks noGrp="1"/>
          </p:cNvGraphicFramePr>
          <p:nvPr/>
        </p:nvGraphicFramePr>
        <p:xfrm>
          <a:off x="571500" y="1143000"/>
          <a:ext cx="7929618" cy="4572000"/>
        </p:xfrm>
        <a:graphic>
          <a:graphicData uri="http://schemas.openxmlformats.org/drawingml/2006/table">
            <a:tbl>
              <a:tblPr/>
              <a:tblGrid>
                <a:gridCol w="1321603"/>
                <a:gridCol w="1321603"/>
                <a:gridCol w="1321603"/>
                <a:gridCol w="1321603"/>
                <a:gridCol w="1321603"/>
                <a:gridCol w="1321603"/>
              </a:tblGrid>
              <a:tr h="171450">
                <a:tc>
                  <a:txBody>
                    <a:bodyPr/>
                    <a:lstStyle/>
                    <a:p>
                      <a:pPr algn="ctr" fontAlgn="ctr"/>
                      <a:endParaRPr lang="zh-CN" altLang="en-US" sz="2000" b="0" i="0" u="none" strike="noStrike" dirty="0">
                        <a:solidFill>
                          <a:srgbClr val="000000"/>
                        </a:solidFill>
                        <a:latin typeface="宋体"/>
                      </a:endParaRPr>
                    </a:p>
                  </a:txBody>
                  <a:tcPr marL="0" marR="0" marT="0" marB="0" anchor="ctr">
                    <a:lnL>
                      <a:noFill/>
                    </a:lnL>
                    <a:lnR>
                      <a:noFill/>
                    </a:lnR>
                    <a:lnT>
                      <a:noFill/>
                    </a:lnT>
                    <a:lnB>
                      <a:noFill/>
                    </a:lnB>
                  </a:tcPr>
                </a:tc>
                <a:tc>
                  <a:txBody>
                    <a:bodyPr/>
                    <a:lstStyle/>
                    <a:p>
                      <a:pPr algn="ctr" fontAlgn="ctr"/>
                      <a:r>
                        <a:rPr lang="zh-CN" altLang="en-US" sz="2000" b="0" i="0" u="none" strike="noStrike" dirty="0">
                          <a:solidFill>
                            <a:srgbClr val="000000"/>
                          </a:solidFill>
                          <a:latin typeface="宋体"/>
                        </a:rPr>
                        <a:t>不良贷款（亿元）</a:t>
                      </a:r>
                    </a:p>
                  </a:txBody>
                  <a:tcPr marL="0" marR="0" marT="0" marB="0" anchor="ctr">
                    <a:lnL>
                      <a:noFill/>
                    </a:lnL>
                    <a:lnR>
                      <a:noFill/>
                    </a:lnR>
                    <a:lnT>
                      <a:noFill/>
                    </a:lnT>
                    <a:lnB>
                      <a:noFill/>
                    </a:lnB>
                  </a:tcPr>
                </a:tc>
                <a:tc>
                  <a:txBody>
                    <a:bodyPr/>
                    <a:lstStyle/>
                    <a:p>
                      <a:pPr algn="ctr" fontAlgn="ctr"/>
                      <a:r>
                        <a:rPr lang="zh-CN" altLang="en-US" sz="2000" b="0" i="0" u="none" strike="noStrike" dirty="0">
                          <a:solidFill>
                            <a:srgbClr val="000000"/>
                          </a:solidFill>
                          <a:latin typeface="宋体"/>
                        </a:rPr>
                        <a:t>各项贷款余额（亿元）</a:t>
                      </a:r>
                    </a:p>
                  </a:txBody>
                  <a:tcPr marL="0" marR="0" marT="0" marB="0" anchor="ctr">
                    <a:lnL>
                      <a:noFill/>
                    </a:lnL>
                    <a:lnR>
                      <a:noFill/>
                    </a:lnR>
                    <a:lnT>
                      <a:noFill/>
                    </a:lnT>
                    <a:lnB>
                      <a:noFill/>
                    </a:lnB>
                  </a:tcPr>
                </a:tc>
                <a:tc>
                  <a:txBody>
                    <a:bodyPr/>
                    <a:lstStyle/>
                    <a:p>
                      <a:pPr algn="ctr" fontAlgn="ctr"/>
                      <a:r>
                        <a:rPr lang="zh-CN" altLang="en-US" sz="2000" b="0" i="0" u="none" strike="noStrike" dirty="0">
                          <a:solidFill>
                            <a:srgbClr val="000000"/>
                          </a:solidFill>
                          <a:latin typeface="宋体"/>
                        </a:rPr>
                        <a:t>本年累计应收贷款（亿元）</a:t>
                      </a:r>
                    </a:p>
                  </a:txBody>
                  <a:tcPr marL="0" marR="0" marT="0" marB="0" anchor="ctr">
                    <a:lnL>
                      <a:noFill/>
                    </a:lnL>
                    <a:lnR>
                      <a:noFill/>
                    </a:lnR>
                    <a:lnT>
                      <a:noFill/>
                    </a:lnT>
                    <a:lnB>
                      <a:noFill/>
                    </a:lnB>
                  </a:tcPr>
                </a:tc>
                <a:tc>
                  <a:txBody>
                    <a:bodyPr/>
                    <a:lstStyle/>
                    <a:p>
                      <a:pPr algn="ctr" fontAlgn="ctr"/>
                      <a:r>
                        <a:rPr lang="zh-CN" altLang="en-US" sz="2000" b="0" i="0" u="none" strike="noStrike" dirty="0">
                          <a:solidFill>
                            <a:srgbClr val="000000"/>
                          </a:solidFill>
                          <a:latin typeface="宋体"/>
                        </a:rPr>
                        <a:t>贷款项目个数（个）</a:t>
                      </a:r>
                    </a:p>
                  </a:txBody>
                  <a:tcPr marL="0" marR="0" marT="0" marB="0" anchor="ctr">
                    <a:lnL>
                      <a:noFill/>
                    </a:lnL>
                    <a:lnR>
                      <a:noFill/>
                    </a:lnR>
                    <a:lnT>
                      <a:noFill/>
                    </a:lnT>
                    <a:lnB>
                      <a:noFill/>
                    </a:lnB>
                  </a:tcPr>
                </a:tc>
                <a:tc>
                  <a:txBody>
                    <a:bodyPr/>
                    <a:lstStyle/>
                    <a:p>
                      <a:pPr algn="ctr" fontAlgn="ctr"/>
                      <a:r>
                        <a:rPr lang="zh-CN" altLang="en-US" sz="2000" b="0" i="0" u="none" strike="noStrike" dirty="0">
                          <a:solidFill>
                            <a:srgbClr val="000000"/>
                          </a:solidFill>
                          <a:latin typeface="宋体"/>
                        </a:rPr>
                        <a:t>本年固定资产投资额（亿元）</a:t>
                      </a:r>
                    </a:p>
                  </a:txBody>
                  <a:tcPr marL="0" marR="0" marT="0" marB="0" anchor="ctr">
                    <a:lnL>
                      <a:noFill/>
                    </a:lnL>
                    <a:lnR>
                      <a:noFill/>
                    </a:lnR>
                    <a:lnT>
                      <a:noFill/>
                    </a:lnT>
                    <a:lnB>
                      <a:noFill/>
                    </a:lnB>
                  </a:tcPr>
                </a:tc>
              </a:tr>
              <a:tr h="171450">
                <a:tc>
                  <a:txBody>
                    <a:bodyPr/>
                    <a:lstStyle/>
                    <a:p>
                      <a:pPr algn="ctr" fontAlgn="ctr"/>
                      <a:r>
                        <a:rPr lang="zh-CN" altLang="en-US" sz="2000" b="0" i="0" u="none" strike="noStrike" dirty="0">
                          <a:solidFill>
                            <a:srgbClr val="000000"/>
                          </a:solidFill>
                          <a:latin typeface="宋体"/>
                        </a:rPr>
                        <a:t>不良贷款（亿元）</a:t>
                      </a:r>
                    </a:p>
                  </a:txBody>
                  <a:tcPr marL="0" marR="0" marT="0" marB="0" anchor="ctr">
                    <a:lnL>
                      <a:noFill/>
                    </a:lnL>
                    <a:lnR>
                      <a:noFill/>
                    </a:lnR>
                    <a:lnT>
                      <a:noFill/>
                    </a:lnT>
                    <a:lnB>
                      <a:noFill/>
                    </a:lnB>
                  </a:tcPr>
                </a:tc>
                <a:tc>
                  <a:txBody>
                    <a:bodyPr/>
                    <a:lstStyle/>
                    <a:p>
                      <a:pPr algn="r" fontAlgn="ctr"/>
                      <a:r>
                        <a:rPr lang="en-US" altLang="zh-CN" sz="2000" b="0" i="0" u="none" strike="noStrike">
                          <a:solidFill>
                            <a:srgbClr val="000000"/>
                          </a:solidFill>
                          <a:latin typeface="宋体"/>
                        </a:rPr>
                        <a:t>1</a:t>
                      </a:r>
                    </a:p>
                  </a:txBody>
                  <a:tcPr marL="0" marR="0" marT="0" marB="0" anchor="ctr">
                    <a:lnL>
                      <a:noFill/>
                    </a:lnL>
                    <a:lnR>
                      <a:noFill/>
                    </a:lnR>
                    <a:lnT>
                      <a:noFill/>
                    </a:lnT>
                    <a:lnB>
                      <a:noFill/>
                    </a:lnB>
                  </a:tcPr>
                </a:tc>
                <a:tc>
                  <a:txBody>
                    <a:bodyPr/>
                    <a:lstStyle/>
                    <a:p>
                      <a:pPr algn="l" fontAlgn="ctr"/>
                      <a:endParaRPr lang="zh-CN" altLang="en-US" sz="2000" b="0" i="0" u="none" strike="noStrike">
                        <a:solidFill>
                          <a:srgbClr val="000000"/>
                        </a:solidFill>
                        <a:latin typeface="宋体"/>
                      </a:endParaRPr>
                    </a:p>
                  </a:txBody>
                  <a:tcPr marL="0" marR="0" marT="0" marB="0" anchor="ctr">
                    <a:lnL>
                      <a:noFill/>
                    </a:lnL>
                    <a:lnR>
                      <a:noFill/>
                    </a:lnR>
                    <a:lnT>
                      <a:noFill/>
                    </a:lnT>
                    <a:lnB>
                      <a:noFill/>
                    </a:lnB>
                  </a:tcPr>
                </a:tc>
                <a:tc>
                  <a:txBody>
                    <a:bodyPr/>
                    <a:lstStyle/>
                    <a:p>
                      <a:pPr algn="l" fontAlgn="ctr"/>
                      <a:endParaRPr lang="zh-CN" altLang="en-US" sz="2000" b="0" i="0" u="none" strike="noStrike">
                        <a:solidFill>
                          <a:srgbClr val="000000"/>
                        </a:solidFill>
                        <a:latin typeface="宋体"/>
                      </a:endParaRPr>
                    </a:p>
                  </a:txBody>
                  <a:tcPr marL="0" marR="0" marT="0" marB="0" anchor="ctr">
                    <a:lnL>
                      <a:noFill/>
                    </a:lnL>
                    <a:lnR>
                      <a:noFill/>
                    </a:lnR>
                    <a:lnT>
                      <a:noFill/>
                    </a:lnT>
                    <a:lnB>
                      <a:noFill/>
                    </a:lnB>
                  </a:tcPr>
                </a:tc>
                <a:tc>
                  <a:txBody>
                    <a:bodyPr/>
                    <a:lstStyle/>
                    <a:p>
                      <a:pPr algn="l" fontAlgn="ctr"/>
                      <a:endParaRPr lang="zh-CN" altLang="en-US" sz="2000" b="0" i="0" u="none" strike="noStrike">
                        <a:solidFill>
                          <a:srgbClr val="000000"/>
                        </a:solidFill>
                        <a:latin typeface="宋体"/>
                      </a:endParaRPr>
                    </a:p>
                  </a:txBody>
                  <a:tcPr marL="0" marR="0" marT="0" marB="0" anchor="ctr">
                    <a:lnL>
                      <a:noFill/>
                    </a:lnL>
                    <a:lnR>
                      <a:noFill/>
                    </a:lnR>
                    <a:lnT>
                      <a:noFill/>
                    </a:lnT>
                    <a:lnB>
                      <a:noFill/>
                    </a:lnB>
                  </a:tcPr>
                </a:tc>
                <a:tc>
                  <a:txBody>
                    <a:bodyPr/>
                    <a:lstStyle/>
                    <a:p>
                      <a:pPr algn="l" fontAlgn="ctr"/>
                      <a:endParaRPr lang="zh-CN" altLang="en-US" sz="2000" b="0" i="0" u="none" strike="noStrike">
                        <a:solidFill>
                          <a:srgbClr val="000000"/>
                        </a:solidFill>
                        <a:latin typeface="宋体"/>
                      </a:endParaRPr>
                    </a:p>
                  </a:txBody>
                  <a:tcPr marL="0" marR="0" marT="0" marB="0" anchor="ctr">
                    <a:lnL>
                      <a:noFill/>
                    </a:lnL>
                    <a:lnR>
                      <a:noFill/>
                    </a:lnR>
                    <a:lnT>
                      <a:noFill/>
                    </a:lnT>
                    <a:lnB>
                      <a:noFill/>
                    </a:lnB>
                  </a:tcPr>
                </a:tc>
              </a:tr>
              <a:tr h="171450">
                <a:tc>
                  <a:txBody>
                    <a:bodyPr/>
                    <a:lstStyle/>
                    <a:p>
                      <a:pPr algn="ctr" fontAlgn="ctr"/>
                      <a:r>
                        <a:rPr lang="zh-CN" altLang="en-US" sz="2000" b="0" i="0" u="none" strike="noStrike" dirty="0">
                          <a:solidFill>
                            <a:srgbClr val="000000"/>
                          </a:solidFill>
                          <a:latin typeface="宋体"/>
                        </a:rPr>
                        <a:t>各项贷款余额（亿元）</a:t>
                      </a:r>
                    </a:p>
                  </a:txBody>
                  <a:tcPr marL="0" marR="0" marT="0" marB="0" anchor="ctr">
                    <a:lnL>
                      <a:noFill/>
                    </a:lnL>
                    <a:lnR>
                      <a:noFill/>
                    </a:lnR>
                    <a:lnT>
                      <a:noFill/>
                    </a:lnT>
                    <a:lnB>
                      <a:noFill/>
                    </a:lnB>
                  </a:tcPr>
                </a:tc>
                <a:tc>
                  <a:txBody>
                    <a:bodyPr/>
                    <a:lstStyle/>
                    <a:p>
                      <a:pPr algn="r" fontAlgn="ctr"/>
                      <a:r>
                        <a:rPr lang="en-US" altLang="zh-CN" sz="2000" b="0" i="0" u="none" strike="noStrike">
                          <a:solidFill>
                            <a:srgbClr val="000000"/>
                          </a:solidFill>
                          <a:latin typeface="宋体"/>
                        </a:rPr>
                        <a:t>0.843583</a:t>
                      </a:r>
                    </a:p>
                  </a:txBody>
                  <a:tcPr marL="0" marR="0" marT="0" marB="0" anchor="ctr">
                    <a:lnL>
                      <a:noFill/>
                    </a:lnL>
                    <a:lnR>
                      <a:noFill/>
                    </a:lnR>
                    <a:lnT>
                      <a:noFill/>
                    </a:lnT>
                    <a:lnB>
                      <a:noFill/>
                    </a:lnB>
                  </a:tcPr>
                </a:tc>
                <a:tc>
                  <a:txBody>
                    <a:bodyPr/>
                    <a:lstStyle/>
                    <a:p>
                      <a:pPr algn="r" fontAlgn="ctr"/>
                      <a:r>
                        <a:rPr lang="en-US" altLang="zh-CN" sz="2000" b="0" i="0" u="none" strike="noStrike">
                          <a:solidFill>
                            <a:srgbClr val="000000"/>
                          </a:solidFill>
                          <a:latin typeface="宋体"/>
                        </a:rPr>
                        <a:t>1</a:t>
                      </a:r>
                    </a:p>
                  </a:txBody>
                  <a:tcPr marL="0" marR="0" marT="0" marB="0" anchor="ctr">
                    <a:lnL>
                      <a:noFill/>
                    </a:lnL>
                    <a:lnR>
                      <a:noFill/>
                    </a:lnR>
                    <a:lnT>
                      <a:noFill/>
                    </a:lnT>
                    <a:lnB>
                      <a:noFill/>
                    </a:lnB>
                  </a:tcPr>
                </a:tc>
                <a:tc>
                  <a:txBody>
                    <a:bodyPr/>
                    <a:lstStyle/>
                    <a:p>
                      <a:pPr algn="l" fontAlgn="ctr"/>
                      <a:endParaRPr lang="zh-CN" altLang="en-US" sz="2000" b="0" i="0" u="none" strike="noStrike">
                        <a:solidFill>
                          <a:srgbClr val="000000"/>
                        </a:solidFill>
                        <a:latin typeface="宋体"/>
                      </a:endParaRPr>
                    </a:p>
                  </a:txBody>
                  <a:tcPr marL="0" marR="0" marT="0" marB="0" anchor="ctr">
                    <a:lnL>
                      <a:noFill/>
                    </a:lnL>
                    <a:lnR>
                      <a:noFill/>
                    </a:lnR>
                    <a:lnT>
                      <a:noFill/>
                    </a:lnT>
                    <a:lnB>
                      <a:noFill/>
                    </a:lnB>
                  </a:tcPr>
                </a:tc>
                <a:tc>
                  <a:txBody>
                    <a:bodyPr/>
                    <a:lstStyle/>
                    <a:p>
                      <a:pPr algn="l" fontAlgn="ctr"/>
                      <a:endParaRPr lang="zh-CN" altLang="en-US" sz="2000" b="0" i="0" u="none" strike="noStrike">
                        <a:solidFill>
                          <a:srgbClr val="000000"/>
                        </a:solidFill>
                        <a:latin typeface="宋体"/>
                      </a:endParaRPr>
                    </a:p>
                  </a:txBody>
                  <a:tcPr marL="0" marR="0" marT="0" marB="0" anchor="ctr">
                    <a:lnL>
                      <a:noFill/>
                    </a:lnL>
                    <a:lnR>
                      <a:noFill/>
                    </a:lnR>
                    <a:lnT>
                      <a:noFill/>
                    </a:lnT>
                    <a:lnB>
                      <a:noFill/>
                    </a:lnB>
                  </a:tcPr>
                </a:tc>
                <a:tc>
                  <a:txBody>
                    <a:bodyPr/>
                    <a:lstStyle/>
                    <a:p>
                      <a:pPr algn="l" fontAlgn="ctr"/>
                      <a:endParaRPr lang="zh-CN" altLang="en-US" sz="2000" b="0" i="0" u="none" strike="noStrike">
                        <a:solidFill>
                          <a:srgbClr val="000000"/>
                        </a:solidFill>
                        <a:latin typeface="宋体"/>
                      </a:endParaRPr>
                    </a:p>
                  </a:txBody>
                  <a:tcPr marL="0" marR="0" marT="0" marB="0" anchor="ctr">
                    <a:lnL>
                      <a:noFill/>
                    </a:lnL>
                    <a:lnR>
                      <a:noFill/>
                    </a:lnR>
                    <a:lnT>
                      <a:noFill/>
                    </a:lnT>
                    <a:lnB>
                      <a:noFill/>
                    </a:lnB>
                  </a:tcPr>
                </a:tc>
              </a:tr>
              <a:tr h="171450">
                <a:tc>
                  <a:txBody>
                    <a:bodyPr/>
                    <a:lstStyle/>
                    <a:p>
                      <a:pPr algn="ctr" fontAlgn="ctr"/>
                      <a:r>
                        <a:rPr lang="zh-CN" altLang="en-US" sz="2000" b="0" i="0" u="none" strike="noStrike" dirty="0">
                          <a:solidFill>
                            <a:srgbClr val="000000"/>
                          </a:solidFill>
                          <a:latin typeface="宋体"/>
                        </a:rPr>
                        <a:t>本年累计应收贷款（亿元）</a:t>
                      </a:r>
                    </a:p>
                  </a:txBody>
                  <a:tcPr marL="0" marR="0" marT="0" marB="0" anchor="ctr">
                    <a:lnL>
                      <a:noFill/>
                    </a:lnL>
                    <a:lnR>
                      <a:noFill/>
                    </a:lnR>
                    <a:lnT>
                      <a:noFill/>
                    </a:lnT>
                    <a:lnB>
                      <a:noFill/>
                    </a:lnB>
                  </a:tcPr>
                </a:tc>
                <a:tc>
                  <a:txBody>
                    <a:bodyPr/>
                    <a:lstStyle/>
                    <a:p>
                      <a:pPr algn="r" fontAlgn="ctr"/>
                      <a:r>
                        <a:rPr lang="en-US" altLang="zh-CN" sz="2000" b="0" i="0" u="none" strike="noStrike">
                          <a:solidFill>
                            <a:srgbClr val="000000"/>
                          </a:solidFill>
                          <a:latin typeface="宋体"/>
                        </a:rPr>
                        <a:t>0.731505</a:t>
                      </a:r>
                    </a:p>
                  </a:txBody>
                  <a:tcPr marL="0" marR="0" marT="0" marB="0" anchor="ctr">
                    <a:lnL>
                      <a:noFill/>
                    </a:lnL>
                    <a:lnR>
                      <a:noFill/>
                    </a:lnR>
                    <a:lnT>
                      <a:noFill/>
                    </a:lnT>
                    <a:lnB>
                      <a:noFill/>
                    </a:lnB>
                  </a:tcPr>
                </a:tc>
                <a:tc>
                  <a:txBody>
                    <a:bodyPr/>
                    <a:lstStyle/>
                    <a:p>
                      <a:pPr algn="r" fontAlgn="ctr"/>
                      <a:r>
                        <a:rPr lang="en-US" altLang="zh-CN" sz="2000" b="0" i="0" u="none" strike="noStrike">
                          <a:solidFill>
                            <a:srgbClr val="000000"/>
                          </a:solidFill>
                          <a:latin typeface="宋体"/>
                        </a:rPr>
                        <a:t>0.678772</a:t>
                      </a:r>
                    </a:p>
                  </a:txBody>
                  <a:tcPr marL="0" marR="0" marT="0" marB="0" anchor="ctr">
                    <a:lnL>
                      <a:noFill/>
                    </a:lnL>
                    <a:lnR>
                      <a:noFill/>
                    </a:lnR>
                    <a:lnT>
                      <a:noFill/>
                    </a:lnT>
                    <a:lnB>
                      <a:noFill/>
                    </a:lnB>
                  </a:tcPr>
                </a:tc>
                <a:tc>
                  <a:txBody>
                    <a:bodyPr/>
                    <a:lstStyle/>
                    <a:p>
                      <a:pPr algn="r" fontAlgn="ctr"/>
                      <a:r>
                        <a:rPr lang="en-US" altLang="zh-CN" sz="2000" b="0" i="0" u="none" strike="noStrike">
                          <a:solidFill>
                            <a:srgbClr val="000000"/>
                          </a:solidFill>
                          <a:latin typeface="宋体"/>
                        </a:rPr>
                        <a:t>1</a:t>
                      </a:r>
                    </a:p>
                  </a:txBody>
                  <a:tcPr marL="0" marR="0" marT="0" marB="0" anchor="ctr">
                    <a:lnL>
                      <a:noFill/>
                    </a:lnL>
                    <a:lnR>
                      <a:noFill/>
                    </a:lnR>
                    <a:lnT>
                      <a:noFill/>
                    </a:lnT>
                    <a:lnB>
                      <a:noFill/>
                    </a:lnB>
                  </a:tcPr>
                </a:tc>
                <a:tc>
                  <a:txBody>
                    <a:bodyPr/>
                    <a:lstStyle/>
                    <a:p>
                      <a:pPr algn="l" fontAlgn="ctr"/>
                      <a:endParaRPr lang="zh-CN" altLang="en-US" sz="2000" b="0" i="0" u="none" strike="noStrike">
                        <a:solidFill>
                          <a:srgbClr val="000000"/>
                        </a:solidFill>
                        <a:latin typeface="宋体"/>
                      </a:endParaRPr>
                    </a:p>
                  </a:txBody>
                  <a:tcPr marL="0" marR="0" marT="0" marB="0" anchor="ctr">
                    <a:lnL>
                      <a:noFill/>
                    </a:lnL>
                    <a:lnR>
                      <a:noFill/>
                    </a:lnR>
                    <a:lnT>
                      <a:noFill/>
                    </a:lnT>
                    <a:lnB>
                      <a:noFill/>
                    </a:lnB>
                  </a:tcPr>
                </a:tc>
                <a:tc>
                  <a:txBody>
                    <a:bodyPr/>
                    <a:lstStyle/>
                    <a:p>
                      <a:pPr algn="l" fontAlgn="ctr"/>
                      <a:endParaRPr lang="zh-CN" altLang="en-US" sz="2000" b="0" i="0" u="none" strike="noStrike">
                        <a:solidFill>
                          <a:srgbClr val="000000"/>
                        </a:solidFill>
                        <a:latin typeface="宋体"/>
                      </a:endParaRPr>
                    </a:p>
                  </a:txBody>
                  <a:tcPr marL="0" marR="0" marT="0" marB="0" anchor="ctr">
                    <a:lnL>
                      <a:noFill/>
                    </a:lnL>
                    <a:lnR>
                      <a:noFill/>
                    </a:lnR>
                    <a:lnT>
                      <a:noFill/>
                    </a:lnT>
                    <a:lnB>
                      <a:noFill/>
                    </a:lnB>
                  </a:tcPr>
                </a:tc>
              </a:tr>
              <a:tr h="171450">
                <a:tc>
                  <a:txBody>
                    <a:bodyPr/>
                    <a:lstStyle/>
                    <a:p>
                      <a:pPr algn="ctr" fontAlgn="ctr"/>
                      <a:r>
                        <a:rPr lang="zh-CN" altLang="en-US" sz="2000" b="0" i="0" u="none" strike="noStrike" dirty="0">
                          <a:solidFill>
                            <a:srgbClr val="000000"/>
                          </a:solidFill>
                          <a:latin typeface="宋体"/>
                        </a:rPr>
                        <a:t>贷款项目个数（个）</a:t>
                      </a:r>
                    </a:p>
                  </a:txBody>
                  <a:tcPr marL="0" marR="0" marT="0" marB="0" anchor="ctr">
                    <a:lnL>
                      <a:noFill/>
                    </a:lnL>
                    <a:lnR>
                      <a:noFill/>
                    </a:lnR>
                    <a:lnT>
                      <a:noFill/>
                    </a:lnT>
                    <a:lnB>
                      <a:noFill/>
                    </a:lnB>
                  </a:tcPr>
                </a:tc>
                <a:tc>
                  <a:txBody>
                    <a:bodyPr/>
                    <a:lstStyle/>
                    <a:p>
                      <a:pPr algn="r" fontAlgn="ctr"/>
                      <a:r>
                        <a:rPr lang="en-US" altLang="zh-CN" sz="2000" b="0" i="0" u="none" strike="noStrike">
                          <a:solidFill>
                            <a:srgbClr val="000000"/>
                          </a:solidFill>
                          <a:latin typeface="宋体"/>
                        </a:rPr>
                        <a:t>0.700281</a:t>
                      </a:r>
                    </a:p>
                  </a:txBody>
                  <a:tcPr marL="0" marR="0" marT="0" marB="0" anchor="ctr">
                    <a:lnL>
                      <a:noFill/>
                    </a:lnL>
                    <a:lnR>
                      <a:noFill/>
                    </a:lnR>
                    <a:lnT>
                      <a:noFill/>
                    </a:lnT>
                    <a:lnB>
                      <a:noFill/>
                    </a:lnB>
                  </a:tcPr>
                </a:tc>
                <a:tc>
                  <a:txBody>
                    <a:bodyPr/>
                    <a:lstStyle/>
                    <a:p>
                      <a:pPr algn="r" fontAlgn="ctr"/>
                      <a:r>
                        <a:rPr lang="en-US" altLang="zh-CN" sz="2000" b="0" i="0" u="none" strike="noStrike">
                          <a:solidFill>
                            <a:srgbClr val="000000"/>
                          </a:solidFill>
                          <a:latin typeface="宋体"/>
                        </a:rPr>
                        <a:t>0.848448</a:t>
                      </a:r>
                    </a:p>
                  </a:txBody>
                  <a:tcPr marL="0" marR="0" marT="0" marB="0" anchor="ctr">
                    <a:lnL>
                      <a:noFill/>
                    </a:lnL>
                    <a:lnR>
                      <a:noFill/>
                    </a:lnR>
                    <a:lnT>
                      <a:noFill/>
                    </a:lnT>
                    <a:lnB>
                      <a:noFill/>
                    </a:lnB>
                  </a:tcPr>
                </a:tc>
                <a:tc>
                  <a:txBody>
                    <a:bodyPr/>
                    <a:lstStyle/>
                    <a:p>
                      <a:pPr algn="r" fontAlgn="ctr"/>
                      <a:r>
                        <a:rPr lang="en-US" altLang="zh-CN" sz="2000" b="0" i="0" u="none" strike="noStrike">
                          <a:solidFill>
                            <a:srgbClr val="000000"/>
                          </a:solidFill>
                          <a:latin typeface="宋体"/>
                        </a:rPr>
                        <a:t>0.585831</a:t>
                      </a:r>
                    </a:p>
                  </a:txBody>
                  <a:tcPr marL="0" marR="0" marT="0" marB="0" anchor="ctr">
                    <a:lnL>
                      <a:noFill/>
                    </a:lnL>
                    <a:lnR>
                      <a:noFill/>
                    </a:lnR>
                    <a:lnT>
                      <a:noFill/>
                    </a:lnT>
                    <a:lnB>
                      <a:noFill/>
                    </a:lnB>
                  </a:tcPr>
                </a:tc>
                <a:tc>
                  <a:txBody>
                    <a:bodyPr/>
                    <a:lstStyle/>
                    <a:p>
                      <a:pPr algn="r" fontAlgn="ctr"/>
                      <a:r>
                        <a:rPr lang="en-US" altLang="zh-CN" sz="2000" b="0" i="0" u="none" strike="noStrike">
                          <a:solidFill>
                            <a:srgbClr val="000000"/>
                          </a:solidFill>
                          <a:latin typeface="宋体"/>
                        </a:rPr>
                        <a:t>1</a:t>
                      </a:r>
                    </a:p>
                  </a:txBody>
                  <a:tcPr marL="0" marR="0" marT="0" marB="0" anchor="ctr">
                    <a:lnL>
                      <a:noFill/>
                    </a:lnL>
                    <a:lnR>
                      <a:noFill/>
                    </a:lnR>
                    <a:lnT>
                      <a:noFill/>
                    </a:lnT>
                    <a:lnB>
                      <a:noFill/>
                    </a:lnB>
                  </a:tcPr>
                </a:tc>
                <a:tc>
                  <a:txBody>
                    <a:bodyPr/>
                    <a:lstStyle/>
                    <a:p>
                      <a:pPr algn="l" fontAlgn="ctr"/>
                      <a:endParaRPr lang="zh-CN" altLang="en-US" sz="2000" b="0" i="0" u="none" strike="noStrike">
                        <a:solidFill>
                          <a:srgbClr val="000000"/>
                        </a:solidFill>
                        <a:latin typeface="宋体"/>
                      </a:endParaRPr>
                    </a:p>
                  </a:txBody>
                  <a:tcPr marL="0" marR="0" marT="0" marB="0" anchor="ctr">
                    <a:lnL>
                      <a:noFill/>
                    </a:lnL>
                    <a:lnR>
                      <a:noFill/>
                    </a:lnR>
                    <a:lnT>
                      <a:noFill/>
                    </a:lnT>
                    <a:lnB>
                      <a:noFill/>
                    </a:lnB>
                  </a:tcPr>
                </a:tc>
              </a:tr>
              <a:tr h="180975">
                <a:tc>
                  <a:txBody>
                    <a:bodyPr/>
                    <a:lstStyle/>
                    <a:p>
                      <a:pPr algn="ctr" fontAlgn="ctr"/>
                      <a:r>
                        <a:rPr lang="zh-CN" altLang="en-US" sz="2000" b="0" i="0" u="none" strike="noStrike" dirty="0">
                          <a:solidFill>
                            <a:srgbClr val="000000"/>
                          </a:solidFill>
                          <a:latin typeface="宋体"/>
                        </a:rPr>
                        <a:t>本年固定资产投资额（亿元）</a:t>
                      </a:r>
                    </a:p>
                  </a:txBody>
                  <a:tcPr marL="0" marR="0" marT="0" marB="0" anchor="ctr">
                    <a:lnL>
                      <a:noFill/>
                    </a:lnL>
                    <a:lnR>
                      <a:noFill/>
                    </a:lnR>
                    <a:lnT>
                      <a:noFill/>
                    </a:lnT>
                    <a:lnB>
                      <a:noFill/>
                    </a:lnB>
                  </a:tcPr>
                </a:tc>
                <a:tc>
                  <a:txBody>
                    <a:bodyPr/>
                    <a:lstStyle/>
                    <a:p>
                      <a:pPr algn="r" fontAlgn="ctr"/>
                      <a:r>
                        <a:rPr lang="en-US" altLang="zh-CN" sz="2000" b="0" i="0" u="none" strike="noStrike">
                          <a:solidFill>
                            <a:srgbClr val="000000"/>
                          </a:solidFill>
                          <a:latin typeface="宋体"/>
                        </a:rPr>
                        <a:t>0.518518</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zh-CN" sz="2000" b="0" i="0" u="none" strike="noStrike">
                          <a:solidFill>
                            <a:srgbClr val="000000"/>
                          </a:solidFill>
                          <a:latin typeface="宋体"/>
                        </a:rPr>
                        <a:t>0.779685</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zh-CN" sz="2000" b="0" i="0" u="none" strike="noStrike" dirty="0">
                          <a:solidFill>
                            <a:srgbClr val="000000"/>
                          </a:solidFill>
                          <a:latin typeface="宋体"/>
                        </a:rPr>
                        <a:t>0.472431</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zh-CN" sz="2000" b="0" i="0" u="none" strike="noStrike">
                          <a:solidFill>
                            <a:srgbClr val="000000"/>
                          </a:solidFill>
                          <a:latin typeface="宋体"/>
                        </a:rPr>
                        <a:t>0.746646</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zh-CN" sz="2000" b="0" i="0" u="none" strike="noStrike" dirty="0">
                          <a:solidFill>
                            <a:srgbClr val="000000"/>
                          </a:solidFill>
                          <a:latin typeface="宋体"/>
                        </a:rPr>
                        <a:t>1</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8" name="Rectangle 8"/>
          <p:cNvSpPr>
            <a:spLocks noChangeArrowheads="1"/>
          </p:cNvSpPr>
          <p:nvPr/>
        </p:nvSpPr>
        <p:spPr bwMode="auto">
          <a:xfrm>
            <a:off x="2143125" y="571500"/>
            <a:ext cx="5091113" cy="685800"/>
          </a:xfrm>
          <a:prstGeom prst="rect">
            <a:avLst/>
          </a:prstGeom>
          <a:noFill/>
          <a:ln w="12700">
            <a:noFill/>
            <a:miter lim="800000"/>
            <a:headEnd/>
            <a:tailEnd/>
          </a:ln>
          <a:effectLst/>
        </p:spPr>
        <p:txBody>
          <a:bodyPr lIns="90488" tIns="44450" rIns="90488" bIns="44450" anchor="ctr" anchorCtr="1"/>
          <a:lstStyle/>
          <a:p>
            <a:pPr>
              <a:defRPr/>
            </a:pPr>
            <a:r>
              <a:rPr kumimoji="1" lang="en-US" altLang="zh-CN" sz="3600" dirty="0">
                <a:solidFill>
                  <a:srgbClr val="000000"/>
                </a:solidFill>
                <a:effectLst>
                  <a:outerShdw blurRad="38100" dist="38100" dir="2700000" algn="tl">
                    <a:srgbClr val="C0C0C0"/>
                  </a:outerShdw>
                </a:effectLst>
                <a:latin typeface="Arial" pitchFamily="34" charset="0"/>
                <a:ea typeface="宋体" pitchFamily="2" charset="-122"/>
              </a:rPr>
              <a:t>1</a:t>
            </a:r>
            <a:r>
              <a:rPr kumimoji="1" lang="zh-CN" altLang="en-US" sz="3600" dirty="0">
                <a:solidFill>
                  <a:srgbClr val="000000"/>
                </a:solidFill>
                <a:effectLst>
                  <a:outerShdw blurRad="38100" dist="38100" dir="2700000" algn="tl">
                    <a:srgbClr val="C0C0C0"/>
                  </a:outerShdw>
                </a:effectLst>
                <a:latin typeface="Arial" pitchFamily="34" charset="0"/>
                <a:ea typeface="宋体" pitchFamily="2" charset="-122"/>
              </a:rPr>
              <a:t>）</a:t>
            </a:r>
            <a:r>
              <a:rPr kumimoji="1" lang="en-US" altLang="zh-CN" sz="3600" i="1" dirty="0">
                <a:solidFill>
                  <a:srgbClr val="000000"/>
                </a:solidFill>
                <a:effectLst>
                  <a:outerShdw blurRad="38100" dist="38100" dir="2700000" algn="tl">
                    <a:srgbClr val="C0C0C0"/>
                  </a:outerShdw>
                </a:effectLst>
                <a:latin typeface="Arial" pitchFamily="34" charset="0"/>
                <a:ea typeface="宋体" pitchFamily="2" charset="-122"/>
              </a:rPr>
              <a:t>r</a:t>
            </a:r>
            <a:r>
              <a:rPr kumimoji="1" lang="en-US" altLang="zh-CN" sz="3600" dirty="0">
                <a:solidFill>
                  <a:srgbClr val="000000"/>
                </a:solidFill>
                <a:effectLst>
                  <a:outerShdw blurRad="38100" dist="38100" dir="2700000" algn="tl">
                    <a:srgbClr val="C0C0C0"/>
                  </a:outerShdw>
                </a:effectLst>
                <a:latin typeface="Arial" pitchFamily="34" charset="0"/>
                <a:ea typeface="宋体" pitchFamily="2" charset="-122"/>
              </a:rPr>
              <a:t> </a:t>
            </a:r>
            <a:r>
              <a:rPr kumimoji="1" lang="zh-CN" altLang="en-US" sz="3600" dirty="0">
                <a:solidFill>
                  <a:srgbClr val="000000"/>
                </a:solidFill>
                <a:effectLst>
                  <a:outerShdw blurRad="38100" dist="38100" dir="2700000" algn="tl">
                    <a:srgbClr val="C0C0C0"/>
                  </a:outerShdw>
                </a:effectLst>
                <a:latin typeface="Arial" pitchFamily="34" charset="0"/>
                <a:ea typeface="宋体" pitchFamily="2" charset="-122"/>
              </a:rPr>
              <a:t>的抽样分布</a:t>
            </a:r>
          </a:p>
        </p:txBody>
      </p:sp>
      <p:sp>
        <p:nvSpPr>
          <p:cNvPr id="52227" name="Rectangle 9"/>
          <p:cNvSpPr>
            <a:spLocks noChangeArrowheads="1"/>
          </p:cNvSpPr>
          <p:nvPr/>
        </p:nvSpPr>
        <p:spPr bwMode="auto">
          <a:xfrm>
            <a:off x="304800" y="1285875"/>
            <a:ext cx="8553450" cy="4248150"/>
          </a:xfrm>
          <a:prstGeom prst="rect">
            <a:avLst/>
          </a:prstGeom>
          <a:noFill/>
          <a:ln w="12700">
            <a:noFill/>
            <a:miter lim="800000"/>
            <a:headEnd/>
            <a:tailEnd/>
          </a:ln>
        </p:spPr>
        <p:txBody>
          <a:bodyPr lIns="90488" tIns="44450" rIns="90488" bIns="44450"/>
          <a:lstStyle/>
          <a:p>
            <a:pPr indent="-609600">
              <a:lnSpc>
                <a:spcPct val="90000"/>
              </a:lnSpc>
              <a:spcBef>
                <a:spcPct val="20000"/>
              </a:spcBef>
              <a:buClr>
                <a:schemeClr val="hlink"/>
              </a:buClr>
              <a:buSzPct val="110000"/>
              <a:defRPr/>
            </a:pPr>
            <a:r>
              <a:rPr kumimoji="1" lang="en-US" altLang="zh-CN" sz="3200" dirty="0">
                <a:solidFill>
                  <a:srgbClr val="000000"/>
                </a:solidFill>
                <a:latin typeface="Tahoma" pitchFamily="34" charset="0"/>
              </a:rPr>
              <a:t>    r</a:t>
            </a:r>
            <a:r>
              <a:rPr kumimoji="1" lang="zh-CN" altLang="en-US" sz="3200" dirty="0">
                <a:solidFill>
                  <a:srgbClr val="000000"/>
                </a:solidFill>
                <a:latin typeface="Tahoma" pitchFamily="34" charset="0"/>
              </a:rPr>
              <a:t>是依据样本数据计算的，根据一个样本的相关系数能否说明总体的相关性呢？这需对样本相关系数的显著性进行检验。</a:t>
            </a:r>
          </a:p>
          <a:p>
            <a:pPr indent="-609600">
              <a:lnSpc>
                <a:spcPct val="90000"/>
              </a:lnSpc>
              <a:spcBef>
                <a:spcPct val="20000"/>
              </a:spcBef>
              <a:defRPr/>
            </a:pPr>
            <a:r>
              <a:rPr kumimoji="1" lang="zh-CN" altLang="en-US" sz="3200" dirty="0">
                <a:solidFill>
                  <a:srgbClr val="000000"/>
                </a:solidFill>
                <a:latin typeface="Tahoma" pitchFamily="34" charset="0"/>
              </a:rPr>
              <a:t>   样本相关系数的理论分布函数是很复杂的。</a:t>
            </a:r>
            <a:r>
              <a:rPr kumimoji="1" lang="zh-CN" altLang="en-US" sz="3200" i="1" dirty="0">
                <a:solidFill>
                  <a:srgbClr val="000000"/>
                </a:solidFill>
                <a:latin typeface="Tahoma" pitchFamily="34" charset="0"/>
              </a:rPr>
              <a:t> </a:t>
            </a:r>
            <a:r>
              <a:rPr kumimoji="1" lang="en-US" altLang="zh-CN" sz="3200" i="1" dirty="0">
                <a:solidFill>
                  <a:srgbClr val="000000"/>
                </a:solidFill>
                <a:latin typeface="Tahoma" pitchFamily="34" charset="0"/>
              </a:rPr>
              <a:t>r </a:t>
            </a:r>
            <a:r>
              <a:rPr kumimoji="1" lang="zh-CN" altLang="en-US" sz="3200" dirty="0">
                <a:solidFill>
                  <a:srgbClr val="000000"/>
                </a:solidFill>
                <a:latin typeface="Tahoma" pitchFamily="34" charset="0"/>
              </a:rPr>
              <a:t>的抽样分布随总体相关系数和样本容量的大小而变化。</a:t>
            </a:r>
          </a:p>
          <a:p>
            <a:pPr indent="-609600">
              <a:lnSpc>
                <a:spcPct val="90000"/>
              </a:lnSpc>
              <a:spcBef>
                <a:spcPct val="20000"/>
              </a:spcBef>
              <a:defRPr/>
            </a:pPr>
            <a:r>
              <a:rPr kumimoji="1" lang="zh-CN" altLang="en-US" sz="3200" dirty="0">
                <a:solidFill>
                  <a:srgbClr val="000000"/>
                </a:solidFill>
                <a:latin typeface="Tahoma" pitchFamily="34" charset="0"/>
              </a:rPr>
              <a:t>  在进行这项检验时，通常假设</a:t>
            </a:r>
            <a:r>
              <a:rPr kumimoji="1" lang="en-US" altLang="zh-CN" sz="3200" dirty="0">
                <a:solidFill>
                  <a:srgbClr val="000000"/>
                </a:solidFill>
                <a:latin typeface="Tahoma" pitchFamily="34" charset="0"/>
              </a:rPr>
              <a:t>x</a:t>
            </a:r>
            <a:r>
              <a:rPr kumimoji="1" lang="zh-CN" altLang="en-US" sz="3200" dirty="0">
                <a:solidFill>
                  <a:srgbClr val="000000"/>
                </a:solidFill>
                <a:latin typeface="Tahoma" pitchFamily="34" charset="0"/>
              </a:rPr>
              <a:t>与</a:t>
            </a:r>
            <a:r>
              <a:rPr kumimoji="1" lang="en-US" altLang="zh-CN" sz="3200" dirty="0">
                <a:solidFill>
                  <a:srgbClr val="000000"/>
                </a:solidFill>
                <a:latin typeface="Tahoma" pitchFamily="34" charset="0"/>
              </a:rPr>
              <a:t>y</a:t>
            </a:r>
            <a:r>
              <a:rPr kumimoji="1" lang="zh-CN" altLang="en-US" sz="3200" dirty="0">
                <a:solidFill>
                  <a:srgbClr val="000000"/>
                </a:solidFill>
                <a:latin typeface="Tahoma" pitchFamily="34" charset="0"/>
              </a:rPr>
              <a:t>是正态变量，如果总体相关系数</a:t>
            </a:r>
            <a:r>
              <a:rPr kumimoji="1" lang="zh-CN" altLang="en-US" sz="3200" i="1" u="sng" dirty="0">
                <a:solidFill>
                  <a:srgbClr val="FF0000"/>
                </a:solidFill>
                <a:sym typeface="Symbol" pitchFamily="18" charset="2"/>
              </a:rPr>
              <a:t></a:t>
            </a:r>
            <a:r>
              <a:rPr kumimoji="1" lang="zh-CN" altLang="en-US" sz="3200" i="1" u="sng" dirty="0">
                <a:solidFill>
                  <a:srgbClr val="FF0000"/>
                </a:solidFill>
              </a:rPr>
              <a:t> </a:t>
            </a:r>
            <a:r>
              <a:rPr kumimoji="1" lang="en-US" altLang="zh-CN" sz="3200" i="1" u="sng" dirty="0">
                <a:solidFill>
                  <a:srgbClr val="FF0000"/>
                </a:solidFill>
              </a:rPr>
              <a:t>=0,</a:t>
            </a:r>
            <a:r>
              <a:rPr kumimoji="1" lang="zh-CN" altLang="en-US" sz="3200" i="1" u="sng" dirty="0">
                <a:solidFill>
                  <a:srgbClr val="FF0000"/>
                </a:solidFill>
              </a:rPr>
              <a:t>则样本相关系数</a:t>
            </a:r>
            <a:r>
              <a:rPr kumimoji="1" lang="en-US" altLang="zh-CN" sz="3200" i="1" u="sng" dirty="0">
                <a:solidFill>
                  <a:srgbClr val="FF0000"/>
                </a:solidFill>
              </a:rPr>
              <a:t>r</a:t>
            </a:r>
            <a:r>
              <a:rPr kumimoji="1" lang="zh-CN" altLang="en-US" sz="3200" i="1" u="sng" dirty="0">
                <a:solidFill>
                  <a:srgbClr val="FF0000"/>
                </a:solidFill>
              </a:rPr>
              <a:t>服从</a:t>
            </a:r>
            <a:r>
              <a:rPr kumimoji="1" lang="en-US" altLang="zh-CN" sz="3200" i="1" u="sng" dirty="0">
                <a:solidFill>
                  <a:srgbClr val="FF0000"/>
                </a:solidFill>
              </a:rPr>
              <a:t>t</a:t>
            </a:r>
            <a:r>
              <a:rPr kumimoji="1" lang="zh-CN" altLang="en-US" sz="3200" i="1" u="sng" dirty="0">
                <a:solidFill>
                  <a:srgbClr val="FF0000"/>
                </a:solidFill>
              </a:rPr>
              <a:t>分布</a:t>
            </a:r>
          </a:p>
          <a:p>
            <a:pPr marL="609600" indent="-609600">
              <a:lnSpc>
                <a:spcPct val="90000"/>
              </a:lnSpc>
              <a:spcBef>
                <a:spcPct val="20000"/>
              </a:spcBef>
              <a:defRPr/>
            </a:pPr>
            <a:endParaRPr kumimoji="1" lang="en-US" altLang="zh-CN" sz="3200" dirty="0">
              <a:solidFill>
                <a:srgbClr val="000000"/>
              </a:solidFill>
              <a:latin typeface="Tahoma" pitchFamily="34"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ChangeArrowheads="1"/>
          </p:cNvSpPr>
          <p:nvPr/>
        </p:nvSpPr>
        <p:spPr bwMode="auto">
          <a:xfrm>
            <a:off x="2143125" y="214313"/>
            <a:ext cx="5334000" cy="609600"/>
          </a:xfrm>
          <a:prstGeom prst="rect">
            <a:avLst/>
          </a:prstGeom>
          <a:noFill/>
          <a:ln w="12700">
            <a:noFill/>
            <a:miter lim="800000"/>
            <a:headEnd/>
            <a:tailEnd/>
          </a:ln>
        </p:spPr>
        <p:txBody>
          <a:bodyPr lIns="90488" tIns="44450" rIns="90488" bIns="44450" anchor="ctr" anchorCtr="1"/>
          <a:lstStyle/>
          <a:p>
            <a:r>
              <a:rPr kumimoji="1" lang="en-US" altLang="zh-CN" sz="3200">
                <a:solidFill>
                  <a:srgbClr val="000000"/>
                </a:solidFill>
              </a:rPr>
              <a:t>2</a:t>
            </a:r>
            <a:r>
              <a:rPr kumimoji="1" lang="zh-CN" altLang="en-US" sz="3200">
                <a:solidFill>
                  <a:srgbClr val="000000"/>
                </a:solidFill>
              </a:rPr>
              <a:t>）检验的步骤</a:t>
            </a:r>
          </a:p>
        </p:txBody>
      </p:sp>
      <p:sp>
        <p:nvSpPr>
          <p:cNvPr id="425992" name="Rectangle 8"/>
          <p:cNvSpPr>
            <a:spLocks noChangeArrowheads="1"/>
          </p:cNvSpPr>
          <p:nvPr/>
        </p:nvSpPr>
        <p:spPr bwMode="auto">
          <a:xfrm>
            <a:off x="642938" y="857250"/>
            <a:ext cx="8229600" cy="5643563"/>
          </a:xfrm>
          <a:prstGeom prst="rect">
            <a:avLst/>
          </a:prstGeom>
          <a:noFill/>
          <a:ln w="12700">
            <a:noFill/>
            <a:miter lim="800000"/>
            <a:headEnd/>
            <a:tailEnd/>
          </a:ln>
          <a:effectLst/>
        </p:spPr>
        <p:txBody>
          <a:bodyPr lIns="90488" tIns="44450" rIns="90488" bIns="44450"/>
          <a:lstStyle/>
          <a:p>
            <a:pPr marL="609600" indent="-609600">
              <a:spcBef>
                <a:spcPct val="20000"/>
              </a:spcBef>
              <a:buClr>
                <a:srgbClr val="000000"/>
              </a:buClr>
              <a:defRPr/>
            </a:pPr>
            <a:r>
              <a:rPr kumimoji="1" lang="en-US" altLang="zh-CN" sz="2800" dirty="0">
                <a:solidFill>
                  <a:srgbClr val="000000"/>
                </a:solidFill>
                <a:effectLst>
                  <a:outerShdw blurRad="38100" dist="38100" dir="2700000" algn="tl">
                    <a:srgbClr val="C0C0C0"/>
                  </a:outerShdw>
                </a:effectLst>
                <a:latin typeface="Tahoma" pitchFamily="34" charset="0"/>
                <a:ea typeface="宋体" pitchFamily="2" charset="-122"/>
              </a:rPr>
              <a:t>1</a:t>
            </a:r>
            <a:r>
              <a:rPr kumimoji="1" lang="en-US" altLang="zh-CN" sz="2800" dirty="0">
                <a:solidFill>
                  <a:srgbClr val="000000"/>
                </a:solidFill>
                <a:latin typeface="Tahoma" pitchFamily="34" charset="0"/>
                <a:ea typeface="宋体" pitchFamily="2" charset="-122"/>
              </a:rPr>
              <a:t>.	</a:t>
            </a:r>
            <a:r>
              <a:rPr kumimoji="1" lang="zh-CN" altLang="en-US" sz="2800" dirty="0">
                <a:solidFill>
                  <a:srgbClr val="000000"/>
                </a:solidFill>
                <a:latin typeface="Tahoma" pitchFamily="34" charset="0"/>
                <a:ea typeface="宋体" pitchFamily="2" charset="-122"/>
              </a:rPr>
              <a:t>检验两个变量之间是否存在线性相关关系</a:t>
            </a:r>
          </a:p>
          <a:p>
            <a:pPr marL="609600" indent="-609600">
              <a:spcBef>
                <a:spcPct val="20000"/>
              </a:spcBef>
              <a:buClr>
                <a:srgbClr val="000000"/>
              </a:buClr>
              <a:buFontTx/>
              <a:buAutoNum type="arabicPeriod" startAt="2"/>
              <a:defRPr/>
            </a:pPr>
            <a:r>
              <a:rPr kumimoji="1" lang="zh-CN" altLang="en-US" sz="2800" dirty="0">
                <a:solidFill>
                  <a:srgbClr val="000000"/>
                </a:solidFill>
                <a:latin typeface="Tahoma" pitchFamily="34" charset="0"/>
                <a:ea typeface="宋体" pitchFamily="2" charset="-122"/>
              </a:rPr>
              <a:t>等价于对回归系数 </a:t>
            </a:r>
            <a:r>
              <a:rPr kumimoji="1" lang="en-US" altLang="zh-CN" sz="2800" dirty="0">
                <a:solidFill>
                  <a:srgbClr val="000000"/>
                </a:solidFill>
                <a:latin typeface="Symbol" pitchFamily="18" charset="2"/>
                <a:ea typeface="宋体" pitchFamily="2" charset="-122"/>
              </a:rPr>
              <a:t>b</a:t>
            </a:r>
            <a:r>
              <a:rPr kumimoji="1" lang="en-US" altLang="zh-CN" sz="2800" baseline="-25000" dirty="0">
                <a:solidFill>
                  <a:srgbClr val="000000"/>
                </a:solidFill>
                <a:latin typeface="Tahoma" pitchFamily="34" charset="0"/>
                <a:ea typeface="宋体" pitchFamily="2" charset="-122"/>
              </a:rPr>
              <a:t>1</a:t>
            </a:r>
            <a:r>
              <a:rPr kumimoji="1" lang="zh-CN" altLang="en-US" sz="2800" dirty="0">
                <a:solidFill>
                  <a:srgbClr val="000000"/>
                </a:solidFill>
                <a:latin typeface="Tahoma" pitchFamily="34" charset="0"/>
                <a:ea typeface="宋体" pitchFamily="2" charset="-122"/>
              </a:rPr>
              <a:t>的检验</a:t>
            </a:r>
          </a:p>
          <a:p>
            <a:pPr marL="609600" indent="-609600">
              <a:spcBef>
                <a:spcPct val="20000"/>
              </a:spcBef>
              <a:buClr>
                <a:srgbClr val="000000"/>
              </a:buClr>
              <a:buFontTx/>
              <a:buAutoNum type="arabicPeriod" startAt="2"/>
              <a:defRPr/>
            </a:pPr>
            <a:r>
              <a:rPr kumimoji="1" lang="zh-CN" altLang="en-US" sz="2800" dirty="0">
                <a:solidFill>
                  <a:srgbClr val="000000"/>
                </a:solidFill>
                <a:latin typeface="Tahoma" pitchFamily="34" charset="0"/>
                <a:ea typeface="宋体" pitchFamily="2" charset="-122"/>
              </a:rPr>
              <a:t>采用</a:t>
            </a:r>
            <a:r>
              <a:rPr kumimoji="1" lang="en-US" altLang="zh-CN" sz="2800" dirty="0" err="1">
                <a:solidFill>
                  <a:srgbClr val="000000"/>
                </a:solidFill>
                <a:latin typeface="Tahoma" pitchFamily="34" charset="0"/>
                <a:ea typeface="宋体" pitchFamily="2" charset="-122"/>
              </a:rPr>
              <a:t>R.A.Fisher</a:t>
            </a:r>
            <a:r>
              <a:rPr kumimoji="1" lang="zh-CN" altLang="en-US" sz="2800" dirty="0">
                <a:solidFill>
                  <a:srgbClr val="000000"/>
                </a:solidFill>
                <a:latin typeface="Arial" pitchFamily="34" charset="0"/>
                <a:ea typeface="宋体" pitchFamily="2" charset="-122"/>
              </a:rPr>
              <a:t>提出的</a:t>
            </a:r>
            <a:r>
              <a:rPr kumimoji="1" lang="zh-CN" altLang="en-US" sz="2800" dirty="0">
                <a:solidFill>
                  <a:srgbClr val="000000"/>
                </a:solidFill>
                <a:ea typeface="宋体" pitchFamily="2" charset="-122"/>
              </a:rPr>
              <a:t> </a:t>
            </a:r>
            <a:r>
              <a:rPr kumimoji="1" lang="en-US" altLang="zh-CN" sz="2800" dirty="0">
                <a:solidFill>
                  <a:srgbClr val="000000"/>
                </a:solidFill>
                <a:latin typeface="Tahoma" pitchFamily="34" charset="0"/>
                <a:ea typeface="宋体" pitchFamily="2" charset="-122"/>
              </a:rPr>
              <a:t>t </a:t>
            </a:r>
            <a:r>
              <a:rPr kumimoji="1" lang="zh-CN" altLang="en-US" sz="2800" dirty="0">
                <a:solidFill>
                  <a:srgbClr val="000000"/>
                </a:solidFill>
                <a:latin typeface="Tahoma" pitchFamily="34" charset="0"/>
                <a:ea typeface="宋体" pitchFamily="2" charset="-122"/>
              </a:rPr>
              <a:t>检验</a:t>
            </a:r>
          </a:p>
          <a:p>
            <a:pPr marL="609600" indent="-609600">
              <a:spcBef>
                <a:spcPct val="20000"/>
              </a:spcBef>
              <a:buClr>
                <a:srgbClr val="000000"/>
              </a:buClr>
              <a:buFontTx/>
              <a:buAutoNum type="arabicPeriod" startAt="2"/>
              <a:defRPr/>
            </a:pPr>
            <a:r>
              <a:rPr kumimoji="1" lang="zh-CN" altLang="en-US" sz="2800" dirty="0">
                <a:solidFill>
                  <a:srgbClr val="000000"/>
                </a:solidFill>
                <a:latin typeface="Tahoma" pitchFamily="34" charset="0"/>
                <a:ea typeface="宋体" pitchFamily="2" charset="-122"/>
              </a:rPr>
              <a:t>检验的步骤为</a:t>
            </a:r>
          </a:p>
          <a:p>
            <a:pPr marL="1219200" lvl="1" indent="-533400">
              <a:spcBef>
                <a:spcPct val="20000"/>
              </a:spcBef>
              <a:buClr>
                <a:srgbClr val="000000"/>
              </a:buClr>
              <a:buFont typeface="Wingdings" pitchFamily="2" charset="2"/>
              <a:buChar char="Ø"/>
              <a:defRPr/>
            </a:pPr>
            <a:r>
              <a:rPr kumimoji="1" lang="zh-CN" altLang="en-US" sz="2800" dirty="0">
                <a:solidFill>
                  <a:srgbClr val="000000"/>
                </a:solidFill>
                <a:latin typeface="Tahoma" pitchFamily="34" charset="0"/>
                <a:ea typeface="宋体" pitchFamily="2" charset="-122"/>
              </a:rPr>
              <a:t>提出假设：</a:t>
            </a:r>
            <a:r>
              <a:rPr kumimoji="1" lang="en-US" altLang="zh-CN" sz="2800" dirty="0">
                <a:solidFill>
                  <a:srgbClr val="000000"/>
                </a:solidFill>
                <a:ea typeface="宋体" pitchFamily="2" charset="-122"/>
              </a:rPr>
              <a:t>H</a:t>
            </a:r>
            <a:r>
              <a:rPr kumimoji="1" lang="en-US" altLang="zh-CN" sz="2800" baseline="-25000" dirty="0">
                <a:solidFill>
                  <a:srgbClr val="000000"/>
                </a:solidFill>
                <a:latin typeface="Tahoma" pitchFamily="34" charset="0"/>
                <a:ea typeface="宋体" pitchFamily="2" charset="-122"/>
              </a:rPr>
              <a:t>0</a:t>
            </a:r>
            <a:r>
              <a:rPr kumimoji="1" lang="zh-CN" altLang="en-US" sz="2800" dirty="0">
                <a:solidFill>
                  <a:srgbClr val="000000"/>
                </a:solidFill>
                <a:latin typeface="Tahoma" pitchFamily="34" charset="0"/>
                <a:ea typeface="宋体" pitchFamily="2" charset="-122"/>
              </a:rPr>
              <a:t>：</a:t>
            </a:r>
            <a:r>
              <a:rPr kumimoji="1" lang="zh-CN" altLang="en-US" sz="2800" dirty="0">
                <a:solidFill>
                  <a:srgbClr val="000000"/>
                </a:solidFill>
                <a:latin typeface="Tahoma" pitchFamily="34" charset="0"/>
                <a:ea typeface="宋体" pitchFamily="2" charset="-122"/>
                <a:sym typeface="Symbol" pitchFamily="18" charset="2"/>
              </a:rPr>
              <a:t></a:t>
            </a:r>
            <a:r>
              <a:rPr kumimoji="1" lang="zh-CN" altLang="en-US" sz="2800" dirty="0">
                <a:solidFill>
                  <a:srgbClr val="000000"/>
                </a:solidFill>
                <a:latin typeface="Tahoma" pitchFamily="34" charset="0"/>
                <a:ea typeface="宋体" pitchFamily="2" charset="-122"/>
              </a:rPr>
              <a:t> </a:t>
            </a:r>
            <a:r>
              <a:rPr kumimoji="1" lang="zh-CN" altLang="en-US" sz="2800" dirty="0">
                <a:solidFill>
                  <a:srgbClr val="000000"/>
                </a:solidFill>
                <a:latin typeface="Tahoma" pitchFamily="34" charset="0"/>
                <a:ea typeface="宋体" pitchFamily="2" charset="-122"/>
                <a:sym typeface="Symbol" pitchFamily="18" charset="2"/>
              </a:rPr>
              <a:t></a:t>
            </a:r>
            <a:r>
              <a:rPr kumimoji="1" lang="zh-CN" altLang="en-US" sz="2800" dirty="0">
                <a:solidFill>
                  <a:srgbClr val="000000"/>
                </a:solidFill>
                <a:latin typeface="Tahoma" pitchFamily="34" charset="0"/>
                <a:ea typeface="宋体" pitchFamily="2" charset="-122"/>
              </a:rPr>
              <a:t> </a:t>
            </a:r>
            <a:r>
              <a:rPr kumimoji="1" lang="zh-CN" altLang="en-US" sz="2800" dirty="0">
                <a:solidFill>
                  <a:srgbClr val="000000"/>
                </a:solidFill>
                <a:latin typeface="Tahoma" pitchFamily="34" charset="0"/>
                <a:ea typeface="宋体" pitchFamily="2" charset="-122"/>
                <a:sym typeface="Symbol" pitchFamily="18" charset="2"/>
              </a:rPr>
              <a:t></a:t>
            </a:r>
            <a:r>
              <a:rPr kumimoji="1" lang="zh-CN" altLang="en-US" sz="2800" dirty="0">
                <a:solidFill>
                  <a:srgbClr val="000000"/>
                </a:solidFill>
                <a:latin typeface="Tahoma" pitchFamily="34" charset="0"/>
                <a:ea typeface="宋体" pitchFamily="2" charset="-122"/>
              </a:rPr>
              <a:t> ；</a:t>
            </a:r>
            <a:r>
              <a:rPr kumimoji="1" lang="en-US" altLang="zh-CN" sz="2800" dirty="0">
                <a:solidFill>
                  <a:srgbClr val="000000"/>
                </a:solidFill>
                <a:ea typeface="宋体" pitchFamily="2" charset="-122"/>
              </a:rPr>
              <a:t>H</a:t>
            </a:r>
            <a:r>
              <a:rPr kumimoji="1" lang="en-US" altLang="zh-CN" sz="2800" baseline="-25000" dirty="0">
                <a:solidFill>
                  <a:srgbClr val="000000"/>
                </a:solidFill>
                <a:latin typeface="Tahoma" pitchFamily="34" charset="0"/>
                <a:ea typeface="宋体" pitchFamily="2" charset="-122"/>
              </a:rPr>
              <a:t>1</a:t>
            </a:r>
            <a:r>
              <a:rPr kumimoji="1" lang="zh-CN" altLang="en-US" sz="2800" dirty="0">
                <a:solidFill>
                  <a:srgbClr val="000000"/>
                </a:solidFill>
                <a:latin typeface="Tahoma" pitchFamily="34" charset="0"/>
                <a:ea typeface="宋体" pitchFamily="2" charset="-122"/>
              </a:rPr>
              <a:t>： </a:t>
            </a:r>
            <a:r>
              <a:rPr kumimoji="1" lang="zh-CN" altLang="en-US" sz="2800" dirty="0">
                <a:solidFill>
                  <a:srgbClr val="000000"/>
                </a:solidFill>
                <a:latin typeface="Tahoma" pitchFamily="34" charset="0"/>
                <a:ea typeface="宋体" pitchFamily="2" charset="-122"/>
                <a:sym typeface="Symbol" pitchFamily="18" charset="2"/>
              </a:rPr>
              <a:t></a:t>
            </a:r>
            <a:r>
              <a:rPr kumimoji="1" lang="zh-CN" altLang="en-US" sz="2800" dirty="0">
                <a:solidFill>
                  <a:srgbClr val="000000"/>
                </a:solidFill>
                <a:latin typeface="Tahoma" pitchFamily="34" charset="0"/>
                <a:ea typeface="宋体" pitchFamily="2" charset="-122"/>
              </a:rPr>
              <a:t> </a:t>
            </a:r>
            <a:r>
              <a:rPr kumimoji="1" lang="zh-CN" altLang="en-US" sz="2800" dirty="0">
                <a:solidFill>
                  <a:srgbClr val="000000"/>
                </a:solidFill>
                <a:latin typeface="Tahoma" pitchFamily="34" charset="0"/>
                <a:ea typeface="宋体" pitchFamily="2" charset="-122"/>
                <a:sym typeface="Symbol" pitchFamily="18" charset="2"/>
              </a:rPr>
              <a:t></a:t>
            </a:r>
            <a:r>
              <a:rPr kumimoji="1" lang="zh-CN" altLang="en-US" sz="2800" dirty="0">
                <a:solidFill>
                  <a:srgbClr val="000000"/>
                </a:solidFill>
                <a:latin typeface="Tahoma" pitchFamily="34" charset="0"/>
                <a:ea typeface="宋体" pitchFamily="2" charset="-122"/>
              </a:rPr>
              <a:t> </a:t>
            </a:r>
            <a:r>
              <a:rPr kumimoji="1" lang="en-US" altLang="zh-CN" sz="2800" dirty="0">
                <a:solidFill>
                  <a:srgbClr val="000000"/>
                </a:solidFill>
                <a:latin typeface="Tahoma" pitchFamily="34" charset="0"/>
                <a:ea typeface="宋体" pitchFamily="2" charset="-122"/>
              </a:rPr>
              <a:t>0</a:t>
            </a:r>
          </a:p>
          <a:p>
            <a:pPr marL="1219200" lvl="1" indent="-533400">
              <a:spcBef>
                <a:spcPct val="20000"/>
              </a:spcBef>
              <a:buClr>
                <a:srgbClr val="000000"/>
              </a:buClr>
              <a:buFont typeface="Wingdings" pitchFamily="2" charset="2"/>
              <a:buChar char="Ø"/>
              <a:defRPr/>
            </a:pPr>
            <a:endParaRPr kumimoji="1" lang="en-US" altLang="zh-CN" sz="2800" dirty="0">
              <a:solidFill>
                <a:srgbClr val="000000"/>
              </a:solidFill>
              <a:latin typeface="Tahoma" pitchFamily="34" charset="0"/>
              <a:ea typeface="宋体" pitchFamily="2" charset="-122"/>
            </a:endParaRPr>
          </a:p>
          <a:p>
            <a:pPr marL="1219200" lvl="1" indent="-533400">
              <a:spcBef>
                <a:spcPct val="20000"/>
              </a:spcBef>
              <a:buClr>
                <a:srgbClr val="000000"/>
              </a:buClr>
              <a:buFont typeface="Wingdings" pitchFamily="2" charset="2"/>
              <a:buChar char="Ø"/>
              <a:defRPr/>
            </a:pPr>
            <a:r>
              <a:rPr kumimoji="1" lang="zh-CN" altLang="en-US" sz="2800" dirty="0">
                <a:solidFill>
                  <a:srgbClr val="000000"/>
                </a:solidFill>
                <a:latin typeface="Arial" pitchFamily="34" charset="0"/>
                <a:ea typeface="宋体" pitchFamily="2" charset="-122"/>
              </a:rPr>
              <a:t>计算检验的统计量：</a:t>
            </a:r>
            <a:endParaRPr kumimoji="1" lang="en-US" altLang="zh-CN" sz="2800" dirty="0">
              <a:solidFill>
                <a:srgbClr val="000000"/>
              </a:solidFill>
              <a:latin typeface="Arial" pitchFamily="34" charset="0"/>
              <a:ea typeface="宋体" pitchFamily="2" charset="-122"/>
            </a:endParaRPr>
          </a:p>
          <a:p>
            <a:pPr marL="1219200" lvl="1" indent="-533400">
              <a:spcBef>
                <a:spcPct val="20000"/>
              </a:spcBef>
              <a:buClr>
                <a:srgbClr val="000000"/>
              </a:buClr>
              <a:buFont typeface="Wingdings" pitchFamily="2" charset="2"/>
              <a:buChar char="Ø"/>
              <a:defRPr/>
            </a:pPr>
            <a:endParaRPr kumimoji="1" lang="en-US" altLang="zh-CN" sz="2800" dirty="0">
              <a:solidFill>
                <a:srgbClr val="000000"/>
              </a:solidFill>
              <a:latin typeface="Arial" pitchFamily="34" charset="0"/>
              <a:ea typeface="宋体" pitchFamily="2" charset="-122"/>
            </a:endParaRPr>
          </a:p>
          <a:p>
            <a:pPr marL="1219200" lvl="1" indent="-533400">
              <a:spcBef>
                <a:spcPct val="20000"/>
              </a:spcBef>
              <a:buClr>
                <a:srgbClr val="000000"/>
              </a:buClr>
              <a:buFont typeface="Wingdings" pitchFamily="2" charset="2"/>
              <a:buChar char="Ø"/>
              <a:defRPr/>
            </a:pPr>
            <a:r>
              <a:rPr kumimoji="1" lang="zh-CN" altLang="en-US" sz="2800" dirty="0">
                <a:solidFill>
                  <a:srgbClr val="000000"/>
                </a:solidFill>
                <a:latin typeface="Arial" pitchFamily="34" charset="0"/>
                <a:ea typeface="宋体" pitchFamily="2" charset="-122"/>
              </a:rPr>
              <a:t>确定显著性水平</a:t>
            </a:r>
            <a:r>
              <a:rPr kumimoji="1" lang="zh-CN" altLang="en-US" sz="2800" dirty="0">
                <a:solidFill>
                  <a:srgbClr val="000000"/>
                </a:solidFill>
                <a:latin typeface="Arial" pitchFamily="34" charset="0"/>
                <a:ea typeface="宋体" pitchFamily="2" charset="-122"/>
                <a:sym typeface="Symbol" pitchFamily="18" charset="2"/>
              </a:rPr>
              <a:t></a:t>
            </a:r>
            <a:r>
              <a:rPr kumimoji="1" lang="zh-CN" altLang="en-US" sz="2800" dirty="0">
                <a:solidFill>
                  <a:srgbClr val="000000"/>
                </a:solidFill>
                <a:latin typeface="Arial" pitchFamily="34" charset="0"/>
                <a:ea typeface="宋体" pitchFamily="2" charset="-122"/>
              </a:rPr>
              <a:t>，并作出决策</a:t>
            </a:r>
            <a:endParaRPr kumimoji="1" lang="en-US" altLang="zh-CN" sz="2800" dirty="0">
              <a:solidFill>
                <a:srgbClr val="000000"/>
              </a:solidFill>
              <a:latin typeface="Arial" pitchFamily="34" charset="0"/>
              <a:ea typeface="宋体" pitchFamily="2" charset="-122"/>
            </a:endParaRPr>
          </a:p>
          <a:p>
            <a:pPr marL="1219200" lvl="1" indent="-533400">
              <a:spcBef>
                <a:spcPct val="20000"/>
              </a:spcBef>
              <a:buClr>
                <a:srgbClr val="000000"/>
              </a:buClr>
              <a:buSzPct val="65000"/>
              <a:buFont typeface="Wingdings" pitchFamily="2" charset="2"/>
              <a:buChar char="l"/>
              <a:defRPr/>
            </a:pPr>
            <a:r>
              <a:rPr kumimoji="1" lang="zh-CN" altLang="en-US" sz="2800" dirty="0">
                <a:solidFill>
                  <a:srgbClr val="000000"/>
                </a:solidFill>
                <a:latin typeface="Arial" pitchFamily="34" charset="0"/>
                <a:ea typeface="宋体" pitchFamily="2" charset="-122"/>
              </a:rPr>
              <a:t>若</a:t>
            </a:r>
            <a:r>
              <a:rPr kumimoji="1" lang="zh-CN" altLang="en-US" sz="2800" dirty="0">
                <a:solidFill>
                  <a:srgbClr val="000000"/>
                </a:solidFill>
                <a:latin typeface="Arial" pitchFamily="34" charset="0"/>
                <a:ea typeface="宋体" pitchFamily="2" charset="-122"/>
                <a:sym typeface="Symbol" pitchFamily="18" charset="2"/>
              </a:rPr>
              <a:t></a:t>
            </a:r>
            <a:r>
              <a:rPr kumimoji="1" lang="en-US" altLang="zh-CN" sz="2800" dirty="0">
                <a:solidFill>
                  <a:srgbClr val="000000"/>
                </a:solidFill>
                <a:latin typeface="Arial" pitchFamily="34" charset="0"/>
                <a:ea typeface="宋体" pitchFamily="2" charset="-122"/>
              </a:rPr>
              <a:t>t</a:t>
            </a:r>
            <a:r>
              <a:rPr kumimoji="1" lang="en-US" altLang="zh-CN" sz="2800" dirty="0">
                <a:solidFill>
                  <a:srgbClr val="000000"/>
                </a:solidFill>
                <a:latin typeface="Arial" pitchFamily="34" charset="0"/>
                <a:ea typeface="宋体" pitchFamily="2" charset="-122"/>
                <a:sym typeface="Symbol" pitchFamily="18" charset="2"/>
              </a:rPr>
              <a:t></a:t>
            </a:r>
            <a:r>
              <a:rPr kumimoji="1" lang="en-US" altLang="zh-CN" sz="2800" dirty="0">
                <a:solidFill>
                  <a:srgbClr val="000000"/>
                </a:solidFill>
                <a:latin typeface="Arial" pitchFamily="34" charset="0"/>
                <a:ea typeface="宋体" pitchFamily="2" charset="-122"/>
              </a:rPr>
              <a:t>&gt;t</a:t>
            </a:r>
            <a:r>
              <a:rPr kumimoji="1" lang="en-US" altLang="zh-CN" sz="2800" baseline="-25000" dirty="0">
                <a:solidFill>
                  <a:srgbClr val="000000"/>
                </a:solidFill>
                <a:latin typeface="Arial" pitchFamily="34" charset="0"/>
                <a:ea typeface="宋体" pitchFamily="2" charset="-122"/>
                <a:sym typeface="Symbol" pitchFamily="18" charset="2"/>
              </a:rPr>
              <a:t></a:t>
            </a:r>
            <a:r>
              <a:rPr kumimoji="1" lang="zh-CN" altLang="en-US" sz="2800" dirty="0">
                <a:solidFill>
                  <a:srgbClr val="000000"/>
                </a:solidFill>
                <a:latin typeface="Arial" pitchFamily="34" charset="0"/>
                <a:ea typeface="宋体" pitchFamily="2" charset="-122"/>
              </a:rPr>
              <a:t>，拒绝</a:t>
            </a:r>
            <a:r>
              <a:rPr kumimoji="1" lang="en-US" altLang="zh-CN" sz="2800" dirty="0">
                <a:solidFill>
                  <a:srgbClr val="000000"/>
                </a:solidFill>
                <a:ea typeface="宋体" pitchFamily="2" charset="-122"/>
              </a:rPr>
              <a:t>H</a:t>
            </a:r>
            <a:r>
              <a:rPr kumimoji="1" lang="en-US" altLang="zh-CN" sz="2800" baseline="-25000" dirty="0">
                <a:solidFill>
                  <a:srgbClr val="000000"/>
                </a:solidFill>
                <a:latin typeface="Arial" pitchFamily="34" charset="0"/>
                <a:ea typeface="宋体" pitchFamily="2" charset="-122"/>
              </a:rPr>
              <a:t>0</a:t>
            </a:r>
          </a:p>
          <a:p>
            <a:pPr marL="1219200" lvl="1" indent="-533400">
              <a:spcBef>
                <a:spcPct val="20000"/>
              </a:spcBef>
              <a:buClr>
                <a:srgbClr val="000000"/>
              </a:buClr>
              <a:buSzPct val="65000"/>
              <a:buFont typeface="Wingdings" pitchFamily="2" charset="2"/>
              <a:buChar char="l"/>
              <a:defRPr/>
            </a:pPr>
            <a:r>
              <a:rPr kumimoji="1" lang="zh-CN" altLang="en-US" sz="2800" dirty="0">
                <a:solidFill>
                  <a:srgbClr val="000000"/>
                </a:solidFill>
                <a:latin typeface="Arial" pitchFamily="34" charset="0"/>
                <a:ea typeface="宋体" pitchFamily="2" charset="-122"/>
              </a:rPr>
              <a:t>若</a:t>
            </a:r>
            <a:r>
              <a:rPr kumimoji="1" lang="zh-CN" altLang="en-US" sz="2800" dirty="0">
                <a:solidFill>
                  <a:srgbClr val="000000"/>
                </a:solidFill>
                <a:latin typeface="Arial" pitchFamily="34" charset="0"/>
                <a:ea typeface="宋体" pitchFamily="2" charset="-122"/>
                <a:sym typeface="Symbol" pitchFamily="18" charset="2"/>
              </a:rPr>
              <a:t></a:t>
            </a:r>
            <a:r>
              <a:rPr kumimoji="1" lang="en-US" altLang="zh-CN" sz="2800" dirty="0">
                <a:solidFill>
                  <a:srgbClr val="000000"/>
                </a:solidFill>
                <a:latin typeface="Arial" pitchFamily="34" charset="0"/>
                <a:ea typeface="宋体" pitchFamily="2" charset="-122"/>
              </a:rPr>
              <a:t>t</a:t>
            </a:r>
            <a:r>
              <a:rPr kumimoji="1" lang="en-US" altLang="zh-CN" sz="2800" dirty="0">
                <a:solidFill>
                  <a:srgbClr val="000000"/>
                </a:solidFill>
                <a:latin typeface="Arial" pitchFamily="34" charset="0"/>
                <a:ea typeface="宋体" pitchFamily="2" charset="-122"/>
                <a:sym typeface="Symbol" pitchFamily="18" charset="2"/>
              </a:rPr>
              <a:t></a:t>
            </a:r>
            <a:r>
              <a:rPr kumimoji="1" lang="en-US" altLang="zh-CN" sz="2800" dirty="0">
                <a:solidFill>
                  <a:srgbClr val="000000"/>
                </a:solidFill>
                <a:latin typeface="Arial" pitchFamily="34" charset="0"/>
                <a:ea typeface="宋体" pitchFamily="2" charset="-122"/>
              </a:rPr>
              <a:t>&lt;t</a:t>
            </a:r>
            <a:r>
              <a:rPr kumimoji="1" lang="en-US" altLang="zh-CN" sz="2800" baseline="-25000" dirty="0">
                <a:solidFill>
                  <a:srgbClr val="000000"/>
                </a:solidFill>
                <a:latin typeface="Arial" pitchFamily="34" charset="0"/>
                <a:ea typeface="宋体" pitchFamily="2" charset="-122"/>
                <a:sym typeface="Symbol" pitchFamily="18" charset="2"/>
              </a:rPr>
              <a:t></a:t>
            </a:r>
            <a:r>
              <a:rPr kumimoji="1" lang="zh-CN" altLang="en-US" sz="2800" dirty="0">
                <a:solidFill>
                  <a:srgbClr val="000000"/>
                </a:solidFill>
                <a:latin typeface="Arial" pitchFamily="34" charset="0"/>
                <a:ea typeface="宋体" pitchFamily="2" charset="-122"/>
              </a:rPr>
              <a:t>，不能拒绝</a:t>
            </a:r>
            <a:r>
              <a:rPr kumimoji="1" lang="en-US" altLang="zh-CN" sz="2800" dirty="0">
                <a:solidFill>
                  <a:srgbClr val="000000"/>
                </a:solidFill>
                <a:ea typeface="宋体" pitchFamily="2" charset="-122"/>
              </a:rPr>
              <a:t>H</a:t>
            </a:r>
            <a:r>
              <a:rPr kumimoji="1" lang="en-US" altLang="zh-CN" sz="2800" baseline="-25000" dirty="0">
                <a:solidFill>
                  <a:srgbClr val="000000"/>
                </a:solidFill>
                <a:latin typeface="Arial" pitchFamily="34" charset="0"/>
                <a:ea typeface="宋体" pitchFamily="2" charset="-122"/>
              </a:rPr>
              <a:t>0</a:t>
            </a:r>
          </a:p>
          <a:p>
            <a:pPr marL="1219200" lvl="1" indent="-533400">
              <a:spcBef>
                <a:spcPct val="20000"/>
              </a:spcBef>
              <a:buClr>
                <a:srgbClr val="000000"/>
              </a:buClr>
              <a:buFont typeface="Wingdings" pitchFamily="2" charset="2"/>
              <a:buChar char="n"/>
              <a:defRPr/>
            </a:pPr>
            <a:endParaRPr kumimoji="1" lang="en-US" altLang="zh-CN" sz="2800" dirty="0">
              <a:solidFill>
                <a:srgbClr val="000000"/>
              </a:solidFill>
              <a:latin typeface="Tahoma" pitchFamily="34" charset="0"/>
              <a:ea typeface="宋体" pitchFamily="2" charset="-122"/>
            </a:endParaRPr>
          </a:p>
        </p:txBody>
      </p:sp>
      <p:pic>
        <p:nvPicPr>
          <p:cNvPr id="425994" name="Picture 10"/>
          <p:cNvPicPr>
            <a:picLocks noChangeArrowheads="1"/>
          </p:cNvPicPr>
          <p:nvPr/>
        </p:nvPicPr>
        <p:blipFill>
          <a:blip r:embed="rId2"/>
          <a:srcRect/>
          <a:stretch>
            <a:fillRect/>
          </a:stretch>
        </p:blipFill>
        <p:spPr bwMode="auto">
          <a:xfrm>
            <a:off x="5357813" y="3786188"/>
            <a:ext cx="3067050" cy="830262"/>
          </a:xfrm>
          <a:prstGeom prst="rect">
            <a:avLst/>
          </a:prstGeom>
          <a:noFill/>
          <a:ln w="12700">
            <a:miter lim="800000"/>
            <a:headEnd/>
            <a:tailEnd/>
          </a:ln>
          <a:effectLst>
            <a:outerShdw dist="17961" dir="2700000" algn="ctr" rotWithShape="0">
              <a:schemeClr val="bg2"/>
            </a:outerShdw>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6"/>
          <p:cNvSpPr>
            <a:spLocks noChangeArrowheads="1"/>
          </p:cNvSpPr>
          <p:nvPr/>
        </p:nvSpPr>
        <p:spPr bwMode="auto">
          <a:xfrm>
            <a:off x="357188" y="1714500"/>
            <a:ext cx="8229600" cy="1676400"/>
          </a:xfrm>
          <a:prstGeom prst="rect">
            <a:avLst/>
          </a:prstGeom>
          <a:noFill/>
          <a:ln w="12700">
            <a:noFill/>
            <a:miter lim="800000"/>
            <a:headEnd/>
            <a:tailEnd/>
          </a:ln>
        </p:spPr>
        <p:txBody>
          <a:bodyPr lIns="90488" tIns="44450" rIns="90488" bIns="44450"/>
          <a:lstStyle/>
          <a:p>
            <a:pPr indent="-609600">
              <a:lnSpc>
                <a:spcPct val="90000"/>
              </a:lnSpc>
              <a:spcBef>
                <a:spcPct val="20000"/>
              </a:spcBef>
              <a:buClr>
                <a:schemeClr val="hlink"/>
              </a:buClr>
              <a:buSzPct val="110000"/>
            </a:pPr>
            <a:r>
              <a:rPr kumimoji="1" lang="en-US" altLang="zh-CN" sz="2800">
                <a:solidFill>
                  <a:srgbClr val="000000"/>
                </a:solidFill>
                <a:sym typeface="Wingdings 3" pitchFamily="18" charset="2"/>
              </a:rPr>
              <a:t>    </a:t>
            </a:r>
            <a:r>
              <a:rPr kumimoji="1" lang="en-US" altLang="zh-CN" sz="2800">
                <a:solidFill>
                  <a:srgbClr val="000000"/>
                </a:solidFill>
              </a:rPr>
              <a:t> </a:t>
            </a:r>
            <a:r>
              <a:rPr kumimoji="1" lang="zh-CN" altLang="en-US" sz="2800">
                <a:solidFill>
                  <a:srgbClr val="000000"/>
                </a:solidFill>
              </a:rPr>
              <a:t>对不良贷款与贷款余额之间的相关系数进行显著性检</a:t>
            </a:r>
            <a:r>
              <a:rPr kumimoji="1" lang="en-US" altLang="zh-CN" sz="2800">
                <a:solidFill>
                  <a:srgbClr val="000000"/>
                </a:solidFill>
                <a:latin typeface="Tahoma" pitchFamily="34" charset="0"/>
              </a:rPr>
              <a:t>(</a:t>
            </a:r>
            <a:r>
              <a:rPr kumimoji="1" lang="en-US" altLang="zh-CN" sz="2800">
                <a:solidFill>
                  <a:srgbClr val="000000"/>
                </a:solidFill>
                <a:latin typeface="Tahoma" pitchFamily="34" charset="0"/>
                <a:sym typeface="Symbol" pitchFamily="18" charset="2"/>
              </a:rPr>
              <a:t></a:t>
            </a:r>
            <a:r>
              <a:rPr kumimoji="1" lang="en-US" altLang="zh-CN" sz="2800">
                <a:solidFill>
                  <a:srgbClr val="000000"/>
                </a:solidFill>
                <a:latin typeface="Tahoma" pitchFamily="34" charset="0"/>
              </a:rPr>
              <a:t>0.05)</a:t>
            </a:r>
          </a:p>
          <a:p>
            <a:pPr indent="-609600" algn="ctr">
              <a:lnSpc>
                <a:spcPct val="90000"/>
              </a:lnSpc>
              <a:spcBef>
                <a:spcPct val="20000"/>
              </a:spcBef>
              <a:buClr>
                <a:srgbClr val="F0F0F0"/>
              </a:buClr>
              <a:buSzPct val="110000"/>
            </a:pPr>
            <a:r>
              <a:rPr kumimoji="1" lang="zh-CN" altLang="en-US" sz="2800">
                <a:solidFill>
                  <a:srgbClr val="000000"/>
                </a:solidFill>
                <a:latin typeface="Tahoma" pitchFamily="34" charset="0"/>
              </a:rPr>
              <a:t>提</a:t>
            </a:r>
            <a:r>
              <a:rPr kumimoji="1" lang="zh-CN" altLang="en-US" sz="2800">
                <a:solidFill>
                  <a:srgbClr val="000000"/>
                </a:solidFill>
              </a:rPr>
              <a:t>出假设：</a:t>
            </a:r>
            <a:r>
              <a:rPr kumimoji="1" lang="en-US" altLang="zh-CN" sz="2800">
                <a:solidFill>
                  <a:srgbClr val="000000"/>
                </a:solidFill>
              </a:rPr>
              <a:t>H</a:t>
            </a:r>
            <a:r>
              <a:rPr kumimoji="1" lang="en-US" altLang="zh-CN" sz="2800" baseline="-25000">
                <a:solidFill>
                  <a:srgbClr val="000000"/>
                </a:solidFill>
              </a:rPr>
              <a:t>0</a:t>
            </a:r>
            <a:r>
              <a:rPr kumimoji="1" lang="zh-CN" altLang="en-US" sz="2800">
                <a:solidFill>
                  <a:srgbClr val="000000"/>
                </a:solidFill>
              </a:rPr>
              <a:t>：</a:t>
            </a:r>
            <a:r>
              <a:rPr kumimoji="1" lang="zh-CN" altLang="en-US" sz="2800">
                <a:solidFill>
                  <a:srgbClr val="000000"/>
                </a:solidFill>
                <a:sym typeface="Symbol" pitchFamily="18" charset="2"/>
              </a:rPr>
              <a:t></a:t>
            </a:r>
            <a:r>
              <a:rPr kumimoji="1" lang="zh-CN" altLang="en-US" sz="2800">
                <a:solidFill>
                  <a:srgbClr val="000000"/>
                </a:solidFill>
              </a:rPr>
              <a:t> </a:t>
            </a:r>
            <a:r>
              <a:rPr kumimoji="1" lang="zh-CN" altLang="en-US" sz="2800">
                <a:solidFill>
                  <a:srgbClr val="000000"/>
                </a:solidFill>
                <a:sym typeface="Symbol" pitchFamily="18" charset="2"/>
              </a:rPr>
              <a:t></a:t>
            </a:r>
            <a:r>
              <a:rPr kumimoji="1" lang="zh-CN" altLang="en-US" sz="2800">
                <a:solidFill>
                  <a:srgbClr val="000000"/>
                </a:solidFill>
              </a:rPr>
              <a:t> </a:t>
            </a:r>
            <a:r>
              <a:rPr kumimoji="1" lang="zh-CN" altLang="en-US" sz="2800">
                <a:solidFill>
                  <a:srgbClr val="000000"/>
                </a:solidFill>
                <a:sym typeface="Symbol" pitchFamily="18" charset="2"/>
              </a:rPr>
              <a:t></a:t>
            </a:r>
            <a:r>
              <a:rPr kumimoji="1" lang="zh-CN" altLang="en-US" sz="2800">
                <a:solidFill>
                  <a:srgbClr val="000000"/>
                </a:solidFill>
              </a:rPr>
              <a:t> ；</a:t>
            </a:r>
            <a:r>
              <a:rPr kumimoji="1" lang="en-US" altLang="zh-CN" sz="2800">
                <a:solidFill>
                  <a:srgbClr val="000000"/>
                </a:solidFill>
              </a:rPr>
              <a:t>H</a:t>
            </a:r>
            <a:r>
              <a:rPr kumimoji="1" lang="en-US" altLang="zh-CN" sz="2800" baseline="-25000">
                <a:solidFill>
                  <a:srgbClr val="000000"/>
                </a:solidFill>
              </a:rPr>
              <a:t>1</a:t>
            </a:r>
            <a:r>
              <a:rPr kumimoji="1" lang="zh-CN" altLang="en-US" sz="2800">
                <a:solidFill>
                  <a:srgbClr val="000000"/>
                </a:solidFill>
              </a:rPr>
              <a:t>： </a:t>
            </a:r>
            <a:r>
              <a:rPr kumimoji="1" lang="zh-CN" altLang="en-US" sz="2800">
                <a:solidFill>
                  <a:srgbClr val="000000"/>
                </a:solidFill>
                <a:sym typeface="Symbol" pitchFamily="18" charset="2"/>
              </a:rPr>
              <a:t></a:t>
            </a:r>
            <a:r>
              <a:rPr kumimoji="1" lang="zh-CN" altLang="en-US" sz="2800">
                <a:solidFill>
                  <a:srgbClr val="000000"/>
                </a:solidFill>
              </a:rPr>
              <a:t> </a:t>
            </a:r>
            <a:r>
              <a:rPr kumimoji="1" lang="zh-CN" altLang="en-US" sz="2800">
                <a:solidFill>
                  <a:srgbClr val="000000"/>
                </a:solidFill>
                <a:sym typeface="Symbol" pitchFamily="18" charset="2"/>
              </a:rPr>
              <a:t></a:t>
            </a:r>
            <a:r>
              <a:rPr kumimoji="1" lang="zh-CN" altLang="en-US" sz="2800">
                <a:solidFill>
                  <a:srgbClr val="000000"/>
                </a:solidFill>
              </a:rPr>
              <a:t> </a:t>
            </a:r>
            <a:r>
              <a:rPr kumimoji="1" lang="en-US" altLang="zh-CN" sz="2800">
                <a:solidFill>
                  <a:srgbClr val="000000"/>
                </a:solidFill>
              </a:rPr>
              <a:t>0</a:t>
            </a:r>
          </a:p>
          <a:p>
            <a:pPr indent="-609600">
              <a:lnSpc>
                <a:spcPct val="90000"/>
              </a:lnSpc>
              <a:spcBef>
                <a:spcPct val="20000"/>
              </a:spcBef>
              <a:buClr>
                <a:srgbClr val="F0F0F0"/>
              </a:buClr>
              <a:buSzPct val="110000"/>
            </a:pPr>
            <a:r>
              <a:rPr kumimoji="1" lang="zh-CN" altLang="en-US" sz="2800">
                <a:solidFill>
                  <a:srgbClr val="000000"/>
                </a:solidFill>
                <a:latin typeface="Tahoma" pitchFamily="34" charset="0"/>
              </a:rPr>
              <a:t>计算</a:t>
            </a:r>
            <a:r>
              <a:rPr kumimoji="1" lang="zh-CN" altLang="en-US" sz="2800">
                <a:solidFill>
                  <a:srgbClr val="000000"/>
                </a:solidFill>
              </a:rPr>
              <a:t>检验的统计量</a:t>
            </a:r>
          </a:p>
        </p:txBody>
      </p:sp>
      <p:pic>
        <p:nvPicPr>
          <p:cNvPr id="428039" name="Picture 7"/>
          <p:cNvPicPr>
            <a:picLocks noChangeArrowheads="1"/>
          </p:cNvPicPr>
          <p:nvPr/>
        </p:nvPicPr>
        <p:blipFill>
          <a:blip r:embed="rId2"/>
          <a:srcRect/>
          <a:stretch>
            <a:fillRect/>
          </a:stretch>
        </p:blipFill>
        <p:spPr bwMode="auto">
          <a:xfrm>
            <a:off x="1285875" y="3500438"/>
            <a:ext cx="5000625" cy="857250"/>
          </a:xfrm>
          <a:prstGeom prst="rect">
            <a:avLst/>
          </a:prstGeom>
          <a:noFill/>
          <a:ln w="12700">
            <a:miter lim="800000"/>
            <a:headEnd/>
            <a:tailEnd/>
          </a:ln>
          <a:effectLst>
            <a:outerShdw dist="17961" dir="2700000" algn="ctr" rotWithShape="0">
              <a:schemeClr val="bg2"/>
            </a:outerShdw>
          </a:effectLst>
        </p:spPr>
      </p:pic>
      <p:sp>
        <p:nvSpPr>
          <p:cNvPr id="5" name="Rectangle 2"/>
          <p:cNvSpPr txBox="1">
            <a:spLocks noChangeArrowheads="1"/>
          </p:cNvSpPr>
          <p:nvPr/>
        </p:nvSpPr>
        <p:spPr bwMode="auto">
          <a:xfrm>
            <a:off x="428625" y="571500"/>
            <a:ext cx="8229600" cy="1143000"/>
          </a:xfrm>
          <a:prstGeom prst="rect">
            <a:avLst/>
          </a:prstGeom>
          <a:noFill/>
          <a:ln w="9525">
            <a:noFill/>
            <a:miter lim="800000"/>
            <a:headEnd/>
            <a:tailEnd/>
          </a:ln>
        </p:spPr>
        <p:txBody>
          <a:bodyPr anchor="ctr"/>
          <a:lstStyle/>
          <a:p>
            <a:pPr algn="ctr">
              <a:defRPr/>
            </a:pPr>
            <a:r>
              <a:rPr lang="zh-CN" altLang="en-US" sz="4000" b="1" dirty="0">
                <a:solidFill>
                  <a:schemeClr val="accent6"/>
                </a:solidFill>
                <a:latin typeface="黑体" pitchFamily="2" charset="-122"/>
                <a:ea typeface="黑体" pitchFamily="2" charset="-122"/>
                <a:cs typeface="+mj-cs"/>
              </a:rPr>
              <a:t>不良贷款与贷款余额显著性检</a:t>
            </a:r>
            <a:endParaRPr lang="en-US" altLang="zh-CN" sz="4000" b="1" dirty="0">
              <a:solidFill>
                <a:schemeClr val="accent6"/>
              </a:solidFill>
              <a:latin typeface="黑体" pitchFamily="2" charset="-122"/>
              <a:ea typeface="黑体" pitchFamily="2" charset="-122"/>
              <a:cs typeface="+mj-cs"/>
            </a:endParaRPr>
          </a:p>
        </p:txBody>
      </p:sp>
      <p:sp>
        <p:nvSpPr>
          <p:cNvPr id="6" name="矩形 5"/>
          <p:cNvSpPr/>
          <p:nvPr/>
        </p:nvSpPr>
        <p:spPr>
          <a:xfrm>
            <a:off x="357188" y="4429125"/>
            <a:ext cx="8286750" cy="1987550"/>
          </a:xfrm>
          <a:prstGeom prst="rect">
            <a:avLst/>
          </a:prstGeom>
        </p:spPr>
        <p:txBody>
          <a:bodyPr>
            <a:spAutoFit/>
          </a:bodyPr>
          <a:lstStyle/>
          <a:p>
            <a:pPr indent="-457200" algn="just">
              <a:spcBef>
                <a:spcPct val="20000"/>
              </a:spcBef>
              <a:defRPr/>
            </a:pPr>
            <a:r>
              <a:rPr kumimoji="1" lang="zh-CN" altLang="en-US" sz="2800" dirty="0">
                <a:solidFill>
                  <a:srgbClr val="000000"/>
                </a:solidFill>
                <a:effectLst>
                  <a:outerShdw blurRad="38100" dist="38100" dir="2700000" algn="tl">
                    <a:srgbClr val="C0C0C0"/>
                  </a:outerShdw>
                </a:effectLst>
                <a:latin typeface="Arial" pitchFamily="34" charset="0"/>
                <a:ea typeface="宋体" pitchFamily="2" charset="-122"/>
              </a:rPr>
              <a:t>根据显著性水平</a:t>
            </a:r>
            <a:r>
              <a:rPr kumimoji="1" lang="zh-CN" altLang="en-US" sz="2800" dirty="0">
                <a:solidFill>
                  <a:srgbClr val="000000"/>
                </a:solidFill>
                <a:effectLst>
                  <a:outerShdw blurRad="38100" dist="38100" dir="2700000" algn="tl">
                    <a:srgbClr val="C0C0C0"/>
                  </a:outerShdw>
                </a:effectLst>
                <a:latin typeface="Arial" pitchFamily="34" charset="0"/>
                <a:ea typeface="宋体" pitchFamily="2" charset="-122"/>
                <a:sym typeface="Symbol" pitchFamily="18" charset="2"/>
              </a:rPr>
              <a:t></a:t>
            </a:r>
            <a:r>
              <a:rPr kumimoji="1" lang="zh-CN" altLang="en-US" sz="2800" dirty="0">
                <a:solidFill>
                  <a:srgbClr val="000000"/>
                </a:solidFill>
                <a:effectLst>
                  <a:outerShdw blurRad="38100" dist="38100" dir="2700000" algn="tl">
                    <a:srgbClr val="C0C0C0"/>
                  </a:outerShdw>
                </a:effectLst>
                <a:latin typeface="Arial" pitchFamily="34" charset="0"/>
                <a:ea typeface="宋体" pitchFamily="2" charset="-122"/>
              </a:rPr>
              <a:t>＝</a:t>
            </a:r>
            <a:r>
              <a:rPr kumimoji="1" lang="en-US" altLang="zh-CN" sz="2800" dirty="0">
                <a:solidFill>
                  <a:srgbClr val="000000"/>
                </a:solidFill>
                <a:effectLst>
                  <a:outerShdw blurRad="38100" dist="38100" dir="2700000" algn="tl">
                    <a:srgbClr val="C0C0C0"/>
                  </a:outerShdw>
                </a:effectLst>
                <a:ea typeface="宋体" pitchFamily="2" charset="-122"/>
              </a:rPr>
              <a:t>0.05</a:t>
            </a:r>
            <a:r>
              <a:rPr kumimoji="1" lang="zh-CN" altLang="en-US" sz="2800" dirty="0">
                <a:solidFill>
                  <a:srgbClr val="000000"/>
                </a:solidFill>
                <a:effectLst>
                  <a:outerShdw blurRad="38100" dist="38100" dir="2700000" algn="tl">
                    <a:srgbClr val="C0C0C0"/>
                  </a:outerShdw>
                </a:effectLst>
                <a:latin typeface="Arial" pitchFamily="34" charset="0"/>
                <a:ea typeface="宋体" pitchFamily="2" charset="-122"/>
              </a:rPr>
              <a:t>，查</a:t>
            </a:r>
            <a:r>
              <a:rPr kumimoji="1" lang="en-US" altLang="zh-CN" sz="2800" dirty="0">
                <a:solidFill>
                  <a:srgbClr val="000000"/>
                </a:solidFill>
                <a:effectLst>
                  <a:outerShdw blurRad="38100" dist="38100" dir="2700000" algn="tl">
                    <a:srgbClr val="C0C0C0"/>
                  </a:outerShdw>
                </a:effectLst>
                <a:ea typeface="宋体" pitchFamily="2" charset="-122"/>
              </a:rPr>
              <a:t>t</a:t>
            </a:r>
            <a:r>
              <a:rPr kumimoji="1" lang="zh-CN" altLang="en-US" sz="2800" dirty="0">
                <a:solidFill>
                  <a:srgbClr val="000000"/>
                </a:solidFill>
                <a:effectLst>
                  <a:outerShdw blurRad="38100" dist="38100" dir="2700000" algn="tl">
                    <a:srgbClr val="C0C0C0"/>
                  </a:outerShdw>
                </a:effectLst>
                <a:latin typeface="Arial" pitchFamily="34" charset="0"/>
                <a:ea typeface="宋体" pitchFamily="2" charset="-122"/>
              </a:rPr>
              <a:t>分布表得</a:t>
            </a:r>
            <a:endParaRPr kumimoji="1" lang="en-US" altLang="zh-CN" sz="2800" dirty="0">
              <a:solidFill>
                <a:srgbClr val="000000"/>
              </a:solidFill>
              <a:effectLst>
                <a:outerShdw blurRad="38100" dist="38100" dir="2700000" algn="tl">
                  <a:srgbClr val="C0C0C0"/>
                </a:outerShdw>
              </a:effectLst>
              <a:latin typeface="Arial" pitchFamily="34" charset="0"/>
              <a:ea typeface="宋体" pitchFamily="2" charset="-122"/>
            </a:endParaRPr>
          </a:p>
          <a:p>
            <a:pPr indent="-457200" algn="ctr">
              <a:spcBef>
                <a:spcPct val="20000"/>
              </a:spcBef>
              <a:defRPr/>
            </a:pPr>
            <a:r>
              <a:rPr kumimoji="1" lang="en-US" altLang="zh-CN" sz="2800" dirty="0">
                <a:solidFill>
                  <a:srgbClr val="000000"/>
                </a:solidFill>
                <a:effectLst>
                  <a:outerShdw blurRad="38100" dist="38100" dir="2700000" algn="tl">
                    <a:srgbClr val="C0C0C0"/>
                  </a:outerShdw>
                </a:effectLst>
                <a:ea typeface="宋体" pitchFamily="2" charset="-122"/>
              </a:rPr>
              <a:t>t</a:t>
            </a:r>
            <a:r>
              <a:rPr kumimoji="1" lang="en-US" altLang="zh-CN" sz="2800" baseline="-25000" dirty="0">
                <a:solidFill>
                  <a:srgbClr val="000000"/>
                </a:solidFill>
                <a:effectLst>
                  <a:outerShdw blurRad="38100" dist="38100" dir="2700000" algn="tl">
                    <a:srgbClr val="C0C0C0"/>
                  </a:outerShdw>
                </a:effectLst>
                <a:latin typeface="Arial" pitchFamily="34" charset="0"/>
                <a:ea typeface="宋体" pitchFamily="2" charset="-122"/>
                <a:sym typeface="Symbol" pitchFamily="18" charset="2"/>
              </a:rPr>
              <a:t></a:t>
            </a:r>
            <a:r>
              <a:rPr kumimoji="1" lang="en-US" altLang="zh-CN" sz="2800" dirty="0">
                <a:solidFill>
                  <a:srgbClr val="000000"/>
                </a:solidFill>
                <a:effectLst>
                  <a:outerShdw blurRad="38100" dist="38100" dir="2700000" algn="tl">
                    <a:srgbClr val="C0C0C0"/>
                  </a:outerShdw>
                </a:effectLst>
                <a:ea typeface="宋体" pitchFamily="2" charset="-122"/>
              </a:rPr>
              <a:t>(n-2)=2.0687</a:t>
            </a:r>
          </a:p>
          <a:p>
            <a:pPr indent="-457200" algn="just">
              <a:spcBef>
                <a:spcPct val="20000"/>
              </a:spcBef>
              <a:buClr>
                <a:schemeClr val="hlink"/>
              </a:buClr>
              <a:defRPr/>
            </a:pPr>
            <a:r>
              <a:rPr kumimoji="1" lang="zh-CN" altLang="en-US" sz="2800" dirty="0">
                <a:solidFill>
                  <a:srgbClr val="000000"/>
                </a:solidFill>
                <a:effectLst>
                  <a:outerShdw blurRad="38100" dist="38100" dir="2700000" algn="tl">
                    <a:srgbClr val="C0C0C0"/>
                  </a:outerShdw>
                </a:effectLst>
                <a:latin typeface="Arial" pitchFamily="34" charset="0"/>
                <a:ea typeface="宋体" pitchFamily="2" charset="-122"/>
              </a:rPr>
              <a:t>由于</a:t>
            </a:r>
            <a:r>
              <a:rPr kumimoji="1" lang="zh-CN" altLang="en-US" sz="2800" dirty="0">
                <a:solidFill>
                  <a:srgbClr val="000000"/>
                </a:solidFill>
                <a:effectLst>
                  <a:outerShdw blurRad="38100" dist="38100" dir="2700000" algn="tl">
                    <a:srgbClr val="C0C0C0"/>
                  </a:outerShdw>
                </a:effectLst>
                <a:latin typeface="Arial" pitchFamily="34" charset="0"/>
                <a:ea typeface="宋体" pitchFamily="2" charset="-122"/>
                <a:sym typeface="Symbol" pitchFamily="18" charset="2"/>
              </a:rPr>
              <a:t></a:t>
            </a:r>
            <a:r>
              <a:rPr kumimoji="1" lang="en-US" altLang="zh-CN" sz="2800" dirty="0">
                <a:solidFill>
                  <a:srgbClr val="000000"/>
                </a:solidFill>
                <a:effectLst>
                  <a:outerShdw blurRad="38100" dist="38100" dir="2700000" algn="tl">
                    <a:srgbClr val="C0C0C0"/>
                  </a:outerShdw>
                </a:effectLst>
                <a:ea typeface="宋体" pitchFamily="2" charset="-122"/>
              </a:rPr>
              <a:t>t</a:t>
            </a:r>
            <a:r>
              <a:rPr kumimoji="1" lang="en-US" altLang="zh-CN" sz="2800" dirty="0">
                <a:solidFill>
                  <a:srgbClr val="000000"/>
                </a:solidFill>
                <a:effectLst>
                  <a:outerShdw blurRad="38100" dist="38100" dir="2700000" algn="tl">
                    <a:srgbClr val="C0C0C0"/>
                  </a:outerShdw>
                </a:effectLst>
                <a:latin typeface="Arial" pitchFamily="34" charset="0"/>
                <a:ea typeface="宋体" pitchFamily="2" charset="-122"/>
                <a:sym typeface="Symbol" pitchFamily="18" charset="2"/>
              </a:rPr>
              <a:t></a:t>
            </a:r>
            <a:r>
              <a:rPr kumimoji="1" lang="en-US" altLang="zh-CN" sz="2800" dirty="0">
                <a:solidFill>
                  <a:srgbClr val="000000"/>
                </a:solidFill>
                <a:effectLst>
                  <a:outerShdw blurRad="38100" dist="38100" dir="2700000" algn="tl">
                    <a:srgbClr val="C0C0C0"/>
                  </a:outerShdw>
                </a:effectLst>
                <a:ea typeface="宋体" pitchFamily="2" charset="-122"/>
              </a:rPr>
              <a:t>=7.5344&gt;t</a:t>
            </a:r>
            <a:r>
              <a:rPr kumimoji="1" lang="en-US" altLang="zh-CN" sz="2800" baseline="-25000" dirty="0">
                <a:solidFill>
                  <a:srgbClr val="000000"/>
                </a:solidFill>
                <a:effectLst>
                  <a:outerShdw blurRad="38100" dist="38100" dir="2700000" algn="tl">
                    <a:srgbClr val="C0C0C0"/>
                  </a:outerShdw>
                </a:effectLst>
                <a:latin typeface="Arial" pitchFamily="34" charset="0"/>
                <a:ea typeface="宋体" pitchFamily="2" charset="-122"/>
                <a:sym typeface="Symbol" pitchFamily="18" charset="2"/>
              </a:rPr>
              <a:t></a:t>
            </a:r>
            <a:r>
              <a:rPr kumimoji="1" lang="en-US" altLang="zh-CN" sz="2800" dirty="0">
                <a:solidFill>
                  <a:srgbClr val="000000"/>
                </a:solidFill>
                <a:effectLst>
                  <a:outerShdw blurRad="38100" dist="38100" dir="2700000" algn="tl">
                    <a:srgbClr val="C0C0C0"/>
                  </a:outerShdw>
                </a:effectLst>
                <a:ea typeface="宋体" pitchFamily="2" charset="-122"/>
              </a:rPr>
              <a:t>(25-2)=2.0687</a:t>
            </a:r>
            <a:r>
              <a:rPr kumimoji="1" lang="zh-CN" altLang="en-US" sz="2800" dirty="0">
                <a:solidFill>
                  <a:srgbClr val="000000"/>
                </a:solidFill>
                <a:effectLst>
                  <a:outerShdw blurRad="38100" dist="38100" dir="2700000" algn="tl">
                    <a:srgbClr val="C0C0C0"/>
                  </a:outerShdw>
                </a:effectLst>
                <a:latin typeface="Arial" pitchFamily="34" charset="0"/>
                <a:ea typeface="宋体" pitchFamily="2" charset="-122"/>
              </a:rPr>
              <a:t>，拒绝</a:t>
            </a:r>
            <a:r>
              <a:rPr kumimoji="1" lang="en-US" altLang="zh-CN" sz="2800" dirty="0">
                <a:solidFill>
                  <a:srgbClr val="000000"/>
                </a:solidFill>
                <a:effectLst>
                  <a:outerShdw blurRad="38100" dist="38100" dir="2700000" algn="tl">
                    <a:srgbClr val="C0C0C0"/>
                  </a:outerShdw>
                </a:effectLst>
                <a:ea typeface="宋体" pitchFamily="2" charset="-122"/>
              </a:rPr>
              <a:t>H</a:t>
            </a:r>
            <a:r>
              <a:rPr kumimoji="1" lang="en-US" altLang="zh-CN" sz="2800" baseline="-25000" dirty="0">
                <a:solidFill>
                  <a:srgbClr val="000000"/>
                </a:solidFill>
                <a:effectLst>
                  <a:outerShdw blurRad="38100" dist="38100" dir="2700000" algn="tl">
                    <a:srgbClr val="C0C0C0"/>
                  </a:outerShdw>
                </a:effectLst>
                <a:ea typeface="宋体" pitchFamily="2" charset="-122"/>
              </a:rPr>
              <a:t>0</a:t>
            </a:r>
            <a:r>
              <a:rPr kumimoji="1" lang="zh-CN" altLang="en-US" sz="2800" dirty="0">
                <a:solidFill>
                  <a:srgbClr val="000000"/>
                </a:solidFill>
                <a:effectLst>
                  <a:outerShdw blurRad="38100" dist="38100" dir="2700000" algn="tl">
                    <a:srgbClr val="C0C0C0"/>
                  </a:outerShdw>
                </a:effectLst>
                <a:latin typeface="Arial" pitchFamily="34" charset="0"/>
                <a:ea typeface="宋体" pitchFamily="2" charset="-122"/>
              </a:rPr>
              <a:t>，不良贷款与贷款余额之间存在着显著的正线性相关关系</a:t>
            </a:r>
            <a:r>
              <a:rPr kumimoji="1" lang="zh-CN" altLang="en-US" sz="2800" dirty="0">
                <a:solidFill>
                  <a:srgbClr val="000000"/>
                </a:solidFill>
                <a:effectLst>
                  <a:outerShdw blurRad="38100" dist="38100" dir="2700000" algn="tl">
                    <a:srgbClr val="C0C0C0"/>
                  </a:outerShdw>
                </a:effectLst>
                <a:ea typeface="宋体" pitchFamily="2" charset="-122"/>
              </a:rPr>
              <a:t>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298" name="Rectangle 1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5" name="表格 4"/>
          <p:cNvGraphicFramePr>
            <a:graphicFrameLocks noGrp="1"/>
          </p:cNvGraphicFramePr>
          <p:nvPr/>
        </p:nvGraphicFramePr>
        <p:xfrm>
          <a:off x="357188" y="2000250"/>
          <a:ext cx="8358240" cy="1571636"/>
        </p:xfrm>
        <a:graphic>
          <a:graphicData uri="http://schemas.openxmlformats.org/drawingml/2006/table">
            <a:tbl>
              <a:tblPr/>
              <a:tblGrid>
                <a:gridCol w="759840"/>
                <a:gridCol w="759840"/>
                <a:gridCol w="759840"/>
                <a:gridCol w="759840"/>
                <a:gridCol w="759840"/>
                <a:gridCol w="759840"/>
                <a:gridCol w="759840"/>
                <a:gridCol w="759840"/>
                <a:gridCol w="759840"/>
                <a:gridCol w="759840"/>
                <a:gridCol w="759840"/>
              </a:tblGrid>
              <a:tr h="785818">
                <a:tc>
                  <a:txBody>
                    <a:bodyPr/>
                    <a:lstStyle/>
                    <a:p>
                      <a:pPr algn="ctr">
                        <a:spcAft>
                          <a:spcPts val="0"/>
                        </a:spcAft>
                      </a:pPr>
                      <a:r>
                        <a:rPr lang="zh-CN" sz="2000" kern="100" dirty="0">
                          <a:latin typeface="Times New Roman"/>
                          <a:ea typeface="宋体"/>
                          <a:cs typeface="宋体"/>
                        </a:rPr>
                        <a:t>温度</a:t>
                      </a:r>
                      <a:r>
                        <a:rPr lang="en-US" sz="2000" i="1" kern="100" dirty="0">
                          <a:latin typeface="Times New Roman"/>
                          <a:ea typeface="宋体"/>
                          <a:cs typeface="Times New Roman"/>
                        </a:rPr>
                        <a:t>x</a:t>
                      </a:r>
                      <a:r>
                        <a:rPr lang="en-US" sz="2000" kern="100" dirty="0">
                          <a:latin typeface="Times New Roman"/>
                          <a:ea typeface="宋体"/>
                          <a:cs typeface="Times New Roman"/>
                        </a:rPr>
                        <a:t>(</a:t>
                      </a:r>
                      <a:r>
                        <a:rPr lang="zh-CN" sz="2000" kern="100" dirty="0">
                          <a:latin typeface="Times New Roman"/>
                          <a:ea typeface="宋体"/>
                          <a:cs typeface="宋体"/>
                        </a:rPr>
                        <a:t>℃</a:t>
                      </a:r>
                      <a:r>
                        <a:rPr lang="en-US" sz="2000" kern="100" dirty="0">
                          <a:latin typeface="Times New Roman"/>
                          <a:ea typeface="宋体"/>
                          <a:cs typeface="Times New Roman"/>
                        </a:rPr>
                        <a:t>)</a:t>
                      </a:r>
                      <a:endParaRPr lang="zh-CN" sz="20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latin typeface="Times New Roman"/>
                          <a:ea typeface="宋体"/>
                          <a:cs typeface="Times New Roman"/>
                        </a:rPr>
                        <a:t>100</a:t>
                      </a:r>
                      <a:endParaRPr lang="zh-CN" sz="20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latin typeface="Times New Roman"/>
                          <a:ea typeface="宋体"/>
                          <a:cs typeface="Times New Roman"/>
                        </a:rPr>
                        <a:t>110</a:t>
                      </a:r>
                      <a:endParaRPr lang="zh-CN" sz="20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latin typeface="Times New Roman"/>
                          <a:ea typeface="宋体"/>
                          <a:cs typeface="Times New Roman"/>
                        </a:rPr>
                        <a:t>120</a:t>
                      </a:r>
                      <a:endParaRPr lang="zh-CN" sz="20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latin typeface="Times New Roman"/>
                          <a:ea typeface="宋体"/>
                          <a:cs typeface="Times New Roman"/>
                        </a:rPr>
                        <a:t>130</a:t>
                      </a:r>
                      <a:endParaRPr lang="zh-CN" sz="20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latin typeface="Times New Roman"/>
                          <a:ea typeface="宋体"/>
                          <a:cs typeface="Times New Roman"/>
                        </a:rPr>
                        <a:t>140</a:t>
                      </a:r>
                      <a:endParaRPr lang="zh-CN" sz="20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latin typeface="Times New Roman"/>
                          <a:ea typeface="宋体"/>
                          <a:cs typeface="Times New Roman"/>
                        </a:rPr>
                        <a:t>150</a:t>
                      </a:r>
                      <a:endParaRPr lang="zh-CN" sz="20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latin typeface="Times New Roman"/>
                          <a:ea typeface="宋体"/>
                          <a:cs typeface="Times New Roman"/>
                        </a:rPr>
                        <a:t>160</a:t>
                      </a:r>
                      <a:endParaRPr lang="zh-CN" sz="20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latin typeface="Times New Roman"/>
                          <a:ea typeface="宋体"/>
                          <a:cs typeface="Times New Roman"/>
                        </a:rPr>
                        <a:t>170</a:t>
                      </a:r>
                      <a:endParaRPr lang="zh-CN" sz="20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latin typeface="Times New Roman"/>
                          <a:ea typeface="宋体"/>
                          <a:cs typeface="Times New Roman"/>
                        </a:rPr>
                        <a:t>180</a:t>
                      </a:r>
                      <a:endParaRPr lang="zh-CN" sz="20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宋体"/>
                          <a:cs typeface="Times New Roman"/>
                        </a:rPr>
                        <a:t>190</a:t>
                      </a:r>
                      <a:endParaRPr lang="zh-CN" sz="20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85818">
                <a:tc>
                  <a:txBody>
                    <a:bodyPr/>
                    <a:lstStyle/>
                    <a:p>
                      <a:pPr algn="ctr">
                        <a:spcAft>
                          <a:spcPts val="0"/>
                        </a:spcAft>
                      </a:pPr>
                      <a:r>
                        <a:rPr lang="zh-CN" sz="2000" kern="100">
                          <a:latin typeface="Times New Roman"/>
                          <a:ea typeface="宋体"/>
                          <a:cs typeface="宋体"/>
                        </a:rPr>
                        <a:t>得率</a:t>
                      </a:r>
                      <a:r>
                        <a:rPr lang="en-US" sz="2000" i="1" kern="100">
                          <a:latin typeface="Times New Roman"/>
                          <a:ea typeface="宋体"/>
                          <a:cs typeface="Times New Roman"/>
                        </a:rPr>
                        <a:t>y</a:t>
                      </a:r>
                      <a:r>
                        <a:rPr lang="en-US" sz="2000" kern="100">
                          <a:latin typeface="Times New Roman"/>
                          <a:ea typeface="宋体"/>
                          <a:cs typeface="Times New Roman"/>
                        </a:rPr>
                        <a:t>(%)</a:t>
                      </a:r>
                      <a:endParaRPr lang="zh-CN" sz="20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宋体"/>
                          <a:cs typeface="Times New Roman"/>
                        </a:rPr>
                        <a:t>45</a:t>
                      </a:r>
                      <a:endParaRPr lang="zh-CN" sz="20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宋体"/>
                          <a:cs typeface="Times New Roman"/>
                        </a:rPr>
                        <a:t>51</a:t>
                      </a:r>
                      <a:endParaRPr lang="zh-CN" sz="20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宋体"/>
                          <a:cs typeface="Times New Roman"/>
                        </a:rPr>
                        <a:t>54</a:t>
                      </a:r>
                      <a:endParaRPr lang="zh-CN" sz="20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latin typeface="Times New Roman"/>
                          <a:ea typeface="宋体"/>
                          <a:cs typeface="Times New Roman"/>
                        </a:rPr>
                        <a:t>61</a:t>
                      </a:r>
                      <a:endParaRPr lang="zh-CN" sz="20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宋体"/>
                          <a:cs typeface="Times New Roman"/>
                        </a:rPr>
                        <a:t>66</a:t>
                      </a:r>
                      <a:endParaRPr lang="zh-CN" sz="20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latin typeface="Times New Roman"/>
                          <a:ea typeface="宋体"/>
                          <a:cs typeface="Times New Roman"/>
                        </a:rPr>
                        <a:t>70</a:t>
                      </a:r>
                      <a:endParaRPr lang="zh-CN" sz="20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宋体"/>
                          <a:cs typeface="Times New Roman"/>
                        </a:rPr>
                        <a:t>74</a:t>
                      </a:r>
                      <a:endParaRPr lang="zh-CN" sz="20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Times New Roman"/>
                          <a:ea typeface="宋体"/>
                          <a:cs typeface="Times New Roman"/>
                        </a:rPr>
                        <a:t>78</a:t>
                      </a:r>
                      <a:endParaRPr lang="zh-CN" sz="20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latin typeface="Times New Roman"/>
                          <a:ea typeface="宋体"/>
                          <a:cs typeface="Times New Roman"/>
                        </a:rPr>
                        <a:t>85</a:t>
                      </a:r>
                      <a:endParaRPr lang="zh-CN" sz="20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latin typeface="Times New Roman"/>
                          <a:ea typeface="宋体"/>
                          <a:cs typeface="Times New Roman"/>
                        </a:rPr>
                        <a:t>89</a:t>
                      </a:r>
                      <a:endParaRPr lang="zh-CN" sz="20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5337" name="Rectangle 1"/>
          <p:cNvSpPr>
            <a:spLocks noChangeArrowheads="1"/>
          </p:cNvSpPr>
          <p:nvPr/>
        </p:nvSpPr>
        <p:spPr bwMode="auto">
          <a:xfrm>
            <a:off x="214313" y="500063"/>
            <a:ext cx="8572500" cy="3846512"/>
          </a:xfrm>
          <a:prstGeom prst="rect">
            <a:avLst/>
          </a:prstGeom>
          <a:noFill/>
          <a:ln w="9525">
            <a:noFill/>
            <a:miter lim="800000"/>
            <a:headEnd/>
            <a:tailEnd/>
          </a:ln>
        </p:spPr>
        <p:txBody>
          <a:bodyPr anchor="ctr">
            <a:spAutoFit/>
          </a:bodyPr>
          <a:lstStyle/>
          <a:p>
            <a:pPr indent="266700" eaLnBrk="0" hangingPunct="0"/>
            <a:r>
              <a:rPr lang="zh-CN" sz="2800">
                <a:ea typeface="黑体" pitchFamily="2" charset="-122"/>
              </a:rPr>
              <a:t>例</a:t>
            </a:r>
            <a:r>
              <a:rPr lang="en-US" altLang="zh-CN" sz="2800">
                <a:ea typeface="黑体" pitchFamily="2" charset="-122"/>
              </a:rPr>
              <a:t>3.1  </a:t>
            </a:r>
            <a:r>
              <a:rPr lang="zh-CN" altLang="en-US" sz="2800">
                <a:ea typeface="黑体" pitchFamily="2" charset="-122"/>
              </a:rPr>
              <a:t>为了研究某一化学反应过程中温度</a:t>
            </a:r>
            <a:r>
              <a:rPr lang="en-US" altLang="zh-CN" sz="2800" i="1">
                <a:latin typeface="Times New Roman" pitchFamily="18" charset="0"/>
                <a:cs typeface="Times New Roman" pitchFamily="18" charset="0"/>
              </a:rPr>
              <a:t>x</a:t>
            </a:r>
            <a:r>
              <a:rPr lang="zh-CN" altLang="en-US" sz="2800">
                <a:ea typeface="黑体" pitchFamily="2" charset="-122"/>
              </a:rPr>
              <a:t>对产品得率</a:t>
            </a:r>
            <a:r>
              <a:rPr lang="en-US" altLang="zh-CN" sz="2800" i="1">
                <a:latin typeface="Times New Roman" pitchFamily="18" charset="0"/>
                <a:cs typeface="Times New Roman" pitchFamily="18" charset="0"/>
              </a:rPr>
              <a:t>y</a:t>
            </a:r>
            <a:r>
              <a:rPr lang="zh-CN" altLang="en-US" sz="2800">
                <a:ea typeface="黑体" pitchFamily="2" charset="-122"/>
              </a:rPr>
              <a:t>的影响</a:t>
            </a:r>
            <a:r>
              <a:rPr lang="en-US" altLang="zh-CN" sz="2800">
                <a:ea typeface="黑体" pitchFamily="2" charset="-122"/>
              </a:rPr>
              <a:t>. </a:t>
            </a:r>
            <a:r>
              <a:rPr lang="zh-CN" altLang="en-US" sz="2800">
                <a:ea typeface="黑体" pitchFamily="2" charset="-122"/>
              </a:rPr>
              <a:t>测得数据如下</a:t>
            </a:r>
            <a:r>
              <a:rPr lang="en-US" altLang="zh-CN" sz="2800">
                <a:ea typeface="黑体" pitchFamily="2" charset="-122"/>
              </a:rPr>
              <a:t>:</a:t>
            </a:r>
            <a:endParaRPr lang="en-US" altLang="zh-CN" sz="2800"/>
          </a:p>
          <a:p>
            <a:pPr indent="266700" algn="ctr" eaLnBrk="0" hangingPunct="0"/>
            <a:r>
              <a:rPr lang="zh-CN" altLang="en-US" sz="2400">
                <a:ea typeface="黑体" pitchFamily="2" charset="-122"/>
              </a:rPr>
              <a:t>表</a:t>
            </a:r>
            <a:r>
              <a:rPr lang="en-US" altLang="zh-CN" sz="2400">
                <a:ea typeface="黑体" pitchFamily="2" charset="-122"/>
              </a:rPr>
              <a:t>3.1 </a:t>
            </a:r>
            <a:r>
              <a:rPr lang="zh-CN" altLang="en-US" sz="2400">
                <a:ea typeface="黑体" pitchFamily="2" charset="-122"/>
              </a:rPr>
              <a:t>产品得率和反应温度的关系</a:t>
            </a:r>
            <a:endParaRPr lang="en-US" altLang="zh-CN" sz="2400">
              <a:ea typeface="黑体" pitchFamily="2" charset="-122"/>
            </a:endParaRPr>
          </a:p>
          <a:p>
            <a:pPr indent="266700" algn="ctr" eaLnBrk="0" hangingPunct="0"/>
            <a:endParaRPr lang="en-US" altLang="zh-CN" sz="2400">
              <a:ea typeface="黑体" pitchFamily="2" charset="-122"/>
            </a:endParaRPr>
          </a:p>
          <a:p>
            <a:pPr indent="266700" eaLnBrk="0" hangingPunct="0"/>
            <a:endParaRPr lang="en-US" altLang="zh-CN" sz="2800"/>
          </a:p>
          <a:p>
            <a:pPr indent="266700" eaLnBrk="0" hangingPunct="0"/>
            <a:endParaRPr lang="en-US" altLang="zh-CN" sz="2800"/>
          </a:p>
          <a:p>
            <a:pPr indent="266700" eaLnBrk="0" hangingPunct="0"/>
            <a:endParaRPr lang="en-US" altLang="zh-CN" sz="2800"/>
          </a:p>
          <a:p>
            <a:pPr indent="266700" eaLnBrk="0" hangingPunct="0"/>
            <a:endParaRPr lang="zh-CN" altLang="en-US" sz="2800"/>
          </a:p>
          <a:p>
            <a:pPr indent="266700" eaLnBrk="0" hangingPunct="0"/>
            <a:r>
              <a:rPr lang="zh-CN" altLang="en-US" sz="2800">
                <a:latin typeface="Times New Roman" pitchFamily="18" charset="0"/>
                <a:ea typeface="黑体" pitchFamily="2" charset="-122"/>
              </a:rPr>
              <a:t>试研究这些数据所蕴藏的规律性</a:t>
            </a:r>
            <a:r>
              <a:rPr lang="en-US" altLang="zh-CN" sz="2800">
                <a:latin typeface="Times New Roman" pitchFamily="18" charset="0"/>
                <a:ea typeface="黑体" pitchFamily="2" charset="-122"/>
              </a:rPr>
              <a:t>.</a:t>
            </a:r>
            <a:r>
              <a:rPr lang="zh-CN" altLang="en-US" sz="2800"/>
              <a:t>可绘制相关图如下</a:t>
            </a:r>
            <a:r>
              <a:rPr lang="en-US" altLang="zh-CN" sz="2800"/>
              <a:t>:</a:t>
            </a:r>
          </a:p>
        </p:txBody>
      </p:sp>
      <p:pic>
        <p:nvPicPr>
          <p:cNvPr id="55338" name="图表 2"/>
          <p:cNvPicPr>
            <a:picLocks noChangeArrowheads="1"/>
          </p:cNvPicPr>
          <p:nvPr/>
        </p:nvPicPr>
        <p:blipFill>
          <a:blip r:embed="rId3"/>
          <a:srcRect/>
          <a:stretch>
            <a:fillRect/>
          </a:stretch>
        </p:blipFill>
        <p:spPr bwMode="auto">
          <a:xfrm>
            <a:off x="2571750" y="4357688"/>
            <a:ext cx="4000500" cy="2286000"/>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0" y="0"/>
            <a:ext cx="8229600" cy="1143000"/>
          </a:xfrm>
        </p:spPr>
        <p:txBody>
          <a:bodyPr/>
          <a:lstStyle/>
          <a:p>
            <a:pPr>
              <a:defRPr/>
            </a:pPr>
            <a:r>
              <a:rPr lang="zh-CN" altLang="en-US" sz="4000" b="1" dirty="0" smtClean="0">
                <a:solidFill>
                  <a:schemeClr val="accent6"/>
                </a:solidFill>
                <a:latin typeface="黑体" pitchFamily="2" charset="-122"/>
                <a:ea typeface="黑体" pitchFamily="2" charset="-122"/>
              </a:rPr>
              <a:t>随机简单线性相关图表</a:t>
            </a:r>
          </a:p>
        </p:txBody>
      </p:sp>
      <p:sp>
        <p:nvSpPr>
          <p:cNvPr id="56323" name="Rectangle 1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56324" name="Rectangle 18"/>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zh-CN" altLang="en-US"/>
          </a:p>
        </p:txBody>
      </p:sp>
      <p:sp>
        <p:nvSpPr>
          <p:cNvPr id="56325" name="矩形 25"/>
          <p:cNvSpPr>
            <a:spLocks noChangeArrowheads="1"/>
          </p:cNvSpPr>
          <p:nvPr/>
        </p:nvSpPr>
        <p:spPr bwMode="auto">
          <a:xfrm>
            <a:off x="285750" y="1071563"/>
            <a:ext cx="8643938" cy="1816100"/>
          </a:xfrm>
          <a:prstGeom prst="rect">
            <a:avLst/>
          </a:prstGeom>
          <a:noFill/>
          <a:ln w="9525">
            <a:noFill/>
            <a:miter lim="800000"/>
            <a:headEnd/>
            <a:tailEnd/>
          </a:ln>
        </p:spPr>
        <p:txBody>
          <a:bodyPr>
            <a:spAutoFit/>
          </a:bodyPr>
          <a:lstStyle/>
          <a:p>
            <a:r>
              <a:rPr lang="zh-CN" altLang="en-US" sz="2800" dirty="0"/>
              <a:t>例</a:t>
            </a:r>
            <a:r>
              <a:rPr lang="en-US" altLang="zh-CN" sz="2800" dirty="0"/>
              <a:t>3-2  </a:t>
            </a:r>
            <a:r>
              <a:rPr lang="zh-CN" altLang="en-US" sz="2800" dirty="0"/>
              <a:t>某化工实验为研究催化剂和产品平均每单位产量的关系，从</a:t>
            </a:r>
            <a:r>
              <a:rPr lang="en-US" altLang="zh-CN" sz="2800" dirty="0"/>
              <a:t>40</a:t>
            </a:r>
            <a:r>
              <a:rPr lang="zh-CN" altLang="en-US" sz="2800" dirty="0"/>
              <a:t>个催化剂量不同的试验中获得</a:t>
            </a:r>
            <a:r>
              <a:rPr lang="en-US" altLang="zh-CN" sz="2800" dirty="0"/>
              <a:t>40</a:t>
            </a:r>
            <a:r>
              <a:rPr lang="zh-CN" altLang="en-US" sz="2800" dirty="0"/>
              <a:t>对数据。用</a:t>
            </a:r>
            <a:r>
              <a:rPr lang="en-US" altLang="zh-CN" sz="2800" dirty="0"/>
              <a:t>x</a:t>
            </a:r>
            <a:r>
              <a:rPr lang="zh-CN" altLang="en-US" sz="2800" dirty="0"/>
              <a:t>表示催化剂量，</a:t>
            </a:r>
            <a:r>
              <a:rPr lang="en-US" altLang="zh-CN" sz="2800" dirty="0"/>
              <a:t>y</a:t>
            </a:r>
            <a:r>
              <a:rPr lang="zh-CN" altLang="en-US" sz="2800" dirty="0"/>
              <a:t>表示平均每单位产量。据此可编出二维相关表如下</a:t>
            </a:r>
          </a:p>
        </p:txBody>
      </p:sp>
      <p:graphicFrame>
        <p:nvGraphicFramePr>
          <p:cNvPr id="27" name="表格 26"/>
          <p:cNvGraphicFramePr>
            <a:graphicFrameLocks noGrp="1"/>
          </p:cNvGraphicFramePr>
          <p:nvPr/>
        </p:nvGraphicFramePr>
        <p:xfrm>
          <a:off x="571500" y="3000375"/>
          <a:ext cx="7715250" cy="2743200"/>
        </p:xfrm>
        <a:graphic>
          <a:graphicData uri="http://schemas.openxmlformats.org/drawingml/2006/table">
            <a:tbl>
              <a:tblPr/>
              <a:tblGrid>
                <a:gridCol w="2557463"/>
                <a:gridCol w="736600"/>
                <a:gridCol w="655637"/>
                <a:gridCol w="593725"/>
                <a:gridCol w="674688"/>
                <a:gridCol w="715962"/>
                <a:gridCol w="676275"/>
                <a:gridCol w="1104900"/>
              </a:tblGrid>
              <a:tr h="1905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000000"/>
                          </a:solidFill>
                          <a:effectLst/>
                          <a:latin typeface="黑体" pitchFamily="2" charset="-122"/>
                          <a:ea typeface="宋体" pitchFamily="2" charset="-122"/>
                        </a:rPr>
                        <a:t>   </a:t>
                      </a:r>
                      <a:r>
                        <a:rPr kumimoji="0" lang="zh-CN" sz="2000" b="0" i="0" u="none" strike="noStrike" cap="none" normalizeH="0" baseline="0" dirty="0" smtClean="0">
                          <a:ln>
                            <a:noFill/>
                          </a:ln>
                          <a:solidFill>
                            <a:srgbClr val="000000"/>
                          </a:solidFill>
                          <a:effectLst/>
                          <a:latin typeface="Times New Roman" pitchFamily="18" charset="0"/>
                          <a:ea typeface="黑体" pitchFamily="2" charset="-122"/>
                          <a:cs typeface="宋体" pitchFamily="2" charset="-122"/>
                        </a:rPr>
                        <a:t>频数</a:t>
                      </a:r>
                      <a:r>
                        <a:rPr kumimoji="0" lang="en-US" sz="2000" b="0" i="0" u="none" strike="noStrike" cap="none" normalizeH="0" baseline="0" dirty="0" smtClean="0">
                          <a:ln>
                            <a:noFill/>
                          </a:ln>
                          <a:solidFill>
                            <a:srgbClr val="000000"/>
                          </a:solidFill>
                          <a:effectLst/>
                          <a:latin typeface="Times New Roman" pitchFamily="18" charset="0"/>
                          <a:ea typeface="黑体" pitchFamily="2" charset="-122"/>
                          <a:cs typeface="宋体" pitchFamily="2" charset="-122"/>
                        </a:rPr>
                        <a:t>      </a:t>
                      </a:r>
                      <a:r>
                        <a:rPr kumimoji="0" lang="zh-CN" sz="2000" b="0" i="0" u="none" strike="noStrike" cap="none" normalizeH="0" baseline="0" dirty="0" smtClean="0">
                          <a:ln>
                            <a:noFill/>
                          </a:ln>
                          <a:solidFill>
                            <a:srgbClr val="000000"/>
                          </a:solidFill>
                          <a:effectLst/>
                          <a:latin typeface="Times New Roman" pitchFamily="18" charset="0"/>
                          <a:ea typeface="黑体" pitchFamily="2" charset="-122"/>
                          <a:cs typeface="宋体" pitchFamily="2" charset="-122"/>
                        </a:rPr>
                        <a:t>催化剂量</a:t>
                      </a:r>
                      <a:endParaRPr kumimoji="0" 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黑体" pitchFamily="2" charset="-122"/>
                          <a:ea typeface="宋体" pitchFamily="2" charset="-122"/>
                        </a:rPr>
                        <a:t>8</a:t>
                      </a:r>
                      <a:endParaRPr kumimoji="0" lang="zh-CN"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黑体" pitchFamily="2" charset="-122"/>
                          <a:ea typeface="宋体" pitchFamily="2" charset="-122"/>
                        </a:rPr>
                        <a:t>10</a:t>
                      </a:r>
                      <a:endParaRPr kumimoji="0" lang="zh-CN"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anchor="ctr" horzOverflow="overflow">
                    <a:lnL>
                      <a:noFill/>
                    </a:lnL>
                    <a:lnR>
                      <a:noFill/>
                    </a:lnR>
                    <a:lnT w="1905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黑体" pitchFamily="2" charset="-122"/>
                          <a:ea typeface="宋体" pitchFamily="2" charset="-122"/>
                        </a:rPr>
                        <a:t>12</a:t>
                      </a:r>
                      <a:endParaRPr kumimoji="0" lang="zh-CN"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anchor="ctr" horzOverflow="overflow">
                    <a:lnL>
                      <a:noFill/>
                    </a:lnL>
                    <a:lnR>
                      <a:noFill/>
                    </a:lnR>
                    <a:lnT w="1905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黑体" pitchFamily="2" charset="-122"/>
                          <a:ea typeface="宋体" pitchFamily="2" charset="-122"/>
                        </a:rPr>
                        <a:t>14</a:t>
                      </a:r>
                      <a:endParaRPr kumimoji="0" lang="zh-CN"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anchor="ctr" horzOverflow="overflow">
                    <a:lnL>
                      <a:noFill/>
                    </a:lnL>
                    <a:lnR>
                      <a:noFill/>
                    </a:lnR>
                    <a:lnT w="1905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黑体" pitchFamily="2" charset="-122"/>
                          <a:ea typeface="宋体" pitchFamily="2" charset="-122"/>
                        </a:rPr>
                        <a:t>16</a:t>
                      </a:r>
                      <a:endParaRPr kumimoji="0" lang="zh-CN"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anchor="ctr" horzOverflow="overflow">
                    <a:lnL>
                      <a:noFill/>
                    </a:lnL>
                    <a:lnR>
                      <a:noFill/>
                    </a:lnR>
                    <a:lnT w="1905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黑体" pitchFamily="2" charset="-122"/>
                          <a:ea typeface="宋体" pitchFamily="2" charset="-122"/>
                        </a:rPr>
                        <a:t>18</a:t>
                      </a:r>
                      <a:endParaRPr kumimoji="0" lang="zh-CN"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smtClean="0">
                          <a:ln>
                            <a:noFill/>
                          </a:ln>
                          <a:solidFill>
                            <a:srgbClr val="000000"/>
                          </a:solidFill>
                          <a:effectLst/>
                          <a:latin typeface="Times New Roman" pitchFamily="18" charset="0"/>
                          <a:ea typeface="黑体" pitchFamily="2" charset="-122"/>
                          <a:cs typeface="宋体" pitchFamily="2" charset="-122"/>
                        </a:rPr>
                        <a:t>行和</a:t>
                      </a:r>
                      <a:r>
                        <a:rPr kumimoji="0" lang="en-US" altLang="zh-CN" sz="2000" b="0" i="0" u="none" strike="noStrike" cap="none" normalizeH="0" baseline="0" smtClean="0">
                          <a:ln>
                            <a:noFill/>
                          </a:ln>
                          <a:solidFill>
                            <a:srgbClr val="000000"/>
                          </a:solidFill>
                          <a:effectLst/>
                          <a:latin typeface="Times New Roman" pitchFamily="18" charset="0"/>
                          <a:ea typeface="黑体" pitchFamily="2" charset="-122"/>
                          <a:cs typeface="宋体" pitchFamily="2" charset="-122"/>
                        </a:rPr>
                        <a:t>(f</a:t>
                      </a:r>
                      <a:r>
                        <a:rPr kumimoji="0" lang="en-US" altLang="zh-CN" sz="2000" b="0" i="0" u="none" strike="noStrike" cap="none" normalizeH="0" baseline="-25000" smtClean="0">
                          <a:ln>
                            <a:noFill/>
                          </a:ln>
                          <a:solidFill>
                            <a:srgbClr val="000000"/>
                          </a:solidFill>
                          <a:effectLst/>
                          <a:latin typeface="Times New Roman" pitchFamily="18" charset="0"/>
                          <a:ea typeface="黑体" pitchFamily="2" charset="-122"/>
                          <a:cs typeface="宋体" pitchFamily="2" charset="-122"/>
                        </a:rPr>
                        <a:t>j</a:t>
                      </a:r>
                      <a:r>
                        <a:rPr kumimoji="0" lang="en-US" altLang="zh-CN" sz="2000" b="0" i="0" u="none" strike="noStrike" cap="none" normalizeH="0" baseline="0" smtClean="0">
                          <a:ln>
                            <a:noFill/>
                          </a:ln>
                          <a:solidFill>
                            <a:srgbClr val="000000"/>
                          </a:solidFill>
                          <a:effectLst/>
                          <a:latin typeface="Times New Roman" pitchFamily="18" charset="0"/>
                          <a:ea typeface="黑体" pitchFamily="2" charset="-122"/>
                          <a:cs typeface="宋体" pitchFamily="2" charset="-122"/>
                        </a:rPr>
                        <a:t>)</a:t>
                      </a:r>
                      <a:endParaRPr kumimoji="0" lang="zh-CN" altLang="zh-CN" sz="2000" b="0"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a:noFill/>
                    </a:lnB>
                    <a:lnTlToBr>
                      <a:noFill/>
                    </a:lnTlToBr>
                    <a:lnBlToTr>
                      <a:noFill/>
                    </a:lnBlToTr>
                    <a:noFill/>
                  </a:tcPr>
                </a:tc>
              </a:tr>
              <a:tr h="1905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smtClean="0">
                          <a:ln>
                            <a:noFill/>
                          </a:ln>
                          <a:solidFill>
                            <a:srgbClr val="000000"/>
                          </a:solidFill>
                          <a:effectLst/>
                          <a:latin typeface="Times New Roman" pitchFamily="18" charset="0"/>
                          <a:ea typeface="黑体" pitchFamily="2" charset="-122"/>
                          <a:cs typeface="宋体" pitchFamily="2" charset="-122"/>
                        </a:rPr>
                        <a:t>产量</a:t>
                      </a:r>
                      <a:endParaRPr kumimoji="0" lang="zh-CN" sz="2000" b="0"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endParaRPr>
                    </a:p>
                  </a:txBody>
                  <a:tcPr marL="68580" marR="68580" marT="0" marB="0"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Calibri" pitchFamily="34"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Calibri" pitchFamily="34" charset="0"/>
                        <a:ea typeface="宋体" pitchFamily="2" charset="-122"/>
                        <a:cs typeface="Times New Roman" pitchFamily="18" charset="0"/>
                      </a:endParaRPr>
                    </a:p>
                  </a:txBody>
                  <a:tcPr marL="68580" marR="68580" marT="0" marB="0"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Calibri" pitchFamily="34" charset="0"/>
                        <a:ea typeface="宋体" pitchFamily="2" charset="-122"/>
                        <a:cs typeface="Times New Roman" pitchFamily="18" charset="0"/>
                      </a:endParaRPr>
                    </a:p>
                  </a:txBody>
                  <a:tcPr marL="68580" marR="68580" marT="0" marB="0"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Calibri" pitchFamily="34" charset="0"/>
                        <a:ea typeface="宋体" pitchFamily="2" charset="-122"/>
                        <a:cs typeface="Times New Roman" pitchFamily="18" charset="0"/>
                      </a:endParaRPr>
                    </a:p>
                  </a:txBody>
                  <a:tcPr marL="68580" marR="68580" marT="0" marB="0"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Calibri" pitchFamily="34" charset="0"/>
                        <a:ea typeface="宋体" pitchFamily="2" charset="-122"/>
                        <a:cs typeface="Times New Roman" pitchFamily="18" charset="0"/>
                      </a:endParaRPr>
                    </a:p>
                  </a:txBody>
                  <a:tcPr marL="68580" marR="68580" marT="0" marB="0"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Calibri" pitchFamily="34" charset="0"/>
                        <a:ea typeface="宋体" pitchFamily="2" charset="-122"/>
                        <a:cs typeface="Times New Roman" pitchFamily="18" charset="0"/>
                      </a:endParaRPr>
                    </a:p>
                  </a:txBody>
                  <a:tcPr marL="68580" marR="68580" marT="0" marB="0"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Calibri" pitchFamily="34"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r>
              <a:tr h="1714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黑体" pitchFamily="2" charset="-122"/>
                          <a:ea typeface="宋体" pitchFamily="2" charset="-122"/>
                        </a:rPr>
                        <a:t>260</a:t>
                      </a:r>
                      <a:endParaRPr kumimoji="0" lang="zh-CN"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黑体" pitchFamily="2" charset="-122"/>
                          <a:ea typeface="宋体" pitchFamily="2" charset="-122"/>
                        </a:rPr>
                        <a:t> </a:t>
                      </a:r>
                      <a:endParaRPr kumimoji="0" lang="zh-CN"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黑体" pitchFamily="2" charset="-122"/>
                          <a:ea typeface="宋体" pitchFamily="2" charset="-122"/>
                        </a:rPr>
                        <a:t> </a:t>
                      </a:r>
                      <a:endParaRPr kumimoji="0" lang="zh-CN"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黑体" pitchFamily="2" charset="-122"/>
                          <a:ea typeface="宋体" pitchFamily="2" charset="-122"/>
                        </a:rPr>
                        <a:t> </a:t>
                      </a:r>
                      <a:endParaRPr kumimoji="0" lang="zh-CN"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000000"/>
                          </a:solidFill>
                          <a:effectLst/>
                          <a:latin typeface="黑体" pitchFamily="2" charset="-122"/>
                          <a:ea typeface="宋体" pitchFamily="2" charset="-122"/>
                        </a:rPr>
                        <a:t>1</a:t>
                      </a:r>
                      <a:endParaRPr kumimoji="0" lang="zh-CN"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黑体" pitchFamily="2" charset="-122"/>
                          <a:ea typeface="宋体" pitchFamily="2" charset="-122"/>
                        </a:rPr>
                        <a:t>2</a:t>
                      </a:r>
                      <a:endParaRPr kumimoji="0" lang="zh-CN"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黑体" pitchFamily="2" charset="-122"/>
                          <a:ea typeface="宋体" pitchFamily="2" charset="-122"/>
                        </a:rPr>
                        <a:t>1</a:t>
                      </a:r>
                      <a:endParaRPr kumimoji="0" lang="zh-CN"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黑体" pitchFamily="2" charset="-122"/>
                          <a:ea typeface="宋体" pitchFamily="2" charset="-122"/>
                        </a:rPr>
                        <a:t>4</a:t>
                      </a:r>
                      <a:endParaRPr kumimoji="0" lang="zh-CN"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r>
              <a:tr h="1714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黑体" pitchFamily="2" charset="-122"/>
                          <a:ea typeface="宋体" pitchFamily="2" charset="-122"/>
                        </a:rPr>
                        <a:t>240</a:t>
                      </a:r>
                      <a:endParaRPr kumimoji="0" lang="zh-CN"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Calibri"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Calibri" pitchFamily="34" charset="0"/>
                        <a:ea typeface="宋体" pitchFamily="2" charset="-122"/>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黑体" pitchFamily="2" charset="-122"/>
                          <a:ea typeface="宋体" pitchFamily="2" charset="-122"/>
                        </a:rPr>
                        <a:t>2</a:t>
                      </a:r>
                      <a:endParaRPr kumimoji="0" lang="zh-CN"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黑体" pitchFamily="2" charset="-122"/>
                          <a:ea typeface="宋体" pitchFamily="2" charset="-122"/>
                        </a:rPr>
                        <a:t>2</a:t>
                      </a:r>
                      <a:endParaRPr kumimoji="0" lang="zh-CN"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黑体" pitchFamily="2" charset="-122"/>
                          <a:ea typeface="宋体" pitchFamily="2" charset="-122"/>
                        </a:rPr>
                        <a:t>2</a:t>
                      </a:r>
                      <a:endParaRPr kumimoji="0" lang="zh-CN"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Calibri" pitchFamily="34" charset="0"/>
                        <a:ea typeface="宋体" pitchFamily="2" charset="-122"/>
                        <a:cs typeface="Times New Roman" pitchFamily="18" charset="0"/>
                      </a:endParaRPr>
                    </a:p>
                  </a:txBody>
                  <a:tcPr marL="68580" marR="68580" marT="0" marB="0"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黑体" pitchFamily="2" charset="-122"/>
                          <a:ea typeface="宋体" pitchFamily="2" charset="-122"/>
                        </a:rPr>
                        <a:t>6</a:t>
                      </a:r>
                      <a:endParaRPr kumimoji="0" lang="zh-CN"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r>
              <a:tr h="1714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黑体" pitchFamily="2" charset="-122"/>
                          <a:ea typeface="宋体" pitchFamily="2" charset="-122"/>
                        </a:rPr>
                        <a:t>220</a:t>
                      </a:r>
                      <a:endParaRPr kumimoji="0" lang="zh-CN"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Calibri" pitchFamily="34"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000000"/>
                          </a:solidFill>
                          <a:effectLst/>
                          <a:latin typeface="黑体" pitchFamily="2" charset="-122"/>
                          <a:ea typeface="宋体" pitchFamily="2" charset="-122"/>
                        </a:rPr>
                        <a:t>2</a:t>
                      </a:r>
                      <a:endParaRPr kumimoji="0" lang="zh-CN"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黑体" pitchFamily="2" charset="-122"/>
                          <a:ea typeface="宋体" pitchFamily="2" charset="-122"/>
                        </a:rPr>
                        <a:t>3</a:t>
                      </a:r>
                      <a:endParaRPr kumimoji="0" lang="zh-CN"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黑体" pitchFamily="2" charset="-122"/>
                          <a:ea typeface="宋体" pitchFamily="2" charset="-122"/>
                        </a:rPr>
                        <a:t>5</a:t>
                      </a:r>
                      <a:endParaRPr kumimoji="0" lang="zh-CN"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黑体" pitchFamily="2" charset="-122"/>
                          <a:ea typeface="宋体" pitchFamily="2" charset="-122"/>
                        </a:rPr>
                        <a:t>1</a:t>
                      </a:r>
                      <a:endParaRPr kumimoji="0" lang="zh-CN"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Calibri" pitchFamily="34" charset="0"/>
                        <a:ea typeface="宋体" pitchFamily="2" charset="-122"/>
                        <a:cs typeface="Times New Roman" pitchFamily="18" charset="0"/>
                      </a:endParaRPr>
                    </a:p>
                  </a:txBody>
                  <a:tcPr marL="68580" marR="68580" marT="0" marB="0"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黑体" pitchFamily="2" charset="-122"/>
                          <a:ea typeface="宋体" pitchFamily="2" charset="-122"/>
                        </a:rPr>
                        <a:t>11</a:t>
                      </a:r>
                      <a:endParaRPr kumimoji="0" lang="zh-CN"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r>
              <a:tr h="1714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黑体" pitchFamily="2" charset="-122"/>
                          <a:ea typeface="宋体" pitchFamily="2" charset="-122"/>
                        </a:rPr>
                        <a:t>200</a:t>
                      </a:r>
                      <a:endParaRPr kumimoji="0" lang="zh-CN"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黑体" pitchFamily="2" charset="-122"/>
                          <a:ea typeface="宋体" pitchFamily="2" charset="-122"/>
                        </a:rPr>
                        <a:t>1</a:t>
                      </a:r>
                      <a:endParaRPr kumimoji="0" lang="zh-CN"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黑体" pitchFamily="2" charset="-122"/>
                          <a:ea typeface="宋体" pitchFamily="2" charset="-122"/>
                        </a:rPr>
                        <a:t>3</a:t>
                      </a:r>
                      <a:endParaRPr kumimoji="0" lang="zh-CN"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黑体" pitchFamily="2" charset="-122"/>
                          <a:ea typeface="宋体" pitchFamily="2" charset="-122"/>
                        </a:rPr>
                        <a:t>6</a:t>
                      </a:r>
                      <a:endParaRPr kumimoji="0" lang="zh-CN"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黑体" pitchFamily="2" charset="-122"/>
                          <a:ea typeface="宋体" pitchFamily="2" charset="-122"/>
                        </a:rPr>
                        <a:t>3</a:t>
                      </a:r>
                      <a:endParaRPr kumimoji="0" lang="zh-CN"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Calibri" pitchFamily="34" charset="0"/>
                        <a:ea typeface="宋体" pitchFamily="2" charset="-122"/>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Calibri" pitchFamily="34" charset="0"/>
                        <a:ea typeface="宋体" pitchFamily="2" charset="-122"/>
                        <a:cs typeface="Times New Roman" pitchFamily="18" charset="0"/>
                      </a:endParaRPr>
                    </a:p>
                  </a:txBody>
                  <a:tcPr marL="68580" marR="68580" marT="0" marB="0"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黑体" pitchFamily="2" charset="-122"/>
                          <a:ea typeface="宋体" pitchFamily="2" charset="-122"/>
                        </a:rPr>
                        <a:t>13</a:t>
                      </a:r>
                      <a:endParaRPr kumimoji="0" lang="zh-CN"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r>
              <a:tr h="1714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黑体" pitchFamily="2" charset="-122"/>
                          <a:ea typeface="宋体" pitchFamily="2" charset="-122"/>
                        </a:rPr>
                        <a:t>180</a:t>
                      </a:r>
                      <a:endParaRPr kumimoji="0" lang="zh-CN"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黑体" pitchFamily="2" charset="-122"/>
                          <a:ea typeface="宋体" pitchFamily="2" charset="-122"/>
                        </a:rPr>
                        <a:t>1</a:t>
                      </a:r>
                      <a:endParaRPr kumimoji="0" lang="zh-CN"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Calibri" pitchFamily="34" charset="0"/>
                        <a:ea typeface="宋体" pitchFamily="2" charset="-122"/>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黑体" pitchFamily="2" charset="-122"/>
                          <a:ea typeface="宋体" pitchFamily="2" charset="-122"/>
                        </a:rPr>
                        <a:t>2</a:t>
                      </a:r>
                      <a:endParaRPr kumimoji="0" lang="zh-CN"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Calibri" pitchFamily="34" charset="0"/>
                        <a:ea typeface="宋体" pitchFamily="2" charset="-122"/>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Calibri" pitchFamily="34" charset="0"/>
                        <a:ea typeface="宋体" pitchFamily="2" charset="-122"/>
                        <a:cs typeface="Times New Roman" pitchFamily="18"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Calibri" pitchFamily="34" charset="0"/>
                        <a:ea typeface="宋体" pitchFamily="2" charset="-122"/>
                        <a:cs typeface="Times New Roman" pitchFamily="18" charset="0"/>
                      </a:endParaRPr>
                    </a:p>
                  </a:txBody>
                  <a:tcPr marL="68580" marR="68580" marT="0" marB="0"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黑体" pitchFamily="2" charset="-122"/>
                          <a:ea typeface="宋体" pitchFamily="2" charset="-122"/>
                        </a:rPr>
                        <a:t>3</a:t>
                      </a:r>
                      <a:endParaRPr kumimoji="0" lang="zh-CN"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黑体" pitchFamily="2" charset="-122"/>
                          <a:ea typeface="宋体" pitchFamily="2" charset="-122"/>
                        </a:rPr>
                        <a:t>160</a:t>
                      </a:r>
                      <a:endParaRPr kumimoji="0" lang="zh-CN"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黑体" pitchFamily="2" charset="-122"/>
                          <a:ea typeface="宋体" pitchFamily="2" charset="-122"/>
                        </a:rPr>
                        <a:t>1</a:t>
                      </a:r>
                      <a:endParaRPr kumimoji="0" lang="zh-CN"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黑体" pitchFamily="2" charset="-122"/>
                          <a:ea typeface="宋体" pitchFamily="2" charset="-122"/>
                        </a:rPr>
                        <a:t>1</a:t>
                      </a:r>
                      <a:endParaRPr kumimoji="0" lang="zh-CN"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黑体" pitchFamily="2" charset="-122"/>
                          <a:ea typeface="宋体" pitchFamily="2" charset="-122"/>
                        </a:rPr>
                        <a:t>1</a:t>
                      </a:r>
                      <a:endParaRPr kumimoji="0" lang="zh-CN"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Calibri" pitchFamily="34" charset="0"/>
                        <a:ea typeface="宋体" pitchFamily="2" charset="-122"/>
                        <a:cs typeface="Times New Roman" pitchFamily="18" charset="0"/>
                      </a:endParaRPr>
                    </a:p>
                  </a:txBody>
                  <a:tcPr marL="68580" marR="68580" marT="0" marB="0"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Calibri" pitchFamily="34" charset="0"/>
                        <a:ea typeface="宋体" pitchFamily="2" charset="-122"/>
                        <a:cs typeface="Times New Roman" pitchFamily="18" charset="0"/>
                      </a:endParaRPr>
                    </a:p>
                  </a:txBody>
                  <a:tcPr marL="68580" marR="68580" marT="0" marB="0"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Calibri" pitchFamily="34" charset="0"/>
                        <a:ea typeface="宋体" pitchFamily="2" charset="-122"/>
                        <a:cs typeface="Times New Roman" pitchFamily="18" charset="0"/>
                      </a:endParaRPr>
                    </a:p>
                  </a:txBody>
                  <a:tcPr marL="68580" marR="68580" marT="0" marB="0"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黑体" pitchFamily="2" charset="-122"/>
                          <a:ea typeface="宋体" pitchFamily="2" charset="-122"/>
                        </a:rPr>
                        <a:t>3</a:t>
                      </a:r>
                      <a:endParaRPr kumimoji="0" lang="zh-CN"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r>
              <a:tr h="190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smtClean="0">
                          <a:ln>
                            <a:noFill/>
                          </a:ln>
                          <a:solidFill>
                            <a:srgbClr val="000000"/>
                          </a:solidFill>
                          <a:effectLst/>
                          <a:latin typeface="Times New Roman" pitchFamily="18" charset="0"/>
                          <a:ea typeface="黑体" pitchFamily="2" charset="-122"/>
                          <a:cs typeface="宋体" pitchFamily="2" charset="-122"/>
                        </a:rPr>
                        <a:t>列和</a:t>
                      </a:r>
                      <a:r>
                        <a:rPr kumimoji="0" lang="en-US" altLang="zh-CN" sz="2000" b="0" i="0" u="none" strike="noStrike" cap="none" normalizeH="0" baseline="0" smtClean="0">
                          <a:ln>
                            <a:noFill/>
                          </a:ln>
                          <a:solidFill>
                            <a:srgbClr val="000000"/>
                          </a:solidFill>
                          <a:effectLst/>
                          <a:latin typeface="Times New Roman" pitchFamily="18" charset="0"/>
                          <a:ea typeface="黑体" pitchFamily="2" charset="-122"/>
                          <a:cs typeface="宋体" pitchFamily="2" charset="-122"/>
                        </a:rPr>
                        <a:t>(f</a:t>
                      </a:r>
                      <a:r>
                        <a:rPr kumimoji="0" lang="en-US" altLang="zh-CN" sz="2000" b="0" i="0" u="none" strike="noStrike" cap="none" normalizeH="0" baseline="-25000" smtClean="0">
                          <a:ln>
                            <a:noFill/>
                          </a:ln>
                          <a:solidFill>
                            <a:srgbClr val="000000"/>
                          </a:solidFill>
                          <a:effectLst/>
                          <a:latin typeface="Times New Roman" pitchFamily="18" charset="0"/>
                          <a:ea typeface="黑体" pitchFamily="2" charset="-122"/>
                          <a:cs typeface="宋体" pitchFamily="2" charset="-122"/>
                        </a:rPr>
                        <a:t>i</a:t>
                      </a:r>
                      <a:r>
                        <a:rPr kumimoji="0" lang="en-US" altLang="zh-CN" sz="2000" b="0" i="0" u="none" strike="noStrike" cap="none" normalizeH="0" baseline="0" smtClean="0">
                          <a:ln>
                            <a:noFill/>
                          </a:ln>
                          <a:solidFill>
                            <a:srgbClr val="000000"/>
                          </a:solidFill>
                          <a:effectLst/>
                          <a:latin typeface="Times New Roman" pitchFamily="18" charset="0"/>
                          <a:ea typeface="黑体" pitchFamily="2" charset="-122"/>
                          <a:cs typeface="宋体" pitchFamily="2" charset="-122"/>
                        </a:rPr>
                        <a:t>)</a:t>
                      </a:r>
                      <a:endParaRPr kumimoji="0" lang="zh-CN" altLang="zh-CN" sz="2000" b="0"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黑体" pitchFamily="2" charset="-122"/>
                          <a:ea typeface="宋体" pitchFamily="2" charset="-122"/>
                        </a:rPr>
                        <a:t>3</a:t>
                      </a:r>
                      <a:endParaRPr kumimoji="0" lang="zh-CN"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黑体" pitchFamily="2" charset="-122"/>
                          <a:ea typeface="宋体" pitchFamily="2" charset="-122"/>
                        </a:rPr>
                        <a:t>6</a:t>
                      </a:r>
                      <a:endParaRPr kumimoji="0" lang="zh-CN"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黑体" pitchFamily="2" charset="-122"/>
                          <a:ea typeface="宋体" pitchFamily="2" charset="-122"/>
                        </a:rPr>
                        <a:t>14</a:t>
                      </a:r>
                      <a:endParaRPr kumimoji="0" lang="zh-CN"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黑体" pitchFamily="2" charset="-122"/>
                          <a:ea typeface="宋体" pitchFamily="2" charset="-122"/>
                        </a:rPr>
                        <a:t>11</a:t>
                      </a:r>
                      <a:endParaRPr kumimoji="0" lang="zh-CN"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黑体" pitchFamily="2" charset="-122"/>
                          <a:ea typeface="宋体" pitchFamily="2" charset="-122"/>
                        </a:rPr>
                        <a:t>5</a:t>
                      </a:r>
                      <a:endParaRPr kumimoji="0" lang="zh-CN"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黑体" pitchFamily="2" charset="-122"/>
                          <a:ea typeface="宋体" pitchFamily="2" charset="-122"/>
                        </a:rPr>
                        <a:t>1</a:t>
                      </a:r>
                      <a:endParaRPr kumimoji="0" lang="zh-CN"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000000"/>
                          </a:solidFill>
                          <a:effectLst/>
                          <a:latin typeface="黑体" pitchFamily="2" charset="-122"/>
                          <a:ea typeface="宋体" pitchFamily="2" charset="-122"/>
                        </a:rPr>
                        <a:t>40</a:t>
                      </a:r>
                      <a:endParaRPr kumimoji="0" lang="zh-CN"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r>
            </a:tbl>
          </a:graphicData>
        </a:graphic>
      </p:graphicFrame>
      <p:cxnSp>
        <p:nvCxnSpPr>
          <p:cNvPr id="28" name="直接连接符 27"/>
          <p:cNvCxnSpPr/>
          <p:nvPr/>
        </p:nvCxnSpPr>
        <p:spPr>
          <a:xfrm>
            <a:off x="1209675" y="14392275"/>
            <a:ext cx="1066800" cy="3714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10800000">
            <a:off x="695325" y="14582775"/>
            <a:ext cx="1571625" cy="190500"/>
          </a:xfrm>
          <a:prstGeom prst="line">
            <a:avLst/>
          </a:prstGeom>
        </p:spPr>
        <p:style>
          <a:lnRef idx="1">
            <a:schemeClr val="accent1"/>
          </a:lnRef>
          <a:fillRef idx="0">
            <a:schemeClr val="accent1"/>
          </a:fillRef>
          <a:effectRef idx="0">
            <a:schemeClr val="accent1"/>
          </a:effectRef>
          <a:fontRef idx="minor">
            <a:schemeClr val="tx1"/>
          </a:fontRef>
        </p:style>
      </p:cxnSp>
      <p:sp>
        <p:nvSpPr>
          <p:cNvPr id="56408" name="矩形 29"/>
          <p:cNvSpPr>
            <a:spLocks noChangeArrowheads="1"/>
          </p:cNvSpPr>
          <p:nvPr/>
        </p:nvSpPr>
        <p:spPr bwMode="auto">
          <a:xfrm>
            <a:off x="3214688" y="5929313"/>
            <a:ext cx="2798762" cy="461962"/>
          </a:xfrm>
          <a:prstGeom prst="rect">
            <a:avLst/>
          </a:prstGeom>
          <a:noFill/>
          <a:ln w="9525">
            <a:noFill/>
            <a:miter lim="800000"/>
            <a:headEnd/>
            <a:tailEnd/>
          </a:ln>
        </p:spPr>
        <p:txBody>
          <a:bodyPr wrap="none">
            <a:spAutoFit/>
          </a:bodyPr>
          <a:lstStyle/>
          <a:p>
            <a:r>
              <a:rPr lang="zh-CN" altLang="en-US" sz="2400" dirty="0"/>
              <a:t>表</a:t>
            </a:r>
            <a:r>
              <a:rPr lang="en-US" altLang="zh-CN" sz="2400" dirty="0"/>
              <a:t>3.2    </a:t>
            </a:r>
            <a:r>
              <a:rPr lang="zh-CN" altLang="en-US" sz="2400" dirty="0"/>
              <a:t>二维相关表</a:t>
            </a:r>
          </a:p>
        </p:txBody>
      </p:sp>
      <p:cxnSp>
        <p:nvCxnSpPr>
          <p:cNvPr id="32" name="直接连接符 31"/>
          <p:cNvCxnSpPr/>
          <p:nvPr/>
        </p:nvCxnSpPr>
        <p:spPr>
          <a:xfrm>
            <a:off x="1500188" y="3000375"/>
            <a:ext cx="1643062" cy="571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rot="10800000">
            <a:off x="571500" y="3143250"/>
            <a:ext cx="2571750" cy="428625"/>
          </a:xfrm>
          <a:prstGeom prst="line">
            <a:avLst/>
          </a:prstGeom>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285750" y="0"/>
            <a:ext cx="8229600" cy="1143000"/>
          </a:xfrm>
        </p:spPr>
        <p:txBody>
          <a:bodyPr/>
          <a:lstStyle/>
          <a:p>
            <a:pPr>
              <a:defRPr/>
            </a:pPr>
            <a:r>
              <a:rPr lang="zh-CN" altLang="en-US" sz="4000" b="1" dirty="0" smtClean="0">
                <a:solidFill>
                  <a:schemeClr val="accent6"/>
                </a:solidFill>
                <a:latin typeface="黑体" pitchFamily="2" charset="-122"/>
                <a:ea typeface="黑体" pitchFamily="2" charset="-122"/>
              </a:rPr>
              <a:t>随机简单线性相关图表</a:t>
            </a:r>
          </a:p>
        </p:txBody>
      </p:sp>
      <p:sp>
        <p:nvSpPr>
          <p:cNvPr id="12292" name="Rectangle 1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2293" name="Rectangle 18"/>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zh-CN" altLang="en-US"/>
          </a:p>
        </p:txBody>
      </p:sp>
      <p:cxnSp>
        <p:nvCxnSpPr>
          <p:cNvPr id="28" name="直接连接符 27"/>
          <p:cNvCxnSpPr/>
          <p:nvPr/>
        </p:nvCxnSpPr>
        <p:spPr>
          <a:xfrm>
            <a:off x="1209675" y="14392275"/>
            <a:ext cx="1066800" cy="3714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10800000">
            <a:off x="695325" y="14582775"/>
            <a:ext cx="1571625" cy="190500"/>
          </a:xfrm>
          <a:prstGeom prst="line">
            <a:avLst/>
          </a:prstGeom>
        </p:spPr>
        <p:style>
          <a:lnRef idx="1">
            <a:schemeClr val="accent1"/>
          </a:lnRef>
          <a:fillRef idx="0">
            <a:schemeClr val="accent1"/>
          </a:fillRef>
          <a:effectRef idx="0">
            <a:schemeClr val="accent1"/>
          </a:effectRef>
          <a:fontRef idx="minor">
            <a:schemeClr val="tx1"/>
          </a:fontRef>
        </p:style>
      </p:cxnSp>
      <p:sp>
        <p:nvSpPr>
          <p:cNvPr id="12296"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2290" name="Object 1"/>
          <p:cNvGraphicFramePr>
            <a:graphicFrameLocks noChangeAspect="1"/>
          </p:cNvGraphicFramePr>
          <p:nvPr/>
        </p:nvGraphicFramePr>
        <p:xfrm>
          <a:off x="1071563" y="1071563"/>
          <a:ext cx="6858000" cy="4667250"/>
        </p:xfrm>
        <a:graphic>
          <a:graphicData uri="http://schemas.openxmlformats.org/presentationml/2006/ole">
            <p:oleObj spid="_x0000_s12290" name="图表" r:id="rId3" imgW="2533498" imgH="1724076" progId="MSGraph.Chart.8">
              <p:embed/>
            </p:oleObj>
          </a:graphicData>
        </a:graphic>
      </p:graphicFrame>
      <p:sp>
        <p:nvSpPr>
          <p:cNvPr id="12297" name="矩形 13"/>
          <p:cNvSpPr>
            <a:spLocks noChangeArrowheads="1"/>
          </p:cNvSpPr>
          <p:nvPr/>
        </p:nvSpPr>
        <p:spPr bwMode="auto">
          <a:xfrm>
            <a:off x="2428875" y="5715000"/>
            <a:ext cx="4783138" cy="461963"/>
          </a:xfrm>
          <a:prstGeom prst="rect">
            <a:avLst/>
          </a:prstGeom>
          <a:noFill/>
          <a:ln w="9525">
            <a:noFill/>
            <a:miter lim="800000"/>
            <a:headEnd/>
            <a:tailEnd/>
          </a:ln>
        </p:spPr>
        <p:txBody>
          <a:bodyPr wrap="none">
            <a:spAutoFit/>
          </a:bodyPr>
          <a:lstStyle/>
          <a:p>
            <a:r>
              <a:rPr lang="zh-CN" altLang="en-US" sz="2400"/>
              <a:t>图</a:t>
            </a:r>
            <a:r>
              <a:rPr lang="en-US" altLang="zh-CN" sz="2400"/>
              <a:t>3.3  </a:t>
            </a:r>
            <a:r>
              <a:rPr lang="zh-CN" altLang="en-US" sz="2400"/>
              <a:t>催化剂量与产量之间相关图</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500063" y="214313"/>
            <a:ext cx="8229600" cy="1143000"/>
          </a:xfrm>
        </p:spPr>
        <p:txBody>
          <a:bodyPr/>
          <a:lstStyle/>
          <a:p>
            <a:pPr>
              <a:defRPr/>
            </a:pPr>
            <a:r>
              <a:rPr lang="zh-CN" altLang="en-US" b="1" dirty="0" smtClean="0">
                <a:solidFill>
                  <a:schemeClr val="accent6"/>
                </a:solidFill>
                <a:latin typeface="黑体" pitchFamily="2" charset="-122"/>
                <a:ea typeface="黑体" pitchFamily="2" charset="-122"/>
              </a:rPr>
              <a:t>第</a:t>
            </a:r>
            <a:r>
              <a:rPr lang="en-US" altLang="en-US" b="1" dirty="0" smtClean="0">
                <a:solidFill>
                  <a:schemeClr val="accent6"/>
                </a:solidFill>
                <a:latin typeface="黑体" pitchFamily="2" charset="-122"/>
                <a:ea typeface="黑体" pitchFamily="2" charset="-122"/>
              </a:rPr>
              <a:t>3</a:t>
            </a:r>
            <a:r>
              <a:rPr lang="zh-CN" altLang="en-US" b="1" dirty="0" smtClean="0">
                <a:solidFill>
                  <a:schemeClr val="accent6"/>
                </a:solidFill>
                <a:latin typeface="黑体" pitchFamily="2" charset="-122"/>
                <a:ea typeface="黑体" pitchFamily="2" charset="-122"/>
              </a:rPr>
              <a:t>章 </a:t>
            </a:r>
            <a:r>
              <a:rPr lang="en-US" altLang="en-US" b="1" dirty="0" smtClean="0">
                <a:solidFill>
                  <a:schemeClr val="accent6"/>
                </a:solidFill>
                <a:latin typeface="黑体" pitchFamily="2" charset="-122"/>
                <a:ea typeface="黑体" pitchFamily="2" charset="-122"/>
              </a:rPr>
              <a:t>  </a:t>
            </a:r>
            <a:r>
              <a:rPr lang="zh-CN" altLang="en-US" b="1" dirty="0" smtClean="0">
                <a:solidFill>
                  <a:schemeClr val="accent6"/>
                </a:solidFill>
                <a:latin typeface="黑体" pitchFamily="2" charset="-122"/>
                <a:ea typeface="黑体" pitchFamily="2" charset="-122"/>
              </a:rPr>
              <a:t>相关与回归分析</a:t>
            </a:r>
          </a:p>
        </p:txBody>
      </p:sp>
      <p:sp>
        <p:nvSpPr>
          <p:cNvPr id="32771" name="矩形 4"/>
          <p:cNvSpPr>
            <a:spLocks noChangeArrowheads="1"/>
          </p:cNvSpPr>
          <p:nvPr/>
        </p:nvSpPr>
        <p:spPr bwMode="auto">
          <a:xfrm>
            <a:off x="285750" y="1357313"/>
            <a:ext cx="8501063" cy="4832350"/>
          </a:xfrm>
          <a:prstGeom prst="rect">
            <a:avLst/>
          </a:prstGeom>
          <a:noFill/>
          <a:ln w="9525">
            <a:noFill/>
            <a:miter lim="800000"/>
            <a:headEnd/>
            <a:tailEnd/>
          </a:ln>
        </p:spPr>
        <p:txBody>
          <a:bodyPr>
            <a:spAutoFit/>
          </a:bodyPr>
          <a:lstStyle/>
          <a:p>
            <a:r>
              <a:rPr lang="zh-CN" altLang="en-US" sz="2800"/>
              <a:t>    现象之间的相关关系是很复杂的，从不同的角度看，相关关系有不同的种类。</a:t>
            </a:r>
          </a:p>
          <a:p>
            <a:r>
              <a:rPr lang="zh-CN" altLang="en-US" sz="2800"/>
              <a:t>（</a:t>
            </a:r>
            <a:r>
              <a:rPr lang="en-US" altLang="zh-CN" sz="2800"/>
              <a:t>1</a:t>
            </a:r>
            <a:r>
              <a:rPr lang="zh-CN" altLang="en-US" sz="2800"/>
              <a:t>） 固定相关和随机相关。按变量的性质</a:t>
            </a:r>
            <a:r>
              <a:rPr lang="en-US" altLang="zh-CN" sz="2800"/>
              <a:t>(</a:t>
            </a:r>
            <a:r>
              <a:rPr lang="zh-CN" altLang="en-US" sz="2800"/>
              <a:t>是否是随机变量</a:t>
            </a:r>
            <a:r>
              <a:rPr lang="en-US" altLang="zh-CN" sz="2800"/>
              <a:t>)</a:t>
            </a:r>
            <a:r>
              <a:rPr lang="zh-CN" altLang="en-US" sz="2800"/>
              <a:t>，相关关系可分固定相关和随机相关。</a:t>
            </a:r>
          </a:p>
          <a:p>
            <a:r>
              <a:rPr lang="zh-CN" altLang="en-US" sz="2800"/>
              <a:t>（</a:t>
            </a:r>
            <a:r>
              <a:rPr lang="en-US" altLang="zh-CN" sz="2800"/>
              <a:t>2</a:t>
            </a:r>
            <a:r>
              <a:rPr lang="zh-CN" altLang="en-US" sz="2800"/>
              <a:t>）简单相关和多元相关。按变量的多少，相关关系可分为简单相关和多元相关。</a:t>
            </a:r>
          </a:p>
          <a:p>
            <a:r>
              <a:rPr lang="zh-CN" altLang="en-US" sz="2800"/>
              <a:t>（</a:t>
            </a:r>
            <a:r>
              <a:rPr lang="en-US" altLang="zh-CN" sz="2800"/>
              <a:t>3</a:t>
            </a:r>
            <a:r>
              <a:rPr lang="zh-CN" altLang="en-US" sz="2800"/>
              <a:t>）线性相关和非线性相关。按变量之间的相关形式，相关关系可分为线性相关和非线性相关。</a:t>
            </a:r>
          </a:p>
          <a:p>
            <a:r>
              <a:rPr lang="zh-CN" altLang="en-US" sz="2800"/>
              <a:t>（</a:t>
            </a:r>
            <a:r>
              <a:rPr lang="en-US" altLang="zh-CN" sz="2800"/>
              <a:t>4</a:t>
            </a:r>
            <a:r>
              <a:rPr lang="zh-CN" altLang="en-US" sz="2800"/>
              <a:t>）完全相关、不完全相关和不相关。按变量之间的相关程度不同，相关关系可分为完全相关、不完全相关和不相关。</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8" name="Rectangle 1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3319" name="Rectangle 18"/>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zh-CN" altLang="en-US"/>
          </a:p>
        </p:txBody>
      </p:sp>
      <p:cxnSp>
        <p:nvCxnSpPr>
          <p:cNvPr id="28" name="直接连接符 27"/>
          <p:cNvCxnSpPr/>
          <p:nvPr/>
        </p:nvCxnSpPr>
        <p:spPr>
          <a:xfrm>
            <a:off x="1209675" y="14392275"/>
            <a:ext cx="1066800" cy="3714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10800000">
            <a:off x="695325" y="14582775"/>
            <a:ext cx="1571625" cy="190500"/>
          </a:xfrm>
          <a:prstGeom prst="line">
            <a:avLst/>
          </a:prstGeom>
        </p:spPr>
        <p:style>
          <a:lnRef idx="1">
            <a:schemeClr val="accent1"/>
          </a:lnRef>
          <a:fillRef idx="0">
            <a:schemeClr val="accent1"/>
          </a:fillRef>
          <a:effectRef idx="0">
            <a:schemeClr val="accent1"/>
          </a:effectRef>
          <a:fontRef idx="minor">
            <a:schemeClr val="tx1"/>
          </a:fontRef>
        </p:style>
      </p:cxnSp>
      <p:sp>
        <p:nvSpPr>
          <p:cNvPr id="13322"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3323" name="Rectangle 3"/>
          <p:cNvSpPr>
            <a:spLocks noChangeArrowheads="1"/>
          </p:cNvSpPr>
          <p:nvPr/>
        </p:nvSpPr>
        <p:spPr bwMode="auto">
          <a:xfrm>
            <a:off x="500063" y="1143000"/>
            <a:ext cx="7715250" cy="2246313"/>
          </a:xfrm>
          <a:prstGeom prst="rect">
            <a:avLst/>
          </a:prstGeom>
          <a:noFill/>
          <a:ln w="9525">
            <a:noFill/>
            <a:miter lim="800000"/>
            <a:headEnd/>
            <a:tailEnd/>
          </a:ln>
        </p:spPr>
        <p:txBody>
          <a:bodyPr anchor="ctr">
            <a:spAutoFit/>
          </a:bodyPr>
          <a:lstStyle/>
          <a:p>
            <a:pPr indent="266700" eaLnBrk="0" hangingPunct="0"/>
            <a:r>
              <a:rPr lang="en-US" altLang="zh-CN" sz="2800" b="1">
                <a:ea typeface="黑体" pitchFamily="2" charset="-122"/>
              </a:rPr>
              <a:t>1</a:t>
            </a:r>
            <a:r>
              <a:rPr lang="zh-CN" altLang="en-US" sz="2800" b="1">
                <a:ea typeface="黑体" pitchFamily="2" charset="-122"/>
              </a:rPr>
              <a:t>）简单相关系数的意义</a:t>
            </a:r>
            <a:endParaRPr lang="zh-CN" altLang="en-US" sz="2800"/>
          </a:p>
          <a:p>
            <a:pPr indent="266700" eaLnBrk="0" hangingPunct="0"/>
            <a:r>
              <a:rPr lang="zh-CN" altLang="en-US" sz="2800">
                <a:ea typeface="黑体" pitchFamily="2" charset="-122"/>
              </a:rPr>
              <a:t>简单线性相关图表虽然直观，但不能精确地描述现象间的相关关系。测量两个变量之间线性相关程度和相关方向的指标，称为简单相关系数。</a:t>
            </a:r>
            <a:endParaRPr lang="zh-CN" altLang="en-US" sz="2800">
              <a:latin typeface="Times New Roman" pitchFamily="18" charset="0"/>
              <a:cs typeface="Times New Roman" pitchFamily="18" charset="0"/>
            </a:endParaRPr>
          </a:p>
          <a:p>
            <a:pPr indent="266700" eaLnBrk="0" hangingPunct="0"/>
            <a:r>
              <a:rPr lang="zh-CN" altLang="en-US" sz="2800">
                <a:latin typeface="Times New Roman" pitchFamily="18" charset="0"/>
                <a:cs typeface="Times New Roman" pitchFamily="18" charset="0"/>
              </a:rPr>
              <a:t>总体相关系数一般用</a:t>
            </a:r>
            <a:r>
              <a:rPr lang="en-US" altLang="zh-CN" sz="2800">
                <a:latin typeface="Times New Roman" pitchFamily="18" charset="0"/>
                <a:cs typeface="Times New Roman" pitchFamily="18" charset="0"/>
              </a:rPr>
              <a:t>R</a:t>
            </a:r>
            <a:r>
              <a:rPr lang="zh-CN" altLang="en-US" sz="2800">
                <a:latin typeface="Times New Roman" pitchFamily="18" charset="0"/>
                <a:cs typeface="Times New Roman" pitchFamily="18" charset="0"/>
              </a:rPr>
              <a:t>表示，定义式为</a:t>
            </a:r>
            <a:r>
              <a:rPr lang="zh-CN" altLang="en-US" sz="2800"/>
              <a:t> </a:t>
            </a:r>
          </a:p>
        </p:txBody>
      </p:sp>
      <p:sp>
        <p:nvSpPr>
          <p:cNvPr id="11" name="Rectangle 2"/>
          <p:cNvSpPr txBox="1">
            <a:spLocks noChangeArrowheads="1"/>
          </p:cNvSpPr>
          <p:nvPr/>
        </p:nvSpPr>
        <p:spPr bwMode="auto">
          <a:xfrm>
            <a:off x="500063" y="214313"/>
            <a:ext cx="8229600" cy="1143000"/>
          </a:xfrm>
          <a:prstGeom prst="rect">
            <a:avLst/>
          </a:prstGeom>
          <a:noFill/>
          <a:ln w="9525">
            <a:noFill/>
            <a:miter lim="800000"/>
            <a:headEnd/>
            <a:tailEnd/>
          </a:ln>
        </p:spPr>
        <p:txBody>
          <a:bodyPr anchor="ctr"/>
          <a:lstStyle/>
          <a:p>
            <a:pPr algn="ctr" eaLnBrk="0" hangingPunct="0">
              <a:defRPr/>
            </a:pPr>
            <a:r>
              <a:rPr lang="en-US" altLang="zh-CN" sz="4400" b="1" dirty="0">
                <a:solidFill>
                  <a:schemeClr val="accent6"/>
                </a:solidFill>
                <a:latin typeface="黑体" pitchFamily="2" charset="-122"/>
                <a:ea typeface="黑体" pitchFamily="2" charset="-122"/>
                <a:cs typeface="+mj-cs"/>
              </a:rPr>
              <a:t>3.1.3 </a:t>
            </a:r>
            <a:r>
              <a:rPr lang="zh-CN" altLang="en-US" sz="4400" b="1" dirty="0">
                <a:solidFill>
                  <a:schemeClr val="accent6"/>
                </a:solidFill>
                <a:latin typeface="黑体" pitchFamily="2" charset="-122"/>
                <a:ea typeface="黑体" pitchFamily="2" charset="-122"/>
                <a:cs typeface="+mj-cs"/>
              </a:rPr>
              <a:t>简单相关系数</a:t>
            </a:r>
          </a:p>
        </p:txBody>
      </p:sp>
      <p:sp>
        <p:nvSpPr>
          <p:cNvPr id="13325"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3314" name="Object 4"/>
          <p:cNvGraphicFramePr>
            <a:graphicFrameLocks noChangeAspect="1"/>
          </p:cNvGraphicFramePr>
          <p:nvPr/>
        </p:nvGraphicFramePr>
        <p:xfrm>
          <a:off x="6500813" y="3286125"/>
          <a:ext cx="1631950" cy="1044575"/>
        </p:xfrm>
        <a:graphic>
          <a:graphicData uri="http://schemas.openxmlformats.org/presentationml/2006/ole">
            <p:oleObj spid="_x0000_s13314" name="Equation" r:id="rId3" imgW="711200" imgH="457200" progId="Equation.DSMT4">
              <p:embed/>
            </p:oleObj>
          </a:graphicData>
        </a:graphic>
      </p:graphicFrame>
      <p:sp>
        <p:nvSpPr>
          <p:cNvPr id="13326"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3315" name="Object 6"/>
          <p:cNvGraphicFramePr>
            <a:graphicFrameLocks noChangeAspect="1"/>
          </p:cNvGraphicFramePr>
          <p:nvPr/>
        </p:nvGraphicFramePr>
        <p:xfrm>
          <a:off x="2643188" y="4429125"/>
          <a:ext cx="2981325" cy="1066800"/>
        </p:xfrm>
        <a:graphic>
          <a:graphicData uri="http://schemas.openxmlformats.org/presentationml/2006/ole">
            <p:oleObj spid="_x0000_s13315" name="Equation" r:id="rId4" imgW="1308100" imgH="469900" progId="Equation.DSMT4">
              <p:embed/>
            </p:oleObj>
          </a:graphicData>
        </a:graphic>
      </p:graphicFrame>
      <p:sp>
        <p:nvSpPr>
          <p:cNvPr id="13327"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3316" name="Object 8"/>
          <p:cNvGraphicFramePr>
            <a:graphicFrameLocks noChangeAspect="1"/>
          </p:cNvGraphicFramePr>
          <p:nvPr/>
        </p:nvGraphicFramePr>
        <p:xfrm>
          <a:off x="5715000" y="4429125"/>
          <a:ext cx="2806700" cy="1066800"/>
        </p:xfrm>
        <a:graphic>
          <a:graphicData uri="http://schemas.openxmlformats.org/presentationml/2006/ole">
            <p:oleObj spid="_x0000_s13316" name="Equation" r:id="rId5" imgW="1231366" imgH="469696" progId="Equation.DSMT4">
              <p:embed/>
            </p:oleObj>
          </a:graphicData>
        </a:graphic>
      </p:graphicFrame>
      <p:sp>
        <p:nvSpPr>
          <p:cNvPr id="13328" name="Rectangle 1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3317" name="Object 10"/>
          <p:cNvGraphicFramePr>
            <a:graphicFrameLocks noChangeAspect="1"/>
          </p:cNvGraphicFramePr>
          <p:nvPr/>
        </p:nvGraphicFramePr>
        <p:xfrm>
          <a:off x="4357688" y="5643563"/>
          <a:ext cx="4286250" cy="935037"/>
        </p:xfrm>
        <a:graphic>
          <a:graphicData uri="http://schemas.openxmlformats.org/presentationml/2006/ole">
            <p:oleObj spid="_x0000_s13317" name="Equation" r:id="rId6" imgW="1879600" imgH="406400" progId="Equation.DSMT4">
              <p:embed/>
            </p:oleObj>
          </a:graphicData>
        </a:graphic>
      </p:graphicFrame>
      <p:sp>
        <p:nvSpPr>
          <p:cNvPr id="13329" name="矩形 19"/>
          <p:cNvSpPr>
            <a:spLocks noChangeArrowheads="1"/>
          </p:cNvSpPr>
          <p:nvPr/>
        </p:nvSpPr>
        <p:spPr bwMode="auto">
          <a:xfrm>
            <a:off x="285750" y="3500438"/>
            <a:ext cx="6189663" cy="523875"/>
          </a:xfrm>
          <a:prstGeom prst="rect">
            <a:avLst/>
          </a:prstGeom>
          <a:noFill/>
          <a:ln w="9525">
            <a:noFill/>
            <a:miter lim="800000"/>
            <a:headEnd/>
            <a:tailEnd/>
          </a:ln>
        </p:spPr>
        <p:txBody>
          <a:bodyPr wrap="none">
            <a:spAutoFit/>
          </a:bodyPr>
          <a:lstStyle/>
          <a:p>
            <a:r>
              <a:rPr lang="zh-CN" altLang="en-US" sz="2800"/>
              <a:t>总体相关系数一般用</a:t>
            </a:r>
            <a:r>
              <a:rPr lang="en-US" altLang="zh-CN" sz="2800"/>
              <a:t>R</a:t>
            </a:r>
            <a:r>
              <a:rPr lang="zh-CN" altLang="en-US" sz="2800"/>
              <a:t>表示，定义式为</a:t>
            </a:r>
          </a:p>
        </p:txBody>
      </p:sp>
      <p:sp>
        <p:nvSpPr>
          <p:cNvPr id="13330" name="矩形 20"/>
          <p:cNvSpPr>
            <a:spLocks noChangeArrowheads="1"/>
          </p:cNvSpPr>
          <p:nvPr/>
        </p:nvSpPr>
        <p:spPr bwMode="auto">
          <a:xfrm>
            <a:off x="357188" y="4143375"/>
            <a:ext cx="3176587" cy="523875"/>
          </a:xfrm>
          <a:prstGeom prst="rect">
            <a:avLst/>
          </a:prstGeom>
          <a:noFill/>
          <a:ln w="9525">
            <a:noFill/>
            <a:miter lim="800000"/>
            <a:headEnd/>
            <a:tailEnd/>
          </a:ln>
        </p:spPr>
        <p:txBody>
          <a:bodyPr wrap="none">
            <a:spAutoFit/>
          </a:bodyPr>
          <a:lstStyle/>
          <a:p>
            <a:r>
              <a:rPr lang="zh-CN" altLang="en-US" sz="2800"/>
              <a:t>变量</a:t>
            </a:r>
            <a:r>
              <a:rPr lang="en-US" altLang="zh-CN" sz="2800"/>
              <a:t>X</a:t>
            </a:r>
            <a:r>
              <a:rPr lang="zh-CN" altLang="en-US" sz="2800"/>
              <a:t>和</a:t>
            </a:r>
            <a:r>
              <a:rPr lang="en-US" altLang="zh-CN" sz="2800"/>
              <a:t>Y</a:t>
            </a:r>
            <a:r>
              <a:rPr lang="zh-CN" altLang="en-US" sz="2800"/>
              <a:t>的标准差</a:t>
            </a:r>
          </a:p>
        </p:txBody>
      </p:sp>
      <p:sp>
        <p:nvSpPr>
          <p:cNvPr id="13331" name="矩形 21"/>
          <p:cNvSpPr>
            <a:spLocks noChangeArrowheads="1"/>
          </p:cNvSpPr>
          <p:nvPr/>
        </p:nvSpPr>
        <p:spPr bwMode="auto">
          <a:xfrm>
            <a:off x="357188" y="5429250"/>
            <a:ext cx="4611687" cy="523875"/>
          </a:xfrm>
          <a:prstGeom prst="rect">
            <a:avLst/>
          </a:prstGeom>
          <a:noFill/>
          <a:ln w="9525">
            <a:noFill/>
            <a:miter lim="800000"/>
            <a:headEnd/>
            <a:tailEnd/>
          </a:ln>
        </p:spPr>
        <p:txBody>
          <a:bodyPr wrap="none">
            <a:spAutoFit/>
          </a:bodyPr>
          <a:lstStyle/>
          <a:p>
            <a:r>
              <a:rPr lang="zh-CN" altLang="en-US" sz="2800"/>
              <a:t>两个变量</a:t>
            </a:r>
            <a:r>
              <a:rPr lang="en-US" altLang="zh-CN" sz="2800"/>
              <a:t>X</a:t>
            </a:r>
            <a:r>
              <a:rPr lang="zh-CN" altLang="en-US" sz="2800"/>
              <a:t>和</a:t>
            </a:r>
            <a:r>
              <a:rPr lang="en-US" altLang="zh-CN" sz="2800"/>
              <a:t>Y</a:t>
            </a:r>
            <a:r>
              <a:rPr lang="zh-CN" altLang="en-US" sz="2800"/>
              <a:t>之间的协方差</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2" name="Rectangle 1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4343" name="Rectangle 18"/>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zh-CN" altLang="en-US"/>
          </a:p>
        </p:txBody>
      </p:sp>
      <p:cxnSp>
        <p:nvCxnSpPr>
          <p:cNvPr id="28" name="直接连接符 27"/>
          <p:cNvCxnSpPr/>
          <p:nvPr/>
        </p:nvCxnSpPr>
        <p:spPr>
          <a:xfrm>
            <a:off x="1209675" y="14392275"/>
            <a:ext cx="1066800" cy="3714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10800000">
            <a:off x="695325" y="14582775"/>
            <a:ext cx="1571625" cy="190500"/>
          </a:xfrm>
          <a:prstGeom prst="line">
            <a:avLst/>
          </a:prstGeom>
        </p:spPr>
        <p:style>
          <a:lnRef idx="1">
            <a:schemeClr val="accent1"/>
          </a:lnRef>
          <a:fillRef idx="0">
            <a:schemeClr val="accent1"/>
          </a:fillRef>
          <a:effectRef idx="0">
            <a:schemeClr val="accent1"/>
          </a:effectRef>
          <a:fontRef idx="minor">
            <a:schemeClr val="tx1"/>
          </a:fontRef>
        </p:style>
      </p:cxnSp>
      <p:sp>
        <p:nvSpPr>
          <p:cNvPr id="14346"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1" name="Rectangle 2"/>
          <p:cNvSpPr txBox="1">
            <a:spLocks noChangeArrowheads="1"/>
          </p:cNvSpPr>
          <p:nvPr/>
        </p:nvSpPr>
        <p:spPr bwMode="auto">
          <a:xfrm>
            <a:off x="500063" y="214313"/>
            <a:ext cx="8229600" cy="1143000"/>
          </a:xfrm>
          <a:prstGeom prst="rect">
            <a:avLst/>
          </a:prstGeom>
          <a:noFill/>
          <a:ln w="9525">
            <a:noFill/>
            <a:miter lim="800000"/>
            <a:headEnd/>
            <a:tailEnd/>
          </a:ln>
        </p:spPr>
        <p:txBody>
          <a:bodyPr anchor="ctr"/>
          <a:lstStyle/>
          <a:p>
            <a:pPr algn="ctr" eaLnBrk="0" hangingPunct="0">
              <a:defRPr/>
            </a:pPr>
            <a:r>
              <a:rPr lang="zh-CN" altLang="en-US" sz="4400" b="1" dirty="0">
                <a:solidFill>
                  <a:schemeClr val="accent6"/>
                </a:solidFill>
                <a:latin typeface="黑体" pitchFamily="2" charset="-122"/>
                <a:ea typeface="黑体" pitchFamily="2" charset="-122"/>
                <a:cs typeface="+mj-cs"/>
              </a:rPr>
              <a:t>相关关系</a:t>
            </a:r>
          </a:p>
        </p:txBody>
      </p:sp>
      <p:sp>
        <p:nvSpPr>
          <p:cNvPr id="14348"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4349"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4350"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4351" name="Rectangle 1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4352" name="矩形 22"/>
          <p:cNvSpPr>
            <a:spLocks noChangeArrowheads="1"/>
          </p:cNvSpPr>
          <p:nvPr/>
        </p:nvSpPr>
        <p:spPr bwMode="auto">
          <a:xfrm>
            <a:off x="500063" y="1357313"/>
            <a:ext cx="5689600" cy="523875"/>
          </a:xfrm>
          <a:prstGeom prst="rect">
            <a:avLst/>
          </a:prstGeom>
          <a:noFill/>
          <a:ln w="9525">
            <a:noFill/>
            <a:miter lim="800000"/>
            <a:headEnd/>
            <a:tailEnd/>
          </a:ln>
        </p:spPr>
        <p:txBody>
          <a:bodyPr wrap="none">
            <a:spAutoFit/>
          </a:bodyPr>
          <a:lstStyle/>
          <a:p>
            <a:r>
              <a:rPr lang="zh-CN" altLang="en-US" sz="2800"/>
              <a:t>变量</a:t>
            </a:r>
            <a:r>
              <a:rPr lang="en-US" altLang="zh-CN" sz="2800"/>
              <a:t>X</a:t>
            </a:r>
            <a:r>
              <a:rPr lang="zh-CN" altLang="en-US" sz="2800"/>
              <a:t>及</a:t>
            </a:r>
            <a:r>
              <a:rPr lang="en-US" altLang="zh-CN" sz="2800"/>
              <a:t>Y</a:t>
            </a:r>
            <a:r>
              <a:rPr lang="zh-CN" altLang="en-US" sz="2800"/>
              <a:t>的总体平均数，计算式为</a:t>
            </a:r>
          </a:p>
        </p:txBody>
      </p:sp>
      <p:sp>
        <p:nvSpPr>
          <p:cNvPr id="14353"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4338" name="Object 6"/>
          <p:cNvGraphicFramePr>
            <a:graphicFrameLocks noChangeAspect="1"/>
          </p:cNvGraphicFramePr>
          <p:nvPr/>
        </p:nvGraphicFramePr>
        <p:xfrm>
          <a:off x="2071688" y="1857375"/>
          <a:ext cx="1593850" cy="960438"/>
        </p:xfrm>
        <a:graphic>
          <a:graphicData uri="http://schemas.openxmlformats.org/presentationml/2006/ole">
            <p:oleObj spid="_x0000_s14338" name="Equation" r:id="rId3" imgW="647419" imgH="393529" progId="Equation.DSMT4">
              <p:embed/>
            </p:oleObj>
          </a:graphicData>
        </a:graphic>
      </p:graphicFrame>
      <p:sp>
        <p:nvSpPr>
          <p:cNvPr id="14354"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4339" name="Object 8"/>
          <p:cNvGraphicFramePr>
            <a:graphicFrameLocks noChangeAspect="1"/>
          </p:cNvGraphicFramePr>
          <p:nvPr/>
        </p:nvGraphicFramePr>
        <p:xfrm>
          <a:off x="4286250" y="1857375"/>
          <a:ext cx="1500188" cy="960438"/>
        </p:xfrm>
        <a:graphic>
          <a:graphicData uri="http://schemas.openxmlformats.org/presentationml/2006/ole">
            <p:oleObj spid="_x0000_s14339" name="Equation" r:id="rId4" imgW="609336" imgH="393529" progId="Equation.DSMT4">
              <p:embed/>
            </p:oleObj>
          </a:graphicData>
        </a:graphic>
      </p:graphicFrame>
      <p:sp>
        <p:nvSpPr>
          <p:cNvPr id="14355" name="矩形 24"/>
          <p:cNvSpPr>
            <a:spLocks noChangeArrowheads="1"/>
          </p:cNvSpPr>
          <p:nvPr/>
        </p:nvSpPr>
        <p:spPr bwMode="auto">
          <a:xfrm>
            <a:off x="357188" y="2786063"/>
            <a:ext cx="5211762" cy="523875"/>
          </a:xfrm>
          <a:prstGeom prst="rect">
            <a:avLst/>
          </a:prstGeom>
          <a:noFill/>
          <a:ln w="9525">
            <a:noFill/>
            <a:miter lim="800000"/>
            <a:headEnd/>
            <a:tailEnd/>
          </a:ln>
        </p:spPr>
        <p:txBody>
          <a:bodyPr wrap="none">
            <a:spAutoFit/>
          </a:bodyPr>
          <a:lstStyle/>
          <a:p>
            <a:r>
              <a:rPr lang="zh-CN" altLang="en-US" sz="2800"/>
              <a:t>１）所有相关点均为正相关，则</a:t>
            </a:r>
          </a:p>
        </p:txBody>
      </p:sp>
      <p:sp>
        <p:nvSpPr>
          <p:cNvPr id="14356" name="矩形 25"/>
          <p:cNvSpPr>
            <a:spLocks noChangeArrowheads="1"/>
          </p:cNvSpPr>
          <p:nvPr/>
        </p:nvSpPr>
        <p:spPr bwMode="auto">
          <a:xfrm>
            <a:off x="357188" y="3571875"/>
            <a:ext cx="5211762" cy="523875"/>
          </a:xfrm>
          <a:prstGeom prst="rect">
            <a:avLst/>
          </a:prstGeom>
          <a:noFill/>
          <a:ln w="9525">
            <a:noFill/>
            <a:miter lim="800000"/>
            <a:headEnd/>
            <a:tailEnd/>
          </a:ln>
        </p:spPr>
        <p:txBody>
          <a:bodyPr wrap="none">
            <a:spAutoFit/>
          </a:bodyPr>
          <a:lstStyle/>
          <a:p>
            <a:r>
              <a:rPr lang="zh-CN" altLang="en-US" sz="2800"/>
              <a:t>２）所有相关点均为负相关，则</a:t>
            </a:r>
          </a:p>
        </p:txBody>
      </p:sp>
      <p:sp>
        <p:nvSpPr>
          <p:cNvPr id="14357" name="矩形 26"/>
          <p:cNvSpPr>
            <a:spLocks noChangeArrowheads="1"/>
          </p:cNvSpPr>
          <p:nvPr/>
        </p:nvSpPr>
        <p:spPr bwMode="auto">
          <a:xfrm>
            <a:off x="357188" y="4214813"/>
            <a:ext cx="8501062" cy="2246312"/>
          </a:xfrm>
          <a:prstGeom prst="rect">
            <a:avLst/>
          </a:prstGeom>
          <a:noFill/>
          <a:ln w="9525">
            <a:noFill/>
            <a:miter lim="800000"/>
            <a:headEnd/>
            <a:tailEnd/>
          </a:ln>
        </p:spPr>
        <p:txBody>
          <a:bodyPr>
            <a:spAutoFit/>
          </a:bodyPr>
          <a:lstStyle/>
          <a:p>
            <a:r>
              <a:rPr lang="zh-CN" altLang="en-US" sz="2800"/>
              <a:t>３）在全部相关点中，既有正相关、又有负相关和零相关，在计算协方差时就会出现正负抵销。抵销的结果如为正数则是正相关，如为负数则是负相关。数值大表示相关程度强，数值小则表示相关关系弱。若正、负全部低销掉了，结果为零，则表示不相关。</a:t>
            </a:r>
          </a:p>
        </p:txBody>
      </p:sp>
      <p:sp>
        <p:nvSpPr>
          <p:cNvPr id="14358" name="Rectangle 1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4340" name="Object 10"/>
          <p:cNvGraphicFramePr>
            <a:graphicFrameLocks noChangeAspect="1"/>
          </p:cNvGraphicFramePr>
          <p:nvPr/>
        </p:nvGraphicFramePr>
        <p:xfrm>
          <a:off x="5643563" y="2714625"/>
          <a:ext cx="1406525" cy="585788"/>
        </p:xfrm>
        <a:graphic>
          <a:graphicData uri="http://schemas.openxmlformats.org/presentationml/2006/ole">
            <p:oleObj spid="_x0000_s14340" name="Equation" r:id="rId5" imgW="571252" imgH="241195" progId="Equation.DSMT4">
              <p:embed/>
            </p:oleObj>
          </a:graphicData>
        </a:graphic>
      </p:graphicFrame>
      <p:sp>
        <p:nvSpPr>
          <p:cNvPr id="14359" name="Rectangle 13"/>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4341" name="Object 12"/>
          <p:cNvGraphicFramePr>
            <a:graphicFrameLocks noChangeAspect="1"/>
          </p:cNvGraphicFramePr>
          <p:nvPr/>
        </p:nvGraphicFramePr>
        <p:xfrm>
          <a:off x="5643563" y="3500438"/>
          <a:ext cx="1406525" cy="585787"/>
        </p:xfrm>
        <a:graphic>
          <a:graphicData uri="http://schemas.openxmlformats.org/presentationml/2006/ole">
            <p:oleObj spid="_x0000_s14341" name="Equation" r:id="rId6" imgW="571252" imgH="241195" progId="Equation.DSMT4">
              <p:embed/>
            </p:oleObj>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9" name="Rectangle 1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5370" name="Rectangle 18"/>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zh-CN" altLang="en-US"/>
          </a:p>
        </p:txBody>
      </p:sp>
      <p:cxnSp>
        <p:nvCxnSpPr>
          <p:cNvPr id="28" name="直接连接符 27"/>
          <p:cNvCxnSpPr/>
          <p:nvPr/>
        </p:nvCxnSpPr>
        <p:spPr>
          <a:xfrm>
            <a:off x="1209675" y="14392275"/>
            <a:ext cx="1066800" cy="3714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10800000">
            <a:off x="695325" y="14582775"/>
            <a:ext cx="1571625" cy="190500"/>
          </a:xfrm>
          <a:prstGeom prst="line">
            <a:avLst/>
          </a:prstGeom>
        </p:spPr>
        <p:style>
          <a:lnRef idx="1">
            <a:schemeClr val="accent1"/>
          </a:lnRef>
          <a:fillRef idx="0">
            <a:schemeClr val="accent1"/>
          </a:fillRef>
          <a:effectRef idx="0">
            <a:schemeClr val="accent1"/>
          </a:effectRef>
          <a:fontRef idx="minor">
            <a:schemeClr val="tx1"/>
          </a:fontRef>
        </p:style>
      </p:cxnSp>
      <p:sp>
        <p:nvSpPr>
          <p:cNvPr id="1537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1" name="Rectangle 2"/>
          <p:cNvSpPr txBox="1">
            <a:spLocks noChangeArrowheads="1"/>
          </p:cNvSpPr>
          <p:nvPr/>
        </p:nvSpPr>
        <p:spPr bwMode="auto">
          <a:xfrm>
            <a:off x="500063" y="142875"/>
            <a:ext cx="8229600" cy="1143000"/>
          </a:xfrm>
          <a:prstGeom prst="rect">
            <a:avLst/>
          </a:prstGeom>
          <a:noFill/>
          <a:ln w="9525">
            <a:noFill/>
            <a:miter lim="800000"/>
            <a:headEnd/>
            <a:tailEnd/>
          </a:ln>
        </p:spPr>
        <p:txBody>
          <a:bodyPr anchor="ctr"/>
          <a:lstStyle/>
          <a:p>
            <a:pPr algn="ctr" eaLnBrk="0" hangingPunct="0">
              <a:defRPr/>
            </a:pPr>
            <a:r>
              <a:rPr lang="zh-CN" altLang="en-US" sz="4400" b="1" dirty="0">
                <a:solidFill>
                  <a:schemeClr val="accent6"/>
                </a:solidFill>
                <a:latin typeface="黑体" pitchFamily="2" charset="-122"/>
                <a:ea typeface="黑体" pitchFamily="2" charset="-122"/>
                <a:cs typeface="+mj-cs"/>
              </a:rPr>
              <a:t>简单相关系数的计算</a:t>
            </a:r>
          </a:p>
        </p:txBody>
      </p:sp>
      <p:sp>
        <p:nvSpPr>
          <p:cNvPr id="15375"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5376"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5377"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5378" name="Rectangle 1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5379"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5380"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5381" name="Rectangle 1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5382" name="Rectangle 13"/>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5383" name="Rectangle 6"/>
          <p:cNvSpPr>
            <a:spLocks noChangeArrowheads="1"/>
          </p:cNvSpPr>
          <p:nvPr/>
        </p:nvSpPr>
        <p:spPr bwMode="auto">
          <a:xfrm>
            <a:off x="285750" y="1071563"/>
            <a:ext cx="8572500" cy="1384300"/>
          </a:xfrm>
          <a:prstGeom prst="rect">
            <a:avLst/>
          </a:prstGeom>
          <a:noFill/>
          <a:ln w="9525">
            <a:noFill/>
            <a:miter lim="800000"/>
            <a:headEnd/>
            <a:tailEnd/>
          </a:ln>
        </p:spPr>
        <p:txBody>
          <a:bodyPr anchor="ctr">
            <a:spAutoFit/>
          </a:bodyPr>
          <a:lstStyle/>
          <a:p>
            <a:pPr indent="266700" eaLnBrk="0" hangingPunct="0"/>
            <a:r>
              <a:rPr lang="zh-CN" altLang="en-US" sz="2800">
                <a:ea typeface="黑体" pitchFamily="2" charset="-122"/>
              </a:rPr>
              <a:t>在实际工作中，总体相关系数</a:t>
            </a:r>
            <a:r>
              <a:rPr lang="en-US" altLang="zh-CN" sz="2800">
                <a:ea typeface="黑体" pitchFamily="2" charset="-122"/>
              </a:rPr>
              <a:t>R</a:t>
            </a:r>
            <a:r>
              <a:rPr lang="zh-CN" altLang="en-US" sz="2800">
                <a:ea typeface="黑体" pitchFamily="2" charset="-122"/>
              </a:rPr>
              <a:t>一般是未知的，往往需要用样本资料推断总体的相关情况，因而需要计算样本相关系数。</a:t>
            </a:r>
            <a:endParaRPr lang="zh-CN" altLang="en-US" sz="2800"/>
          </a:p>
        </p:txBody>
      </p:sp>
      <p:sp>
        <p:nvSpPr>
          <p:cNvPr id="15384" name="矩形 29"/>
          <p:cNvSpPr>
            <a:spLocks noChangeArrowheads="1"/>
          </p:cNvSpPr>
          <p:nvPr/>
        </p:nvSpPr>
        <p:spPr bwMode="auto">
          <a:xfrm>
            <a:off x="2286000" y="2428875"/>
            <a:ext cx="4852988" cy="523875"/>
          </a:xfrm>
          <a:prstGeom prst="rect">
            <a:avLst/>
          </a:prstGeom>
          <a:noFill/>
          <a:ln w="9525">
            <a:noFill/>
            <a:miter lim="800000"/>
            <a:headEnd/>
            <a:tailEnd/>
          </a:ln>
        </p:spPr>
        <p:txBody>
          <a:bodyPr wrap="none">
            <a:spAutoFit/>
          </a:bodyPr>
          <a:lstStyle/>
          <a:p>
            <a:r>
              <a:rPr lang="zh-CN" altLang="en-US" sz="2800" b="1">
                <a:solidFill>
                  <a:srgbClr val="0000FF"/>
                </a:solidFill>
              </a:rPr>
              <a:t>固定简单线性相关系数的计算</a:t>
            </a:r>
          </a:p>
        </p:txBody>
      </p:sp>
      <p:sp>
        <p:nvSpPr>
          <p:cNvPr id="15385"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5362" name="Object 7"/>
          <p:cNvGraphicFramePr>
            <a:graphicFrameLocks noChangeAspect="1"/>
          </p:cNvGraphicFramePr>
          <p:nvPr/>
        </p:nvGraphicFramePr>
        <p:xfrm>
          <a:off x="4357688" y="2928938"/>
          <a:ext cx="892175" cy="717550"/>
        </p:xfrm>
        <a:graphic>
          <a:graphicData uri="http://schemas.openxmlformats.org/presentationml/2006/ole">
            <p:oleObj spid="_x0000_s15362" name="Equation" r:id="rId3" imgW="482391" imgH="393529" progId="Equation.DSMT4">
              <p:embed/>
            </p:oleObj>
          </a:graphicData>
        </a:graphic>
      </p:graphicFrame>
      <p:sp>
        <p:nvSpPr>
          <p:cNvPr id="15386"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5363" name="Object 9"/>
          <p:cNvGraphicFramePr>
            <a:graphicFrameLocks noChangeAspect="1"/>
          </p:cNvGraphicFramePr>
          <p:nvPr/>
        </p:nvGraphicFramePr>
        <p:xfrm>
          <a:off x="5572125" y="2928938"/>
          <a:ext cx="892175" cy="717550"/>
        </p:xfrm>
        <a:graphic>
          <a:graphicData uri="http://schemas.openxmlformats.org/presentationml/2006/ole">
            <p:oleObj spid="_x0000_s15363" name="Equation" r:id="rId4" imgW="482391" imgH="393529" progId="Equation.DSMT4">
              <p:embed/>
            </p:oleObj>
          </a:graphicData>
        </a:graphic>
      </p:graphicFrame>
      <p:sp>
        <p:nvSpPr>
          <p:cNvPr id="15387" name="Rectangle 1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5364" name="Object 11"/>
          <p:cNvGraphicFramePr>
            <a:graphicFrameLocks noChangeAspect="1"/>
          </p:cNvGraphicFramePr>
          <p:nvPr/>
        </p:nvGraphicFramePr>
        <p:xfrm>
          <a:off x="5500688" y="3857625"/>
          <a:ext cx="1958975" cy="839788"/>
        </p:xfrm>
        <a:graphic>
          <a:graphicData uri="http://schemas.openxmlformats.org/presentationml/2006/ole">
            <p:oleObj spid="_x0000_s15364" name="Equation" r:id="rId5" imgW="1066800" imgH="457200" progId="Equation.DSMT4">
              <p:embed/>
            </p:oleObj>
          </a:graphicData>
        </a:graphic>
      </p:graphicFrame>
      <p:sp>
        <p:nvSpPr>
          <p:cNvPr id="15388" name="Rectangle 1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5365" name="Object 13"/>
          <p:cNvGraphicFramePr>
            <a:graphicFrameLocks noChangeAspect="1"/>
          </p:cNvGraphicFramePr>
          <p:nvPr/>
        </p:nvGraphicFramePr>
        <p:xfrm>
          <a:off x="3000375" y="3857625"/>
          <a:ext cx="2011363" cy="839788"/>
        </p:xfrm>
        <a:graphic>
          <a:graphicData uri="http://schemas.openxmlformats.org/presentationml/2006/ole">
            <p:oleObj spid="_x0000_s15365" name="Equation" r:id="rId6" imgW="1092200" imgH="457200" progId="Equation.DSMT4">
              <p:embed/>
            </p:oleObj>
          </a:graphicData>
        </a:graphic>
      </p:graphicFrame>
      <p:sp>
        <p:nvSpPr>
          <p:cNvPr id="15389" name="Rectangle 1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5366" name="Object 15"/>
          <p:cNvGraphicFramePr>
            <a:graphicFrameLocks noChangeAspect="1"/>
          </p:cNvGraphicFramePr>
          <p:nvPr/>
        </p:nvGraphicFramePr>
        <p:xfrm>
          <a:off x="2286000" y="4786313"/>
          <a:ext cx="2589213" cy="717550"/>
        </p:xfrm>
        <a:graphic>
          <a:graphicData uri="http://schemas.openxmlformats.org/presentationml/2006/ole">
            <p:oleObj spid="_x0000_s15366" name="Equation" r:id="rId7" imgW="1409088" imgH="393529" progId="Equation.DSMT4">
              <p:embed/>
            </p:oleObj>
          </a:graphicData>
        </a:graphic>
      </p:graphicFrame>
      <p:sp>
        <p:nvSpPr>
          <p:cNvPr id="15390" name="Rectangle 1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5367" name="Object 17"/>
          <p:cNvGraphicFramePr>
            <a:graphicFrameLocks noChangeAspect="1"/>
          </p:cNvGraphicFramePr>
          <p:nvPr/>
        </p:nvGraphicFramePr>
        <p:xfrm>
          <a:off x="7643813" y="4714875"/>
          <a:ext cx="1049337" cy="857250"/>
        </p:xfrm>
        <a:graphic>
          <a:graphicData uri="http://schemas.openxmlformats.org/presentationml/2006/ole">
            <p:oleObj spid="_x0000_s15367" name="Equation" r:id="rId8" imgW="571252" imgH="469696" progId="Equation.DSMT4">
              <p:embed/>
            </p:oleObj>
          </a:graphicData>
        </a:graphic>
      </p:graphicFrame>
      <p:sp>
        <p:nvSpPr>
          <p:cNvPr id="15391" name="Rectangle 2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5368" name="Object 19"/>
          <p:cNvGraphicFramePr>
            <a:graphicFrameLocks noChangeAspect="1"/>
          </p:cNvGraphicFramePr>
          <p:nvPr/>
        </p:nvGraphicFramePr>
        <p:xfrm>
          <a:off x="5000625" y="5643563"/>
          <a:ext cx="3937000" cy="857250"/>
        </p:xfrm>
        <a:graphic>
          <a:graphicData uri="http://schemas.openxmlformats.org/presentationml/2006/ole">
            <p:oleObj spid="_x0000_s15368" name="Equation" r:id="rId9" imgW="2146300" imgH="469900" progId="Equation.DSMT4">
              <p:embed/>
            </p:oleObj>
          </a:graphicData>
        </a:graphic>
      </p:graphicFrame>
      <p:sp>
        <p:nvSpPr>
          <p:cNvPr id="15392" name="矩形 39"/>
          <p:cNvSpPr>
            <a:spLocks noChangeArrowheads="1"/>
          </p:cNvSpPr>
          <p:nvPr/>
        </p:nvSpPr>
        <p:spPr bwMode="auto">
          <a:xfrm>
            <a:off x="357188" y="3071813"/>
            <a:ext cx="3775075" cy="523875"/>
          </a:xfrm>
          <a:prstGeom prst="rect">
            <a:avLst/>
          </a:prstGeom>
          <a:noFill/>
          <a:ln w="9525">
            <a:noFill/>
            <a:miter lim="800000"/>
            <a:headEnd/>
            <a:tailEnd/>
          </a:ln>
        </p:spPr>
        <p:txBody>
          <a:bodyPr wrap="none">
            <a:spAutoFit/>
          </a:bodyPr>
          <a:lstStyle/>
          <a:p>
            <a:r>
              <a:rPr lang="zh-CN" altLang="en-US" sz="2800"/>
              <a:t>变量</a:t>
            </a:r>
            <a:r>
              <a:rPr lang="en-US" altLang="zh-CN" sz="2800"/>
              <a:t>x</a:t>
            </a:r>
            <a:r>
              <a:rPr lang="zh-CN" altLang="en-US" sz="2800"/>
              <a:t>及</a:t>
            </a:r>
            <a:r>
              <a:rPr lang="en-US" altLang="zh-CN" sz="2800"/>
              <a:t>y</a:t>
            </a:r>
            <a:r>
              <a:rPr lang="zh-CN" altLang="en-US" sz="2800"/>
              <a:t>的样本平均数</a:t>
            </a:r>
          </a:p>
        </p:txBody>
      </p:sp>
      <p:sp>
        <p:nvSpPr>
          <p:cNvPr id="15393" name="矩形 40"/>
          <p:cNvSpPr>
            <a:spLocks noChangeArrowheads="1"/>
          </p:cNvSpPr>
          <p:nvPr/>
        </p:nvSpPr>
        <p:spPr bwMode="auto">
          <a:xfrm>
            <a:off x="357188" y="3929063"/>
            <a:ext cx="1979612" cy="523875"/>
          </a:xfrm>
          <a:prstGeom prst="rect">
            <a:avLst/>
          </a:prstGeom>
          <a:noFill/>
          <a:ln w="9525">
            <a:noFill/>
            <a:miter lim="800000"/>
            <a:headEnd/>
            <a:tailEnd/>
          </a:ln>
        </p:spPr>
        <p:txBody>
          <a:bodyPr wrap="none">
            <a:spAutoFit/>
          </a:bodyPr>
          <a:lstStyle/>
          <a:p>
            <a:r>
              <a:rPr lang="zh-CN" altLang="en-US" sz="2800"/>
              <a:t>样本标准差</a:t>
            </a:r>
          </a:p>
        </p:txBody>
      </p:sp>
      <p:sp>
        <p:nvSpPr>
          <p:cNvPr id="15394" name="矩形 41"/>
          <p:cNvSpPr>
            <a:spLocks noChangeArrowheads="1"/>
          </p:cNvSpPr>
          <p:nvPr/>
        </p:nvSpPr>
        <p:spPr bwMode="auto">
          <a:xfrm>
            <a:off x="5000625" y="4857750"/>
            <a:ext cx="2338388" cy="523875"/>
          </a:xfrm>
          <a:prstGeom prst="rect">
            <a:avLst/>
          </a:prstGeom>
          <a:noFill/>
          <a:ln w="9525">
            <a:noFill/>
            <a:miter lim="800000"/>
            <a:headEnd/>
            <a:tailEnd/>
          </a:ln>
        </p:spPr>
        <p:txBody>
          <a:bodyPr wrap="none">
            <a:spAutoFit/>
          </a:bodyPr>
          <a:lstStyle/>
          <a:p>
            <a:r>
              <a:rPr lang="zh-CN" altLang="en-US" sz="2800"/>
              <a:t>总体相关系数</a:t>
            </a:r>
          </a:p>
        </p:txBody>
      </p:sp>
      <p:sp>
        <p:nvSpPr>
          <p:cNvPr id="15395" name="矩形 42"/>
          <p:cNvSpPr>
            <a:spLocks noChangeArrowheads="1"/>
          </p:cNvSpPr>
          <p:nvPr/>
        </p:nvSpPr>
        <p:spPr bwMode="auto">
          <a:xfrm>
            <a:off x="214313" y="5786438"/>
            <a:ext cx="5286375" cy="523875"/>
          </a:xfrm>
          <a:prstGeom prst="rect">
            <a:avLst/>
          </a:prstGeom>
          <a:noFill/>
          <a:ln w="9525">
            <a:noFill/>
            <a:miter lim="800000"/>
            <a:headEnd/>
            <a:tailEnd/>
          </a:ln>
        </p:spPr>
        <p:txBody>
          <a:bodyPr>
            <a:spAutoFit/>
          </a:bodyPr>
          <a:lstStyle/>
          <a:p>
            <a:r>
              <a:rPr lang="zh-CN" altLang="en-US" sz="2800"/>
              <a:t>总体相关系数易于计算的形式</a:t>
            </a:r>
          </a:p>
        </p:txBody>
      </p:sp>
      <p:sp>
        <p:nvSpPr>
          <p:cNvPr id="15396" name="矩形 43"/>
          <p:cNvSpPr>
            <a:spLocks noChangeArrowheads="1"/>
          </p:cNvSpPr>
          <p:nvPr/>
        </p:nvSpPr>
        <p:spPr bwMode="auto">
          <a:xfrm>
            <a:off x="285750" y="4857750"/>
            <a:ext cx="1979613" cy="523875"/>
          </a:xfrm>
          <a:prstGeom prst="rect">
            <a:avLst/>
          </a:prstGeom>
          <a:noFill/>
          <a:ln w="9525">
            <a:noFill/>
            <a:miter lim="800000"/>
            <a:headEnd/>
            <a:tailEnd/>
          </a:ln>
        </p:spPr>
        <p:txBody>
          <a:bodyPr wrap="none">
            <a:spAutoFit/>
          </a:bodyPr>
          <a:lstStyle/>
          <a:p>
            <a:r>
              <a:rPr lang="zh-CN" altLang="en-US" sz="2800"/>
              <a:t>样本协方差</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1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6389" name="Rectangle 18"/>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zh-CN" altLang="en-US"/>
          </a:p>
        </p:txBody>
      </p:sp>
      <p:cxnSp>
        <p:nvCxnSpPr>
          <p:cNvPr id="28" name="直接连接符 27"/>
          <p:cNvCxnSpPr/>
          <p:nvPr/>
        </p:nvCxnSpPr>
        <p:spPr>
          <a:xfrm>
            <a:off x="1209675" y="14392275"/>
            <a:ext cx="1066800" cy="3714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10800000">
            <a:off x="695325" y="14582775"/>
            <a:ext cx="1571625" cy="190500"/>
          </a:xfrm>
          <a:prstGeom prst="line">
            <a:avLst/>
          </a:prstGeom>
        </p:spPr>
        <p:style>
          <a:lnRef idx="1">
            <a:schemeClr val="accent1"/>
          </a:lnRef>
          <a:fillRef idx="0">
            <a:schemeClr val="accent1"/>
          </a:fillRef>
          <a:effectRef idx="0">
            <a:schemeClr val="accent1"/>
          </a:effectRef>
          <a:fontRef idx="minor">
            <a:schemeClr val="tx1"/>
          </a:fontRef>
        </p:style>
      </p:cxnSp>
      <p:sp>
        <p:nvSpPr>
          <p:cNvPr id="16392"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6393"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6394"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6395"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6396" name="Rectangle 1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6397"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6398"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6399" name="Rectangle 1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6400" name="Rectangle 13"/>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6401"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6402"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6403" name="Rectangle 1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6404" name="Rectangle 1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6405" name="Rectangle 1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6406" name="Rectangle 1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6407" name="Rectangle 2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6408" name="Rectangle 9"/>
          <p:cNvSpPr>
            <a:spLocks noChangeArrowheads="1"/>
          </p:cNvSpPr>
          <p:nvPr/>
        </p:nvSpPr>
        <p:spPr bwMode="auto">
          <a:xfrm>
            <a:off x="1000125" y="428625"/>
            <a:ext cx="7029450" cy="954088"/>
          </a:xfrm>
          <a:prstGeom prst="rect">
            <a:avLst/>
          </a:prstGeom>
          <a:noFill/>
          <a:ln w="9525">
            <a:noFill/>
            <a:miter lim="800000"/>
            <a:headEnd/>
            <a:tailEnd/>
          </a:ln>
        </p:spPr>
        <p:txBody>
          <a:bodyPr wrap="none" anchor="ctr">
            <a:spAutoFit/>
          </a:bodyPr>
          <a:lstStyle/>
          <a:p>
            <a:pPr algn="ctr" eaLnBrk="0" hangingPunct="0"/>
            <a:r>
              <a:rPr lang="zh-CN" sz="2800">
                <a:ea typeface="黑体" pitchFamily="2" charset="-122"/>
              </a:rPr>
              <a:t>根据表</a:t>
            </a:r>
            <a:r>
              <a:rPr lang="en-US" altLang="zh-CN" sz="2800">
                <a:ea typeface="黑体" pitchFamily="2" charset="-122"/>
              </a:rPr>
              <a:t>3.1</a:t>
            </a:r>
            <a:r>
              <a:rPr lang="zh-CN" altLang="en-US" sz="2800">
                <a:ea typeface="黑体" pitchFamily="2" charset="-122"/>
              </a:rPr>
              <a:t>的资料计算相关系数如表</a:t>
            </a:r>
            <a:r>
              <a:rPr lang="en-US" altLang="zh-CN" sz="2800">
                <a:ea typeface="黑体" pitchFamily="2" charset="-122"/>
              </a:rPr>
              <a:t>3.3</a:t>
            </a:r>
            <a:r>
              <a:rPr lang="zh-CN" altLang="en-US" sz="2800">
                <a:ea typeface="黑体" pitchFamily="2" charset="-122"/>
              </a:rPr>
              <a:t>所示</a:t>
            </a:r>
            <a:r>
              <a:rPr lang="en-US" altLang="zh-CN" sz="2800">
                <a:ea typeface="黑体" pitchFamily="2" charset="-122"/>
              </a:rPr>
              <a:t>:</a:t>
            </a:r>
            <a:endParaRPr lang="en-US" altLang="zh-CN" sz="2800"/>
          </a:p>
          <a:p>
            <a:pPr algn="ctr" eaLnBrk="0" hangingPunct="0"/>
            <a:r>
              <a:rPr lang="zh-CN" altLang="en-US" sz="2800">
                <a:ea typeface="黑体" pitchFamily="2" charset="-122"/>
              </a:rPr>
              <a:t>表</a:t>
            </a:r>
            <a:r>
              <a:rPr lang="en-US" altLang="zh-CN" sz="2800">
                <a:ea typeface="黑体" pitchFamily="2" charset="-122"/>
              </a:rPr>
              <a:t>3.3      </a:t>
            </a:r>
            <a:r>
              <a:rPr lang="zh-CN" altLang="en-US" sz="2800">
                <a:ea typeface="黑体" pitchFamily="2" charset="-122"/>
              </a:rPr>
              <a:t>产品得率和反应温度的关系的计算</a:t>
            </a:r>
            <a:endParaRPr lang="zh-CN" altLang="en-US" sz="2800"/>
          </a:p>
        </p:txBody>
      </p:sp>
      <p:graphicFrame>
        <p:nvGraphicFramePr>
          <p:cNvPr id="38" name="表格 37"/>
          <p:cNvGraphicFramePr>
            <a:graphicFrameLocks noGrp="1"/>
          </p:cNvGraphicFramePr>
          <p:nvPr/>
        </p:nvGraphicFramePr>
        <p:xfrm>
          <a:off x="1143000" y="1428750"/>
          <a:ext cx="6929488" cy="3657600"/>
        </p:xfrm>
        <a:graphic>
          <a:graphicData uri="http://schemas.openxmlformats.org/drawingml/2006/table">
            <a:tbl>
              <a:tblPr/>
              <a:tblGrid>
                <a:gridCol w="861940"/>
                <a:gridCol w="1447888"/>
                <a:gridCol w="1154915"/>
                <a:gridCol w="1154915"/>
                <a:gridCol w="1154915"/>
                <a:gridCol w="1154915"/>
              </a:tblGrid>
              <a:tr h="219075">
                <a:tc>
                  <a:txBody>
                    <a:bodyPr/>
                    <a:lstStyle/>
                    <a:p>
                      <a:pPr algn="ctr">
                        <a:spcAft>
                          <a:spcPts val="0"/>
                        </a:spcAft>
                      </a:pPr>
                      <a:r>
                        <a:rPr lang="zh-CN" sz="2000" kern="100" dirty="0">
                          <a:latin typeface="Times New Roman"/>
                          <a:ea typeface="宋体"/>
                          <a:cs typeface="宋体"/>
                        </a:rPr>
                        <a:t>序号</a:t>
                      </a:r>
                      <a:endParaRPr lang="zh-CN" sz="2000" kern="100" dirty="0">
                        <a:latin typeface="Times New Roman"/>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dirty="0">
                          <a:latin typeface="Times New Roman"/>
                          <a:ea typeface="宋体"/>
                          <a:cs typeface="宋体"/>
                        </a:rPr>
                        <a:t>温度</a:t>
                      </a:r>
                      <a:r>
                        <a:rPr lang="en-US" sz="2000" i="1" kern="100" dirty="0">
                          <a:latin typeface="Times New Roman"/>
                          <a:ea typeface="宋体"/>
                          <a:cs typeface="Times New Roman"/>
                        </a:rPr>
                        <a:t>x</a:t>
                      </a:r>
                      <a:r>
                        <a:rPr lang="en-US" sz="2000" kern="100" dirty="0">
                          <a:latin typeface="Times New Roman"/>
                          <a:ea typeface="宋体"/>
                          <a:cs typeface="Times New Roman"/>
                        </a:rPr>
                        <a:t>(</a:t>
                      </a:r>
                      <a:r>
                        <a:rPr lang="zh-CN" sz="2000" kern="100" dirty="0">
                          <a:latin typeface="Times New Roman"/>
                          <a:ea typeface="宋体"/>
                          <a:cs typeface="宋体"/>
                        </a:rPr>
                        <a:t>℃</a:t>
                      </a:r>
                      <a:r>
                        <a:rPr lang="en-US" sz="2000" kern="100" dirty="0">
                          <a:latin typeface="Times New Roman"/>
                          <a:ea typeface="宋体"/>
                          <a:cs typeface="Times New Roman"/>
                        </a:rPr>
                        <a:t>)</a:t>
                      </a:r>
                      <a:endParaRPr lang="zh-CN" sz="20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dirty="0">
                          <a:latin typeface="Times New Roman"/>
                          <a:ea typeface="宋体"/>
                          <a:cs typeface="宋体"/>
                        </a:rPr>
                        <a:t>得率</a:t>
                      </a:r>
                      <a:r>
                        <a:rPr lang="en-US" sz="2000" kern="100" dirty="0">
                          <a:latin typeface="Times New Roman"/>
                          <a:ea typeface="宋体"/>
                          <a:cs typeface="宋体"/>
                        </a:rPr>
                        <a:t>y(%)</a:t>
                      </a:r>
                      <a:endParaRPr lang="zh-CN" sz="20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宋体"/>
                          <a:ea typeface="宋体"/>
                          <a:cs typeface="宋体"/>
                        </a:rPr>
                        <a:t>x</a:t>
                      </a:r>
                      <a:r>
                        <a:rPr lang="en-US" sz="2000" kern="100" baseline="30000">
                          <a:latin typeface="宋体"/>
                          <a:ea typeface="宋体"/>
                          <a:cs typeface="宋体"/>
                        </a:rPr>
                        <a:t>2</a:t>
                      </a:r>
                      <a:endParaRPr lang="zh-CN" sz="20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宋体"/>
                          <a:ea typeface="宋体"/>
                          <a:cs typeface="宋体"/>
                        </a:rPr>
                        <a:t>y</a:t>
                      </a:r>
                      <a:r>
                        <a:rPr lang="en-US" sz="2000" kern="100" baseline="30000">
                          <a:latin typeface="宋体"/>
                          <a:ea typeface="宋体"/>
                          <a:cs typeface="宋体"/>
                        </a:rPr>
                        <a:t>2</a:t>
                      </a:r>
                      <a:endParaRPr lang="zh-CN" sz="20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宋体"/>
                          <a:ea typeface="宋体"/>
                          <a:cs typeface="宋体"/>
                        </a:rPr>
                        <a:t>xy</a:t>
                      </a:r>
                      <a:endParaRPr lang="zh-CN" sz="20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0975">
                <a:tc>
                  <a:txBody>
                    <a:bodyPr/>
                    <a:lstStyle/>
                    <a:p>
                      <a:pPr algn="ctr">
                        <a:spcAft>
                          <a:spcPts val="0"/>
                        </a:spcAft>
                      </a:pPr>
                      <a:r>
                        <a:rPr lang="en-US" sz="2000" kern="100">
                          <a:latin typeface="宋体"/>
                          <a:ea typeface="宋体"/>
                          <a:cs typeface="宋体"/>
                        </a:rPr>
                        <a:t>1</a:t>
                      </a:r>
                      <a:endParaRPr lang="zh-CN" sz="2000" kern="100">
                        <a:latin typeface="Times New Roman"/>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100">
                          <a:latin typeface="宋体"/>
                          <a:ea typeface="宋体"/>
                          <a:cs typeface="宋体"/>
                        </a:rPr>
                        <a:t>100</a:t>
                      </a:r>
                      <a:endParaRPr lang="zh-CN" sz="20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100" dirty="0">
                          <a:latin typeface="宋体"/>
                          <a:ea typeface="宋体"/>
                          <a:cs typeface="宋体"/>
                        </a:rPr>
                        <a:t>45</a:t>
                      </a:r>
                      <a:endParaRPr lang="zh-CN" sz="20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100" dirty="0">
                          <a:latin typeface="宋体"/>
                          <a:ea typeface="宋体"/>
                          <a:cs typeface="宋体"/>
                        </a:rPr>
                        <a:t>10000</a:t>
                      </a:r>
                      <a:endParaRPr lang="zh-CN" sz="20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100">
                          <a:latin typeface="宋体"/>
                          <a:ea typeface="宋体"/>
                          <a:cs typeface="宋体"/>
                        </a:rPr>
                        <a:t>2025</a:t>
                      </a:r>
                      <a:endParaRPr lang="zh-CN" sz="20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100">
                          <a:latin typeface="宋体"/>
                          <a:ea typeface="宋体"/>
                          <a:cs typeface="宋体"/>
                        </a:rPr>
                        <a:t>4500</a:t>
                      </a:r>
                      <a:endParaRPr lang="zh-CN" sz="20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r>
              <a:tr h="180975">
                <a:tc>
                  <a:txBody>
                    <a:bodyPr/>
                    <a:lstStyle/>
                    <a:p>
                      <a:pPr algn="ctr">
                        <a:spcAft>
                          <a:spcPts val="0"/>
                        </a:spcAft>
                      </a:pPr>
                      <a:r>
                        <a:rPr lang="en-US" sz="2000" kern="100">
                          <a:latin typeface="宋体"/>
                          <a:ea typeface="宋体"/>
                          <a:cs typeface="宋体"/>
                        </a:rPr>
                        <a:t>2</a:t>
                      </a:r>
                      <a:endParaRPr lang="zh-CN" sz="2000" kern="100">
                        <a:latin typeface="Times New Roman"/>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latin typeface="宋体"/>
                          <a:ea typeface="宋体"/>
                          <a:cs typeface="宋体"/>
                        </a:rPr>
                        <a:t>110</a:t>
                      </a:r>
                      <a:endParaRPr lang="zh-CN" sz="20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dirty="0">
                          <a:latin typeface="宋体"/>
                          <a:ea typeface="宋体"/>
                          <a:cs typeface="宋体"/>
                        </a:rPr>
                        <a:t>51</a:t>
                      </a:r>
                      <a:endParaRPr lang="zh-CN" sz="20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dirty="0">
                          <a:latin typeface="宋体"/>
                          <a:ea typeface="宋体"/>
                          <a:cs typeface="宋体"/>
                        </a:rPr>
                        <a:t>12100</a:t>
                      </a:r>
                      <a:endParaRPr lang="zh-CN" sz="20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latin typeface="宋体"/>
                          <a:ea typeface="宋体"/>
                          <a:cs typeface="宋体"/>
                        </a:rPr>
                        <a:t>2601</a:t>
                      </a:r>
                      <a:endParaRPr lang="zh-CN" sz="20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latin typeface="宋体"/>
                          <a:ea typeface="宋体"/>
                          <a:cs typeface="宋体"/>
                        </a:rPr>
                        <a:t>5610</a:t>
                      </a:r>
                      <a:endParaRPr lang="zh-CN" sz="20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r>
              <a:tr h="180975">
                <a:tc>
                  <a:txBody>
                    <a:bodyPr/>
                    <a:lstStyle/>
                    <a:p>
                      <a:pPr algn="ctr">
                        <a:spcAft>
                          <a:spcPts val="0"/>
                        </a:spcAft>
                      </a:pPr>
                      <a:r>
                        <a:rPr lang="en-US" sz="2000" kern="100">
                          <a:latin typeface="宋体"/>
                          <a:ea typeface="宋体"/>
                          <a:cs typeface="宋体"/>
                        </a:rPr>
                        <a:t>3</a:t>
                      </a:r>
                      <a:endParaRPr lang="zh-CN" sz="2000" kern="100">
                        <a:latin typeface="Times New Roman"/>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latin typeface="宋体"/>
                          <a:ea typeface="宋体"/>
                          <a:cs typeface="宋体"/>
                        </a:rPr>
                        <a:t>120</a:t>
                      </a:r>
                      <a:endParaRPr lang="zh-CN" sz="20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dirty="0">
                          <a:latin typeface="宋体"/>
                          <a:ea typeface="宋体"/>
                          <a:cs typeface="宋体"/>
                        </a:rPr>
                        <a:t>54</a:t>
                      </a:r>
                      <a:endParaRPr lang="zh-CN" sz="20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dirty="0">
                          <a:latin typeface="宋体"/>
                          <a:ea typeface="宋体"/>
                          <a:cs typeface="宋体"/>
                        </a:rPr>
                        <a:t>14400</a:t>
                      </a:r>
                      <a:endParaRPr lang="zh-CN" sz="20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dirty="0">
                          <a:latin typeface="宋体"/>
                          <a:ea typeface="宋体"/>
                          <a:cs typeface="宋体"/>
                        </a:rPr>
                        <a:t>2916</a:t>
                      </a:r>
                      <a:endParaRPr lang="zh-CN" sz="20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latin typeface="宋体"/>
                          <a:ea typeface="宋体"/>
                          <a:cs typeface="宋体"/>
                        </a:rPr>
                        <a:t>6480</a:t>
                      </a:r>
                      <a:endParaRPr lang="zh-CN" sz="20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r>
              <a:tr h="180975">
                <a:tc>
                  <a:txBody>
                    <a:bodyPr/>
                    <a:lstStyle/>
                    <a:p>
                      <a:pPr algn="ctr">
                        <a:spcAft>
                          <a:spcPts val="0"/>
                        </a:spcAft>
                      </a:pPr>
                      <a:r>
                        <a:rPr lang="en-US" sz="2000" kern="100">
                          <a:latin typeface="宋体"/>
                          <a:ea typeface="宋体"/>
                          <a:cs typeface="宋体"/>
                        </a:rPr>
                        <a:t>4</a:t>
                      </a:r>
                      <a:endParaRPr lang="zh-CN" sz="2000" kern="100">
                        <a:latin typeface="Times New Roman"/>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latin typeface="宋体"/>
                          <a:ea typeface="宋体"/>
                          <a:cs typeface="宋体"/>
                        </a:rPr>
                        <a:t>130</a:t>
                      </a:r>
                      <a:endParaRPr lang="zh-CN" sz="20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latin typeface="宋体"/>
                          <a:ea typeface="宋体"/>
                          <a:cs typeface="宋体"/>
                        </a:rPr>
                        <a:t>61</a:t>
                      </a:r>
                      <a:endParaRPr lang="zh-CN" sz="20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latin typeface="宋体"/>
                          <a:ea typeface="宋体"/>
                          <a:cs typeface="宋体"/>
                        </a:rPr>
                        <a:t>16900</a:t>
                      </a:r>
                      <a:endParaRPr lang="zh-CN" sz="20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dirty="0">
                          <a:latin typeface="宋体"/>
                          <a:ea typeface="宋体"/>
                          <a:cs typeface="宋体"/>
                        </a:rPr>
                        <a:t>3721</a:t>
                      </a:r>
                      <a:endParaRPr lang="zh-CN" sz="20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latin typeface="宋体"/>
                          <a:ea typeface="宋体"/>
                          <a:cs typeface="宋体"/>
                        </a:rPr>
                        <a:t>7930</a:t>
                      </a:r>
                      <a:endParaRPr lang="zh-CN" sz="20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r>
              <a:tr h="180975">
                <a:tc>
                  <a:txBody>
                    <a:bodyPr/>
                    <a:lstStyle/>
                    <a:p>
                      <a:pPr algn="ctr">
                        <a:spcAft>
                          <a:spcPts val="0"/>
                        </a:spcAft>
                      </a:pPr>
                      <a:r>
                        <a:rPr lang="en-US" sz="2000" kern="100">
                          <a:latin typeface="宋体"/>
                          <a:ea typeface="宋体"/>
                          <a:cs typeface="宋体"/>
                        </a:rPr>
                        <a:t>5</a:t>
                      </a:r>
                      <a:endParaRPr lang="zh-CN" sz="2000" kern="100">
                        <a:latin typeface="Times New Roman"/>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latin typeface="宋体"/>
                          <a:ea typeface="宋体"/>
                          <a:cs typeface="宋体"/>
                        </a:rPr>
                        <a:t>140</a:t>
                      </a:r>
                      <a:endParaRPr lang="zh-CN" sz="20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latin typeface="宋体"/>
                          <a:ea typeface="宋体"/>
                          <a:cs typeface="宋体"/>
                        </a:rPr>
                        <a:t>66</a:t>
                      </a:r>
                      <a:endParaRPr lang="zh-CN" sz="20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latin typeface="宋体"/>
                          <a:ea typeface="宋体"/>
                          <a:cs typeface="宋体"/>
                        </a:rPr>
                        <a:t>19600</a:t>
                      </a:r>
                      <a:endParaRPr lang="zh-CN" sz="20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dirty="0">
                          <a:latin typeface="宋体"/>
                          <a:ea typeface="宋体"/>
                          <a:cs typeface="宋体"/>
                        </a:rPr>
                        <a:t>4356</a:t>
                      </a:r>
                      <a:endParaRPr lang="zh-CN" sz="20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latin typeface="宋体"/>
                          <a:ea typeface="宋体"/>
                          <a:cs typeface="宋体"/>
                        </a:rPr>
                        <a:t>9240</a:t>
                      </a:r>
                      <a:endParaRPr lang="zh-CN" sz="20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r>
              <a:tr h="180975">
                <a:tc>
                  <a:txBody>
                    <a:bodyPr/>
                    <a:lstStyle/>
                    <a:p>
                      <a:pPr algn="ctr">
                        <a:spcAft>
                          <a:spcPts val="0"/>
                        </a:spcAft>
                      </a:pPr>
                      <a:r>
                        <a:rPr lang="en-US" sz="2000" kern="100">
                          <a:latin typeface="宋体"/>
                          <a:ea typeface="宋体"/>
                          <a:cs typeface="宋体"/>
                        </a:rPr>
                        <a:t>6</a:t>
                      </a:r>
                      <a:endParaRPr lang="zh-CN" sz="2000" kern="100">
                        <a:latin typeface="Times New Roman"/>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latin typeface="宋体"/>
                          <a:ea typeface="宋体"/>
                          <a:cs typeface="宋体"/>
                        </a:rPr>
                        <a:t>150</a:t>
                      </a:r>
                      <a:endParaRPr lang="zh-CN" sz="20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latin typeface="宋体"/>
                          <a:ea typeface="宋体"/>
                          <a:cs typeface="宋体"/>
                        </a:rPr>
                        <a:t>70</a:t>
                      </a:r>
                      <a:endParaRPr lang="zh-CN" sz="20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latin typeface="宋体"/>
                          <a:ea typeface="宋体"/>
                          <a:cs typeface="宋体"/>
                        </a:rPr>
                        <a:t>22500</a:t>
                      </a:r>
                      <a:endParaRPr lang="zh-CN" sz="20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latin typeface="宋体"/>
                          <a:ea typeface="宋体"/>
                          <a:cs typeface="宋体"/>
                        </a:rPr>
                        <a:t>4900</a:t>
                      </a:r>
                      <a:endParaRPr lang="zh-CN" sz="20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dirty="0">
                          <a:latin typeface="宋体"/>
                          <a:ea typeface="宋体"/>
                          <a:cs typeface="宋体"/>
                        </a:rPr>
                        <a:t>10500</a:t>
                      </a:r>
                      <a:endParaRPr lang="zh-CN" sz="20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r>
              <a:tr h="180975">
                <a:tc>
                  <a:txBody>
                    <a:bodyPr/>
                    <a:lstStyle/>
                    <a:p>
                      <a:pPr algn="ctr">
                        <a:spcAft>
                          <a:spcPts val="0"/>
                        </a:spcAft>
                      </a:pPr>
                      <a:r>
                        <a:rPr lang="en-US" sz="2000" kern="100">
                          <a:latin typeface="宋体"/>
                          <a:ea typeface="宋体"/>
                          <a:cs typeface="宋体"/>
                        </a:rPr>
                        <a:t>7</a:t>
                      </a:r>
                      <a:endParaRPr lang="zh-CN" sz="2000" kern="100">
                        <a:latin typeface="Times New Roman"/>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latin typeface="宋体"/>
                          <a:ea typeface="宋体"/>
                          <a:cs typeface="宋体"/>
                        </a:rPr>
                        <a:t>160</a:t>
                      </a:r>
                      <a:endParaRPr lang="zh-CN" sz="20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latin typeface="宋体"/>
                          <a:ea typeface="宋体"/>
                          <a:cs typeface="宋体"/>
                        </a:rPr>
                        <a:t>74</a:t>
                      </a:r>
                      <a:endParaRPr lang="zh-CN" sz="20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latin typeface="宋体"/>
                          <a:ea typeface="宋体"/>
                          <a:cs typeface="宋体"/>
                        </a:rPr>
                        <a:t>25600</a:t>
                      </a:r>
                      <a:endParaRPr lang="zh-CN" sz="20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latin typeface="宋体"/>
                          <a:ea typeface="宋体"/>
                          <a:cs typeface="宋体"/>
                        </a:rPr>
                        <a:t>5476</a:t>
                      </a:r>
                      <a:endParaRPr lang="zh-CN" sz="20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dirty="0">
                          <a:latin typeface="宋体"/>
                          <a:ea typeface="宋体"/>
                          <a:cs typeface="宋体"/>
                        </a:rPr>
                        <a:t>11840</a:t>
                      </a:r>
                      <a:endParaRPr lang="zh-CN" sz="20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r>
              <a:tr h="180975">
                <a:tc>
                  <a:txBody>
                    <a:bodyPr/>
                    <a:lstStyle/>
                    <a:p>
                      <a:pPr algn="ctr">
                        <a:spcAft>
                          <a:spcPts val="0"/>
                        </a:spcAft>
                      </a:pPr>
                      <a:r>
                        <a:rPr lang="en-US" sz="2000" kern="100">
                          <a:latin typeface="宋体"/>
                          <a:ea typeface="宋体"/>
                          <a:cs typeface="宋体"/>
                        </a:rPr>
                        <a:t>8</a:t>
                      </a:r>
                      <a:endParaRPr lang="zh-CN" sz="2000" kern="100">
                        <a:latin typeface="Times New Roman"/>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latin typeface="宋体"/>
                          <a:ea typeface="宋体"/>
                          <a:cs typeface="宋体"/>
                        </a:rPr>
                        <a:t>170</a:t>
                      </a:r>
                      <a:endParaRPr lang="zh-CN" sz="20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latin typeface="宋体"/>
                          <a:ea typeface="宋体"/>
                          <a:cs typeface="宋体"/>
                        </a:rPr>
                        <a:t>78</a:t>
                      </a:r>
                      <a:endParaRPr lang="zh-CN" sz="20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latin typeface="宋体"/>
                          <a:ea typeface="宋体"/>
                          <a:cs typeface="宋体"/>
                        </a:rPr>
                        <a:t>28900</a:t>
                      </a:r>
                      <a:endParaRPr lang="zh-CN" sz="20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latin typeface="宋体"/>
                          <a:ea typeface="宋体"/>
                          <a:cs typeface="宋体"/>
                        </a:rPr>
                        <a:t>6084</a:t>
                      </a:r>
                      <a:endParaRPr lang="zh-CN" sz="20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dirty="0">
                          <a:latin typeface="宋体"/>
                          <a:ea typeface="宋体"/>
                          <a:cs typeface="宋体"/>
                        </a:rPr>
                        <a:t>13260</a:t>
                      </a:r>
                      <a:endParaRPr lang="zh-CN" sz="20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r>
              <a:tr h="180975">
                <a:tc>
                  <a:txBody>
                    <a:bodyPr/>
                    <a:lstStyle/>
                    <a:p>
                      <a:pPr algn="ctr">
                        <a:spcAft>
                          <a:spcPts val="0"/>
                        </a:spcAft>
                      </a:pPr>
                      <a:r>
                        <a:rPr lang="en-US" sz="2000" kern="100">
                          <a:latin typeface="宋体"/>
                          <a:ea typeface="宋体"/>
                          <a:cs typeface="宋体"/>
                        </a:rPr>
                        <a:t>9</a:t>
                      </a:r>
                      <a:endParaRPr lang="zh-CN" sz="2000" kern="100">
                        <a:latin typeface="Times New Roman"/>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latin typeface="宋体"/>
                          <a:ea typeface="宋体"/>
                          <a:cs typeface="宋体"/>
                        </a:rPr>
                        <a:t>180</a:t>
                      </a:r>
                      <a:endParaRPr lang="zh-CN" sz="20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latin typeface="宋体"/>
                          <a:ea typeface="宋体"/>
                          <a:cs typeface="宋体"/>
                        </a:rPr>
                        <a:t>85</a:t>
                      </a:r>
                      <a:endParaRPr lang="zh-CN" sz="20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latin typeface="宋体"/>
                          <a:ea typeface="宋体"/>
                          <a:cs typeface="宋体"/>
                        </a:rPr>
                        <a:t>32400</a:t>
                      </a:r>
                      <a:endParaRPr lang="zh-CN" sz="20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latin typeface="宋体"/>
                          <a:ea typeface="宋体"/>
                          <a:cs typeface="宋体"/>
                        </a:rPr>
                        <a:t>7225</a:t>
                      </a:r>
                      <a:endParaRPr lang="zh-CN" sz="20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dirty="0">
                          <a:latin typeface="宋体"/>
                          <a:ea typeface="宋体"/>
                          <a:cs typeface="宋体"/>
                        </a:rPr>
                        <a:t>15300</a:t>
                      </a:r>
                      <a:endParaRPr lang="zh-CN" sz="20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r>
              <a:tr h="190500">
                <a:tc>
                  <a:txBody>
                    <a:bodyPr/>
                    <a:lstStyle/>
                    <a:p>
                      <a:pPr algn="ctr">
                        <a:spcAft>
                          <a:spcPts val="0"/>
                        </a:spcAft>
                      </a:pPr>
                      <a:r>
                        <a:rPr lang="en-US" sz="2000" kern="100">
                          <a:latin typeface="宋体"/>
                          <a:ea typeface="宋体"/>
                          <a:cs typeface="宋体"/>
                        </a:rPr>
                        <a:t>10</a:t>
                      </a:r>
                      <a:endParaRPr lang="zh-CN" sz="2000" kern="100">
                        <a:latin typeface="Times New Roman"/>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宋体"/>
                          <a:ea typeface="宋体"/>
                          <a:cs typeface="宋体"/>
                        </a:rPr>
                        <a:t>190</a:t>
                      </a:r>
                      <a:endParaRPr lang="zh-CN" sz="20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宋体"/>
                          <a:ea typeface="宋体"/>
                          <a:cs typeface="宋体"/>
                        </a:rPr>
                        <a:t>89</a:t>
                      </a:r>
                      <a:endParaRPr lang="zh-CN" sz="20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宋体"/>
                          <a:ea typeface="宋体"/>
                          <a:cs typeface="宋体"/>
                        </a:rPr>
                        <a:t>36100</a:t>
                      </a:r>
                      <a:endParaRPr lang="zh-CN" sz="20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宋体"/>
                          <a:ea typeface="宋体"/>
                          <a:cs typeface="宋体"/>
                        </a:rPr>
                        <a:t>7921</a:t>
                      </a:r>
                      <a:endParaRPr lang="zh-CN" sz="20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latin typeface="宋体"/>
                          <a:ea typeface="宋体"/>
                          <a:cs typeface="宋体"/>
                        </a:rPr>
                        <a:t>16910</a:t>
                      </a:r>
                      <a:endParaRPr lang="zh-CN" sz="20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r>
              <a:tr h="190500">
                <a:tc>
                  <a:txBody>
                    <a:bodyPr/>
                    <a:lstStyle/>
                    <a:p>
                      <a:pPr algn="ctr">
                        <a:spcAft>
                          <a:spcPts val="0"/>
                        </a:spcAft>
                      </a:pPr>
                      <a:r>
                        <a:rPr lang="zh-CN" sz="2000" kern="100">
                          <a:latin typeface="Times New Roman"/>
                          <a:ea typeface="宋体"/>
                          <a:cs typeface="宋体"/>
                        </a:rPr>
                        <a:t>合计</a:t>
                      </a:r>
                      <a:endParaRPr lang="zh-CN" sz="2000" kern="100">
                        <a:latin typeface="Times New Roman"/>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宋体"/>
                          <a:ea typeface="宋体"/>
                          <a:cs typeface="宋体"/>
                        </a:rPr>
                        <a:t>1450</a:t>
                      </a:r>
                      <a:endParaRPr lang="zh-CN" sz="20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宋体"/>
                          <a:ea typeface="宋体"/>
                          <a:cs typeface="宋体"/>
                        </a:rPr>
                        <a:t>673</a:t>
                      </a:r>
                      <a:endParaRPr lang="zh-CN" sz="20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宋体"/>
                          <a:ea typeface="宋体"/>
                          <a:cs typeface="宋体"/>
                        </a:rPr>
                        <a:t>218500</a:t>
                      </a:r>
                      <a:endParaRPr lang="zh-CN" sz="20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宋体"/>
                          <a:ea typeface="宋体"/>
                          <a:cs typeface="宋体"/>
                        </a:rPr>
                        <a:t>47225</a:t>
                      </a:r>
                      <a:endParaRPr lang="zh-CN" sz="20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latin typeface="宋体"/>
                          <a:ea typeface="宋体"/>
                          <a:cs typeface="宋体"/>
                        </a:rPr>
                        <a:t>101570</a:t>
                      </a:r>
                      <a:endParaRPr lang="zh-CN" sz="20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6491" name="Rectangle 1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6386" name="Object 10"/>
          <p:cNvGraphicFramePr>
            <a:graphicFrameLocks noChangeAspect="1"/>
          </p:cNvGraphicFramePr>
          <p:nvPr/>
        </p:nvGraphicFramePr>
        <p:xfrm>
          <a:off x="214313" y="5214938"/>
          <a:ext cx="3929062" cy="855662"/>
        </p:xfrm>
        <a:graphic>
          <a:graphicData uri="http://schemas.openxmlformats.org/presentationml/2006/ole">
            <p:oleObj spid="_x0000_s16386" name="Equation" r:id="rId3" imgW="2146300" imgH="469900" progId="Equation.DSMT4">
              <p:embed/>
            </p:oleObj>
          </a:graphicData>
        </a:graphic>
      </p:graphicFrame>
      <p:sp>
        <p:nvSpPr>
          <p:cNvPr id="16492" name="Rectangle 13"/>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6387" name="Object 12"/>
          <p:cNvGraphicFramePr>
            <a:graphicFrameLocks noChangeAspect="1"/>
          </p:cNvGraphicFramePr>
          <p:nvPr/>
        </p:nvGraphicFramePr>
        <p:xfrm>
          <a:off x="4214813" y="5286375"/>
          <a:ext cx="4330700" cy="785813"/>
        </p:xfrm>
        <a:graphic>
          <a:graphicData uri="http://schemas.openxmlformats.org/presentationml/2006/ole">
            <p:oleObj spid="_x0000_s16387" name="Equation" r:id="rId4" imgW="2362200" imgH="431800" progId="Equation.DSMT4">
              <p:embed/>
            </p:oleObj>
          </a:graphicData>
        </a:graphic>
      </p:graphicFrame>
      <p:sp>
        <p:nvSpPr>
          <p:cNvPr id="16493" name="矩形 44"/>
          <p:cNvSpPr>
            <a:spLocks noChangeArrowheads="1"/>
          </p:cNvSpPr>
          <p:nvPr/>
        </p:nvSpPr>
        <p:spPr bwMode="auto">
          <a:xfrm>
            <a:off x="4214813" y="6215063"/>
            <a:ext cx="1344612" cy="369887"/>
          </a:xfrm>
          <a:prstGeom prst="rect">
            <a:avLst/>
          </a:prstGeom>
          <a:noFill/>
          <a:ln w="9525">
            <a:noFill/>
            <a:miter lim="800000"/>
            <a:headEnd/>
            <a:tailEnd/>
          </a:ln>
        </p:spPr>
        <p:txBody>
          <a:bodyPr wrap="none">
            <a:spAutoFit/>
          </a:bodyPr>
          <a:lstStyle/>
          <a:p>
            <a:r>
              <a:rPr lang="en-US" altLang="zh-CN"/>
              <a:t>= 0.996261</a:t>
            </a:r>
            <a:endParaRPr lang="zh-CN" alt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1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7413" name="Rectangle 18"/>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zh-CN" altLang="en-US"/>
          </a:p>
        </p:txBody>
      </p:sp>
      <p:cxnSp>
        <p:nvCxnSpPr>
          <p:cNvPr id="28" name="直接连接符 27"/>
          <p:cNvCxnSpPr/>
          <p:nvPr/>
        </p:nvCxnSpPr>
        <p:spPr>
          <a:xfrm>
            <a:off x="1209675" y="14392275"/>
            <a:ext cx="1066800" cy="3714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10800000">
            <a:off x="695325" y="14582775"/>
            <a:ext cx="1571625" cy="190500"/>
          </a:xfrm>
          <a:prstGeom prst="line">
            <a:avLst/>
          </a:prstGeom>
        </p:spPr>
        <p:style>
          <a:lnRef idx="1">
            <a:schemeClr val="accent1"/>
          </a:lnRef>
          <a:fillRef idx="0">
            <a:schemeClr val="accent1"/>
          </a:fillRef>
          <a:effectRef idx="0">
            <a:schemeClr val="accent1"/>
          </a:effectRef>
          <a:fontRef idx="minor">
            <a:schemeClr val="tx1"/>
          </a:fontRef>
        </p:style>
      </p:cxnSp>
      <p:sp>
        <p:nvSpPr>
          <p:cNvPr id="17416"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1" name="Rectangle 2"/>
          <p:cNvSpPr txBox="1">
            <a:spLocks noChangeArrowheads="1"/>
          </p:cNvSpPr>
          <p:nvPr/>
        </p:nvSpPr>
        <p:spPr bwMode="auto">
          <a:xfrm>
            <a:off x="500063" y="142875"/>
            <a:ext cx="8229600" cy="1143000"/>
          </a:xfrm>
          <a:prstGeom prst="rect">
            <a:avLst/>
          </a:prstGeom>
          <a:noFill/>
          <a:ln w="9525">
            <a:noFill/>
            <a:miter lim="800000"/>
            <a:headEnd/>
            <a:tailEnd/>
          </a:ln>
        </p:spPr>
        <p:txBody>
          <a:bodyPr anchor="ctr"/>
          <a:lstStyle/>
          <a:p>
            <a:pPr algn="ctr" eaLnBrk="0" hangingPunct="0">
              <a:defRPr/>
            </a:pPr>
            <a:r>
              <a:rPr lang="zh-CN" altLang="en-US" sz="4400" b="1" dirty="0">
                <a:solidFill>
                  <a:schemeClr val="accent6"/>
                </a:solidFill>
                <a:latin typeface="黑体" pitchFamily="2" charset="-122"/>
                <a:ea typeface="黑体" pitchFamily="2" charset="-122"/>
                <a:cs typeface="+mj-cs"/>
              </a:rPr>
              <a:t>随机简单线性相关系数的计算</a:t>
            </a:r>
          </a:p>
        </p:txBody>
      </p:sp>
      <p:sp>
        <p:nvSpPr>
          <p:cNvPr id="17418"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7419"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7420"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7421" name="Rectangle 1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7422"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7423"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7424" name="Rectangle 1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7425" name="Rectangle 13"/>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7426"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7427"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7428" name="Rectangle 1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7429" name="Rectangle 1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7430" name="Rectangle 1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7431" name="Rectangle 1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7432" name="Rectangle 2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7433" name="矩形 36"/>
          <p:cNvSpPr>
            <a:spLocks noChangeArrowheads="1"/>
          </p:cNvSpPr>
          <p:nvPr/>
        </p:nvSpPr>
        <p:spPr bwMode="auto">
          <a:xfrm>
            <a:off x="357188" y="1214438"/>
            <a:ext cx="8501062" cy="954087"/>
          </a:xfrm>
          <a:prstGeom prst="rect">
            <a:avLst/>
          </a:prstGeom>
          <a:noFill/>
          <a:ln w="9525">
            <a:noFill/>
            <a:miter lim="800000"/>
            <a:headEnd/>
            <a:tailEnd/>
          </a:ln>
        </p:spPr>
        <p:txBody>
          <a:bodyPr>
            <a:spAutoFit/>
          </a:bodyPr>
          <a:lstStyle/>
          <a:p>
            <a:r>
              <a:rPr lang="zh-CN" altLang="en-US" sz="2800"/>
              <a:t>   如果</a:t>
            </a:r>
            <a:r>
              <a:rPr lang="en-US" altLang="zh-CN" sz="2800"/>
              <a:t>x</a:t>
            </a:r>
            <a:r>
              <a:rPr lang="zh-CN" altLang="en-US" sz="2800"/>
              <a:t>和</a:t>
            </a:r>
            <a:r>
              <a:rPr lang="en-US" altLang="zh-CN" sz="2800"/>
              <a:t>y</a:t>
            </a:r>
            <a:r>
              <a:rPr lang="zh-CN" altLang="en-US" sz="2800"/>
              <a:t>均为随机变量，计算样本相关系数的基本式仍为</a:t>
            </a:r>
            <a:r>
              <a:rPr lang="en-US" altLang="zh-CN" sz="2800"/>
              <a:t>:</a:t>
            </a:r>
            <a:endParaRPr lang="zh-CN" altLang="en-US" sz="2800"/>
          </a:p>
        </p:txBody>
      </p:sp>
      <p:sp>
        <p:nvSpPr>
          <p:cNvPr id="17434"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7410" name="Object 9"/>
          <p:cNvGraphicFramePr>
            <a:graphicFrameLocks noChangeAspect="1"/>
          </p:cNvGraphicFramePr>
          <p:nvPr/>
        </p:nvGraphicFramePr>
        <p:xfrm>
          <a:off x="3571875" y="1928813"/>
          <a:ext cx="1147763" cy="938212"/>
        </p:xfrm>
        <a:graphic>
          <a:graphicData uri="http://schemas.openxmlformats.org/presentationml/2006/ole">
            <p:oleObj spid="_x0000_s17410" name="Equation" r:id="rId3" imgW="571252" imgH="469696" progId="Equation.DSMT4">
              <p:embed/>
            </p:oleObj>
          </a:graphicData>
        </a:graphic>
      </p:graphicFrame>
      <p:sp>
        <p:nvSpPr>
          <p:cNvPr id="17435" name="Rectangle 1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7411" name="Object 11"/>
          <p:cNvGraphicFramePr>
            <a:graphicFrameLocks noChangeAspect="1"/>
          </p:cNvGraphicFramePr>
          <p:nvPr/>
        </p:nvGraphicFramePr>
        <p:xfrm>
          <a:off x="1571625" y="3286125"/>
          <a:ext cx="6218238" cy="1071563"/>
        </p:xfrm>
        <a:graphic>
          <a:graphicData uri="http://schemas.openxmlformats.org/presentationml/2006/ole">
            <p:oleObj spid="_x0000_s17411" name="Equation" r:id="rId4" imgW="3098800" imgH="533400" progId="Equation.DSMT4">
              <p:embed/>
            </p:oleObj>
          </a:graphicData>
        </a:graphic>
      </p:graphicFrame>
      <p:sp>
        <p:nvSpPr>
          <p:cNvPr id="17436" name="矩形 44"/>
          <p:cNvSpPr>
            <a:spLocks noChangeArrowheads="1"/>
          </p:cNvSpPr>
          <p:nvPr/>
        </p:nvSpPr>
        <p:spPr bwMode="auto">
          <a:xfrm>
            <a:off x="428625" y="2786063"/>
            <a:ext cx="4494213" cy="523875"/>
          </a:xfrm>
          <a:prstGeom prst="rect">
            <a:avLst/>
          </a:prstGeom>
          <a:noFill/>
          <a:ln w="9525">
            <a:noFill/>
            <a:miter lim="800000"/>
            <a:headEnd/>
            <a:tailEnd/>
          </a:ln>
        </p:spPr>
        <p:txBody>
          <a:bodyPr wrap="none">
            <a:spAutoFit/>
          </a:bodyPr>
          <a:lstStyle/>
          <a:p>
            <a:r>
              <a:rPr lang="zh-CN" altLang="en-US" sz="2800"/>
              <a:t>经过不复杂的类推可得下式</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57347" name="Rectangle 18"/>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zh-CN" altLang="en-US"/>
          </a:p>
        </p:txBody>
      </p:sp>
      <p:cxnSp>
        <p:nvCxnSpPr>
          <p:cNvPr id="28" name="直接连接符 27"/>
          <p:cNvCxnSpPr/>
          <p:nvPr/>
        </p:nvCxnSpPr>
        <p:spPr>
          <a:xfrm>
            <a:off x="1209675" y="14392275"/>
            <a:ext cx="1066800" cy="3714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10800000">
            <a:off x="695325" y="14582775"/>
            <a:ext cx="1571625" cy="190500"/>
          </a:xfrm>
          <a:prstGeom prst="line">
            <a:avLst/>
          </a:prstGeom>
        </p:spPr>
        <p:style>
          <a:lnRef idx="1">
            <a:schemeClr val="accent1"/>
          </a:lnRef>
          <a:fillRef idx="0">
            <a:schemeClr val="accent1"/>
          </a:fillRef>
          <a:effectRef idx="0">
            <a:schemeClr val="accent1"/>
          </a:effectRef>
          <a:fontRef idx="minor">
            <a:schemeClr val="tx1"/>
          </a:fontRef>
        </p:style>
      </p:cxnSp>
      <p:sp>
        <p:nvSpPr>
          <p:cNvPr id="57350"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1" name="Rectangle 2"/>
          <p:cNvSpPr txBox="1">
            <a:spLocks noChangeArrowheads="1"/>
          </p:cNvSpPr>
          <p:nvPr/>
        </p:nvSpPr>
        <p:spPr bwMode="auto">
          <a:xfrm>
            <a:off x="500063" y="142875"/>
            <a:ext cx="8229600" cy="1143000"/>
          </a:xfrm>
          <a:prstGeom prst="rect">
            <a:avLst/>
          </a:prstGeom>
          <a:noFill/>
          <a:ln w="9525">
            <a:noFill/>
            <a:miter lim="800000"/>
            <a:headEnd/>
            <a:tailEnd/>
          </a:ln>
        </p:spPr>
        <p:txBody>
          <a:bodyPr anchor="ctr"/>
          <a:lstStyle/>
          <a:p>
            <a:pPr algn="ctr" eaLnBrk="0" hangingPunct="0">
              <a:defRPr/>
            </a:pPr>
            <a:r>
              <a:rPr lang="en-US" altLang="zh-CN" sz="4400" b="1" dirty="0">
                <a:solidFill>
                  <a:schemeClr val="accent6"/>
                </a:solidFill>
                <a:latin typeface="黑体" pitchFamily="2" charset="-122"/>
                <a:ea typeface="黑体" pitchFamily="2" charset="-122"/>
                <a:cs typeface="+mj-cs"/>
              </a:rPr>
              <a:t>3.1.4 </a:t>
            </a:r>
            <a:r>
              <a:rPr lang="zh-CN" altLang="en-US" sz="4400" b="1" dirty="0">
                <a:solidFill>
                  <a:schemeClr val="accent6"/>
                </a:solidFill>
                <a:latin typeface="黑体" pitchFamily="2" charset="-122"/>
                <a:ea typeface="黑体" pitchFamily="2" charset="-122"/>
                <a:cs typeface="+mj-cs"/>
              </a:rPr>
              <a:t>相关系数的统计推断</a:t>
            </a:r>
          </a:p>
        </p:txBody>
      </p:sp>
      <p:sp>
        <p:nvSpPr>
          <p:cNvPr id="57352"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57353"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57354"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57355" name="Rectangle 1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57356"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57357"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57358" name="Rectangle 1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57359" name="Rectangle 13"/>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57360"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57361"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57362" name="Rectangle 1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57363" name="Rectangle 1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57364" name="Rectangle 1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57365" name="Rectangle 1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57366" name="Rectangle 2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57367"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57368" name="Rectangle 1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57369" name="Rectangle 4"/>
          <p:cNvSpPr>
            <a:spLocks noChangeArrowheads="1"/>
          </p:cNvSpPr>
          <p:nvPr/>
        </p:nvSpPr>
        <p:spPr bwMode="auto">
          <a:xfrm>
            <a:off x="428625" y="1285875"/>
            <a:ext cx="8001000" cy="2246313"/>
          </a:xfrm>
          <a:prstGeom prst="rect">
            <a:avLst/>
          </a:prstGeom>
          <a:noFill/>
          <a:ln w="9525">
            <a:noFill/>
            <a:miter lim="800000"/>
            <a:headEnd/>
            <a:tailEnd/>
          </a:ln>
        </p:spPr>
        <p:txBody>
          <a:bodyPr anchor="ctr">
            <a:spAutoFit/>
          </a:bodyPr>
          <a:lstStyle/>
          <a:p>
            <a:pPr indent="266700" eaLnBrk="0" hangingPunct="0"/>
            <a:r>
              <a:rPr lang="zh-CN" altLang="en-US" sz="2800">
                <a:ea typeface="黑体" pitchFamily="2" charset="-122"/>
              </a:rPr>
              <a:t>总体相关系数</a:t>
            </a:r>
            <a:r>
              <a:rPr lang="en-US" altLang="zh-CN" sz="2800">
                <a:ea typeface="黑体" pitchFamily="2" charset="-122"/>
              </a:rPr>
              <a:t>R</a:t>
            </a:r>
            <a:r>
              <a:rPr lang="zh-CN" altLang="en-US" sz="2800">
                <a:ea typeface="黑体" pitchFamily="2" charset="-122"/>
              </a:rPr>
              <a:t>一般是未知的，能够计算出的只是样本相关系数</a:t>
            </a:r>
            <a:r>
              <a:rPr lang="en-US" altLang="zh-CN" sz="2800">
                <a:ea typeface="黑体" pitchFamily="2" charset="-122"/>
              </a:rPr>
              <a:t>r</a:t>
            </a:r>
            <a:r>
              <a:rPr lang="zh-CN" altLang="en-US" sz="2800">
                <a:ea typeface="黑体" pitchFamily="2" charset="-122"/>
              </a:rPr>
              <a:t>，</a:t>
            </a:r>
            <a:r>
              <a:rPr lang="en-US" altLang="zh-CN" sz="2800">
                <a:ea typeface="黑体" pitchFamily="2" charset="-122"/>
              </a:rPr>
              <a:t>r</a:t>
            </a:r>
            <a:r>
              <a:rPr lang="zh-CN" altLang="en-US" sz="2800">
                <a:ea typeface="黑体" pitchFamily="2" charset="-122"/>
              </a:rPr>
              <a:t>虽然能够提供关于总体相关程度与方向的某种信息，</a:t>
            </a:r>
            <a:r>
              <a:rPr lang="en-US" altLang="zh-CN" sz="2800">
                <a:ea typeface="黑体" pitchFamily="2" charset="-122"/>
              </a:rPr>
              <a:t>r</a:t>
            </a:r>
            <a:r>
              <a:rPr lang="zh-CN" altLang="en-US" sz="2800">
                <a:ea typeface="黑体" pitchFamily="2" charset="-122"/>
              </a:rPr>
              <a:t>愈大，在一定程度上说明总体相关程度愈高，但也可能犯错误。这就需要根据样本资料对总体相关系数</a:t>
            </a:r>
            <a:r>
              <a:rPr lang="en-US" altLang="zh-CN" sz="2800">
                <a:ea typeface="黑体" pitchFamily="2" charset="-122"/>
              </a:rPr>
              <a:t>R</a:t>
            </a:r>
            <a:r>
              <a:rPr lang="zh-CN" altLang="en-US" sz="2800">
                <a:ea typeface="黑体" pitchFamily="2" charset="-122"/>
              </a:rPr>
              <a:t>进行检验和估计。</a:t>
            </a:r>
            <a:endParaRPr lang="zh-CN" altLang="en-US" sz="2800"/>
          </a:p>
        </p:txBody>
      </p:sp>
      <p:sp>
        <p:nvSpPr>
          <p:cNvPr id="57370" name="Rectangle 5"/>
          <p:cNvSpPr>
            <a:spLocks noChangeArrowheads="1"/>
          </p:cNvSpPr>
          <p:nvPr/>
        </p:nvSpPr>
        <p:spPr bwMode="auto">
          <a:xfrm>
            <a:off x="1428750" y="3714750"/>
            <a:ext cx="5786438" cy="523875"/>
          </a:xfrm>
          <a:prstGeom prst="rect">
            <a:avLst/>
          </a:prstGeom>
          <a:noFill/>
          <a:ln w="9525">
            <a:noFill/>
            <a:miter lim="800000"/>
            <a:headEnd/>
            <a:tailEnd/>
          </a:ln>
        </p:spPr>
        <p:txBody>
          <a:bodyPr anchor="ctr">
            <a:spAutoFit/>
          </a:bodyPr>
          <a:lstStyle/>
          <a:p>
            <a:pPr eaLnBrk="0" hangingPunct="0"/>
            <a:r>
              <a:rPr lang="en-US" altLang="zh-CN" sz="2800" b="1">
                <a:ea typeface="黑体" pitchFamily="2" charset="-122"/>
              </a:rPr>
              <a:t>1</a:t>
            </a:r>
            <a:r>
              <a:rPr lang="zh-CN" altLang="en-US" sz="2800" b="1">
                <a:ea typeface="黑体" pitchFamily="2" charset="-122"/>
              </a:rPr>
              <a:t>）关于总体相关系数</a:t>
            </a:r>
            <a:r>
              <a:rPr lang="en-US" altLang="zh-CN" sz="2800" b="1">
                <a:ea typeface="黑体" pitchFamily="2" charset="-122"/>
              </a:rPr>
              <a:t>R</a:t>
            </a:r>
            <a:r>
              <a:rPr lang="zh-CN" altLang="en-US" sz="2800" b="1">
                <a:ea typeface="黑体" pitchFamily="2" charset="-122"/>
              </a:rPr>
              <a:t>的检验</a:t>
            </a:r>
            <a:endParaRPr lang="zh-CN" altLang="en-US" sz="2800"/>
          </a:p>
        </p:txBody>
      </p:sp>
      <p:sp>
        <p:nvSpPr>
          <p:cNvPr id="57371" name="Rectangle 6"/>
          <p:cNvSpPr>
            <a:spLocks noChangeArrowheads="1"/>
          </p:cNvSpPr>
          <p:nvPr/>
        </p:nvSpPr>
        <p:spPr bwMode="auto">
          <a:xfrm>
            <a:off x="1428750" y="4357688"/>
            <a:ext cx="5694363" cy="523875"/>
          </a:xfrm>
          <a:prstGeom prst="rect">
            <a:avLst/>
          </a:prstGeom>
          <a:noFill/>
          <a:ln w="9525">
            <a:noFill/>
            <a:miter lim="800000"/>
            <a:headEnd/>
            <a:tailEnd/>
          </a:ln>
        </p:spPr>
        <p:txBody>
          <a:bodyPr wrap="none" anchor="ctr">
            <a:spAutoFit/>
          </a:bodyPr>
          <a:lstStyle/>
          <a:p>
            <a:pPr eaLnBrk="0" hangingPunct="0"/>
            <a:r>
              <a:rPr lang="en-US" altLang="zh-CN" sz="2800" b="1">
                <a:ea typeface="黑体" pitchFamily="2" charset="-122"/>
              </a:rPr>
              <a:t>2</a:t>
            </a:r>
            <a:r>
              <a:rPr lang="zh-CN" altLang="en-US" sz="2800" b="1">
                <a:ea typeface="黑体" pitchFamily="2" charset="-122"/>
              </a:rPr>
              <a:t>）关于总体相关系数</a:t>
            </a:r>
            <a:r>
              <a:rPr lang="en-US" altLang="zh-CN" sz="2800" b="1">
                <a:ea typeface="黑体" pitchFamily="2" charset="-122"/>
              </a:rPr>
              <a:t>R</a:t>
            </a:r>
            <a:r>
              <a:rPr lang="zh-CN" altLang="en-US" sz="2800" b="1">
                <a:ea typeface="黑体" pitchFamily="2" charset="-122"/>
              </a:rPr>
              <a:t>的区间估计</a:t>
            </a:r>
            <a:endParaRPr lang="zh-CN" altLang="en-US" sz="280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1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8438" name="Rectangle 18"/>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zh-CN" altLang="en-US"/>
          </a:p>
        </p:txBody>
      </p:sp>
      <p:cxnSp>
        <p:nvCxnSpPr>
          <p:cNvPr id="28" name="直接连接符 27"/>
          <p:cNvCxnSpPr/>
          <p:nvPr/>
        </p:nvCxnSpPr>
        <p:spPr>
          <a:xfrm>
            <a:off x="1209675" y="14392275"/>
            <a:ext cx="1066800" cy="3714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10800000">
            <a:off x="695325" y="14582775"/>
            <a:ext cx="1571625" cy="190500"/>
          </a:xfrm>
          <a:prstGeom prst="line">
            <a:avLst/>
          </a:prstGeom>
        </p:spPr>
        <p:style>
          <a:lnRef idx="1">
            <a:schemeClr val="accent1"/>
          </a:lnRef>
          <a:fillRef idx="0">
            <a:schemeClr val="accent1"/>
          </a:fillRef>
          <a:effectRef idx="0">
            <a:schemeClr val="accent1"/>
          </a:effectRef>
          <a:fontRef idx="minor">
            <a:schemeClr val="tx1"/>
          </a:fontRef>
        </p:style>
      </p:cxnSp>
      <p:sp>
        <p:nvSpPr>
          <p:cNvPr id="18441"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1" name="Rectangle 2"/>
          <p:cNvSpPr txBox="1">
            <a:spLocks noChangeArrowheads="1"/>
          </p:cNvSpPr>
          <p:nvPr/>
        </p:nvSpPr>
        <p:spPr bwMode="auto">
          <a:xfrm>
            <a:off x="500063" y="142875"/>
            <a:ext cx="8229600" cy="1143000"/>
          </a:xfrm>
          <a:prstGeom prst="rect">
            <a:avLst/>
          </a:prstGeom>
          <a:noFill/>
          <a:ln w="9525">
            <a:noFill/>
            <a:miter lim="800000"/>
            <a:headEnd/>
            <a:tailEnd/>
          </a:ln>
        </p:spPr>
        <p:txBody>
          <a:bodyPr anchor="ctr"/>
          <a:lstStyle/>
          <a:p>
            <a:pPr eaLnBrk="0" hangingPunct="0">
              <a:defRPr/>
            </a:pPr>
            <a:r>
              <a:rPr lang="en-US" altLang="zh-CN" sz="4400" b="1" dirty="0">
                <a:solidFill>
                  <a:schemeClr val="accent6"/>
                </a:solidFill>
                <a:latin typeface="黑体" pitchFamily="2" charset="-122"/>
                <a:ea typeface="黑体" pitchFamily="2" charset="-122"/>
                <a:cs typeface="+mj-cs"/>
              </a:rPr>
              <a:t>1</a:t>
            </a:r>
            <a:r>
              <a:rPr lang="zh-CN" altLang="en-US" sz="4400" b="1" dirty="0">
                <a:solidFill>
                  <a:schemeClr val="accent6"/>
                </a:solidFill>
                <a:latin typeface="黑体" pitchFamily="2" charset="-122"/>
                <a:ea typeface="黑体" pitchFamily="2" charset="-122"/>
                <a:cs typeface="+mj-cs"/>
              </a:rPr>
              <a:t>）关于总体相关系数</a:t>
            </a:r>
            <a:r>
              <a:rPr lang="en-US" altLang="zh-CN" sz="4400" b="1" dirty="0">
                <a:solidFill>
                  <a:schemeClr val="accent6"/>
                </a:solidFill>
                <a:latin typeface="黑体" pitchFamily="2" charset="-122"/>
                <a:ea typeface="黑体" pitchFamily="2" charset="-122"/>
                <a:cs typeface="+mj-cs"/>
              </a:rPr>
              <a:t>R</a:t>
            </a:r>
            <a:r>
              <a:rPr lang="zh-CN" altLang="en-US" sz="4400" b="1" dirty="0">
                <a:solidFill>
                  <a:schemeClr val="accent6"/>
                </a:solidFill>
                <a:latin typeface="黑体" pitchFamily="2" charset="-122"/>
                <a:ea typeface="黑体" pitchFamily="2" charset="-122"/>
                <a:cs typeface="+mj-cs"/>
              </a:rPr>
              <a:t>的检验</a:t>
            </a:r>
          </a:p>
        </p:txBody>
      </p:sp>
      <p:sp>
        <p:nvSpPr>
          <p:cNvPr id="18443"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8444"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8445"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8446" name="Rectangle 1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8447"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8448"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8449" name="Rectangle 1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8450" name="Rectangle 13"/>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8451"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8452"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8453" name="Rectangle 1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8454" name="Rectangle 1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8455" name="Rectangle 1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8456" name="Rectangle 1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8457" name="Rectangle 2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8458"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8459" name="Rectangle 1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8460"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8434" name="Object 1"/>
          <p:cNvGraphicFramePr>
            <a:graphicFrameLocks noChangeAspect="1"/>
          </p:cNvGraphicFramePr>
          <p:nvPr/>
        </p:nvGraphicFramePr>
        <p:xfrm>
          <a:off x="1214438" y="2357438"/>
          <a:ext cx="2797175" cy="1071562"/>
        </p:xfrm>
        <a:graphic>
          <a:graphicData uri="http://schemas.openxmlformats.org/presentationml/2006/ole">
            <p:oleObj spid="_x0000_s18434" name="Equation" r:id="rId3" imgW="1016000" imgH="393700" progId="Equation.DSMT4">
              <p:embed/>
            </p:oleObj>
          </a:graphicData>
        </a:graphic>
      </p:graphicFrame>
      <p:sp>
        <p:nvSpPr>
          <p:cNvPr id="18461"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8435" name="Object 3"/>
          <p:cNvGraphicFramePr>
            <a:graphicFrameLocks noChangeAspect="1"/>
          </p:cNvGraphicFramePr>
          <p:nvPr/>
        </p:nvGraphicFramePr>
        <p:xfrm>
          <a:off x="4714875" y="2357438"/>
          <a:ext cx="2587625" cy="1071562"/>
        </p:xfrm>
        <a:graphic>
          <a:graphicData uri="http://schemas.openxmlformats.org/presentationml/2006/ole">
            <p:oleObj spid="_x0000_s18435" name="Equation" r:id="rId4" imgW="939392" imgH="393529" progId="Equation.DSMT4">
              <p:embed/>
            </p:oleObj>
          </a:graphicData>
        </a:graphic>
      </p:graphicFrame>
      <p:sp>
        <p:nvSpPr>
          <p:cNvPr id="18462"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8436" name="Object 5"/>
          <p:cNvGraphicFramePr>
            <a:graphicFrameLocks noChangeAspect="1"/>
          </p:cNvGraphicFramePr>
          <p:nvPr/>
        </p:nvGraphicFramePr>
        <p:xfrm>
          <a:off x="500063" y="4286250"/>
          <a:ext cx="3319462" cy="706438"/>
        </p:xfrm>
        <a:graphic>
          <a:graphicData uri="http://schemas.openxmlformats.org/presentationml/2006/ole">
            <p:oleObj spid="_x0000_s18436" name="Equation" r:id="rId5" imgW="1205977" imgH="253890" progId="Equation.DSMT4">
              <p:embed/>
            </p:oleObj>
          </a:graphicData>
        </a:graphic>
      </p:graphicFrame>
      <p:sp>
        <p:nvSpPr>
          <p:cNvPr id="18463" name="矩形 33"/>
          <p:cNvSpPr>
            <a:spLocks noChangeArrowheads="1"/>
          </p:cNvSpPr>
          <p:nvPr/>
        </p:nvSpPr>
        <p:spPr bwMode="auto">
          <a:xfrm>
            <a:off x="4143375" y="4000500"/>
            <a:ext cx="4572000" cy="1384300"/>
          </a:xfrm>
          <a:prstGeom prst="rect">
            <a:avLst/>
          </a:prstGeom>
          <a:noFill/>
          <a:ln w="9525">
            <a:noFill/>
            <a:miter lim="800000"/>
            <a:headEnd/>
            <a:tailEnd/>
          </a:ln>
        </p:spPr>
        <p:txBody>
          <a:bodyPr>
            <a:spAutoFit/>
          </a:bodyPr>
          <a:lstStyle/>
          <a:p>
            <a:r>
              <a:rPr lang="zh-CN" altLang="en-US" sz="2800"/>
              <a:t>近似服从标准正态分布。据此可以：</a:t>
            </a:r>
            <a:endParaRPr lang="en-US" altLang="zh-CN" sz="2800"/>
          </a:p>
          <a:p>
            <a:pPr algn="ctr"/>
            <a:r>
              <a:rPr lang="zh-CN" altLang="en-US" sz="2800">
                <a:solidFill>
                  <a:srgbClr val="FF0000"/>
                </a:solidFill>
              </a:rPr>
              <a:t>检验</a:t>
            </a:r>
            <a:r>
              <a:rPr lang="en-US" altLang="zh-CN" sz="2800">
                <a:solidFill>
                  <a:srgbClr val="FF0000"/>
                </a:solidFill>
              </a:rPr>
              <a:t>H</a:t>
            </a:r>
            <a:r>
              <a:rPr lang="en-US" altLang="zh-CN" sz="2800" baseline="-25000">
                <a:solidFill>
                  <a:srgbClr val="FF0000"/>
                </a:solidFill>
              </a:rPr>
              <a:t>0</a:t>
            </a:r>
            <a:r>
              <a:rPr lang="zh-CN" altLang="en-US" sz="2800">
                <a:solidFill>
                  <a:srgbClr val="FF0000"/>
                </a:solidFill>
              </a:rPr>
              <a:t>：</a:t>
            </a:r>
            <a:r>
              <a:rPr lang="en-US" altLang="zh-CN" sz="2800">
                <a:solidFill>
                  <a:srgbClr val="FF0000"/>
                </a:solidFill>
              </a:rPr>
              <a:t>R=R</a:t>
            </a:r>
            <a:r>
              <a:rPr lang="en-US" altLang="zh-CN" sz="2800" baseline="-25000">
                <a:solidFill>
                  <a:srgbClr val="FF0000"/>
                </a:solidFill>
              </a:rPr>
              <a:t>0</a:t>
            </a:r>
            <a:r>
              <a:rPr lang="en-US" altLang="zh-CN" sz="2800">
                <a:solidFill>
                  <a:srgbClr val="FF0000"/>
                </a:solidFill>
              </a:rPr>
              <a:t>(R</a:t>
            </a:r>
            <a:r>
              <a:rPr lang="en-US" altLang="zh-CN" sz="2800" baseline="-25000">
                <a:solidFill>
                  <a:srgbClr val="FF0000"/>
                </a:solidFill>
              </a:rPr>
              <a:t>0</a:t>
            </a:r>
            <a:r>
              <a:rPr lang="en-US" altLang="zh-CN" sz="2800">
                <a:solidFill>
                  <a:srgbClr val="FF0000"/>
                </a:solidFill>
                <a:sym typeface="Symbol" pitchFamily="18" charset="2"/>
              </a:rPr>
              <a:t></a:t>
            </a:r>
            <a:r>
              <a:rPr lang="en-US" altLang="zh-CN" sz="2800">
                <a:solidFill>
                  <a:srgbClr val="FF0000"/>
                </a:solidFill>
              </a:rPr>
              <a:t>0)</a:t>
            </a:r>
            <a:endParaRPr lang="zh-CN" altLang="en-US" sz="2800">
              <a:solidFill>
                <a:srgbClr val="FF0000"/>
              </a:solidFill>
            </a:endParaRPr>
          </a:p>
        </p:txBody>
      </p:sp>
      <p:sp>
        <p:nvSpPr>
          <p:cNvPr id="18464" name="矩形 34"/>
          <p:cNvSpPr>
            <a:spLocks noChangeArrowheads="1"/>
          </p:cNvSpPr>
          <p:nvPr/>
        </p:nvSpPr>
        <p:spPr bwMode="auto">
          <a:xfrm>
            <a:off x="357188" y="1357313"/>
            <a:ext cx="8429625" cy="954087"/>
          </a:xfrm>
          <a:prstGeom prst="rect">
            <a:avLst/>
          </a:prstGeom>
          <a:noFill/>
          <a:ln w="9525">
            <a:noFill/>
            <a:miter lim="800000"/>
            <a:headEnd/>
            <a:tailEnd/>
          </a:ln>
        </p:spPr>
        <p:txBody>
          <a:bodyPr>
            <a:spAutoFit/>
          </a:bodyPr>
          <a:lstStyle/>
          <a:p>
            <a:r>
              <a:rPr lang="zh-CN" altLang="en-US" sz="2800"/>
              <a:t>    由于相关系数</a:t>
            </a:r>
            <a:r>
              <a:rPr lang="en-US" altLang="zh-CN" sz="2800"/>
              <a:t>r</a:t>
            </a:r>
            <a:r>
              <a:rPr lang="zh-CN" altLang="en-US" sz="2800"/>
              <a:t>的分布复杂，不能直接利用它去进行统计推断，但如果设：</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1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9460" name="Rectangle 18"/>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zh-CN" altLang="en-US"/>
          </a:p>
        </p:txBody>
      </p:sp>
      <p:cxnSp>
        <p:nvCxnSpPr>
          <p:cNvPr id="28" name="直接连接符 27"/>
          <p:cNvCxnSpPr/>
          <p:nvPr/>
        </p:nvCxnSpPr>
        <p:spPr>
          <a:xfrm>
            <a:off x="1209675" y="14392275"/>
            <a:ext cx="1066800" cy="3714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10800000">
            <a:off x="695325" y="14582775"/>
            <a:ext cx="1571625" cy="190500"/>
          </a:xfrm>
          <a:prstGeom prst="line">
            <a:avLst/>
          </a:prstGeom>
        </p:spPr>
        <p:style>
          <a:lnRef idx="1">
            <a:schemeClr val="accent1"/>
          </a:lnRef>
          <a:fillRef idx="0">
            <a:schemeClr val="accent1"/>
          </a:fillRef>
          <a:effectRef idx="0">
            <a:schemeClr val="accent1"/>
          </a:effectRef>
          <a:fontRef idx="minor">
            <a:schemeClr val="tx1"/>
          </a:fontRef>
        </p:style>
      </p:cxnSp>
      <p:sp>
        <p:nvSpPr>
          <p:cNvPr id="1946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9464"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9465"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9466"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9467" name="Rectangle 1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9468"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9469"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9470" name="Rectangle 1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9471" name="Rectangle 13"/>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9472"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9473"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9474" name="Rectangle 1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9475" name="Rectangle 1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9476" name="Rectangle 1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9477" name="Rectangle 1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9478" name="Rectangle 2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9479"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9480" name="Rectangle 1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9481"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9482"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9483"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9484" name="矩形 32"/>
          <p:cNvSpPr>
            <a:spLocks noChangeArrowheads="1"/>
          </p:cNvSpPr>
          <p:nvPr/>
        </p:nvSpPr>
        <p:spPr bwMode="auto">
          <a:xfrm>
            <a:off x="214313" y="500063"/>
            <a:ext cx="8715375" cy="954087"/>
          </a:xfrm>
          <a:prstGeom prst="rect">
            <a:avLst/>
          </a:prstGeom>
          <a:noFill/>
          <a:ln w="9525">
            <a:noFill/>
            <a:miter lim="800000"/>
            <a:headEnd/>
            <a:tailEnd/>
          </a:ln>
        </p:spPr>
        <p:txBody>
          <a:bodyPr>
            <a:spAutoFit/>
          </a:bodyPr>
          <a:lstStyle/>
          <a:p>
            <a:r>
              <a:rPr lang="zh-CN" altLang="en-US" sz="2800"/>
              <a:t>例</a:t>
            </a:r>
            <a:r>
              <a:rPr lang="en-US" altLang="zh-CN" sz="2800"/>
              <a:t>3-3  </a:t>
            </a:r>
            <a:r>
              <a:rPr lang="zh-CN" altLang="en-US" sz="2800"/>
              <a:t>某材料随温度变化</a:t>
            </a:r>
            <a:r>
              <a:rPr lang="en-US" altLang="zh-CN" sz="2800"/>
              <a:t>(x) </a:t>
            </a:r>
            <a:r>
              <a:rPr lang="zh-CN" altLang="en-US" sz="2800"/>
              <a:t>的电阻值</a:t>
            </a:r>
            <a:r>
              <a:rPr lang="en-US" altLang="zh-CN" sz="2800"/>
              <a:t>(y)</a:t>
            </a:r>
            <a:r>
              <a:rPr lang="zh-CN" altLang="en-US" sz="2800"/>
              <a:t>之间具有相关关系，编制相关表如下（见表</a:t>
            </a:r>
            <a:r>
              <a:rPr lang="en-US" altLang="zh-CN" sz="2800"/>
              <a:t>3-7</a:t>
            </a:r>
            <a:r>
              <a:rPr lang="zh-CN" altLang="en-US" sz="2800"/>
              <a:t>）：</a:t>
            </a:r>
          </a:p>
        </p:txBody>
      </p:sp>
      <p:sp>
        <p:nvSpPr>
          <p:cNvPr id="19485" name="矩形 35"/>
          <p:cNvSpPr>
            <a:spLocks noChangeArrowheads="1"/>
          </p:cNvSpPr>
          <p:nvPr/>
        </p:nvSpPr>
        <p:spPr bwMode="auto">
          <a:xfrm>
            <a:off x="3429000" y="1500188"/>
            <a:ext cx="2428875" cy="369887"/>
          </a:xfrm>
          <a:prstGeom prst="rect">
            <a:avLst/>
          </a:prstGeom>
          <a:noFill/>
          <a:ln w="9525">
            <a:noFill/>
            <a:miter lim="800000"/>
            <a:headEnd/>
            <a:tailEnd/>
          </a:ln>
        </p:spPr>
        <p:txBody>
          <a:bodyPr>
            <a:spAutoFit/>
          </a:bodyPr>
          <a:lstStyle/>
          <a:p>
            <a:r>
              <a:rPr lang="zh-CN" altLang="en-US"/>
              <a:t>表</a:t>
            </a:r>
            <a:r>
              <a:rPr lang="en-US" altLang="zh-CN"/>
              <a:t>3-7     </a:t>
            </a:r>
            <a:r>
              <a:rPr lang="zh-CN" altLang="en-US"/>
              <a:t>一维相关表</a:t>
            </a:r>
          </a:p>
        </p:txBody>
      </p:sp>
      <p:sp>
        <p:nvSpPr>
          <p:cNvPr id="19486" name="矩形 36"/>
          <p:cNvSpPr>
            <a:spLocks noChangeArrowheads="1"/>
          </p:cNvSpPr>
          <p:nvPr/>
        </p:nvSpPr>
        <p:spPr bwMode="auto">
          <a:xfrm>
            <a:off x="357188" y="2714625"/>
            <a:ext cx="7786687" cy="1384300"/>
          </a:xfrm>
          <a:prstGeom prst="rect">
            <a:avLst/>
          </a:prstGeom>
          <a:noFill/>
          <a:ln w="9525">
            <a:noFill/>
            <a:miter lim="800000"/>
            <a:headEnd/>
            <a:tailEnd/>
          </a:ln>
        </p:spPr>
        <p:txBody>
          <a:bodyPr>
            <a:spAutoFit/>
          </a:bodyPr>
          <a:lstStyle/>
          <a:p>
            <a:r>
              <a:rPr lang="zh-CN" altLang="en-US" sz="2800"/>
              <a:t>利用例</a:t>
            </a:r>
            <a:r>
              <a:rPr lang="en-US" altLang="zh-CN" sz="2800"/>
              <a:t>3-7</a:t>
            </a:r>
            <a:r>
              <a:rPr lang="zh-CN" altLang="en-US" sz="2800"/>
              <a:t>资料，计算的样本相关系数</a:t>
            </a:r>
            <a:r>
              <a:rPr lang="en-US" altLang="zh-CN" sz="2800"/>
              <a:t>r=-0.98,</a:t>
            </a:r>
            <a:r>
              <a:rPr lang="zh-CN" altLang="en-US" sz="2800"/>
              <a:t>是否可以认为总体相关系数</a:t>
            </a:r>
            <a:r>
              <a:rPr lang="en-US" altLang="zh-CN" sz="2800"/>
              <a:t>R=-0.90,</a:t>
            </a:r>
            <a:r>
              <a:rPr lang="zh-CN" altLang="en-US" sz="2800"/>
              <a:t>统计假设为</a:t>
            </a:r>
          </a:p>
          <a:p>
            <a:pPr algn="ctr"/>
            <a:r>
              <a:rPr lang="en-US" altLang="zh-CN" sz="2800"/>
              <a:t>H</a:t>
            </a:r>
            <a:r>
              <a:rPr lang="en-US" altLang="zh-CN" sz="2800" baseline="-25000"/>
              <a:t>0</a:t>
            </a:r>
            <a:r>
              <a:rPr lang="zh-CN" altLang="en-US" sz="2800"/>
              <a:t>：</a:t>
            </a:r>
            <a:r>
              <a:rPr lang="en-US" altLang="zh-CN" sz="2800"/>
              <a:t>R=-0.90</a:t>
            </a:r>
            <a:r>
              <a:rPr lang="zh-CN" altLang="en-US" sz="2800"/>
              <a:t>    </a:t>
            </a:r>
            <a:r>
              <a:rPr lang="en-US" altLang="zh-CN" sz="2800"/>
              <a:t>H</a:t>
            </a:r>
            <a:r>
              <a:rPr lang="en-US" altLang="zh-CN" sz="2800" baseline="-25000"/>
              <a:t>1</a:t>
            </a:r>
            <a:r>
              <a:rPr lang="zh-CN" altLang="en-US" sz="2800"/>
              <a:t>：</a:t>
            </a:r>
            <a:r>
              <a:rPr lang="en-US" altLang="zh-CN" sz="2800"/>
              <a:t>R</a:t>
            </a:r>
            <a:r>
              <a:rPr lang="en-US" altLang="zh-CN" sz="2800">
                <a:sym typeface="Symbol" pitchFamily="18" charset="2"/>
              </a:rPr>
              <a:t></a:t>
            </a:r>
            <a:r>
              <a:rPr lang="en-US" altLang="zh-CN" sz="2800"/>
              <a:t>-0.90</a:t>
            </a:r>
            <a:endParaRPr lang="zh-CN" altLang="en-US" sz="2800"/>
          </a:p>
        </p:txBody>
      </p:sp>
      <p:graphicFrame>
        <p:nvGraphicFramePr>
          <p:cNvPr id="38" name="表格 37"/>
          <p:cNvGraphicFramePr>
            <a:graphicFrameLocks noGrp="1"/>
          </p:cNvGraphicFramePr>
          <p:nvPr/>
        </p:nvGraphicFramePr>
        <p:xfrm>
          <a:off x="0" y="1857375"/>
          <a:ext cx="8786813" cy="609600"/>
        </p:xfrm>
        <a:graphic>
          <a:graphicData uri="http://schemas.openxmlformats.org/drawingml/2006/table">
            <a:tbl>
              <a:tblPr/>
              <a:tblGrid>
                <a:gridCol w="1976438"/>
                <a:gridCol w="665162"/>
                <a:gridCol w="665163"/>
                <a:gridCol w="665162"/>
                <a:gridCol w="663575"/>
                <a:gridCol w="665163"/>
                <a:gridCol w="665162"/>
                <a:gridCol w="665163"/>
                <a:gridCol w="663575"/>
                <a:gridCol w="665162"/>
                <a:gridCol w="827088"/>
              </a:tblGrid>
              <a:tr h="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smtClean="0">
                          <a:ln>
                            <a:noFill/>
                          </a:ln>
                          <a:solidFill>
                            <a:schemeClr val="tx1"/>
                          </a:solidFill>
                          <a:effectLst/>
                          <a:latin typeface="宋体" pitchFamily="2" charset="-122"/>
                          <a:ea typeface="黑体" pitchFamily="2" charset="-122"/>
                        </a:rPr>
                        <a:t>温度</a:t>
                      </a:r>
                      <a:r>
                        <a:rPr kumimoji="0" lang="en-US" altLang="zh-CN" sz="2000" b="0" i="0" u="none" strike="noStrike" cap="none" normalizeH="0" baseline="0" smtClean="0">
                          <a:ln>
                            <a:noFill/>
                          </a:ln>
                          <a:solidFill>
                            <a:schemeClr val="tx1"/>
                          </a:solidFill>
                          <a:effectLst/>
                          <a:latin typeface="宋体" pitchFamily="2" charset="-122"/>
                          <a:ea typeface="黑体" pitchFamily="2" charset="-122"/>
                        </a:rPr>
                        <a:t>(</a:t>
                      </a:r>
                      <a:r>
                        <a:rPr kumimoji="0" lang="zh-CN" altLang="zh-CN" sz="2000" b="0" i="0" u="none" strike="noStrike" cap="none" normalizeH="0" baseline="0" smtClean="0">
                          <a:ln>
                            <a:noFill/>
                          </a:ln>
                          <a:solidFill>
                            <a:schemeClr val="tx1"/>
                          </a:solidFill>
                          <a:effectLst/>
                          <a:latin typeface="宋体" pitchFamily="2" charset="-122"/>
                          <a:ea typeface="黑体" pitchFamily="2" charset="-122"/>
                        </a:rPr>
                        <a:t>℃</a:t>
                      </a:r>
                      <a:r>
                        <a:rPr kumimoji="0" lang="en-US" altLang="zh-CN" sz="2000" b="0" i="0" u="none" strike="noStrike" cap="none" normalizeH="0" baseline="0" smtClean="0">
                          <a:ln>
                            <a:noFill/>
                          </a:ln>
                          <a:solidFill>
                            <a:schemeClr val="tx1"/>
                          </a:solidFill>
                          <a:effectLst/>
                          <a:latin typeface="宋体" pitchFamily="2" charset="-122"/>
                          <a:ea typeface="黑体" pitchFamily="2" charset="-122"/>
                        </a:rPr>
                        <a:t>)x</a:t>
                      </a:r>
                      <a:endParaRPr kumimoji="0" lang="zh-CN" altLang="zh-CN" sz="2000" b="0" i="0" u="none" strike="noStrike" cap="none" normalizeH="0" baseline="0" smtClean="0">
                        <a:ln>
                          <a:noFill/>
                        </a:ln>
                        <a:solidFill>
                          <a:schemeClr val="tx1"/>
                        </a:solidFill>
                        <a:effectLst/>
                        <a:latin typeface="宋体" pitchFamily="2" charset="-122"/>
                        <a:ea typeface="黑体" pitchFamily="2" charset="-122"/>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宋体" pitchFamily="2" charset="-122"/>
                          <a:ea typeface="黑体" pitchFamily="2" charset="-122"/>
                        </a:rPr>
                        <a:t>280</a:t>
                      </a:r>
                      <a:endParaRPr kumimoji="0" lang="zh-CN" altLang="zh-CN" sz="2000" b="0" i="0" u="none" strike="noStrike" cap="none" normalizeH="0" baseline="0" smtClean="0">
                        <a:ln>
                          <a:noFill/>
                        </a:ln>
                        <a:solidFill>
                          <a:schemeClr val="tx1"/>
                        </a:solidFill>
                        <a:effectLst/>
                        <a:latin typeface="宋体" pitchFamily="2" charset="-122"/>
                        <a:ea typeface="黑体"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宋体" pitchFamily="2" charset="-122"/>
                          <a:ea typeface="黑体" pitchFamily="2" charset="-122"/>
                        </a:rPr>
                        <a:t>320</a:t>
                      </a:r>
                      <a:endParaRPr kumimoji="0" lang="zh-CN" altLang="zh-CN" sz="2000" b="0" i="0" u="none" strike="noStrike" cap="none" normalizeH="0" baseline="0" smtClean="0">
                        <a:ln>
                          <a:noFill/>
                        </a:ln>
                        <a:solidFill>
                          <a:schemeClr val="tx1"/>
                        </a:solidFill>
                        <a:effectLst/>
                        <a:latin typeface="宋体" pitchFamily="2" charset="-122"/>
                        <a:ea typeface="黑体"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宋体" pitchFamily="2" charset="-122"/>
                          <a:ea typeface="黑体" pitchFamily="2" charset="-122"/>
                        </a:rPr>
                        <a:t>390</a:t>
                      </a:r>
                      <a:endParaRPr kumimoji="0" lang="zh-CN" altLang="zh-CN" sz="2000" b="0" i="0" u="none" strike="noStrike" cap="none" normalizeH="0" baseline="0" smtClean="0">
                        <a:ln>
                          <a:noFill/>
                        </a:ln>
                        <a:solidFill>
                          <a:schemeClr val="tx1"/>
                        </a:solidFill>
                        <a:effectLst/>
                        <a:latin typeface="宋体" pitchFamily="2" charset="-122"/>
                        <a:ea typeface="黑体"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宋体" pitchFamily="2" charset="-122"/>
                          <a:ea typeface="黑体" pitchFamily="2" charset="-122"/>
                        </a:rPr>
                        <a:t>530</a:t>
                      </a:r>
                      <a:endParaRPr kumimoji="0" lang="zh-CN" altLang="zh-CN" sz="2000" b="0" i="0" u="none" strike="noStrike" cap="none" normalizeH="0" baseline="0" smtClean="0">
                        <a:ln>
                          <a:noFill/>
                        </a:ln>
                        <a:solidFill>
                          <a:schemeClr val="tx1"/>
                        </a:solidFill>
                        <a:effectLst/>
                        <a:latin typeface="宋体" pitchFamily="2" charset="-122"/>
                        <a:ea typeface="黑体"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宋体" pitchFamily="2" charset="-122"/>
                          <a:ea typeface="黑体" pitchFamily="2" charset="-122"/>
                        </a:rPr>
                        <a:t>650</a:t>
                      </a:r>
                      <a:endParaRPr kumimoji="0" lang="zh-CN" altLang="zh-CN" sz="2000" b="0" i="0" u="none" strike="noStrike" cap="none" normalizeH="0" baseline="0" smtClean="0">
                        <a:ln>
                          <a:noFill/>
                        </a:ln>
                        <a:solidFill>
                          <a:schemeClr val="tx1"/>
                        </a:solidFill>
                        <a:effectLst/>
                        <a:latin typeface="宋体" pitchFamily="2" charset="-122"/>
                        <a:ea typeface="黑体"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宋体" pitchFamily="2" charset="-122"/>
                          <a:ea typeface="黑体" pitchFamily="2" charset="-122"/>
                        </a:rPr>
                        <a:t>670</a:t>
                      </a:r>
                      <a:endParaRPr kumimoji="0" lang="zh-CN" altLang="zh-CN" sz="2000" b="0" i="0" u="none" strike="noStrike" cap="none" normalizeH="0" baseline="0" smtClean="0">
                        <a:ln>
                          <a:noFill/>
                        </a:ln>
                        <a:solidFill>
                          <a:schemeClr val="tx1"/>
                        </a:solidFill>
                        <a:effectLst/>
                        <a:latin typeface="宋体" pitchFamily="2" charset="-122"/>
                        <a:ea typeface="黑体"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宋体" pitchFamily="2" charset="-122"/>
                          <a:ea typeface="黑体" pitchFamily="2" charset="-122"/>
                        </a:rPr>
                        <a:t>790</a:t>
                      </a:r>
                      <a:endParaRPr kumimoji="0" lang="zh-CN" altLang="zh-CN" sz="2000" b="0" i="0" u="none" strike="noStrike" cap="none" normalizeH="0" baseline="0" smtClean="0">
                        <a:ln>
                          <a:noFill/>
                        </a:ln>
                        <a:solidFill>
                          <a:schemeClr val="tx1"/>
                        </a:solidFill>
                        <a:effectLst/>
                        <a:latin typeface="宋体" pitchFamily="2" charset="-122"/>
                        <a:ea typeface="黑体"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宋体" pitchFamily="2" charset="-122"/>
                          <a:ea typeface="黑体" pitchFamily="2" charset="-122"/>
                        </a:rPr>
                        <a:t>880</a:t>
                      </a:r>
                      <a:endParaRPr kumimoji="0" lang="zh-CN" altLang="zh-CN" sz="2000" b="0" i="0" u="none" strike="noStrike" cap="none" normalizeH="0" baseline="0" smtClean="0">
                        <a:ln>
                          <a:noFill/>
                        </a:ln>
                        <a:solidFill>
                          <a:schemeClr val="tx1"/>
                        </a:solidFill>
                        <a:effectLst/>
                        <a:latin typeface="宋体" pitchFamily="2" charset="-122"/>
                        <a:ea typeface="黑体"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宋体" pitchFamily="2" charset="-122"/>
                          <a:ea typeface="黑体" pitchFamily="2" charset="-122"/>
                        </a:rPr>
                        <a:t>910</a:t>
                      </a:r>
                      <a:endParaRPr kumimoji="0" lang="zh-CN" altLang="zh-CN" sz="2000" b="0" i="0" u="none" strike="noStrike" cap="none" normalizeH="0" baseline="0" smtClean="0">
                        <a:ln>
                          <a:noFill/>
                        </a:ln>
                        <a:solidFill>
                          <a:schemeClr val="tx1"/>
                        </a:solidFill>
                        <a:effectLst/>
                        <a:latin typeface="宋体" pitchFamily="2" charset="-122"/>
                        <a:ea typeface="黑体"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宋体" pitchFamily="2" charset="-122"/>
                          <a:ea typeface="黑体" pitchFamily="2" charset="-122"/>
                        </a:rPr>
                        <a:t>1050</a:t>
                      </a:r>
                      <a:endParaRPr kumimoji="0" lang="zh-CN" altLang="zh-CN" sz="2000" b="0" i="0" u="none" strike="noStrike" cap="none" normalizeH="0" baseline="0" smtClean="0">
                        <a:ln>
                          <a:noFill/>
                        </a:ln>
                        <a:solidFill>
                          <a:schemeClr val="tx1"/>
                        </a:solidFill>
                        <a:effectLst/>
                        <a:latin typeface="宋体" pitchFamily="2" charset="-122"/>
                        <a:ea typeface="黑体"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smtClean="0">
                          <a:ln>
                            <a:noFill/>
                          </a:ln>
                          <a:solidFill>
                            <a:schemeClr val="tx1"/>
                          </a:solidFill>
                          <a:effectLst/>
                          <a:latin typeface="宋体" pitchFamily="2" charset="-122"/>
                          <a:ea typeface="黑体" pitchFamily="2" charset="-122"/>
                        </a:rPr>
                        <a:t>电阻值</a:t>
                      </a:r>
                      <a:r>
                        <a:rPr kumimoji="0" lang="en-US" altLang="zh-CN" sz="2000" b="0" i="0" u="none" strike="noStrike" cap="none" normalizeH="0" baseline="0" smtClean="0">
                          <a:ln>
                            <a:noFill/>
                          </a:ln>
                          <a:solidFill>
                            <a:schemeClr val="tx1"/>
                          </a:solidFill>
                          <a:effectLst/>
                          <a:latin typeface="宋体" pitchFamily="2" charset="-122"/>
                          <a:ea typeface="黑体" pitchFamily="2" charset="-122"/>
                        </a:rPr>
                        <a:t>(</a:t>
                      </a:r>
                      <a:r>
                        <a:rPr kumimoji="0" lang="zh-CN" altLang="zh-CN" sz="2000" b="0" i="0" u="none" strike="noStrike" cap="none" normalizeH="0" baseline="0" smtClean="0">
                          <a:ln>
                            <a:noFill/>
                          </a:ln>
                          <a:solidFill>
                            <a:schemeClr val="tx1"/>
                          </a:solidFill>
                          <a:effectLst/>
                          <a:latin typeface="宋体" pitchFamily="2" charset="-122"/>
                          <a:ea typeface="黑体" pitchFamily="2" charset="-122"/>
                        </a:rPr>
                        <a:t>Ω</a:t>
                      </a:r>
                      <a:r>
                        <a:rPr kumimoji="0" lang="en-US" altLang="zh-CN" sz="2000" b="0" i="0" u="none" strike="noStrike" cap="none" normalizeH="0" baseline="0" smtClean="0">
                          <a:ln>
                            <a:noFill/>
                          </a:ln>
                          <a:solidFill>
                            <a:schemeClr val="tx1"/>
                          </a:solidFill>
                          <a:effectLst/>
                          <a:latin typeface="宋体" pitchFamily="2" charset="-122"/>
                          <a:ea typeface="黑体" pitchFamily="2" charset="-122"/>
                        </a:rPr>
                        <a:t>)y</a:t>
                      </a:r>
                      <a:endParaRPr kumimoji="0" lang="zh-CN" altLang="zh-CN" sz="2000" b="0" i="0" u="none" strike="noStrike" cap="none" normalizeH="0" baseline="0" smtClean="0">
                        <a:ln>
                          <a:noFill/>
                        </a:ln>
                        <a:solidFill>
                          <a:schemeClr val="tx1"/>
                        </a:solidFill>
                        <a:effectLst/>
                        <a:latin typeface="宋体" pitchFamily="2" charset="-122"/>
                        <a:ea typeface="黑体" pitchFamily="2" charset="-122"/>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宋体" pitchFamily="2" charset="-122"/>
                          <a:ea typeface="黑体" pitchFamily="2" charset="-122"/>
                        </a:rPr>
                        <a:t>68.3</a:t>
                      </a:r>
                      <a:endParaRPr kumimoji="0" lang="zh-CN" altLang="zh-CN" sz="2000" b="0" i="0" u="none" strike="noStrike" cap="none" normalizeH="0" baseline="0" smtClean="0">
                        <a:ln>
                          <a:noFill/>
                        </a:ln>
                        <a:solidFill>
                          <a:schemeClr val="tx1"/>
                        </a:solidFill>
                        <a:effectLst/>
                        <a:latin typeface="宋体" pitchFamily="2" charset="-122"/>
                        <a:ea typeface="黑体"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宋体" pitchFamily="2" charset="-122"/>
                          <a:ea typeface="黑体" pitchFamily="2" charset="-122"/>
                        </a:rPr>
                        <a:t>67.5</a:t>
                      </a:r>
                      <a:endParaRPr kumimoji="0" lang="zh-CN" altLang="zh-CN" sz="2000" b="0" i="0" u="none" strike="noStrike" cap="none" normalizeH="0" baseline="0" smtClean="0">
                        <a:ln>
                          <a:noFill/>
                        </a:ln>
                        <a:solidFill>
                          <a:schemeClr val="tx1"/>
                        </a:solidFill>
                        <a:effectLst/>
                        <a:latin typeface="宋体" pitchFamily="2" charset="-122"/>
                        <a:ea typeface="黑体"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宋体" pitchFamily="2" charset="-122"/>
                          <a:ea typeface="黑体" pitchFamily="2" charset="-122"/>
                        </a:rPr>
                        <a:t>66.2</a:t>
                      </a:r>
                      <a:endParaRPr kumimoji="0" lang="zh-CN" altLang="zh-CN" sz="2000" b="0" i="0" u="none" strike="noStrike" cap="none" normalizeH="0" baseline="0" smtClean="0">
                        <a:ln>
                          <a:noFill/>
                        </a:ln>
                        <a:solidFill>
                          <a:schemeClr val="tx1"/>
                        </a:solidFill>
                        <a:effectLst/>
                        <a:latin typeface="宋体" pitchFamily="2" charset="-122"/>
                        <a:ea typeface="黑体"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宋体" pitchFamily="2" charset="-122"/>
                          <a:ea typeface="黑体" pitchFamily="2" charset="-122"/>
                        </a:rPr>
                        <a:t>64.9</a:t>
                      </a:r>
                      <a:endParaRPr kumimoji="0" lang="zh-CN" altLang="zh-CN" sz="2000" b="0" i="0" u="none" strike="noStrike" cap="none" normalizeH="0" baseline="0" smtClean="0">
                        <a:ln>
                          <a:noFill/>
                        </a:ln>
                        <a:solidFill>
                          <a:schemeClr val="tx1"/>
                        </a:solidFill>
                        <a:effectLst/>
                        <a:latin typeface="宋体" pitchFamily="2" charset="-122"/>
                        <a:ea typeface="黑体"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宋体" pitchFamily="2" charset="-122"/>
                          <a:ea typeface="黑体" pitchFamily="2" charset="-122"/>
                        </a:rPr>
                        <a:t>56.7</a:t>
                      </a:r>
                      <a:endParaRPr kumimoji="0" lang="zh-CN" altLang="zh-CN" sz="2000" b="0" i="0" u="none" strike="noStrike" cap="none" normalizeH="0" baseline="0" smtClean="0">
                        <a:ln>
                          <a:noFill/>
                        </a:ln>
                        <a:solidFill>
                          <a:schemeClr val="tx1"/>
                        </a:solidFill>
                        <a:effectLst/>
                        <a:latin typeface="宋体" pitchFamily="2" charset="-122"/>
                        <a:ea typeface="黑体"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宋体" pitchFamily="2" charset="-122"/>
                          <a:ea typeface="黑体" pitchFamily="2" charset="-122"/>
                        </a:rPr>
                        <a:t>60.2</a:t>
                      </a:r>
                      <a:endParaRPr kumimoji="0" lang="zh-CN" altLang="zh-CN" sz="2000" b="0" i="0" u="none" strike="noStrike" cap="none" normalizeH="0" baseline="0" smtClean="0">
                        <a:ln>
                          <a:noFill/>
                        </a:ln>
                        <a:solidFill>
                          <a:schemeClr val="tx1"/>
                        </a:solidFill>
                        <a:effectLst/>
                        <a:latin typeface="宋体" pitchFamily="2" charset="-122"/>
                        <a:ea typeface="黑体"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宋体" pitchFamily="2" charset="-122"/>
                          <a:ea typeface="黑体" pitchFamily="2" charset="-122"/>
                        </a:rPr>
                        <a:t>54.4</a:t>
                      </a:r>
                      <a:endParaRPr kumimoji="0" lang="zh-CN" altLang="zh-CN" sz="2000" b="0" i="0" u="none" strike="noStrike" cap="none" normalizeH="0" baseline="0" smtClean="0">
                        <a:ln>
                          <a:noFill/>
                        </a:ln>
                        <a:solidFill>
                          <a:schemeClr val="tx1"/>
                        </a:solidFill>
                        <a:effectLst/>
                        <a:latin typeface="宋体" pitchFamily="2" charset="-122"/>
                        <a:ea typeface="黑体"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宋体" pitchFamily="2" charset="-122"/>
                          <a:ea typeface="黑体" pitchFamily="2" charset="-122"/>
                        </a:rPr>
                        <a:t>49.0</a:t>
                      </a:r>
                      <a:endParaRPr kumimoji="0" lang="zh-CN" altLang="zh-CN" sz="2000" b="0" i="0" u="none" strike="noStrike" cap="none" normalizeH="0" baseline="0" smtClean="0">
                        <a:ln>
                          <a:noFill/>
                        </a:ln>
                        <a:solidFill>
                          <a:schemeClr val="tx1"/>
                        </a:solidFill>
                        <a:effectLst/>
                        <a:latin typeface="宋体" pitchFamily="2" charset="-122"/>
                        <a:ea typeface="黑体"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宋体" pitchFamily="2" charset="-122"/>
                          <a:ea typeface="黑体" pitchFamily="2" charset="-122"/>
                        </a:rPr>
                        <a:t>50.5</a:t>
                      </a:r>
                      <a:endParaRPr kumimoji="0" lang="zh-CN" altLang="zh-CN" sz="2000" b="0" i="0" u="none" strike="noStrike" cap="none" normalizeH="0" baseline="0" smtClean="0">
                        <a:ln>
                          <a:noFill/>
                        </a:ln>
                        <a:solidFill>
                          <a:schemeClr val="tx1"/>
                        </a:solidFill>
                        <a:effectLst/>
                        <a:latin typeface="宋体" pitchFamily="2" charset="-122"/>
                        <a:ea typeface="黑体"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宋体" pitchFamily="2" charset="-122"/>
                          <a:ea typeface="黑体" pitchFamily="2" charset="-122"/>
                        </a:rPr>
                        <a:t>43.6</a:t>
                      </a:r>
                      <a:endParaRPr kumimoji="0" lang="zh-CN" altLang="zh-CN" sz="2000" b="0" i="0" u="none" strike="noStrike" cap="none" normalizeH="0" baseline="0" smtClean="0">
                        <a:ln>
                          <a:noFill/>
                        </a:ln>
                        <a:solidFill>
                          <a:schemeClr val="tx1"/>
                        </a:solidFill>
                        <a:effectLst/>
                        <a:latin typeface="宋体" pitchFamily="2" charset="-122"/>
                        <a:ea typeface="黑体"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9523" name="矩形 38"/>
          <p:cNvSpPr>
            <a:spLocks noChangeArrowheads="1"/>
          </p:cNvSpPr>
          <p:nvPr/>
        </p:nvSpPr>
        <p:spPr bwMode="auto">
          <a:xfrm>
            <a:off x="428625" y="4643438"/>
            <a:ext cx="6508750" cy="523875"/>
          </a:xfrm>
          <a:prstGeom prst="rect">
            <a:avLst/>
          </a:prstGeom>
          <a:noFill/>
          <a:ln w="9525">
            <a:noFill/>
            <a:miter lim="800000"/>
            <a:headEnd/>
            <a:tailEnd/>
          </a:ln>
        </p:spPr>
        <p:txBody>
          <a:bodyPr wrap="none">
            <a:spAutoFit/>
          </a:bodyPr>
          <a:lstStyle/>
          <a:p>
            <a:r>
              <a:rPr lang="zh-CN" altLang="en-US" sz="2800"/>
              <a:t>当显著水平</a:t>
            </a:r>
            <a:r>
              <a:rPr lang="en-US" altLang="zh-CN" sz="2800"/>
              <a:t>α=5%</a:t>
            </a:r>
            <a:r>
              <a:rPr lang="zh-CN" altLang="en-US" sz="2800"/>
              <a:t>时，查正态分布表可得</a:t>
            </a:r>
          </a:p>
        </p:txBody>
      </p:sp>
      <p:sp>
        <p:nvSpPr>
          <p:cNvPr id="19524"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9458" name="Object 5"/>
          <p:cNvGraphicFramePr>
            <a:graphicFrameLocks noChangeAspect="1"/>
          </p:cNvGraphicFramePr>
          <p:nvPr/>
        </p:nvGraphicFramePr>
        <p:xfrm>
          <a:off x="1928813" y="5286375"/>
          <a:ext cx="5072062" cy="852488"/>
        </p:xfrm>
        <a:graphic>
          <a:graphicData uri="http://schemas.openxmlformats.org/presentationml/2006/ole">
            <p:oleObj spid="_x0000_s19458" name="Equation" r:id="rId3" imgW="2094591" imgH="355446" progId="Equation.DSMT4">
              <p:embed/>
            </p:oleObj>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4242" name="Rectangle 2"/>
          <p:cNvSpPr>
            <a:spLocks noGrp="1" noChangeArrowheads="1"/>
          </p:cNvSpPr>
          <p:nvPr>
            <p:ph type="title" idx="4294967295"/>
          </p:nvPr>
        </p:nvSpPr>
        <p:spPr>
          <a:xfrm>
            <a:off x="928688" y="357188"/>
            <a:ext cx="7215187" cy="762000"/>
          </a:xfrm>
        </p:spPr>
        <p:txBody>
          <a:bodyPr/>
          <a:lstStyle/>
          <a:p>
            <a:pPr>
              <a:defRPr/>
            </a:pPr>
            <a:r>
              <a:rPr lang="en-US" altLang="zh-CN" b="1" dirty="0" smtClean="0">
                <a:solidFill>
                  <a:schemeClr val="accent6"/>
                </a:solidFill>
                <a:latin typeface="黑体" pitchFamily="2" charset="-122"/>
                <a:ea typeface="黑体" pitchFamily="2" charset="-122"/>
              </a:rPr>
              <a:t>3.2</a:t>
            </a:r>
            <a:r>
              <a:rPr lang="zh-CN" altLang="en-US" b="1" dirty="0" smtClean="0">
                <a:solidFill>
                  <a:schemeClr val="accent6"/>
                </a:solidFill>
                <a:latin typeface="黑体" pitchFamily="2" charset="-122"/>
                <a:ea typeface="黑体" pitchFamily="2" charset="-122"/>
              </a:rPr>
              <a:t>一元线性回归 </a:t>
            </a:r>
          </a:p>
        </p:txBody>
      </p:sp>
      <p:sp>
        <p:nvSpPr>
          <p:cNvPr id="394243" name="Rectangle 3"/>
          <p:cNvSpPr>
            <a:spLocks noGrp="1" noChangeArrowheads="1"/>
          </p:cNvSpPr>
          <p:nvPr>
            <p:ph type="body" idx="4294967295"/>
          </p:nvPr>
        </p:nvSpPr>
        <p:spPr>
          <a:xfrm>
            <a:off x="571500" y="1571625"/>
            <a:ext cx="8001000" cy="4286250"/>
          </a:xfrm>
        </p:spPr>
        <p:txBody>
          <a:bodyPr/>
          <a:lstStyle/>
          <a:p>
            <a:pPr algn="ctr" eaLnBrk="1" hangingPunct="1">
              <a:lnSpc>
                <a:spcPct val="120000"/>
              </a:lnSpc>
              <a:spcBef>
                <a:spcPct val="0"/>
              </a:spcBef>
              <a:buFont typeface="Wingdings" pitchFamily="2" charset="2"/>
              <a:buNone/>
              <a:defRPr/>
            </a:pPr>
            <a:r>
              <a:rPr lang="en-US" altLang="zh-CN" dirty="0" smtClean="0">
                <a:solidFill>
                  <a:srgbClr val="0000FF"/>
                </a:solidFill>
                <a:latin typeface="+mn-ea"/>
              </a:rPr>
              <a:t>3.2. 1 </a:t>
            </a:r>
            <a:r>
              <a:rPr lang="zh-CN" altLang="en-US" dirty="0" smtClean="0">
                <a:solidFill>
                  <a:srgbClr val="0000FF"/>
                </a:solidFill>
                <a:latin typeface="+mn-ea"/>
              </a:rPr>
              <a:t>变量间的两类关系</a:t>
            </a:r>
          </a:p>
          <a:p>
            <a:pPr eaLnBrk="1" hangingPunct="1">
              <a:lnSpc>
                <a:spcPct val="110000"/>
              </a:lnSpc>
              <a:spcBef>
                <a:spcPct val="0"/>
              </a:spcBef>
              <a:buFont typeface="Wingdings" pitchFamily="2" charset="2"/>
              <a:buNone/>
              <a:defRPr/>
            </a:pPr>
            <a:r>
              <a:rPr lang="zh-CN" altLang="en-US" sz="2800" dirty="0" smtClean="0">
                <a:latin typeface="+mn-ea"/>
              </a:rPr>
              <a:t>   十九世纪，英国生物学家兼统计学家高尔顿研究发现： </a:t>
            </a:r>
          </a:p>
          <a:p>
            <a:pPr eaLnBrk="1" hangingPunct="1">
              <a:lnSpc>
                <a:spcPct val="110000"/>
              </a:lnSpc>
              <a:spcBef>
                <a:spcPct val="0"/>
              </a:spcBef>
              <a:buFont typeface="Wingdings" pitchFamily="2" charset="2"/>
              <a:buNone/>
              <a:defRPr/>
            </a:pPr>
            <a:r>
              <a:rPr lang="zh-CN" altLang="en-US" sz="2800" dirty="0" smtClean="0">
                <a:latin typeface="+mn-ea"/>
              </a:rPr>
              <a:t>   其中</a:t>
            </a:r>
            <a:r>
              <a:rPr lang="en-US" altLang="zh-CN" sz="2800" i="1" dirty="0" smtClean="0">
                <a:latin typeface="+mn-ea"/>
              </a:rPr>
              <a:t>x</a:t>
            </a:r>
            <a:r>
              <a:rPr lang="zh-CN" altLang="en-US" sz="2800" dirty="0" smtClean="0">
                <a:latin typeface="+mn-ea"/>
              </a:rPr>
              <a:t>表示父亲身高，</a:t>
            </a:r>
            <a:r>
              <a:rPr lang="zh-CN" altLang="en-US" sz="2800" i="1" dirty="0" smtClean="0">
                <a:latin typeface="+mn-ea"/>
              </a:rPr>
              <a:t> </a:t>
            </a:r>
            <a:r>
              <a:rPr lang="en-US" altLang="zh-CN" sz="2800" i="1" dirty="0" smtClean="0">
                <a:latin typeface="+mn-ea"/>
              </a:rPr>
              <a:t>y</a:t>
            </a:r>
            <a:r>
              <a:rPr lang="en-US" altLang="zh-CN" sz="2800" dirty="0" smtClean="0">
                <a:latin typeface="+mn-ea"/>
              </a:rPr>
              <a:t> </a:t>
            </a:r>
            <a:r>
              <a:rPr lang="zh-CN" altLang="en-US" sz="2800" dirty="0" smtClean="0">
                <a:latin typeface="+mn-ea"/>
              </a:rPr>
              <a:t>表示成年儿子的身高（单位：英寸，</a:t>
            </a:r>
            <a:r>
              <a:rPr lang="en-US" altLang="zh-CN" sz="2800" dirty="0" smtClean="0">
                <a:latin typeface="+mn-ea"/>
              </a:rPr>
              <a:t>1</a:t>
            </a:r>
            <a:r>
              <a:rPr lang="zh-CN" altLang="en-US" sz="2800" dirty="0" smtClean="0">
                <a:latin typeface="+mn-ea"/>
              </a:rPr>
              <a:t>英寸</a:t>
            </a:r>
            <a:r>
              <a:rPr lang="en-US" altLang="zh-CN" sz="2800" dirty="0" smtClean="0">
                <a:latin typeface="+mn-ea"/>
              </a:rPr>
              <a:t>=2.54</a:t>
            </a:r>
            <a:r>
              <a:rPr lang="zh-CN" altLang="en-US" sz="2800" dirty="0" smtClean="0">
                <a:latin typeface="+mn-ea"/>
              </a:rPr>
              <a:t>厘米）。这表明子代的平均高度有向中心回归的意思，使得一段时间内人的身高相对稳定。之后回归分析的思想渗透到了数理统计的其它分支中。 </a:t>
            </a:r>
          </a:p>
        </p:txBody>
      </p:sp>
      <p:graphicFrame>
        <p:nvGraphicFramePr>
          <p:cNvPr id="394244" name="Object 4"/>
          <p:cNvGraphicFramePr>
            <a:graphicFrameLocks noChangeAspect="1"/>
          </p:cNvGraphicFramePr>
          <p:nvPr/>
        </p:nvGraphicFramePr>
        <p:xfrm>
          <a:off x="2428875" y="2714625"/>
          <a:ext cx="2667000" cy="457200"/>
        </p:xfrm>
        <a:graphic>
          <a:graphicData uri="http://schemas.openxmlformats.org/presentationml/2006/ole">
            <p:oleObj spid="_x0000_s76802" name="Equation" r:id="rId4" imgW="1180800" imgH="203040" progId="Equation.DSMT4">
              <p:embed/>
            </p:oleObj>
          </a:graphicData>
        </a:graphic>
      </p:graphicFrame>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ChangeArrowheads="1"/>
          </p:cNvSpPr>
          <p:nvPr/>
        </p:nvSpPr>
        <p:spPr bwMode="auto">
          <a:xfrm>
            <a:off x="1928813" y="857250"/>
            <a:ext cx="5181600" cy="533400"/>
          </a:xfrm>
          <a:prstGeom prst="rect">
            <a:avLst/>
          </a:prstGeom>
          <a:noFill/>
          <a:ln w="12700">
            <a:noFill/>
            <a:miter lim="800000"/>
            <a:headEnd/>
            <a:tailEnd/>
          </a:ln>
        </p:spPr>
        <p:txBody>
          <a:bodyPr lIns="90488" tIns="44450" rIns="90488" bIns="44450" anchor="ctr" anchorCtr="1"/>
          <a:lstStyle/>
          <a:p>
            <a:pPr>
              <a:buClr>
                <a:srgbClr val="000000"/>
              </a:buClr>
            </a:pPr>
            <a:r>
              <a:rPr kumimoji="1" lang="zh-CN" altLang="en-US" sz="3600" b="1">
                <a:solidFill>
                  <a:srgbClr val="0000FF"/>
                </a:solidFill>
                <a:latin typeface="Tahoma" pitchFamily="34" charset="0"/>
              </a:rPr>
              <a:t>一元线性回归含义</a:t>
            </a:r>
          </a:p>
        </p:txBody>
      </p:sp>
      <p:sp>
        <p:nvSpPr>
          <p:cNvPr id="56323" name="Rectangle 8"/>
          <p:cNvSpPr>
            <a:spLocks noChangeArrowheads="1"/>
          </p:cNvSpPr>
          <p:nvPr/>
        </p:nvSpPr>
        <p:spPr bwMode="auto">
          <a:xfrm>
            <a:off x="357188" y="1857375"/>
            <a:ext cx="8424862" cy="4494213"/>
          </a:xfrm>
          <a:prstGeom prst="rect">
            <a:avLst/>
          </a:prstGeom>
          <a:noFill/>
          <a:ln w="12700">
            <a:noFill/>
            <a:miter lim="800000"/>
            <a:headEnd/>
            <a:tailEnd/>
          </a:ln>
        </p:spPr>
        <p:txBody>
          <a:bodyPr lIns="90488" tIns="44450" rIns="90488" bIns="44450"/>
          <a:lstStyle/>
          <a:p>
            <a:pPr marL="609600" indent="-609600" algn="just">
              <a:lnSpc>
                <a:spcPct val="90000"/>
              </a:lnSpc>
              <a:spcBef>
                <a:spcPct val="20000"/>
              </a:spcBef>
              <a:buClr>
                <a:srgbClr val="000000"/>
              </a:buClr>
              <a:buFontTx/>
              <a:buAutoNum type="arabicPeriod"/>
            </a:pPr>
            <a:r>
              <a:rPr kumimoji="1" lang="zh-CN" altLang="en-US" sz="3200">
                <a:solidFill>
                  <a:srgbClr val="000000"/>
                </a:solidFill>
                <a:latin typeface="Tahoma" pitchFamily="34" charset="0"/>
              </a:rPr>
              <a:t>涉及一个</a:t>
            </a:r>
            <a:r>
              <a:rPr kumimoji="1" lang="zh-CN" altLang="en-US" sz="3200" b="1">
                <a:solidFill>
                  <a:srgbClr val="FF0000"/>
                </a:solidFill>
                <a:latin typeface="Tahoma" pitchFamily="34" charset="0"/>
              </a:rPr>
              <a:t>自变量的回归</a:t>
            </a:r>
          </a:p>
          <a:p>
            <a:pPr marL="609600" indent="-609600" algn="just">
              <a:lnSpc>
                <a:spcPct val="90000"/>
              </a:lnSpc>
              <a:spcBef>
                <a:spcPct val="20000"/>
              </a:spcBef>
              <a:buClr>
                <a:srgbClr val="000000"/>
              </a:buClr>
              <a:buFontTx/>
              <a:buAutoNum type="arabicPeriod"/>
            </a:pPr>
            <a:r>
              <a:rPr kumimoji="1" lang="zh-CN" altLang="en-US" sz="3200" b="1">
                <a:solidFill>
                  <a:srgbClr val="FF0000"/>
                </a:solidFill>
                <a:latin typeface="Tahoma" pitchFamily="34" charset="0"/>
              </a:rPr>
              <a:t>因变量</a:t>
            </a:r>
            <a:r>
              <a:rPr kumimoji="1" lang="en-US" altLang="zh-CN" sz="3200" b="1">
                <a:solidFill>
                  <a:srgbClr val="FF0000"/>
                </a:solidFill>
                <a:latin typeface="Tahoma" pitchFamily="34" charset="0"/>
              </a:rPr>
              <a:t>y</a:t>
            </a:r>
            <a:r>
              <a:rPr kumimoji="1" lang="zh-CN" altLang="en-US" sz="3200">
                <a:solidFill>
                  <a:srgbClr val="000000"/>
                </a:solidFill>
              </a:rPr>
              <a:t>与</a:t>
            </a:r>
            <a:r>
              <a:rPr kumimoji="1" lang="zh-CN" altLang="en-US" sz="3200" b="1">
                <a:solidFill>
                  <a:srgbClr val="FF0000"/>
                </a:solidFill>
                <a:latin typeface="Tahoma" pitchFamily="34" charset="0"/>
              </a:rPr>
              <a:t>自变量</a:t>
            </a:r>
            <a:r>
              <a:rPr kumimoji="1" lang="en-US" altLang="zh-CN" sz="3200" b="1">
                <a:solidFill>
                  <a:srgbClr val="FF0000"/>
                </a:solidFill>
                <a:latin typeface="Tahoma" pitchFamily="34" charset="0"/>
              </a:rPr>
              <a:t>x</a:t>
            </a:r>
            <a:r>
              <a:rPr kumimoji="1" lang="zh-CN" altLang="en-US" sz="3200">
                <a:solidFill>
                  <a:srgbClr val="000000"/>
                </a:solidFill>
              </a:rPr>
              <a:t>之间为</a:t>
            </a:r>
            <a:r>
              <a:rPr kumimoji="1" lang="zh-CN" altLang="en-US" sz="3200" b="1">
                <a:solidFill>
                  <a:srgbClr val="FF0000"/>
                </a:solidFill>
                <a:latin typeface="Tahoma" pitchFamily="34" charset="0"/>
              </a:rPr>
              <a:t>线性关系</a:t>
            </a:r>
          </a:p>
          <a:p>
            <a:pPr marL="1219200" lvl="1" indent="-533400" algn="just">
              <a:lnSpc>
                <a:spcPct val="90000"/>
              </a:lnSpc>
              <a:spcBef>
                <a:spcPct val="20000"/>
              </a:spcBef>
              <a:buClr>
                <a:srgbClr val="000000"/>
              </a:buClr>
              <a:buFont typeface="Wingdings" pitchFamily="2" charset="2"/>
              <a:buChar char="n"/>
            </a:pPr>
            <a:r>
              <a:rPr kumimoji="1" lang="zh-CN" altLang="en-US" sz="3200">
                <a:solidFill>
                  <a:srgbClr val="000000"/>
                </a:solidFill>
              </a:rPr>
              <a:t>被预测或被解释的变量称为因变量</a:t>
            </a:r>
            <a:r>
              <a:rPr kumimoji="1" lang="en-US" altLang="zh-CN" sz="3200">
                <a:solidFill>
                  <a:srgbClr val="000000"/>
                </a:solidFill>
                <a:latin typeface="Tahoma" pitchFamily="34" charset="0"/>
              </a:rPr>
              <a:t>(dependent variable)</a:t>
            </a:r>
            <a:r>
              <a:rPr kumimoji="1" lang="zh-CN" altLang="en-US" sz="3200">
                <a:solidFill>
                  <a:srgbClr val="000000"/>
                </a:solidFill>
              </a:rPr>
              <a:t>，用</a:t>
            </a:r>
            <a:r>
              <a:rPr kumimoji="1" lang="en-US" altLang="zh-CN" sz="3200" i="1">
                <a:solidFill>
                  <a:srgbClr val="000000"/>
                </a:solidFill>
              </a:rPr>
              <a:t>y</a:t>
            </a:r>
            <a:r>
              <a:rPr kumimoji="1" lang="zh-CN" altLang="en-US" sz="3200">
                <a:solidFill>
                  <a:srgbClr val="000000"/>
                </a:solidFill>
              </a:rPr>
              <a:t>表示</a:t>
            </a:r>
          </a:p>
          <a:p>
            <a:pPr marL="1219200" lvl="1" indent="-533400" algn="just">
              <a:lnSpc>
                <a:spcPct val="90000"/>
              </a:lnSpc>
              <a:spcBef>
                <a:spcPct val="20000"/>
              </a:spcBef>
              <a:buClr>
                <a:srgbClr val="000000"/>
              </a:buClr>
              <a:buFont typeface="Wingdings" pitchFamily="2" charset="2"/>
              <a:buChar char="n"/>
            </a:pPr>
            <a:r>
              <a:rPr kumimoji="1" lang="zh-CN" altLang="en-US" sz="3200">
                <a:solidFill>
                  <a:srgbClr val="000000"/>
                </a:solidFill>
              </a:rPr>
              <a:t>用来预测或用来解释因变量的一个或多个变量称为自变量</a:t>
            </a:r>
            <a:r>
              <a:rPr kumimoji="1" lang="en-US" altLang="zh-CN" sz="3200">
                <a:solidFill>
                  <a:srgbClr val="000000"/>
                </a:solidFill>
                <a:latin typeface="Tahoma" pitchFamily="34" charset="0"/>
              </a:rPr>
              <a:t>(independent variable)</a:t>
            </a:r>
            <a:r>
              <a:rPr kumimoji="1" lang="zh-CN" altLang="en-US" sz="3200">
                <a:solidFill>
                  <a:srgbClr val="000000"/>
                </a:solidFill>
              </a:rPr>
              <a:t>，用</a:t>
            </a:r>
            <a:r>
              <a:rPr kumimoji="1" lang="en-US" altLang="zh-CN" sz="3200" i="1">
                <a:solidFill>
                  <a:srgbClr val="000000"/>
                </a:solidFill>
              </a:rPr>
              <a:t>x</a:t>
            </a:r>
            <a:r>
              <a:rPr kumimoji="1" lang="zh-CN" altLang="en-US" sz="3200">
                <a:solidFill>
                  <a:srgbClr val="000000"/>
                </a:solidFill>
              </a:rPr>
              <a:t>表示 </a:t>
            </a:r>
          </a:p>
          <a:p>
            <a:pPr marL="609600" indent="-609600" algn="just">
              <a:lnSpc>
                <a:spcPct val="90000"/>
              </a:lnSpc>
              <a:spcBef>
                <a:spcPct val="20000"/>
              </a:spcBef>
              <a:buClr>
                <a:srgbClr val="000000"/>
              </a:buClr>
              <a:buFontTx/>
              <a:buAutoNum type="arabicPeriod"/>
            </a:pPr>
            <a:r>
              <a:rPr kumimoji="1" lang="zh-CN" altLang="en-US" sz="3200">
                <a:solidFill>
                  <a:srgbClr val="000000"/>
                </a:solidFill>
                <a:latin typeface="Tahoma" pitchFamily="34" charset="0"/>
              </a:rPr>
              <a:t>因变量与自变量之间的关系用</a:t>
            </a:r>
            <a:r>
              <a:rPr kumimoji="1" lang="zh-CN" altLang="en-US" sz="3200">
                <a:solidFill>
                  <a:srgbClr val="000000"/>
                </a:solidFill>
              </a:rPr>
              <a:t>一个</a:t>
            </a:r>
            <a:r>
              <a:rPr kumimoji="1" lang="zh-CN" altLang="en-US" sz="3200" b="1">
                <a:solidFill>
                  <a:srgbClr val="FF0000"/>
                </a:solidFill>
                <a:latin typeface="Tahoma" pitchFamily="34" charset="0"/>
              </a:rPr>
              <a:t>线性方程来表示</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9" descr="Rectangle: Click to edit Master text styles&#10;Second level&#10;Third level&#10;Fourth level&#10;Fifth level"/>
          <p:cNvSpPr>
            <a:spLocks noChangeArrowheads="1"/>
          </p:cNvSpPr>
          <p:nvPr/>
        </p:nvSpPr>
        <p:spPr bwMode="auto">
          <a:xfrm>
            <a:off x="2714625" y="2000250"/>
            <a:ext cx="3714750" cy="2481263"/>
          </a:xfrm>
          <a:prstGeom prst="rect">
            <a:avLst/>
          </a:prstGeom>
          <a:noFill/>
          <a:ln w="9525">
            <a:noFill/>
            <a:miter lim="800000"/>
            <a:headEnd/>
            <a:tailEnd/>
          </a:ln>
        </p:spPr>
        <p:txBody>
          <a:bodyPr/>
          <a:lstStyle/>
          <a:p>
            <a:pPr marL="342900" indent="-342900">
              <a:lnSpc>
                <a:spcPct val="120000"/>
              </a:lnSpc>
              <a:spcBef>
                <a:spcPct val="20000"/>
              </a:spcBef>
              <a:buClr>
                <a:schemeClr val="folHlink"/>
              </a:buClr>
              <a:buFont typeface="Wingdings" pitchFamily="2" charset="2"/>
              <a:buNone/>
              <a:defRPr/>
            </a:pPr>
            <a:r>
              <a:rPr lang="en-US" sz="2800" b="1" dirty="0"/>
              <a:t>3.1 </a:t>
            </a:r>
            <a:r>
              <a:rPr lang="zh-CN" altLang="en-US" sz="2800" b="1" dirty="0"/>
              <a:t>简单线性相关分析</a:t>
            </a:r>
            <a:endParaRPr lang="en-US" altLang="zh-CN" sz="2800" b="1" dirty="0"/>
          </a:p>
          <a:p>
            <a:pPr>
              <a:defRPr/>
            </a:pPr>
            <a:r>
              <a:rPr lang="en-US" sz="2800" b="1" dirty="0"/>
              <a:t>3.2 </a:t>
            </a:r>
            <a:r>
              <a:rPr lang="zh-CN" altLang="en-US" sz="2800" b="1" dirty="0"/>
              <a:t>简单线性回归分析</a:t>
            </a:r>
            <a:endParaRPr lang="zh-CN" altLang="en-US" sz="2800" dirty="0"/>
          </a:p>
        </p:txBody>
      </p:sp>
      <p:sp>
        <p:nvSpPr>
          <p:cNvPr id="3" name="Rectangle 2"/>
          <p:cNvSpPr txBox="1">
            <a:spLocks noChangeArrowheads="1"/>
          </p:cNvSpPr>
          <p:nvPr/>
        </p:nvSpPr>
        <p:spPr bwMode="auto">
          <a:xfrm>
            <a:off x="500063" y="571500"/>
            <a:ext cx="8229600" cy="1143000"/>
          </a:xfrm>
          <a:prstGeom prst="rect">
            <a:avLst/>
          </a:prstGeom>
          <a:noFill/>
          <a:ln w="9525">
            <a:noFill/>
            <a:miter lim="800000"/>
            <a:headEnd/>
            <a:tailEnd/>
          </a:ln>
        </p:spPr>
        <p:txBody>
          <a:bodyPr anchor="ctr"/>
          <a:lstStyle/>
          <a:p>
            <a:pPr algn="ctr" eaLnBrk="0" hangingPunct="0">
              <a:defRPr/>
            </a:pPr>
            <a:r>
              <a:rPr lang="zh-CN" altLang="en-US" sz="4400" b="1">
                <a:solidFill>
                  <a:schemeClr val="accent6"/>
                </a:solidFill>
                <a:latin typeface="黑体" pitchFamily="2" charset="-122"/>
                <a:ea typeface="黑体" pitchFamily="2" charset="-122"/>
                <a:cs typeface="+mj-cs"/>
              </a:rPr>
              <a:t>内容提要</a:t>
            </a:r>
            <a:endParaRPr lang="zh-CN" altLang="en-US" sz="4400" b="1" dirty="0">
              <a:solidFill>
                <a:schemeClr val="accent6"/>
              </a:solidFill>
              <a:latin typeface="黑体" pitchFamily="2" charset="-122"/>
              <a:ea typeface="黑体" pitchFamily="2" charset="-122"/>
              <a:cs typeface="+mj-cs"/>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ChangeArrowheads="1"/>
          </p:cNvSpPr>
          <p:nvPr/>
        </p:nvSpPr>
        <p:spPr bwMode="auto">
          <a:xfrm>
            <a:off x="642938" y="928688"/>
            <a:ext cx="7820025" cy="4886325"/>
          </a:xfrm>
          <a:prstGeom prst="rect">
            <a:avLst/>
          </a:prstGeom>
          <a:noFill/>
          <a:ln w="12700">
            <a:noFill/>
            <a:miter lim="800000"/>
            <a:headEnd/>
            <a:tailEnd/>
          </a:ln>
        </p:spPr>
        <p:txBody>
          <a:bodyPr lIns="90488" tIns="44450" rIns="90488" bIns="44450"/>
          <a:lstStyle/>
          <a:p>
            <a:pPr marL="609600" indent="-609600" algn="just">
              <a:spcBef>
                <a:spcPct val="20000"/>
              </a:spcBef>
              <a:buClr>
                <a:srgbClr val="000000"/>
              </a:buClr>
            </a:pPr>
            <a:r>
              <a:rPr kumimoji="1" lang="en-US" altLang="zh-CN" sz="3200">
                <a:solidFill>
                  <a:srgbClr val="000000"/>
                </a:solidFill>
                <a:latin typeface="Tahoma" pitchFamily="34" charset="0"/>
              </a:rPr>
              <a:t>4.</a:t>
            </a:r>
            <a:r>
              <a:rPr kumimoji="1" lang="zh-CN" altLang="en-US" sz="3200">
                <a:solidFill>
                  <a:srgbClr val="000000"/>
                </a:solidFill>
                <a:latin typeface="Tahoma" pitchFamily="34" charset="0"/>
              </a:rPr>
              <a:t>回答“变量之间是什么样的关系？”</a:t>
            </a:r>
          </a:p>
          <a:p>
            <a:pPr marL="609600" indent="-609600" algn="just">
              <a:spcBef>
                <a:spcPct val="20000"/>
              </a:spcBef>
              <a:buClr>
                <a:srgbClr val="000000"/>
              </a:buClr>
            </a:pPr>
            <a:r>
              <a:rPr kumimoji="1" lang="en-US" altLang="zh-CN" sz="3200">
                <a:solidFill>
                  <a:srgbClr val="000000"/>
                </a:solidFill>
                <a:latin typeface="Tahoma" pitchFamily="34" charset="0"/>
              </a:rPr>
              <a:t>5.</a:t>
            </a:r>
            <a:r>
              <a:rPr kumimoji="1" lang="zh-CN" altLang="en-US" sz="3200">
                <a:solidFill>
                  <a:srgbClr val="000000"/>
                </a:solidFill>
                <a:latin typeface="Tahoma" pitchFamily="34" charset="0"/>
              </a:rPr>
              <a:t>方程中运用</a:t>
            </a:r>
          </a:p>
          <a:p>
            <a:pPr marL="1219200" lvl="1" indent="-533400">
              <a:spcBef>
                <a:spcPct val="20000"/>
              </a:spcBef>
              <a:buClr>
                <a:srgbClr val="000000"/>
              </a:buClr>
              <a:buFont typeface="Wingdings" pitchFamily="2" charset="2"/>
              <a:buChar char="n"/>
            </a:pPr>
            <a:r>
              <a:rPr kumimoji="1" lang="en-US" altLang="zh-CN" sz="3200">
                <a:solidFill>
                  <a:srgbClr val="000000"/>
                </a:solidFill>
                <a:latin typeface="Tahoma" pitchFamily="34" charset="0"/>
              </a:rPr>
              <a:t>1 </a:t>
            </a:r>
            <a:r>
              <a:rPr kumimoji="1" lang="zh-CN" altLang="en-US" sz="3200">
                <a:solidFill>
                  <a:srgbClr val="000000"/>
                </a:solidFill>
                <a:latin typeface="Tahoma" pitchFamily="34" charset="0"/>
              </a:rPr>
              <a:t>个数字的因变量</a:t>
            </a:r>
            <a:r>
              <a:rPr kumimoji="1" lang="en-US" altLang="zh-CN" sz="3200">
                <a:solidFill>
                  <a:srgbClr val="000000"/>
                </a:solidFill>
                <a:latin typeface="Tahoma" pitchFamily="34" charset="0"/>
              </a:rPr>
              <a:t>(</a:t>
            </a:r>
            <a:r>
              <a:rPr kumimoji="1" lang="zh-CN" altLang="en-US" sz="3200">
                <a:solidFill>
                  <a:srgbClr val="000000"/>
                </a:solidFill>
                <a:latin typeface="Tahoma" pitchFamily="34" charset="0"/>
              </a:rPr>
              <a:t>响应变量</a:t>
            </a:r>
            <a:r>
              <a:rPr kumimoji="1" lang="en-US" altLang="zh-CN" sz="3200">
                <a:solidFill>
                  <a:srgbClr val="000000"/>
                </a:solidFill>
                <a:latin typeface="Tahoma" pitchFamily="34" charset="0"/>
              </a:rPr>
              <a:t>)</a:t>
            </a:r>
          </a:p>
          <a:p>
            <a:pPr marL="1543050" lvl="2" indent="-457200">
              <a:spcBef>
                <a:spcPct val="20000"/>
              </a:spcBef>
              <a:buClr>
                <a:srgbClr val="000000"/>
              </a:buClr>
              <a:buFont typeface="Wingdings" pitchFamily="2" charset="2"/>
              <a:buChar char="w"/>
            </a:pPr>
            <a:r>
              <a:rPr kumimoji="1" lang="zh-CN" altLang="en-US" sz="3200" b="1">
                <a:solidFill>
                  <a:srgbClr val="FF0000"/>
                </a:solidFill>
                <a:latin typeface="Tahoma" pitchFamily="34" charset="0"/>
              </a:rPr>
              <a:t>被预测的变量</a:t>
            </a:r>
          </a:p>
          <a:p>
            <a:pPr marL="1219200" lvl="1" indent="-533400">
              <a:spcBef>
                <a:spcPct val="20000"/>
              </a:spcBef>
              <a:buClr>
                <a:srgbClr val="000000"/>
              </a:buClr>
              <a:buFont typeface="Wingdings" pitchFamily="2" charset="2"/>
              <a:buChar char="n"/>
            </a:pPr>
            <a:r>
              <a:rPr kumimoji="1" lang="en-US" altLang="zh-CN" sz="3200">
                <a:solidFill>
                  <a:srgbClr val="000000"/>
                </a:solidFill>
                <a:latin typeface="Tahoma" pitchFamily="34" charset="0"/>
              </a:rPr>
              <a:t>1 </a:t>
            </a:r>
            <a:r>
              <a:rPr kumimoji="1" lang="zh-CN" altLang="en-US" sz="3200">
                <a:solidFill>
                  <a:srgbClr val="000000"/>
                </a:solidFill>
                <a:latin typeface="Tahoma" pitchFamily="34" charset="0"/>
              </a:rPr>
              <a:t>个或多个数字的或分类的自变量 </a:t>
            </a:r>
            <a:r>
              <a:rPr kumimoji="1" lang="en-US" altLang="zh-CN" sz="3200">
                <a:solidFill>
                  <a:srgbClr val="000000"/>
                </a:solidFill>
                <a:latin typeface="Tahoma" pitchFamily="34" charset="0"/>
              </a:rPr>
              <a:t>(</a:t>
            </a:r>
            <a:r>
              <a:rPr kumimoji="1" lang="zh-CN" altLang="en-US" sz="3200">
                <a:solidFill>
                  <a:srgbClr val="000000"/>
                </a:solidFill>
                <a:latin typeface="Tahoma" pitchFamily="34" charset="0"/>
              </a:rPr>
              <a:t>解释变量</a:t>
            </a:r>
            <a:r>
              <a:rPr kumimoji="1" lang="en-US" altLang="zh-CN" sz="3200">
                <a:solidFill>
                  <a:srgbClr val="000000"/>
                </a:solidFill>
                <a:latin typeface="Tahoma" pitchFamily="34" charset="0"/>
              </a:rPr>
              <a:t>)</a:t>
            </a:r>
          </a:p>
          <a:p>
            <a:pPr marL="1543050" lvl="2" indent="-457200">
              <a:spcBef>
                <a:spcPct val="20000"/>
              </a:spcBef>
              <a:buClr>
                <a:srgbClr val="000000"/>
              </a:buClr>
              <a:buFont typeface="Wingdings" pitchFamily="2" charset="2"/>
              <a:buChar char="w"/>
            </a:pPr>
            <a:r>
              <a:rPr kumimoji="1" lang="zh-CN" altLang="en-US" sz="3200" b="1">
                <a:solidFill>
                  <a:srgbClr val="FF0000"/>
                </a:solidFill>
                <a:latin typeface="Tahoma" pitchFamily="34" charset="0"/>
              </a:rPr>
              <a:t>用于预测的变量</a:t>
            </a:r>
            <a:r>
              <a:rPr kumimoji="1" lang="en-US" altLang="zh-CN" sz="3200" b="1">
                <a:solidFill>
                  <a:srgbClr val="FF0000"/>
                </a:solidFill>
                <a:latin typeface="Tahoma" pitchFamily="34" charset="0"/>
              </a:rPr>
              <a:t>(</a:t>
            </a:r>
            <a:r>
              <a:rPr kumimoji="1" lang="zh-CN" altLang="en-US" sz="3200" b="1">
                <a:solidFill>
                  <a:srgbClr val="FF0000"/>
                </a:solidFill>
                <a:latin typeface="Tahoma" pitchFamily="34" charset="0"/>
              </a:rPr>
              <a:t>多元）</a:t>
            </a:r>
          </a:p>
          <a:p>
            <a:pPr marL="609600" indent="-609600">
              <a:spcBef>
                <a:spcPct val="20000"/>
              </a:spcBef>
              <a:buClr>
                <a:srgbClr val="000000"/>
              </a:buClr>
            </a:pPr>
            <a:r>
              <a:rPr kumimoji="1" lang="en-US" altLang="zh-CN" sz="3200">
                <a:solidFill>
                  <a:srgbClr val="000000"/>
                </a:solidFill>
                <a:latin typeface="Tahoma" pitchFamily="34" charset="0"/>
              </a:rPr>
              <a:t>6.	</a:t>
            </a:r>
            <a:r>
              <a:rPr kumimoji="1" lang="zh-CN" altLang="en-US" sz="3200">
                <a:solidFill>
                  <a:srgbClr val="000000"/>
                </a:solidFill>
                <a:latin typeface="Tahoma" pitchFamily="34" charset="0"/>
              </a:rPr>
              <a:t>主要用于</a:t>
            </a:r>
            <a:r>
              <a:rPr kumimoji="1" lang="zh-CN" altLang="en-US" sz="3200" b="1">
                <a:solidFill>
                  <a:srgbClr val="FF0000"/>
                </a:solidFill>
                <a:latin typeface="Tahoma" pitchFamily="34" charset="0"/>
              </a:rPr>
              <a:t>预测</a:t>
            </a:r>
            <a:r>
              <a:rPr kumimoji="1" lang="zh-CN" altLang="en-US" sz="3200">
                <a:solidFill>
                  <a:srgbClr val="000000"/>
                </a:solidFill>
                <a:latin typeface="Tahoma" pitchFamily="34" charset="0"/>
              </a:rPr>
              <a:t>和</a:t>
            </a:r>
            <a:r>
              <a:rPr kumimoji="1" lang="zh-CN" altLang="en-US" sz="3200" b="1">
                <a:solidFill>
                  <a:srgbClr val="FF0000"/>
                </a:solidFill>
                <a:latin typeface="Tahoma" pitchFamily="34" charset="0"/>
              </a:rPr>
              <a:t>估计</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ChangeArrowheads="1"/>
          </p:cNvSpPr>
          <p:nvPr/>
        </p:nvSpPr>
        <p:spPr bwMode="auto">
          <a:xfrm>
            <a:off x="533400" y="3810000"/>
            <a:ext cx="7981950" cy="1971675"/>
          </a:xfrm>
          <a:prstGeom prst="rect">
            <a:avLst/>
          </a:prstGeom>
          <a:noFill/>
          <a:ln w="9525">
            <a:noFill/>
            <a:miter lim="800000"/>
            <a:headEnd/>
            <a:tailEnd/>
          </a:ln>
        </p:spPr>
        <p:txBody>
          <a:bodyPr>
            <a:spAutoFit/>
          </a:bodyPr>
          <a:lstStyle/>
          <a:p>
            <a:pPr>
              <a:lnSpc>
                <a:spcPct val="110000"/>
              </a:lnSpc>
              <a:buClr>
                <a:srgbClr val="00FF00"/>
              </a:buClr>
              <a:buFont typeface="Wingdings" pitchFamily="2" charset="2"/>
              <a:buChar char="Ø"/>
              <a:defRPr/>
            </a:pPr>
            <a:r>
              <a:rPr lang="en-US" altLang="zh-CN" sz="2800">
                <a:latin typeface="+mn-ea"/>
                <a:ea typeface="+mn-ea"/>
              </a:rPr>
              <a:t> </a:t>
            </a:r>
            <a:r>
              <a:rPr lang="zh-CN" altLang="en-US" sz="2800">
                <a:latin typeface="+mn-ea"/>
                <a:ea typeface="+mn-ea"/>
              </a:rPr>
              <a:t>回归分析便是研究变量间相关关系的一门学科。它通过对客观事物中变量的大量观察或试验获得的数据，去寻找隐藏在数据背后的相关关系，给出它们的表达形式</a:t>
            </a:r>
            <a:r>
              <a:rPr lang="en-US" altLang="zh-CN" sz="2800">
                <a:latin typeface="+mn-ea"/>
                <a:ea typeface="+mn-ea"/>
              </a:rPr>
              <a:t>——</a:t>
            </a:r>
            <a:r>
              <a:rPr lang="zh-CN" altLang="en-US" sz="2800">
                <a:latin typeface="+mn-ea"/>
                <a:ea typeface="+mn-ea"/>
              </a:rPr>
              <a:t>回归函数的估计。</a:t>
            </a:r>
          </a:p>
        </p:txBody>
      </p:sp>
      <p:sp>
        <p:nvSpPr>
          <p:cNvPr id="396291" name="Rectangle 3"/>
          <p:cNvSpPr>
            <a:spLocks noChangeArrowheads="1"/>
          </p:cNvSpPr>
          <p:nvPr/>
        </p:nvSpPr>
        <p:spPr bwMode="auto">
          <a:xfrm>
            <a:off x="533400" y="2057400"/>
            <a:ext cx="8077200" cy="1501775"/>
          </a:xfrm>
          <a:prstGeom prst="rect">
            <a:avLst/>
          </a:prstGeom>
          <a:noFill/>
          <a:ln w="9525">
            <a:noFill/>
            <a:miter lim="800000"/>
            <a:headEnd/>
            <a:tailEnd/>
          </a:ln>
        </p:spPr>
        <p:txBody>
          <a:bodyPr>
            <a:spAutoFit/>
          </a:bodyPr>
          <a:lstStyle/>
          <a:p>
            <a:pPr>
              <a:lnSpc>
                <a:spcPct val="110000"/>
              </a:lnSpc>
              <a:buClr>
                <a:srgbClr val="00FF00"/>
              </a:buClr>
              <a:buFont typeface="Wingdings" pitchFamily="2" charset="2"/>
              <a:buChar char="Ø"/>
              <a:defRPr/>
            </a:pPr>
            <a:r>
              <a:rPr lang="en-US" altLang="zh-CN" sz="2800" dirty="0">
                <a:latin typeface="+mn-ea"/>
                <a:ea typeface="+mn-ea"/>
              </a:rPr>
              <a:t> </a:t>
            </a:r>
            <a:r>
              <a:rPr lang="zh-CN" altLang="en-US" sz="2800" dirty="0">
                <a:latin typeface="+mn-ea"/>
                <a:ea typeface="+mn-ea"/>
              </a:rPr>
              <a:t>变量间的相关关系不能用完全确切的函数形式表示，但在平均意义下有一定的定量关系表达式，寻找这种定量关系表达式就是回归分析的主要任务。</a:t>
            </a:r>
          </a:p>
        </p:txBody>
      </p:sp>
      <p:sp>
        <p:nvSpPr>
          <p:cNvPr id="396292" name="Rectangle 4"/>
          <p:cNvSpPr>
            <a:spLocks noChangeArrowheads="1"/>
          </p:cNvSpPr>
          <p:nvPr/>
        </p:nvSpPr>
        <p:spPr bwMode="auto">
          <a:xfrm>
            <a:off x="457200" y="863600"/>
            <a:ext cx="7924800" cy="1039813"/>
          </a:xfrm>
          <a:prstGeom prst="rect">
            <a:avLst/>
          </a:prstGeom>
          <a:noFill/>
          <a:ln w="9525">
            <a:noFill/>
            <a:miter lim="800000"/>
            <a:headEnd/>
            <a:tailEnd/>
          </a:ln>
        </p:spPr>
        <p:txBody>
          <a:bodyPr>
            <a:spAutoFit/>
          </a:bodyPr>
          <a:lstStyle/>
          <a:p>
            <a:pPr algn="ctr">
              <a:lnSpc>
                <a:spcPct val="110000"/>
              </a:lnSpc>
              <a:buClr>
                <a:srgbClr val="00FF00"/>
              </a:buClr>
              <a:buFont typeface="Wingdings" pitchFamily="2" charset="2"/>
              <a:buChar char="Ø"/>
              <a:defRPr/>
            </a:pPr>
            <a:r>
              <a:rPr lang="en-US" altLang="zh-CN" sz="2800" dirty="0">
                <a:latin typeface="+mn-ea"/>
                <a:ea typeface="+mn-ea"/>
              </a:rPr>
              <a:t> </a:t>
            </a:r>
            <a:r>
              <a:rPr lang="zh-CN" altLang="en-US" sz="2800" dirty="0">
                <a:latin typeface="+mn-ea"/>
                <a:ea typeface="+mn-ea"/>
              </a:rPr>
              <a:t>回归分析处理的是变量与变量间的关系。变量间常见的关系有两类：</a:t>
            </a:r>
            <a:r>
              <a:rPr lang="zh-CN" altLang="en-US" sz="2800" dirty="0">
                <a:solidFill>
                  <a:srgbClr val="0000FF"/>
                </a:solidFill>
                <a:latin typeface="+mn-ea"/>
                <a:ea typeface="+mn-ea"/>
              </a:rPr>
              <a:t>确定性关系</a:t>
            </a:r>
            <a:r>
              <a:rPr lang="zh-CN" altLang="en-US" sz="2800" dirty="0">
                <a:latin typeface="+mn-ea"/>
                <a:ea typeface="+mn-ea"/>
              </a:rPr>
              <a:t>与</a:t>
            </a:r>
            <a:r>
              <a:rPr lang="zh-CN" altLang="en-US" sz="2800" dirty="0">
                <a:solidFill>
                  <a:srgbClr val="0000FF"/>
                </a:solidFill>
                <a:latin typeface="+mn-ea"/>
                <a:ea typeface="+mn-ea"/>
              </a:rPr>
              <a:t>相关关系</a:t>
            </a:r>
            <a:r>
              <a:rPr lang="zh-CN" altLang="en-US" sz="2800" dirty="0">
                <a:latin typeface="+mn-ea"/>
                <a:ea typeface="+mn-ea"/>
              </a:rPr>
              <a:t>。</a:t>
            </a: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8338" name="Rectangle 2"/>
          <p:cNvSpPr>
            <a:spLocks noGrp="1" noChangeArrowheads="1"/>
          </p:cNvSpPr>
          <p:nvPr>
            <p:ph type="body" idx="4294967295"/>
          </p:nvPr>
        </p:nvSpPr>
        <p:spPr>
          <a:xfrm>
            <a:off x="428625" y="642938"/>
            <a:ext cx="8501063" cy="5410200"/>
          </a:xfrm>
        </p:spPr>
        <p:txBody>
          <a:bodyPr/>
          <a:lstStyle/>
          <a:p>
            <a:pPr algn="ctr" eaLnBrk="1" hangingPunct="1">
              <a:buFont typeface="Wingdings" pitchFamily="2" charset="2"/>
              <a:buNone/>
              <a:defRPr/>
            </a:pPr>
            <a:r>
              <a:rPr lang="en-US" altLang="zh-CN" sz="2800" dirty="0" smtClean="0">
                <a:solidFill>
                  <a:srgbClr val="0000FF"/>
                </a:solidFill>
                <a:latin typeface="+mn-ea"/>
              </a:rPr>
              <a:t>  3.2.2   </a:t>
            </a:r>
            <a:r>
              <a:rPr lang="zh-CN" altLang="en-US" sz="2800" dirty="0" smtClean="0">
                <a:solidFill>
                  <a:srgbClr val="0000FF"/>
                </a:solidFill>
                <a:latin typeface="+mn-ea"/>
              </a:rPr>
              <a:t>一元线性回归模型</a:t>
            </a:r>
          </a:p>
          <a:p>
            <a:pPr algn="just" eaLnBrk="1" hangingPunct="1">
              <a:lnSpc>
                <a:spcPct val="110000"/>
              </a:lnSpc>
              <a:spcBef>
                <a:spcPct val="0"/>
              </a:spcBef>
              <a:buFont typeface="Wingdings" pitchFamily="2" charset="2"/>
              <a:buNone/>
              <a:defRPr/>
            </a:pPr>
            <a:r>
              <a:rPr lang="zh-CN" altLang="en-US" sz="2800" dirty="0" smtClean="0">
                <a:latin typeface="+mn-ea"/>
              </a:rPr>
              <a:t>    设</a:t>
            </a:r>
            <a:r>
              <a:rPr lang="en-US" altLang="zh-CN" sz="2800" i="1" dirty="0" smtClean="0">
                <a:latin typeface="+mn-ea"/>
              </a:rPr>
              <a:t>y</a:t>
            </a:r>
            <a:r>
              <a:rPr lang="zh-CN" altLang="en-US" sz="2800" dirty="0" smtClean="0">
                <a:latin typeface="+mn-ea"/>
              </a:rPr>
              <a:t>与</a:t>
            </a:r>
            <a:r>
              <a:rPr lang="en-US" altLang="zh-CN" sz="2800" i="1" dirty="0" smtClean="0">
                <a:latin typeface="+mn-ea"/>
              </a:rPr>
              <a:t>x</a:t>
            </a:r>
            <a:r>
              <a:rPr lang="zh-CN" altLang="en-US" sz="2800" dirty="0" smtClean="0">
                <a:latin typeface="+mn-ea"/>
              </a:rPr>
              <a:t>间有相关关系，称</a:t>
            </a:r>
            <a:r>
              <a:rPr lang="en-US" altLang="zh-CN" sz="2800" i="1" dirty="0" smtClean="0">
                <a:latin typeface="+mn-ea"/>
              </a:rPr>
              <a:t>x</a:t>
            </a:r>
            <a:r>
              <a:rPr lang="zh-CN" altLang="en-US" sz="2800" dirty="0" smtClean="0">
                <a:latin typeface="+mn-ea"/>
              </a:rPr>
              <a:t>为</a:t>
            </a:r>
            <a:r>
              <a:rPr lang="zh-CN" altLang="en-US" sz="2800" dirty="0" smtClean="0">
                <a:solidFill>
                  <a:srgbClr val="FF0000"/>
                </a:solidFill>
                <a:latin typeface="+mn-ea"/>
              </a:rPr>
              <a:t>自变量</a:t>
            </a:r>
            <a:r>
              <a:rPr lang="en-US" altLang="zh-CN" sz="2800" dirty="0" smtClean="0">
                <a:latin typeface="+mn-ea"/>
              </a:rPr>
              <a:t>(</a:t>
            </a:r>
            <a:r>
              <a:rPr lang="zh-CN" altLang="en-US" sz="2800" dirty="0" smtClean="0">
                <a:latin typeface="+mn-ea"/>
              </a:rPr>
              <a:t>预报变量</a:t>
            </a:r>
            <a:r>
              <a:rPr lang="en-US" altLang="zh-CN" sz="2800" dirty="0" smtClean="0">
                <a:latin typeface="+mn-ea"/>
              </a:rPr>
              <a:t>)</a:t>
            </a:r>
            <a:r>
              <a:rPr lang="zh-CN" altLang="en-US" sz="2800" dirty="0" smtClean="0">
                <a:latin typeface="+mn-ea"/>
              </a:rPr>
              <a:t>，</a:t>
            </a:r>
            <a:r>
              <a:rPr lang="en-US" altLang="zh-CN" sz="2800" i="1" dirty="0" smtClean="0">
                <a:latin typeface="+mn-ea"/>
              </a:rPr>
              <a:t>y</a:t>
            </a:r>
            <a:r>
              <a:rPr lang="zh-CN" altLang="en-US" sz="2800" dirty="0" smtClean="0">
                <a:latin typeface="+mn-ea"/>
              </a:rPr>
              <a:t>为</a:t>
            </a:r>
            <a:r>
              <a:rPr lang="zh-CN" altLang="en-US" sz="2800" dirty="0" smtClean="0">
                <a:solidFill>
                  <a:srgbClr val="FF0000"/>
                </a:solidFill>
                <a:latin typeface="+mn-ea"/>
              </a:rPr>
              <a:t>因变量</a:t>
            </a:r>
            <a:r>
              <a:rPr lang="en-US" altLang="zh-CN" sz="2800" dirty="0" smtClean="0">
                <a:latin typeface="+mn-ea"/>
              </a:rPr>
              <a:t>(</a:t>
            </a:r>
            <a:r>
              <a:rPr lang="zh-CN" altLang="en-US" sz="2800" dirty="0" smtClean="0">
                <a:latin typeface="+mn-ea"/>
              </a:rPr>
              <a:t>响应变量</a:t>
            </a:r>
            <a:r>
              <a:rPr lang="en-US" altLang="zh-CN" sz="2800" dirty="0" smtClean="0">
                <a:latin typeface="+mn-ea"/>
              </a:rPr>
              <a:t>)</a:t>
            </a:r>
            <a:r>
              <a:rPr lang="zh-CN" altLang="en-US" sz="2800" dirty="0" smtClean="0">
                <a:latin typeface="+mn-ea"/>
              </a:rPr>
              <a:t>，在知道</a:t>
            </a:r>
            <a:r>
              <a:rPr lang="en-US" altLang="zh-CN" sz="2800" i="1" dirty="0" smtClean="0">
                <a:latin typeface="+mn-ea"/>
              </a:rPr>
              <a:t>x</a:t>
            </a:r>
            <a:r>
              <a:rPr lang="zh-CN" altLang="en-US" sz="2800" dirty="0" smtClean="0">
                <a:latin typeface="+mn-ea"/>
              </a:rPr>
              <a:t>取值后，</a:t>
            </a:r>
            <a:r>
              <a:rPr lang="en-US" altLang="zh-CN" sz="2800" i="1" dirty="0" smtClean="0">
                <a:latin typeface="+mn-ea"/>
              </a:rPr>
              <a:t>y</a:t>
            </a:r>
            <a:r>
              <a:rPr lang="zh-CN" altLang="en-US" sz="2800" dirty="0" smtClean="0">
                <a:latin typeface="+mn-ea"/>
              </a:rPr>
              <a:t>有一个分布</a:t>
            </a:r>
            <a:r>
              <a:rPr lang="en-US" altLang="zh-CN" sz="2800" i="1" dirty="0" smtClean="0">
                <a:latin typeface="+mn-ea"/>
              </a:rPr>
              <a:t>p</a:t>
            </a:r>
            <a:r>
              <a:rPr lang="en-US" altLang="zh-CN" sz="2800" dirty="0" smtClean="0">
                <a:latin typeface="+mn-ea"/>
              </a:rPr>
              <a:t>(</a:t>
            </a:r>
            <a:r>
              <a:rPr lang="en-US" altLang="zh-CN" sz="2800" i="1" dirty="0" err="1" smtClean="0">
                <a:latin typeface="+mn-ea"/>
              </a:rPr>
              <a:t>y</a:t>
            </a:r>
            <a:r>
              <a:rPr lang="en-US" altLang="zh-CN" sz="2800" dirty="0" err="1" smtClean="0">
                <a:latin typeface="+mn-ea"/>
                <a:sym typeface="Symbol" pitchFamily="18" charset="2"/>
              </a:rPr>
              <a:t></a:t>
            </a:r>
            <a:r>
              <a:rPr lang="en-US" altLang="zh-CN" sz="2800" i="1" dirty="0" err="1" smtClean="0">
                <a:latin typeface="+mn-ea"/>
              </a:rPr>
              <a:t>x</a:t>
            </a:r>
            <a:r>
              <a:rPr lang="en-US" altLang="zh-CN" sz="2800" dirty="0" smtClean="0">
                <a:latin typeface="+mn-ea"/>
              </a:rPr>
              <a:t>)</a:t>
            </a:r>
            <a:r>
              <a:rPr lang="zh-CN" altLang="en-US" sz="2800" dirty="0" smtClean="0">
                <a:latin typeface="+mn-ea"/>
              </a:rPr>
              <a:t>，我们关心的是</a:t>
            </a:r>
            <a:r>
              <a:rPr lang="en-US" altLang="zh-CN" sz="2800" i="1" dirty="0" smtClean="0">
                <a:latin typeface="+mn-ea"/>
              </a:rPr>
              <a:t>y</a:t>
            </a:r>
            <a:r>
              <a:rPr lang="zh-CN" altLang="en-US" sz="2800" dirty="0" smtClean="0">
                <a:latin typeface="+mn-ea"/>
              </a:rPr>
              <a:t>的均值</a:t>
            </a:r>
            <a:r>
              <a:rPr lang="en-US" altLang="zh-CN" sz="2800" i="1" dirty="0" smtClean="0">
                <a:latin typeface="+mn-ea"/>
              </a:rPr>
              <a:t>E</a:t>
            </a:r>
            <a:r>
              <a:rPr lang="en-US" altLang="zh-CN" sz="2800" dirty="0" smtClean="0">
                <a:latin typeface="+mn-ea"/>
              </a:rPr>
              <a:t>(</a:t>
            </a:r>
            <a:r>
              <a:rPr lang="en-US" altLang="zh-CN" sz="2800" i="1" dirty="0" err="1" smtClean="0">
                <a:latin typeface="+mn-ea"/>
              </a:rPr>
              <a:t>Y</a:t>
            </a:r>
            <a:r>
              <a:rPr lang="en-US" altLang="zh-CN" sz="2800" dirty="0" err="1" smtClean="0">
                <a:latin typeface="+mn-ea"/>
                <a:sym typeface="Symbol" pitchFamily="18" charset="2"/>
              </a:rPr>
              <a:t></a:t>
            </a:r>
            <a:r>
              <a:rPr lang="en-US" altLang="zh-CN" sz="2800" i="1" dirty="0" err="1" smtClean="0">
                <a:latin typeface="+mn-ea"/>
              </a:rPr>
              <a:t>x</a:t>
            </a:r>
            <a:r>
              <a:rPr lang="en-US" altLang="zh-CN" sz="2800" dirty="0" smtClean="0">
                <a:latin typeface="+mn-ea"/>
              </a:rPr>
              <a:t>)</a:t>
            </a:r>
            <a:r>
              <a:rPr lang="zh-CN" altLang="en-US" sz="2800" dirty="0" smtClean="0">
                <a:latin typeface="+mn-ea"/>
              </a:rPr>
              <a:t>：</a:t>
            </a:r>
          </a:p>
          <a:p>
            <a:pPr algn="r" eaLnBrk="1" hangingPunct="1">
              <a:lnSpc>
                <a:spcPct val="120000"/>
              </a:lnSpc>
              <a:spcBef>
                <a:spcPct val="0"/>
              </a:spcBef>
              <a:buFont typeface="Wingdings" pitchFamily="2" charset="2"/>
              <a:buNone/>
              <a:defRPr/>
            </a:pPr>
            <a:r>
              <a:rPr lang="zh-CN" altLang="en-US" sz="2800" dirty="0" smtClean="0">
                <a:latin typeface="+mn-ea"/>
              </a:rPr>
              <a:t>                                  </a:t>
            </a:r>
            <a:r>
              <a:rPr lang="en-US" altLang="zh-CN" sz="2800" dirty="0" smtClean="0">
                <a:latin typeface="+mn-ea"/>
              </a:rPr>
              <a:t>(8.4.1)</a:t>
            </a:r>
          </a:p>
          <a:p>
            <a:pPr algn="just" eaLnBrk="1" hangingPunct="1">
              <a:lnSpc>
                <a:spcPct val="120000"/>
              </a:lnSpc>
              <a:spcBef>
                <a:spcPct val="0"/>
              </a:spcBef>
              <a:buFont typeface="Wingdings" pitchFamily="2" charset="2"/>
              <a:buNone/>
              <a:defRPr/>
            </a:pPr>
            <a:r>
              <a:rPr lang="en-US" altLang="zh-CN" sz="2800" dirty="0" smtClean="0">
                <a:latin typeface="+mn-ea"/>
              </a:rPr>
              <a:t>   </a:t>
            </a:r>
            <a:r>
              <a:rPr lang="zh-CN" altLang="en-US" sz="2800" dirty="0" smtClean="0">
                <a:latin typeface="+mn-ea"/>
              </a:rPr>
              <a:t>这便是</a:t>
            </a:r>
            <a:r>
              <a:rPr lang="en-US" altLang="zh-CN" sz="2800" i="1" dirty="0" smtClean="0">
                <a:latin typeface="+mn-ea"/>
              </a:rPr>
              <a:t>y</a:t>
            </a:r>
            <a:r>
              <a:rPr lang="zh-CN" altLang="en-US" sz="2800" dirty="0" smtClean="0">
                <a:latin typeface="+mn-ea"/>
              </a:rPr>
              <a:t>关于</a:t>
            </a:r>
            <a:r>
              <a:rPr lang="en-US" altLang="zh-CN" sz="2800" i="1" dirty="0" smtClean="0">
                <a:latin typeface="+mn-ea"/>
              </a:rPr>
              <a:t>x</a:t>
            </a:r>
            <a:r>
              <a:rPr lang="zh-CN" altLang="en-US" sz="2800" dirty="0" smtClean="0">
                <a:latin typeface="+mn-ea"/>
              </a:rPr>
              <a:t>的理论回归函数</a:t>
            </a:r>
            <a:r>
              <a:rPr lang="en-US" altLang="zh-CN" sz="2800" dirty="0" smtClean="0">
                <a:latin typeface="+mn-ea"/>
              </a:rPr>
              <a:t>——</a:t>
            </a:r>
            <a:r>
              <a:rPr lang="zh-CN" altLang="en-US" sz="2800" dirty="0" smtClean="0">
                <a:latin typeface="+mn-ea"/>
              </a:rPr>
              <a:t>条件期望，也就是我们要寻找的相关关系的表达式。</a:t>
            </a:r>
          </a:p>
          <a:p>
            <a:pPr algn="just" eaLnBrk="1" hangingPunct="1">
              <a:lnSpc>
                <a:spcPct val="120000"/>
              </a:lnSpc>
              <a:spcBef>
                <a:spcPct val="0"/>
              </a:spcBef>
              <a:buFont typeface="Wingdings" pitchFamily="2" charset="2"/>
              <a:buNone/>
              <a:defRPr/>
            </a:pPr>
            <a:r>
              <a:rPr lang="zh-CN" altLang="en-US" sz="2800" dirty="0" smtClean="0">
                <a:latin typeface="+mn-ea"/>
              </a:rPr>
              <a:t>   通常，相关关系可用下式表示</a:t>
            </a:r>
          </a:p>
          <a:p>
            <a:pPr algn="ctr" eaLnBrk="1" hangingPunct="1">
              <a:lnSpc>
                <a:spcPct val="120000"/>
              </a:lnSpc>
              <a:spcBef>
                <a:spcPct val="0"/>
              </a:spcBef>
              <a:buFont typeface="Wingdings" pitchFamily="2" charset="2"/>
              <a:buNone/>
              <a:defRPr/>
            </a:pPr>
            <a:r>
              <a:rPr lang="en-US" altLang="zh-CN" sz="2800" i="1" dirty="0" smtClean="0">
                <a:latin typeface="+mn-ea"/>
              </a:rPr>
              <a:t>y </a:t>
            </a:r>
            <a:r>
              <a:rPr lang="en-US" altLang="zh-CN" sz="2800" dirty="0" smtClean="0">
                <a:latin typeface="+mn-ea"/>
              </a:rPr>
              <a:t>=</a:t>
            </a:r>
            <a:r>
              <a:rPr lang="en-US" altLang="zh-CN" sz="2800" i="1" dirty="0" smtClean="0">
                <a:latin typeface="+mn-ea"/>
              </a:rPr>
              <a:t>f </a:t>
            </a:r>
            <a:r>
              <a:rPr lang="en-US" altLang="zh-CN" sz="2800" dirty="0" smtClean="0">
                <a:latin typeface="+mn-ea"/>
              </a:rPr>
              <a:t>(</a:t>
            </a:r>
            <a:r>
              <a:rPr lang="en-US" altLang="zh-CN" sz="2800" i="1" dirty="0" smtClean="0">
                <a:latin typeface="+mn-ea"/>
              </a:rPr>
              <a:t>x</a:t>
            </a:r>
            <a:r>
              <a:rPr lang="en-US" altLang="zh-CN" sz="2800" dirty="0" smtClean="0">
                <a:latin typeface="+mn-ea"/>
              </a:rPr>
              <a:t>)+ </a:t>
            </a:r>
            <a:r>
              <a:rPr lang="en-US" altLang="zh-CN" sz="2800" i="1" dirty="0" smtClean="0">
                <a:latin typeface="+mn-ea"/>
                <a:sym typeface="Symbol" pitchFamily="18" charset="2"/>
              </a:rPr>
              <a:t></a:t>
            </a:r>
            <a:endParaRPr lang="en-US" altLang="zh-CN" sz="2800" dirty="0" smtClean="0">
              <a:latin typeface="+mn-ea"/>
            </a:endParaRPr>
          </a:p>
          <a:p>
            <a:pPr eaLnBrk="1" hangingPunct="1">
              <a:lnSpc>
                <a:spcPct val="120000"/>
              </a:lnSpc>
              <a:spcBef>
                <a:spcPct val="0"/>
              </a:spcBef>
              <a:buFont typeface="Wingdings" pitchFamily="2" charset="2"/>
              <a:buNone/>
              <a:defRPr/>
            </a:pPr>
            <a:r>
              <a:rPr lang="en-US" altLang="zh-CN" sz="2800" dirty="0" smtClean="0">
                <a:latin typeface="+mn-ea"/>
              </a:rPr>
              <a:t>   </a:t>
            </a:r>
            <a:r>
              <a:rPr lang="zh-CN" altLang="en-US" sz="2800" dirty="0" smtClean="0">
                <a:latin typeface="+mn-ea"/>
              </a:rPr>
              <a:t>其中</a:t>
            </a:r>
            <a:r>
              <a:rPr lang="zh-CN" altLang="en-US" sz="2800" i="1" dirty="0" smtClean="0">
                <a:latin typeface="+mn-ea"/>
                <a:sym typeface="Symbol" pitchFamily="18" charset="2"/>
              </a:rPr>
              <a:t></a:t>
            </a:r>
            <a:r>
              <a:rPr lang="zh-CN" altLang="en-US" sz="2800" dirty="0" smtClean="0">
                <a:latin typeface="+mn-ea"/>
              </a:rPr>
              <a:t>是随机误差，一般假设</a:t>
            </a:r>
            <a:r>
              <a:rPr lang="zh-CN" altLang="en-US" sz="2800" i="1" dirty="0" smtClean="0">
                <a:latin typeface="+mn-ea"/>
                <a:sym typeface="Symbol" pitchFamily="18" charset="2"/>
              </a:rPr>
              <a:t></a:t>
            </a:r>
            <a:r>
              <a:rPr lang="zh-CN" altLang="en-US" sz="2800" dirty="0" smtClean="0">
                <a:latin typeface="+mn-ea"/>
              </a:rPr>
              <a:t> </a:t>
            </a:r>
            <a:r>
              <a:rPr lang="en-US" altLang="zh-CN" sz="2800" baseline="-25000" dirty="0" smtClean="0">
                <a:latin typeface="+mn-ea"/>
              </a:rPr>
              <a:t>~</a:t>
            </a:r>
            <a:r>
              <a:rPr lang="en-US" altLang="zh-CN" sz="2800" i="1" dirty="0" smtClean="0">
                <a:latin typeface="+mn-ea"/>
              </a:rPr>
              <a:t>N</a:t>
            </a:r>
            <a:r>
              <a:rPr lang="en-US" altLang="zh-CN" sz="2800" dirty="0" smtClean="0">
                <a:latin typeface="+mn-ea"/>
              </a:rPr>
              <a:t>(0, </a:t>
            </a:r>
            <a:r>
              <a:rPr lang="en-US" altLang="zh-CN" sz="2800" i="1" dirty="0" smtClean="0">
                <a:latin typeface="+mn-ea"/>
                <a:sym typeface="Symbol" pitchFamily="18" charset="2"/>
              </a:rPr>
              <a:t></a:t>
            </a:r>
            <a:r>
              <a:rPr lang="en-US" altLang="zh-CN" sz="2800" baseline="-25000" dirty="0" smtClean="0">
                <a:latin typeface="+mn-ea"/>
                <a:sym typeface="Symbol" pitchFamily="18" charset="2"/>
              </a:rPr>
              <a:t> </a:t>
            </a:r>
            <a:r>
              <a:rPr lang="en-US" altLang="zh-CN" sz="2800" baseline="48000" dirty="0" smtClean="0">
                <a:latin typeface="+mn-ea"/>
                <a:sym typeface="Symbol" pitchFamily="18" charset="2"/>
              </a:rPr>
              <a:t>2</a:t>
            </a:r>
            <a:r>
              <a:rPr lang="en-US" altLang="zh-CN" sz="2800" dirty="0" smtClean="0">
                <a:latin typeface="+mn-ea"/>
              </a:rPr>
              <a:t>)</a:t>
            </a:r>
            <a:r>
              <a:rPr lang="zh-CN" altLang="en-US" sz="2800" dirty="0" smtClean="0">
                <a:latin typeface="+mn-ea"/>
              </a:rPr>
              <a:t>。 </a:t>
            </a:r>
          </a:p>
        </p:txBody>
      </p:sp>
      <p:graphicFrame>
        <p:nvGraphicFramePr>
          <p:cNvPr id="398339" name="Object 3"/>
          <p:cNvGraphicFramePr>
            <a:graphicFrameLocks noChangeAspect="1"/>
          </p:cNvGraphicFramePr>
          <p:nvPr/>
        </p:nvGraphicFramePr>
        <p:xfrm>
          <a:off x="2428875" y="2428875"/>
          <a:ext cx="3810000" cy="762000"/>
        </p:xfrm>
        <a:graphic>
          <a:graphicData uri="http://schemas.openxmlformats.org/presentationml/2006/ole">
            <p:oleObj spid="_x0000_s77826" name="Equation" r:id="rId4" imgW="1917360" imgH="457200" progId="Equation.DSMT4">
              <p:embed/>
            </p:oleObj>
          </a:graphicData>
        </a:graphic>
      </p:graphicFrame>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0386" name="Rectangle 2"/>
          <p:cNvSpPr>
            <a:spLocks noGrp="1" noChangeArrowheads="1"/>
          </p:cNvSpPr>
          <p:nvPr>
            <p:ph type="body" idx="4294967295"/>
          </p:nvPr>
        </p:nvSpPr>
        <p:spPr>
          <a:xfrm>
            <a:off x="500063" y="2500313"/>
            <a:ext cx="8286750" cy="3124200"/>
          </a:xfrm>
        </p:spPr>
        <p:txBody>
          <a:bodyPr/>
          <a:lstStyle/>
          <a:p>
            <a:pPr eaLnBrk="1" hangingPunct="1">
              <a:lnSpc>
                <a:spcPct val="120000"/>
              </a:lnSpc>
              <a:spcBef>
                <a:spcPct val="0"/>
              </a:spcBef>
              <a:buFont typeface="Wingdings" pitchFamily="2" charset="2"/>
              <a:buNone/>
              <a:defRPr/>
            </a:pPr>
            <a:r>
              <a:rPr lang="en-US" altLang="zh-CN" dirty="0" smtClean="0">
                <a:solidFill>
                  <a:srgbClr val="00FF00"/>
                </a:solidFill>
                <a:latin typeface="+mn-ea"/>
              </a:rPr>
              <a:t>  </a:t>
            </a:r>
            <a:r>
              <a:rPr lang="zh-CN" altLang="en-US" dirty="0" smtClean="0">
                <a:solidFill>
                  <a:srgbClr val="0000FF"/>
                </a:solidFill>
                <a:latin typeface="+mn-ea"/>
              </a:rPr>
              <a:t>例</a:t>
            </a:r>
            <a:r>
              <a:rPr lang="en-US" altLang="zh-CN" dirty="0" smtClean="0">
                <a:solidFill>
                  <a:srgbClr val="0000FF"/>
                </a:solidFill>
                <a:latin typeface="+mn-ea"/>
              </a:rPr>
              <a:t>3.2.1   </a:t>
            </a:r>
            <a:r>
              <a:rPr lang="zh-CN" altLang="en-US" dirty="0" smtClean="0">
                <a:latin typeface="+mn-ea"/>
              </a:rPr>
              <a:t>合金的强度</a:t>
            </a:r>
            <a:r>
              <a:rPr lang="en-US" altLang="zh-CN" i="1" dirty="0" smtClean="0">
                <a:latin typeface="+mn-ea"/>
              </a:rPr>
              <a:t>y</a:t>
            </a:r>
            <a:r>
              <a:rPr lang="en-US" altLang="zh-CN" dirty="0" smtClean="0">
                <a:latin typeface="+mn-ea"/>
              </a:rPr>
              <a:t> (×10</a:t>
            </a:r>
            <a:r>
              <a:rPr lang="en-US" altLang="zh-CN" sz="2000" baseline="60000" dirty="0" smtClean="0">
                <a:latin typeface="+mn-ea"/>
              </a:rPr>
              <a:t>7</a:t>
            </a:r>
            <a:r>
              <a:rPr lang="en-US" altLang="zh-CN" dirty="0" smtClean="0">
                <a:latin typeface="+mn-ea"/>
              </a:rPr>
              <a:t>Pa) </a:t>
            </a:r>
            <a:r>
              <a:rPr lang="zh-CN" altLang="en-US" dirty="0" smtClean="0">
                <a:latin typeface="+mn-ea"/>
              </a:rPr>
              <a:t>与合金中碳的含量</a:t>
            </a:r>
            <a:r>
              <a:rPr lang="en-US" altLang="zh-CN" i="1" dirty="0" smtClean="0">
                <a:latin typeface="+mn-ea"/>
              </a:rPr>
              <a:t>x</a:t>
            </a:r>
            <a:r>
              <a:rPr lang="en-US" altLang="zh-CN" dirty="0" smtClean="0">
                <a:latin typeface="+mn-ea"/>
              </a:rPr>
              <a:t> (%) </a:t>
            </a:r>
            <a:r>
              <a:rPr lang="zh-CN" altLang="en-US" dirty="0" smtClean="0">
                <a:latin typeface="+mn-ea"/>
              </a:rPr>
              <a:t>有关。为研究两个变量间的关系。首先是收集数据，我们把收集到的数据记为</a:t>
            </a:r>
            <a:r>
              <a:rPr lang="en-US" altLang="zh-CN" dirty="0" smtClean="0">
                <a:latin typeface="+mn-ea"/>
              </a:rPr>
              <a:t>(</a:t>
            </a:r>
            <a:r>
              <a:rPr lang="en-US" altLang="zh-CN" i="1" dirty="0" err="1" smtClean="0">
                <a:latin typeface="+mn-ea"/>
              </a:rPr>
              <a:t>x</a:t>
            </a:r>
            <a:r>
              <a:rPr lang="en-US" altLang="zh-CN" sz="2000" i="1" baseline="-25000" dirty="0" err="1" smtClean="0">
                <a:latin typeface="+mn-ea"/>
              </a:rPr>
              <a:t>i</a:t>
            </a:r>
            <a:r>
              <a:rPr lang="en-US" altLang="zh-CN" dirty="0" err="1" smtClean="0">
                <a:latin typeface="+mn-ea"/>
              </a:rPr>
              <a:t>,</a:t>
            </a:r>
            <a:r>
              <a:rPr lang="en-US" altLang="zh-CN" i="1" dirty="0" err="1" smtClean="0">
                <a:latin typeface="+mn-ea"/>
              </a:rPr>
              <a:t>y</a:t>
            </a:r>
            <a:r>
              <a:rPr lang="en-US" altLang="zh-CN" sz="2000" i="1" baseline="-25000" dirty="0" err="1" smtClean="0">
                <a:latin typeface="+mn-ea"/>
              </a:rPr>
              <a:t>i</a:t>
            </a:r>
            <a:r>
              <a:rPr lang="en-US" altLang="zh-CN" dirty="0" smtClean="0">
                <a:latin typeface="+mn-ea"/>
              </a:rPr>
              <a:t>),</a:t>
            </a:r>
            <a:r>
              <a:rPr lang="en-US" altLang="zh-CN" i="1" dirty="0" err="1" smtClean="0">
                <a:latin typeface="+mn-ea"/>
              </a:rPr>
              <a:t>i</a:t>
            </a:r>
            <a:r>
              <a:rPr lang="en-US" altLang="zh-CN" dirty="0" smtClean="0">
                <a:latin typeface="+mn-ea"/>
              </a:rPr>
              <a:t>=1,2,</a:t>
            </a:r>
            <a:r>
              <a:rPr lang="en-US" altLang="zh-CN" dirty="0" smtClean="0">
                <a:latin typeface="+mn-ea"/>
                <a:sym typeface="Symbol" pitchFamily="18" charset="2"/>
              </a:rPr>
              <a:t></a:t>
            </a:r>
            <a:r>
              <a:rPr lang="en-US" altLang="zh-CN" dirty="0" smtClean="0">
                <a:latin typeface="+mn-ea"/>
              </a:rPr>
              <a:t>,</a:t>
            </a:r>
            <a:r>
              <a:rPr lang="en-US" altLang="zh-CN" i="1" dirty="0" smtClean="0">
                <a:latin typeface="+mn-ea"/>
              </a:rPr>
              <a:t>n</a:t>
            </a:r>
            <a:r>
              <a:rPr lang="zh-CN" altLang="en-US" dirty="0" smtClean="0">
                <a:latin typeface="+mn-ea"/>
              </a:rPr>
              <a:t>。本例中，我们收集到</a:t>
            </a:r>
            <a:r>
              <a:rPr lang="en-US" altLang="zh-CN" dirty="0" smtClean="0">
                <a:latin typeface="+mn-ea"/>
              </a:rPr>
              <a:t>12</a:t>
            </a:r>
            <a:r>
              <a:rPr lang="zh-CN" altLang="en-US" dirty="0" smtClean="0">
                <a:latin typeface="+mn-ea"/>
              </a:rPr>
              <a:t>组数据，列于表</a:t>
            </a:r>
            <a:r>
              <a:rPr lang="en-US" altLang="zh-CN" dirty="0" smtClean="0">
                <a:latin typeface="+mn-ea"/>
              </a:rPr>
              <a:t>8.4.1</a:t>
            </a:r>
            <a:r>
              <a:rPr lang="zh-CN" altLang="en-US" dirty="0" smtClean="0">
                <a:latin typeface="+mn-ea"/>
              </a:rPr>
              <a:t>中 </a:t>
            </a:r>
          </a:p>
        </p:txBody>
      </p:sp>
      <p:sp>
        <p:nvSpPr>
          <p:cNvPr id="400387" name="Rectangle 3"/>
          <p:cNvSpPr>
            <a:spLocks noChangeArrowheads="1"/>
          </p:cNvSpPr>
          <p:nvPr/>
        </p:nvSpPr>
        <p:spPr bwMode="auto">
          <a:xfrm>
            <a:off x="1071563" y="642938"/>
            <a:ext cx="7086600" cy="1373187"/>
          </a:xfrm>
          <a:prstGeom prst="rect">
            <a:avLst/>
          </a:prstGeom>
          <a:noFill/>
          <a:ln w="9525">
            <a:noFill/>
            <a:miter lim="800000"/>
            <a:headEnd/>
            <a:tailEnd/>
          </a:ln>
        </p:spPr>
        <p:txBody>
          <a:bodyPr>
            <a:spAutoFit/>
          </a:bodyPr>
          <a:lstStyle/>
          <a:p>
            <a:pPr>
              <a:spcBef>
                <a:spcPct val="50000"/>
              </a:spcBef>
              <a:buClr>
                <a:schemeClr val="accent1"/>
              </a:buClr>
              <a:buSzPct val="85000"/>
              <a:buFont typeface="Wingdings" pitchFamily="2" charset="2"/>
              <a:buNone/>
              <a:defRPr/>
            </a:pPr>
            <a:r>
              <a:rPr lang="zh-CN" altLang="en-US" sz="2800" b="1" dirty="0">
                <a:solidFill>
                  <a:srgbClr val="0000FF"/>
                </a:solidFill>
                <a:latin typeface="+mn-ea"/>
                <a:ea typeface="+mn-ea"/>
              </a:rPr>
              <a:t>进行回归分析首先是回归函数形式的选择。</a:t>
            </a:r>
          </a:p>
          <a:p>
            <a:pPr>
              <a:buClr>
                <a:schemeClr val="accent1"/>
              </a:buClr>
              <a:buSzPct val="85000"/>
              <a:buFont typeface="Wingdings" pitchFamily="2" charset="2"/>
              <a:buNone/>
              <a:defRPr/>
            </a:pPr>
            <a:r>
              <a:rPr lang="zh-CN" altLang="en-US" sz="2800" b="1" dirty="0">
                <a:solidFill>
                  <a:srgbClr val="0000FF"/>
                </a:solidFill>
                <a:latin typeface="+mn-ea"/>
                <a:ea typeface="+mn-ea"/>
              </a:rPr>
              <a:t>当只有一个自变量时，通常可采用画散点图 的方法进行选择。</a:t>
            </a: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2"/>
          <p:cNvSpPr>
            <a:spLocks noGrp="1" noChangeArrowheads="1"/>
          </p:cNvSpPr>
          <p:nvPr>
            <p:ph type="title" idx="4294967295"/>
          </p:nvPr>
        </p:nvSpPr>
        <p:spPr>
          <a:xfrm>
            <a:off x="1143000" y="785813"/>
            <a:ext cx="7010400" cy="685800"/>
          </a:xfrm>
        </p:spPr>
        <p:txBody>
          <a:bodyPr/>
          <a:lstStyle/>
          <a:p>
            <a:pPr eaLnBrk="1" hangingPunct="1"/>
            <a:r>
              <a:rPr lang="zh-CN" altLang="en-US" sz="2800" smtClean="0">
                <a:solidFill>
                  <a:srgbClr val="0000FF"/>
                </a:solidFill>
                <a:latin typeface="Times New Roman" pitchFamily="18" charset="0"/>
                <a:ea typeface="楷体_GB2312" pitchFamily="49" charset="-122"/>
              </a:rPr>
              <a:t>表</a:t>
            </a:r>
            <a:r>
              <a:rPr lang="en-US" altLang="zh-CN" sz="2800" smtClean="0">
                <a:solidFill>
                  <a:srgbClr val="0000FF"/>
                </a:solidFill>
                <a:latin typeface="Times New Roman" pitchFamily="18" charset="0"/>
                <a:cs typeface="Times New Roman" pitchFamily="18" charset="0"/>
              </a:rPr>
              <a:t>3.2.1 </a:t>
            </a:r>
            <a:r>
              <a:rPr lang="zh-CN" altLang="en-US" sz="2800" smtClean="0">
                <a:solidFill>
                  <a:srgbClr val="0000FF"/>
                </a:solidFill>
                <a:latin typeface="Times New Roman" pitchFamily="18" charset="0"/>
                <a:ea typeface="楷体_GB2312" pitchFamily="49" charset="-122"/>
              </a:rPr>
              <a:t>合金钢强度</a:t>
            </a:r>
            <a:r>
              <a:rPr lang="en-US" altLang="zh-CN" sz="2800" i="1" smtClean="0">
                <a:solidFill>
                  <a:srgbClr val="0000FF"/>
                </a:solidFill>
                <a:latin typeface="Times New Roman" pitchFamily="18" charset="0"/>
                <a:ea typeface="楷体_GB2312" pitchFamily="49" charset="-122"/>
              </a:rPr>
              <a:t>y</a:t>
            </a:r>
            <a:r>
              <a:rPr lang="zh-CN" altLang="en-US" sz="2800" smtClean="0">
                <a:solidFill>
                  <a:srgbClr val="0000FF"/>
                </a:solidFill>
                <a:latin typeface="Times New Roman" pitchFamily="18" charset="0"/>
                <a:ea typeface="楷体_GB2312" pitchFamily="49" charset="-122"/>
              </a:rPr>
              <a:t>与碳含量</a:t>
            </a:r>
            <a:r>
              <a:rPr lang="en-US" altLang="zh-CN" sz="2800" i="1" smtClean="0">
                <a:solidFill>
                  <a:srgbClr val="0000FF"/>
                </a:solidFill>
                <a:latin typeface="Times New Roman" pitchFamily="18" charset="0"/>
                <a:ea typeface="楷体_GB2312" pitchFamily="49" charset="-122"/>
              </a:rPr>
              <a:t>x</a:t>
            </a:r>
            <a:r>
              <a:rPr lang="zh-CN" altLang="en-US" sz="2800" smtClean="0">
                <a:solidFill>
                  <a:srgbClr val="0000FF"/>
                </a:solidFill>
                <a:latin typeface="Times New Roman" pitchFamily="18" charset="0"/>
                <a:ea typeface="楷体_GB2312" pitchFamily="49" charset="-122"/>
              </a:rPr>
              <a:t>的数据</a:t>
            </a:r>
            <a:r>
              <a:rPr lang="zh-CN" altLang="en-US" smtClean="0">
                <a:solidFill>
                  <a:srgbClr val="0000FF"/>
                </a:solidFill>
              </a:rPr>
              <a:t> </a:t>
            </a:r>
          </a:p>
        </p:txBody>
      </p:sp>
      <p:graphicFrame>
        <p:nvGraphicFramePr>
          <p:cNvPr id="402435" name="Group 3"/>
          <p:cNvGraphicFramePr>
            <a:graphicFrameLocks noGrp="1"/>
          </p:cNvGraphicFramePr>
          <p:nvPr>
            <p:ph type="tbl" idx="4294967295"/>
          </p:nvPr>
        </p:nvGraphicFramePr>
        <p:xfrm>
          <a:off x="928688" y="1571625"/>
          <a:ext cx="7620000" cy="4116389"/>
        </p:xfrm>
        <a:graphic>
          <a:graphicData uri="http://schemas.openxmlformats.org/drawingml/2006/table">
            <a:tbl>
              <a:tblPr/>
              <a:tblGrid>
                <a:gridCol w="990600"/>
                <a:gridCol w="1143000"/>
                <a:gridCol w="1676400"/>
                <a:gridCol w="1066800"/>
                <a:gridCol w="1143000"/>
                <a:gridCol w="1600200"/>
              </a:tblGrid>
              <a:tr h="5873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zh-CN" altLang="en-US" sz="2400" b="0" i="0" u="none" strike="noStrike" cap="none" normalizeH="0" baseline="0" smtClean="0">
                          <a:ln>
                            <a:noFill/>
                          </a:ln>
                          <a:solidFill>
                            <a:srgbClr val="0000FF"/>
                          </a:solidFill>
                          <a:effectLst/>
                          <a:latin typeface="Times New Roman" pitchFamily="18" charset="0"/>
                          <a:ea typeface="楷体_GB2312" pitchFamily="49" charset="-122"/>
                        </a:rPr>
                        <a:t>序号</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0" i="1" u="none" strike="noStrike" cap="none" normalizeH="0" baseline="0" smtClean="0">
                          <a:ln>
                            <a:noFill/>
                          </a:ln>
                          <a:solidFill>
                            <a:srgbClr val="0000FF"/>
                          </a:solidFill>
                          <a:effectLst/>
                          <a:latin typeface="Times New Roman" pitchFamily="18" charset="0"/>
                          <a:ea typeface="楷体_GB2312" pitchFamily="49" charset="-122"/>
                        </a:rPr>
                        <a:t>x</a:t>
                      </a:r>
                      <a:r>
                        <a:rPr kumimoji="0" lang="en-US" altLang="zh-CN" sz="2400" b="0" i="0" u="none" strike="noStrike" cap="none" normalizeH="0" baseline="0" smtClean="0">
                          <a:ln>
                            <a:noFill/>
                          </a:ln>
                          <a:solidFill>
                            <a:srgbClr val="0000FF"/>
                          </a:solidFill>
                          <a:effectLst/>
                          <a:latin typeface="Times New Roman" pitchFamily="18" charset="0"/>
                          <a:ea typeface="楷体_GB2312"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0" i="1" u="none" strike="noStrike" cap="none" normalizeH="0" baseline="0" smtClean="0">
                          <a:ln>
                            <a:noFill/>
                          </a:ln>
                          <a:solidFill>
                            <a:srgbClr val="0000FF"/>
                          </a:solidFill>
                          <a:effectLst/>
                          <a:latin typeface="Times New Roman" pitchFamily="18" charset="0"/>
                          <a:ea typeface="楷体_GB2312" pitchFamily="49" charset="-122"/>
                        </a:rPr>
                        <a:t>y</a:t>
                      </a:r>
                      <a:r>
                        <a:rPr kumimoji="0" lang="en-US" altLang="zh-CN" sz="2400" b="0" i="0" u="none" strike="noStrike" cap="none" normalizeH="0" baseline="0" smtClean="0">
                          <a:ln>
                            <a:noFill/>
                          </a:ln>
                          <a:solidFill>
                            <a:srgbClr val="0000FF"/>
                          </a:solidFill>
                          <a:effectLst/>
                          <a:latin typeface="Times New Roman" pitchFamily="18" charset="0"/>
                          <a:ea typeface="楷体_GB2312" pitchFamily="49" charset="-122"/>
                        </a:rPr>
                        <a:t> (×10</a:t>
                      </a:r>
                      <a:r>
                        <a:rPr kumimoji="0" lang="en-US" altLang="zh-CN" sz="1800" b="0" i="0" u="none" strike="noStrike" cap="none" normalizeH="0" baseline="60000" smtClean="0">
                          <a:ln>
                            <a:noFill/>
                          </a:ln>
                          <a:solidFill>
                            <a:srgbClr val="0000FF"/>
                          </a:solidFill>
                          <a:effectLst/>
                          <a:latin typeface="Times New Roman" pitchFamily="18" charset="0"/>
                          <a:ea typeface="楷体_GB2312" pitchFamily="49" charset="-122"/>
                        </a:rPr>
                        <a:t>7</a:t>
                      </a:r>
                      <a:r>
                        <a:rPr kumimoji="0" lang="en-US" altLang="zh-CN" sz="2400" b="0" i="0" u="none" strike="noStrike" cap="none" normalizeH="0" baseline="0" smtClean="0">
                          <a:ln>
                            <a:noFill/>
                          </a:ln>
                          <a:solidFill>
                            <a:srgbClr val="0000FF"/>
                          </a:solidFill>
                          <a:effectLst/>
                          <a:latin typeface="Times New Roman" pitchFamily="18" charset="0"/>
                          <a:ea typeface="楷体_GB2312" pitchFamily="49" charset="-122"/>
                        </a:rPr>
                        <a:t>Pa)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zh-CN" altLang="en-US" sz="2400" b="0" i="0" u="none" strike="noStrike" cap="none" normalizeH="0" baseline="0" smtClean="0">
                          <a:ln>
                            <a:noFill/>
                          </a:ln>
                          <a:solidFill>
                            <a:srgbClr val="0000FF"/>
                          </a:solidFill>
                          <a:effectLst/>
                          <a:latin typeface="Times New Roman" pitchFamily="18" charset="0"/>
                          <a:ea typeface="楷体_GB2312" pitchFamily="49" charset="-122"/>
                        </a:rPr>
                        <a:t>序号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0" i="1" u="none" strike="noStrike" cap="none" normalizeH="0" baseline="0" smtClean="0">
                          <a:ln>
                            <a:noFill/>
                          </a:ln>
                          <a:solidFill>
                            <a:srgbClr val="0000FF"/>
                          </a:solidFill>
                          <a:effectLst/>
                          <a:latin typeface="Times New Roman" pitchFamily="18" charset="0"/>
                          <a:ea typeface="楷体_GB2312" pitchFamily="49" charset="-122"/>
                        </a:rPr>
                        <a:t>x</a:t>
                      </a:r>
                      <a:r>
                        <a:rPr kumimoji="0" lang="en-US" altLang="zh-CN" sz="2400" b="0" i="0" u="none" strike="noStrike" cap="none" normalizeH="0" baseline="0" smtClean="0">
                          <a:ln>
                            <a:noFill/>
                          </a:ln>
                          <a:solidFill>
                            <a:srgbClr val="0000FF"/>
                          </a:solidFill>
                          <a:effectLst/>
                          <a:latin typeface="Times New Roman" pitchFamily="18" charset="0"/>
                          <a:ea typeface="楷体_GB2312"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0" i="1" u="none" strike="noStrike" cap="none" normalizeH="0" baseline="0" smtClean="0">
                          <a:ln>
                            <a:noFill/>
                          </a:ln>
                          <a:solidFill>
                            <a:srgbClr val="0000FF"/>
                          </a:solidFill>
                          <a:effectLst/>
                          <a:latin typeface="Times New Roman" pitchFamily="18" charset="0"/>
                          <a:ea typeface="楷体_GB2312" pitchFamily="49" charset="-122"/>
                        </a:rPr>
                        <a:t>y</a:t>
                      </a:r>
                      <a:r>
                        <a:rPr kumimoji="0" lang="en-US" altLang="zh-CN" sz="2400" b="0" i="0" u="none" strike="noStrike" cap="none" normalizeH="0" baseline="0" smtClean="0">
                          <a:ln>
                            <a:noFill/>
                          </a:ln>
                          <a:solidFill>
                            <a:srgbClr val="0000FF"/>
                          </a:solidFill>
                          <a:effectLst/>
                          <a:latin typeface="Times New Roman" pitchFamily="18" charset="0"/>
                          <a:ea typeface="楷体_GB2312" pitchFamily="49" charset="-122"/>
                        </a:rPr>
                        <a:t> (×10</a:t>
                      </a:r>
                      <a:r>
                        <a:rPr kumimoji="0" lang="en-US" altLang="zh-CN" sz="1800" b="0" i="0" u="none" strike="noStrike" cap="none" normalizeH="0" baseline="60000" smtClean="0">
                          <a:ln>
                            <a:noFill/>
                          </a:ln>
                          <a:solidFill>
                            <a:srgbClr val="0000FF"/>
                          </a:solidFill>
                          <a:effectLst/>
                          <a:latin typeface="Times New Roman" pitchFamily="18" charset="0"/>
                          <a:ea typeface="楷体_GB2312" pitchFamily="49" charset="-122"/>
                        </a:rPr>
                        <a:t>7</a:t>
                      </a:r>
                      <a:r>
                        <a:rPr kumimoji="0" lang="en-US" altLang="zh-CN" sz="2400" b="0" i="0" u="none" strike="noStrike" cap="none" normalizeH="0" baseline="0" smtClean="0">
                          <a:ln>
                            <a:noFill/>
                          </a:ln>
                          <a:solidFill>
                            <a:srgbClr val="0000FF"/>
                          </a:solidFill>
                          <a:effectLst/>
                          <a:latin typeface="Times New Roman" pitchFamily="18" charset="0"/>
                          <a:ea typeface="楷体_GB2312" pitchFamily="49" charset="-122"/>
                        </a:rPr>
                        <a:t>Pa)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89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0" i="0" u="none" strike="noStrike" cap="none" normalizeH="0" baseline="0" smtClean="0">
                          <a:ln>
                            <a:noFill/>
                          </a:ln>
                          <a:solidFill>
                            <a:srgbClr val="0000FF"/>
                          </a:solidFill>
                          <a:effectLst/>
                          <a:latin typeface="Times New Roman" pitchFamily="18" charset="0"/>
                          <a:ea typeface="楷体_GB2312" pitchFamily="49"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楷体_GB2312" pitchFamily="49" charset="-122"/>
                        </a:rPr>
                        <a:t>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楷体_GB2312" pitchFamily="49" charset="-122"/>
                        </a:rPr>
                        <a:t>42.0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楷体_GB2312" pitchFamily="49"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楷体_GB2312" pitchFamily="49" charset="-122"/>
                        </a:rPr>
                        <a:t>0.16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楷体_GB2312" pitchFamily="49" charset="-122"/>
                        </a:rPr>
                        <a:t>49.0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73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0" i="0" u="none" strike="noStrike" cap="none" normalizeH="0" baseline="0" smtClean="0">
                          <a:ln>
                            <a:noFill/>
                          </a:ln>
                          <a:solidFill>
                            <a:srgbClr val="0000FF"/>
                          </a:solidFill>
                          <a:effectLst/>
                          <a:latin typeface="Times New Roman" pitchFamily="18" charset="0"/>
                          <a:ea typeface="楷体_GB2312" pitchFamily="49"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楷体_GB2312" pitchFamily="49" charset="-122"/>
                        </a:rPr>
                        <a:t>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楷体_GB2312" pitchFamily="49" charset="-122"/>
                        </a:rPr>
                        <a:t>43.0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楷体_GB2312" pitchFamily="49"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楷体_GB2312" pitchFamily="49" charset="-122"/>
                        </a:rPr>
                        <a:t>0.17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楷体_GB2312" pitchFamily="49" charset="-122"/>
                        </a:rPr>
                        <a:t>53.0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89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0" i="0" u="none" strike="noStrike" cap="none" normalizeH="0" baseline="0" smtClean="0">
                          <a:ln>
                            <a:noFill/>
                          </a:ln>
                          <a:solidFill>
                            <a:srgbClr val="0000FF"/>
                          </a:solidFill>
                          <a:effectLst/>
                          <a:latin typeface="Times New Roman" pitchFamily="18" charset="0"/>
                          <a:ea typeface="楷体_GB2312" pitchFamily="49"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楷体_GB2312" pitchFamily="49" charset="-122"/>
                        </a:rPr>
                        <a:t>0.12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楷体_GB2312" pitchFamily="49" charset="-122"/>
                        </a:rPr>
                        <a:t>45.0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楷体_GB2312" pitchFamily="49"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楷体_GB2312" pitchFamily="49" charset="-122"/>
                        </a:rPr>
                        <a:t>0.18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楷体_GB2312" pitchFamily="49" charset="-122"/>
                        </a:rPr>
                        <a:t>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73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0" i="0" u="none" strike="noStrike" cap="none" normalizeH="0" baseline="0" smtClean="0">
                          <a:ln>
                            <a:noFill/>
                          </a:ln>
                          <a:solidFill>
                            <a:srgbClr val="0000FF"/>
                          </a:solidFill>
                          <a:effectLst/>
                          <a:latin typeface="Times New Roman" pitchFamily="18" charset="0"/>
                          <a:ea typeface="楷体_GB2312" pitchFamily="49"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楷体_GB2312" pitchFamily="49" charset="-122"/>
                        </a:rPr>
                        <a:t>0.13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楷体_GB2312" pitchFamily="49" charset="-122"/>
                        </a:rPr>
                        <a:t>45.0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楷体_GB2312" pitchFamily="49"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楷体_GB2312" pitchFamily="49" charset="-122"/>
                        </a:rPr>
                        <a:t>0.20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楷体_GB2312" pitchFamily="49" charset="-122"/>
                        </a:rPr>
                        <a:t>55.0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89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0" i="0" u="none" strike="noStrike" cap="none" normalizeH="0" baseline="0" smtClean="0">
                          <a:ln>
                            <a:noFill/>
                          </a:ln>
                          <a:solidFill>
                            <a:srgbClr val="0000FF"/>
                          </a:solidFill>
                          <a:effectLst/>
                          <a:latin typeface="Times New Roman" pitchFamily="18" charset="0"/>
                          <a:ea typeface="楷体_GB2312" pitchFamily="49"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楷体_GB2312" pitchFamily="49" charset="-122"/>
                        </a:rPr>
                        <a:t>0.14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楷体_GB2312" pitchFamily="49" charset="-122"/>
                        </a:rPr>
                        <a:t>45.0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楷体_GB2312" pitchFamily="49"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楷体_GB2312" pitchFamily="49" charset="-122"/>
                        </a:rPr>
                        <a:t>0.21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楷体_GB2312" pitchFamily="49" charset="-122"/>
                        </a:rPr>
                        <a:t>55.0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73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0" i="0" u="none" strike="noStrike" cap="none" normalizeH="0" baseline="0" smtClean="0">
                          <a:ln>
                            <a:noFill/>
                          </a:ln>
                          <a:solidFill>
                            <a:srgbClr val="0000FF"/>
                          </a:solidFill>
                          <a:effectLst/>
                          <a:latin typeface="Times New Roman" pitchFamily="18" charset="0"/>
                          <a:ea typeface="楷体_GB2312" pitchFamily="49" charset="-122"/>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楷体_GB2312" pitchFamily="49" charset="-122"/>
                        </a:rPr>
                        <a:t>0.15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楷体_GB2312" pitchFamily="49" charset="-122"/>
                        </a:rPr>
                        <a:t>47.5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楷体_GB2312" pitchFamily="49"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楷体_GB2312" pitchFamily="49" charset="-122"/>
                        </a:rPr>
                        <a:t>0.23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楷体_GB2312" pitchFamily="49" charset="-122"/>
                        </a:rPr>
                        <a:t>60.0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Rectangle 2"/>
          <p:cNvSpPr>
            <a:spLocks noGrp="1" noChangeArrowheads="1"/>
          </p:cNvSpPr>
          <p:nvPr>
            <p:ph type="body" sz="half" idx="4294967295"/>
          </p:nvPr>
        </p:nvSpPr>
        <p:spPr>
          <a:xfrm>
            <a:off x="214313" y="642938"/>
            <a:ext cx="2514600" cy="5027612"/>
          </a:xfrm>
        </p:spPr>
        <p:txBody>
          <a:bodyPr/>
          <a:lstStyle/>
          <a:p>
            <a:pPr eaLnBrk="1" hangingPunct="1">
              <a:lnSpc>
                <a:spcPct val="120000"/>
              </a:lnSpc>
              <a:buFont typeface="Wingdings" pitchFamily="2" charset="2"/>
              <a:buNone/>
            </a:pPr>
            <a:r>
              <a:rPr lang="en-US" altLang="zh-CN" sz="2400" smtClean="0">
                <a:ea typeface="楷体_GB2312" pitchFamily="49" charset="-122"/>
              </a:rPr>
              <a:t>     </a:t>
            </a:r>
            <a:r>
              <a:rPr lang="zh-CN" altLang="en-US" sz="2400" smtClean="0">
                <a:ea typeface="楷体_GB2312" pitchFamily="49" charset="-122"/>
              </a:rPr>
              <a:t>为找出两个量间存在的回归函数的形式，可以画一张图：把每一对数</a:t>
            </a:r>
            <a:r>
              <a:rPr lang="en-US" altLang="zh-CN" sz="2400" smtClean="0">
                <a:ea typeface="楷体_GB2312" pitchFamily="49" charset="-122"/>
              </a:rPr>
              <a:t>(</a:t>
            </a:r>
            <a:r>
              <a:rPr lang="en-US" altLang="zh-CN" sz="2400" i="1" smtClean="0">
                <a:ea typeface="楷体_GB2312" pitchFamily="49" charset="-122"/>
              </a:rPr>
              <a:t>x</a:t>
            </a:r>
            <a:r>
              <a:rPr lang="en-US" altLang="zh-CN" sz="1800" i="1" baseline="-25000" smtClean="0">
                <a:ea typeface="楷体_GB2312" pitchFamily="49" charset="-122"/>
              </a:rPr>
              <a:t>i</a:t>
            </a:r>
            <a:r>
              <a:rPr lang="en-US" altLang="zh-CN" sz="2400" smtClean="0">
                <a:ea typeface="楷体_GB2312" pitchFamily="49" charset="-122"/>
              </a:rPr>
              <a:t>,</a:t>
            </a:r>
            <a:r>
              <a:rPr lang="en-US" altLang="zh-CN" sz="2400" i="1" smtClean="0">
                <a:ea typeface="楷体_GB2312" pitchFamily="49" charset="-122"/>
              </a:rPr>
              <a:t>y</a:t>
            </a:r>
            <a:r>
              <a:rPr lang="en-US" altLang="zh-CN" sz="1800" i="1" baseline="-25000" smtClean="0">
                <a:ea typeface="楷体_GB2312" pitchFamily="49" charset="-122"/>
              </a:rPr>
              <a:t>i</a:t>
            </a:r>
            <a:r>
              <a:rPr lang="en-US" altLang="zh-CN" sz="2400" smtClean="0">
                <a:ea typeface="楷体_GB2312" pitchFamily="49" charset="-122"/>
              </a:rPr>
              <a:t>)</a:t>
            </a:r>
            <a:r>
              <a:rPr lang="zh-CN" altLang="en-US" sz="2400" smtClean="0">
                <a:ea typeface="楷体_GB2312" pitchFamily="49" charset="-122"/>
              </a:rPr>
              <a:t>看成直角坐标系中的一个点，在图上画出</a:t>
            </a:r>
            <a:r>
              <a:rPr lang="en-US" altLang="zh-CN" sz="2400" i="1" smtClean="0">
                <a:ea typeface="楷体_GB2312" pitchFamily="49" charset="-122"/>
              </a:rPr>
              <a:t>n</a:t>
            </a:r>
            <a:r>
              <a:rPr lang="zh-CN" altLang="en-US" sz="2400" smtClean="0">
                <a:ea typeface="楷体_GB2312" pitchFamily="49" charset="-122"/>
              </a:rPr>
              <a:t>个点，称这张图为散点图，见图</a:t>
            </a:r>
            <a:r>
              <a:rPr lang="en-US" altLang="zh-CN" sz="2400" smtClean="0">
                <a:ea typeface="楷体_GB2312" pitchFamily="49" charset="-122"/>
              </a:rPr>
              <a:t>3.2.1</a:t>
            </a:r>
            <a:r>
              <a:rPr lang="en-US" altLang="zh-CN" sz="2400" smtClean="0"/>
              <a:t> </a:t>
            </a:r>
          </a:p>
        </p:txBody>
      </p:sp>
      <p:graphicFrame>
        <p:nvGraphicFramePr>
          <p:cNvPr id="5" name="图表 4"/>
          <p:cNvGraphicFramePr>
            <a:graphicFrameLocks/>
          </p:cNvGraphicFramePr>
          <p:nvPr/>
        </p:nvGraphicFramePr>
        <p:xfrm>
          <a:off x="3071802" y="928670"/>
          <a:ext cx="5786478" cy="4000528"/>
        </p:xfrm>
        <a:graphic>
          <a:graphicData uri="http://schemas.openxmlformats.org/drawingml/2006/chart">
            <c:chart xmlns:c="http://schemas.openxmlformats.org/drawingml/2006/chart" xmlns:r="http://schemas.openxmlformats.org/officeDocument/2006/relationships" r:id="rId3"/>
          </a:graphicData>
        </a:graphic>
      </p:graphicFrame>
      <p:sp>
        <p:nvSpPr>
          <p:cNvPr id="6" name="矩形 5"/>
          <p:cNvSpPr/>
          <p:nvPr/>
        </p:nvSpPr>
        <p:spPr>
          <a:xfrm>
            <a:off x="4071938" y="5214938"/>
            <a:ext cx="4673600" cy="400050"/>
          </a:xfrm>
          <a:prstGeom prst="rect">
            <a:avLst/>
          </a:prstGeom>
        </p:spPr>
        <p:txBody>
          <a:bodyPr wrap="none">
            <a:spAutoFit/>
          </a:bodyPr>
          <a:lstStyle/>
          <a:p>
            <a:pPr>
              <a:defRPr/>
            </a:pPr>
            <a:r>
              <a:rPr lang="zh-CN" altLang="en-US" sz="2000" b="1" dirty="0">
                <a:latin typeface="+mn-ea"/>
                <a:ea typeface="+mn-ea"/>
              </a:rPr>
              <a:t>图</a:t>
            </a:r>
            <a:r>
              <a:rPr lang="en-US" altLang="zh-CN" sz="2000" b="1" dirty="0">
                <a:latin typeface="+mn-ea"/>
                <a:ea typeface="+mn-ea"/>
              </a:rPr>
              <a:t>3.2.1</a:t>
            </a:r>
            <a:r>
              <a:rPr lang="zh-CN" altLang="en-US" sz="2000" b="1" dirty="0">
                <a:latin typeface="+mn-ea"/>
                <a:ea typeface="+mn-ea"/>
              </a:rPr>
              <a:t>合金钢强度</a:t>
            </a:r>
            <a:r>
              <a:rPr lang="en-US" altLang="zh-CN" sz="2000" b="1" i="1" dirty="0">
                <a:latin typeface="+mn-ea"/>
                <a:ea typeface="+mn-ea"/>
              </a:rPr>
              <a:t>y</a:t>
            </a:r>
            <a:r>
              <a:rPr lang="zh-CN" altLang="en-US" sz="2000" b="1" dirty="0">
                <a:latin typeface="+mn-ea"/>
                <a:ea typeface="+mn-ea"/>
              </a:rPr>
              <a:t>与碳含量</a:t>
            </a:r>
            <a:r>
              <a:rPr lang="en-US" altLang="zh-CN" sz="2000" b="1" i="1" dirty="0">
                <a:latin typeface="+mn-ea"/>
                <a:ea typeface="+mn-ea"/>
              </a:rPr>
              <a:t>x</a:t>
            </a:r>
            <a:r>
              <a:rPr lang="zh-CN" altLang="en-US" sz="2000" b="1" dirty="0">
                <a:latin typeface="+mn-ea"/>
                <a:ea typeface="+mn-ea"/>
              </a:rPr>
              <a:t>的散点图</a:t>
            </a: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6"/>
          <p:cNvSpPr txBox="1">
            <a:spLocks noChangeArrowheads="1"/>
          </p:cNvSpPr>
          <p:nvPr/>
        </p:nvSpPr>
        <p:spPr bwMode="auto">
          <a:xfrm>
            <a:off x="500063" y="1428750"/>
            <a:ext cx="8072437" cy="954088"/>
          </a:xfrm>
          <a:prstGeom prst="rect">
            <a:avLst/>
          </a:prstGeom>
          <a:noFill/>
          <a:ln w="9525">
            <a:noFill/>
            <a:miter lim="800000"/>
            <a:headEnd/>
            <a:tailEnd/>
          </a:ln>
        </p:spPr>
        <p:txBody>
          <a:bodyPr>
            <a:spAutoFit/>
          </a:bodyPr>
          <a:lstStyle/>
          <a:p>
            <a:pPr algn="just">
              <a:spcBef>
                <a:spcPct val="50000"/>
              </a:spcBef>
            </a:pPr>
            <a:r>
              <a:rPr lang="zh-CN" altLang="en-US" sz="2800">
                <a:solidFill>
                  <a:srgbClr val="000000"/>
                </a:solidFill>
                <a:latin typeface="宋体" charset="-122"/>
              </a:rPr>
              <a:t>为了更清楚地理解相关和回归的概念，我们来看一个具体的实例</a:t>
            </a:r>
            <a:endParaRPr lang="en-US" altLang="zh-CN" sz="2800">
              <a:solidFill>
                <a:srgbClr val="000000"/>
              </a:solidFill>
              <a:latin typeface="宋体" charset="-122"/>
            </a:endParaRPr>
          </a:p>
        </p:txBody>
      </p:sp>
      <p:sp>
        <p:nvSpPr>
          <p:cNvPr id="62467" name="Rectangle 5"/>
          <p:cNvSpPr>
            <a:spLocks noChangeArrowheads="1"/>
          </p:cNvSpPr>
          <p:nvPr/>
        </p:nvSpPr>
        <p:spPr bwMode="auto">
          <a:xfrm>
            <a:off x="500063" y="2571750"/>
            <a:ext cx="8001000" cy="3416300"/>
          </a:xfrm>
          <a:prstGeom prst="rect">
            <a:avLst/>
          </a:prstGeom>
          <a:noFill/>
          <a:ln w="9525">
            <a:noFill/>
            <a:miter lim="800000"/>
            <a:headEnd/>
            <a:tailEnd/>
          </a:ln>
        </p:spPr>
        <p:txBody>
          <a:bodyPr>
            <a:spAutoFit/>
          </a:bodyPr>
          <a:lstStyle/>
          <a:p>
            <a:r>
              <a:rPr lang="zh-CN" altLang="en-US" sz="2400">
                <a:solidFill>
                  <a:srgbClr val="000000"/>
                </a:solidFill>
              </a:rPr>
              <a:t>从上表中，我们很容易发现：</a:t>
            </a:r>
          </a:p>
          <a:p>
            <a:r>
              <a:rPr lang="zh-CN" altLang="en-US" sz="2400">
                <a:solidFill>
                  <a:srgbClr val="000000"/>
                </a:solidFill>
              </a:rPr>
              <a:t>（</a:t>
            </a:r>
            <a:r>
              <a:rPr lang="en-US" altLang="zh-CN" sz="2400">
                <a:solidFill>
                  <a:srgbClr val="000000"/>
                </a:solidFill>
              </a:rPr>
              <a:t>1</a:t>
            </a:r>
            <a:r>
              <a:rPr lang="zh-CN" altLang="en-US" sz="2400">
                <a:solidFill>
                  <a:srgbClr val="000000"/>
                </a:solidFill>
              </a:rPr>
              <a:t>）随着</a:t>
            </a:r>
            <a:r>
              <a:rPr lang="zh-CN" altLang="en-US" sz="2400" b="1">
                <a:solidFill>
                  <a:srgbClr val="0000FF"/>
                </a:solidFill>
              </a:rPr>
              <a:t>收入水平的提高</a:t>
            </a:r>
            <a:r>
              <a:rPr lang="zh-CN" altLang="en-US" sz="2400">
                <a:solidFill>
                  <a:srgbClr val="000000"/>
                </a:solidFill>
              </a:rPr>
              <a:t>，</a:t>
            </a:r>
            <a:r>
              <a:rPr lang="zh-CN" altLang="en-US" sz="2400" b="1">
                <a:solidFill>
                  <a:srgbClr val="0000FF"/>
                </a:solidFill>
              </a:rPr>
              <a:t>消费水平也在提高</a:t>
            </a:r>
            <a:r>
              <a:rPr lang="zh-CN" altLang="en-US" sz="2400">
                <a:solidFill>
                  <a:srgbClr val="000000"/>
                </a:solidFill>
              </a:rPr>
              <a:t>；</a:t>
            </a:r>
          </a:p>
          <a:p>
            <a:r>
              <a:rPr lang="zh-CN" altLang="en-US" sz="2400">
                <a:solidFill>
                  <a:srgbClr val="000000"/>
                </a:solidFill>
              </a:rPr>
              <a:t>（</a:t>
            </a:r>
            <a:r>
              <a:rPr lang="en-US" altLang="zh-CN" sz="2400">
                <a:solidFill>
                  <a:srgbClr val="000000"/>
                </a:solidFill>
              </a:rPr>
              <a:t>2</a:t>
            </a:r>
            <a:r>
              <a:rPr lang="zh-CN" altLang="en-US" sz="2400">
                <a:solidFill>
                  <a:srgbClr val="000000"/>
                </a:solidFill>
              </a:rPr>
              <a:t>）对于给定的收入（</a:t>
            </a:r>
            <a:r>
              <a:rPr lang="en-US" altLang="zh-CN" sz="2400">
                <a:solidFill>
                  <a:srgbClr val="000000"/>
                </a:solidFill>
              </a:rPr>
              <a:t>X</a:t>
            </a:r>
            <a:r>
              <a:rPr lang="zh-CN" altLang="en-US" sz="2400">
                <a:solidFill>
                  <a:srgbClr val="000000"/>
                </a:solidFill>
              </a:rPr>
              <a:t>），消费（</a:t>
            </a:r>
            <a:r>
              <a:rPr lang="en-US" altLang="zh-CN" sz="2400">
                <a:solidFill>
                  <a:srgbClr val="000000"/>
                </a:solidFill>
              </a:rPr>
              <a:t>Y</a:t>
            </a:r>
            <a:r>
              <a:rPr lang="zh-CN" altLang="en-US" sz="2400">
                <a:solidFill>
                  <a:srgbClr val="000000"/>
                </a:solidFill>
              </a:rPr>
              <a:t>）的取值不是唯一一个具体的值，</a:t>
            </a:r>
            <a:r>
              <a:rPr lang="zh-CN" altLang="en-US" sz="2400" b="1">
                <a:solidFill>
                  <a:srgbClr val="0000FF"/>
                </a:solidFill>
              </a:rPr>
              <a:t>而是一系列值</a:t>
            </a:r>
            <a:r>
              <a:rPr lang="zh-CN" altLang="en-US" sz="2400">
                <a:solidFill>
                  <a:srgbClr val="000000"/>
                </a:solidFill>
              </a:rPr>
              <a:t>，换句话说，消费（</a:t>
            </a:r>
            <a:r>
              <a:rPr lang="en-US" altLang="zh-CN" sz="2400">
                <a:solidFill>
                  <a:srgbClr val="000000"/>
                </a:solidFill>
              </a:rPr>
              <a:t>Y</a:t>
            </a:r>
            <a:r>
              <a:rPr lang="zh-CN" altLang="en-US" sz="2400">
                <a:solidFill>
                  <a:srgbClr val="000000"/>
                </a:solidFill>
              </a:rPr>
              <a:t>）是一个随机变量，它不完全由收入确定决定，还受到其它因素的影响。因此，我们可以说变量</a:t>
            </a:r>
            <a:r>
              <a:rPr lang="en-US" altLang="zh-CN" sz="2400">
                <a:solidFill>
                  <a:srgbClr val="000000"/>
                </a:solidFill>
              </a:rPr>
              <a:t>X</a:t>
            </a:r>
            <a:r>
              <a:rPr lang="zh-CN" altLang="en-US" sz="2400">
                <a:solidFill>
                  <a:srgbClr val="000000"/>
                </a:solidFill>
              </a:rPr>
              <a:t>和</a:t>
            </a:r>
            <a:r>
              <a:rPr lang="en-US" altLang="zh-CN" sz="2400">
                <a:solidFill>
                  <a:srgbClr val="000000"/>
                </a:solidFill>
              </a:rPr>
              <a:t>Y</a:t>
            </a:r>
            <a:r>
              <a:rPr lang="zh-CN" altLang="en-US" sz="2400">
                <a:solidFill>
                  <a:srgbClr val="000000"/>
                </a:solidFill>
              </a:rPr>
              <a:t>具有因果关系。</a:t>
            </a:r>
          </a:p>
          <a:p>
            <a:r>
              <a:rPr lang="zh-CN" altLang="en-US" sz="2400">
                <a:solidFill>
                  <a:srgbClr val="000000"/>
                </a:solidFill>
              </a:rPr>
              <a:t>       另一方面，消费是随着收入水平的提高而提高，因此可以认为收入是因，而消费是果。因此变量</a:t>
            </a:r>
            <a:r>
              <a:rPr lang="en-US" altLang="zh-CN" sz="2400">
                <a:solidFill>
                  <a:srgbClr val="000000"/>
                </a:solidFill>
              </a:rPr>
              <a:t>X</a:t>
            </a:r>
            <a:r>
              <a:rPr lang="zh-CN" altLang="en-US" sz="2400">
                <a:solidFill>
                  <a:srgbClr val="000000"/>
                </a:solidFill>
              </a:rPr>
              <a:t>和</a:t>
            </a:r>
            <a:r>
              <a:rPr lang="en-US" altLang="zh-CN" sz="2400">
                <a:solidFill>
                  <a:srgbClr val="000000"/>
                </a:solidFill>
              </a:rPr>
              <a:t>Y</a:t>
            </a:r>
            <a:r>
              <a:rPr lang="zh-CN" altLang="en-US" sz="2400">
                <a:solidFill>
                  <a:srgbClr val="000000"/>
                </a:solidFill>
              </a:rPr>
              <a:t>具有回归关系。</a:t>
            </a:r>
          </a:p>
        </p:txBody>
      </p:sp>
      <p:sp>
        <p:nvSpPr>
          <p:cNvPr id="4" name="Rectangle 5"/>
          <p:cNvSpPr>
            <a:spLocks noChangeArrowheads="1"/>
          </p:cNvSpPr>
          <p:nvPr/>
        </p:nvSpPr>
        <p:spPr bwMode="auto">
          <a:xfrm>
            <a:off x="1143000" y="500063"/>
            <a:ext cx="7010400" cy="795337"/>
          </a:xfrm>
          <a:prstGeom prst="rect">
            <a:avLst/>
          </a:prstGeom>
          <a:noFill/>
          <a:ln w="12700">
            <a:noFill/>
            <a:miter lim="800000"/>
            <a:headEnd/>
            <a:tailEnd/>
          </a:ln>
        </p:spPr>
        <p:txBody>
          <a:bodyPr lIns="90488" tIns="44450" rIns="90488" bIns="44450" anchor="ctr" anchorCtr="1"/>
          <a:lstStyle/>
          <a:p>
            <a:pPr>
              <a:defRPr/>
            </a:pPr>
            <a:r>
              <a:rPr kumimoji="1" lang="zh-CN" altLang="en-US" sz="4000" b="1" dirty="0">
                <a:solidFill>
                  <a:schemeClr val="accent6">
                    <a:lumMod val="75000"/>
                  </a:schemeClr>
                </a:solidFill>
                <a:ea typeface="宋体" pitchFamily="2" charset="-122"/>
              </a:rPr>
              <a:t>收入和消费问题</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9"/>
          <p:cNvSpPr txBox="1">
            <a:spLocks noChangeArrowheads="1"/>
          </p:cNvSpPr>
          <p:nvPr/>
        </p:nvSpPr>
        <p:spPr bwMode="auto">
          <a:xfrm>
            <a:off x="2928938" y="5000625"/>
            <a:ext cx="3714750" cy="461963"/>
          </a:xfrm>
          <a:prstGeom prst="rect">
            <a:avLst/>
          </a:prstGeom>
          <a:noFill/>
          <a:ln w="9525">
            <a:noFill/>
            <a:miter lim="800000"/>
            <a:headEnd/>
            <a:tailEnd/>
          </a:ln>
        </p:spPr>
        <p:txBody>
          <a:bodyPr>
            <a:spAutoFit/>
          </a:bodyPr>
          <a:lstStyle/>
          <a:p>
            <a:pPr>
              <a:spcBef>
                <a:spcPct val="50000"/>
              </a:spcBef>
            </a:pPr>
            <a:r>
              <a:rPr kumimoji="1" lang="zh-CN" altLang="en-US" sz="2400">
                <a:solidFill>
                  <a:srgbClr val="000000"/>
                </a:solidFill>
              </a:rPr>
              <a:t>其中</a:t>
            </a:r>
            <a:r>
              <a:rPr kumimoji="1" lang="en-US" altLang="zh-CN" sz="2400">
                <a:solidFill>
                  <a:srgbClr val="000000"/>
                </a:solidFill>
              </a:rPr>
              <a:t>X</a:t>
            </a:r>
            <a:r>
              <a:rPr kumimoji="1" lang="zh-CN" altLang="en-US" sz="2400">
                <a:solidFill>
                  <a:srgbClr val="000000"/>
                </a:solidFill>
              </a:rPr>
              <a:t>收入，</a:t>
            </a:r>
            <a:r>
              <a:rPr kumimoji="1" lang="en-US" altLang="zh-CN" sz="2400">
                <a:solidFill>
                  <a:srgbClr val="000000"/>
                </a:solidFill>
              </a:rPr>
              <a:t>Y</a:t>
            </a:r>
            <a:r>
              <a:rPr kumimoji="1" lang="zh-CN" altLang="en-US" sz="2400">
                <a:solidFill>
                  <a:srgbClr val="000000"/>
                </a:solidFill>
              </a:rPr>
              <a:t>消费</a:t>
            </a:r>
          </a:p>
        </p:txBody>
      </p:sp>
      <p:graphicFrame>
        <p:nvGraphicFramePr>
          <p:cNvPr id="4" name="表格 3"/>
          <p:cNvGraphicFramePr>
            <a:graphicFrameLocks noGrp="1"/>
          </p:cNvGraphicFramePr>
          <p:nvPr/>
        </p:nvGraphicFramePr>
        <p:xfrm>
          <a:off x="571500" y="1071563"/>
          <a:ext cx="8001054" cy="3500464"/>
        </p:xfrm>
        <a:graphic>
          <a:graphicData uri="http://schemas.openxmlformats.org/drawingml/2006/table">
            <a:tbl>
              <a:tblPr/>
              <a:tblGrid>
                <a:gridCol w="889006"/>
                <a:gridCol w="889006"/>
                <a:gridCol w="889006"/>
                <a:gridCol w="889006"/>
                <a:gridCol w="889006"/>
                <a:gridCol w="889006"/>
                <a:gridCol w="889006"/>
                <a:gridCol w="889006"/>
                <a:gridCol w="889006"/>
              </a:tblGrid>
              <a:tr h="318224">
                <a:tc>
                  <a:txBody>
                    <a:bodyPr/>
                    <a:lstStyle/>
                    <a:p>
                      <a:pPr algn="ctr" fontAlgn="t"/>
                      <a:r>
                        <a:rPr lang="en-US" sz="2000" b="0" i="1" u="none" strike="noStrike" dirty="0">
                          <a:solidFill>
                            <a:srgbClr val="000000"/>
                          </a:solidFill>
                          <a:latin typeface="Times New Roman"/>
                        </a:rPr>
                        <a:t>x</a:t>
                      </a:r>
                      <a:r>
                        <a:rPr lang="en-US" sz="2000" b="0" i="1" u="none" strike="noStrike" dirty="0">
                          <a:solidFill>
                            <a:srgbClr val="000000"/>
                          </a:solidFill>
                          <a:latin typeface="宋体"/>
                        </a:rPr>
                        <a:t>    y</a:t>
                      </a:r>
                      <a:endParaRPr lang="en-US" sz="2000" b="0" i="1" u="none" strike="noStrike" dirty="0">
                        <a:solidFill>
                          <a:srgbClr val="000000"/>
                        </a:solidFill>
                        <a:latin typeface="Times New Roman"/>
                      </a:endParaRPr>
                    </a:p>
                  </a:txBody>
                  <a:tcPr marL="0" marR="0" marT="0" marB="0">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r" fontAlgn="t"/>
                      <a:r>
                        <a:rPr lang="zh-CN" altLang="en-US" sz="2000" b="0" i="0" u="none" strike="noStrike">
                          <a:solidFill>
                            <a:srgbClr val="000000"/>
                          </a:solidFill>
                          <a:latin typeface="宋体"/>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t"/>
                      <a:r>
                        <a:rPr lang="zh-CN" altLang="en-US" sz="2000" b="0" i="0" u="none" strike="noStrike">
                          <a:solidFill>
                            <a:srgbClr val="000000"/>
                          </a:solidFill>
                          <a:latin typeface="宋体"/>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t"/>
                      <a:r>
                        <a:rPr lang="zh-CN" altLang="en-US" sz="2000" b="0" i="0" u="none" strike="noStrike">
                          <a:solidFill>
                            <a:srgbClr val="000000"/>
                          </a:solidFill>
                          <a:latin typeface="宋体"/>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t"/>
                      <a:r>
                        <a:rPr lang="zh-CN" altLang="en-US" sz="2000" b="0" i="0" u="none" strike="noStrike">
                          <a:solidFill>
                            <a:srgbClr val="000000"/>
                          </a:solidFill>
                          <a:latin typeface="宋体"/>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t"/>
                      <a:r>
                        <a:rPr lang="zh-CN" altLang="en-US" sz="2000" b="0" i="0" u="none" strike="noStrike">
                          <a:solidFill>
                            <a:srgbClr val="000000"/>
                          </a:solidFill>
                          <a:latin typeface="宋体"/>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t"/>
                      <a:r>
                        <a:rPr lang="zh-CN" altLang="en-US" sz="2000" b="0" i="0" u="none" strike="noStrike">
                          <a:solidFill>
                            <a:srgbClr val="000000"/>
                          </a:solidFill>
                          <a:latin typeface="宋体"/>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t"/>
                      <a:r>
                        <a:rPr lang="zh-CN" altLang="en-US" sz="2000" b="0" i="0" u="none" strike="noStrike">
                          <a:solidFill>
                            <a:srgbClr val="000000"/>
                          </a:solidFill>
                          <a:latin typeface="宋体"/>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r>
                        <a:rPr lang="zh-CN" altLang="en-US" sz="2000" b="0" i="0" u="none" strike="noStrike">
                          <a:solidFill>
                            <a:srgbClr val="000000"/>
                          </a:solidFill>
                          <a:latin typeface="宋体"/>
                        </a:rPr>
                        <a:t>总计</a:t>
                      </a:r>
                    </a:p>
                  </a:txBody>
                  <a:tcPr marL="0" marR="0" marT="0" marB="0">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8224">
                <a:tc>
                  <a:txBody>
                    <a:bodyPr/>
                    <a:lstStyle/>
                    <a:p>
                      <a:pPr algn="ctr" fontAlgn="t"/>
                      <a:r>
                        <a:rPr lang="en-US" altLang="zh-CN" sz="2000" b="0" i="0" u="none" strike="noStrike">
                          <a:solidFill>
                            <a:srgbClr val="000000"/>
                          </a:solidFill>
                          <a:latin typeface="宋体"/>
                        </a:rPr>
                        <a:t>800</a:t>
                      </a:r>
                    </a:p>
                  </a:txBody>
                  <a:tcPr marL="0" marR="0" marT="0" marB="0">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altLang="zh-CN" sz="2000" b="0" i="0" u="none" strike="noStrike">
                          <a:solidFill>
                            <a:srgbClr val="000000"/>
                          </a:solidFill>
                          <a:latin typeface="宋体"/>
                        </a:rPr>
                        <a:t>550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altLang="zh-CN" sz="2000" b="0" i="0" u="none" strike="noStrike">
                          <a:solidFill>
                            <a:srgbClr val="000000"/>
                          </a:solidFill>
                          <a:latin typeface="宋体"/>
                        </a:rPr>
                        <a:t>600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altLang="zh-CN" sz="2000" b="0" i="0" u="none" strike="noStrike">
                          <a:solidFill>
                            <a:srgbClr val="000000"/>
                          </a:solidFill>
                          <a:latin typeface="宋体"/>
                        </a:rPr>
                        <a:t>650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altLang="zh-CN" sz="2000" b="0" i="0" u="none" strike="noStrike">
                          <a:solidFill>
                            <a:srgbClr val="000000"/>
                          </a:solidFill>
                          <a:latin typeface="宋体"/>
                        </a:rPr>
                        <a:t>700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altLang="zh-CN" sz="2000" b="0" i="0" u="none" strike="noStrike">
                          <a:solidFill>
                            <a:srgbClr val="000000"/>
                          </a:solidFill>
                          <a:latin typeface="宋体"/>
                        </a:rPr>
                        <a:t>750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zh-CN" altLang="en-US" sz="2000" b="0" i="0" u="none" strike="noStrike">
                          <a:solidFill>
                            <a:srgbClr val="000000"/>
                          </a:solidFill>
                          <a:latin typeface="宋体"/>
                        </a:rPr>
                        <a:t>－</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zh-CN" altLang="en-US" sz="2000" b="0" i="0" u="none" strike="noStrike">
                          <a:solidFill>
                            <a:srgbClr val="000000"/>
                          </a:solidFill>
                          <a:latin typeface="宋体"/>
                        </a:rPr>
                        <a:t>－</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altLang="zh-CN" sz="2000" b="0" i="0" u="none" strike="noStrike">
                          <a:solidFill>
                            <a:srgbClr val="000000"/>
                          </a:solidFill>
                          <a:latin typeface="宋体"/>
                        </a:rPr>
                        <a:t>3250</a:t>
                      </a:r>
                    </a:p>
                  </a:txBody>
                  <a:tcPr marL="0" marR="0" marT="0" marB="0">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8224">
                <a:tc>
                  <a:txBody>
                    <a:bodyPr/>
                    <a:lstStyle/>
                    <a:p>
                      <a:pPr algn="ctr" fontAlgn="t"/>
                      <a:r>
                        <a:rPr lang="en-US" altLang="zh-CN" sz="2000" b="0" i="0" u="none" strike="noStrike">
                          <a:solidFill>
                            <a:srgbClr val="000000"/>
                          </a:solidFill>
                          <a:latin typeface="宋体"/>
                        </a:rPr>
                        <a:t>1000</a:t>
                      </a:r>
                    </a:p>
                  </a:txBody>
                  <a:tcPr marL="0" marR="0" marT="0" marB="0">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altLang="zh-CN" sz="2000" b="0" i="0" u="none" strike="noStrike">
                          <a:solidFill>
                            <a:srgbClr val="000000"/>
                          </a:solidFill>
                          <a:latin typeface="宋体"/>
                        </a:rPr>
                        <a:t>650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altLang="zh-CN" sz="2000" b="0" i="0" u="none" strike="noStrike">
                          <a:solidFill>
                            <a:srgbClr val="000000"/>
                          </a:solidFill>
                          <a:latin typeface="宋体"/>
                        </a:rPr>
                        <a:t>700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altLang="zh-CN" sz="2000" b="0" i="0" u="none" strike="noStrike">
                          <a:solidFill>
                            <a:srgbClr val="000000"/>
                          </a:solidFill>
                          <a:latin typeface="宋体"/>
                        </a:rPr>
                        <a:t>740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altLang="zh-CN" sz="2000" b="0" i="0" u="none" strike="noStrike">
                          <a:solidFill>
                            <a:srgbClr val="000000"/>
                          </a:solidFill>
                          <a:latin typeface="宋体"/>
                        </a:rPr>
                        <a:t>800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altLang="zh-CN" sz="2000" b="0" i="0" u="none" strike="noStrike">
                          <a:solidFill>
                            <a:srgbClr val="000000"/>
                          </a:solidFill>
                          <a:latin typeface="宋体"/>
                        </a:rPr>
                        <a:t>850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altLang="zh-CN" sz="2000" b="0" i="0" u="none" strike="noStrike">
                          <a:solidFill>
                            <a:srgbClr val="000000"/>
                          </a:solidFill>
                          <a:latin typeface="宋体"/>
                        </a:rPr>
                        <a:t>880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zh-CN" altLang="en-US" sz="2000" b="0" i="0" u="none" strike="noStrike">
                          <a:solidFill>
                            <a:srgbClr val="000000"/>
                          </a:solidFill>
                          <a:latin typeface="宋体"/>
                        </a:rPr>
                        <a:t>－</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altLang="zh-CN" sz="2000" b="0" i="0" u="none" strike="noStrike">
                          <a:solidFill>
                            <a:srgbClr val="000000"/>
                          </a:solidFill>
                          <a:latin typeface="宋体"/>
                        </a:rPr>
                        <a:t>4620</a:t>
                      </a:r>
                    </a:p>
                  </a:txBody>
                  <a:tcPr marL="0" marR="0" marT="0" marB="0">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8224">
                <a:tc>
                  <a:txBody>
                    <a:bodyPr/>
                    <a:lstStyle/>
                    <a:p>
                      <a:pPr algn="ctr" fontAlgn="t"/>
                      <a:r>
                        <a:rPr lang="en-US" altLang="zh-CN" sz="2000" b="0" i="0" u="none" strike="noStrike">
                          <a:solidFill>
                            <a:srgbClr val="000000"/>
                          </a:solidFill>
                          <a:latin typeface="宋体"/>
                        </a:rPr>
                        <a:t>1200</a:t>
                      </a:r>
                    </a:p>
                  </a:txBody>
                  <a:tcPr marL="0" marR="0" marT="0" marB="0">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altLang="zh-CN" sz="2000" b="0" i="0" u="none" strike="noStrike">
                          <a:solidFill>
                            <a:srgbClr val="000000"/>
                          </a:solidFill>
                          <a:latin typeface="宋体"/>
                        </a:rPr>
                        <a:t>790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altLang="zh-CN" sz="2000" b="0" i="0" u="none" strike="noStrike">
                          <a:solidFill>
                            <a:srgbClr val="000000"/>
                          </a:solidFill>
                          <a:latin typeface="宋体"/>
                        </a:rPr>
                        <a:t>840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altLang="zh-CN" sz="2000" b="0" i="0" u="none" strike="noStrike">
                          <a:solidFill>
                            <a:srgbClr val="000000"/>
                          </a:solidFill>
                          <a:latin typeface="宋体"/>
                        </a:rPr>
                        <a:t>900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altLang="zh-CN" sz="2000" b="0" i="0" u="none" strike="noStrike">
                          <a:solidFill>
                            <a:srgbClr val="000000"/>
                          </a:solidFill>
                          <a:latin typeface="宋体"/>
                        </a:rPr>
                        <a:t>940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altLang="zh-CN" sz="2000" b="0" i="0" u="none" strike="noStrike">
                          <a:solidFill>
                            <a:srgbClr val="000000"/>
                          </a:solidFill>
                          <a:latin typeface="宋体"/>
                        </a:rPr>
                        <a:t>980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zh-CN" altLang="en-US" sz="2000" b="0" i="0" u="none" strike="noStrike">
                          <a:solidFill>
                            <a:srgbClr val="000000"/>
                          </a:solidFill>
                          <a:latin typeface="宋体"/>
                        </a:rPr>
                        <a:t>－</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zh-CN" altLang="en-US" sz="2000" b="0" i="0" u="none" strike="noStrike">
                          <a:solidFill>
                            <a:srgbClr val="000000"/>
                          </a:solidFill>
                          <a:latin typeface="宋体"/>
                        </a:rPr>
                        <a:t>－</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altLang="zh-CN" sz="2000" b="0" i="0" u="none" strike="noStrike">
                          <a:solidFill>
                            <a:srgbClr val="000000"/>
                          </a:solidFill>
                          <a:latin typeface="宋体"/>
                        </a:rPr>
                        <a:t>4450</a:t>
                      </a:r>
                    </a:p>
                  </a:txBody>
                  <a:tcPr marL="0" marR="0" marT="0" marB="0">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8224">
                <a:tc>
                  <a:txBody>
                    <a:bodyPr/>
                    <a:lstStyle/>
                    <a:p>
                      <a:pPr algn="ctr" fontAlgn="t"/>
                      <a:r>
                        <a:rPr lang="en-US" altLang="zh-CN" sz="2000" b="0" i="0" u="none" strike="noStrike">
                          <a:solidFill>
                            <a:srgbClr val="000000"/>
                          </a:solidFill>
                          <a:latin typeface="宋体"/>
                        </a:rPr>
                        <a:t>1400</a:t>
                      </a:r>
                    </a:p>
                  </a:txBody>
                  <a:tcPr marL="0" marR="0" marT="0" marB="0">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altLang="zh-CN" sz="2000" b="0" i="0" u="none" strike="noStrike">
                          <a:solidFill>
                            <a:srgbClr val="000000"/>
                          </a:solidFill>
                          <a:latin typeface="宋体"/>
                        </a:rPr>
                        <a:t>800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altLang="zh-CN" sz="2000" b="0" i="0" u="none" strike="noStrike">
                          <a:solidFill>
                            <a:srgbClr val="000000"/>
                          </a:solidFill>
                          <a:latin typeface="宋体"/>
                        </a:rPr>
                        <a:t>930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altLang="zh-CN" sz="2000" b="0" i="0" u="none" strike="noStrike">
                          <a:solidFill>
                            <a:srgbClr val="000000"/>
                          </a:solidFill>
                          <a:latin typeface="宋体"/>
                        </a:rPr>
                        <a:t>950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altLang="zh-CN" sz="2000" b="0" i="0" u="none" strike="noStrike">
                          <a:solidFill>
                            <a:srgbClr val="000000"/>
                          </a:solidFill>
                          <a:latin typeface="宋体"/>
                        </a:rPr>
                        <a:t>1030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altLang="zh-CN" sz="2000" b="0" i="0" u="none" strike="noStrike">
                          <a:solidFill>
                            <a:srgbClr val="000000"/>
                          </a:solidFill>
                          <a:latin typeface="宋体"/>
                        </a:rPr>
                        <a:t>1080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altLang="zh-CN" sz="2000" b="0" i="0" u="none" strike="noStrike">
                          <a:solidFill>
                            <a:srgbClr val="000000"/>
                          </a:solidFill>
                          <a:latin typeface="宋体"/>
                        </a:rPr>
                        <a:t>1130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altLang="zh-CN" sz="2000" b="0" i="0" u="none" strike="noStrike">
                          <a:solidFill>
                            <a:srgbClr val="000000"/>
                          </a:solidFill>
                          <a:latin typeface="宋体"/>
                        </a:rPr>
                        <a:t>1150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altLang="zh-CN" sz="2000" b="0" i="0" u="none" strike="noStrike">
                          <a:solidFill>
                            <a:srgbClr val="000000"/>
                          </a:solidFill>
                          <a:latin typeface="宋体"/>
                        </a:rPr>
                        <a:t>7070</a:t>
                      </a:r>
                    </a:p>
                  </a:txBody>
                  <a:tcPr marL="0" marR="0" marT="0" marB="0">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8224">
                <a:tc>
                  <a:txBody>
                    <a:bodyPr/>
                    <a:lstStyle/>
                    <a:p>
                      <a:pPr algn="ctr" fontAlgn="t"/>
                      <a:r>
                        <a:rPr lang="en-US" altLang="zh-CN" sz="2000" b="0" i="0" u="none" strike="noStrike">
                          <a:solidFill>
                            <a:srgbClr val="000000"/>
                          </a:solidFill>
                          <a:latin typeface="宋体"/>
                        </a:rPr>
                        <a:t>1600</a:t>
                      </a:r>
                    </a:p>
                  </a:txBody>
                  <a:tcPr marL="0" marR="0" marT="0" marB="0">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altLang="zh-CN" sz="2000" b="0" i="0" u="none" strike="noStrike">
                          <a:solidFill>
                            <a:srgbClr val="000000"/>
                          </a:solidFill>
                          <a:latin typeface="宋体"/>
                        </a:rPr>
                        <a:t>1020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altLang="zh-CN" sz="2000" b="0" i="0" u="none" strike="noStrike">
                          <a:solidFill>
                            <a:srgbClr val="000000"/>
                          </a:solidFill>
                          <a:latin typeface="宋体"/>
                        </a:rPr>
                        <a:t>1070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altLang="zh-CN" sz="2000" b="0" i="0" u="none" strike="noStrike">
                          <a:solidFill>
                            <a:srgbClr val="000000"/>
                          </a:solidFill>
                          <a:latin typeface="宋体"/>
                        </a:rPr>
                        <a:t>1100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altLang="zh-CN" sz="2000" b="0" i="0" u="none" strike="noStrike">
                          <a:solidFill>
                            <a:srgbClr val="000000"/>
                          </a:solidFill>
                          <a:latin typeface="宋体"/>
                        </a:rPr>
                        <a:t>1160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altLang="zh-CN" sz="2000" b="0" i="0" u="none" strike="noStrike">
                          <a:solidFill>
                            <a:srgbClr val="000000"/>
                          </a:solidFill>
                          <a:latin typeface="宋体"/>
                        </a:rPr>
                        <a:t>1180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altLang="zh-CN" sz="2000" b="0" i="0" u="none" strike="noStrike">
                          <a:solidFill>
                            <a:srgbClr val="000000"/>
                          </a:solidFill>
                          <a:latin typeface="宋体"/>
                        </a:rPr>
                        <a:t>1250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zh-CN" altLang="en-US" sz="2000" b="0" i="0" u="none" strike="noStrike">
                          <a:solidFill>
                            <a:srgbClr val="000000"/>
                          </a:solidFill>
                          <a:latin typeface="宋体"/>
                        </a:rPr>
                        <a:t>－</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altLang="zh-CN" sz="2000" b="0" i="0" u="none" strike="noStrike">
                          <a:solidFill>
                            <a:srgbClr val="000000"/>
                          </a:solidFill>
                          <a:latin typeface="宋体"/>
                        </a:rPr>
                        <a:t>6780</a:t>
                      </a:r>
                    </a:p>
                  </a:txBody>
                  <a:tcPr marL="0" marR="0" marT="0" marB="0">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8224">
                <a:tc>
                  <a:txBody>
                    <a:bodyPr/>
                    <a:lstStyle/>
                    <a:p>
                      <a:pPr algn="ctr" fontAlgn="t"/>
                      <a:r>
                        <a:rPr lang="en-US" altLang="zh-CN" sz="2000" b="0" i="0" u="none" strike="noStrike">
                          <a:solidFill>
                            <a:srgbClr val="000000"/>
                          </a:solidFill>
                          <a:latin typeface="宋体"/>
                        </a:rPr>
                        <a:t>1800</a:t>
                      </a:r>
                    </a:p>
                  </a:txBody>
                  <a:tcPr marL="0" marR="0" marT="0" marB="0">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altLang="zh-CN" sz="2000" b="0" i="0" u="none" strike="noStrike">
                          <a:solidFill>
                            <a:srgbClr val="000000"/>
                          </a:solidFill>
                          <a:latin typeface="宋体"/>
                        </a:rPr>
                        <a:t>1100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altLang="zh-CN" sz="2000" b="0" i="0" u="none" strike="noStrike">
                          <a:solidFill>
                            <a:srgbClr val="000000"/>
                          </a:solidFill>
                          <a:latin typeface="宋体"/>
                        </a:rPr>
                        <a:t>1150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altLang="zh-CN" sz="2000" b="0" i="0" u="none" strike="noStrike">
                          <a:solidFill>
                            <a:srgbClr val="000000"/>
                          </a:solidFill>
                          <a:latin typeface="宋体"/>
                        </a:rPr>
                        <a:t>1200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altLang="zh-CN" sz="2000" b="0" i="0" u="none" strike="noStrike">
                          <a:solidFill>
                            <a:srgbClr val="000000"/>
                          </a:solidFill>
                          <a:latin typeface="宋体"/>
                        </a:rPr>
                        <a:t>1300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altLang="zh-CN" sz="2000" b="0" i="0" u="none" strike="noStrike">
                          <a:solidFill>
                            <a:srgbClr val="000000"/>
                          </a:solidFill>
                          <a:latin typeface="宋体"/>
                        </a:rPr>
                        <a:t>1350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altLang="zh-CN" sz="2000" b="0" i="0" u="none" strike="noStrike">
                          <a:solidFill>
                            <a:srgbClr val="000000"/>
                          </a:solidFill>
                          <a:latin typeface="宋体"/>
                        </a:rPr>
                        <a:t>1400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zh-CN" altLang="en-US" sz="2000" b="0" i="0" u="none" strike="noStrike">
                          <a:solidFill>
                            <a:srgbClr val="000000"/>
                          </a:solidFill>
                          <a:latin typeface="宋体"/>
                        </a:rPr>
                        <a:t>－</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altLang="zh-CN" sz="2000" b="0" i="0" u="none" strike="noStrike">
                          <a:solidFill>
                            <a:srgbClr val="000000"/>
                          </a:solidFill>
                          <a:latin typeface="宋体"/>
                        </a:rPr>
                        <a:t>7500</a:t>
                      </a:r>
                    </a:p>
                  </a:txBody>
                  <a:tcPr marL="0" marR="0" marT="0" marB="0">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8224">
                <a:tc>
                  <a:txBody>
                    <a:bodyPr/>
                    <a:lstStyle/>
                    <a:p>
                      <a:pPr algn="ctr" fontAlgn="t"/>
                      <a:r>
                        <a:rPr lang="en-US" altLang="zh-CN" sz="2000" b="0" i="0" u="none" strike="noStrike">
                          <a:solidFill>
                            <a:srgbClr val="000000"/>
                          </a:solidFill>
                          <a:latin typeface="宋体"/>
                        </a:rPr>
                        <a:t>2000</a:t>
                      </a:r>
                    </a:p>
                  </a:txBody>
                  <a:tcPr marL="0" marR="0" marT="0" marB="0">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altLang="zh-CN" sz="2000" b="0" i="0" u="none" strike="noStrike">
                          <a:solidFill>
                            <a:srgbClr val="000000"/>
                          </a:solidFill>
                          <a:latin typeface="宋体"/>
                        </a:rPr>
                        <a:t>1200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altLang="zh-CN" sz="2000" b="0" i="0" u="none" strike="noStrike">
                          <a:solidFill>
                            <a:srgbClr val="000000"/>
                          </a:solidFill>
                          <a:latin typeface="宋体"/>
                        </a:rPr>
                        <a:t>1360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altLang="zh-CN" sz="2000" b="0" i="0" u="none" strike="noStrike">
                          <a:solidFill>
                            <a:srgbClr val="000000"/>
                          </a:solidFill>
                          <a:latin typeface="宋体"/>
                        </a:rPr>
                        <a:t>1400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altLang="zh-CN" sz="2000" b="0" i="0" u="none" strike="noStrike">
                          <a:solidFill>
                            <a:srgbClr val="000000"/>
                          </a:solidFill>
                          <a:latin typeface="宋体"/>
                        </a:rPr>
                        <a:t>1440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altLang="zh-CN" sz="2000" b="0" i="0" u="none" strike="noStrike">
                          <a:solidFill>
                            <a:srgbClr val="000000"/>
                          </a:solidFill>
                          <a:latin typeface="宋体"/>
                        </a:rPr>
                        <a:t>1450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zh-CN" altLang="en-US" sz="2000" b="0" i="0" u="none" strike="noStrike">
                          <a:solidFill>
                            <a:srgbClr val="000000"/>
                          </a:solidFill>
                          <a:latin typeface="宋体"/>
                        </a:rPr>
                        <a:t>－</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zh-CN" altLang="en-US" sz="2000" b="0" i="0" u="none" strike="noStrike">
                          <a:solidFill>
                            <a:srgbClr val="000000"/>
                          </a:solidFill>
                          <a:latin typeface="宋体"/>
                        </a:rPr>
                        <a:t>－</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altLang="zh-CN" sz="2000" b="0" i="0" u="none" strike="noStrike">
                          <a:solidFill>
                            <a:srgbClr val="000000"/>
                          </a:solidFill>
                          <a:latin typeface="宋体"/>
                        </a:rPr>
                        <a:t>6850</a:t>
                      </a:r>
                    </a:p>
                  </a:txBody>
                  <a:tcPr marL="0" marR="0" marT="0" marB="0">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8224">
                <a:tc>
                  <a:txBody>
                    <a:bodyPr/>
                    <a:lstStyle/>
                    <a:p>
                      <a:pPr algn="ctr" fontAlgn="t"/>
                      <a:r>
                        <a:rPr lang="en-US" altLang="zh-CN" sz="2000" b="0" i="0" u="none" strike="noStrike">
                          <a:solidFill>
                            <a:srgbClr val="000000"/>
                          </a:solidFill>
                          <a:latin typeface="宋体"/>
                        </a:rPr>
                        <a:t>2200</a:t>
                      </a:r>
                    </a:p>
                  </a:txBody>
                  <a:tcPr marL="0" marR="0" marT="0" marB="0">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altLang="zh-CN" sz="2000" b="0" i="0" u="none" strike="noStrike">
                          <a:solidFill>
                            <a:srgbClr val="000000"/>
                          </a:solidFill>
                          <a:latin typeface="宋体"/>
                        </a:rPr>
                        <a:t>1350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altLang="zh-CN" sz="2000" b="0" i="0" u="none" strike="noStrike">
                          <a:solidFill>
                            <a:srgbClr val="000000"/>
                          </a:solidFill>
                          <a:latin typeface="宋体"/>
                        </a:rPr>
                        <a:t>1370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altLang="zh-CN" sz="2000" b="0" i="0" u="none" strike="noStrike">
                          <a:solidFill>
                            <a:srgbClr val="000000"/>
                          </a:solidFill>
                          <a:latin typeface="宋体"/>
                        </a:rPr>
                        <a:t>1400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altLang="zh-CN" sz="2000" b="0" i="0" u="none" strike="noStrike" dirty="0">
                          <a:solidFill>
                            <a:srgbClr val="000000"/>
                          </a:solidFill>
                          <a:latin typeface="宋体"/>
                        </a:rPr>
                        <a:t>1520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altLang="zh-CN" sz="2000" b="0" i="0" u="none" strike="noStrike">
                          <a:solidFill>
                            <a:srgbClr val="000000"/>
                          </a:solidFill>
                          <a:latin typeface="宋体"/>
                        </a:rPr>
                        <a:t>1570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altLang="zh-CN" sz="2000" b="0" i="0" u="none" strike="noStrike">
                          <a:solidFill>
                            <a:srgbClr val="000000"/>
                          </a:solidFill>
                          <a:latin typeface="宋体"/>
                        </a:rPr>
                        <a:t>1600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altLang="zh-CN" sz="2000" b="0" i="0" u="none" strike="noStrike">
                          <a:solidFill>
                            <a:srgbClr val="000000"/>
                          </a:solidFill>
                          <a:latin typeface="宋体"/>
                        </a:rPr>
                        <a:t>1620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altLang="zh-CN" sz="2000" b="0" i="0" u="none" strike="noStrike">
                          <a:solidFill>
                            <a:srgbClr val="000000"/>
                          </a:solidFill>
                          <a:latin typeface="宋体"/>
                        </a:rPr>
                        <a:t>10430</a:t>
                      </a:r>
                    </a:p>
                  </a:txBody>
                  <a:tcPr marL="0" marR="0" marT="0" marB="0">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8224">
                <a:tc>
                  <a:txBody>
                    <a:bodyPr/>
                    <a:lstStyle/>
                    <a:p>
                      <a:pPr algn="ctr" fontAlgn="t"/>
                      <a:r>
                        <a:rPr lang="en-US" altLang="zh-CN" sz="2000" b="0" i="0" u="none" strike="noStrike">
                          <a:solidFill>
                            <a:srgbClr val="000000"/>
                          </a:solidFill>
                          <a:latin typeface="宋体"/>
                        </a:rPr>
                        <a:t>2400</a:t>
                      </a:r>
                    </a:p>
                  </a:txBody>
                  <a:tcPr marL="0" marR="0" marT="0" marB="0">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altLang="zh-CN" sz="2000" b="0" i="0" u="none" strike="noStrike">
                          <a:solidFill>
                            <a:srgbClr val="000000"/>
                          </a:solidFill>
                          <a:latin typeface="宋体"/>
                        </a:rPr>
                        <a:t>1370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altLang="zh-CN" sz="2000" b="0" i="0" u="none" strike="noStrike">
                          <a:solidFill>
                            <a:srgbClr val="000000"/>
                          </a:solidFill>
                          <a:latin typeface="宋体"/>
                        </a:rPr>
                        <a:t>1450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altLang="zh-CN" sz="2000" b="0" i="0" u="none" strike="noStrike">
                          <a:solidFill>
                            <a:srgbClr val="000000"/>
                          </a:solidFill>
                          <a:latin typeface="宋体"/>
                        </a:rPr>
                        <a:t>1550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altLang="zh-CN" sz="2000" b="0" i="0" u="none" strike="noStrike">
                          <a:solidFill>
                            <a:srgbClr val="000000"/>
                          </a:solidFill>
                          <a:latin typeface="宋体"/>
                        </a:rPr>
                        <a:t>1650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altLang="zh-CN" sz="2000" b="0" i="0" u="none" strike="noStrike">
                          <a:solidFill>
                            <a:srgbClr val="000000"/>
                          </a:solidFill>
                          <a:latin typeface="宋体"/>
                        </a:rPr>
                        <a:t>1750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altLang="zh-CN" sz="2000" b="0" i="0" u="none" strike="noStrike">
                          <a:solidFill>
                            <a:srgbClr val="000000"/>
                          </a:solidFill>
                          <a:latin typeface="宋体"/>
                        </a:rPr>
                        <a:t>1890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zh-CN" altLang="en-US" sz="2000" b="0" i="0" u="none" strike="noStrike">
                          <a:solidFill>
                            <a:srgbClr val="000000"/>
                          </a:solidFill>
                          <a:latin typeface="宋体"/>
                        </a:rPr>
                        <a:t>－</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altLang="zh-CN" sz="2000" b="0" i="0" u="none" strike="noStrike">
                          <a:solidFill>
                            <a:srgbClr val="000000"/>
                          </a:solidFill>
                          <a:latin typeface="宋体"/>
                        </a:rPr>
                        <a:t>9660</a:t>
                      </a:r>
                    </a:p>
                  </a:txBody>
                  <a:tcPr marL="0" marR="0" marT="0" marB="0">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8224">
                <a:tc>
                  <a:txBody>
                    <a:bodyPr/>
                    <a:lstStyle/>
                    <a:p>
                      <a:pPr algn="ctr" fontAlgn="t"/>
                      <a:r>
                        <a:rPr lang="en-US" altLang="zh-CN" sz="2000" b="0" i="0" u="none" strike="noStrike">
                          <a:solidFill>
                            <a:srgbClr val="000000"/>
                          </a:solidFill>
                          <a:latin typeface="宋体"/>
                        </a:rPr>
                        <a:t>2600</a:t>
                      </a:r>
                    </a:p>
                  </a:txBody>
                  <a:tcPr marL="0" marR="0" marT="0" marB="0">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altLang="zh-CN" sz="2000" b="0" i="0" u="none" strike="noStrike">
                          <a:solidFill>
                            <a:srgbClr val="000000"/>
                          </a:solidFill>
                          <a:latin typeface="宋体"/>
                        </a:rPr>
                        <a:t>1500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altLang="zh-CN" sz="2000" b="0" i="0" u="none" strike="noStrike">
                          <a:solidFill>
                            <a:srgbClr val="000000"/>
                          </a:solidFill>
                          <a:latin typeface="宋体"/>
                        </a:rPr>
                        <a:t>1520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altLang="zh-CN" sz="2000" b="0" i="0" u="none" strike="noStrike">
                          <a:solidFill>
                            <a:srgbClr val="000000"/>
                          </a:solidFill>
                          <a:latin typeface="宋体"/>
                        </a:rPr>
                        <a:t>1750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altLang="zh-CN" sz="2000" b="0" i="0" u="none" strike="noStrike">
                          <a:solidFill>
                            <a:srgbClr val="000000"/>
                          </a:solidFill>
                          <a:latin typeface="宋体"/>
                        </a:rPr>
                        <a:t>1780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altLang="zh-CN" sz="2000" b="0" i="0" u="none" strike="noStrike" dirty="0">
                          <a:solidFill>
                            <a:srgbClr val="000000"/>
                          </a:solidFill>
                          <a:latin typeface="宋体"/>
                        </a:rPr>
                        <a:t>1800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altLang="zh-CN" sz="2000" b="0" i="0" u="none" strike="noStrike">
                          <a:solidFill>
                            <a:srgbClr val="000000"/>
                          </a:solidFill>
                          <a:latin typeface="宋体"/>
                        </a:rPr>
                        <a:t>1850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altLang="zh-CN" sz="2000" b="0" i="0" u="none" strike="noStrike">
                          <a:solidFill>
                            <a:srgbClr val="000000"/>
                          </a:solidFill>
                          <a:latin typeface="宋体"/>
                        </a:rPr>
                        <a:t>1910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altLang="zh-CN" sz="2000" b="0" i="0" u="none" strike="noStrike" dirty="0">
                          <a:solidFill>
                            <a:srgbClr val="000000"/>
                          </a:solidFill>
                          <a:latin typeface="宋体"/>
                        </a:rPr>
                        <a:t>12110</a:t>
                      </a:r>
                    </a:p>
                  </a:txBody>
                  <a:tcPr marL="0" marR="0" marT="0" marB="0">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10"/>
          <p:cNvSpPr txBox="1">
            <a:spLocks noChangeArrowheads="1"/>
          </p:cNvSpPr>
          <p:nvPr/>
        </p:nvSpPr>
        <p:spPr bwMode="auto">
          <a:xfrm>
            <a:off x="1214438" y="571500"/>
            <a:ext cx="6781800" cy="579438"/>
          </a:xfrm>
          <a:prstGeom prst="rect">
            <a:avLst/>
          </a:prstGeom>
          <a:noFill/>
          <a:ln w="9525">
            <a:noFill/>
            <a:miter lim="800000"/>
            <a:headEnd/>
            <a:tailEnd/>
          </a:ln>
        </p:spPr>
        <p:txBody>
          <a:bodyPr>
            <a:spAutoFit/>
          </a:bodyPr>
          <a:lstStyle/>
          <a:p>
            <a:pPr>
              <a:spcBef>
                <a:spcPct val="50000"/>
              </a:spcBef>
            </a:pPr>
            <a:r>
              <a:rPr kumimoji="1" lang="zh-CN" altLang="en-US" sz="3200">
                <a:solidFill>
                  <a:srgbClr val="000000"/>
                </a:solidFill>
              </a:rPr>
              <a:t>这一点，很容易从下图中可以看出</a:t>
            </a:r>
          </a:p>
        </p:txBody>
      </p:sp>
      <p:graphicFrame>
        <p:nvGraphicFramePr>
          <p:cNvPr id="156" name="图表 155"/>
          <p:cNvGraphicFramePr/>
          <p:nvPr/>
        </p:nvGraphicFramePr>
        <p:xfrm>
          <a:off x="1357290" y="1285860"/>
          <a:ext cx="6357982" cy="5143536"/>
        </p:xfrm>
        <a:graphic>
          <a:graphicData uri="http://schemas.openxmlformats.org/drawingml/2006/chart">
            <c:chart xmlns:c="http://schemas.openxmlformats.org/drawingml/2006/chart" xmlns:r="http://schemas.openxmlformats.org/officeDocument/2006/relationships" r:id="rId2"/>
          </a:graphicData>
        </a:graphic>
      </p:graphicFrame>
      <p:sp>
        <p:nvSpPr>
          <p:cNvPr id="64516" name="AutoShape 8"/>
          <p:cNvSpPr>
            <a:spLocks noChangeAspect="1" noChangeArrowheads="1"/>
          </p:cNvSpPr>
          <p:nvPr/>
        </p:nvSpPr>
        <p:spPr bwMode="auto">
          <a:xfrm>
            <a:off x="395288" y="1828800"/>
            <a:ext cx="8213725" cy="5029200"/>
          </a:xfrm>
          <a:prstGeom prst="rect">
            <a:avLst/>
          </a:prstGeom>
          <a:noFill/>
          <a:ln w="9525">
            <a:noFill/>
            <a:miter lim="800000"/>
            <a:headEnd/>
            <a:tailEnd/>
          </a:ln>
        </p:spPr>
        <p:txBody>
          <a:bodyPr/>
          <a:lstStyle/>
          <a:p>
            <a:endParaRPr lang="zh-CN" alt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Rectangle 2"/>
          <p:cNvSpPr>
            <a:spLocks noGrp="1" noChangeArrowheads="1"/>
          </p:cNvSpPr>
          <p:nvPr>
            <p:ph type="body" idx="4294967295"/>
          </p:nvPr>
        </p:nvSpPr>
        <p:spPr>
          <a:xfrm>
            <a:off x="214313" y="500063"/>
            <a:ext cx="8715375" cy="6072187"/>
          </a:xfrm>
        </p:spPr>
        <p:txBody>
          <a:bodyPr/>
          <a:lstStyle/>
          <a:p>
            <a:pPr eaLnBrk="1" hangingPunct="1">
              <a:lnSpc>
                <a:spcPct val="120000"/>
              </a:lnSpc>
              <a:spcBef>
                <a:spcPct val="0"/>
              </a:spcBef>
              <a:buFont typeface="Wingdings" pitchFamily="2" charset="2"/>
              <a:buNone/>
            </a:pPr>
            <a:r>
              <a:rPr lang="en-US" altLang="zh-CN" sz="2800" smtClean="0">
                <a:ea typeface="楷体_GB2312" pitchFamily="49" charset="-122"/>
              </a:rPr>
              <a:t>     </a:t>
            </a:r>
            <a:r>
              <a:rPr lang="zh-CN" altLang="en-US" sz="2800" smtClean="0">
                <a:ea typeface="楷体_GB2312" pitchFamily="49" charset="-122"/>
              </a:rPr>
              <a:t>从散点图我们发现</a:t>
            </a:r>
            <a:r>
              <a:rPr lang="en-US" altLang="zh-CN" sz="2800" smtClean="0">
                <a:ea typeface="楷体_GB2312" pitchFamily="49" charset="-122"/>
              </a:rPr>
              <a:t>12</a:t>
            </a:r>
            <a:r>
              <a:rPr lang="zh-CN" altLang="en-US" sz="2800" smtClean="0">
                <a:ea typeface="楷体_GB2312" pitchFamily="49" charset="-122"/>
              </a:rPr>
              <a:t>个点基本在一条直线附近，这说明两个变量之间有一个线性相关关系，这个相关关系可以表示为</a:t>
            </a:r>
            <a:endParaRPr lang="zh-CN" altLang="en-US" sz="2800" smtClean="0"/>
          </a:p>
          <a:p>
            <a:pPr algn="just" eaLnBrk="1" hangingPunct="1">
              <a:lnSpc>
                <a:spcPct val="120000"/>
              </a:lnSpc>
              <a:spcBef>
                <a:spcPct val="0"/>
              </a:spcBef>
              <a:buFont typeface="Wingdings" pitchFamily="2" charset="2"/>
              <a:buNone/>
            </a:pPr>
            <a:r>
              <a:rPr lang="zh-CN" altLang="en-US" sz="2800" i="1" smtClean="0"/>
              <a:t>                        </a:t>
            </a:r>
            <a:r>
              <a:rPr lang="en-US" altLang="zh-CN" sz="2800" i="1" smtClean="0"/>
              <a:t>y </a:t>
            </a:r>
            <a:r>
              <a:rPr lang="en-US" altLang="zh-CN" sz="2800" smtClean="0"/>
              <a:t>=</a:t>
            </a:r>
            <a:r>
              <a:rPr lang="en-US" altLang="zh-CN" sz="2800" i="1" smtClean="0">
                <a:sym typeface="Symbol" pitchFamily="18" charset="2"/>
              </a:rPr>
              <a:t></a:t>
            </a:r>
            <a:r>
              <a:rPr lang="en-US" altLang="zh-CN" sz="2800" baseline="-25000" smtClean="0">
                <a:sym typeface="Symbol" pitchFamily="18" charset="2"/>
              </a:rPr>
              <a:t>0</a:t>
            </a:r>
            <a:r>
              <a:rPr lang="en-US" altLang="zh-CN" sz="2800" smtClean="0"/>
              <a:t>+ </a:t>
            </a:r>
            <a:r>
              <a:rPr lang="en-US" altLang="zh-CN" sz="2800" i="1" smtClean="0">
                <a:sym typeface="Symbol" pitchFamily="18" charset="2"/>
              </a:rPr>
              <a:t></a:t>
            </a:r>
            <a:r>
              <a:rPr lang="en-US" altLang="zh-CN" sz="2800" baseline="-25000" smtClean="0">
                <a:sym typeface="Symbol" pitchFamily="18" charset="2"/>
              </a:rPr>
              <a:t>1</a:t>
            </a:r>
            <a:r>
              <a:rPr lang="en-US" altLang="zh-CN" sz="2800" i="1" smtClean="0">
                <a:sym typeface="Symbol" pitchFamily="18" charset="2"/>
              </a:rPr>
              <a:t>x</a:t>
            </a:r>
            <a:r>
              <a:rPr lang="en-US" altLang="zh-CN" sz="2800" smtClean="0"/>
              <a:t>+ </a:t>
            </a:r>
            <a:r>
              <a:rPr lang="en-US" altLang="zh-CN" sz="2800" i="1" smtClean="0">
                <a:ea typeface="楷体_GB2312" pitchFamily="49" charset="-122"/>
                <a:sym typeface="Symbol" pitchFamily="18" charset="2"/>
              </a:rPr>
              <a:t></a:t>
            </a:r>
            <a:r>
              <a:rPr lang="en-US" altLang="zh-CN" sz="2800" smtClean="0">
                <a:ea typeface="楷体_GB2312" pitchFamily="49" charset="-122"/>
              </a:rPr>
              <a:t>                                        (3.2.2)</a:t>
            </a:r>
            <a:endParaRPr lang="en-US" altLang="zh-CN" sz="2800" smtClean="0"/>
          </a:p>
          <a:p>
            <a:pPr eaLnBrk="1" hangingPunct="1">
              <a:lnSpc>
                <a:spcPct val="120000"/>
              </a:lnSpc>
              <a:spcBef>
                <a:spcPct val="0"/>
              </a:spcBef>
              <a:buFont typeface="Wingdings" pitchFamily="2" charset="2"/>
              <a:buNone/>
            </a:pPr>
            <a:r>
              <a:rPr lang="en-US" altLang="zh-CN" sz="2800" smtClean="0">
                <a:ea typeface="楷体_GB2312" pitchFamily="49" charset="-122"/>
              </a:rPr>
              <a:t>    </a:t>
            </a:r>
            <a:r>
              <a:rPr lang="zh-CN" altLang="en-US" sz="2800" smtClean="0">
                <a:ea typeface="楷体_GB2312" pitchFamily="49" charset="-122"/>
              </a:rPr>
              <a:t>这便是</a:t>
            </a:r>
            <a:r>
              <a:rPr lang="en-US" altLang="zh-CN" sz="2800" i="1" smtClean="0">
                <a:ea typeface="楷体_GB2312" pitchFamily="49" charset="-122"/>
              </a:rPr>
              <a:t>y</a:t>
            </a:r>
            <a:r>
              <a:rPr lang="zh-CN" altLang="en-US" sz="2800" smtClean="0">
                <a:ea typeface="楷体_GB2312" pitchFamily="49" charset="-122"/>
              </a:rPr>
              <a:t>关于</a:t>
            </a:r>
            <a:r>
              <a:rPr lang="en-US" altLang="zh-CN" sz="2800" i="1" smtClean="0">
                <a:ea typeface="楷体_GB2312" pitchFamily="49" charset="-122"/>
              </a:rPr>
              <a:t>x</a:t>
            </a:r>
            <a:r>
              <a:rPr lang="zh-CN" altLang="en-US" sz="2800" smtClean="0">
                <a:ea typeface="楷体_GB2312" pitchFamily="49" charset="-122"/>
              </a:rPr>
              <a:t>的一元线性回归的数据结构式。通常假定</a:t>
            </a:r>
            <a:endParaRPr lang="zh-CN" altLang="en-US" sz="2800" smtClean="0"/>
          </a:p>
          <a:p>
            <a:pPr eaLnBrk="1" hangingPunct="1">
              <a:lnSpc>
                <a:spcPct val="120000"/>
              </a:lnSpc>
              <a:spcBef>
                <a:spcPct val="0"/>
              </a:spcBef>
              <a:buFont typeface="Wingdings" pitchFamily="2" charset="2"/>
              <a:buNone/>
            </a:pPr>
            <a:r>
              <a:rPr lang="zh-CN" altLang="en-US" sz="2800" smtClean="0">
                <a:ea typeface="楷体_GB2312" pitchFamily="49" charset="-122"/>
              </a:rPr>
              <a:t>                        </a:t>
            </a:r>
            <a:r>
              <a:rPr lang="en-US" altLang="zh-CN" sz="2800" i="1" smtClean="0">
                <a:ea typeface="楷体_GB2312" pitchFamily="49" charset="-122"/>
              </a:rPr>
              <a:t>E</a:t>
            </a:r>
            <a:r>
              <a:rPr lang="en-US" altLang="zh-CN" sz="2800" smtClean="0">
                <a:ea typeface="楷体_GB2312" pitchFamily="49" charset="-122"/>
              </a:rPr>
              <a:t>(</a:t>
            </a:r>
            <a:r>
              <a:rPr lang="en-US" altLang="zh-CN" sz="2800" i="1" smtClean="0">
                <a:ea typeface="楷体_GB2312" pitchFamily="49" charset="-122"/>
                <a:sym typeface="Symbol" pitchFamily="18" charset="2"/>
              </a:rPr>
              <a:t></a:t>
            </a:r>
            <a:r>
              <a:rPr lang="en-US" altLang="zh-CN" sz="2800" smtClean="0">
                <a:ea typeface="楷体_GB2312" pitchFamily="49" charset="-122"/>
              </a:rPr>
              <a:t>) =0,  </a:t>
            </a:r>
            <a:r>
              <a:rPr lang="en-US" altLang="zh-CN" sz="2800" i="1" smtClean="0">
                <a:ea typeface="楷体_GB2312" pitchFamily="49" charset="-122"/>
              </a:rPr>
              <a:t>Var</a:t>
            </a:r>
            <a:r>
              <a:rPr lang="en-US" altLang="zh-CN" sz="2800" smtClean="0">
                <a:ea typeface="楷体_GB2312" pitchFamily="49" charset="-122"/>
              </a:rPr>
              <a:t>(</a:t>
            </a:r>
            <a:r>
              <a:rPr lang="en-US" altLang="zh-CN" sz="2800" i="1" smtClean="0">
                <a:ea typeface="楷体_GB2312" pitchFamily="49" charset="-122"/>
                <a:sym typeface="Symbol" pitchFamily="18" charset="2"/>
              </a:rPr>
              <a:t></a:t>
            </a:r>
            <a:r>
              <a:rPr lang="en-US" altLang="zh-CN" sz="2800" smtClean="0">
                <a:ea typeface="楷体_GB2312" pitchFamily="49" charset="-122"/>
              </a:rPr>
              <a:t>) = </a:t>
            </a:r>
            <a:r>
              <a:rPr lang="en-US" altLang="zh-CN" sz="2800" i="1" smtClean="0">
                <a:ea typeface="楷体_GB2312" pitchFamily="49" charset="-122"/>
                <a:sym typeface="Symbol" pitchFamily="18" charset="2"/>
              </a:rPr>
              <a:t></a:t>
            </a:r>
            <a:r>
              <a:rPr lang="en-US" altLang="zh-CN" sz="2800" baseline="-25000" smtClean="0">
                <a:ea typeface="楷体_GB2312" pitchFamily="49" charset="-122"/>
                <a:sym typeface="Symbol" pitchFamily="18" charset="2"/>
              </a:rPr>
              <a:t> </a:t>
            </a:r>
            <a:r>
              <a:rPr lang="en-US" altLang="zh-CN" sz="2800" baseline="48000" smtClean="0">
                <a:ea typeface="楷体_GB2312" pitchFamily="49" charset="-122"/>
                <a:sym typeface="Symbol" pitchFamily="18" charset="2"/>
              </a:rPr>
              <a:t>2 </a:t>
            </a:r>
            <a:r>
              <a:rPr lang="en-US" altLang="zh-CN" sz="2800" smtClean="0">
                <a:ea typeface="楷体_GB2312" pitchFamily="49" charset="-122"/>
                <a:sym typeface="Symbol" pitchFamily="18" charset="2"/>
              </a:rPr>
              <a:t>                           </a:t>
            </a:r>
            <a:r>
              <a:rPr lang="en-US" altLang="zh-CN" sz="2800" smtClean="0">
                <a:ea typeface="楷体_GB2312" pitchFamily="49" charset="-122"/>
              </a:rPr>
              <a:t>(3.2.3)</a:t>
            </a:r>
            <a:endParaRPr lang="en-US" altLang="zh-CN" sz="2800" smtClean="0"/>
          </a:p>
          <a:p>
            <a:pPr eaLnBrk="1" hangingPunct="1">
              <a:lnSpc>
                <a:spcPct val="120000"/>
              </a:lnSpc>
              <a:spcBef>
                <a:spcPct val="0"/>
              </a:spcBef>
              <a:buFont typeface="Wingdings" pitchFamily="2" charset="2"/>
              <a:buNone/>
            </a:pPr>
            <a:r>
              <a:rPr lang="en-US" altLang="zh-CN" sz="2800" smtClean="0">
                <a:ea typeface="楷体_GB2312" pitchFamily="49" charset="-122"/>
              </a:rPr>
              <a:t>    </a:t>
            </a:r>
            <a:r>
              <a:rPr lang="zh-CN" altLang="en-US" sz="2800" smtClean="0">
                <a:ea typeface="楷体_GB2312" pitchFamily="49" charset="-122"/>
              </a:rPr>
              <a:t>在对未知参数作区间估计或假设检验时，还需要假定误差服从正态分布，即</a:t>
            </a:r>
            <a:endParaRPr lang="zh-CN" altLang="en-US" sz="2800" smtClean="0"/>
          </a:p>
          <a:p>
            <a:pPr eaLnBrk="1" hangingPunct="1">
              <a:lnSpc>
                <a:spcPct val="120000"/>
              </a:lnSpc>
              <a:spcBef>
                <a:spcPct val="0"/>
              </a:spcBef>
              <a:buFont typeface="Wingdings" pitchFamily="2" charset="2"/>
              <a:buNone/>
            </a:pPr>
            <a:r>
              <a:rPr lang="zh-CN" altLang="en-US" sz="2800" smtClean="0">
                <a:ea typeface="楷体_GB2312" pitchFamily="49" charset="-122"/>
              </a:rPr>
              <a:t>                        </a:t>
            </a:r>
            <a:r>
              <a:rPr lang="en-US" altLang="zh-CN" sz="2800" i="1" smtClean="0">
                <a:ea typeface="楷体_GB2312" pitchFamily="49" charset="-122"/>
              </a:rPr>
              <a:t>y </a:t>
            </a:r>
            <a:r>
              <a:rPr lang="en-US" altLang="zh-CN" sz="2800" smtClean="0">
                <a:ea typeface="楷体_GB2312" pitchFamily="49" charset="-122"/>
              </a:rPr>
              <a:t>~</a:t>
            </a:r>
            <a:r>
              <a:rPr lang="en-US" altLang="zh-CN" sz="2800" i="1" smtClean="0">
                <a:ea typeface="楷体_GB2312" pitchFamily="49" charset="-122"/>
              </a:rPr>
              <a:t>N</a:t>
            </a:r>
            <a:r>
              <a:rPr lang="en-US" altLang="zh-CN" sz="2800" smtClean="0">
                <a:ea typeface="楷体_GB2312" pitchFamily="49" charset="-122"/>
              </a:rPr>
              <a:t>(</a:t>
            </a:r>
            <a:r>
              <a:rPr lang="en-US" altLang="zh-CN" sz="2800" i="1" smtClean="0">
                <a:sym typeface="Symbol" pitchFamily="18" charset="2"/>
              </a:rPr>
              <a:t></a:t>
            </a:r>
            <a:r>
              <a:rPr lang="en-US" altLang="zh-CN" sz="2800" baseline="-25000" smtClean="0">
                <a:sym typeface="Symbol" pitchFamily="18" charset="2"/>
              </a:rPr>
              <a:t>0</a:t>
            </a:r>
            <a:r>
              <a:rPr lang="en-US" altLang="zh-CN" sz="2800" smtClean="0"/>
              <a:t>+ </a:t>
            </a:r>
            <a:r>
              <a:rPr lang="en-US" altLang="zh-CN" sz="2800" i="1" smtClean="0">
                <a:sym typeface="Symbol" pitchFamily="18" charset="2"/>
              </a:rPr>
              <a:t></a:t>
            </a:r>
            <a:r>
              <a:rPr lang="en-US" altLang="zh-CN" sz="2800" baseline="-25000" smtClean="0">
                <a:sym typeface="Symbol" pitchFamily="18" charset="2"/>
              </a:rPr>
              <a:t>1</a:t>
            </a:r>
            <a:r>
              <a:rPr lang="en-US" altLang="zh-CN" sz="2800" i="1" smtClean="0">
                <a:sym typeface="Symbol" pitchFamily="18" charset="2"/>
              </a:rPr>
              <a:t>x, </a:t>
            </a:r>
            <a:r>
              <a:rPr lang="en-US" altLang="zh-CN" sz="2800" i="1" smtClean="0">
                <a:ea typeface="楷体_GB2312" pitchFamily="49" charset="-122"/>
                <a:sym typeface="Symbol" pitchFamily="18" charset="2"/>
              </a:rPr>
              <a:t></a:t>
            </a:r>
            <a:r>
              <a:rPr lang="en-US" altLang="zh-CN" sz="2800" baseline="-25000" smtClean="0">
                <a:ea typeface="楷体_GB2312" pitchFamily="49" charset="-122"/>
                <a:sym typeface="Symbol" pitchFamily="18" charset="2"/>
              </a:rPr>
              <a:t> </a:t>
            </a:r>
            <a:r>
              <a:rPr lang="en-US" altLang="zh-CN" sz="2800" baseline="48000" smtClean="0">
                <a:ea typeface="楷体_GB2312" pitchFamily="49" charset="-122"/>
                <a:sym typeface="Symbol" pitchFamily="18" charset="2"/>
              </a:rPr>
              <a:t>2 </a:t>
            </a:r>
            <a:r>
              <a:rPr lang="en-US" altLang="zh-CN" sz="2800" smtClean="0">
                <a:ea typeface="楷体_GB2312" pitchFamily="49" charset="-122"/>
              </a:rPr>
              <a:t>)                                 (3.2.4)</a:t>
            </a:r>
            <a:endParaRPr lang="en-US" altLang="zh-CN" sz="2800" smtClean="0"/>
          </a:p>
          <a:p>
            <a:pPr eaLnBrk="1" hangingPunct="1">
              <a:lnSpc>
                <a:spcPct val="120000"/>
              </a:lnSpc>
              <a:spcBef>
                <a:spcPct val="0"/>
              </a:spcBef>
              <a:buFont typeface="Wingdings" pitchFamily="2" charset="2"/>
              <a:buNone/>
            </a:pPr>
            <a:r>
              <a:rPr lang="en-US" altLang="zh-CN" sz="2800" smtClean="0">
                <a:ea typeface="楷体_GB2312" pitchFamily="49" charset="-122"/>
              </a:rPr>
              <a:t>    </a:t>
            </a:r>
            <a:r>
              <a:rPr lang="zh-CN" altLang="en-US" sz="2800" smtClean="0">
                <a:ea typeface="楷体_GB2312" pitchFamily="49" charset="-122"/>
              </a:rPr>
              <a:t>显然，假定</a:t>
            </a:r>
            <a:r>
              <a:rPr lang="en-US" altLang="zh-CN" sz="2800" smtClean="0">
                <a:ea typeface="楷体_GB2312" pitchFamily="49" charset="-122"/>
              </a:rPr>
              <a:t>(3.2.4) </a:t>
            </a:r>
            <a:r>
              <a:rPr lang="zh-CN" altLang="en-US" sz="2800" smtClean="0">
                <a:ea typeface="楷体_GB2312" pitchFamily="49" charset="-122"/>
              </a:rPr>
              <a:t>比 </a:t>
            </a:r>
            <a:r>
              <a:rPr lang="en-US" altLang="zh-CN" sz="2800" smtClean="0">
                <a:ea typeface="楷体_GB2312" pitchFamily="49" charset="-122"/>
              </a:rPr>
              <a:t>(3.2.3) </a:t>
            </a:r>
            <a:r>
              <a:rPr lang="zh-CN" altLang="en-US" sz="2800" smtClean="0">
                <a:ea typeface="楷体_GB2312" pitchFamily="49" charset="-122"/>
              </a:rPr>
              <a:t>要强。</a:t>
            </a:r>
            <a:r>
              <a:rPr lang="zh-CN" altLang="en-US" sz="2800" smtClean="0"/>
              <a:t> </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ChangeArrowheads="1"/>
          </p:cNvSpPr>
          <p:nvPr>
            <p:ph type="title" idx="4294967295"/>
          </p:nvPr>
        </p:nvSpPr>
        <p:spPr>
          <a:xfrm>
            <a:off x="1000125" y="571500"/>
            <a:ext cx="7072313" cy="576263"/>
          </a:xfrm>
        </p:spPr>
        <p:txBody>
          <a:bodyPr/>
          <a:lstStyle/>
          <a:p>
            <a:pPr>
              <a:defRPr/>
            </a:pPr>
            <a:r>
              <a:rPr lang="zh-CN" altLang="en-US" b="1" dirty="0" smtClean="0">
                <a:solidFill>
                  <a:schemeClr val="accent6"/>
                </a:solidFill>
                <a:latin typeface="黑体" pitchFamily="2" charset="-122"/>
                <a:ea typeface="黑体" pitchFamily="2" charset="-122"/>
              </a:rPr>
              <a:t>随机向量的数字特征 </a:t>
            </a:r>
          </a:p>
        </p:txBody>
      </p:sp>
      <p:sp>
        <p:nvSpPr>
          <p:cNvPr id="1029" name="Rectangle 7"/>
          <p:cNvSpPr>
            <a:spLocks noGrp="1" noChangeArrowheads="1"/>
          </p:cNvSpPr>
          <p:nvPr>
            <p:ph type="body" idx="4294967295"/>
          </p:nvPr>
        </p:nvSpPr>
        <p:spPr>
          <a:xfrm>
            <a:off x="3429000" y="1428750"/>
            <a:ext cx="2071688" cy="604838"/>
          </a:xfrm>
        </p:spPr>
        <p:txBody>
          <a:bodyPr/>
          <a:lstStyle/>
          <a:p>
            <a:pPr>
              <a:buFont typeface="Arial" charset="0"/>
              <a:buNone/>
            </a:pPr>
            <a:r>
              <a:rPr lang="zh-CN" altLang="en-US" smtClean="0">
                <a:solidFill>
                  <a:srgbClr val="0000FF"/>
                </a:solidFill>
              </a:rPr>
              <a:t>数学期望 </a:t>
            </a:r>
          </a:p>
        </p:txBody>
      </p:sp>
      <p:sp>
        <p:nvSpPr>
          <p:cNvPr id="1030" name="Rectangle 8"/>
          <p:cNvSpPr>
            <a:spLocks noChangeArrowheads="1"/>
          </p:cNvSpPr>
          <p:nvPr/>
        </p:nvSpPr>
        <p:spPr bwMode="auto">
          <a:xfrm>
            <a:off x="-71438" y="4656138"/>
            <a:ext cx="9144001" cy="0"/>
          </a:xfrm>
          <a:prstGeom prst="rect">
            <a:avLst/>
          </a:prstGeom>
          <a:noFill/>
          <a:ln w="9525">
            <a:noFill/>
            <a:miter lim="800000"/>
            <a:headEnd/>
            <a:tailEnd/>
          </a:ln>
        </p:spPr>
        <p:txBody>
          <a:bodyPr wrap="none" anchor="ctr">
            <a:spAutoFit/>
          </a:bodyPr>
          <a:lstStyle/>
          <a:p>
            <a:endParaRPr lang="zh-CN" altLang="en-US"/>
          </a:p>
        </p:txBody>
      </p:sp>
      <p:graphicFrame>
        <p:nvGraphicFramePr>
          <p:cNvPr id="1026" name="Object 2"/>
          <p:cNvGraphicFramePr>
            <a:graphicFrameLocks noChangeAspect="1"/>
          </p:cNvGraphicFramePr>
          <p:nvPr/>
        </p:nvGraphicFramePr>
        <p:xfrm>
          <a:off x="857250" y="4572000"/>
          <a:ext cx="6748463" cy="1417638"/>
        </p:xfrm>
        <a:graphic>
          <a:graphicData uri="http://schemas.openxmlformats.org/presentationml/2006/ole">
            <p:oleObj spid="_x0000_s1026" name="公式" r:id="rId3" imgW="3403600" imgH="711200" progId="Equation.3">
              <p:embed/>
            </p:oleObj>
          </a:graphicData>
        </a:graphic>
      </p:graphicFrame>
      <p:sp>
        <p:nvSpPr>
          <p:cNvPr id="1031" name="Rectangle 10"/>
          <p:cNvSpPr>
            <a:spLocks noChangeArrowheads="1"/>
          </p:cNvSpPr>
          <p:nvPr/>
        </p:nvSpPr>
        <p:spPr bwMode="auto">
          <a:xfrm>
            <a:off x="-71438" y="4479925"/>
            <a:ext cx="9144001" cy="0"/>
          </a:xfrm>
          <a:prstGeom prst="rect">
            <a:avLst/>
          </a:prstGeom>
          <a:noFill/>
          <a:ln w="9525">
            <a:noFill/>
            <a:miter lim="800000"/>
            <a:headEnd/>
            <a:tailEnd/>
          </a:ln>
        </p:spPr>
        <p:txBody>
          <a:bodyPr wrap="none" anchor="ctr">
            <a:spAutoFit/>
          </a:bodyPr>
          <a:lstStyle/>
          <a:p>
            <a:endParaRPr lang="zh-CN" altLang="en-US"/>
          </a:p>
        </p:txBody>
      </p:sp>
      <p:graphicFrame>
        <p:nvGraphicFramePr>
          <p:cNvPr id="1027" name="Object 3"/>
          <p:cNvGraphicFramePr>
            <a:graphicFrameLocks noChangeAspect="1"/>
          </p:cNvGraphicFramePr>
          <p:nvPr/>
        </p:nvGraphicFramePr>
        <p:xfrm>
          <a:off x="785813" y="2143125"/>
          <a:ext cx="7246937" cy="2132013"/>
        </p:xfrm>
        <a:graphic>
          <a:graphicData uri="http://schemas.openxmlformats.org/presentationml/2006/ole">
            <p:oleObj spid="_x0000_s1027" name="公式" r:id="rId4" imgW="3632200" imgH="1066800" progId="Equation.3">
              <p:embed/>
            </p:oleObj>
          </a:graphicData>
        </a:graphic>
      </p:graphicFrame>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5" name="Rectangle 2"/>
          <p:cNvSpPr>
            <a:spLocks noGrp="1" noChangeArrowheads="1"/>
          </p:cNvSpPr>
          <p:nvPr>
            <p:ph type="body" idx="4294967295"/>
          </p:nvPr>
        </p:nvSpPr>
        <p:spPr>
          <a:xfrm>
            <a:off x="571500" y="1000125"/>
            <a:ext cx="7329488" cy="5030788"/>
          </a:xfrm>
        </p:spPr>
        <p:txBody>
          <a:bodyPr/>
          <a:lstStyle/>
          <a:p>
            <a:pPr eaLnBrk="1" hangingPunct="1">
              <a:lnSpc>
                <a:spcPct val="120000"/>
              </a:lnSpc>
              <a:spcBef>
                <a:spcPct val="0"/>
              </a:spcBef>
              <a:buFont typeface="Wingdings" pitchFamily="2" charset="2"/>
              <a:buNone/>
            </a:pPr>
            <a:r>
              <a:rPr lang="en-US" altLang="zh-CN" sz="2800" smtClean="0">
                <a:ea typeface="楷体_GB2312" pitchFamily="49" charset="-122"/>
              </a:rPr>
              <a:t>    </a:t>
            </a:r>
            <a:r>
              <a:rPr lang="zh-CN" altLang="en-US" sz="2800" smtClean="0">
                <a:ea typeface="楷体_GB2312" pitchFamily="49" charset="-122"/>
              </a:rPr>
              <a:t>由于 </a:t>
            </a:r>
            <a:r>
              <a:rPr lang="zh-CN" altLang="en-US" sz="2800" i="1" smtClean="0">
                <a:sym typeface="Symbol" pitchFamily="18" charset="2"/>
              </a:rPr>
              <a:t></a:t>
            </a:r>
            <a:r>
              <a:rPr lang="en-US" altLang="zh-CN" sz="2800" baseline="-25000" smtClean="0">
                <a:sym typeface="Symbol" pitchFamily="18" charset="2"/>
              </a:rPr>
              <a:t>0</a:t>
            </a:r>
            <a:r>
              <a:rPr lang="en-US" altLang="zh-CN" sz="2800" smtClean="0"/>
              <a:t>, </a:t>
            </a:r>
            <a:r>
              <a:rPr lang="en-US" altLang="zh-CN" sz="2800" i="1" smtClean="0">
                <a:sym typeface="Symbol" pitchFamily="18" charset="2"/>
              </a:rPr>
              <a:t></a:t>
            </a:r>
            <a:r>
              <a:rPr lang="en-US" altLang="zh-CN" sz="2800" baseline="-25000" smtClean="0">
                <a:sym typeface="Symbol" pitchFamily="18" charset="2"/>
              </a:rPr>
              <a:t>1</a:t>
            </a:r>
            <a:r>
              <a:rPr lang="zh-CN" altLang="en-US" sz="2800" smtClean="0">
                <a:ea typeface="楷体_GB2312" pitchFamily="49" charset="-122"/>
              </a:rPr>
              <a:t>均未知，需要我们从收集到的数据</a:t>
            </a:r>
            <a:r>
              <a:rPr lang="en-US" altLang="zh-CN" sz="2800" smtClean="0">
                <a:ea typeface="楷体_GB2312" pitchFamily="49" charset="-122"/>
              </a:rPr>
              <a:t>(</a:t>
            </a:r>
            <a:r>
              <a:rPr lang="en-US" altLang="zh-CN" sz="2800" i="1" smtClean="0">
                <a:ea typeface="楷体_GB2312" pitchFamily="49" charset="-122"/>
              </a:rPr>
              <a:t>x</a:t>
            </a:r>
            <a:r>
              <a:rPr lang="en-US" altLang="zh-CN" sz="2800" i="1" baseline="-25000" smtClean="0">
                <a:ea typeface="楷体_GB2312" pitchFamily="49" charset="-122"/>
              </a:rPr>
              <a:t>i</a:t>
            </a:r>
            <a:r>
              <a:rPr lang="en-US" altLang="zh-CN" sz="2800" smtClean="0">
                <a:ea typeface="楷体_GB2312" pitchFamily="49" charset="-122"/>
              </a:rPr>
              <a:t>,</a:t>
            </a:r>
            <a:r>
              <a:rPr lang="en-US" altLang="zh-CN" sz="2800" i="1" smtClean="0">
                <a:ea typeface="楷体_GB2312" pitchFamily="49" charset="-122"/>
              </a:rPr>
              <a:t>y</a:t>
            </a:r>
            <a:r>
              <a:rPr lang="en-US" altLang="zh-CN" sz="2800" i="1" baseline="-25000" smtClean="0">
                <a:ea typeface="楷体_GB2312" pitchFamily="49" charset="-122"/>
              </a:rPr>
              <a:t>i</a:t>
            </a:r>
            <a:r>
              <a:rPr lang="en-US" altLang="zh-CN" sz="2800" smtClean="0">
                <a:ea typeface="楷体_GB2312" pitchFamily="49" charset="-122"/>
              </a:rPr>
              <a:t>)</a:t>
            </a:r>
            <a:r>
              <a:rPr lang="zh-CN" altLang="en-US" sz="2800" smtClean="0">
                <a:ea typeface="楷体_GB2312" pitchFamily="49" charset="-122"/>
              </a:rPr>
              <a:t>，</a:t>
            </a:r>
            <a:r>
              <a:rPr lang="en-US" altLang="zh-CN" sz="2800" i="1" smtClean="0">
                <a:ea typeface="楷体_GB2312" pitchFamily="49" charset="-122"/>
              </a:rPr>
              <a:t>i=</a:t>
            </a:r>
            <a:r>
              <a:rPr lang="en-US" altLang="zh-CN" sz="2800" smtClean="0">
                <a:ea typeface="楷体_GB2312" pitchFamily="49" charset="-122"/>
              </a:rPr>
              <a:t>1,2,</a:t>
            </a:r>
            <a:r>
              <a:rPr lang="en-US" altLang="zh-CN" sz="2800" smtClean="0">
                <a:latin typeface="Arial" charset="0"/>
                <a:ea typeface="楷体_GB2312" pitchFamily="49" charset="-122"/>
              </a:rPr>
              <a:t>…</a:t>
            </a:r>
            <a:r>
              <a:rPr lang="en-US" altLang="zh-CN" sz="2800" smtClean="0">
                <a:ea typeface="楷体_GB2312" pitchFamily="49" charset="-122"/>
              </a:rPr>
              <a:t>,</a:t>
            </a:r>
            <a:r>
              <a:rPr lang="en-US" altLang="zh-CN" sz="2800" i="1" smtClean="0">
                <a:ea typeface="楷体_GB2312" pitchFamily="49" charset="-122"/>
              </a:rPr>
              <a:t>n</a:t>
            </a:r>
            <a:r>
              <a:rPr lang="zh-CN" altLang="en-US" sz="2800" smtClean="0">
                <a:ea typeface="楷体_GB2312" pitchFamily="49" charset="-122"/>
              </a:rPr>
              <a:t>，出发进行估计。在收集数据时，我们一般要求观察独立地进行，</a:t>
            </a:r>
          </a:p>
          <a:p>
            <a:pPr eaLnBrk="1" hangingPunct="1">
              <a:lnSpc>
                <a:spcPct val="120000"/>
              </a:lnSpc>
              <a:spcBef>
                <a:spcPct val="0"/>
              </a:spcBef>
              <a:buFont typeface="Wingdings" pitchFamily="2" charset="2"/>
              <a:buNone/>
            </a:pPr>
            <a:r>
              <a:rPr lang="zh-CN" altLang="en-US" sz="2800" smtClean="0">
                <a:ea typeface="楷体_GB2312" pitchFamily="49" charset="-122"/>
              </a:rPr>
              <a:t>    即假定</a:t>
            </a:r>
            <a:r>
              <a:rPr lang="en-US" altLang="zh-CN" sz="2800" i="1" smtClean="0">
                <a:ea typeface="楷体_GB2312" pitchFamily="49" charset="-122"/>
              </a:rPr>
              <a:t>y</a:t>
            </a:r>
            <a:r>
              <a:rPr lang="en-US" altLang="zh-CN" sz="2800" baseline="-25000" smtClean="0">
                <a:ea typeface="楷体_GB2312" pitchFamily="49" charset="-122"/>
              </a:rPr>
              <a:t>1</a:t>
            </a:r>
            <a:r>
              <a:rPr lang="en-US" altLang="zh-CN" sz="2800" smtClean="0">
                <a:ea typeface="楷体_GB2312" pitchFamily="49" charset="-122"/>
              </a:rPr>
              <a:t>, </a:t>
            </a:r>
            <a:r>
              <a:rPr lang="en-US" altLang="zh-CN" sz="2800" i="1" smtClean="0">
                <a:ea typeface="楷体_GB2312" pitchFamily="49" charset="-122"/>
              </a:rPr>
              <a:t>y</a:t>
            </a:r>
            <a:r>
              <a:rPr lang="en-US" altLang="zh-CN" sz="2800" baseline="-25000" smtClean="0">
                <a:ea typeface="楷体_GB2312" pitchFamily="49" charset="-122"/>
              </a:rPr>
              <a:t>2</a:t>
            </a:r>
            <a:r>
              <a:rPr lang="en-US" altLang="zh-CN" sz="2800" smtClean="0">
                <a:ea typeface="楷体_GB2312" pitchFamily="49" charset="-122"/>
              </a:rPr>
              <a:t>,</a:t>
            </a:r>
            <a:r>
              <a:rPr lang="en-US" altLang="zh-CN" sz="2800" smtClean="0">
                <a:ea typeface="楷体_GB2312" pitchFamily="49" charset="-122"/>
                <a:sym typeface="Symbol" pitchFamily="18" charset="2"/>
              </a:rPr>
              <a:t></a:t>
            </a:r>
            <a:r>
              <a:rPr lang="en-US" altLang="zh-CN" sz="2800" smtClean="0">
                <a:ea typeface="楷体_GB2312" pitchFamily="49" charset="-122"/>
              </a:rPr>
              <a:t>, </a:t>
            </a:r>
            <a:r>
              <a:rPr lang="en-US" altLang="zh-CN" sz="2800" i="1" smtClean="0">
                <a:ea typeface="楷体_GB2312" pitchFamily="49" charset="-122"/>
              </a:rPr>
              <a:t>y</a:t>
            </a:r>
            <a:r>
              <a:rPr lang="en-US" altLang="zh-CN" sz="2800" i="1" baseline="-25000" smtClean="0">
                <a:ea typeface="楷体_GB2312" pitchFamily="49" charset="-122"/>
              </a:rPr>
              <a:t>n</a:t>
            </a:r>
            <a:r>
              <a:rPr lang="en-US" altLang="zh-CN" sz="2800" smtClean="0">
                <a:ea typeface="楷体_GB2312" pitchFamily="49" charset="-122"/>
              </a:rPr>
              <a:t>,</a:t>
            </a:r>
            <a:r>
              <a:rPr lang="zh-CN" altLang="en-US" sz="2800" smtClean="0">
                <a:ea typeface="楷体_GB2312" pitchFamily="49" charset="-122"/>
              </a:rPr>
              <a:t>相互独立。综合上述诸项假定，我们可以给出最简单、常用的一元线性回归的数学模型： </a:t>
            </a:r>
            <a:endParaRPr lang="zh-CN" altLang="en-US" sz="2800" smtClean="0"/>
          </a:p>
          <a:p>
            <a:pPr eaLnBrk="1" hangingPunct="1">
              <a:lnSpc>
                <a:spcPct val="120000"/>
              </a:lnSpc>
              <a:spcBef>
                <a:spcPct val="0"/>
              </a:spcBef>
              <a:buFont typeface="Wingdings" pitchFamily="2" charset="2"/>
              <a:buNone/>
            </a:pPr>
            <a:endParaRPr lang="zh-CN" altLang="en-US" sz="2800" smtClean="0">
              <a:ea typeface="楷体_GB2312" pitchFamily="49" charset="-122"/>
            </a:endParaRPr>
          </a:p>
          <a:p>
            <a:pPr eaLnBrk="1" hangingPunct="1">
              <a:lnSpc>
                <a:spcPct val="120000"/>
              </a:lnSpc>
              <a:spcBef>
                <a:spcPct val="0"/>
              </a:spcBef>
              <a:buFont typeface="Wingdings" pitchFamily="2" charset="2"/>
              <a:buNone/>
            </a:pPr>
            <a:r>
              <a:rPr lang="zh-CN" altLang="en-US" sz="2800" smtClean="0">
                <a:ea typeface="楷体_GB2312" pitchFamily="49" charset="-122"/>
              </a:rPr>
              <a:t>                                                                         </a:t>
            </a:r>
            <a:r>
              <a:rPr lang="en-US" altLang="zh-CN" sz="2800" smtClean="0">
                <a:ea typeface="楷体_GB2312" pitchFamily="49" charset="-122"/>
              </a:rPr>
              <a:t>(3.2.5)</a:t>
            </a:r>
            <a:r>
              <a:rPr lang="en-US" altLang="zh-CN" sz="2800" smtClean="0"/>
              <a:t> </a:t>
            </a:r>
          </a:p>
        </p:txBody>
      </p:sp>
      <p:graphicFrame>
        <p:nvGraphicFramePr>
          <p:cNvPr id="408579" name="Object 3"/>
          <p:cNvGraphicFramePr>
            <a:graphicFrameLocks noChangeAspect="1"/>
          </p:cNvGraphicFramePr>
          <p:nvPr/>
        </p:nvGraphicFramePr>
        <p:xfrm>
          <a:off x="1000125" y="4429125"/>
          <a:ext cx="5486400" cy="990600"/>
        </p:xfrm>
        <a:graphic>
          <a:graphicData uri="http://schemas.openxmlformats.org/presentationml/2006/ole">
            <p:oleObj spid="_x0000_s78850" name="Equation" r:id="rId4" imgW="2781000" imgH="482400" progId="Equation.DSMT4">
              <p:embed/>
            </p:oleObj>
          </a:graphicData>
        </a:graphic>
      </p:graphicFrame>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1" name="Rectangle 2"/>
          <p:cNvSpPr>
            <a:spLocks noGrp="1" noChangeArrowheads="1"/>
          </p:cNvSpPr>
          <p:nvPr>
            <p:ph type="body" idx="4294967295"/>
          </p:nvPr>
        </p:nvSpPr>
        <p:spPr>
          <a:xfrm>
            <a:off x="571500" y="928688"/>
            <a:ext cx="8072438" cy="4878387"/>
          </a:xfrm>
        </p:spPr>
        <p:txBody>
          <a:bodyPr/>
          <a:lstStyle/>
          <a:p>
            <a:pPr eaLnBrk="1" hangingPunct="1">
              <a:lnSpc>
                <a:spcPct val="120000"/>
              </a:lnSpc>
              <a:buFont typeface="Wingdings" pitchFamily="2" charset="2"/>
              <a:buNone/>
            </a:pPr>
            <a:r>
              <a:rPr lang="en-US" altLang="zh-CN" smtClean="0">
                <a:ea typeface="楷体_GB2312" pitchFamily="49" charset="-122"/>
              </a:rPr>
              <a:t>    </a:t>
            </a:r>
            <a:r>
              <a:rPr lang="zh-CN" altLang="en-US" smtClean="0">
                <a:ea typeface="楷体_GB2312" pitchFamily="49" charset="-122"/>
              </a:rPr>
              <a:t>由数据</a:t>
            </a:r>
            <a:r>
              <a:rPr lang="en-US" altLang="zh-CN" smtClean="0">
                <a:ea typeface="楷体_GB2312" pitchFamily="49" charset="-122"/>
              </a:rPr>
              <a:t>(</a:t>
            </a:r>
            <a:r>
              <a:rPr lang="en-US" altLang="zh-CN" i="1" smtClean="0">
                <a:ea typeface="楷体_GB2312" pitchFamily="49" charset="-122"/>
              </a:rPr>
              <a:t>x</a:t>
            </a:r>
            <a:r>
              <a:rPr lang="en-US" altLang="zh-CN" sz="2000" i="1" baseline="-25000" smtClean="0">
                <a:ea typeface="楷体_GB2312" pitchFamily="49" charset="-122"/>
              </a:rPr>
              <a:t>i</a:t>
            </a:r>
            <a:r>
              <a:rPr lang="en-US" altLang="zh-CN" smtClean="0">
                <a:ea typeface="楷体_GB2312" pitchFamily="49" charset="-122"/>
              </a:rPr>
              <a:t>,</a:t>
            </a:r>
            <a:r>
              <a:rPr lang="en-US" altLang="zh-CN" i="1" smtClean="0">
                <a:ea typeface="楷体_GB2312" pitchFamily="49" charset="-122"/>
              </a:rPr>
              <a:t>y</a:t>
            </a:r>
            <a:r>
              <a:rPr lang="en-US" altLang="zh-CN" sz="2000" i="1" baseline="-25000" smtClean="0">
                <a:ea typeface="楷体_GB2312" pitchFamily="49" charset="-122"/>
              </a:rPr>
              <a:t>i</a:t>
            </a:r>
            <a:r>
              <a:rPr lang="en-US" altLang="zh-CN" smtClean="0">
                <a:ea typeface="楷体_GB2312" pitchFamily="49" charset="-122"/>
              </a:rPr>
              <a:t>)</a:t>
            </a:r>
            <a:r>
              <a:rPr lang="zh-CN" altLang="en-US" smtClean="0">
                <a:ea typeface="楷体_GB2312" pitchFamily="49" charset="-122"/>
              </a:rPr>
              <a:t>，</a:t>
            </a:r>
            <a:r>
              <a:rPr lang="en-US" altLang="zh-CN" i="1" smtClean="0">
                <a:ea typeface="楷体_GB2312" pitchFamily="49" charset="-122"/>
              </a:rPr>
              <a:t>i=</a:t>
            </a:r>
            <a:r>
              <a:rPr lang="en-US" altLang="zh-CN" smtClean="0">
                <a:ea typeface="楷体_GB2312" pitchFamily="49" charset="-122"/>
              </a:rPr>
              <a:t>1,2,</a:t>
            </a:r>
            <a:r>
              <a:rPr lang="en-US" altLang="zh-CN" smtClean="0">
                <a:latin typeface="Arial" charset="0"/>
                <a:ea typeface="楷体_GB2312" pitchFamily="49" charset="-122"/>
              </a:rPr>
              <a:t>…</a:t>
            </a:r>
            <a:r>
              <a:rPr lang="en-US" altLang="zh-CN" smtClean="0">
                <a:ea typeface="楷体_GB2312" pitchFamily="49" charset="-122"/>
              </a:rPr>
              <a:t>,</a:t>
            </a:r>
            <a:r>
              <a:rPr lang="en-US" altLang="zh-CN" i="1" smtClean="0">
                <a:ea typeface="楷体_GB2312" pitchFamily="49" charset="-122"/>
              </a:rPr>
              <a:t>n</a:t>
            </a:r>
            <a:r>
              <a:rPr lang="zh-CN" altLang="en-US" smtClean="0">
                <a:ea typeface="楷体_GB2312" pitchFamily="49" charset="-122"/>
              </a:rPr>
              <a:t>，可以获得</a:t>
            </a:r>
            <a:r>
              <a:rPr lang="zh-CN" altLang="en-US" i="1" smtClean="0">
                <a:sym typeface="Symbol" pitchFamily="18" charset="2"/>
              </a:rPr>
              <a:t></a:t>
            </a:r>
            <a:r>
              <a:rPr lang="en-US" altLang="zh-CN" sz="2000" baseline="-25000" smtClean="0">
                <a:sym typeface="Symbol" pitchFamily="18" charset="2"/>
              </a:rPr>
              <a:t>0</a:t>
            </a:r>
            <a:r>
              <a:rPr lang="en-US" altLang="zh-CN" smtClean="0"/>
              <a:t>, </a:t>
            </a:r>
            <a:r>
              <a:rPr lang="en-US" altLang="zh-CN" i="1" smtClean="0">
                <a:sym typeface="Symbol" pitchFamily="18" charset="2"/>
              </a:rPr>
              <a:t></a:t>
            </a:r>
            <a:r>
              <a:rPr lang="en-US" altLang="zh-CN" sz="2000" baseline="-25000" smtClean="0">
                <a:sym typeface="Symbol" pitchFamily="18" charset="2"/>
              </a:rPr>
              <a:t>1</a:t>
            </a:r>
            <a:r>
              <a:rPr lang="zh-CN" altLang="en-US" smtClean="0">
                <a:ea typeface="楷体_GB2312" pitchFamily="49" charset="-122"/>
              </a:rPr>
              <a:t>的估计         ，称</a:t>
            </a:r>
            <a:endParaRPr lang="zh-CN" altLang="en-US" smtClean="0"/>
          </a:p>
          <a:p>
            <a:pPr eaLnBrk="1" hangingPunct="1">
              <a:lnSpc>
                <a:spcPct val="120000"/>
              </a:lnSpc>
              <a:buFont typeface="Wingdings" pitchFamily="2" charset="2"/>
              <a:buNone/>
            </a:pPr>
            <a:r>
              <a:rPr lang="zh-CN" altLang="en-US" smtClean="0">
                <a:ea typeface="楷体_GB2312" pitchFamily="49" charset="-122"/>
              </a:rPr>
              <a:t>                                                                      </a:t>
            </a:r>
            <a:r>
              <a:rPr lang="en-US" altLang="zh-CN" smtClean="0">
                <a:ea typeface="楷体_GB2312" pitchFamily="49" charset="-122"/>
              </a:rPr>
              <a:t>(3.2.6)</a:t>
            </a:r>
            <a:endParaRPr lang="en-US" altLang="zh-CN" smtClean="0"/>
          </a:p>
          <a:p>
            <a:pPr eaLnBrk="1" hangingPunct="1">
              <a:lnSpc>
                <a:spcPct val="120000"/>
              </a:lnSpc>
              <a:buFont typeface="Wingdings" pitchFamily="2" charset="2"/>
              <a:buNone/>
            </a:pPr>
            <a:r>
              <a:rPr lang="en-US" altLang="zh-CN" smtClean="0">
                <a:ea typeface="楷体_GB2312" pitchFamily="49" charset="-122"/>
              </a:rPr>
              <a:t>    </a:t>
            </a:r>
            <a:r>
              <a:rPr lang="zh-CN" altLang="en-US" smtClean="0">
                <a:ea typeface="楷体_GB2312" pitchFamily="49" charset="-122"/>
              </a:rPr>
              <a:t>为</a:t>
            </a:r>
            <a:r>
              <a:rPr lang="en-US" altLang="zh-CN" i="1" smtClean="0">
                <a:ea typeface="楷体_GB2312" pitchFamily="49" charset="-122"/>
              </a:rPr>
              <a:t>y</a:t>
            </a:r>
            <a:r>
              <a:rPr lang="zh-CN" altLang="en-US" smtClean="0">
                <a:ea typeface="楷体_GB2312" pitchFamily="49" charset="-122"/>
              </a:rPr>
              <a:t>关于</a:t>
            </a:r>
            <a:r>
              <a:rPr lang="en-US" altLang="zh-CN" i="1" smtClean="0">
                <a:ea typeface="楷体_GB2312" pitchFamily="49" charset="-122"/>
              </a:rPr>
              <a:t>x</a:t>
            </a:r>
            <a:r>
              <a:rPr lang="zh-CN" altLang="en-US" smtClean="0">
                <a:ea typeface="楷体_GB2312" pitchFamily="49" charset="-122"/>
              </a:rPr>
              <a:t>的</a:t>
            </a:r>
            <a:r>
              <a:rPr lang="zh-CN" altLang="en-US" b="1" smtClean="0">
                <a:solidFill>
                  <a:srgbClr val="FF3300"/>
                </a:solidFill>
                <a:ea typeface="楷体_GB2312" pitchFamily="49" charset="-122"/>
              </a:rPr>
              <a:t>经验回归函数</a:t>
            </a:r>
            <a:r>
              <a:rPr lang="zh-CN" altLang="en-US" smtClean="0">
                <a:solidFill>
                  <a:srgbClr val="00FF00"/>
                </a:solidFill>
                <a:ea typeface="楷体_GB2312" pitchFamily="49" charset="-122"/>
              </a:rPr>
              <a:t>，</a:t>
            </a:r>
            <a:r>
              <a:rPr lang="zh-CN" altLang="en-US" smtClean="0">
                <a:ea typeface="楷体_GB2312" pitchFamily="49" charset="-122"/>
              </a:rPr>
              <a:t>简称为</a:t>
            </a:r>
            <a:r>
              <a:rPr lang="zh-CN" altLang="en-US" b="1" smtClean="0">
                <a:solidFill>
                  <a:srgbClr val="FF3300"/>
                </a:solidFill>
                <a:ea typeface="楷体_GB2312" pitchFamily="49" charset="-122"/>
              </a:rPr>
              <a:t>回归方程</a:t>
            </a:r>
            <a:r>
              <a:rPr lang="zh-CN" altLang="en-US" smtClean="0">
                <a:solidFill>
                  <a:srgbClr val="00FF00"/>
                </a:solidFill>
                <a:ea typeface="楷体_GB2312" pitchFamily="49" charset="-122"/>
              </a:rPr>
              <a:t>，</a:t>
            </a:r>
            <a:r>
              <a:rPr lang="zh-CN" altLang="en-US" smtClean="0">
                <a:ea typeface="楷体_GB2312" pitchFamily="49" charset="-122"/>
              </a:rPr>
              <a:t>其图形称为回归直线。给定</a:t>
            </a:r>
            <a:r>
              <a:rPr lang="en-US" altLang="zh-CN" i="1" smtClean="0">
                <a:ea typeface="楷体_GB2312" pitchFamily="49" charset="-122"/>
              </a:rPr>
              <a:t>x=x</a:t>
            </a:r>
            <a:r>
              <a:rPr lang="en-US" altLang="zh-CN" sz="2000" baseline="-30000" smtClean="0">
                <a:ea typeface="楷体_GB2312" pitchFamily="49" charset="-122"/>
              </a:rPr>
              <a:t>0</a:t>
            </a:r>
            <a:r>
              <a:rPr lang="zh-CN" altLang="en-US" smtClean="0">
                <a:ea typeface="楷体_GB2312" pitchFamily="49" charset="-122"/>
              </a:rPr>
              <a:t>后，</a:t>
            </a:r>
          </a:p>
          <a:p>
            <a:pPr eaLnBrk="1" hangingPunct="1">
              <a:lnSpc>
                <a:spcPct val="120000"/>
              </a:lnSpc>
              <a:buFont typeface="Wingdings" pitchFamily="2" charset="2"/>
              <a:buNone/>
            </a:pPr>
            <a:r>
              <a:rPr lang="zh-CN" altLang="en-US" smtClean="0">
                <a:ea typeface="楷体_GB2312" pitchFamily="49" charset="-122"/>
              </a:rPr>
              <a:t>    称                      为</a:t>
            </a:r>
            <a:r>
              <a:rPr lang="zh-CN" altLang="en-US" b="1" smtClean="0">
                <a:solidFill>
                  <a:srgbClr val="FF3300"/>
                </a:solidFill>
                <a:ea typeface="楷体_GB2312" pitchFamily="49" charset="-122"/>
              </a:rPr>
              <a:t>回归值</a:t>
            </a:r>
            <a:r>
              <a:rPr lang="zh-CN" altLang="en-US" smtClean="0">
                <a:ea typeface="楷体_GB2312" pitchFamily="49" charset="-122"/>
              </a:rPr>
              <a:t>（在不同场合也称其为拟合值、预测值）。</a:t>
            </a:r>
            <a:r>
              <a:rPr lang="zh-CN" altLang="en-US" smtClean="0"/>
              <a:t> </a:t>
            </a:r>
          </a:p>
        </p:txBody>
      </p:sp>
      <p:graphicFrame>
        <p:nvGraphicFramePr>
          <p:cNvPr id="410627" name="Object 3"/>
          <p:cNvGraphicFramePr>
            <a:graphicFrameLocks noChangeAspect="1"/>
          </p:cNvGraphicFramePr>
          <p:nvPr/>
        </p:nvGraphicFramePr>
        <p:xfrm>
          <a:off x="1857375" y="1643063"/>
          <a:ext cx="762000" cy="508000"/>
        </p:xfrm>
        <a:graphic>
          <a:graphicData uri="http://schemas.openxmlformats.org/presentationml/2006/ole">
            <p:oleObj spid="_x0000_s79874" name="Equation" r:id="rId4" imgW="380880" imgH="253800" progId="Equation.DSMT4">
              <p:embed/>
            </p:oleObj>
          </a:graphicData>
        </a:graphic>
      </p:graphicFrame>
      <p:graphicFrame>
        <p:nvGraphicFramePr>
          <p:cNvPr id="410628" name="Object 4"/>
          <p:cNvGraphicFramePr>
            <a:graphicFrameLocks noChangeAspect="1"/>
          </p:cNvGraphicFramePr>
          <p:nvPr/>
        </p:nvGraphicFramePr>
        <p:xfrm>
          <a:off x="3124200" y="2286000"/>
          <a:ext cx="1752600" cy="565150"/>
        </p:xfrm>
        <a:graphic>
          <a:graphicData uri="http://schemas.openxmlformats.org/presentationml/2006/ole">
            <p:oleObj spid="_x0000_s79875" name="Equation" r:id="rId5" imgW="787320" imgH="253800" progId="Equation.DSMT4">
              <p:embed/>
            </p:oleObj>
          </a:graphicData>
        </a:graphic>
      </p:graphicFrame>
      <p:graphicFrame>
        <p:nvGraphicFramePr>
          <p:cNvPr id="410629" name="Object 5"/>
          <p:cNvGraphicFramePr>
            <a:graphicFrameLocks noChangeAspect="1"/>
          </p:cNvGraphicFramePr>
          <p:nvPr/>
        </p:nvGraphicFramePr>
        <p:xfrm>
          <a:off x="1500188" y="4286250"/>
          <a:ext cx="1828800" cy="485775"/>
        </p:xfrm>
        <a:graphic>
          <a:graphicData uri="http://schemas.openxmlformats.org/presentationml/2006/ole">
            <p:oleObj spid="_x0000_s79876" name="Equation" r:id="rId6" imgW="876240" imgH="253800" progId="Equation.DSMT4">
              <p:embed/>
            </p:oleObj>
          </a:graphicData>
        </a:graphic>
      </p:graphicFrame>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2674" name="Rectangle 2"/>
          <p:cNvSpPr>
            <a:spLocks noGrp="1" noChangeArrowheads="1"/>
          </p:cNvSpPr>
          <p:nvPr>
            <p:ph type="title" idx="4294967295"/>
          </p:nvPr>
        </p:nvSpPr>
        <p:spPr>
          <a:xfrm>
            <a:off x="357188" y="500063"/>
            <a:ext cx="8786812" cy="685800"/>
          </a:xfrm>
        </p:spPr>
        <p:txBody>
          <a:bodyPr/>
          <a:lstStyle/>
          <a:p>
            <a:pPr>
              <a:defRPr/>
            </a:pPr>
            <a:r>
              <a:rPr lang="en-US" altLang="zh-CN" b="1" dirty="0" smtClean="0">
                <a:solidFill>
                  <a:schemeClr val="accent6"/>
                </a:solidFill>
                <a:latin typeface="黑体" pitchFamily="2" charset="-122"/>
                <a:ea typeface="黑体" pitchFamily="2" charset="-122"/>
              </a:rPr>
              <a:t>3.2.2</a:t>
            </a:r>
            <a:r>
              <a:rPr lang="zh-CN" altLang="en-US" b="1" dirty="0" smtClean="0">
                <a:solidFill>
                  <a:schemeClr val="accent6"/>
                </a:solidFill>
                <a:latin typeface="黑体" pitchFamily="2" charset="-122"/>
                <a:ea typeface="黑体" pitchFamily="2" charset="-122"/>
              </a:rPr>
              <a:t>回归系数的最小二乘估计 </a:t>
            </a:r>
          </a:p>
        </p:txBody>
      </p:sp>
      <p:sp>
        <p:nvSpPr>
          <p:cNvPr id="5127" name="Rectangle 3"/>
          <p:cNvSpPr>
            <a:spLocks noGrp="1" noChangeArrowheads="1"/>
          </p:cNvSpPr>
          <p:nvPr>
            <p:ph type="body" idx="4294967295"/>
          </p:nvPr>
        </p:nvSpPr>
        <p:spPr>
          <a:xfrm>
            <a:off x="714375" y="1571625"/>
            <a:ext cx="7848600" cy="4724400"/>
          </a:xfrm>
        </p:spPr>
        <p:txBody>
          <a:bodyPr/>
          <a:lstStyle/>
          <a:p>
            <a:pPr eaLnBrk="1" hangingPunct="1">
              <a:lnSpc>
                <a:spcPct val="120000"/>
              </a:lnSpc>
              <a:spcBef>
                <a:spcPct val="0"/>
              </a:spcBef>
              <a:buFont typeface="Wingdings" pitchFamily="2" charset="2"/>
              <a:buNone/>
            </a:pPr>
            <a:r>
              <a:rPr lang="en-US" altLang="zh-CN" smtClean="0">
                <a:ea typeface="楷体_GB2312" pitchFamily="49" charset="-122"/>
              </a:rPr>
              <a:t>    </a:t>
            </a:r>
            <a:r>
              <a:rPr lang="zh-CN" altLang="en-US" smtClean="0">
                <a:ea typeface="楷体_GB2312" pitchFamily="49" charset="-122"/>
              </a:rPr>
              <a:t>一般采用最小二乘方法估计模型</a:t>
            </a:r>
            <a:r>
              <a:rPr lang="en-US" altLang="zh-CN" smtClean="0">
                <a:ea typeface="楷体_GB2312" pitchFamily="49" charset="-122"/>
              </a:rPr>
              <a:t>(8.4.5)</a:t>
            </a:r>
            <a:r>
              <a:rPr lang="zh-CN" altLang="en-US" smtClean="0">
                <a:ea typeface="楷体_GB2312" pitchFamily="49" charset="-122"/>
              </a:rPr>
              <a:t>中的</a:t>
            </a:r>
            <a:r>
              <a:rPr lang="zh-CN" altLang="en-US" i="1" smtClean="0">
                <a:sym typeface="Symbol" pitchFamily="18" charset="2"/>
              </a:rPr>
              <a:t></a:t>
            </a:r>
            <a:r>
              <a:rPr lang="en-US" altLang="zh-CN" sz="2000" baseline="-25000" smtClean="0">
                <a:sym typeface="Symbol" pitchFamily="18" charset="2"/>
              </a:rPr>
              <a:t>0</a:t>
            </a:r>
            <a:r>
              <a:rPr lang="en-US" altLang="zh-CN" smtClean="0"/>
              <a:t>, </a:t>
            </a:r>
            <a:r>
              <a:rPr lang="en-US" altLang="zh-CN" i="1" smtClean="0">
                <a:sym typeface="Symbol" pitchFamily="18" charset="2"/>
              </a:rPr>
              <a:t></a:t>
            </a:r>
            <a:r>
              <a:rPr lang="en-US" altLang="zh-CN" sz="2000" baseline="-25000" smtClean="0">
                <a:sym typeface="Symbol" pitchFamily="18" charset="2"/>
              </a:rPr>
              <a:t>1</a:t>
            </a:r>
            <a:r>
              <a:rPr lang="en-US" altLang="zh-CN" smtClean="0">
                <a:ea typeface="楷体_GB2312" pitchFamily="49" charset="-122"/>
              </a:rPr>
              <a:t> </a:t>
            </a:r>
            <a:r>
              <a:rPr lang="zh-CN" altLang="en-US" smtClean="0">
                <a:ea typeface="楷体_GB2312" pitchFamily="49" charset="-122"/>
              </a:rPr>
              <a:t>：令：</a:t>
            </a:r>
            <a:endParaRPr lang="zh-CN" altLang="en-US" smtClean="0"/>
          </a:p>
          <a:p>
            <a:pPr eaLnBrk="1" hangingPunct="1">
              <a:lnSpc>
                <a:spcPct val="120000"/>
              </a:lnSpc>
              <a:spcBef>
                <a:spcPct val="0"/>
              </a:spcBef>
              <a:buFont typeface="Wingdings" pitchFamily="2" charset="2"/>
              <a:buNone/>
            </a:pPr>
            <a:r>
              <a:rPr lang="zh-CN" altLang="en-US" smtClean="0">
                <a:ea typeface="楷体_GB2312" pitchFamily="49" charset="-122"/>
              </a:rPr>
              <a:t>                   </a:t>
            </a:r>
            <a:endParaRPr lang="zh-CN" altLang="en-US" smtClean="0"/>
          </a:p>
          <a:p>
            <a:pPr eaLnBrk="1" hangingPunct="1">
              <a:lnSpc>
                <a:spcPct val="120000"/>
              </a:lnSpc>
              <a:spcBef>
                <a:spcPct val="0"/>
              </a:spcBef>
              <a:buFont typeface="Wingdings" pitchFamily="2" charset="2"/>
              <a:buNone/>
            </a:pPr>
            <a:r>
              <a:rPr lang="zh-CN" altLang="en-US" smtClean="0">
                <a:ea typeface="楷体_GB2312" pitchFamily="49" charset="-122"/>
              </a:rPr>
              <a:t>              应该满足</a:t>
            </a:r>
            <a:endParaRPr lang="zh-CN" altLang="en-US" smtClean="0"/>
          </a:p>
          <a:p>
            <a:pPr eaLnBrk="1" hangingPunct="1">
              <a:lnSpc>
                <a:spcPct val="120000"/>
              </a:lnSpc>
              <a:spcBef>
                <a:spcPct val="0"/>
              </a:spcBef>
              <a:buFont typeface="Wingdings" pitchFamily="2" charset="2"/>
              <a:buNone/>
            </a:pPr>
            <a:r>
              <a:rPr lang="zh-CN" altLang="en-US" smtClean="0">
                <a:ea typeface="楷体_GB2312" pitchFamily="49" charset="-122"/>
              </a:rPr>
              <a:t>                      </a:t>
            </a:r>
            <a:endParaRPr lang="zh-CN" altLang="en-US" smtClean="0"/>
          </a:p>
          <a:p>
            <a:pPr eaLnBrk="1" hangingPunct="1">
              <a:lnSpc>
                <a:spcPct val="120000"/>
              </a:lnSpc>
              <a:spcBef>
                <a:spcPct val="0"/>
              </a:spcBef>
              <a:buFont typeface="Wingdings" pitchFamily="2" charset="2"/>
              <a:buNone/>
            </a:pPr>
            <a:r>
              <a:rPr lang="zh-CN" altLang="en-US" smtClean="0">
                <a:ea typeface="楷体_GB2312" pitchFamily="49" charset="-122"/>
              </a:rPr>
              <a:t>   称这样得到的         称为</a:t>
            </a:r>
            <a:r>
              <a:rPr lang="zh-CN" altLang="en-US" i="1" smtClean="0">
                <a:sym typeface="Symbol" pitchFamily="18" charset="2"/>
              </a:rPr>
              <a:t></a:t>
            </a:r>
            <a:r>
              <a:rPr lang="en-US" altLang="zh-CN" sz="2000" baseline="-25000" smtClean="0">
                <a:sym typeface="Symbol" pitchFamily="18" charset="2"/>
              </a:rPr>
              <a:t>0</a:t>
            </a:r>
            <a:r>
              <a:rPr lang="en-US" altLang="zh-CN" smtClean="0"/>
              <a:t>, </a:t>
            </a:r>
            <a:r>
              <a:rPr lang="en-US" altLang="zh-CN" i="1" smtClean="0">
                <a:sym typeface="Symbol" pitchFamily="18" charset="2"/>
              </a:rPr>
              <a:t></a:t>
            </a:r>
            <a:r>
              <a:rPr lang="en-US" altLang="zh-CN" sz="2000" baseline="-25000" smtClean="0">
                <a:sym typeface="Symbol" pitchFamily="18" charset="2"/>
              </a:rPr>
              <a:t>1</a:t>
            </a:r>
            <a:r>
              <a:rPr lang="zh-CN" altLang="en-US" smtClean="0">
                <a:ea typeface="楷体_GB2312" pitchFamily="49" charset="-122"/>
              </a:rPr>
              <a:t>的</a:t>
            </a:r>
            <a:r>
              <a:rPr lang="zh-CN" altLang="en-US" smtClean="0">
                <a:solidFill>
                  <a:srgbClr val="FF3300"/>
                </a:solidFill>
                <a:ea typeface="楷体_GB2312" pitchFamily="49" charset="-122"/>
              </a:rPr>
              <a:t>最小二乘估计</a:t>
            </a:r>
            <a:r>
              <a:rPr lang="zh-CN" altLang="en-US" smtClean="0">
                <a:solidFill>
                  <a:srgbClr val="00FF00"/>
                </a:solidFill>
                <a:ea typeface="楷体_GB2312" pitchFamily="49" charset="-122"/>
              </a:rPr>
              <a:t>，</a:t>
            </a:r>
            <a:r>
              <a:rPr lang="zh-CN" altLang="en-US" smtClean="0">
                <a:ea typeface="楷体_GB2312" pitchFamily="49" charset="-122"/>
              </a:rPr>
              <a:t>记为</a:t>
            </a:r>
            <a:r>
              <a:rPr lang="en-US" altLang="zh-CN" smtClean="0">
                <a:ea typeface="楷体_GB2312" pitchFamily="49" charset="-122"/>
              </a:rPr>
              <a:t>LSE</a:t>
            </a:r>
            <a:r>
              <a:rPr lang="zh-CN" altLang="en-US" smtClean="0">
                <a:ea typeface="楷体_GB2312" pitchFamily="49" charset="-122"/>
              </a:rPr>
              <a:t>。</a:t>
            </a:r>
            <a:r>
              <a:rPr lang="zh-CN" altLang="en-US" smtClean="0"/>
              <a:t> </a:t>
            </a:r>
          </a:p>
        </p:txBody>
      </p:sp>
      <p:graphicFrame>
        <p:nvGraphicFramePr>
          <p:cNvPr id="412676" name="Object 4"/>
          <p:cNvGraphicFramePr>
            <a:graphicFrameLocks noChangeAspect="1"/>
          </p:cNvGraphicFramePr>
          <p:nvPr/>
        </p:nvGraphicFramePr>
        <p:xfrm>
          <a:off x="1704975" y="3171825"/>
          <a:ext cx="762000" cy="508000"/>
        </p:xfrm>
        <a:graphic>
          <a:graphicData uri="http://schemas.openxmlformats.org/presentationml/2006/ole">
            <p:oleObj spid="_x0000_s80898" name="Equation" r:id="rId4" imgW="380880" imgH="253800" progId="Equation.DSMT4">
              <p:embed/>
            </p:oleObj>
          </a:graphicData>
        </a:graphic>
      </p:graphicFrame>
      <p:graphicFrame>
        <p:nvGraphicFramePr>
          <p:cNvPr id="412677" name="Object 5"/>
          <p:cNvGraphicFramePr>
            <a:graphicFrameLocks noChangeAspect="1"/>
          </p:cNvGraphicFramePr>
          <p:nvPr/>
        </p:nvGraphicFramePr>
        <p:xfrm>
          <a:off x="3571875" y="4543425"/>
          <a:ext cx="762000" cy="508000"/>
        </p:xfrm>
        <a:graphic>
          <a:graphicData uri="http://schemas.openxmlformats.org/presentationml/2006/ole">
            <p:oleObj spid="_x0000_s80899" name="Equation" r:id="rId5" imgW="380880" imgH="253800" progId="Equation.DSMT4">
              <p:embed/>
            </p:oleObj>
          </a:graphicData>
        </a:graphic>
      </p:graphicFrame>
      <p:graphicFrame>
        <p:nvGraphicFramePr>
          <p:cNvPr id="412678" name="Object 6"/>
          <p:cNvGraphicFramePr>
            <a:graphicFrameLocks noChangeAspect="1"/>
          </p:cNvGraphicFramePr>
          <p:nvPr/>
        </p:nvGraphicFramePr>
        <p:xfrm>
          <a:off x="3286125" y="2543175"/>
          <a:ext cx="3962400" cy="896938"/>
        </p:xfrm>
        <a:graphic>
          <a:graphicData uri="http://schemas.openxmlformats.org/presentationml/2006/ole">
            <p:oleObj spid="_x0000_s80900" name="Equation" r:id="rId6" imgW="1904760" imgH="431640" progId="Equation.DSMT4">
              <p:embed/>
            </p:oleObj>
          </a:graphicData>
        </a:graphic>
      </p:graphicFrame>
      <p:graphicFrame>
        <p:nvGraphicFramePr>
          <p:cNvPr id="412679" name="Object 7"/>
          <p:cNvGraphicFramePr>
            <a:graphicFrameLocks noChangeAspect="1"/>
          </p:cNvGraphicFramePr>
          <p:nvPr/>
        </p:nvGraphicFramePr>
        <p:xfrm>
          <a:off x="3786188" y="3757613"/>
          <a:ext cx="3200400" cy="639762"/>
        </p:xfrm>
        <a:graphic>
          <a:graphicData uri="http://schemas.openxmlformats.org/presentationml/2006/ole">
            <p:oleObj spid="_x0000_s80901" name="Equation" r:id="rId7" imgW="1587240" imgH="317160" progId="Equation.DSMT4">
              <p:embed/>
            </p:oleObj>
          </a:graphicData>
        </a:graphic>
      </p:graphicFrame>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8" name="Rectangle 2"/>
          <p:cNvSpPr>
            <a:spLocks noGrp="1" noChangeArrowheads="1"/>
          </p:cNvSpPr>
          <p:nvPr>
            <p:ph type="body" idx="4294967295"/>
          </p:nvPr>
        </p:nvSpPr>
        <p:spPr>
          <a:xfrm>
            <a:off x="285750" y="785813"/>
            <a:ext cx="8501063" cy="5030787"/>
          </a:xfrm>
        </p:spPr>
        <p:txBody>
          <a:bodyPr/>
          <a:lstStyle/>
          <a:p>
            <a:pPr eaLnBrk="1" hangingPunct="1">
              <a:lnSpc>
                <a:spcPct val="120000"/>
              </a:lnSpc>
              <a:spcBef>
                <a:spcPct val="0"/>
              </a:spcBef>
              <a:buFont typeface="Wingdings" pitchFamily="2" charset="2"/>
              <a:buNone/>
            </a:pPr>
            <a:r>
              <a:rPr lang="en-US" altLang="zh-CN" smtClean="0">
                <a:ea typeface="楷体_GB2312" pitchFamily="49" charset="-122"/>
              </a:rPr>
              <a:t>    </a:t>
            </a:r>
            <a:r>
              <a:rPr lang="zh-CN" altLang="en-US" smtClean="0">
                <a:ea typeface="楷体_GB2312" pitchFamily="49" charset="-122"/>
              </a:rPr>
              <a:t>最小二乘估计可以通过求偏导数并命其为</a:t>
            </a:r>
            <a:r>
              <a:rPr lang="en-US" altLang="zh-CN" smtClean="0">
                <a:ea typeface="楷体_GB2312" pitchFamily="49" charset="-122"/>
              </a:rPr>
              <a:t>0</a:t>
            </a:r>
            <a:r>
              <a:rPr lang="zh-CN" altLang="en-US" smtClean="0">
                <a:ea typeface="楷体_GB2312" pitchFamily="49" charset="-122"/>
              </a:rPr>
              <a:t>而得到：</a:t>
            </a:r>
            <a:endParaRPr lang="zh-CN" altLang="en-US" smtClean="0"/>
          </a:p>
          <a:p>
            <a:pPr eaLnBrk="1" hangingPunct="1">
              <a:lnSpc>
                <a:spcPct val="120000"/>
              </a:lnSpc>
              <a:spcBef>
                <a:spcPct val="0"/>
              </a:spcBef>
              <a:buFont typeface="Wingdings" pitchFamily="2" charset="2"/>
              <a:buNone/>
            </a:pPr>
            <a:endParaRPr lang="zh-CN" altLang="en-US" smtClean="0">
              <a:ea typeface="楷体_GB2312" pitchFamily="49" charset="-122"/>
            </a:endParaRPr>
          </a:p>
          <a:p>
            <a:pPr eaLnBrk="1" hangingPunct="1">
              <a:lnSpc>
                <a:spcPct val="120000"/>
              </a:lnSpc>
              <a:spcBef>
                <a:spcPct val="0"/>
              </a:spcBef>
              <a:buFont typeface="Wingdings" pitchFamily="2" charset="2"/>
              <a:buNone/>
            </a:pPr>
            <a:r>
              <a:rPr lang="zh-CN" altLang="en-US" smtClean="0">
                <a:ea typeface="楷体_GB2312" pitchFamily="49" charset="-122"/>
              </a:rPr>
              <a:t>                                                                    </a:t>
            </a:r>
            <a:r>
              <a:rPr lang="en-US" altLang="zh-CN" smtClean="0">
                <a:ea typeface="楷体_GB2312" pitchFamily="49" charset="-122"/>
              </a:rPr>
              <a:t>(3.2.7)</a:t>
            </a:r>
          </a:p>
          <a:p>
            <a:pPr eaLnBrk="1" hangingPunct="1">
              <a:lnSpc>
                <a:spcPct val="120000"/>
              </a:lnSpc>
              <a:spcBef>
                <a:spcPct val="0"/>
              </a:spcBef>
              <a:buFont typeface="Wingdings" pitchFamily="2" charset="2"/>
              <a:buNone/>
            </a:pPr>
            <a:endParaRPr lang="en-US" altLang="zh-CN" smtClean="0"/>
          </a:p>
          <a:p>
            <a:pPr eaLnBrk="1" hangingPunct="1">
              <a:lnSpc>
                <a:spcPct val="120000"/>
              </a:lnSpc>
              <a:spcBef>
                <a:spcPct val="0"/>
              </a:spcBef>
              <a:buFont typeface="Wingdings" pitchFamily="2" charset="2"/>
              <a:buNone/>
            </a:pPr>
            <a:r>
              <a:rPr lang="en-US" altLang="zh-CN" smtClean="0">
                <a:ea typeface="楷体_GB2312" pitchFamily="49" charset="-122"/>
              </a:rPr>
              <a:t>    </a:t>
            </a:r>
            <a:r>
              <a:rPr lang="zh-CN" altLang="en-US" smtClean="0">
                <a:ea typeface="楷体_GB2312" pitchFamily="49" charset="-122"/>
              </a:rPr>
              <a:t>这组方程称为</a:t>
            </a:r>
            <a:r>
              <a:rPr lang="zh-CN" altLang="en-US" b="1" smtClean="0">
                <a:solidFill>
                  <a:srgbClr val="FF3300"/>
                </a:solidFill>
                <a:ea typeface="楷体_GB2312" pitchFamily="49" charset="-122"/>
              </a:rPr>
              <a:t>正规方程组</a:t>
            </a:r>
            <a:r>
              <a:rPr lang="zh-CN" altLang="en-US" smtClean="0">
                <a:solidFill>
                  <a:srgbClr val="00FF00"/>
                </a:solidFill>
                <a:ea typeface="楷体_GB2312" pitchFamily="49" charset="-122"/>
              </a:rPr>
              <a:t>，</a:t>
            </a:r>
            <a:r>
              <a:rPr lang="zh-CN" altLang="en-US" smtClean="0">
                <a:ea typeface="楷体_GB2312" pitchFamily="49" charset="-122"/>
              </a:rPr>
              <a:t>经过整理，可得</a:t>
            </a:r>
            <a:endParaRPr lang="zh-CN" altLang="en-US" smtClean="0"/>
          </a:p>
          <a:p>
            <a:pPr eaLnBrk="1" hangingPunct="1">
              <a:lnSpc>
                <a:spcPct val="120000"/>
              </a:lnSpc>
              <a:spcBef>
                <a:spcPct val="0"/>
              </a:spcBef>
              <a:buFont typeface="Wingdings" pitchFamily="2" charset="2"/>
              <a:buNone/>
            </a:pPr>
            <a:endParaRPr lang="zh-CN" altLang="en-US" smtClean="0">
              <a:ea typeface="楷体_GB2312" pitchFamily="49" charset="-122"/>
            </a:endParaRPr>
          </a:p>
          <a:p>
            <a:pPr eaLnBrk="1" hangingPunct="1">
              <a:lnSpc>
                <a:spcPct val="120000"/>
              </a:lnSpc>
              <a:spcBef>
                <a:spcPct val="0"/>
              </a:spcBef>
              <a:buFont typeface="Wingdings" pitchFamily="2" charset="2"/>
              <a:buNone/>
            </a:pPr>
            <a:r>
              <a:rPr lang="zh-CN" altLang="en-US" smtClean="0">
                <a:ea typeface="楷体_GB2312" pitchFamily="49" charset="-122"/>
              </a:rPr>
              <a:t>                                                                    </a:t>
            </a:r>
            <a:r>
              <a:rPr lang="en-US" altLang="zh-CN" smtClean="0">
                <a:ea typeface="楷体_GB2312" pitchFamily="49" charset="-122"/>
              </a:rPr>
              <a:t>(3.2.8)</a:t>
            </a:r>
            <a:r>
              <a:rPr lang="en-US" altLang="zh-CN" smtClean="0"/>
              <a:t> </a:t>
            </a:r>
          </a:p>
        </p:txBody>
      </p:sp>
      <p:graphicFrame>
        <p:nvGraphicFramePr>
          <p:cNvPr id="414723" name="Object 3"/>
          <p:cNvGraphicFramePr>
            <a:graphicFrameLocks noChangeAspect="1"/>
          </p:cNvGraphicFramePr>
          <p:nvPr/>
        </p:nvGraphicFramePr>
        <p:xfrm>
          <a:off x="2500313" y="2009775"/>
          <a:ext cx="3886200" cy="1652588"/>
        </p:xfrm>
        <a:graphic>
          <a:graphicData uri="http://schemas.openxmlformats.org/presentationml/2006/ole">
            <p:oleObj spid="_x0000_s81922" name="Equation" r:id="rId4" imgW="2108160" imgH="914400" progId="Equation.DSMT4">
              <p:embed/>
            </p:oleObj>
          </a:graphicData>
        </a:graphic>
      </p:graphicFrame>
      <p:graphicFrame>
        <p:nvGraphicFramePr>
          <p:cNvPr id="414724" name="Object 4"/>
          <p:cNvGraphicFramePr>
            <a:graphicFrameLocks noChangeAspect="1"/>
          </p:cNvGraphicFramePr>
          <p:nvPr/>
        </p:nvGraphicFramePr>
        <p:xfrm>
          <a:off x="2714625" y="4714875"/>
          <a:ext cx="3048000" cy="1065213"/>
        </p:xfrm>
        <a:graphic>
          <a:graphicData uri="http://schemas.openxmlformats.org/presentationml/2006/ole">
            <p:oleObj spid="_x0000_s81923" name="Equation" r:id="rId5" imgW="1600200" imgH="558720" progId="Equation.DSMT4">
              <p:embed/>
            </p:oleObj>
          </a:graphicData>
        </a:graphic>
      </p:graphicFrame>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2" name="Rectangle 2"/>
          <p:cNvSpPr>
            <a:spLocks noGrp="1" noChangeArrowheads="1"/>
          </p:cNvSpPr>
          <p:nvPr>
            <p:ph type="body" idx="4294967295"/>
          </p:nvPr>
        </p:nvSpPr>
        <p:spPr>
          <a:xfrm>
            <a:off x="857250" y="285750"/>
            <a:ext cx="7345363" cy="5030788"/>
          </a:xfrm>
        </p:spPr>
        <p:txBody>
          <a:bodyPr/>
          <a:lstStyle/>
          <a:p>
            <a:pPr algn="just" eaLnBrk="1" hangingPunct="1">
              <a:lnSpc>
                <a:spcPct val="200000"/>
              </a:lnSpc>
              <a:buFont typeface="Wingdings" pitchFamily="2" charset="2"/>
              <a:buNone/>
            </a:pPr>
            <a:r>
              <a:rPr lang="zh-CN" altLang="en-US" smtClean="0">
                <a:ea typeface="楷体_GB2312" pitchFamily="49" charset="-122"/>
              </a:rPr>
              <a:t>解</a:t>
            </a:r>
            <a:r>
              <a:rPr lang="en-US" altLang="zh-CN" smtClean="0">
                <a:ea typeface="楷体_GB2312" pitchFamily="49" charset="-122"/>
              </a:rPr>
              <a:t>(3.2.8)</a:t>
            </a:r>
            <a:r>
              <a:rPr lang="zh-CN" altLang="en-US" smtClean="0">
                <a:ea typeface="楷体_GB2312" pitchFamily="49" charset="-122"/>
              </a:rPr>
              <a:t>可得</a:t>
            </a:r>
            <a:endParaRPr lang="zh-CN" altLang="en-US" smtClean="0"/>
          </a:p>
          <a:p>
            <a:pPr algn="r" eaLnBrk="1" hangingPunct="1">
              <a:lnSpc>
                <a:spcPct val="200000"/>
              </a:lnSpc>
              <a:buFont typeface="Wingdings" pitchFamily="2" charset="2"/>
              <a:buNone/>
            </a:pPr>
            <a:r>
              <a:rPr lang="zh-CN" altLang="en-US" smtClean="0">
                <a:ea typeface="楷体_GB2312" pitchFamily="49" charset="-122"/>
              </a:rPr>
              <a:t>                        （</a:t>
            </a:r>
            <a:r>
              <a:rPr lang="en-US" altLang="zh-CN" smtClean="0">
                <a:ea typeface="楷体_GB2312" pitchFamily="49" charset="-122"/>
              </a:rPr>
              <a:t>3.2.9</a:t>
            </a:r>
            <a:r>
              <a:rPr lang="zh-CN" altLang="en-US" smtClean="0">
                <a:ea typeface="楷体_GB2312" pitchFamily="49" charset="-122"/>
              </a:rPr>
              <a:t>）</a:t>
            </a:r>
            <a:endParaRPr lang="zh-CN" altLang="en-US" smtClean="0"/>
          </a:p>
          <a:p>
            <a:pPr eaLnBrk="1" hangingPunct="1">
              <a:lnSpc>
                <a:spcPct val="200000"/>
              </a:lnSpc>
              <a:spcBef>
                <a:spcPct val="0"/>
              </a:spcBef>
              <a:buFont typeface="Wingdings" pitchFamily="2" charset="2"/>
              <a:buNone/>
            </a:pPr>
            <a:r>
              <a:rPr lang="zh-CN" altLang="en-US" smtClean="0">
                <a:ea typeface="楷体_GB2312" pitchFamily="49" charset="-122"/>
              </a:rPr>
              <a:t>这就是参数的最小二乘估计，其中</a:t>
            </a:r>
            <a:r>
              <a:rPr lang="zh-CN" altLang="en-US" smtClean="0"/>
              <a:t> </a:t>
            </a:r>
          </a:p>
        </p:txBody>
      </p:sp>
      <p:graphicFrame>
        <p:nvGraphicFramePr>
          <p:cNvPr id="416771" name="Object 3"/>
          <p:cNvGraphicFramePr>
            <a:graphicFrameLocks noChangeAspect="1"/>
          </p:cNvGraphicFramePr>
          <p:nvPr/>
        </p:nvGraphicFramePr>
        <p:xfrm>
          <a:off x="3429000" y="1357313"/>
          <a:ext cx="1752600" cy="1068387"/>
        </p:xfrm>
        <a:graphic>
          <a:graphicData uri="http://schemas.openxmlformats.org/presentationml/2006/ole">
            <p:oleObj spid="_x0000_s82946" name="Equation" r:id="rId4" imgW="876240" imgH="533160" progId="Equation.DSMT4">
              <p:embed/>
            </p:oleObj>
          </a:graphicData>
        </a:graphic>
      </p:graphicFrame>
      <p:graphicFrame>
        <p:nvGraphicFramePr>
          <p:cNvPr id="416772" name="Object 4"/>
          <p:cNvGraphicFramePr>
            <a:graphicFrameLocks noChangeAspect="1"/>
          </p:cNvGraphicFramePr>
          <p:nvPr/>
        </p:nvGraphicFramePr>
        <p:xfrm>
          <a:off x="1143000" y="3357563"/>
          <a:ext cx="7091363" cy="3000375"/>
        </p:xfrm>
        <a:graphic>
          <a:graphicData uri="http://schemas.openxmlformats.org/presentationml/2006/ole">
            <p:oleObj spid="_x0000_s82947" name="Equation" r:id="rId5" imgW="3860640" imgH="1625400" progId="Equation.DSMT4">
              <p:embed/>
            </p:oleObj>
          </a:graphicData>
        </a:graphic>
      </p:graphicFrame>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
          <p:cNvGrpSpPr>
            <a:grpSpLocks/>
          </p:cNvGrpSpPr>
          <p:nvPr/>
        </p:nvGrpSpPr>
        <p:grpSpPr bwMode="auto">
          <a:xfrm>
            <a:off x="285750" y="1071563"/>
            <a:ext cx="8534400" cy="5257800"/>
            <a:chOff x="240" y="1056"/>
            <a:chExt cx="5232" cy="2784"/>
          </a:xfrm>
        </p:grpSpPr>
        <p:sp>
          <p:nvSpPr>
            <p:cNvPr id="66564" name="Rectangle 7"/>
            <p:cNvSpPr>
              <a:spLocks noChangeArrowheads="1"/>
            </p:cNvSpPr>
            <p:nvPr/>
          </p:nvSpPr>
          <p:spPr bwMode="auto">
            <a:xfrm>
              <a:off x="240" y="1056"/>
              <a:ext cx="5232" cy="2784"/>
            </a:xfrm>
            <a:prstGeom prst="rect">
              <a:avLst/>
            </a:prstGeom>
            <a:noFill/>
            <a:ln w="12700">
              <a:noFill/>
              <a:miter lim="800000"/>
              <a:headEnd/>
              <a:tailEnd/>
            </a:ln>
          </p:spPr>
          <p:txBody>
            <a:bodyPr wrap="none" anchor="ctr"/>
            <a:lstStyle/>
            <a:p>
              <a:endParaRPr lang="zh-CN" altLang="en-US"/>
            </a:p>
          </p:txBody>
        </p:sp>
        <p:grpSp>
          <p:nvGrpSpPr>
            <p:cNvPr id="3" name="Group 8"/>
            <p:cNvGrpSpPr>
              <a:grpSpLocks/>
            </p:cNvGrpSpPr>
            <p:nvPr/>
          </p:nvGrpSpPr>
          <p:grpSpPr bwMode="auto">
            <a:xfrm>
              <a:off x="384" y="1152"/>
              <a:ext cx="4800" cy="2627"/>
              <a:chOff x="384" y="1152"/>
              <a:chExt cx="4800" cy="2627"/>
            </a:xfrm>
          </p:grpSpPr>
          <p:grpSp>
            <p:nvGrpSpPr>
              <p:cNvPr id="4" name="Group 9"/>
              <p:cNvGrpSpPr>
                <a:grpSpLocks/>
              </p:cNvGrpSpPr>
              <p:nvPr/>
            </p:nvGrpSpPr>
            <p:grpSpPr bwMode="auto">
              <a:xfrm>
                <a:off x="384" y="1152"/>
                <a:ext cx="4752" cy="2627"/>
                <a:chOff x="384" y="1152"/>
                <a:chExt cx="4752" cy="2627"/>
              </a:xfrm>
            </p:grpSpPr>
            <p:grpSp>
              <p:nvGrpSpPr>
                <p:cNvPr id="5" name="Group 10"/>
                <p:cNvGrpSpPr>
                  <a:grpSpLocks/>
                </p:cNvGrpSpPr>
                <p:nvPr/>
              </p:nvGrpSpPr>
              <p:grpSpPr bwMode="auto">
                <a:xfrm>
                  <a:off x="720" y="1248"/>
                  <a:ext cx="4176" cy="2400"/>
                  <a:chOff x="672" y="1248"/>
                  <a:chExt cx="4176" cy="2400"/>
                </a:xfrm>
              </p:grpSpPr>
              <p:sp>
                <p:nvSpPr>
                  <p:cNvPr id="440331" name="Line 11"/>
                  <p:cNvSpPr>
                    <a:spLocks noChangeShapeType="1"/>
                  </p:cNvSpPr>
                  <p:nvPr/>
                </p:nvSpPr>
                <p:spPr bwMode="auto">
                  <a:xfrm>
                    <a:off x="672" y="1248"/>
                    <a:ext cx="0" cy="2400"/>
                  </a:xfrm>
                  <a:prstGeom prst="line">
                    <a:avLst/>
                  </a:prstGeom>
                  <a:noFill/>
                  <a:ln w="38100">
                    <a:solidFill>
                      <a:srgbClr val="000000"/>
                    </a:solidFill>
                    <a:round/>
                    <a:headEnd type="triangle" w="med" len="med"/>
                    <a:tailEnd/>
                  </a:ln>
                  <a:effectLst>
                    <a:outerShdw dist="35921" dir="2700000" algn="ctr" rotWithShape="0">
                      <a:schemeClr val="bg2"/>
                    </a:outerShdw>
                  </a:effectLst>
                </p:spPr>
                <p:txBody>
                  <a:bodyPr/>
                  <a:lstStyle/>
                  <a:p>
                    <a:pPr>
                      <a:defRPr/>
                    </a:pPr>
                    <a:endParaRPr lang="zh-CN" altLang="en-US">
                      <a:ea typeface="宋体" pitchFamily="2" charset="-122"/>
                    </a:endParaRPr>
                  </a:p>
                </p:txBody>
              </p:sp>
              <p:sp>
                <p:nvSpPr>
                  <p:cNvPr id="440332" name="Line 12"/>
                  <p:cNvSpPr>
                    <a:spLocks noChangeShapeType="1"/>
                  </p:cNvSpPr>
                  <p:nvPr/>
                </p:nvSpPr>
                <p:spPr bwMode="auto">
                  <a:xfrm>
                    <a:off x="672" y="3648"/>
                    <a:ext cx="4176" cy="0"/>
                  </a:xfrm>
                  <a:prstGeom prst="line">
                    <a:avLst/>
                  </a:prstGeom>
                  <a:noFill/>
                  <a:ln w="38100">
                    <a:solidFill>
                      <a:srgbClr val="000000"/>
                    </a:solidFill>
                    <a:round/>
                    <a:headEnd/>
                    <a:tailEnd type="triangle" w="med" len="med"/>
                  </a:ln>
                  <a:effectLst>
                    <a:outerShdw dist="35921" dir="2700000" algn="ctr" rotWithShape="0">
                      <a:schemeClr val="bg2"/>
                    </a:outerShdw>
                  </a:effectLst>
                </p:spPr>
                <p:txBody>
                  <a:bodyPr/>
                  <a:lstStyle/>
                  <a:p>
                    <a:pPr>
                      <a:defRPr/>
                    </a:pPr>
                    <a:endParaRPr lang="zh-CN" altLang="en-US">
                      <a:ea typeface="宋体" pitchFamily="2" charset="-122"/>
                    </a:endParaRPr>
                  </a:p>
                </p:txBody>
              </p:sp>
            </p:grpSp>
            <p:sp>
              <p:nvSpPr>
                <p:cNvPr id="440333" name="Text Box 13"/>
                <p:cNvSpPr txBox="1">
                  <a:spLocks noChangeArrowheads="1"/>
                </p:cNvSpPr>
                <p:nvPr/>
              </p:nvSpPr>
              <p:spPr bwMode="auto">
                <a:xfrm>
                  <a:off x="4848" y="3504"/>
                  <a:ext cx="288" cy="275"/>
                </a:xfrm>
                <a:prstGeom prst="rect">
                  <a:avLst/>
                </a:prstGeom>
                <a:noFill/>
                <a:ln w="12700">
                  <a:noFill/>
                  <a:miter lim="800000"/>
                  <a:headEnd/>
                  <a:tailEnd/>
                </a:ln>
                <a:effectLst/>
              </p:spPr>
              <p:txBody>
                <a:bodyPr>
                  <a:spAutoFit/>
                </a:bodyPr>
                <a:lstStyle/>
                <a:p>
                  <a:pPr>
                    <a:spcBef>
                      <a:spcPct val="50000"/>
                    </a:spcBef>
                    <a:defRPr/>
                  </a:pPr>
                  <a:r>
                    <a:rPr kumimoji="1" lang="en-US" altLang="zh-CN" sz="2800" i="1">
                      <a:solidFill>
                        <a:srgbClr val="000000"/>
                      </a:solidFill>
                      <a:effectLst>
                        <a:outerShdw blurRad="38100" dist="38100" dir="2700000" algn="tl">
                          <a:srgbClr val="C0C0C0"/>
                        </a:outerShdw>
                      </a:effectLst>
                      <a:ea typeface="宋体" pitchFamily="2" charset="-122"/>
                    </a:rPr>
                    <a:t>x</a:t>
                  </a:r>
                </a:p>
              </p:txBody>
            </p:sp>
            <p:sp>
              <p:nvSpPr>
                <p:cNvPr id="440334" name="Text Box 14"/>
                <p:cNvSpPr txBox="1">
                  <a:spLocks noChangeArrowheads="1"/>
                </p:cNvSpPr>
                <p:nvPr/>
              </p:nvSpPr>
              <p:spPr bwMode="auto">
                <a:xfrm>
                  <a:off x="384" y="1152"/>
                  <a:ext cx="288" cy="275"/>
                </a:xfrm>
                <a:prstGeom prst="rect">
                  <a:avLst/>
                </a:prstGeom>
                <a:noFill/>
                <a:ln w="12700">
                  <a:noFill/>
                  <a:miter lim="800000"/>
                  <a:headEnd/>
                  <a:tailEnd/>
                </a:ln>
                <a:effectLst/>
              </p:spPr>
              <p:txBody>
                <a:bodyPr>
                  <a:spAutoFit/>
                </a:bodyPr>
                <a:lstStyle/>
                <a:p>
                  <a:pPr>
                    <a:spcBef>
                      <a:spcPct val="50000"/>
                    </a:spcBef>
                    <a:defRPr/>
                  </a:pPr>
                  <a:r>
                    <a:rPr kumimoji="1" lang="en-US" altLang="zh-CN" sz="2800" i="1">
                      <a:solidFill>
                        <a:srgbClr val="000000"/>
                      </a:solidFill>
                      <a:effectLst>
                        <a:outerShdw blurRad="38100" dist="38100" dir="2700000" algn="tl">
                          <a:srgbClr val="C0C0C0"/>
                        </a:outerShdw>
                      </a:effectLst>
                      <a:ea typeface="宋体" pitchFamily="2" charset="-122"/>
                    </a:rPr>
                    <a:t>y</a:t>
                  </a:r>
                </a:p>
              </p:txBody>
            </p:sp>
            <p:sp>
              <p:nvSpPr>
                <p:cNvPr id="440335" name="Text Box 15"/>
                <p:cNvSpPr txBox="1">
                  <a:spLocks noChangeArrowheads="1"/>
                </p:cNvSpPr>
                <p:nvPr/>
              </p:nvSpPr>
              <p:spPr bwMode="auto">
                <a:xfrm>
                  <a:off x="3312" y="1343"/>
                  <a:ext cx="720" cy="243"/>
                </a:xfrm>
                <a:prstGeom prst="rect">
                  <a:avLst/>
                </a:prstGeom>
                <a:noFill/>
                <a:ln w="12700">
                  <a:noFill/>
                  <a:miter lim="800000"/>
                  <a:headEnd/>
                  <a:tailEnd/>
                </a:ln>
                <a:effectLst/>
              </p:spPr>
              <p:txBody>
                <a:bodyPr>
                  <a:spAutoFit/>
                </a:bodyPr>
                <a:lstStyle/>
                <a:p>
                  <a:pPr>
                    <a:spcBef>
                      <a:spcPct val="50000"/>
                    </a:spcBef>
                    <a:defRPr/>
                  </a:pPr>
                  <a:r>
                    <a:rPr kumimoji="1" lang="en-US" altLang="zh-CN" dirty="0">
                      <a:solidFill>
                        <a:srgbClr val="000000"/>
                      </a:solidFill>
                      <a:effectLst>
                        <a:outerShdw blurRad="38100" dist="38100" dir="2700000" algn="tl">
                          <a:srgbClr val="C0C0C0"/>
                        </a:outerShdw>
                      </a:effectLst>
                      <a:ea typeface="宋体" pitchFamily="2" charset="-122"/>
                    </a:rPr>
                    <a:t>(</a:t>
                  </a:r>
                  <a:r>
                    <a:rPr kumimoji="1" lang="en-US" altLang="zh-CN" i="1" dirty="0" err="1">
                      <a:solidFill>
                        <a:srgbClr val="000000"/>
                      </a:solidFill>
                      <a:effectLst>
                        <a:outerShdw blurRad="38100" dist="38100" dir="2700000" algn="tl">
                          <a:srgbClr val="C0C0C0"/>
                        </a:outerShdw>
                      </a:effectLst>
                      <a:ea typeface="宋体" pitchFamily="2" charset="-122"/>
                    </a:rPr>
                    <a:t>x</a:t>
                  </a:r>
                  <a:r>
                    <a:rPr kumimoji="1" lang="en-US" altLang="zh-CN" baseline="-25000" dirty="0" err="1">
                      <a:solidFill>
                        <a:srgbClr val="000000"/>
                      </a:solidFill>
                      <a:effectLst>
                        <a:outerShdw blurRad="38100" dist="38100" dir="2700000" algn="tl">
                          <a:srgbClr val="C0C0C0"/>
                        </a:outerShdw>
                      </a:effectLst>
                      <a:ea typeface="宋体" pitchFamily="2" charset="-122"/>
                    </a:rPr>
                    <a:t>n</a:t>
                  </a:r>
                  <a:r>
                    <a:rPr kumimoji="1" lang="en-US" altLang="zh-CN" baseline="-25000" dirty="0">
                      <a:solidFill>
                        <a:srgbClr val="000000"/>
                      </a:solidFill>
                      <a:effectLst>
                        <a:outerShdw blurRad="38100" dist="38100" dir="2700000" algn="tl">
                          <a:srgbClr val="C0C0C0"/>
                        </a:outerShdw>
                      </a:effectLst>
                      <a:ea typeface="宋体" pitchFamily="2" charset="-122"/>
                    </a:rPr>
                    <a:t> </a:t>
                  </a:r>
                  <a:r>
                    <a:rPr kumimoji="1" lang="en-US" altLang="zh-CN" dirty="0">
                      <a:solidFill>
                        <a:srgbClr val="000000"/>
                      </a:solidFill>
                      <a:effectLst>
                        <a:outerShdw blurRad="38100" dist="38100" dir="2700000" algn="tl">
                          <a:srgbClr val="C0C0C0"/>
                        </a:outerShdw>
                      </a:effectLst>
                      <a:ea typeface="宋体" pitchFamily="2" charset="-122"/>
                    </a:rPr>
                    <a:t>, </a:t>
                  </a:r>
                  <a:r>
                    <a:rPr kumimoji="1" lang="en-US" altLang="zh-CN" i="1" dirty="0" err="1">
                      <a:solidFill>
                        <a:srgbClr val="000000"/>
                      </a:solidFill>
                      <a:effectLst>
                        <a:outerShdw blurRad="38100" dist="38100" dir="2700000" algn="tl">
                          <a:srgbClr val="C0C0C0"/>
                        </a:outerShdw>
                      </a:effectLst>
                      <a:ea typeface="宋体" pitchFamily="2" charset="-122"/>
                    </a:rPr>
                    <a:t>y</a:t>
                  </a:r>
                  <a:r>
                    <a:rPr kumimoji="1" lang="en-US" altLang="zh-CN" baseline="-25000" dirty="0" err="1">
                      <a:solidFill>
                        <a:srgbClr val="000000"/>
                      </a:solidFill>
                      <a:effectLst>
                        <a:outerShdw blurRad="38100" dist="38100" dir="2700000" algn="tl">
                          <a:srgbClr val="C0C0C0"/>
                        </a:outerShdw>
                      </a:effectLst>
                      <a:ea typeface="宋体" pitchFamily="2" charset="-122"/>
                    </a:rPr>
                    <a:t>n</a:t>
                  </a:r>
                  <a:r>
                    <a:rPr kumimoji="1" lang="en-US" altLang="zh-CN" dirty="0">
                      <a:solidFill>
                        <a:srgbClr val="000000"/>
                      </a:solidFill>
                      <a:effectLst>
                        <a:outerShdw blurRad="38100" dist="38100" dir="2700000" algn="tl">
                          <a:srgbClr val="C0C0C0"/>
                        </a:outerShdw>
                      </a:effectLst>
                      <a:ea typeface="宋体" pitchFamily="2" charset="-122"/>
                    </a:rPr>
                    <a:t>)</a:t>
                  </a:r>
                </a:p>
              </p:txBody>
            </p:sp>
            <p:sp>
              <p:nvSpPr>
                <p:cNvPr id="440336" name="Text Box 16"/>
                <p:cNvSpPr txBox="1">
                  <a:spLocks noChangeArrowheads="1"/>
                </p:cNvSpPr>
                <p:nvPr/>
              </p:nvSpPr>
              <p:spPr bwMode="auto">
                <a:xfrm>
                  <a:off x="1105" y="3310"/>
                  <a:ext cx="719" cy="242"/>
                </a:xfrm>
                <a:prstGeom prst="rect">
                  <a:avLst/>
                </a:prstGeom>
                <a:noFill/>
                <a:ln w="12700">
                  <a:noFill/>
                  <a:miter lim="800000"/>
                  <a:headEnd/>
                  <a:tailEnd/>
                </a:ln>
                <a:effectLst/>
              </p:spPr>
              <p:txBody>
                <a:bodyPr>
                  <a:spAutoFit/>
                </a:bodyPr>
                <a:lstStyle/>
                <a:p>
                  <a:pPr>
                    <a:spcBef>
                      <a:spcPct val="50000"/>
                    </a:spcBef>
                    <a:defRPr/>
                  </a:pPr>
                  <a:r>
                    <a:rPr kumimoji="1" lang="en-US" altLang="zh-CN">
                      <a:solidFill>
                        <a:srgbClr val="000000"/>
                      </a:solidFill>
                      <a:effectLst>
                        <a:outerShdw blurRad="38100" dist="38100" dir="2700000" algn="tl">
                          <a:srgbClr val="C0C0C0"/>
                        </a:outerShdw>
                      </a:effectLst>
                      <a:ea typeface="宋体" pitchFamily="2" charset="-122"/>
                    </a:rPr>
                    <a:t>(</a:t>
                  </a:r>
                  <a:r>
                    <a:rPr kumimoji="1" lang="en-US" altLang="zh-CN" i="1">
                      <a:solidFill>
                        <a:srgbClr val="000000"/>
                      </a:solidFill>
                      <a:effectLst>
                        <a:outerShdw blurRad="38100" dist="38100" dir="2700000" algn="tl">
                          <a:srgbClr val="C0C0C0"/>
                        </a:outerShdw>
                      </a:effectLst>
                      <a:ea typeface="宋体" pitchFamily="2" charset="-122"/>
                    </a:rPr>
                    <a:t>x</a:t>
                  </a:r>
                  <a:r>
                    <a:rPr kumimoji="1" lang="en-US" altLang="zh-CN" baseline="-25000">
                      <a:solidFill>
                        <a:srgbClr val="000000"/>
                      </a:solidFill>
                      <a:effectLst>
                        <a:outerShdw blurRad="38100" dist="38100" dir="2700000" algn="tl">
                          <a:srgbClr val="C0C0C0"/>
                        </a:outerShdw>
                      </a:effectLst>
                      <a:ea typeface="宋体" pitchFamily="2" charset="-122"/>
                    </a:rPr>
                    <a:t>1 </a:t>
                  </a:r>
                  <a:r>
                    <a:rPr kumimoji="1" lang="en-US" altLang="zh-CN">
                      <a:solidFill>
                        <a:srgbClr val="000000"/>
                      </a:solidFill>
                      <a:effectLst>
                        <a:outerShdw blurRad="38100" dist="38100" dir="2700000" algn="tl">
                          <a:srgbClr val="C0C0C0"/>
                        </a:outerShdw>
                      </a:effectLst>
                      <a:ea typeface="宋体" pitchFamily="2" charset="-122"/>
                    </a:rPr>
                    <a:t>, </a:t>
                  </a:r>
                  <a:r>
                    <a:rPr kumimoji="1" lang="en-US" altLang="zh-CN" i="1">
                      <a:solidFill>
                        <a:srgbClr val="000000"/>
                      </a:solidFill>
                      <a:effectLst>
                        <a:outerShdw blurRad="38100" dist="38100" dir="2700000" algn="tl">
                          <a:srgbClr val="C0C0C0"/>
                        </a:outerShdw>
                      </a:effectLst>
                      <a:ea typeface="宋体" pitchFamily="2" charset="-122"/>
                    </a:rPr>
                    <a:t>y</a:t>
                  </a:r>
                  <a:r>
                    <a:rPr kumimoji="1" lang="en-US" altLang="zh-CN" baseline="-25000">
                      <a:solidFill>
                        <a:srgbClr val="000000"/>
                      </a:solidFill>
                      <a:effectLst>
                        <a:outerShdw blurRad="38100" dist="38100" dir="2700000" algn="tl">
                          <a:srgbClr val="C0C0C0"/>
                        </a:outerShdw>
                      </a:effectLst>
                      <a:ea typeface="宋体" pitchFamily="2" charset="-122"/>
                    </a:rPr>
                    <a:t>1</a:t>
                  </a:r>
                  <a:r>
                    <a:rPr kumimoji="1" lang="en-US" altLang="zh-CN">
                      <a:solidFill>
                        <a:srgbClr val="000000"/>
                      </a:solidFill>
                      <a:effectLst>
                        <a:outerShdw blurRad="38100" dist="38100" dir="2700000" algn="tl">
                          <a:srgbClr val="C0C0C0"/>
                        </a:outerShdw>
                      </a:effectLst>
                      <a:ea typeface="宋体" pitchFamily="2" charset="-122"/>
                    </a:rPr>
                    <a:t>)</a:t>
                  </a:r>
                </a:p>
              </p:txBody>
            </p:sp>
            <p:grpSp>
              <p:nvGrpSpPr>
                <p:cNvPr id="6" name="Group 17"/>
                <p:cNvGrpSpPr>
                  <a:grpSpLocks/>
                </p:cNvGrpSpPr>
                <p:nvPr/>
              </p:nvGrpSpPr>
              <p:grpSpPr bwMode="auto">
                <a:xfrm>
                  <a:off x="768" y="1584"/>
                  <a:ext cx="3600" cy="1874"/>
                  <a:chOff x="768" y="1584"/>
                  <a:chExt cx="3600" cy="1874"/>
                </a:xfrm>
              </p:grpSpPr>
              <p:sp>
                <p:nvSpPr>
                  <p:cNvPr id="440338" name="Line 18"/>
                  <p:cNvSpPr>
                    <a:spLocks noChangeShapeType="1"/>
                  </p:cNvSpPr>
                  <p:nvPr/>
                </p:nvSpPr>
                <p:spPr bwMode="auto">
                  <a:xfrm flipV="1">
                    <a:off x="768" y="1776"/>
                    <a:ext cx="3504" cy="1440"/>
                  </a:xfrm>
                  <a:prstGeom prst="line">
                    <a:avLst/>
                  </a:prstGeom>
                  <a:noFill/>
                  <a:ln w="38100">
                    <a:solidFill>
                      <a:srgbClr val="000000"/>
                    </a:solidFill>
                    <a:round/>
                    <a:headEnd/>
                    <a:tailEnd/>
                  </a:ln>
                  <a:effectLst>
                    <a:outerShdw dist="35921" dir="2700000" algn="ctr" rotWithShape="0">
                      <a:schemeClr val="bg2"/>
                    </a:outerShdw>
                  </a:effectLst>
                </p:spPr>
                <p:txBody>
                  <a:bodyPr/>
                  <a:lstStyle/>
                  <a:p>
                    <a:pPr>
                      <a:defRPr/>
                    </a:pPr>
                    <a:endParaRPr lang="zh-CN" altLang="en-US">
                      <a:ea typeface="宋体" pitchFamily="2" charset="-122"/>
                    </a:endParaRPr>
                  </a:p>
                </p:txBody>
              </p:sp>
              <p:sp>
                <p:nvSpPr>
                  <p:cNvPr id="440339" name="Text Box 19"/>
                  <p:cNvSpPr txBox="1">
                    <a:spLocks noChangeArrowheads="1"/>
                  </p:cNvSpPr>
                  <p:nvPr/>
                </p:nvSpPr>
                <p:spPr bwMode="auto">
                  <a:xfrm>
                    <a:off x="1019" y="3215"/>
                    <a:ext cx="288" cy="243"/>
                  </a:xfrm>
                  <a:prstGeom prst="rect">
                    <a:avLst/>
                  </a:prstGeom>
                  <a:noFill/>
                  <a:ln w="12700">
                    <a:noFill/>
                    <a:miter lim="800000"/>
                    <a:headEnd/>
                    <a:tailEnd/>
                  </a:ln>
                  <a:effectLst>
                    <a:outerShdw dist="35921" dir="2700000" algn="ctr" rotWithShape="0">
                      <a:schemeClr val="bg2"/>
                    </a:outerShdw>
                  </a:effectLst>
                </p:spPr>
                <p:txBody>
                  <a:bodyPr>
                    <a:spAutoFit/>
                  </a:bodyPr>
                  <a:lstStyle/>
                  <a:p>
                    <a:pPr>
                      <a:spcBef>
                        <a:spcPct val="50000"/>
                      </a:spcBef>
                      <a:defRPr/>
                    </a:pPr>
                    <a:r>
                      <a:rPr kumimoji="1" lang="en-US" altLang="zh-CN">
                        <a:solidFill>
                          <a:srgbClr val="000000"/>
                        </a:solidFill>
                        <a:ea typeface="宋体" pitchFamily="2" charset="-122"/>
                        <a:sym typeface="Wingdings 2" pitchFamily="18" charset="2"/>
                      </a:rPr>
                      <a:t></a:t>
                    </a:r>
                    <a:endParaRPr kumimoji="1" lang="en-US" altLang="zh-CN">
                      <a:solidFill>
                        <a:srgbClr val="000000"/>
                      </a:solidFill>
                      <a:ea typeface="宋体" pitchFamily="2" charset="-122"/>
                    </a:endParaRPr>
                  </a:p>
                </p:txBody>
              </p:sp>
              <p:sp>
                <p:nvSpPr>
                  <p:cNvPr id="440340" name="Text Box 20"/>
                  <p:cNvSpPr txBox="1">
                    <a:spLocks noChangeArrowheads="1"/>
                  </p:cNvSpPr>
                  <p:nvPr/>
                </p:nvSpPr>
                <p:spPr bwMode="auto">
                  <a:xfrm>
                    <a:off x="1681" y="2830"/>
                    <a:ext cx="288" cy="243"/>
                  </a:xfrm>
                  <a:prstGeom prst="rect">
                    <a:avLst/>
                  </a:prstGeom>
                  <a:noFill/>
                  <a:ln w="12700">
                    <a:noFill/>
                    <a:miter lim="800000"/>
                    <a:headEnd/>
                    <a:tailEnd/>
                  </a:ln>
                  <a:effectLst>
                    <a:outerShdw dist="35921" dir="2700000" algn="ctr" rotWithShape="0">
                      <a:schemeClr val="bg2"/>
                    </a:outerShdw>
                  </a:effectLst>
                </p:spPr>
                <p:txBody>
                  <a:bodyPr>
                    <a:spAutoFit/>
                  </a:bodyPr>
                  <a:lstStyle/>
                  <a:p>
                    <a:pPr>
                      <a:spcBef>
                        <a:spcPct val="50000"/>
                      </a:spcBef>
                      <a:defRPr/>
                    </a:pPr>
                    <a:r>
                      <a:rPr kumimoji="1" lang="en-US" altLang="zh-CN">
                        <a:solidFill>
                          <a:srgbClr val="000000"/>
                        </a:solidFill>
                        <a:ea typeface="宋体" pitchFamily="2" charset="-122"/>
                        <a:sym typeface="Wingdings 2" pitchFamily="18" charset="2"/>
                      </a:rPr>
                      <a:t></a:t>
                    </a:r>
                    <a:endParaRPr kumimoji="1" lang="en-US" altLang="zh-CN">
                      <a:solidFill>
                        <a:srgbClr val="000000"/>
                      </a:solidFill>
                      <a:ea typeface="宋体" pitchFamily="2" charset="-122"/>
                    </a:endParaRPr>
                  </a:p>
                </p:txBody>
              </p:sp>
              <p:sp>
                <p:nvSpPr>
                  <p:cNvPr id="440341" name="Text Box 21"/>
                  <p:cNvSpPr txBox="1">
                    <a:spLocks noChangeArrowheads="1"/>
                  </p:cNvSpPr>
                  <p:nvPr/>
                </p:nvSpPr>
                <p:spPr bwMode="auto">
                  <a:xfrm>
                    <a:off x="1307" y="2592"/>
                    <a:ext cx="277" cy="242"/>
                  </a:xfrm>
                  <a:prstGeom prst="rect">
                    <a:avLst/>
                  </a:prstGeom>
                  <a:noFill/>
                  <a:ln w="12700">
                    <a:noFill/>
                    <a:miter lim="800000"/>
                    <a:headEnd/>
                    <a:tailEnd/>
                  </a:ln>
                  <a:effectLst>
                    <a:outerShdw dist="35921" dir="2700000" algn="ctr" rotWithShape="0">
                      <a:schemeClr val="bg2"/>
                    </a:outerShdw>
                  </a:effectLst>
                </p:spPr>
                <p:txBody>
                  <a:bodyPr>
                    <a:spAutoFit/>
                  </a:bodyPr>
                  <a:lstStyle/>
                  <a:p>
                    <a:pPr>
                      <a:spcBef>
                        <a:spcPct val="50000"/>
                      </a:spcBef>
                      <a:defRPr/>
                    </a:pPr>
                    <a:r>
                      <a:rPr kumimoji="1" lang="en-US" altLang="zh-CN">
                        <a:solidFill>
                          <a:srgbClr val="000000"/>
                        </a:solidFill>
                        <a:ea typeface="宋体" pitchFamily="2" charset="-122"/>
                        <a:sym typeface="Wingdings 2" pitchFamily="18" charset="2"/>
                      </a:rPr>
                      <a:t></a:t>
                    </a:r>
                    <a:endParaRPr kumimoji="1" lang="en-US" altLang="zh-CN">
                      <a:solidFill>
                        <a:srgbClr val="000000"/>
                      </a:solidFill>
                      <a:ea typeface="宋体" pitchFamily="2" charset="-122"/>
                    </a:endParaRPr>
                  </a:p>
                </p:txBody>
              </p:sp>
              <p:sp>
                <p:nvSpPr>
                  <p:cNvPr id="440342" name="Text Box 22"/>
                  <p:cNvSpPr txBox="1">
                    <a:spLocks noChangeArrowheads="1"/>
                  </p:cNvSpPr>
                  <p:nvPr/>
                </p:nvSpPr>
                <p:spPr bwMode="auto">
                  <a:xfrm>
                    <a:off x="2075" y="2112"/>
                    <a:ext cx="288" cy="242"/>
                  </a:xfrm>
                  <a:prstGeom prst="rect">
                    <a:avLst/>
                  </a:prstGeom>
                  <a:noFill/>
                  <a:ln w="12700">
                    <a:noFill/>
                    <a:miter lim="800000"/>
                    <a:headEnd/>
                    <a:tailEnd/>
                  </a:ln>
                  <a:effectLst>
                    <a:outerShdw dist="35921" dir="2700000" algn="ctr" rotWithShape="0">
                      <a:schemeClr val="bg2"/>
                    </a:outerShdw>
                  </a:effectLst>
                </p:spPr>
                <p:txBody>
                  <a:bodyPr>
                    <a:spAutoFit/>
                  </a:bodyPr>
                  <a:lstStyle/>
                  <a:p>
                    <a:pPr>
                      <a:spcBef>
                        <a:spcPct val="50000"/>
                      </a:spcBef>
                      <a:defRPr/>
                    </a:pPr>
                    <a:r>
                      <a:rPr kumimoji="1" lang="en-US" altLang="zh-CN">
                        <a:solidFill>
                          <a:srgbClr val="000000"/>
                        </a:solidFill>
                        <a:ea typeface="宋体" pitchFamily="2" charset="-122"/>
                        <a:sym typeface="Wingdings 2" pitchFamily="18" charset="2"/>
                      </a:rPr>
                      <a:t></a:t>
                    </a:r>
                    <a:endParaRPr kumimoji="1" lang="en-US" altLang="zh-CN">
                      <a:solidFill>
                        <a:srgbClr val="000000"/>
                      </a:solidFill>
                      <a:ea typeface="宋体" pitchFamily="2" charset="-122"/>
                    </a:endParaRPr>
                  </a:p>
                </p:txBody>
              </p:sp>
              <p:sp>
                <p:nvSpPr>
                  <p:cNvPr id="440343" name="Text Box 23"/>
                  <p:cNvSpPr txBox="1">
                    <a:spLocks noChangeArrowheads="1"/>
                  </p:cNvSpPr>
                  <p:nvPr/>
                </p:nvSpPr>
                <p:spPr bwMode="auto">
                  <a:xfrm>
                    <a:off x="2219" y="2976"/>
                    <a:ext cx="288" cy="242"/>
                  </a:xfrm>
                  <a:prstGeom prst="rect">
                    <a:avLst/>
                  </a:prstGeom>
                  <a:noFill/>
                  <a:ln w="12700">
                    <a:noFill/>
                    <a:miter lim="800000"/>
                    <a:headEnd/>
                    <a:tailEnd/>
                  </a:ln>
                  <a:effectLst>
                    <a:outerShdw dist="35921" dir="2700000" algn="ctr" rotWithShape="0">
                      <a:schemeClr val="bg2"/>
                    </a:outerShdw>
                  </a:effectLst>
                </p:spPr>
                <p:txBody>
                  <a:bodyPr>
                    <a:spAutoFit/>
                  </a:bodyPr>
                  <a:lstStyle/>
                  <a:p>
                    <a:pPr>
                      <a:spcBef>
                        <a:spcPct val="50000"/>
                      </a:spcBef>
                      <a:defRPr/>
                    </a:pPr>
                    <a:r>
                      <a:rPr kumimoji="1" lang="en-US" altLang="zh-CN">
                        <a:solidFill>
                          <a:srgbClr val="000000"/>
                        </a:solidFill>
                        <a:ea typeface="宋体" pitchFamily="2" charset="-122"/>
                        <a:sym typeface="Wingdings 2" pitchFamily="18" charset="2"/>
                      </a:rPr>
                      <a:t></a:t>
                    </a:r>
                    <a:endParaRPr kumimoji="1" lang="en-US" altLang="zh-CN">
                      <a:solidFill>
                        <a:srgbClr val="000000"/>
                      </a:solidFill>
                      <a:ea typeface="宋体" pitchFamily="2" charset="-122"/>
                    </a:endParaRPr>
                  </a:p>
                </p:txBody>
              </p:sp>
              <p:sp>
                <p:nvSpPr>
                  <p:cNvPr id="440344" name="Text Box 24"/>
                  <p:cNvSpPr txBox="1">
                    <a:spLocks noChangeArrowheads="1"/>
                  </p:cNvSpPr>
                  <p:nvPr/>
                </p:nvSpPr>
                <p:spPr bwMode="auto">
                  <a:xfrm>
                    <a:off x="2652" y="2448"/>
                    <a:ext cx="277" cy="242"/>
                  </a:xfrm>
                  <a:prstGeom prst="rect">
                    <a:avLst/>
                  </a:prstGeom>
                  <a:noFill/>
                  <a:ln w="12700">
                    <a:noFill/>
                    <a:miter lim="800000"/>
                    <a:headEnd/>
                    <a:tailEnd/>
                  </a:ln>
                  <a:effectLst>
                    <a:outerShdw dist="35921" dir="2700000" algn="ctr" rotWithShape="0">
                      <a:schemeClr val="bg2"/>
                    </a:outerShdw>
                  </a:effectLst>
                </p:spPr>
                <p:txBody>
                  <a:bodyPr>
                    <a:spAutoFit/>
                  </a:bodyPr>
                  <a:lstStyle/>
                  <a:p>
                    <a:pPr>
                      <a:spcBef>
                        <a:spcPct val="50000"/>
                      </a:spcBef>
                      <a:defRPr/>
                    </a:pPr>
                    <a:r>
                      <a:rPr kumimoji="1" lang="en-US" altLang="zh-CN">
                        <a:solidFill>
                          <a:srgbClr val="000000"/>
                        </a:solidFill>
                        <a:ea typeface="宋体" pitchFamily="2" charset="-122"/>
                        <a:sym typeface="Wingdings 2" pitchFamily="18" charset="2"/>
                      </a:rPr>
                      <a:t></a:t>
                    </a:r>
                    <a:endParaRPr kumimoji="1" lang="en-US" altLang="zh-CN">
                      <a:solidFill>
                        <a:srgbClr val="000000"/>
                      </a:solidFill>
                      <a:ea typeface="宋体" pitchFamily="2" charset="-122"/>
                    </a:endParaRPr>
                  </a:p>
                </p:txBody>
              </p:sp>
              <p:sp>
                <p:nvSpPr>
                  <p:cNvPr id="440345" name="Text Box 25"/>
                  <p:cNvSpPr txBox="1">
                    <a:spLocks noChangeArrowheads="1"/>
                  </p:cNvSpPr>
                  <p:nvPr/>
                </p:nvSpPr>
                <p:spPr bwMode="auto">
                  <a:xfrm>
                    <a:off x="2929" y="1920"/>
                    <a:ext cx="288" cy="240"/>
                  </a:xfrm>
                  <a:prstGeom prst="rect">
                    <a:avLst/>
                  </a:prstGeom>
                  <a:noFill/>
                  <a:ln w="12700">
                    <a:noFill/>
                    <a:miter lim="800000"/>
                    <a:headEnd/>
                    <a:tailEnd/>
                  </a:ln>
                  <a:effectLst>
                    <a:outerShdw dist="35921" dir="2700000" algn="ctr" rotWithShape="0">
                      <a:schemeClr val="bg2"/>
                    </a:outerShdw>
                  </a:effectLst>
                </p:spPr>
                <p:txBody>
                  <a:bodyPr>
                    <a:spAutoFit/>
                  </a:bodyPr>
                  <a:lstStyle/>
                  <a:p>
                    <a:pPr>
                      <a:spcBef>
                        <a:spcPct val="50000"/>
                      </a:spcBef>
                      <a:defRPr/>
                    </a:pPr>
                    <a:r>
                      <a:rPr kumimoji="1" lang="en-US" altLang="zh-CN">
                        <a:solidFill>
                          <a:srgbClr val="000000"/>
                        </a:solidFill>
                        <a:ea typeface="宋体" pitchFamily="2" charset="-122"/>
                        <a:sym typeface="Wingdings 2" pitchFamily="18" charset="2"/>
                      </a:rPr>
                      <a:t></a:t>
                    </a:r>
                    <a:endParaRPr kumimoji="1" lang="en-US" altLang="zh-CN">
                      <a:solidFill>
                        <a:srgbClr val="000000"/>
                      </a:solidFill>
                      <a:ea typeface="宋体" pitchFamily="2" charset="-122"/>
                    </a:endParaRPr>
                  </a:p>
                </p:txBody>
              </p:sp>
              <p:sp>
                <p:nvSpPr>
                  <p:cNvPr id="440346" name="Text Box 26"/>
                  <p:cNvSpPr txBox="1">
                    <a:spLocks noChangeArrowheads="1"/>
                  </p:cNvSpPr>
                  <p:nvPr/>
                </p:nvSpPr>
                <p:spPr bwMode="auto">
                  <a:xfrm>
                    <a:off x="3564" y="1584"/>
                    <a:ext cx="288" cy="242"/>
                  </a:xfrm>
                  <a:prstGeom prst="rect">
                    <a:avLst/>
                  </a:prstGeom>
                  <a:noFill/>
                  <a:ln w="12700">
                    <a:noFill/>
                    <a:miter lim="800000"/>
                    <a:headEnd/>
                    <a:tailEnd/>
                  </a:ln>
                  <a:effectLst>
                    <a:outerShdw dist="35921" dir="2700000" algn="ctr" rotWithShape="0">
                      <a:schemeClr val="bg2"/>
                    </a:outerShdw>
                  </a:effectLst>
                </p:spPr>
                <p:txBody>
                  <a:bodyPr>
                    <a:spAutoFit/>
                  </a:bodyPr>
                  <a:lstStyle/>
                  <a:p>
                    <a:pPr>
                      <a:spcBef>
                        <a:spcPct val="50000"/>
                      </a:spcBef>
                      <a:defRPr/>
                    </a:pPr>
                    <a:r>
                      <a:rPr kumimoji="1" lang="en-US" altLang="zh-CN" dirty="0">
                        <a:solidFill>
                          <a:srgbClr val="000000"/>
                        </a:solidFill>
                        <a:ea typeface="宋体" pitchFamily="2" charset="-122"/>
                        <a:sym typeface="Wingdings 2" pitchFamily="18" charset="2"/>
                      </a:rPr>
                      <a:t></a:t>
                    </a:r>
                    <a:endParaRPr kumimoji="1" lang="en-US" altLang="zh-CN" dirty="0">
                      <a:solidFill>
                        <a:srgbClr val="000000"/>
                      </a:solidFill>
                      <a:ea typeface="宋体" pitchFamily="2" charset="-122"/>
                    </a:endParaRPr>
                  </a:p>
                </p:txBody>
              </p:sp>
              <p:sp>
                <p:nvSpPr>
                  <p:cNvPr id="440347" name="Text Box 27"/>
                  <p:cNvSpPr txBox="1">
                    <a:spLocks noChangeArrowheads="1"/>
                  </p:cNvSpPr>
                  <p:nvPr/>
                </p:nvSpPr>
                <p:spPr bwMode="auto">
                  <a:xfrm>
                    <a:off x="3360" y="2303"/>
                    <a:ext cx="288" cy="242"/>
                  </a:xfrm>
                  <a:prstGeom prst="rect">
                    <a:avLst/>
                  </a:prstGeom>
                  <a:noFill/>
                  <a:ln w="12700">
                    <a:noFill/>
                    <a:miter lim="800000"/>
                    <a:headEnd/>
                    <a:tailEnd/>
                  </a:ln>
                  <a:effectLst>
                    <a:outerShdw dist="35921" dir="2700000" algn="ctr" rotWithShape="0">
                      <a:schemeClr val="bg2"/>
                    </a:outerShdw>
                  </a:effectLst>
                </p:spPr>
                <p:txBody>
                  <a:bodyPr>
                    <a:spAutoFit/>
                  </a:bodyPr>
                  <a:lstStyle/>
                  <a:p>
                    <a:pPr>
                      <a:spcBef>
                        <a:spcPct val="50000"/>
                      </a:spcBef>
                      <a:defRPr/>
                    </a:pPr>
                    <a:r>
                      <a:rPr kumimoji="1" lang="en-US" altLang="zh-CN">
                        <a:solidFill>
                          <a:srgbClr val="000000"/>
                        </a:solidFill>
                        <a:ea typeface="宋体" pitchFamily="2" charset="-122"/>
                        <a:sym typeface="Wingdings 2" pitchFamily="18" charset="2"/>
                      </a:rPr>
                      <a:t></a:t>
                    </a:r>
                    <a:endParaRPr kumimoji="1" lang="en-US" altLang="zh-CN">
                      <a:solidFill>
                        <a:srgbClr val="000000"/>
                      </a:solidFill>
                      <a:ea typeface="宋体" pitchFamily="2" charset="-122"/>
                    </a:endParaRPr>
                  </a:p>
                </p:txBody>
              </p:sp>
              <p:sp>
                <p:nvSpPr>
                  <p:cNvPr id="66584" name="Line 28"/>
                  <p:cNvSpPr>
                    <a:spLocks noChangeShapeType="1"/>
                  </p:cNvSpPr>
                  <p:nvPr/>
                </p:nvSpPr>
                <p:spPr bwMode="auto">
                  <a:xfrm>
                    <a:off x="1152" y="3072"/>
                    <a:ext cx="0" cy="240"/>
                  </a:xfrm>
                  <a:prstGeom prst="line">
                    <a:avLst/>
                  </a:prstGeom>
                  <a:noFill/>
                  <a:ln w="19050">
                    <a:solidFill>
                      <a:srgbClr val="000000"/>
                    </a:solidFill>
                    <a:round/>
                    <a:headEnd/>
                    <a:tailEnd/>
                  </a:ln>
                </p:spPr>
                <p:txBody>
                  <a:bodyPr/>
                  <a:lstStyle/>
                  <a:p>
                    <a:endParaRPr lang="zh-CN" altLang="en-US"/>
                  </a:p>
                </p:txBody>
              </p:sp>
              <p:sp>
                <p:nvSpPr>
                  <p:cNvPr id="66585" name="Line 29"/>
                  <p:cNvSpPr>
                    <a:spLocks noChangeShapeType="1"/>
                  </p:cNvSpPr>
                  <p:nvPr/>
                </p:nvSpPr>
                <p:spPr bwMode="auto">
                  <a:xfrm>
                    <a:off x="1440" y="2784"/>
                    <a:ext cx="0" cy="144"/>
                  </a:xfrm>
                  <a:prstGeom prst="line">
                    <a:avLst/>
                  </a:prstGeom>
                  <a:noFill/>
                  <a:ln w="19050">
                    <a:solidFill>
                      <a:srgbClr val="000000"/>
                    </a:solidFill>
                    <a:round/>
                    <a:headEnd/>
                    <a:tailEnd/>
                  </a:ln>
                </p:spPr>
                <p:txBody>
                  <a:bodyPr/>
                  <a:lstStyle/>
                  <a:p>
                    <a:endParaRPr lang="zh-CN" altLang="en-US"/>
                  </a:p>
                </p:txBody>
              </p:sp>
              <p:sp>
                <p:nvSpPr>
                  <p:cNvPr id="66586" name="Line 30"/>
                  <p:cNvSpPr>
                    <a:spLocks noChangeShapeType="1"/>
                  </p:cNvSpPr>
                  <p:nvPr/>
                </p:nvSpPr>
                <p:spPr bwMode="auto">
                  <a:xfrm>
                    <a:off x="1824" y="2784"/>
                    <a:ext cx="0" cy="144"/>
                  </a:xfrm>
                  <a:prstGeom prst="line">
                    <a:avLst/>
                  </a:prstGeom>
                  <a:noFill/>
                  <a:ln w="19050">
                    <a:solidFill>
                      <a:srgbClr val="000000"/>
                    </a:solidFill>
                    <a:round/>
                    <a:headEnd/>
                    <a:tailEnd/>
                  </a:ln>
                </p:spPr>
                <p:txBody>
                  <a:bodyPr/>
                  <a:lstStyle/>
                  <a:p>
                    <a:endParaRPr lang="zh-CN" altLang="en-US"/>
                  </a:p>
                </p:txBody>
              </p:sp>
              <p:sp>
                <p:nvSpPr>
                  <p:cNvPr id="66587" name="Line 31"/>
                  <p:cNvSpPr>
                    <a:spLocks noChangeShapeType="1"/>
                  </p:cNvSpPr>
                  <p:nvPr/>
                </p:nvSpPr>
                <p:spPr bwMode="auto">
                  <a:xfrm>
                    <a:off x="2208" y="2304"/>
                    <a:ext cx="0" cy="336"/>
                  </a:xfrm>
                  <a:prstGeom prst="line">
                    <a:avLst/>
                  </a:prstGeom>
                  <a:noFill/>
                  <a:ln w="19050">
                    <a:solidFill>
                      <a:srgbClr val="000000"/>
                    </a:solidFill>
                    <a:round/>
                    <a:headEnd/>
                    <a:tailEnd/>
                  </a:ln>
                </p:spPr>
                <p:txBody>
                  <a:bodyPr/>
                  <a:lstStyle/>
                  <a:p>
                    <a:endParaRPr lang="zh-CN" altLang="en-US"/>
                  </a:p>
                </p:txBody>
              </p:sp>
              <p:sp>
                <p:nvSpPr>
                  <p:cNvPr id="66588" name="Line 32"/>
                  <p:cNvSpPr>
                    <a:spLocks noChangeShapeType="1"/>
                  </p:cNvSpPr>
                  <p:nvPr/>
                </p:nvSpPr>
                <p:spPr bwMode="auto">
                  <a:xfrm>
                    <a:off x="2352" y="2592"/>
                    <a:ext cx="0" cy="480"/>
                  </a:xfrm>
                  <a:prstGeom prst="line">
                    <a:avLst/>
                  </a:prstGeom>
                  <a:noFill/>
                  <a:ln w="19050">
                    <a:solidFill>
                      <a:srgbClr val="000000"/>
                    </a:solidFill>
                    <a:round/>
                    <a:headEnd/>
                    <a:tailEnd/>
                  </a:ln>
                </p:spPr>
                <p:txBody>
                  <a:bodyPr/>
                  <a:lstStyle/>
                  <a:p>
                    <a:endParaRPr lang="zh-CN" altLang="en-US"/>
                  </a:p>
                </p:txBody>
              </p:sp>
              <p:sp>
                <p:nvSpPr>
                  <p:cNvPr id="66589" name="Line 33"/>
                  <p:cNvSpPr>
                    <a:spLocks noChangeShapeType="1"/>
                  </p:cNvSpPr>
                  <p:nvPr/>
                </p:nvSpPr>
                <p:spPr bwMode="auto">
                  <a:xfrm>
                    <a:off x="2784" y="2400"/>
                    <a:ext cx="0" cy="144"/>
                  </a:xfrm>
                  <a:prstGeom prst="line">
                    <a:avLst/>
                  </a:prstGeom>
                  <a:noFill/>
                  <a:ln w="19050">
                    <a:solidFill>
                      <a:srgbClr val="000000"/>
                    </a:solidFill>
                    <a:round/>
                    <a:headEnd/>
                    <a:tailEnd/>
                  </a:ln>
                </p:spPr>
                <p:txBody>
                  <a:bodyPr/>
                  <a:lstStyle/>
                  <a:p>
                    <a:endParaRPr lang="zh-CN" altLang="en-US"/>
                  </a:p>
                </p:txBody>
              </p:sp>
              <p:sp>
                <p:nvSpPr>
                  <p:cNvPr id="66590" name="Line 34"/>
                  <p:cNvSpPr>
                    <a:spLocks noChangeShapeType="1"/>
                  </p:cNvSpPr>
                  <p:nvPr/>
                </p:nvSpPr>
                <p:spPr bwMode="auto">
                  <a:xfrm>
                    <a:off x="3072" y="2112"/>
                    <a:ext cx="0" cy="144"/>
                  </a:xfrm>
                  <a:prstGeom prst="line">
                    <a:avLst/>
                  </a:prstGeom>
                  <a:noFill/>
                  <a:ln w="19050">
                    <a:solidFill>
                      <a:schemeClr val="tx1"/>
                    </a:solidFill>
                    <a:round/>
                    <a:headEnd/>
                    <a:tailEnd/>
                  </a:ln>
                </p:spPr>
                <p:txBody>
                  <a:bodyPr/>
                  <a:lstStyle/>
                  <a:p>
                    <a:endParaRPr lang="zh-CN" altLang="en-US"/>
                  </a:p>
                </p:txBody>
              </p:sp>
              <p:sp>
                <p:nvSpPr>
                  <p:cNvPr id="66591" name="Line 35"/>
                  <p:cNvSpPr>
                    <a:spLocks noChangeShapeType="1"/>
                  </p:cNvSpPr>
                  <p:nvPr/>
                </p:nvSpPr>
                <p:spPr bwMode="auto">
                  <a:xfrm>
                    <a:off x="3504" y="2112"/>
                    <a:ext cx="0" cy="288"/>
                  </a:xfrm>
                  <a:prstGeom prst="line">
                    <a:avLst/>
                  </a:prstGeom>
                  <a:noFill/>
                  <a:ln w="19050">
                    <a:solidFill>
                      <a:srgbClr val="000000"/>
                    </a:solidFill>
                    <a:round/>
                    <a:headEnd/>
                    <a:tailEnd/>
                  </a:ln>
                </p:spPr>
                <p:txBody>
                  <a:bodyPr/>
                  <a:lstStyle/>
                  <a:p>
                    <a:endParaRPr lang="zh-CN" altLang="en-US"/>
                  </a:p>
                </p:txBody>
              </p:sp>
              <p:sp>
                <p:nvSpPr>
                  <p:cNvPr id="66592" name="Line 36"/>
                  <p:cNvSpPr>
                    <a:spLocks noChangeShapeType="1"/>
                  </p:cNvSpPr>
                  <p:nvPr/>
                </p:nvSpPr>
                <p:spPr bwMode="auto">
                  <a:xfrm>
                    <a:off x="3696" y="1776"/>
                    <a:ext cx="0" cy="240"/>
                  </a:xfrm>
                  <a:prstGeom prst="line">
                    <a:avLst/>
                  </a:prstGeom>
                  <a:noFill/>
                  <a:ln w="19050">
                    <a:solidFill>
                      <a:srgbClr val="000000"/>
                    </a:solidFill>
                    <a:round/>
                    <a:headEnd/>
                    <a:tailEnd/>
                  </a:ln>
                </p:spPr>
                <p:txBody>
                  <a:bodyPr/>
                  <a:lstStyle/>
                  <a:p>
                    <a:endParaRPr lang="zh-CN" altLang="en-US"/>
                  </a:p>
                </p:txBody>
              </p:sp>
              <p:sp>
                <p:nvSpPr>
                  <p:cNvPr id="440357" name="Text Box 37"/>
                  <p:cNvSpPr txBox="1">
                    <a:spLocks noChangeArrowheads="1"/>
                  </p:cNvSpPr>
                  <p:nvPr/>
                </p:nvSpPr>
                <p:spPr bwMode="auto">
                  <a:xfrm>
                    <a:off x="1057" y="2350"/>
                    <a:ext cx="720" cy="242"/>
                  </a:xfrm>
                  <a:prstGeom prst="rect">
                    <a:avLst/>
                  </a:prstGeom>
                  <a:noFill/>
                  <a:ln w="12700">
                    <a:noFill/>
                    <a:miter lim="800000"/>
                    <a:headEnd/>
                    <a:tailEnd/>
                  </a:ln>
                  <a:effectLst/>
                </p:spPr>
                <p:txBody>
                  <a:bodyPr>
                    <a:spAutoFit/>
                  </a:bodyPr>
                  <a:lstStyle/>
                  <a:p>
                    <a:pPr>
                      <a:spcBef>
                        <a:spcPct val="50000"/>
                      </a:spcBef>
                      <a:defRPr/>
                    </a:pPr>
                    <a:r>
                      <a:rPr kumimoji="1" lang="en-US" altLang="zh-CN">
                        <a:solidFill>
                          <a:srgbClr val="000000"/>
                        </a:solidFill>
                        <a:effectLst>
                          <a:outerShdw blurRad="38100" dist="38100" dir="2700000" algn="tl">
                            <a:srgbClr val="C0C0C0"/>
                          </a:outerShdw>
                        </a:effectLst>
                        <a:ea typeface="宋体" pitchFamily="2" charset="-122"/>
                      </a:rPr>
                      <a:t>(</a:t>
                    </a:r>
                    <a:r>
                      <a:rPr kumimoji="1" lang="en-US" altLang="zh-CN" i="1">
                        <a:solidFill>
                          <a:srgbClr val="000000"/>
                        </a:solidFill>
                        <a:effectLst>
                          <a:outerShdw blurRad="38100" dist="38100" dir="2700000" algn="tl">
                            <a:srgbClr val="C0C0C0"/>
                          </a:outerShdw>
                        </a:effectLst>
                        <a:ea typeface="宋体" pitchFamily="2" charset="-122"/>
                      </a:rPr>
                      <a:t>x</a:t>
                    </a:r>
                    <a:r>
                      <a:rPr kumimoji="1" lang="en-US" altLang="zh-CN" baseline="-25000">
                        <a:solidFill>
                          <a:srgbClr val="000000"/>
                        </a:solidFill>
                        <a:effectLst>
                          <a:outerShdw blurRad="38100" dist="38100" dir="2700000" algn="tl">
                            <a:srgbClr val="C0C0C0"/>
                          </a:outerShdw>
                        </a:effectLst>
                        <a:ea typeface="宋体" pitchFamily="2" charset="-122"/>
                      </a:rPr>
                      <a:t>2 </a:t>
                    </a:r>
                    <a:r>
                      <a:rPr kumimoji="1" lang="en-US" altLang="zh-CN">
                        <a:solidFill>
                          <a:srgbClr val="000000"/>
                        </a:solidFill>
                        <a:effectLst>
                          <a:outerShdw blurRad="38100" dist="38100" dir="2700000" algn="tl">
                            <a:srgbClr val="C0C0C0"/>
                          </a:outerShdw>
                        </a:effectLst>
                        <a:ea typeface="宋体" pitchFamily="2" charset="-122"/>
                      </a:rPr>
                      <a:t>, </a:t>
                    </a:r>
                    <a:r>
                      <a:rPr kumimoji="1" lang="en-US" altLang="zh-CN" i="1">
                        <a:solidFill>
                          <a:srgbClr val="000000"/>
                        </a:solidFill>
                        <a:effectLst>
                          <a:outerShdw blurRad="38100" dist="38100" dir="2700000" algn="tl">
                            <a:srgbClr val="C0C0C0"/>
                          </a:outerShdw>
                        </a:effectLst>
                        <a:ea typeface="宋体" pitchFamily="2" charset="-122"/>
                      </a:rPr>
                      <a:t>y</a:t>
                    </a:r>
                    <a:r>
                      <a:rPr kumimoji="1" lang="en-US" altLang="zh-CN" baseline="-25000">
                        <a:solidFill>
                          <a:srgbClr val="000000"/>
                        </a:solidFill>
                        <a:effectLst>
                          <a:outerShdw blurRad="38100" dist="38100" dir="2700000" algn="tl">
                            <a:srgbClr val="C0C0C0"/>
                          </a:outerShdw>
                        </a:effectLst>
                        <a:ea typeface="宋体" pitchFamily="2" charset="-122"/>
                      </a:rPr>
                      <a:t>2</a:t>
                    </a:r>
                    <a:r>
                      <a:rPr kumimoji="1" lang="en-US" altLang="zh-CN">
                        <a:solidFill>
                          <a:srgbClr val="000000"/>
                        </a:solidFill>
                        <a:effectLst>
                          <a:outerShdw blurRad="38100" dist="38100" dir="2700000" algn="tl">
                            <a:srgbClr val="C0C0C0"/>
                          </a:outerShdw>
                        </a:effectLst>
                        <a:ea typeface="宋体" pitchFamily="2" charset="-122"/>
                      </a:rPr>
                      <a:t>)</a:t>
                    </a:r>
                  </a:p>
                </p:txBody>
              </p:sp>
              <p:sp>
                <p:nvSpPr>
                  <p:cNvPr id="440358" name="Text Box 38"/>
                  <p:cNvSpPr txBox="1">
                    <a:spLocks noChangeArrowheads="1"/>
                  </p:cNvSpPr>
                  <p:nvPr/>
                </p:nvSpPr>
                <p:spPr bwMode="auto">
                  <a:xfrm>
                    <a:off x="2017" y="3119"/>
                    <a:ext cx="719" cy="242"/>
                  </a:xfrm>
                  <a:prstGeom prst="rect">
                    <a:avLst/>
                  </a:prstGeom>
                  <a:noFill/>
                  <a:ln w="12700">
                    <a:noFill/>
                    <a:miter lim="800000"/>
                    <a:headEnd/>
                    <a:tailEnd/>
                  </a:ln>
                  <a:effectLst/>
                </p:spPr>
                <p:txBody>
                  <a:bodyPr>
                    <a:spAutoFit/>
                  </a:bodyPr>
                  <a:lstStyle/>
                  <a:p>
                    <a:pPr>
                      <a:spcBef>
                        <a:spcPct val="50000"/>
                      </a:spcBef>
                      <a:defRPr/>
                    </a:pPr>
                    <a:r>
                      <a:rPr kumimoji="1" lang="en-US" altLang="zh-CN">
                        <a:solidFill>
                          <a:srgbClr val="000000"/>
                        </a:solidFill>
                        <a:effectLst>
                          <a:outerShdw blurRad="38100" dist="38100" dir="2700000" algn="tl">
                            <a:srgbClr val="C0C0C0"/>
                          </a:outerShdw>
                        </a:effectLst>
                        <a:ea typeface="宋体" pitchFamily="2" charset="-122"/>
                      </a:rPr>
                      <a:t>(</a:t>
                    </a:r>
                    <a:r>
                      <a:rPr kumimoji="1" lang="en-US" altLang="zh-CN" i="1">
                        <a:solidFill>
                          <a:srgbClr val="000000"/>
                        </a:solidFill>
                        <a:effectLst>
                          <a:outerShdw blurRad="38100" dist="38100" dir="2700000" algn="tl">
                            <a:srgbClr val="C0C0C0"/>
                          </a:outerShdw>
                        </a:effectLst>
                        <a:ea typeface="宋体" pitchFamily="2" charset="-122"/>
                      </a:rPr>
                      <a:t>x</a:t>
                    </a:r>
                    <a:r>
                      <a:rPr kumimoji="1" lang="en-US" altLang="zh-CN" baseline="-25000">
                        <a:solidFill>
                          <a:srgbClr val="000000"/>
                        </a:solidFill>
                        <a:effectLst>
                          <a:outerShdw blurRad="38100" dist="38100" dir="2700000" algn="tl">
                            <a:srgbClr val="C0C0C0"/>
                          </a:outerShdw>
                        </a:effectLst>
                        <a:ea typeface="宋体" pitchFamily="2" charset="-122"/>
                      </a:rPr>
                      <a:t>i </a:t>
                    </a:r>
                    <a:r>
                      <a:rPr kumimoji="1" lang="en-US" altLang="zh-CN">
                        <a:solidFill>
                          <a:srgbClr val="000000"/>
                        </a:solidFill>
                        <a:effectLst>
                          <a:outerShdw blurRad="38100" dist="38100" dir="2700000" algn="tl">
                            <a:srgbClr val="C0C0C0"/>
                          </a:outerShdw>
                        </a:effectLst>
                        <a:ea typeface="宋体" pitchFamily="2" charset="-122"/>
                      </a:rPr>
                      <a:t>, </a:t>
                    </a:r>
                    <a:r>
                      <a:rPr kumimoji="1" lang="en-US" altLang="zh-CN" i="1">
                        <a:solidFill>
                          <a:srgbClr val="000000"/>
                        </a:solidFill>
                        <a:effectLst>
                          <a:outerShdw blurRad="38100" dist="38100" dir="2700000" algn="tl">
                            <a:srgbClr val="C0C0C0"/>
                          </a:outerShdw>
                        </a:effectLst>
                        <a:ea typeface="宋体" pitchFamily="2" charset="-122"/>
                      </a:rPr>
                      <a:t>y</a:t>
                    </a:r>
                    <a:r>
                      <a:rPr kumimoji="1" lang="en-US" altLang="zh-CN" baseline="-25000">
                        <a:solidFill>
                          <a:srgbClr val="000000"/>
                        </a:solidFill>
                        <a:effectLst>
                          <a:outerShdw blurRad="38100" dist="38100" dir="2700000" algn="tl">
                            <a:srgbClr val="C0C0C0"/>
                          </a:outerShdw>
                        </a:effectLst>
                        <a:ea typeface="宋体" pitchFamily="2" charset="-122"/>
                      </a:rPr>
                      <a:t>i</a:t>
                    </a:r>
                    <a:r>
                      <a:rPr kumimoji="1" lang="en-US" altLang="zh-CN">
                        <a:solidFill>
                          <a:srgbClr val="000000"/>
                        </a:solidFill>
                        <a:effectLst>
                          <a:outerShdw blurRad="38100" dist="38100" dir="2700000" algn="tl">
                            <a:srgbClr val="C0C0C0"/>
                          </a:outerShdw>
                        </a:effectLst>
                        <a:ea typeface="宋体" pitchFamily="2" charset="-122"/>
                      </a:rPr>
                      <a:t>)</a:t>
                    </a:r>
                  </a:p>
                </p:txBody>
              </p:sp>
              <p:sp>
                <p:nvSpPr>
                  <p:cNvPr id="440359" name="Text Box 39"/>
                  <p:cNvSpPr txBox="1">
                    <a:spLocks noChangeArrowheads="1"/>
                  </p:cNvSpPr>
                  <p:nvPr/>
                </p:nvSpPr>
                <p:spPr bwMode="auto">
                  <a:xfrm>
                    <a:off x="2256" y="2530"/>
                    <a:ext cx="479" cy="538"/>
                  </a:xfrm>
                  <a:prstGeom prst="rect">
                    <a:avLst/>
                  </a:prstGeom>
                  <a:noFill/>
                  <a:ln w="12700">
                    <a:noFill/>
                    <a:miter lim="800000"/>
                    <a:headEnd/>
                    <a:tailEnd/>
                  </a:ln>
                  <a:effectLst/>
                </p:spPr>
                <p:txBody>
                  <a:bodyPr>
                    <a:spAutoFit/>
                  </a:bodyPr>
                  <a:lstStyle/>
                  <a:p>
                    <a:pPr>
                      <a:spcBef>
                        <a:spcPct val="50000"/>
                      </a:spcBef>
                      <a:defRPr/>
                    </a:pPr>
                    <a:r>
                      <a:rPr kumimoji="1" lang="zh-CN" altLang="en-US" sz="6000" dirty="0">
                        <a:solidFill>
                          <a:srgbClr val="000000"/>
                        </a:solidFill>
                        <a:effectLst>
                          <a:outerShdw blurRad="38100" dist="38100" dir="2700000" algn="tl">
                            <a:srgbClr val="C0C0C0"/>
                          </a:outerShdw>
                        </a:effectLst>
                        <a:ea typeface="宋体" pitchFamily="2" charset="-122"/>
                      </a:rPr>
                      <a:t>｝</a:t>
                    </a:r>
                  </a:p>
                </p:txBody>
              </p:sp>
              <p:grpSp>
                <p:nvGrpSpPr>
                  <p:cNvPr id="7" name="Group 40"/>
                  <p:cNvGrpSpPr>
                    <a:grpSpLocks/>
                  </p:cNvGrpSpPr>
                  <p:nvPr/>
                </p:nvGrpSpPr>
                <p:grpSpPr bwMode="auto">
                  <a:xfrm>
                    <a:off x="2496" y="2645"/>
                    <a:ext cx="864" cy="285"/>
                    <a:chOff x="1776" y="1205"/>
                    <a:chExt cx="864" cy="285"/>
                  </a:xfrm>
                </p:grpSpPr>
                <p:sp>
                  <p:nvSpPr>
                    <p:cNvPr id="440361" name="Text Box 41"/>
                    <p:cNvSpPr txBox="1">
                      <a:spLocks noChangeArrowheads="1"/>
                    </p:cNvSpPr>
                    <p:nvPr/>
                  </p:nvSpPr>
                  <p:spPr bwMode="auto">
                    <a:xfrm>
                      <a:off x="1787" y="1248"/>
                      <a:ext cx="854" cy="242"/>
                    </a:xfrm>
                    <a:prstGeom prst="rect">
                      <a:avLst/>
                    </a:prstGeom>
                    <a:noFill/>
                    <a:ln w="12700">
                      <a:noFill/>
                      <a:miter lim="800000"/>
                      <a:headEnd/>
                      <a:tailEnd/>
                    </a:ln>
                    <a:effectLst/>
                  </p:spPr>
                  <p:txBody>
                    <a:bodyPr>
                      <a:spAutoFit/>
                    </a:bodyPr>
                    <a:lstStyle/>
                    <a:p>
                      <a:pPr>
                        <a:spcBef>
                          <a:spcPct val="50000"/>
                        </a:spcBef>
                        <a:defRPr/>
                      </a:pPr>
                      <a:r>
                        <a:rPr kumimoji="1" lang="en-US" altLang="zh-CN" i="1">
                          <a:solidFill>
                            <a:srgbClr val="000000"/>
                          </a:solidFill>
                          <a:effectLst>
                            <a:outerShdw blurRad="38100" dist="38100" dir="2700000" algn="tl">
                              <a:srgbClr val="C0C0C0"/>
                            </a:outerShdw>
                          </a:effectLst>
                          <a:ea typeface="宋体" pitchFamily="2" charset="-122"/>
                        </a:rPr>
                        <a:t>e</a:t>
                      </a:r>
                      <a:r>
                        <a:rPr kumimoji="1" lang="en-US" altLang="zh-CN" baseline="-25000">
                          <a:solidFill>
                            <a:srgbClr val="000000"/>
                          </a:solidFill>
                          <a:effectLst>
                            <a:outerShdw blurRad="38100" dist="38100" dir="2700000" algn="tl">
                              <a:srgbClr val="C0C0C0"/>
                            </a:outerShdw>
                          </a:effectLst>
                          <a:ea typeface="宋体" pitchFamily="2" charset="-122"/>
                        </a:rPr>
                        <a:t>i </a:t>
                      </a:r>
                      <a:r>
                        <a:rPr kumimoji="1" lang="en-US" altLang="zh-CN">
                          <a:solidFill>
                            <a:srgbClr val="000000"/>
                          </a:solidFill>
                          <a:effectLst>
                            <a:outerShdw blurRad="38100" dist="38100" dir="2700000" algn="tl">
                              <a:srgbClr val="C0C0C0"/>
                            </a:outerShdw>
                          </a:effectLst>
                          <a:ea typeface="宋体" pitchFamily="2" charset="-122"/>
                        </a:rPr>
                        <a:t>= </a:t>
                      </a:r>
                      <a:r>
                        <a:rPr kumimoji="1" lang="en-US" altLang="zh-CN" i="1">
                          <a:solidFill>
                            <a:srgbClr val="000000"/>
                          </a:solidFill>
                          <a:effectLst>
                            <a:outerShdw blurRad="38100" dist="38100" dir="2700000" algn="tl">
                              <a:srgbClr val="C0C0C0"/>
                            </a:outerShdw>
                          </a:effectLst>
                          <a:ea typeface="宋体" pitchFamily="2" charset="-122"/>
                        </a:rPr>
                        <a:t>y</a:t>
                      </a:r>
                      <a:r>
                        <a:rPr kumimoji="1" lang="en-US" altLang="zh-CN" baseline="-25000">
                          <a:solidFill>
                            <a:srgbClr val="000000"/>
                          </a:solidFill>
                          <a:effectLst>
                            <a:outerShdw blurRad="38100" dist="38100" dir="2700000" algn="tl">
                              <a:srgbClr val="C0C0C0"/>
                            </a:outerShdw>
                          </a:effectLst>
                          <a:ea typeface="宋体" pitchFamily="2" charset="-122"/>
                        </a:rPr>
                        <a:t>i</a:t>
                      </a:r>
                      <a:r>
                        <a:rPr kumimoji="1" lang="en-US" altLang="zh-CN">
                          <a:solidFill>
                            <a:srgbClr val="000000"/>
                          </a:solidFill>
                          <a:effectLst>
                            <a:outerShdw blurRad="38100" dist="38100" dir="2700000" algn="tl">
                              <a:srgbClr val="C0C0C0"/>
                            </a:outerShdw>
                          </a:effectLst>
                          <a:ea typeface="宋体" pitchFamily="2" charset="-122"/>
                        </a:rPr>
                        <a:t>-</a:t>
                      </a:r>
                      <a:r>
                        <a:rPr kumimoji="1" lang="en-US" altLang="zh-CN" i="1">
                          <a:solidFill>
                            <a:srgbClr val="000000"/>
                          </a:solidFill>
                          <a:effectLst>
                            <a:outerShdw blurRad="38100" dist="38100" dir="2700000" algn="tl">
                              <a:srgbClr val="C0C0C0"/>
                            </a:outerShdw>
                          </a:effectLst>
                          <a:ea typeface="宋体" pitchFamily="2" charset="-122"/>
                        </a:rPr>
                        <a:t>y</a:t>
                      </a:r>
                      <a:r>
                        <a:rPr kumimoji="1" lang="en-US" altLang="zh-CN" baseline="-25000">
                          <a:solidFill>
                            <a:srgbClr val="000000"/>
                          </a:solidFill>
                          <a:effectLst>
                            <a:outerShdw blurRad="38100" dist="38100" dir="2700000" algn="tl">
                              <a:srgbClr val="C0C0C0"/>
                            </a:outerShdw>
                          </a:effectLst>
                          <a:ea typeface="宋体" pitchFamily="2" charset="-122"/>
                        </a:rPr>
                        <a:t>i</a:t>
                      </a:r>
                      <a:endParaRPr kumimoji="1" lang="en-US" altLang="zh-CN">
                        <a:solidFill>
                          <a:srgbClr val="000000"/>
                        </a:solidFill>
                        <a:effectLst>
                          <a:outerShdw blurRad="38100" dist="38100" dir="2700000" algn="tl">
                            <a:srgbClr val="C0C0C0"/>
                          </a:outerShdw>
                        </a:effectLst>
                        <a:ea typeface="宋体" pitchFamily="2" charset="-122"/>
                      </a:endParaRPr>
                    </a:p>
                  </p:txBody>
                </p:sp>
                <p:sp>
                  <p:nvSpPr>
                    <p:cNvPr id="440362" name="Text Box 42"/>
                    <p:cNvSpPr txBox="1">
                      <a:spLocks noChangeArrowheads="1"/>
                    </p:cNvSpPr>
                    <p:nvPr/>
                  </p:nvSpPr>
                  <p:spPr bwMode="auto">
                    <a:xfrm>
                      <a:off x="2154" y="1205"/>
                      <a:ext cx="236" cy="242"/>
                    </a:xfrm>
                    <a:prstGeom prst="rect">
                      <a:avLst/>
                    </a:prstGeom>
                    <a:noFill/>
                    <a:ln w="12700">
                      <a:noFill/>
                      <a:miter lim="800000"/>
                      <a:headEnd/>
                      <a:tailEnd/>
                    </a:ln>
                    <a:effectLst/>
                  </p:spPr>
                  <p:txBody>
                    <a:bodyPr>
                      <a:spAutoFit/>
                    </a:bodyPr>
                    <a:lstStyle/>
                    <a:p>
                      <a:pPr>
                        <a:spcBef>
                          <a:spcPct val="50000"/>
                        </a:spcBef>
                        <a:defRPr/>
                      </a:pPr>
                      <a:r>
                        <a:rPr kumimoji="1" lang="zh-CN" altLang="en-US" dirty="0">
                          <a:solidFill>
                            <a:srgbClr val="000000"/>
                          </a:solidFill>
                          <a:effectLst>
                            <a:outerShdw blurRad="38100" dist="38100" dir="2700000" algn="tl">
                              <a:srgbClr val="C0C0C0"/>
                            </a:outerShdw>
                          </a:effectLst>
                          <a:ea typeface="宋体" pitchFamily="2" charset="-122"/>
                        </a:rPr>
                        <a:t>＾</a:t>
                      </a:r>
                    </a:p>
                  </p:txBody>
                </p:sp>
              </p:grpSp>
              <p:sp>
                <p:nvSpPr>
                  <p:cNvPr id="440363" name="Freeform 43"/>
                  <p:cNvSpPr>
                    <a:spLocks/>
                  </p:cNvSpPr>
                  <p:nvPr/>
                </p:nvSpPr>
                <p:spPr bwMode="auto">
                  <a:xfrm>
                    <a:off x="4119" y="1868"/>
                    <a:ext cx="249" cy="148"/>
                  </a:xfrm>
                  <a:custGeom>
                    <a:avLst/>
                    <a:gdLst/>
                    <a:ahLst/>
                    <a:cxnLst>
                      <a:cxn ang="0">
                        <a:pos x="275" y="122"/>
                      </a:cxn>
                      <a:cxn ang="0">
                        <a:pos x="184" y="96"/>
                      </a:cxn>
                      <a:cxn ang="0">
                        <a:pos x="118" y="30"/>
                      </a:cxn>
                      <a:cxn ang="0">
                        <a:pos x="0" y="4"/>
                      </a:cxn>
                    </a:cxnLst>
                    <a:rect l="0" t="0" r="r" b="b"/>
                    <a:pathLst>
                      <a:path w="275" h="122">
                        <a:moveTo>
                          <a:pt x="275" y="122"/>
                        </a:moveTo>
                        <a:cubicBezTo>
                          <a:pt x="271" y="121"/>
                          <a:pt x="193" y="103"/>
                          <a:pt x="184" y="96"/>
                        </a:cubicBezTo>
                        <a:cubicBezTo>
                          <a:pt x="159" y="77"/>
                          <a:pt x="148" y="40"/>
                          <a:pt x="118" y="30"/>
                        </a:cubicBezTo>
                        <a:cubicBezTo>
                          <a:pt x="27" y="0"/>
                          <a:pt x="67" y="4"/>
                          <a:pt x="0" y="4"/>
                        </a:cubicBezTo>
                      </a:path>
                    </a:pathLst>
                  </a:custGeom>
                  <a:noFill/>
                  <a:ln w="19050">
                    <a:solidFill>
                      <a:srgbClr val="000000"/>
                    </a:solidFill>
                    <a:round/>
                    <a:headEnd/>
                    <a:tailEnd type="arrow" w="med" len="med"/>
                  </a:ln>
                  <a:effectLst>
                    <a:outerShdw dist="35921" dir="2700000" algn="ctr" rotWithShape="0">
                      <a:schemeClr val="bg2"/>
                    </a:outerShdw>
                  </a:effectLst>
                </p:spPr>
                <p:txBody>
                  <a:bodyPr/>
                  <a:lstStyle/>
                  <a:p>
                    <a:pPr>
                      <a:defRPr/>
                    </a:pPr>
                    <a:endParaRPr lang="zh-CN" altLang="en-US">
                      <a:ea typeface="宋体" pitchFamily="2" charset="-122"/>
                    </a:endParaRPr>
                  </a:p>
                </p:txBody>
              </p:sp>
            </p:grpSp>
          </p:grpSp>
          <p:pic>
            <p:nvPicPr>
              <p:cNvPr id="440364" name="Picture 44"/>
              <p:cNvPicPr>
                <a:picLocks noChangeAspect="1" noChangeArrowheads="1"/>
              </p:cNvPicPr>
              <p:nvPr/>
            </p:nvPicPr>
            <p:blipFill>
              <a:blip r:embed="rId2"/>
              <a:srcRect/>
              <a:stretch>
                <a:fillRect/>
              </a:stretch>
            </p:blipFill>
            <p:spPr bwMode="auto">
              <a:xfrm>
                <a:off x="4128" y="2016"/>
                <a:ext cx="1056" cy="335"/>
              </a:xfrm>
              <a:prstGeom prst="rect">
                <a:avLst/>
              </a:prstGeom>
              <a:noFill/>
              <a:effectLst>
                <a:outerShdw dist="17961" dir="2700000" algn="ctr" rotWithShape="0">
                  <a:schemeClr val="bg2"/>
                </a:outerShdw>
              </a:effectLst>
            </p:spPr>
          </p:pic>
        </p:grpSp>
      </p:grpSp>
      <p:sp>
        <p:nvSpPr>
          <p:cNvPr id="46" name="Rectangle 2"/>
          <p:cNvSpPr txBox="1">
            <a:spLocks noChangeArrowheads="1"/>
          </p:cNvSpPr>
          <p:nvPr/>
        </p:nvSpPr>
        <p:spPr bwMode="auto">
          <a:xfrm>
            <a:off x="0" y="214313"/>
            <a:ext cx="8929688" cy="1143000"/>
          </a:xfrm>
          <a:prstGeom prst="rect">
            <a:avLst/>
          </a:prstGeom>
          <a:noFill/>
          <a:ln w="9525">
            <a:noFill/>
            <a:miter lim="800000"/>
            <a:headEnd/>
            <a:tailEnd/>
          </a:ln>
        </p:spPr>
        <p:txBody>
          <a:bodyPr anchor="ctr"/>
          <a:lstStyle/>
          <a:p>
            <a:pPr algn="ctr">
              <a:defRPr/>
            </a:pPr>
            <a:r>
              <a:rPr lang="zh-CN" altLang="en-US" sz="4400" b="1" dirty="0">
                <a:solidFill>
                  <a:schemeClr val="accent6"/>
                </a:solidFill>
                <a:latin typeface="黑体" pitchFamily="2" charset="-122"/>
                <a:ea typeface="黑体" pitchFamily="2" charset="-122"/>
                <a:cs typeface="+mj-cs"/>
              </a:rPr>
              <a:t>最小二乘估计的图示</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4" name="Rectangle 5"/>
          <p:cNvSpPr>
            <a:spLocks noChangeArrowheads="1"/>
          </p:cNvSpPr>
          <p:nvPr/>
        </p:nvSpPr>
        <p:spPr bwMode="auto">
          <a:xfrm>
            <a:off x="1643063" y="500063"/>
            <a:ext cx="5767387" cy="838200"/>
          </a:xfrm>
          <a:prstGeom prst="rect">
            <a:avLst/>
          </a:prstGeom>
          <a:noFill/>
          <a:ln w="9525">
            <a:noFill/>
            <a:miter lim="800000"/>
            <a:headEnd/>
            <a:tailEnd/>
          </a:ln>
        </p:spPr>
        <p:txBody>
          <a:bodyPr anchor="ctr"/>
          <a:lstStyle/>
          <a:p>
            <a:pPr>
              <a:buClr>
                <a:srgbClr val="000000"/>
              </a:buClr>
              <a:defRPr/>
            </a:pPr>
            <a:r>
              <a:rPr lang="en-US" altLang="zh-CN" sz="4400" dirty="0">
                <a:solidFill>
                  <a:schemeClr val="accent6">
                    <a:lumMod val="75000"/>
                  </a:schemeClr>
                </a:solidFill>
                <a:ea typeface="黑体" pitchFamily="2" charset="-122"/>
              </a:rPr>
              <a:t>3.</a:t>
            </a:r>
            <a:r>
              <a:rPr lang="zh-CN" altLang="en-US" sz="4400" dirty="0">
                <a:solidFill>
                  <a:schemeClr val="accent6">
                    <a:lumMod val="75000"/>
                  </a:schemeClr>
                </a:solidFill>
                <a:ea typeface="黑体" pitchFamily="2" charset="-122"/>
              </a:rPr>
              <a:t>回归直线的拟合优度</a:t>
            </a:r>
          </a:p>
        </p:txBody>
      </p:sp>
      <p:sp>
        <p:nvSpPr>
          <p:cNvPr id="8196" name="Rectangle 6"/>
          <p:cNvSpPr>
            <a:spLocks noChangeArrowheads="1"/>
          </p:cNvSpPr>
          <p:nvPr/>
        </p:nvSpPr>
        <p:spPr bwMode="auto">
          <a:xfrm>
            <a:off x="642938" y="1214438"/>
            <a:ext cx="2819400" cy="609600"/>
          </a:xfrm>
          <a:prstGeom prst="rect">
            <a:avLst/>
          </a:prstGeom>
          <a:noFill/>
          <a:ln w="12700">
            <a:noFill/>
            <a:miter lim="800000"/>
            <a:headEnd/>
            <a:tailEnd/>
          </a:ln>
        </p:spPr>
        <p:txBody>
          <a:bodyPr lIns="90488" tIns="44450" rIns="90488" bIns="44450" anchor="ctr" anchorCtr="1"/>
          <a:lstStyle/>
          <a:p>
            <a:pPr>
              <a:buClr>
                <a:srgbClr val="000000"/>
              </a:buClr>
            </a:pPr>
            <a:r>
              <a:rPr kumimoji="1" lang="en-US" altLang="zh-CN" sz="3200">
                <a:solidFill>
                  <a:srgbClr val="000000"/>
                </a:solidFill>
                <a:latin typeface="Tahoma" pitchFamily="34" charset="0"/>
              </a:rPr>
              <a:t>(1)</a:t>
            </a:r>
            <a:r>
              <a:rPr kumimoji="1" lang="zh-CN" altLang="en-US" sz="3200">
                <a:solidFill>
                  <a:srgbClr val="000000"/>
                </a:solidFill>
                <a:latin typeface="Tahoma" pitchFamily="34" charset="0"/>
              </a:rPr>
              <a:t>变差</a:t>
            </a:r>
          </a:p>
        </p:txBody>
      </p:sp>
      <p:grpSp>
        <p:nvGrpSpPr>
          <p:cNvPr id="2" name="组合 8"/>
          <p:cNvGrpSpPr>
            <a:grpSpLocks/>
          </p:cNvGrpSpPr>
          <p:nvPr/>
        </p:nvGrpSpPr>
        <p:grpSpPr bwMode="auto">
          <a:xfrm>
            <a:off x="285750" y="1857375"/>
            <a:ext cx="8610600" cy="4019550"/>
            <a:chOff x="285720" y="1857364"/>
            <a:chExt cx="8610600" cy="4019550"/>
          </a:xfrm>
        </p:grpSpPr>
        <p:sp>
          <p:nvSpPr>
            <p:cNvPr id="8198" name="Rectangle 7"/>
            <p:cNvSpPr>
              <a:spLocks noChangeArrowheads="1"/>
            </p:cNvSpPr>
            <p:nvPr/>
          </p:nvSpPr>
          <p:spPr bwMode="auto">
            <a:xfrm>
              <a:off x="285720" y="1857364"/>
              <a:ext cx="8610600" cy="4019550"/>
            </a:xfrm>
            <a:prstGeom prst="rect">
              <a:avLst/>
            </a:prstGeom>
            <a:noFill/>
            <a:ln w="12700">
              <a:noFill/>
              <a:miter lim="800000"/>
              <a:headEnd/>
              <a:tailEnd/>
            </a:ln>
          </p:spPr>
          <p:txBody>
            <a:bodyPr lIns="90488" tIns="44450" rIns="90488" bIns="44450"/>
            <a:lstStyle/>
            <a:p>
              <a:pPr marL="609600" indent="-609600" algn="just">
                <a:spcBef>
                  <a:spcPct val="20000"/>
                </a:spcBef>
                <a:buClr>
                  <a:srgbClr val="000000"/>
                </a:buClr>
                <a:buFontTx/>
                <a:buAutoNum type="arabicPeriod"/>
              </a:pPr>
              <a:r>
                <a:rPr kumimoji="1" lang="zh-CN" altLang="en-US" sz="2800">
                  <a:solidFill>
                    <a:srgbClr val="000000"/>
                  </a:solidFill>
                  <a:latin typeface="Tahoma" pitchFamily="34" charset="0"/>
                </a:rPr>
                <a:t>因变量</a:t>
              </a:r>
              <a:r>
                <a:rPr kumimoji="1" lang="zh-CN" altLang="en-US" sz="2800">
                  <a:solidFill>
                    <a:srgbClr val="000000"/>
                  </a:solidFill>
                </a:rPr>
                <a:t> </a:t>
              </a:r>
              <a:r>
                <a:rPr kumimoji="1" lang="en-US" altLang="zh-CN" sz="2800" i="1">
                  <a:solidFill>
                    <a:srgbClr val="000000"/>
                  </a:solidFill>
                </a:rPr>
                <a:t>y </a:t>
              </a:r>
              <a:r>
                <a:rPr kumimoji="1" lang="zh-CN" altLang="en-US" sz="2800">
                  <a:solidFill>
                    <a:srgbClr val="000000"/>
                  </a:solidFill>
                </a:rPr>
                <a:t>的取值是不同的，</a:t>
              </a:r>
              <a:r>
                <a:rPr kumimoji="1" lang="en-US" altLang="zh-CN" sz="2800" i="1">
                  <a:solidFill>
                    <a:srgbClr val="000000"/>
                  </a:solidFill>
                </a:rPr>
                <a:t>y </a:t>
              </a:r>
              <a:r>
                <a:rPr kumimoji="1" lang="zh-CN" altLang="en-US" sz="2800">
                  <a:solidFill>
                    <a:srgbClr val="000000"/>
                  </a:solidFill>
                </a:rPr>
                <a:t>取值的这种波动称为变差。变差来源于两个方面</a:t>
              </a:r>
            </a:p>
            <a:p>
              <a:pPr marL="1219200" lvl="1" indent="-533400" algn="just">
                <a:spcBef>
                  <a:spcPct val="20000"/>
                </a:spcBef>
                <a:buClr>
                  <a:srgbClr val="000000"/>
                </a:buClr>
                <a:buFont typeface="Wingdings" pitchFamily="2" charset="2"/>
                <a:buChar char="n"/>
              </a:pPr>
              <a:r>
                <a:rPr kumimoji="1" lang="zh-CN" altLang="en-US" sz="2800">
                  <a:solidFill>
                    <a:srgbClr val="000000"/>
                  </a:solidFill>
                </a:rPr>
                <a:t>由于自变量 </a:t>
              </a:r>
              <a:r>
                <a:rPr kumimoji="1" lang="en-US" altLang="zh-CN" sz="2800" i="1">
                  <a:solidFill>
                    <a:srgbClr val="000000"/>
                  </a:solidFill>
                </a:rPr>
                <a:t>x </a:t>
              </a:r>
              <a:r>
                <a:rPr kumimoji="1" lang="zh-CN" altLang="en-US" sz="2800">
                  <a:solidFill>
                    <a:srgbClr val="000000"/>
                  </a:solidFill>
                </a:rPr>
                <a:t>的取值不同造成的</a:t>
              </a:r>
            </a:p>
            <a:p>
              <a:pPr marL="1219200" lvl="1" indent="-533400" algn="just">
                <a:spcBef>
                  <a:spcPct val="20000"/>
                </a:spcBef>
                <a:buClr>
                  <a:srgbClr val="000000"/>
                </a:buClr>
                <a:buFont typeface="Wingdings" pitchFamily="2" charset="2"/>
                <a:buChar char="n"/>
              </a:pPr>
              <a:r>
                <a:rPr kumimoji="1" lang="zh-CN" altLang="en-US" sz="2800">
                  <a:solidFill>
                    <a:srgbClr val="000000"/>
                  </a:solidFill>
                </a:rPr>
                <a:t>除 </a:t>
              </a:r>
              <a:r>
                <a:rPr kumimoji="1" lang="en-US" altLang="zh-CN" sz="2800" i="1">
                  <a:solidFill>
                    <a:srgbClr val="000000"/>
                  </a:solidFill>
                </a:rPr>
                <a:t>x </a:t>
              </a:r>
              <a:r>
                <a:rPr kumimoji="1" lang="zh-CN" altLang="en-US" sz="2800">
                  <a:solidFill>
                    <a:srgbClr val="000000"/>
                  </a:solidFill>
                </a:rPr>
                <a:t>以外的其他因素</a:t>
              </a:r>
              <a:r>
                <a:rPr kumimoji="1" lang="en-US" altLang="zh-CN" sz="2800">
                  <a:solidFill>
                    <a:srgbClr val="000000"/>
                  </a:solidFill>
                </a:rPr>
                <a:t>(</a:t>
              </a:r>
              <a:r>
                <a:rPr kumimoji="1" lang="zh-CN" altLang="en-US" sz="2800">
                  <a:solidFill>
                    <a:srgbClr val="000000"/>
                  </a:solidFill>
                </a:rPr>
                <a:t>如</a:t>
              </a:r>
              <a:r>
                <a:rPr kumimoji="1" lang="en-US" altLang="zh-CN" sz="2800" i="1">
                  <a:solidFill>
                    <a:srgbClr val="000000"/>
                  </a:solidFill>
                </a:rPr>
                <a:t>x</a:t>
              </a:r>
              <a:r>
                <a:rPr kumimoji="1" lang="zh-CN" altLang="en-US" sz="2800">
                  <a:solidFill>
                    <a:srgbClr val="000000"/>
                  </a:solidFill>
                </a:rPr>
                <a:t>对</a:t>
              </a:r>
              <a:r>
                <a:rPr kumimoji="1" lang="en-US" altLang="zh-CN" sz="2800" i="1">
                  <a:solidFill>
                    <a:srgbClr val="000000"/>
                  </a:solidFill>
                </a:rPr>
                <a:t>y</a:t>
              </a:r>
              <a:r>
                <a:rPr kumimoji="1" lang="zh-CN" altLang="en-US" sz="2800">
                  <a:solidFill>
                    <a:srgbClr val="000000"/>
                  </a:solidFill>
                </a:rPr>
                <a:t>的非线性影响、测量误差等</a:t>
              </a:r>
              <a:r>
                <a:rPr kumimoji="1" lang="en-US" altLang="zh-CN" sz="2800">
                  <a:solidFill>
                    <a:srgbClr val="000000"/>
                  </a:solidFill>
                </a:rPr>
                <a:t>)</a:t>
              </a:r>
              <a:r>
                <a:rPr kumimoji="1" lang="zh-CN" altLang="en-US" sz="2800">
                  <a:solidFill>
                    <a:srgbClr val="000000"/>
                  </a:solidFill>
                </a:rPr>
                <a:t>的影响</a:t>
              </a:r>
            </a:p>
            <a:p>
              <a:pPr marL="609600" indent="-609600" algn="just">
                <a:spcBef>
                  <a:spcPct val="20000"/>
                </a:spcBef>
                <a:buClr>
                  <a:srgbClr val="000000"/>
                </a:buClr>
                <a:buFontTx/>
                <a:buAutoNum type="arabicPeriod"/>
              </a:pPr>
              <a:r>
                <a:rPr kumimoji="1" lang="zh-CN" altLang="en-US" sz="2800">
                  <a:solidFill>
                    <a:srgbClr val="000000"/>
                  </a:solidFill>
                  <a:latin typeface="Tahoma" pitchFamily="34" charset="0"/>
                </a:rPr>
                <a:t>对一个</a:t>
              </a:r>
              <a:r>
                <a:rPr kumimoji="1" lang="zh-CN" altLang="en-US" sz="2800">
                  <a:solidFill>
                    <a:srgbClr val="000000"/>
                  </a:solidFill>
                </a:rPr>
                <a:t>具体的观测值来说，变差的大小可以通过该</a:t>
              </a:r>
              <a:r>
                <a:rPr kumimoji="1" lang="zh-CN" altLang="en-US" sz="2800" i="1">
                  <a:solidFill>
                    <a:srgbClr val="000000"/>
                  </a:solidFill>
                </a:rPr>
                <a:t>实际观测值与其均值之差</a:t>
              </a:r>
              <a:r>
                <a:rPr kumimoji="1" lang="zh-CN" altLang="en-US" sz="2800">
                  <a:solidFill>
                    <a:srgbClr val="000000"/>
                  </a:solidFill>
                </a:rPr>
                <a:t>            来表示。</a:t>
              </a:r>
            </a:p>
          </p:txBody>
        </p:sp>
        <p:graphicFrame>
          <p:nvGraphicFramePr>
            <p:cNvPr id="412679" name="Object 7"/>
            <p:cNvGraphicFramePr>
              <a:graphicFrameLocks noChangeAspect="1"/>
            </p:cNvGraphicFramePr>
            <p:nvPr/>
          </p:nvGraphicFramePr>
          <p:xfrm>
            <a:off x="5429256" y="4714884"/>
            <a:ext cx="967070" cy="500066"/>
          </p:xfrm>
          <a:graphic>
            <a:graphicData uri="http://schemas.openxmlformats.org/presentationml/2006/ole">
              <p:oleObj spid="_x0000_s83970" name="Equation" r:id="rId3" imgW="368280" imgH="190440" progId="Equation.DSMT4">
                <p:embed/>
              </p:oleObj>
            </a:graphicData>
          </a:graphic>
        </p:graphicFrame>
      </p:gr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5"/>
          <p:cNvSpPr>
            <a:spLocks noChangeArrowheads="1"/>
          </p:cNvSpPr>
          <p:nvPr/>
        </p:nvSpPr>
        <p:spPr bwMode="auto">
          <a:xfrm>
            <a:off x="2195513" y="642938"/>
            <a:ext cx="4495800" cy="914400"/>
          </a:xfrm>
          <a:prstGeom prst="rect">
            <a:avLst/>
          </a:prstGeom>
          <a:noFill/>
          <a:ln w="12700">
            <a:noFill/>
            <a:miter lim="800000"/>
            <a:headEnd/>
            <a:tailEnd/>
          </a:ln>
        </p:spPr>
        <p:txBody>
          <a:bodyPr lIns="90488" tIns="44450" rIns="90488" bIns="44450" anchor="ctr" anchorCtr="1"/>
          <a:lstStyle/>
          <a:p>
            <a:r>
              <a:rPr kumimoji="1" lang="en-US" altLang="zh-CN" sz="3200">
                <a:solidFill>
                  <a:srgbClr val="000000"/>
                </a:solidFill>
              </a:rPr>
              <a:t>(2)</a:t>
            </a:r>
            <a:r>
              <a:rPr kumimoji="1" lang="zh-CN" altLang="en-US" sz="3200">
                <a:solidFill>
                  <a:srgbClr val="000000"/>
                </a:solidFill>
              </a:rPr>
              <a:t>变差的分解</a:t>
            </a:r>
            <a:r>
              <a:rPr kumimoji="1" lang="en-US" altLang="zh-CN" sz="3200">
                <a:solidFill>
                  <a:srgbClr val="000000"/>
                </a:solidFill>
              </a:rPr>
              <a:t>(</a:t>
            </a:r>
            <a:r>
              <a:rPr kumimoji="1" lang="zh-CN" altLang="en-US" sz="3200">
                <a:solidFill>
                  <a:srgbClr val="000000"/>
                </a:solidFill>
              </a:rPr>
              <a:t>图示</a:t>
            </a:r>
            <a:r>
              <a:rPr kumimoji="1" lang="en-US" altLang="zh-CN" sz="3200">
                <a:solidFill>
                  <a:srgbClr val="000000"/>
                </a:solidFill>
              </a:rPr>
              <a:t>)</a:t>
            </a:r>
          </a:p>
        </p:txBody>
      </p:sp>
      <p:grpSp>
        <p:nvGrpSpPr>
          <p:cNvPr id="2" name="Group 6"/>
          <p:cNvGrpSpPr>
            <a:grpSpLocks/>
          </p:cNvGrpSpPr>
          <p:nvPr/>
        </p:nvGrpSpPr>
        <p:grpSpPr bwMode="auto">
          <a:xfrm>
            <a:off x="468313" y="1435100"/>
            <a:ext cx="8116887" cy="4708525"/>
            <a:chOff x="267" y="1120"/>
            <a:chExt cx="5113" cy="2966"/>
          </a:xfrm>
        </p:grpSpPr>
        <p:grpSp>
          <p:nvGrpSpPr>
            <p:cNvPr id="3" name="Group 7"/>
            <p:cNvGrpSpPr>
              <a:grpSpLocks/>
            </p:cNvGrpSpPr>
            <p:nvPr/>
          </p:nvGrpSpPr>
          <p:grpSpPr bwMode="auto">
            <a:xfrm>
              <a:off x="587" y="1120"/>
              <a:ext cx="4480" cy="2807"/>
              <a:chOff x="816" y="1248"/>
              <a:chExt cx="4032" cy="2400"/>
            </a:xfrm>
          </p:grpSpPr>
          <p:sp>
            <p:nvSpPr>
              <p:cNvPr id="462856" name="Line 8"/>
              <p:cNvSpPr>
                <a:spLocks noChangeShapeType="1"/>
              </p:cNvSpPr>
              <p:nvPr/>
            </p:nvSpPr>
            <p:spPr bwMode="auto">
              <a:xfrm>
                <a:off x="816" y="1248"/>
                <a:ext cx="0" cy="2400"/>
              </a:xfrm>
              <a:prstGeom prst="line">
                <a:avLst/>
              </a:prstGeom>
              <a:noFill/>
              <a:ln w="38100">
                <a:solidFill>
                  <a:srgbClr val="00FF00"/>
                </a:solidFill>
                <a:round/>
                <a:headEnd type="triangle" w="med" len="med"/>
                <a:tailEnd/>
              </a:ln>
              <a:effectLst>
                <a:outerShdw dist="35921" dir="2700000" algn="ctr" rotWithShape="0">
                  <a:schemeClr val="bg2"/>
                </a:outerShdw>
              </a:effectLst>
            </p:spPr>
            <p:txBody>
              <a:bodyPr/>
              <a:lstStyle/>
              <a:p>
                <a:pPr>
                  <a:defRPr/>
                </a:pPr>
                <a:endParaRPr lang="zh-CN" altLang="en-US">
                  <a:ea typeface="宋体" pitchFamily="2" charset="-122"/>
                </a:endParaRPr>
              </a:p>
            </p:txBody>
          </p:sp>
          <p:sp>
            <p:nvSpPr>
              <p:cNvPr id="462857" name="Line 9"/>
              <p:cNvSpPr>
                <a:spLocks noChangeShapeType="1"/>
              </p:cNvSpPr>
              <p:nvPr/>
            </p:nvSpPr>
            <p:spPr bwMode="auto">
              <a:xfrm>
                <a:off x="816" y="3648"/>
                <a:ext cx="4032" cy="0"/>
              </a:xfrm>
              <a:prstGeom prst="line">
                <a:avLst/>
              </a:prstGeom>
              <a:noFill/>
              <a:ln w="38100">
                <a:solidFill>
                  <a:srgbClr val="00FF00"/>
                </a:solidFill>
                <a:round/>
                <a:headEnd/>
                <a:tailEnd type="triangle" w="med" len="med"/>
              </a:ln>
              <a:effectLst>
                <a:outerShdw dist="35921" dir="2700000" algn="ctr" rotWithShape="0">
                  <a:schemeClr val="bg2"/>
                </a:outerShdw>
              </a:effectLst>
            </p:spPr>
            <p:txBody>
              <a:bodyPr/>
              <a:lstStyle/>
              <a:p>
                <a:pPr>
                  <a:defRPr/>
                </a:pPr>
                <a:endParaRPr lang="zh-CN" altLang="en-US">
                  <a:ea typeface="宋体" pitchFamily="2" charset="-122"/>
                </a:endParaRPr>
              </a:p>
            </p:txBody>
          </p:sp>
        </p:grpSp>
        <p:sp>
          <p:nvSpPr>
            <p:cNvPr id="462858" name="Text Box 10"/>
            <p:cNvSpPr txBox="1">
              <a:spLocks noChangeArrowheads="1"/>
            </p:cNvSpPr>
            <p:nvPr/>
          </p:nvSpPr>
          <p:spPr bwMode="auto">
            <a:xfrm>
              <a:off x="5013" y="3759"/>
              <a:ext cx="320" cy="327"/>
            </a:xfrm>
            <a:prstGeom prst="rect">
              <a:avLst/>
            </a:prstGeom>
            <a:noFill/>
            <a:ln w="12700">
              <a:noFill/>
              <a:miter lim="800000"/>
              <a:headEnd/>
              <a:tailEnd/>
            </a:ln>
            <a:effectLst/>
          </p:spPr>
          <p:txBody>
            <a:bodyPr>
              <a:spAutoFit/>
            </a:bodyPr>
            <a:lstStyle/>
            <a:p>
              <a:pPr>
                <a:spcBef>
                  <a:spcPct val="50000"/>
                </a:spcBef>
                <a:defRPr/>
              </a:pPr>
              <a:r>
                <a:rPr kumimoji="1" lang="en-US" altLang="zh-CN" sz="2800" i="1">
                  <a:solidFill>
                    <a:srgbClr val="000000"/>
                  </a:solidFill>
                  <a:effectLst>
                    <a:outerShdw blurRad="38100" dist="38100" dir="2700000" algn="tl">
                      <a:srgbClr val="C0C0C0"/>
                    </a:outerShdw>
                  </a:effectLst>
                  <a:ea typeface="宋体" pitchFamily="2" charset="-122"/>
                </a:rPr>
                <a:t>x</a:t>
              </a:r>
            </a:p>
          </p:txBody>
        </p:sp>
        <p:sp>
          <p:nvSpPr>
            <p:cNvPr id="462859" name="Text Box 11"/>
            <p:cNvSpPr txBox="1">
              <a:spLocks noChangeArrowheads="1"/>
            </p:cNvSpPr>
            <p:nvPr/>
          </p:nvSpPr>
          <p:spPr bwMode="auto">
            <a:xfrm>
              <a:off x="267" y="1120"/>
              <a:ext cx="320" cy="326"/>
            </a:xfrm>
            <a:prstGeom prst="rect">
              <a:avLst/>
            </a:prstGeom>
            <a:noFill/>
            <a:ln w="12700">
              <a:noFill/>
              <a:miter lim="800000"/>
              <a:headEnd/>
              <a:tailEnd/>
            </a:ln>
            <a:effectLst/>
          </p:spPr>
          <p:txBody>
            <a:bodyPr>
              <a:spAutoFit/>
            </a:bodyPr>
            <a:lstStyle/>
            <a:p>
              <a:pPr>
                <a:spcBef>
                  <a:spcPct val="50000"/>
                </a:spcBef>
                <a:defRPr/>
              </a:pPr>
              <a:r>
                <a:rPr kumimoji="1" lang="en-US" altLang="zh-CN" sz="2800" i="1" dirty="0">
                  <a:solidFill>
                    <a:srgbClr val="000000"/>
                  </a:solidFill>
                  <a:effectLst>
                    <a:outerShdw blurRad="38100" dist="38100" dir="2700000" algn="tl">
                      <a:srgbClr val="C0C0C0"/>
                    </a:outerShdw>
                  </a:effectLst>
                  <a:ea typeface="宋体" pitchFamily="2" charset="-122"/>
                </a:rPr>
                <a:t>y</a:t>
              </a:r>
            </a:p>
          </p:txBody>
        </p:sp>
        <p:sp>
          <p:nvSpPr>
            <p:cNvPr id="462860" name="Line 12"/>
            <p:cNvSpPr>
              <a:spLocks noChangeShapeType="1"/>
            </p:cNvSpPr>
            <p:nvPr/>
          </p:nvSpPr>
          <p:spPr bwMode="auto">
            <a:xfrm flipV="1">
              <a:off x="640" y="1513"/>
              <a:ext cx="3787" cy="2134"/>
            </a:xfrm>
            <a:prstGeom prst="line">
              <a:avLst/>
            </a:prstGeom>
            <a:noFill/>
            <a:ln w="57150">
              <a:solidFill>
                <a:srgbClr val="00FFFF"/>
              </a:solidFill>
              <a:round/>
              <a:headEnd/>
              <a:tailEnd/>
            </a:ln>
            <a:effectLst>
              <a:outerShdw dist="35921" dir="2700000" algn="ctr" rotWithShape="0">
                <a:schemeClr val="bg2"/>
              </a:outerShdw>
            </a:effectLst>
          </p:spPr>
          <p:txBody>
            <a:bodyPr/>
            <a:lstStyle/>
            <a:p>
              <a:pPr>
                <a:defRPr/>
              </a:pPr>
              <a:endParaRPr lang="zh-CN" altLang="en-US">
                <a:ea typeface="宋体" pitchFamily="2" charset="-122"/>
              </a:endParaRPr>
            </a:p>
          </p:txBody>
        </p:sp>
        <p:sp>
          <p:nvSpPr>
            <p:cNvPr id="462861" name="Line 13"/>
            <p:cNvSpPr>
              <a:spLocks noChangeShapeType="1"/>
            </p:cNvSpPr>
            <p:nvPr/>
          </p:nvSpPr>
          <p:spPr bwMode="auto">
            <a:xfrm>
              <a:off x="2827" y="1794"/>
              <a:ext cx="0" cy="1066"/>
            </a:xfrm>
            <a:prstGeom prst="line">
              <a:avLst/>
            </a:prstGeom>
            <a:noFill/>
            <a:ln w="38100">
              <a:solidFill>
                <a:schemeClr val="hlink"/>
              </a:solidFill>
              <a:round/>
              <a:headEnd/>
              <a:tailEnd/>
            </a:ln>
            <a:effectLst>
              <a:outerShdw dist="28398" dir="3806097" algn="ctr" rotWithShape="0">
                <a:schemeClr val="bg2"/>
              </a:outerShdw>
            </a:effectLst>
          </p:spPr>
          <p:txBody>
            <a:bodyPr/>
            <a:lstStyle/>
            <a:p>
              <a:pPr>
                <a:defRPr/>
              </a:pPr>
              <a:endParaRPr lang="zh-CN" altLang="en-US">
                <a:ea typeface="宋体" pitchFamily="2" charset="-122"/>
              </a:endParaRPr>
            </a:p>
          </p:txBody>
        </p:sp>
        <p:sp>
          <p:nvSpPr>
            <p:cNvPr id="462862" name="Freeform 14"/>
            <p:cNvSpPr>
              <a:spLocks/>
            </p:cNvSpPr>
            <p:nvPr/>
          </p:nvSpPr>
          <p:spPr bwMode="auto">
            <a:xfrm>
              <a:off x="4267" y="1625"/>
              <a:ext cx="286" cy="154"/>
            </a:xfrm>
            <a:custGeom>
              <a:avLst/>
              <a:gdLst/>
              <a:ahLst/>
              <a:cxnLst>
                <a:cxn ang="0">
                  <a:pos x="275" y="122"/>
                </a:cxn>
                <a:cxn ang="0">
                  <a:pos x="184" y="96"/>
                </a:cxn>
                <a:cxn ang="0">
                  <a:pos x="118" y="30"/>
                </a:cxn>
                <a:cxn ang="0">
                  <a:pos x="0" y="4"/>
                </a:cxn>
              </a:cxnLst>
              <a:rect l="0" t="0" r="r" b="b"/>
              <a:pathLst>
                <a:path w="275" h="122">
                  <a:moveTo>
                    <a:pt x="275" y="122"/>
                  </a:moveTo>
                  <a:cubicBezTo>
                    <a:pt x="271" y="121"/>
                    <a:pt x="193" y="103"/>
                    <a:pt x="184" y="96"/>
                  </a:cubicBezTo>
                  <a:cubicBezTo>
                    <a:pt x="159" y="77"/>
                    <a:pt x="148" y="40"/>
                    <a:pt x="118" y="30"/>
                  </a:cubicBezTo>
                  <a:cubicBezTo>
                    <a:pt x="27" y="0"/>
                    <a:pt x="67" y="4"/>
                    <a:pt x="0" y="4"/>
                  </a:cubicBezTo>
                </a:path>
              </a:pathLst>
            </a:custGeom>
            <a:noFill/>
            <a:ln w="19050">
              <a:solidFill>
                <a:srgbClr val="000000"/>
              </a:solidFill>
              <a:round/>
              <a:headEnd/>
              <a:tailEnd type="arrow" w="med" len="med"/>
            </a:ln>
            <a:effectLst>
              <a:outerShdw dist="35921" dir="2700000" algn="ctr" rotWithShape="0">
                <a:schemeClr val="bg2"/>
              </a:outerShdw>
            </a:effectLst>
          </p:spPr>
          <p:txBody>
            <a:bodyPr/>
            <a:lstStyle/>
            <a:p>
              <a:pPr>
                <a:defRPr/>
              </a:pPr>
              <a:endParaRPr lang="zh-CN" altLang="en-US">
                <a:ea typeface="宋体" pitchFamily="2" charset="-122"/>
              </a:endParaRPr>
            </a:p>
          </p:txBody>
        </p:sp>
        <p:sp>
          <p:nvSpPr>
            <p:cNvPr id="462863" name="Line 15"/>
            <p:cNvSpPr>
              <a:spLocks noChangeShapeType="1"/>
            </p:cNvSpPr>
            <p:nvPr/>
          </p:nvSpPr>
          <p:spPr bwMode="auto">
            <a:xfrm flipV="1">
              <a:off x="587" y="2860"/>
              <a:ext cx="4106" cy="0"/>
            </a:xfrm>
            <a:prstGeom prst="line">
              <a:avLst/>
            </a:prstGeom>
            <a:noFill/>
            <a:ln w="57150">
              <a:solidFill>
                <a:srgbClr val="00FF00"/>
              </a:solidFill>
              <a:round/>
              <a:headEnd/>
              <a:tailEnd/>
            </a:ln>
            <a:effectLst>
              <a:outerShdw dist="28398" dir="1593903" algn="ctr" rotWithShape="0">
                <a:schemeClr val="bg2"/>
              </a:outerShdw>
            </a:effectLst>
          </p:spPr>
          <p:txBody>
            <a:bodyPr/>
            <a:lstStyle/>
            <a:p>
              <a:pPr>
                <a:defRPr/>
              </a:pPr>
              <a:endParaRPr lang="zh-CN" altLang="en-US">
                <a:ea typeface="宋体" pitchFamily="2" charset="-122"/>
              </a:endParaRPr>
            </a:p>
          </p:txBody>
        </p:sp>
        <p:grpSp>
          <p:nvGrpSpPr>
            <p:cNvPr id="4" name="Group 16"/>
            <p:cNvGrpSpPr>
              <a:grpSpLocks/>
            </p:cNvGrpSpPr>
            <p:nvPr/>
          </p:nvGrpSpPr>
          <p:grpSpPr bwMode="auto">
            <a:xfrm>
              <a:off x="4747" y="2580"/>
              <a:ext cx="320" cy="365"/>
              <a:chOff x="4560" y="2304"/>
              <a:chExt cx="288" cy="312"/>
            </a:xfrm>
          </p:grpSpPr>
          <p:sp>
            <p:nvSpPr>
              <p:cNvPr id="462865" name="Text Box 17"/>
              <p:cNvSpPr txBox="1">
                <a:spLocks noChangeArrowheads="1"/>
              </p:cNvSpPr>
              <p:nvPr/>
            </p:nvSpPr>
            <p:spPr bwMode="auto">
              <a:xfrm>
                <a:off x="4560" y="2304"/>
                <a:ext cx="288" cy="312"/>
              </a:xfrm>
              <a:prstGeom prst="rect">
                <a:avLst/>
              </a:prstGeom>
              <a:noFill/>
              <a:ln w="12700">
                <a:noFill/>
                <a:miter lim="800000"/>
                <a:headEnd/>
                <a:tailEnd/>
              </a:ln>
              <a:effectLst>
                <a:outerShdw dist="35921" dir="2700000" algn="ctr" rotWithShape="0">
                  <a:schemeClr val="bg2"/>
                </a:outerShdw>
              </a:effectLst>
            </p:spPr>
            <p:txBody>
              <a:bodyPr>
                <a:spAutoFit/>
              </a:bodyPr>
              <a:lstStyle/>
              <a:p>
                <a:pPr>
                  <a:spcBef>
                    <a:spcPct val="50000"/>
                  </a:spcBef>
                  <a:defRPr/>
                </a:pPr>
                <a:endParaRPr kumimoji="1" lang="zh-CN" altLang="zh-CN" sz="3200" i="1">
                  <a:solidFill>
                    <a:srgbClr val="3333FF"/>
                  </a:solidFill>
                  <a:ea typeface="宋体" pitchFamily="2" charset="-122"/>
                </a:endParaRPr>
              </a:p>
            </p:txBody>
          </p:sp>
          <p:sp>
            <p:nvSpPr>
              <p:cNvPr id="67607" name="Line 18"/>
              <p:cNvSpPr>
                <a:spLocks noChangeShapeType="1"/>
              </p:cNvSpPr>
              <p:nvPr/>
            </p:nvSpPr>
            <p:spPr bwMode="auto">
              <a:xfrm>
                <a:off x="4656" y="2400"/>
                <a:ext cx="96" cy="0"/>
              </a:xfrm>
              <a:prstGeom prst="line">
                <a:avLst/>
              </a:prstGeom>
              <a:noFill/>
              <a:ln w="28575">
                <a:solidFill>
                  <a:srgbClr val="FFFFB1"/>
                </a:solidFill>
                <a:round/>
                <a:headEnd/>
                <a:tailEnd/>
              </a:ln>
            </p:spPr>
            <p:txBody>
              <a:bodyPr/>
              <a:lstStyle/>
              <a:p>
                <a:endParaRPr lang="zh-CN" altLang="en-US"/>
              </a:p>
            </p:txBody>
          </p:sp>
        </p:grpSp>
        <p:pic>
          <p:nvPicPr>
            <p:cNvPr id="462867" name="Picture 19"/>
            <p:cNvPicPr>
              <a:picLocks noChangeArrowheads="1"/>
            </p:cNvPicPr>
            <p:nvPr/>
          </p:nvPicPr>
          <p:blipFill>
            <a:blip r:embed="rId2"/>
            <a:srcRect/>
            <a:stretch>
              <a:fillRect/>
            </a:stretch>
          </p:blipFill>
          <p:spPr bwMode="auto">
            <a:xfrm>
              <a:off x="4000" y="1794"/>
              <a:ext cx="1380" cy="462"/>
            </a:xfrm>
            <a:prstGeom prst="rect">
              <a:avLst/>
            </a:prstGeom>
            <a:noFill/>
            <a:ln w="12700">
              <a:miter lim="800000"/>
              <a:headEnd/>
              <a:tailEnd/>
            </a:ln>
            <a:effectLst>
              <a:outerShdw dist="17961" dir="2700000" algn="ctr" rotWithShape="0">
                <a:schemeClr val="bg2"/>
              </a:outerShdw>
            </a:effectLst>
          </p:spPr>
        </p:pic>
        <p:pic>
          <p:nvPicPr>
            <p:cNvPr id="462868" name="Picture 20"/>
            <p:cNvPicPr>
              <a:picLocks noChangeArrowheads="1"/>
            </p:cNvPicPr>
            <p:nvPr/>
          </p:nvPicPr>
          <p:blipFill>
            <a:blip r:embed="rId3"/>
            <a:srcRect/>
            <a:stretch>
              <a:fillRect/>
            </a:stretch>
          </p:blipFill>
          <p:spPr bwMode="auto">
            <a:xfrm>
              <a:off x="1867" y="2131"/>
              <a:ext cx="607" cy="346"/>
            </a:xfrm>
            <a:prstGeom prst="rect">
              <a:avLst/>
            </a:prstGeom>
            <a:noFill/>
            <a:ln w="12700">
              <a:miter lim="800000"/>
              <a:headEnd/>
              <a:tailEnd/>
            </a:ln>
            <a:effectLst>
              <a:outerShdw dist="17961" dir="2700000" algn="ctr" rotWithShape="0">
                <a:schemeClr val="bg2"/>
              </a:outerShdw>
            </a:effectLst>
          </p:spPr>
        </p:pic>
        <p:sp>
          <p:nvSpPr>
            <p:cNvPr id="462869" name="Text Box 21"/>
            <p:cNvSpPr txBox="1">
              <a:spLocks noChangeArrowheads="1"/>
            </p:cNvSpPr>
            <p:nvPr/>
          </p:nvSpPr>
          <p:spPr bwMode="auto">
            <a:xfrm>
              <a:off x="2177" y="1611"/>
              <a:ext cx="640" cy="1221"/>
            </a:xfrm>
            <a:prstGeom prst="rect">
              <a:avLst/>
            </a:prstGeom>
            <a:noFill/>
            <a:ln w="12700">
              <a:noFill/>
              <a:miter lim="800000"/>
              <a:headEnd/>
              <a:tailEnd/>
            </a:ln>
            <a:effectLst>
              <a:outerShdw dist="25400" dir="5400000" algn="ctr" rotWithShape="0">
                <a:schemeClr val="bg2"/>
              </a:outerShdw>
            </a:effectLst>
          </p:spPr>
          <p:txBody>
            <a:bodyPr>
              <a:spAutoFit/>
            </a:bodyPr>
            <a:lstStyle/>
            <a:p>
              <a:pPr>
                <a:spcBef>
                  <a:spcPct val="50000"/>
                </a:spcBef>
                <a:defRPr/>
              </a:pPr>
              <a:r>
                <a:rPr kumimoji="1" lang="en-US" altLang="zh-CN" sz="12000" dirty="0">
                  <a:solidFill>
                    <a:srgbClr val="CC00CC"/>
                  </a:solidFill>
                  <a:latin typeface="宋体" pitchFamily="2" charset="-122"/>
                  <a:ea typeface="宋体" pitchFamily="2" charset="-122"/>
                </a:rPr>
                <a:t>{</a:t>
              </a:r>
            </a:p>
          </p:txBody>
        </p:sp>
        <p:sp>
          <p:nvSpPr>
            <p:cNvPr id="462870" name="Text Box 22"/>
            <p:cNvSpPr txBox="1">
              <a:spLocks noChangeArrowheads="1"/>
            </p:cNvSpPr>
            <p:nvPr/>
          </p:nvSpPr>
          <p:spPr bwMode="auto">
            <a:xfrm>
              <a:off x="2827" y="1680"/>
              <a:ext cx="213" cy="587"/>
            </a:xfrm>
            <a:prstGeom prst="rect">
              <a:avLst/>
            </a:prstGeom>
            <a:noFill/>
            <a:ln w="12700">
              <a:noFill/>
              <a:miter lim="800000"/>
              <a:headEnd/>
              <a:tailEnd/>
            </a:ln>
            <a:effectLst>
              <a:outerShdw dist="17961" dir="2700000" algn="ctr" rotWithShape="0">
                <a:schemeClr val="bg2"/>
              </a:outerShdw>
            </a:effectLst>
          </p:spPr>
          <p:txBody>
            <a:bodyPr>
              <a:spAutoFit/>
            </a:bodyPr>
            <a:lstStyle/>
            <a:p>
              <a:pPr>
                <a:spcBef>
                  <a:spcPct val="50000"/>
                </a:spcBef>
                <a:defRPr/>
              </a:pPr>
              <a:r>
                <a:rPr kumimoji="1" lang="en-US" altLang="zh-CN" sz="5500">
                  <a:solidFill>
                    <a:srgbClr val="CC00CC"/>
                  </a:solidFill>
                  <a:latin typeface="宋体" pitchFamily="2" charset="-122"/>
                  <a:ea typeface="宋体" pitchFamily="2" charset="-122"/>
                </a:rPr>
                <a:t>}</a:t>
              </a:r>
            </a:p>
          </p:txBody>
        </p:sp>
        <p:sp>
          <p:nvSpPr>
            <p:cNvPr id="462871" name="Text Box 23"/>
            <p:cNvSpPr txBox="1">
              <a:spLocks noChangeArrowheads="1"/>
            </p:cNvSpPr>
            <p:nvPr/>
          </p:nvSpPr>
          <p:spPr bwMode="auto">
            <a:xfrm>
              <a:off x="2827" y="2299"/>
              <a:ext cx="266" cy="538"/>
            </a:xfrm>
            <a:prstGeom prst="rect">
              <a:avLst/>
            </a:prstGeom>
            <a:noFill/>
            <a:ln w="12700">
              <a:noFill/>
              <a:miter lim="800000"/>
              <a:headEnd/>
              <a:tailEnd/>
            </a:ln>
            <a:effectLst>
              <a:outerShdw dist="17961" dir="2700000" algn="ctr" rotWithShape="0">
                <a:schemeClr val="bg2"/>
              </a:outerShdw>
            </a:effectLst>
          </p:spPr>
          <p:txBody>
            <a:bodyPr>
              <a:spAutoFit/>
            </a:bodyPr>
            <a:lstStyle/>
            <a:p>
              <a:pPr>
                <a:spcBef>
                  <a:spcPct val="50000"/>
                </a:spcBef>
                <a:defRPr/>
              </a:pPr>
              <a:r>
                <a:rPr kumimoji="1" lang="en-US" altLang="zh-CN" sz="5000">
                  <a:solidFill>
                    <a:srgbClr val="CC00CC"/>
                  </a:solidFill>
                  <a:latin typeface="宋体" pitchFamily="2" charset="-122"/>
                  <a:ea typeface="宋体" pitchFamily="2" charset="-122"/>
                </a:rPr>
                <a:t>}</a:t>
              </a:r>
            </a:p>
          </p:txBody>
        </p:sp>
        <p:pic>
          <p:nvPicPr>
            <p:cNvPr id="462872" name="Picture 24"/>
            <p:cNvPicPr>
              <a:picLocks noChangeArrowheads="1"/>
            </p:cNvPicPr>
            <p:nvPr/>
          </p:nvPicPr>
          <p:blipFill>
            <a:blip r:embed="rId4"/>
            <a:srcRect/>
            <a:stretch>
              <a:fillRect/>
            </a:stretch>
          </p:blipFill>
          <p:spPr bwMode="auto">
            <a:xfrm>
              <a:off x="3040" y="1794"/>
              <a:ext cx="427" cy="280"/>
            </a:xfrm>
            <a:prstGeom prst="rect">
              <a:avLst/>
            </a:prstGeom>
            <a:noFill/>
            <a:ln w="12700" algn="ctr">
              <a:noFill/>
              <a:miter lim="800000"/>
              <a:headEnd/>
              <a:tailEnd/>
            </a:ln>
            <a:effectLst>
              <a:outerShdw dist="17961" dir="2700000" algn="ctr" rotWithShape="0">
                <a:schemeClr val="bg2"/>
              </a:outerShdw>
            </a:effectLst>
          </p:spPr>
        </p:pic>
        <p:pic>
          <p:nvPicPr>
            <p:cNvPr id="462873" name="Picture 25"/>
            <p:cNvPicPr>
              <a:picLocks noChangeArrowheads="1"/>
            </p:cNvPicPr>
            <p:nvPr/>
          </p:nvPicPr>
          <p:blipFill>
            <a:blip r:embed="rId5"/>
            <a:srcRect/>
            <a:stretch>
              <a:fillRect/>
            </a:stretch>
          </p:blipFill>
          <p:spPr bwMode="auto">
            <a:xfrm>
              <a:off x="3040" y="2467"/>
              <a:ext cx="480" cy="281"/>
            </a:xfrm>
            <a:prstGeom prst="rect">
              <a:avLst/>
            </a:prstGeom>
            <a:noFill/>
            <a:ln w="12700">
              <a:miter lim="800000"/>
              <a:headEnd/>
              <a:tailEnd/>
            </a:ln>
            <a:effectLst>
              <a:outerShdw dist="17961" dir="2700000" algn="ctr" rotWithShape="0">
                <a:schemeClr val="bg2"/>
              </a:outerShdw>
            </a:effectLst>
          </p:spPr>
        </p:pic>
        <p:sp>
          <p:nvSpPr>
            <p:cNvPr id="67604" name="Text Box 26"/>
            <p:cNvSpPr txBox="1">
              <a:spLocks noChangeArrowheads="1"/>
            </p:cNvSpPr>
            <p:nvPr/>
          </p:nvSpPr>
          <p:spPr bwMode="auto">
            <a:xfrm>
              <a:off x="2717" y="1656"/>
              <a:ext cx="533" cy="288"/>
            </a:xfrm>
            <a:prstGeom prst="rect">
              <a:avLst/>
            </a:prstGeom>
            <a:noFill/>
            <a:ln w="12700">
              <a:noFill/>
              <a:miter lim="800000"/>
              <a:headEnd/>
              <a:tailEnd/>
            </a:ln>
          </p:spPr>
          <p:txBody>
            <a:bodyPr>
              <a:spAutoFit/>
            </a:bodyPr>
            <a:lstStyle/>
            <a:p>
              <a:pPr>
                <a:spcBef>
                  <a:spcPct val="50000"/>
                </a:spcBef>
              </a:pPr>
              <a:r>
                <a:rPr kumimoji="1" lang="en-US" altLang="zh-CN">
                  <a:solidFill>
                    <a:srgbClr val="CC00CC"/>
                  </a:solidFill>
                  <a:sym typeface="Wingdings 2" pitchFamily="18" charset="2"/>
                </a:rPr>
                <a:t></a:t>
              </a:r>
              <a:endParaRPr kumimoji="1" lang="en-US" altLang="zh-CN">
                <a:solidFill>
                  <a:srgbClr val="CC00CC"/>
                </a:solidFill>
              </a:endParaRPr>
            </a:p>
          </p:txBody>
        </p:sp>
        <p:pic>
          <p:nvPicPr>
            <p:cNvPr id="462875" name="Picture 27"/>
            <p:cNvPicPr>
              <a:picLocks noChangeArrowheads="1"/>
            </p:cNvPicPr>
            <p:nvPr/>
          </p:nvPicPr>
          <p:blipFill>
            <a:blip r:embed="rId6"/>
            <a:srcRect/>
            <a:stretch>
              <a:fillRect/>
            </a:stretch>
          </p:blipFill>
          <p:spPr bwMode="auto">
            <a:xfrm>
              <a:off x="2454" y="1232"/>
              <a:ext cx="773" cy="416"/>
            </a:xfrm>
            <a:prstGeom prst="rect">
              <a:avLst/>
            </a:prstGeom>
            <a:noFill/>
            <a:ln w="12700">
              <a:miter lim="800000"/>
              <a:headEnd/>
              <a:tailEnd/>
            </a:ln>
            <a:effectLst>
              <a:outerShdw dist="17961" dir="2700000" algn="ctr" rotWithShape="0">
                <a:schemeClr val="bg2"/>
              </a:outerShdw>
            </a:effectLst>
          </p:spPr>
        </p:pic>
      </p:grpSp>
      <p:pic>
        <p:nvPicPr>
          <p:cNvPr id="67588" name="Picture 28"/>
          <p:cNvPicPr>
            <a:picLocks noChangeAspect="1" noChangeArrowheads="1"/>
          </p:cNvPicPr>
          <p:nvPr/>
        </p:nvPicPr>
        <p:blipFill>
          <a:blip r:embed="rId7"/>
          <a:srcRect/>
          <a:stretch>
            <a:fillRect/>
          </a:stretch>
        </p:blipFill>
        <p:spPr bwMode="auto">
          <a:xfrm>
            <a:off x="7696200" y="3776663"/>
            <a:ext cx="441325" cy="76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5"/>
          <p:cNvSpPr>
            <a:spLocks noChangeArrowheads="1"/>
          </p:cNvSpPr>
          <p:nvPr/>
        </p:nvSpPr>
        <p:spPr bwMode="auto">
          <a:xfrm>
            <a:off x="500063" y="857250"/>
            <a:ext cx="7848600" cy="685800"/>
          </a:xfrm>
          <a:prstGeom prst="rect">
            <a:avLst/>
          </a:prstGeom>
          <a:noFill/>
          <a:ln w="12700">
            <a:noFill/>
            <a:miter lim="800000"/>
            <a:headEnd/>
            <a:tailEnd/>
          </a:ln>
        </p:spPr>
        <p:txBody>
          <a:bodyPr lIns="90488" tIns="44450" rIns="90488" bIns="44450" anchor="ctr" anchorCtr="1"/>
          <a:lstStyle/>
          <a:p>
            <a:r>
              <a:rPr kumimoji="1" lang="en-US" altLang="zh-CN" sz="3200">
                <a:solidFill>
                  <a:srgbClr val="000000"/>
                </a:solidFill>
              </a:rPr>
              <a:t>(3)</a:t>
            </a:r>
            <a:r>
              <a:rPr kumimoji="1" lang="zh-CN" altLang="en-US" sz="3200">
                <a:solidFill>
                  <a:srgbClr val="000000"/>
                </a:solidFill>
              </a:rPr>
              <a:t>离差平方和的分解</a:t>
            </a:r>
            <a:r>
              <a:rPr kumimoji="1" lang="en-US" altLang="zh-CN" sz="2800">
                <a:solidFill>
                  <a:srgbClr val="000000"/>
                </a:solidFill>
              </a:rPr>
              <a:t>(</a:t>
            </a:r>
            <a:r>
              <a:rPr kumimoji="1" lang="zh-CN" altLang="en-US" sz="2800">
                <a:solidFill>
                  <a:srgbClr val="000000"/>
                </a:solidFill>
              </a:rPr>
              <a:t>三个平方和的关系</a:t>
            </a:r>
            <a:r>
              <a:rPr kumimoji="1" lang="en-US" altLang="zh-CN" sz="2800">
                <a:solidFill>
                  <a:srgbClr val="000000"/>
                </a:solidFill>
              </a:rPr>
              <a:t>) </a:t>
            </a:r>
          </a:p>
        </p:txBody>
      </p:sp>
      <p:sp>
        <p:nvSpPr>
          <p:cNvPr id="9220" name="Rectangle 1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pSp>
        <p:nvGrpSpPr>
          <p:cNvPr id="2" name="组合 16"/>
          <p:cNvGrpSpPr>
            <a:grpSpLocks/>
          </p:cNvGrpSpPr>
          <p:nvPr/>
        </p:nvGrpSpPr>
        <p:grpSpPr bwMode="auto">
          <a:xfrm>
            <a:off x="785813" y="1785938"/>
            <a:ext cx="7572375" cy="3929062"/>
            <a:chOff x="1071538" y="1714488"/>
            <a:chExt cx="7572396" cy="3929075"/>
          </a:xfrm>
        </p:grpSpPr>
        <p:sp>
          <p:nvSpPr>
            <p:cNvPr id="459783" name="Rectangle 7"/>
            <p:cNvSpPr>
              <a:spLocks noChangeArrowheads="1"/>
            </p:cNvSpPr>
            <p:nvPr/>
          </p:nvSpPr>
          <p:spPr bwMode="auto">
            <a:xfrm>
              <a:off x="1536676" y="4995861"/>
              <a:ext cx="5791216" cy="647702"/>
            </a:xfrm>
            <a:prstGeom prst="rect">
              <a:avLst/>
            </a:prstGeom>
            <a:noFill/>
            <a:ln w="12700">
              <a:noFill/>
              <a:miter lim="800000"/>
              <a:headEnd/>
              <a:tailEnd/>
            </a:ln>
            <a:effectLst/>
          </p:spPr>
          <p:txBody>
            <a:bodyPr>
              <a:spAutoFit/>
            </a:bodyPr>
            <a:lstStyle/>
            <a:p>
              <a:pPr algn="ctr">
                <a:defRPr/>
              </a:pPr>
              <a:r>
                <a:rPr kumimoji="1" lang="en-US" altLang="zh-CN" sz="3200" i="1" dirty="0">
                  <a:solidFill>
                    <a:srgbClr val="000000"/>
                  </a:solidFill>
                  <a:effectLst>
                    <a:outerShdw blurRad="38100" dist="38100" dir="2700000" algn="tl">
                      <a:srgbClr val="C0C0C0"/>
                    </a:outerShdw>
                  </a:effectLst>
                  <a:ea typeface="宋体" pitchFamily="2" charset="-122"/>
                </a:rPr>
                <a:t>SS</a:t>
              </a:r>
              <a:r>
                <a:rPr kumimoji="1" lang="en-US" altLang="zh-CN" sz="3200" i="1" baseline="-25000" dirty="0">
                  <a:solidFill>
                    <a:srgbClr val="000000"/>
                  </a:solidFill>
                  <a:effectLst>
                    <a:outerShdw blurRad="38100" dist="38100" dir="2700000" algn="tl">
                      <a:srgbClr val="C0C0C0"/>
                    </a:outerShdw>
                  </a:effectLst>
                  <a:ea typeface="宋体" pitchFamily="2" charset="-122"/>
                </a:rPr>
                <a:t>T</a:t>
              </a:r>
              <a:r>
                <a:rPr kumimoji="1" lang="en-US" altLang="zh-CN" sz="3200" dirty="0">
                  <a:solidFill>
                    <a:srgbClr val="000000"/>
                  </a:solidFill>
                  <a:effectLst>
                    <a:outerShdw blurRad="38100" dist="38100" dir="2700000" algn="tl">
                      <a:srgbClr val="C0C0C0"/>
                    </a:outerShdw>
                  </a:effectLst>
                  <a:ea typeface="宋体" pitchFamily="2" charset="-122"/>
                </a:rPr>
                <a:t> = </a:t>
              </a:r>
              <a:r>
                <a:rPr kumimoji="1" lang="en-US" altLang="zh-CN" sz="3200" i="1" dirty="0">
                  <a:solidFill>
                    <a:srgbClr val="000000"/>
                  </a:solidFill>
                  <a:effectLst>
                    <a:outerShdw blurRad="38100" dist="38100" dir="2700000" algn="tl">
                      <a:srgbClr val="C0C0C0"/>
                    </a:outerShdw>
                  </a:effectLst>
                  <a:ea typeface="宋体" pitchFamily="2" charset="-122"/>
                </a:rPr>
                <a:t>SS</a:t>
              </a:r>
              <a:r>
                <a:rPr kumimoji="1" lang="en-US" altLang="zh-CN" sz="3200" i="1" baseline="-25000" dirty="0">
                  <a:solidFill>
                    <a:srgbClr val="000000"/>
                  </a:solidFill>
                  <a:effectLst>
                    <a:outerShdw blurRad="38100" dist="38100" dir="2700000" algn="tl">
                      <a:srgbClr val="C0C0C0"/>
                    </a:outerShdw>
                  </a:effectLst>
                  <a:ea typeface="宋体" pitchFamily="2" charset="-122"/>
                </a:rPr>
                <a:t>R</a:t>
              </a:r>
              <a:r>
                <a:rPr kumimoji="1" lang="en-US" altLang="zh-CN" sz="3200" dirty="0">
                  <a:solidFill>
                    <a:srgbClr val="000000"/>
                  </a:solidFill>
                  <a:effectLst>
                    <a:outerShdw blurRad="38100" dist="38100" dir="2700000" algn="tl">
                      <a:srgbClr val="C0C0C0"/>
                    </a:outerShdw>
                  </a:effectLst>
                  <a:ea typeface="宋体" pitchFamily="2" charset="-122"/>
                </a:rPr>
                <a:t> + </a:t>
              </a:r>
              <a:r>
                <a:rPr kumimoji="1" lang="en-US" altLang="zh-CN" sz="3200" i="1" dirty="0">
                  <a:solidFill>
                    <a:srgbClr val="000000"/>
                  </a:solidFill>
                  <a:effectLst>
                    <a:outerShdw blurRad="38100" dist="38100" dir="2700000" algn="tl">
                      <a:srgbClr val="C0C0C0"/>
                    </a:outerShdw>
                  </a:effectLst>
                  <a:ea typeface="宋体" pitchFamily="2" charset="-122"/>
                </a:rPr>
                <a:t>SS</a:t>
              </a:r>
              <a:r>
                <a:rPr kumimoji="1" lang="en-US" altLang="zh-CN" sz="3200" i="1" baseline="-25000" dirty="0">
                  <a:solidFill>
                    <a:srgbClr val="000000"/>
                  </a:solidFill>
                  <a:effectLst>
                    <a:outerShdw blurRad="38100" dist="38100" dir="2700000" algn="tl">
                      <a:srgbClr val="C0C0C0"/>
                    </a:outerShdw>
                  </a:effectLst>
                  <a:ea typeface="宋体" pitchFamily="2" charset="-122"/>
                </a:rPr>
                <a:t>E</a:t>
              </a:r>
            </a:p>
          </p:txBody>
        </p:sp>
        <p:sp>
          <p:nvSpPr>
            <p:cNvPr id="459785" name="Line 9"/>
            <p:cNvSpPr>
              <a:spLocks noChangeShapeType="1"/>
            </p:cNvSpPr>
            <p:nvPr/>
          </p:nvSpPr>
          <p:spPr bwMode="auto">
            <a:xfrm>
              <a:off x="2222478" y="3597269"/>
              <a:ext cx="0" cy="511177"/>
            </a:xfrm>
            <a:prstGeom prst="line">
              <a:avLst/>
            </a:prstGeom>
            <a:noFill/>
            <a:ln w="28575">
              <a:solidFill>
                <a:srgbClr val="00D8C3"/>
              </a:solidFill>
              <a:round/>
              <a:headEnd type="triangle" w="med" len="med"/>
              <a:tailEnd/>
            </a:ln>
            <a:effectLst>
              <a:outerShdw dist="28398" dir="3806097" algn="ctr" rotWithShape="0">
                <a:schemeClr val="bg2"/>
              </a:outerShdw>
            </a:effectLst>
          </p:spPr>
          <p:txBody>
            <a:bodyPr/>
            <a:lstStyle/>
            <a:p>
              <a:pPr>
                <a:defRPr/>
              </a:pPr>
              <a:endParaRPr lang="zh-CN" altLang="en-US">
                <a:ea typeface="宋体" pitchFamily="2" charset="-122"/>
              </a:endParaRPr>
            </a:p>
          </p:txBody>
        </p:sp>
        <p:sp>
          <p:nvSpPr>
            <p:cNvPr id="459786" name="Rectangle 10"/>
            <p:cNvSpPr>
              <a:spLocks noChangeArrowheads="1"/>
            </p:cNvSpPr>
            <p:nvPr/>
          </p:nvSpPr>
          <p:spPr bwMode="auto">
            <a:xfrm>
              <a:off x="1155675" y="3970332"/>
              <a:ext cx="2133606" cy="990603"/>
            </a:xfrm>
            <a:prstGeom prst="rect">
              <a:avLst/>
            </a:prstGeom>
            <a:noFill/>
            <a:ln w="12700">
              <a:noFill/>
              <a:miter lim="800000"/>
              <a:headEnd/>
              <a:tailEnd/>
            </a:ln>
            <a:effectLst/>
          </p:spPr>
          <p:txBody>
            <a:bodyPr>
              <a:spAutoFit/>
            </a:bodyPr>
            <a:lstStyle/>
            <a:p>
              <a:pPr>
                <a:defRPr/>
              </a:pPr>
              <a:r>
                <a:rPr kumimoji="1" lang="zh-CN" altLang="en-US" sz="2600" dirty="0">
                  <a:solidFill>
                    <a:srgbClr val="000000"/>
                  </a:solidFill>
                  <a:effectLst>
                    <a:outerShdw blurRad="38100" dist="38100" dir="2700000" algn="tl">
                      <a:srgbClr val="C0C0C0"/>
                    </a:outerShdw>
                  </a:effectLst>
                  <a:ea typeface="宋体" pitchFamily="2" charset="-122"/>
                </a:rPr>
                <a:t>总平方和</a:t>
              </a:r>
            </a:p>
            <a:p>
              <a:pPr>
                <a:defRPr/>
              </a:pPr>
              <a:r>
                <a:rPr kumimoji="1" lang="en-US" altLang="zh-CN" sz="2600" dirty="0">
                  <a:solidFill>
                    <a:srgbClr val="000000"/>
                  </a:solidFill>
                  <a:effectLst>
                    <a:outerShdw blurRad="38100" dist="38100" dir="2700000" algn="tl">
                      <a:srgbClr val="C0C0C0"/>
                    </a:outerShdw>
                  </a:effectLst>
                  <a:ea typeface="宋体" pitchFamily="2" charset="-122"/>
                </a:rPr>
                <a:t>(</a:t>
              </a:r>
              <a:r>
                <a:rPr kumimoji="1" lang="en-US" altLang="zh-CN" sz="2600" i="1" dirty="0">
                  <a:solidFill>
                    <a:srgbClr val="000000"/>
                  </a:solidFill>
                  <a:effectLst>
                    <a:outerShdw blurRad="38100" dist="38100" dir="2700000" algn="tl">
                      <a:srgbClr val="C0C0C0"/>
                    </a:outerShdw>
                  </a:effectLst>
                  <a:ea typeface="宋体" pitchFamily="2" charset="-122"/>
                </a:rPr>
                <a:t>SS</a:t>
              </a:r>
              <a:r>
                <a:rPr kumimoji="1" lang="en-US" altLang="zh-CN" sz="3200" i="1" baseline="-25000" dirty="0">
                  <a:solidFill>
                    <a:srgbClr val="000000"/>
                  </a:solidFill>
                  <a:effectLst>
                    <a:outerShdw blurRad="38100" dist="38100" dir="2700000" algn="tl">
                      <a:srgbClr val="C0C0C0"/>
                    </a:outerShdw>
                  </a:effectLst>
                  <a:ea typeface="宋体" pitchFamily="2" charset="-122"/>
                </a:rPr>
                <a:t>T</a:t>
              </a:r>
              <a:r>
                <a:rPr kumimoji="1" lang="en-US" altLang="zh-CN" sz="2600" dirty="0">
                  <a:solidFill>
                    <a:srgbClr val="000000"/>
                  </a:solidFill>
                  <a:effectLst>
                    <a:outerShdw blurRad="38100" dist="38100" dir="2700000" algn="tl">
                      <a:srgbClr val="C0C0C0"/>
                    </a:outerShdw>
                  </a:effectLst>
                  <a:ea typeface="宋体" pitchFamily="2" charset="-122"/>
                </a:rPr>
                <a:t>)</a:t>
              </a:r>
              <a:endParaRPr kumimoji="1" lang="en-US" altLang="zh-CN" sz="2600" i="1" dirty="0">
                <a:solidFill>
                  <a:srgbClr val="000000"/>
                </a:solidFill>
                <a:effectLst>
                  <a:outerShdw blurRad="38100" dist="38100" dir="2700000" algn="tl">
                    <a:srgbClr val="C0C0C0"/>
                  </a:outerShdw>
                </a:effectLst>
                <a:ea typeface="宋体" pitchFamily="2" charset="-122"/>
              </a:endParaRPr>
            </a:p>
          </p:txBody>
        </p:sp>
        <p:sp>
          <p:nvSpPr>
            <p:cNvPr id="9225" name="Text Box 11"/>
            <p:cNvSpPr txBox="1">
              <a:spLocks noChangeArrowheads="1"/>
            </p:cNvSpPr>
            <p:nvPr/>
          </p:nvSpPr>
          <p:spPr bwMode="auto">
            <a:xfrm flipV="1">
              <a:off x="1276350" y="3033031"/>
              <a:ext cx="1708150" cy="990936"/>
            </a:xfrm>
            <a:prstGeom prst="rect">
              <a:avLst/>
            </a:prstGeom>
            <a:noFill/>
            <a:ln w="12700">
              <a:noFill/>
              <a:miter lim="800000"/>
              <a:headEnd/>
              <a:tailEnd/>
            </a:ln>
          </p:spPr>
          <p:txBody>
            <a:bodyPr vert="eaVert">
              <a:spAutoFit/>
            </a:bodyPr>
            <a:lstStyle/>
            <a:p>
              <a:pPr>
                <a:spcBef>
                  <a:spcPct val="50000"/>
                </a:spcBef>
              </a:pPr>
              <a:r>
                <a:rPr kumimoji="1" lang="en-US" altLang="zh-CN" sz="10000">
                  <a:solidFill>
                    <a:srgbClr val="000000"/>
                  </a:solidFill>
                  <a:latin typeface="宋体" charset="-122"/>
                </a:rPr>
                <a:t>{</a:t>
              </a:r>
            </a:p>
          </p:txBody>
        </p:sp>
        <p:sp>
          <p:nvSpPr>
            <p:cNvPr id="459788" name="Line 12"/>
            <p:cNvSpPr>
              <a:spLocks noChangeShapeType="1"/>
            </p:cNvSpPr>
            <p:nvPr/>
          </p:nvSpPr>
          <p:spPr bwMode="auto">
            <a:xfrm>
              <a:off x="4660885" y="3597269"/>
              <a:ext cx="0" cy="511177"/>
            </a:xfrm>
            <a:prstGeom prst="line">
              <a:avLst/>
            </a:prstGeom>
            <a:noFill/>
            <a:ln w="28575">
              <a:solidFill>
                <a:srgbClr val="00D8C3"/>
              </a:solidFill>
              <a:round/>
              <a:headEnd type="triangle" w="med" len="med"/>
              <a:tailEnd/>
            </a:ln>
            <a:effectLst>
              <a:outerShdw dist="28398" dir="3806097" algn="ctr" rotWithShape="0">
                <a:schemeClr val="bg2"/>
              </a:outerShdw>
            </a:effectLst>
          </p:spPr>
          <p:txBody>
            <a:bodyPr/>
            <a:lstStyle/>
            <a:p>
              <a:pPr>
                <a:defRPr/>
              </a:pPr>
              <a:endParaRPr lang="zh-CN" altLang="en-US">
                <a:ea typeface="宋体" pitchFamily="2" charset="-122"/>
              </a:endParaRPr>
            </a:p>
          </p:txBody>
        </p:sp>
        <p:sp>
          <p:nvSpPr>
            <p:cNvPr id="459789" name="Rectangle 13"/>
            <p:cNvSpPr>
              <a:spLocks noChangeArrowheads="1"/>
            </p:cNvSpPr>
            <p:nvPr/>
          </p:nvSpPr>
          <p:spPr bwMode="auto">
            <a:xfrm>
              <a:off x="3670282" y="3970332"/>
              <a:ext cx="1981205" cy="990603"/>
            </a:xfrm>
            <a:prstGeom prst="rect">
              <a:avLst/>
            </a:prstGeom>
            <a:noFill/>
            <a:ln w="12700">
              <a:noFill/>
              <a:miter lim="800000"/>
              <a:headEnd/>
              <a:tailEnd/>
            </a:ln>
            <a:effectLst/>
          </p:spPr>
          <p:txBody>
            <a:bodyPr>
              <a:spAutoFit/>
            </a:bodyPr>
            <a:lstStyle/>
            <a:p>
              <a:pPr>
                <a:defRPr/>
              </a:pPr>
              <a:r>
                <a:rPr kumimoji="1" lang="zh-CN" altLang="en-US" sz="2600" dirty="0">
                  <a:solidFill>
                    <a:srgbClr val="000000"/>
                  </a:solidFill>
                  <a:effectLst>
                    <a:outerShdw blurRad="38100" dist="38100" dir="2700000" algn="tl">
                      <a:srgbClr val="C0C0C0"/>
                    </a:outerShdw>
                  </a:effectLst>
                  <a:ea typeface="宋体" pitchFamily="2" charset="-122"/>
                </a:rPr>
                <a:t>回归平方和</a:t>
              </a:r>
            </a:p>
            <a:p>
              <a:pPr>
                <a:defRPr/>
              </a:pPr>
              <a:r>
                <a:rPr kumimoji="1" lang="en-US" altLang="zh-CN" sz="2600" dirty="0">
                  <a:solidFill>
                    <a:srgbClr val="000000"/>
                  </a:solidFill>
                  <a:effectLst>
                    <a:outerShdw blurRad="38100" dist="38100" dir="2700000" algn="tl">
                      <a:srgbClr val="C0C0C0"/>
                    </a:outerShdw>
                  </a:effectLst>
                  <a:ea typeface="宋体" pitchFamily="2" charset="-122"/>
                </a:rPr>
                <a:t>(</a:t>
              </a:r>
              <a:r>
                <a:rPr kumimoji="1" lang="en-US" altLang="zh-CN" sz="2600" i="1" dirty="0">
                  <a:solidFill>
                    <a:srgbClr val="000000"/>
                  </a:solidFill>
                  <a:effectLst>
                    <a:outerShdw blurRad="38100" dist="38100" dir="2700000" algn="tl">
                      <a:srgbClr val="C0C0C0"/>
                    </a:outerShdw>
                  </a:effectLst>
                  <a:ea typeface="宋体" pitchFamily="2" charset="-122"/>
                </a:rPr>
                <a:t>SS</a:t>
              </a:r>
              <a:r>
                <a:rPr kumimoji="1" lang="en-US" altLang="zh-CN" sz="3200" i="1" baseline="-25000" dirty="0">
                  <a:solidFill>
                    <a:srgbClr val="000000"/>
                  </a:solidFill>
                  <a:effectLst>
                    <a:outerShdw blurRad="38100" dist="38100" dir="2700000" algn="tl">
                      <a:srgbClr val="C0C0C0"/>
                    </a:outerShdw>
                  </a:effectLst>
                  <a:ea typeface="宋体" pitchFamily="2" charset="-122"/>
                </a:rPr>
                <a:t>R</a:t>
              </a:r>
              <a:r>
                <a:rPr kumimoji="1" lang="en-US" altLang="zh-CN" sz="2600" dirty="0">
                  <a:solidFill>
                    <a:srgbClr val="000000"/>
                  </a:solidFill>
                  <a:effectLst>
                    <a:outerShdw blurRad="38100" dist="38100" dir="2700000" algn="tl">
                      <a:srgbClr val="C0C0C0"/>
                    </a:outerShdw>
                  </a:effectLst>
                  <a:ea typeface="宋体" pitchFamily="2" charset="-122"/>
                </a:rPr>
                <a:t>)</a:t>
              </a:r>
              <a:endParaRPr kumimoji="1" lang="en-US" altLang="zh-CN" sz="2600" i="1" dirty="0">
                <a:solidFill>
                  <a:srgbClr val="000000"/>
                </a:solidFill>
                <a:effectLst>
                  <a:outerShdw blurRad="38100" dist="38100" dir="2700000" algn="tl">
                    <a:srgbClr val="C0C0C0"/>
                  </a:outerShdw>
                </a:effectLst>
                <a:ea typeface="宋体" pitchFamily="2" charset="-122"/>
              </a:endParaRPr>
            </a:p>
          </p:txBody>
        </p:sp>
        <p:sp>
          <p:nvSpPr>
            <p:cNvPr id="459790" name="Line 14"/>
            <p:cNvSpPr>
              <a:spLocks noChangeShapeType="1"/>
            </p:cNvSpPr>
            <p:nvPr/>
          </p:nvSpPr>
          <p:spPr bwMode="auto">
            <a:xfrm>
              <a:off x="7099292" y="3597269"/>
              <a:ext cx="0" cy="511177"/>
            </a:xfrm>
            <a:prstGeom prst="line">
              <a:avLst/>
            </a:prstGeom>
            <a:noFill/>
            <a:ln w="28575">
              <a:solidFill>
                <a:srgbClr val="00D8C3"/>
              </a:solidFill>
              <a:round/>
              <a:headEnd type="triangle" w="med" len="med"/>
              <a:tailEnd/>
            </a:ln>
            <a:effectLst>
              <a:outerShdw dist="28398" dir="3806097" algn="ctr" rotWithShape="0">
                <a:schemeClr val="bg2"/>
              </a:outerShdw>
            </a:effectLst>
          </p:spPr>
          <p:txBody>
            <a:bodyPr/>
            <a:lstStyle/>
            <a:p>
              <a:pPr>
                <a:defRPr/>
              </a:pPr>
              <a:endParaRPr lang="zh-CN" altLang="en-US">
                <a:ea typeface="宋体" pitchFamily="2" charset="-122"/>
              </a:endParaRPr>
            </a:p>
          </p:txBody>
        </p:sp>
        <p:sp>
          <p:nvSpPr>
            <p:cNvPr id="459791" name="Rectangle 15"/>
            <p:cNvSpPr>
              <a:spLocks noChangeArrowheads="1"/>
            </p:cNvSpPr>
            <p:nvPr/>
          </p:nvSpPr>
          <p:spPr bwMode="auto">
            <a:xfrm>
              <a:off x="6032489" y="3970332"/>
              <a:ext cx="2209806" cy="990603"/>
            </a:xfrm>
            <a:prstGeom prst="rect">
              <a:avLst/>
            </a:prstGeom>
            <a:noFill/>
            <a:ln w="12700">
              <a:noFill/>
              <a:miter lim="800000"/>
              <a:headEnd/>
              <a:tailEnd/>
            </a:ln>
            <a:effectLst/>
          </p:spPr>
          <p:txBody>
            <a:bodyPr>
              <a:spAutoFit/>
            </a:bodyPr>
            <a:lstStyle/>
            <a:p>
              <a:pPr>
                <a:defRPr/>
              </a:pPr>
              <a:r>
                <a:rPr kumimoji="1" lang="zh-CN" altLang="en-US" sz="2600" dirty="0">
                  <a:solidFill>
                    <a:srgbClr val="000000"/>
                  </a:solidFill>
                  <a:effectLst>
                    <a:outerShdw blurRad="38100" dist="38100" dir="2700000" algn="tl">
                      <a:srgbClr val="C0C0C0"/>
                    </a:outerShdw>
                  </a:effectLst>
                  <a:ea typeface="宋体" pitchFamily="2" charset="-122"/>
                </a:rPr>
                <a:t>残差平方和</a:t>
              </a:r>
            </a:p>
            <a:p>
              <a:pPr>
                <a:defRPr/>
              </a:pPr>
              <a:r>
                <a:rPr kumimoji="1" lang="en-US" altLang="zh-CN" sz="2600" dirty="0">
                  <a:solidFill>
                    <a:srgbClr val="000000"/>
                  </a:solidFill>
                  <a:effectLst>
                    <a:outerShdw blurRad="38100" dist="38100" dir="2700000" algn="tl">
                      <a:srgbClr val="C0C0C0"/>
                    </a:outerShdw>
                  </a:effectLst>
                  <a:ea typeface="宋体" pitchFamily="2" charset="-122"/>
                </a:rPr>
                <a:t>(</a:t>
              </a:r>
              <a:r>
                <a:rPr kumimoji="1" lang="en-US" altLang="zh-CN" sz="2600" i="1" dirty="0">
                  <a:solidFill>
                    <a:srgbClr val="000000"/>
                  </a:solidFill>
                  <a:effectLst>
                    <a:outerShdw blurRad="38100" dist="38100" dir="2700000" algn="tl">
                      <a:srgbClr val="C0C0C0"/>
                    </a:outerShdw>
                  </a:effectLst>
                  <a:ea typeface="宋体" pitchFamily="2" charset="-122"/>
                </a:rPr>
                <a:t>SS</a:t>
              </a:r>
              <a:r>
                <a:rPr kumimoji="1" lang="en-US" altLang="zh-CN" sz="3200" i="1" baseline="-25000" dirty="0">
                  <a:solidFill>
                    <a:srgbClr val="000000"/>
                  </a:solidFill>
                  <a:effectLst>
                    <a:outerShdw blurRad="38100" dist="38100" dir="2700000" algn="tl">
                      <a:srgbClr val="C0C0C0"/>
                    </a:outerShdw>
                  </a:effectLst>
                  <a:ea typeface="宋体" pitchFamily="2" charset="-122"/>
                </a:rPr>
                <a:t>E</a:t>
              </a:r>
              <a:r>
                <a:rPr kumimoji="1" lang="en-US" altLang="zh-CN" sz="2600" dirty="0">
                  <a:solidFill>
                    <a:srgbClr val="000000"/>
                  </a:solidFill>
                  <a:effectLst>
                    <a:outerShdw blurRad="38100" dist="38100" dir="2700000" algn="tl">
                      <a:srgbClr val="C0C0C0"/>
                    </a:outerShdw>
                  </a:effectLst>
                  <a:ea typeface="宋体" pitchFamily="2" charset="-122"/>
                </a:rPr>
                <a:t>)</a:t>
              </a:r>
              <a:endParaRPr kumimoji="1" lang="en-US" altLang="zh-CN" sz="2600" i="1" dirty="0">
                <a:solidFill>
                  <a:srgbClr val="000000"/>
                </a:solidFill>
                <a:effectLst>
                  <a:outerShdw blurRad="38100" dist="38100" dir="2700000" algn="tl">
                    <a:srgbClr val="C0C0C0"/>
                  </a:outerShdw>
                </a:effectLst>
                <a:ea typeface="宋体" pitchFamily="2" charset="-122"/>
              </a:endParaRPr>
            </a:p>
          </p:txBody>
        </p:sp>
        <p:sp>
          <p:nvSpPr>
            <p:cNvPr id="9230" name="Text Box 16"/>
            <p:cNvSpPr txBox="1">
              <a:spLocks noChangeArrowheads="1"/>
            </p:cNvSpPr>
            <p:nvPr/>
          </p:nvSpPr>
          <p:spPr bwMode="auto">
            <a:xfrm flipV="1">
              <a:off x="3714750" y="3001066"/>
              <a:ext cx="1708150" cy="990936"/>
            </a:xfrm>
            <a:prstGeom prst="rect">
              <a:avLst/>
            </a:prstGeom>
            <a:noFill/>
            <a:ln w="12700">
              <a:noFill/>
              <a:miter lim="800000"/>
              <a:headEnd/>
              <a:tailEnd/>
            </a:ln>
          </p:spPr>
          <p:txBody>
            <a:bodyPr vert="eaVert">
              <a:spAutoFit/>
            </a:bodyPr>
            <a:lstStyle/>
            <a:p>
              <a:pPr>
                <a:spcBef>
                  <a:spcPct val="50000"/>
                </a:spcBef>
              </a:pPr>
              <a:r>
                <a:rPr kumimoji="1" lang="en-US" altLang="zh-CN" sz="10000">
                  <a:solidFill>
                    <a:srgbClr val="000000"/>
                  </a:solidFill>
                  <a:latin typeface="宋体" charset="-122"/>
                </a:rPr>
                <a:t>{</a:t>
              </a:r>
            </a:p>
          </p:txBody>
        </p:sp>
        <p:sp>
          <p:nvSpPr>
            <p:cNvPr id="9231" name="Text Box 17"/>
            <p:cNvSpPr txBox="1">
              <a:spLocks noChangeArrowheads="1"/>
            </p:cNvSpPr>
            <p:nvPr/>
          </p:nvSpPr>
          <p:spPr bwMode="auto">
            <a:xfrm flipV="1">
              <a:off x="6153150" y="3001066"/>
              <a:ext cx="1708150" cy="990936"/>
            </a:xfrm>
            <a:prstGeom prst="rect">
              <a:avLst/>
            </a:prstGeom>
            <a:noFill/>
            <a:ln w="12700">
              <a:noFill/>
              <a:miter lim="800000"/>
              <a:headEnd/>
              <a:tailEnd/>
            </a:ln>
          </p:spPr>
          <p:txBody>
            <a:bodyPr vert="eaVert">
              <a:spAutoFit/>
            </a:bodyPr>
            <a:lstStyle/>
            <a:p>
              <a:pPr>
                <a:spcBef>
                  <a:spcPct val="50000"/>
                </a:spcBef>
              </a:pPr>
              <a:r>
                <a:rPr kumimoji="1" lang="en-US" altLang="zh-CN" sz="10000">
                  <a:solidFill>
                    <a:srgbClr val="000000"/>
                  </a:solidFill>
                  <a:latin typeface="宋体" charset="-122"/>
                </a:rPr>
                <a:t>{</a:t>
              </a:r>
            </a:p>
          </p:txBody>
        </p:sp>
        <p:graphicFrame>
          <p:nvGraphicFramePr>
            <p:cNvPr id="9218" name="Object 15"/>
            <p:cNvGraphicFramePr>
              <a:graphicFrameLocks noChangeAspect="1"/>
            </p:cNvGraphicFramePr>
            <p:nvPr/>
          </p:nvGraphicFramePr>
          <p:xfrm>
            <a:off x="1071538" y="1714488"/>
            <a:ext cx="7572396" cy="1382034"/>
          </p:xfrm>
          <a:graphic>
            <a:graphicData uri="http://schemas.openxmlformats.org/presentationml/2006/ole">
              <p:oleObj spid="_x0000_s84994" name="Equation" r:id="rId3" imgW="2501900" imgH="457200" progId="Equation.DSMT4">
                <p:embed/>
              </p:oleObj>
            </a:graphicData>
          </a:graphic>
        </p:graphicFrame>
      </p:gr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5"/>
          <p:cNvSpPr>
            <a:spLocks noChangeArrowheads="1"/>
          </p:cNvSpPr>
          <p:nvPr/>
        </p:nvSpPr>
        <p:spPr bwMode="auto">
          <a:xfrm>
            <a:off x="304800" y="1214438"/>
            <a:ext cx="8839200" cy="5256212"/>
          </a:xfrm>
          <a:prstGeom prst="rect">
            <a:avLst/>
          </a:prstGeom>
          <a:noFill/>
          <a:ln w="9525">
            <a:noFill/>
            <a:miter lim="800000"/>
            <a:headEnd/>
            <a:tailEnd/>
          </a:ln>
        </p:spPr>
        <p:txBody>
          <a:bodyPr>
            <a:spAutoFit/>
          </a:bodyPr>
          <a:lstStyle/>
          <a:p>
            <a:pPr marL="457200" indent="-457200">
              <a:lnSpc>
                <a:spcPct val="95000"/>
              </a:lnSpc>
              <a:spcBef>
                <a:spcPct val="50000"/>
              </a:spcBef>
            </a:pPr>
            <a:r>
              <a:rPr kumimoji="1" lang="en-US" altLang="zh-CN" sz="2800">
                <a:solidFill>
                  <a:srgbClr val="000000"/>
                </a:solidFill>
              </a:rPr>
              <a:t>1.</a:t>
            </a:r>
            <a:r>
              <a:rPr kumimoji="1" lang="zh-CN" altLang="en-US" sz="2800">
                <a:solidFill>
                  <a:srgbClr val="000000"/>
                </a:solidFill>
              </a:rPr>
              <a:t>总平方和</a:t>
            </a:r>
            <a:r>
              <a:rPr kumimoji="1" lang="en-US" altLang="zh-CN" sz="2800">
                <a:solidFill>
                  <a:srgbClr val="000000"/>
                </a:solidFill>
              </a:rPr>
              <a:t>(</a:t>
            </a:r>
            <a:r>
              <a:rPr kumimoji="1" lang="en-US" altLang="zh-CN" sz="2800" i="1">
                <a:solidFill>
                  <a:srgbClr val="000000"/>
                </a:solidFill>
              </a:rPr>
              <a:t>SS</a:t>
            </a:r>
            <a:r>
              <a:rPr kumimoji="1" lang="en-US" altLang="zh-CN" sz="2800" i="1" baseline="-25000">
                <a:solidFill>
                  <a:srgbClr val="000000"/>
                </a:solidFill>
              </a:rPr>
              <a:t>T</a:t>
            </a:r>
            <a:r>
              <a:rPr kumimoji="1" lang="en-US" altLang="zh-CN" sz="2800">
                <a:solidFill>
                  <a:srgbClr val="000000"/>
                </a:solidFill>
              </a:rPr>
              <a:t>)</a:t>
            </a:r>
          </a:p>
          <a:p>
            <a:pPr marL="914400" lvl="1" indent="-457200">
              <a:spcBef>
                <a:spcPct val="50000"/>
              </a:spcBef>
              <a:buClr>
                <a:schemeClr val="hlink"/>
              </a:buClr>
              <a:buSzPct val="65000"/>
              <a:buFont typeface="Wingdings" pitchFamily="2" charset="2"/>
              <a:buChar char="n"/>
            </a:pPr>
            <a:r>
              <a:rPr kumimoji="1" lang="zh-CN" altLang="en-US" sz="2400">
                <a:solidFill>
                  <a:srgbClr val="000000"/>
                </a:solidFill>
              </a:rPr>
              <a:t>反映因变量的 </a:t>
            </a:r>
            <a:r>
              <a:rPr kumimoji="1" lang="en-US" altLang="zh-CN" sz="2400" i="1">
                <a:solidFill>
                  <a:srgbClr val="000000"/>
                </a:solidFill>
              </a:rPr>
              <a:t>n </a:t>
            </a:r>
            <a:r>
              <a:rPr kumimoji="1" lang="zh-CN" altLang="en-US" sz="2400">
                <a:solidFill>
                  <a:srgbClr val="000000"/>
                </a:solidFill>
              </a:rPr>
              <a:t>个观察值与其均值的总离差</a:t>
            </a:r>
          </a:p>
          <a:p>
            <a:pPr marL="457200" indent="-457200">
              <a:spcBef>
                <a:spcPct val="50000"/>
              </a:spcBef>
            </a:pPr>
            <a:r>
              <a:rPr kumimoji="1" lang="en-US" altLang="zh-CN" sz="2800">
                <a:solidFill>
                  <a:srgbClr val="000000"/>
                </a:solidFill>
              </a:rPr>
              <a:t>2.</a:t>
            </a:r>
            <a:r>
              <a:rPr kumimoji="1" lang="zh-CN" altLang="en-US" sz="2800">
                <a:solidFill>
                  <a:srgbClr val="000000"/>
                </a:solidFill>
              </a:rPr>
              <a:t>回归平方和</a:t>
            </a:r>
            <a:r>
              <a:rPr kumimoji="1" lang="en-US" altLang="zh-CN" sz="2800">
                <a:solidFill>
                  <a:srgbClr val="000000"/>
                </a:solidFill>
              </a:rPr>
              <a:t>(SS</a:t>
            </a:r>
            <a:r>
              <a:rPr kumimoji="1" lang="en-US" altLang="zh-CN" sz="2800" i="1" baseline="-25000">
                <a:solidFill>
                  <a:srgbClr val="000000"/>
                </a:solidFill>
              </a:rPr>
              <a:t>R</a:t>
            </a:r>
            <a:r>
              <a:rPr kumimoji="1" lang="zh-CN" altLang="en-US" sz="2800">
                <a:solidFill>
                  <a:srgbClr val="000000"/>
                </a:solidFill>
              </a:rPr>
              <a:t>）</a:t>
            </a:r>
          </a:p>
          <a:p>
            <a:pPr marL="457200" indent="-457200">
              <a:spcBef>
                <a:spcPct val="50000"/>
              </a:spcBef>
            </a:pPr>
            <a:r>
              <a:rPr kumimoji="1" lang="zh-CN" altLang="en-US" sz="3000" i="1">
                <a:solidFill>
                  <a:srgbClr val="000000"/>
                </a:solidFill>
              </a:rPr>
              <a:t> </a:t>
            </a:r>
            <a:r>
              <a:rPr kumimoji="1" lang="zh-CN" altLang="en-US" sz="2800" i="1">
                <a:solidFill>
                  <a:srgbClr val="000000"/>
                </a:solidFill>
              </a:rPr>
              <a:t>（</a:t>
            </a:r>
            <a:r>
              <a:rPr kumimoji="1" lang="en-US" altLang="zh-CN" sz="2800" i="1">
                <a:solidFill>
                  <a:srgbClr val="000000"/>
                </a:solidFill>
              </a:rPr>
              <a:t>SS</a:t>
            </a:r>
            <a:r>
              <a:rPr kumimoji="1" lang="en-US" altLang="zh-CN" sz="2800" i="1" baseline="-25000">
                <a:solidFill>
                  <a:srgbClr val="000000"/>
                </a:solidFill>
              </a:rPr>
              <a:t>R</a:t>
            </a:r>
            <a:r>
              <a:rPr kumimoji="1" lang="zh-CN" altLang="en-US" sz="2800" i="1">
                <a:solidFill>
                  <a:srgbClr val="000000"/>
                </a:solidFill>
              </a:rPr>
              <a:t>：</a:t>
            </a:r>
            <a:r>
              <a:rPr kumimoji="1" lang="en-US" altLang="zh-CN" sz="2800" i="1">
                <a:solidFill>
                  <a:srgbClr val="000000"/>
                </a:solidFill>
              </a:rPr>
              <a:t>sum of squares for regression</a:t>
            </a:r>
            <a:r>
              <a:rPr kumimoji="1" lang="en-US" altLang="zh-CN" sz="2800">
                <a:solidFill>
                  <a:srgbClr val="000000"/>
                </a:solidFill>
              </a:rPr>
              <a:t>)</a:t>
            </a:r>
          </a:p>
          <a:p>
            <a:pPr marL="914400" lvl="1" indent="-457200">
              <a:spcBef>
                <a:spcPct val="50000"/>
              </a:spcBef>
              <a:buClr>
                <a:schemeClr val="hlink"/>
              </a:buClr>
              <a:buSzPct val="65000"/>
              <a:buFont typeface="Wingdings" pitchFamily="2" charset="2"/>
              <a:buChar char="n"/>
            </a:pPr>
            <a:r>
              <a:rPr kumimoji="1" lang="zh-CN" altLang="en-US" sz="2400">
                <a:solidFill>
                  <a:srgbClr val="000000"/>
                </a:solidFill>
              </a:rPr>
              <a:t>反映自变量 </a:t>
            </a:r>
            <a:r>
              <a:rPr kumimoji="1" lang="en-US" altLang="zh-CN" sz="2400" i="1">
                <a:solidFill>
                  <a:srgbClr val="000000"/>
                </a:solidFill>
              </a:rPr>
              <a:t>x </a:t>
            </a:r>
            <a:r>
              <a:rPr kumimoji="1" lang="zh-CN" altLang="en-US" sz="2400">
                <a:solidFill>
                  <a:srgbClr val="000000"/>
                </a:solidFill>
              </a:rPr>
              <a:t>的变化对因变量 </a:t>
            </a:r>
            <a:r>
              <a:rPr kumimoji="1" lang="en-US" altLang="zh-CN" sz="2400" i="1">
                <a:solidFill>
                  <a:srgbClr val="000000"/>
                </a:solidFill>
              </a:rPr>
              <a:t>y </a:t>
            </a:r>
            <a:r>
              <a:rPr kumimoji="1" lang="zh-CN" altLang="en-US" sz="2400">
                <a:solidFill>
                  <a:srgbClr val="000000"/>
                </a:solidFill>
              </a:rPr>
              <a:t>取值变化的影响，或者说，是由于 </a:t>
            </a:r>
            <a:r>
              <a:rPr kumimoji="1" lang="en-US" altLang="zh-CN" sz="2400" i="1">
                <a:solidFill>
                  <a:srgbClr val="000000"/>
                </a:solidFill>
              </a:rPr>
              <a:t>x </a:t>
            </a:r>
            <a:r>
              <a:rPr kumimoji="1" lang="zh-CN" altLang="en-US" sz="2400">
                <a:solidFill>
                  <a:srgbClr val="000000"/>
                </a:solidFill>
              </a:rPr>
              <a:t>与 </a:t>
            </a:r>
            <a:r>
              <a:rPr kumimoji="1" lang="en-US" altLang="zh-CN" sz="2400" i="1">
                <a:solidFill>
                  <a:srgbClr val="000000"/>
                </a:solidFill>
              </a:rPr>
              <a:t>y </a:t>
            </a:r>
            <a:r>
              <a:rPr kumimoji="1" lang="zh-CN" altLang="en-US" sz="2400">
                <a:solidFill>
                  <a:srgbClr val="000000"/>
                </a:solidFill>
              </a:rPr>
              <a:t>之间的线性关系引起的 </a:t>
            </a:r>
            <a:r>
              <a:rPr kumimoji="1" lang="en-US" altLang="zh-CN" sz="2400" i="1">
                <a:solidFill>
                  <a:srgbClr val="000000"/>
                </a:solidFill>
              </a:rPr>
              <a:t>y </a:t>
            </a:r>
            <a:r>
              <a:rPr kumimoji="1" lang="zh-CN" altLang="en-US" sz="2400">
                <a:solidFill>
                  <a:srgbClr val="000000"/>
                </a:solidFill>
              </a:rPr>
              <a:t>的取值变化，也称为可解释的平方和</a:t>
            </a:r>
          </a:p>
          <a:p>
            <a:pPr marL="457200" indent="-457200">
              <a:spcBef>
                <a:spcPct val="50000"/>
              </a:spcBef>
            </a:pPr>
            <a:r>
              <a:rPr kumimoji="1" lang="en-US" altLang="zh-CN" sz="2800">
                <a:solidFill>
                  <a:srgbClr val="000000"/>
                </a:solidFill>
              </a:rPr>
              <a:t>3.</a:t>
            </a:r>
            <a:r>
              <a:rPr kumimoji="1" lang="zh-CN" altLang="en-US" sz="2800">
                <a:solidFill>
                  <a:srgbClr val="000000"/>
                </a:solidFill>
              </a:rPr>
              <a:t>残差平方和</a:t>
            </a:r>
            <a:r>
              <a:rPr kumimoji="1" lang="en-US" altLang="zh-CN" sz="2800">
                <a:solidFill>
                  <a:srgbClr val="000000"/>
                </a:solidFill>
              </a:rPr>
              <a:t>(</a:t>
            </a:r>
            <a:r>
              <a:rPr kumimoji="1" lang="en-US" altLang="zh-CN" sz="2800" i="1">
                <a:solidFill>
                  <a:srgbClr val="000000"/>
                </a:solidFill>
              </a:rPr>
              <a:t>SS</a:t>
            </a:r>
            <a:r>
              <a:rPr kumimoji="1" lang="en-US" altLang="zh-CN" sz="2800" i="1" baseline="-25000">
                <a:solidFill>
                  <a:srgbClr val="000000"/>
                </a:solidFill>
              </a:rPr>
              <a:t>E</a:t>
            </a:r>
            <a:r>
              <a:rPr kumimoji="1" lang="en-US" altLang="zh-CN" sz="2800">
                <a:solidFill>
                  <a:srgbClr val="000000"/>
                </a:solidFill>
              </a:rPr>
              <a:t>)</a:t>
            </a:r>
          </a:p>
          <a:p>
            <a:pPr marL="914400" lvl="1" indent="-457200">
              <a:spcBef>
                <a:spcPct val="50000"/>
              </a:spcBef>
              <a:buClr>
                <a:schemeClr val="hlink"/>
              </a:buClr>
              <a:buSzPct val="65000"/>
              <a:buFont typeface="Wingdings" pitchFamily="2" charset="2"/>
              <a:buChar char="n"/>
            </a:pPr>
            <a:r>
              <a:rPr kumimoji="1" lang="zh-CN" altLang="en-US" sz="2400">
                <a:solidFill>
                  <a:srgbClr val="000000"/>
                </a:solidFill>
              </a:rPr>
              <a:t>反映除 </a:t>
            </a:r>
            <a:r>
              <a:rPr kumimoji="1" lang="en-US" altLang="zh-CN" sz="2400" i="1">
                <a:solidFill>
                  <a:srgbClr val="000000"/>
                </a:solidFill>
              </a:rPr>
              <a:t>x </a:t>
            </a:r>
            <a:r>
              <a:rPr kumimoji="1" lang="zh-CN" altLang="en-US" sz="2400">
                <a:solidFill>
                  <a:srgbClr val="000000"/>
                </a:solidFill>
              </a:rPr>
              <a:t>以外的其他因素对 </a:t>
            </a:r>
            <a:r>
              <a:rPr kumimoji="1" lang="en-US" altLang="zh-CN" sz="2400" i="1">
                <a:solidFill>
                  <a:srgbClr val="000000"/>
                </a:solidFill>
              </a:rPr>
              <a:t>y </a:t>
            </a:r>
            <a:r>
              <a:rPr kumimoji="1" lang="zh-CN" altLang="en-US" sz="2400">
                <a:solidFill>
                  <a:srgbClr val="000000"/>
                </a:solidFill>
              </a:rPr>
              <a:t>取值的影响，也称为不可解释的平方和或剩余平方和</a:t>
            </a:r>
          </a:p>
        </p:txBody>
      </p:sp>
      <p:sp>
        <p:nvSpPr>
          <p:cNvPr id="68611" name="Rectangle 6"/>
          <p:cNvSpPr>
            <a:spLocks noChangeArrowheads="1"/>
          </p:cNvSpPr>
          <p:nvPr/>
        </p:nvSpPr>
        <p:spPr bwMode="auto">
          <a:xfrm>
            <a:off x="2357438" y="500063"/>
            <a:ext cx="4752975" cy="641350"/>
          </a:xfrm>
          <a:prstGeom prst="rect">
            <a:avLst/>
          </a:prstGeom>
          <a:noFill/>
          <a:ln w="9525">
            <a:noFill/>
            <a:miter lim="800000"/>
            <a:headEnd/>
            <a:tailEnd/>
          </a:ln>
        </p:spPr>
        <p:txBody>
          <a:bodyPr>
            <a:spAutoFit/>
          </a:bodyPr>
          <a:lstStyle/>
          <a:p>
            <a:r>
              <a:rPr kumimoji="1" lang="en-US" altLang="zh-CN" sz="3600">
                <a:solidFill>
                  <a:srgbClr val="000000"/>
                </a:solidFill>
              </a:rPr>
              <a:t>(4)</a:t>
            </a:r>
            <a:r>
              <a:rPr kumimoji="1" lang="zh-CN" altLang="en-US" sz="3600">
                <a:solidFill>
                  <a:srgbClr val="000000"/>
                </a:solidFill>
              </a:rPr>
              <a:t>三个平方和的意义</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idx="4294967295"/>
          </p:nvPr>
        </p:nvSpPr>
        <p:spPr>
          <a:xfrm>
            <a:off x="857250" y="571500"/>
            <a:ext cx="7429500" cy="576263"/>
          </a:xfrm>
        </p:spPr>
        <p:txBody>
          <a:bodyPr/>
          <a:lstStyle/>
          <a:p>
            <a:pPr>
              <a:defRPr/>
            </a:pPr>
            <a:r>
              <a:rPr lang="zh-CN" altLang="en-US" b="1" dirty="0" smtClean="0">
                <a:solidFill>
                  <a:schemeClr val="accent6"/>
                </a:solidFill>
                <a:latin typeface="黑体" pitchFamily="2" charset="-122"/>
                <a:ea typeface="黑体" pitchFamily="2" charset="-122"/>
              </a:rPr>
              <a:t>协方差及相关系数</a:t>
            </a:r>
          </a:p>
        </p:txBody>
      </p:sp>
      <p:sp>
        <p:nvSpPr>
          <p:cNvPr id="2053" name="Rectangle 6"/>
          <p:cNvSpPr>
            <a:spLocks noChangeArrowheads="1"/>
          </p:cNvSpPr>
          <p:nvPr/>
        </p:nvSpPr>
        <p:spPr bwMode="auto">
          <a:xfrm>
            <a:off x="-71438" y="4656138"/>
            <a:ext cx="9144001" cy="0"/>
          </a:xfrm>
          <a:prstGeom prst="rect">
            <a:avLst/>
          </a:prstGeom>
          <a:noFill/>
          <a:ln w="9525">
            <a:noFill/>
            <a:miter lim="800000"/>
            <a:headEnd/>
            <a:tailEnd/>
          </a:ln>
        </p:spPr>
        <p:txBody>
          <a:bodyPr wrap="none" anchor="ctr">
            <a:spAutoFit/>
          </a:bodyPr>
          <a:lstStyle/>
          <a:p>
            <a:endParaRPr lang="zh-CN" altLang="en-US"/>
          </a:p>
        </p:txBody>
      </p:sp>
      <p:sp>
        <p:nvSpPr>
          <p:cNvPr id="2054" name="Rectangle 8"/>
          <p:cNvSpPr>
            <a:spLocks noChangeArrowheads="1"/>
          </p:cNvSpPr>
          <p:nvPr/>
        </p:nvSpPr>
        <p:spPr bwMode="auto">
          <a:xfrm>
            <a:off x="-71438" y="4479925"/>
            <a:ext cx="9144001" cy="0"/>
          </a:xfrm>
          <a:prstGeom prst="rect">
            <a:avLst/>
          </a:prstGeom>
          <a:noFill/>
          <a:ln w="9525">
            <a:noFill/>
            <a:miter lim="800000"/>
            <a:headEnd/>
            <a:tailEnd/>
          </a:ln>
        </p:spPr>
        <p:txBody>
          <a:bodyPr wrap="none" anchor="ctr">
            <a:spAutoFit/>
          </a:bodyPr>
          <a:lstStyle/>
          <a:p>
            <a:endParaRPr lang="zh-CN" altLang="en-US"/>
          </a:p>
        </p:txBody>
      </p:sp>
      <p:sp>
        <p:nvSpPr>
          <p:cNvPr id="2055" name="Text Box 12"/>
          <p:cNvSpPr txBox="1">
            <a:spLocks noChangeArrowheads="1"/>
          </p:cNvSpPr>
          <p:nvPr/>
        </p:nvSpPr>
        <p:spPr bwMode="auto">
          <a:xfrm>
            <a:off x="642938" y="1357313"/>
            <a:ext cx="2673350" cy="646112"/>
          </a:xfrm>
          <a:prstGeom prst="rect">
            <a:avLst/>
          </a:prstGeom>
          <a:noFill/>
          <a:ln w="9525">
            <a:noFill/>
            <a:miter lim="800000"/>
            <a:headEnd/>
            <a:tailEnd/>
          </a:ln>
        </p:spPr>
        <p:txBody>
          <a:bodyPr>
            <a:spAutoFit/>
          </a:bodyPr>
          <a:lstStyle/>
          <a:p>
            <a:pPr algn="just"/>
            <a:r>
              <a:rPr lang="en-US" altLang="zh-CN" sz="3600" b="1">
                <a:solidFill>
                  <a:srgbClr val="0000FF"/>
                </a:solidFill>
              </a:rPr>
              <a:t>1</a:t>
            </a:r>
            <a:r>
              <a:rPr lang="zh-CN" altLang="en-US" sz="3600" b="1">
                <a:solidFill>
                  <a:srgbClr val="0000FF"/>
                </a:solidFill>
              </a:rPr>
              <a:t>、定义</a:t>
            </a:r>
          </a:p>
        </p:txBody>
      </p:sp>
      <p:graphicFrame>
        <p:nvGraphicFramePr>
          <p:cNvPr id="392205" name="Object 2"/>
          <p:cNvGraphicFramePr>
            <a:graphicFrameLocks noChangeAspect="1"/>
          </p:cNvGraphicFramePr>
          <p:nvPr/>
        </p:nvGraphicFramePr>
        <p:xfrm>
          <a:off x="611188" y="4652963"/>
          <a:ext cx="6400800" cy="969962"/>
        </p:xfrm>
        <a:graphic>
          <a:graphicData uri="http://schemas.openxmlformats.org/presentationml/2006/ole">
            <p:oleObj spid="_x0000_s2050" name="文档" r:id="rId3" imgW="3112200" imgH="479520" progId="Word.Document.8">
              <p:embed/>
            </p:oleObj>
          </a:graphicData>
        </a:graphic>
      </p:graphicFrame>
      <p:grpSp>
        <p:nvGrpSpPr>
          <p:cNvPr id="2056" name="Group 15"/>
          <p:cNvGrpSpPr>
            <a:grpSpLocks/>
          </p:cNvGrpSpPr>
          <p:nvPr/>
        </p:nvGrpSpPr>
        <p:grpSpPr bwMode="auto">
          <a:xfrm>
            <a:off x="611188" y="2349500"/>
            <a:ext cx="8001000" cy="1995488"/>
            <a:chOff x="528" y="960"/>
            <a:chExt cx="5040" cy="1257"/>
          </a:xfrm>
        </p:grpSpPr>
        <p:sp>
          <p:nvSpPr>
            <p:cNvPr id="2057" name="Text Box 16"/>
            <p:cNvSpPr txBox="1">
              <a:spLocks noChangeArrowheads="1"/>
            </p:cNvSpPr>
            <p:nvPr/>
          </p:nvSpPr>
          <p:spPr bwMode="auto">
            <a:xfrm>
              <a:off x="528" y="960"/>
              <a:ext cx="5040" cy="1144"/>
            </a:xfrm>
            <a:prstGeom prst="rect">
              <a:avLst/>
            </a:prstGeom>
            <a:noFill/>
            <a:ln w="9525">
              <a:noFill/>
              <a:miter lim="800000"/>
              <a:headEnd/>
              <a:tailEnd/>
            </a:ln>
          </p:spPr>
          <p:txBody>
            <a:bodyPr>
              <a:spAutoFit/>
            </a:bodyPr>
            <a:lstStyle/>
            <a:p>
              <a:pPr algn="just"/>
              <a:r>
                <a:rPr lang="en-US" altLang="zh-CN" sz="2800"/>
                <a:t>     </a:t>
              </a:r>
              <a:r>
                <a:rPr lang="zh-CN" altLang="en-US" sz="2800">
                  <a:solidFill>
                    <a:srgbClr val="000000"/>
                  </a:solidFill>
                </a:rPr>
                <a:t>称</a:t>
              </a:r>
              <a:r>
                <a:rPr lang="en-US" altLang="zh-CN" sz="2800">
                  <a:solidFill>
                    <a:srgbClr val="000000"/>
                  </a:solidFill>
                </a:rPr>
                <a:t>COV(</a:t>
              </a:r>
              <a:r>
                <a:rPr lang="en-US" altLang="zh-CN" sz="2800" i="1">
                  <a:solidFill>
                    <a:srgbClr val="000000"/>
                  </a:solidFill>
                </a:rPr>
                <a:t>X</a:t>
              </a:r>
              <a:r>
                <a:rPr lang="en-US" altLang="zh-CN" sz="2800">
                  <a:solidFill>
                    <a:srgbClr val="000000"/>
                  </a:solidFill>
                </a:rPr>
                <a:t>,</a:t>
              </a:r>
              <a:r>
                <a:rPr lang="en-US" altLang="zh-CN" sz="2800" i="1">
                  <a:solidFill>
                    <a:srgbClr val="000000"/>
                  </a:solidFill>
                </a:rPr>
                <a:t>Y</a:t>
              </a:r>
              <a:r>
                <a:rPr lang="en-US" altLang="zh-CN" sz="2800">
                  <a:solidFill>
                    <a:srgbClr val="000000"/>
                  </a:solidFill>
                </a:rPr>
                <a:t>)= E(</a:t>
              </a:r>
              <a:r>
                <a:rPr lang="en-US" altLang="zh-CN" sz="2800" i="1">
                  <a:solidFill>
                    <a:srgbClr val="000000"/>
                  </a:solidFill>
                </a:rPr>
                <a:t>X</a:t>
              </a:r>
              <a:r>
                <a:rPr lang="en-US" altLang="zh-CN" sz="2800">
                  <a:solidFill>
                    <a:srgbClr val="000000"/>
                  </a:solidFill>
                </a:rPr>
                <a:t>-E</a:t>
              </a:r>
              <a:r>
                <a:rPr lang="en-US" altLang="zh-CN" sz="2800" i="1">
                  <a:solidFill>
                    <a:srgbClr val="000000"/>
                  </a:solidFill>
                </a:rPr>
                <a:t>X</a:t>
              </a:r>
              <a:r>
                <a:rPr lang="en-US" altLang="zh-CN" sz="2800">
                  <a:solidFill>
                    <a:srgbClr val="000000"/>
                  </a:solidFill>
                </a:rPr>
                <a:t>)(</a:t>
              </a:r>
              <a:r>
                <a:rPr lang="en-US" altLang="zh-CN" sz="2800" i="1">
                  <a:solidFill>
                    <a:srgbClr val="000000"/>
                  </a:solidFill>
                </a:rPr>
                <a:t>Y</a:t>
              </a:r>
              <a:r>
                <a:rPr lang="en-US" altLang="zh-CN" sz="2800">
                  <a:solidFill>
                    <a:srgbClr val="000000"/>
                  </a:solidFill>
                </a:rPr>
                <a:t>-E</a:t>
              </a:r>
              <a:r>
                <a:rPr lang="en-US" altLang="zh-CN" sz="2800" i="1">
                  <a:solidFill>
                    <a:srgbClr val="000000"/>
                  </a:solidFill>
                </a:rPr>
                <a:t>Y</a:t>
              </a:r>
              <a:r>
                <a:rPr lang="en-US" altLang="zh-CN" sz="2800">
                  <a:solidFill>
                    <a:srgbClr val="000000"/>
                  </a:solidFill>
                </a:rPr>
                <a:t>)=E</a:t>
              </a:r>
              <a:r>
                <a:rPr lang="en-US" altLang="zh-CN" sz="2800" i="1">
                  <a:solidFill>
                    <a:srgbClr val="000000"/>
                  </a:solidFill>
                </a:rPr>
                <a:t>XY</a:t>
              </a:r>
              <a:r>
                <a:rPr lang="en-US" altLang="zh-CN" sz="2800">
                  <a:solidFill>
                    <a:srgbClr val="000000"/>
                  </a:solidFill>
                </a:rPr>
                <a:t>-E</a:t>
              </a:r>
              <a:r>
                <a:rPr lang="en-US" altLang="zh-CN" sz="2800" i="1">
                  <a:solidFill>
                    <a:srgbClr val="000000"/>
                  </a:solidFill>
                </a:rPr>
                <a:t>X</a:t>
              </a:r>
              <a:r>
                <a:rPr lang="en-US" altLang="zh-CN" sz="2800">
                  <a:solidFill>
                    <a:srgbClr val="000000"/>
                  </a:solidFill>
                </a:rPr>
                <a:t>E</a:t>
              </a:r>
              <a:r>
                <a:rPr lang="en-US" altLang="zh-CN" sz="2800" i="1">
                  <a:solidFill>
                    <a:srgbClr val="000000"/>
                  </a:solidFill>
                </a:rPr>
                <a:t>Y</a:t>
              </a:r>
            </a:p>
            <a:p>
              <a:pPr algn="just"/>
              <a:r>
                <a:rPr lang="zh-CN" altLang="en-US" sz="2800">
                  <a:solidFill>
                    <a:srgbClr val="000000"/>
                  </a:solidFill>
                </a:rPr>
                <a:t>为随机变量</a:t>
              </a:r>
              <a:r>
                <a:rPr lang="en-US" altLang="zh-CN" sz="2800" i="1">
                  <a:solidFill>
                    <a:srgbClr val="000000"/>
                  </a:solidFill>
                </a:rPr>
                <a:t>X</a:t>
              </a:r>
              <a:r>
                <a:rPr lang="en-US" altLang="zh-CN" sz="2800">
                  <a:solidFill>
                    <a:srgbClr val="000000"/>
                  </a:solidFill>
                </a:rPr>
                <a:t>,</a:t>
              </a:r>
              <a:r>
                <a:rPr lang="en-US" altLang="zh-CN" sz="2800" i="1">
                  <a:solidFill>
                    <a:srgbClr val="000000"/>
                  </a:solidFill>
                </a:rPr>
                <a:t>Y</a:t>
              </a:r>
              <a:r>
                <a:rPr lang="zh-CN" altLang="en-US" sz="2800">
                  <a:solidFill>
                    <a:srgbClr val="000000"/>
                  </a:solidFill>
                </a:rPr>
                <a:t>的协方差</a:t>
              </a:r>
              <a:r>
                <a:rPr lang="en-US" altLang="zh-CN" sz="2800">
                  <a:solidFill>
                    <a:srgbClr val="000000"/>
                  </a:solidFill>
                </a:rPr>
                <a:t>. </a:t>
              </a:r>
              <a:r>
                <a:rPr lang="zh-CN" altLang="en-US" sz="2800">
                  <a:solidFill>
                    <a:srgbClr val="000000"/>
                  </a:solidFill>
                </a:rPr>
                <a:t>而  </a:t>
              </a:r>
              <a:r>
                <a:rPr lang="en-US" altLang="en-US" sz="2800">
                  <a:solidFill>
                    <a:srgbClr val="000000"/>
                  </a:solidFill>
                </a:rPr>
                <a:t>COV(</a:t>
              </a:r>
              <a:r>
                <a:rPr lang="en-US" altLang="en-US" sz="2800" i="1">
                  <a:solidFill>
                    <a:srgbClr val="000000"/>
                  </a:solidFill>
                </a:rPr>
                <a:t>X</a:t>
              </a:r>
              <a:r>
                <a:rPr lang="en-US" altLang="en-US" sz="2800">
                  <a:solidFill>
                    <a:srgbClr val="000000"/>
                  </a:solidFill>
                </a:rPr>
                <a:t>,</a:t>
              </a:r>
              <a:r>
                <a:rPr lang="en-US" altLang="en-US" sz="2800" i="1">
                  <a:solidFill>
                    <a:srgbClr val="000000"/>
                  </a:solidFill>
                </a:rPr>
                <a:t>X</a:t>
              </a:r>
              <a:r>
                <a:rPr lang="en-US" altLang="en-US" sz="2800">
                  <a:solidFill>
                    <a:srgbClr val="000000"/>
                  </a:solidFill>
                </a:rPr>
                <a:t>)=D</a:t>
              </a:r>
              <a:r>
                <a:rPr lang="en-US" altLang="en-US" sz="2800" i="1">
                  <a:solidFill>
                    <a:srgbClr val="000000"/>
                  </a:solidFill>
                </a:rPr>
                <a:t>X</a:t>
              </a:r>
              <a:r>
                <a:rPr lang="en-US" altLang="en-US" sz="2800">
                  <a:solidFill>
                    <a:srgbClr val="000000"/>
                  </a:solidFill>
                </a:rPr>
                <a:t>.</a:t>
              </a:r>
              <a:endParaRPr lang="en-US" altLang="zh-CN" sz="2800">
                <a:solidFill>
                  <a:srgbClr val="000000"/>
                </a:solidFill>
              </a:endParaRPr>
            </a:p>
            <a:p>
              <a:pPr algn="just"/>
              <a:r>
                <a:rPr lang="en-US" altLang="zh-CN" sz="2800">
                  <a:solidFill>
                    <a:srgbClr val="000000"/>
                  </a:solidFill>
                </a:rPr>
                <a:t>    </a:t>
              </a:r>
              <a:r>
                <a:rPr lang="zh-CN" altLang="en-US" sz="2800">
                  <a:solidFill>
                    <a:srgbClr val="000000"/>
                  </a:solidFill>
                </a:rPr>
                <a:t>　                            </a:t>
              </a:r>
            </a:p>
            <a:p>
              <a:pPr algn="just"/>
              <a:r>
                <a:rPr lang="zh-CN" altLang="en-US" sz="2800">
                  <a:solidFill>
                    <a:srgbClr val="000000"/>
                  </a:solidFill>
                </a:rPr>
                <a:t>                                     为随机变量</a:t>
              </a:r>
              <a:r>
                <a:rPr lang="en-US" altLang="zh-CN" sz="2800">
                  <a:solidFill>
                    <a:srgbClr val="000000"/>
                  </a:solidFill>
                </a:rPr>
                <a:t>X,Y</a:t>
              </a:r>
              <a:r>
                <a:rPr lang="zh-CN" altLang="en-US" sz="2800">
                  <a:solidFill>
                    <a:srgbClr val="000000"/>
                  </a:solidFill>
                </a:rPr>
                <a:t>的相关系数。</a:t>
              </a:r>
              <a:endParaRPr kumimoji="1" lang="zh-CN" altLang="en-US" sz="2800">
                <a:solidFill>
                  <a:srgbClr val="000000"/>
                </a:solidFill>
              </a:endParaRPr>
            </a:p>
          </p:txBody>
        </p:sp>
        <p:graphicFrame>
          <p:nvGraphicFramePr>
            <p:cNvPr id="2051" name="Object 3"/>
            <p:cNvGraphicFramePr>
              <a:graphicFrameLocks noChangeAspect="1"/>
            </p:cNvGraphicFramePr>
            <p:nvPr/>
          </p:nvGraphicFramePr>
          <p:xfrm>
            <a:off x="908" y="1640"/>
            <a:ext cx="1632" cy="577"/>
          </p:xfrm>
          <a:graphic>
            <a:graphicData uri="http://schemas.openxmlformats.org/presentationml/2006/ole">
              <p:oleObj spid="_x0000_s2051" name="公式" r:id="rId4" imgW="1041120" imgH="368280" progId="Equation.3">
                <p:embed/>
              </p:oleObj>
            </a:graphicData>
          </a:graphic>
        </p:graphicFrame>
      </p:gr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5"/>
          <p:cNvSpPr>
            <a:spLocks noChangeArrowheads="1"/>
          </p:cNvSpPr>
          <p:nvPr/>
        </p:nvSpPr>
        <p:spPr bwMode="auto">
          <a:xfrm>
            <a:off x="357188" y="714375"/>
            <a:ext cx="8534400" cy="1066800"/>
          </a:xfrm>
          <a:prstGeom prst="rect">
            <a:avLst/>
          </a:prstGeom>
          <a:noFill/>
          <a:ln w="12700">
            <a:noFill/>
            <a:miter lim="800000"/>
            <a:headEnd/>
            <a:tailEnd/>
          </a:ln>
        </p:spPr>
        <p:txBody>
          <a:bodyPr lIns="90488" tIns="44450" rIns="90488" bIns="44450" anchor="ctr" anchorCtr="1"/>
          <a:lstStyle/>
          <a:p>
            <a:r>
              <a:rPr kumimoji="1" lang="en-US" altLang="zh-CN" sz="3200">
                <a:solidFill>
                  <a:srgbClr val="000000"/>
                </a:solidFill>
              </a:rPr>
              <a:t>(5)</a:t>
            </a:r>
            <a:r>
              <a:rPr kumimoji="1" lang="zh-CN" altLang="en-US" sz="3200">
                <a:solidFill>
                  <a:srgbClr val="000000"/>
                </a:solidFill>
              </a:rPr>
              <a:t>判定系数</a:t>
            </a:r>
            <a:r>
              <a:rPr kumimoji="1" lang="en-US" altLang="zh-CN" sz="3200" i="1">
                <a:solidFill>
                  <a:srgbClr val="000000"/>
                </a:solidFill>
              </a:rPr>
              <a:t>r</a:t>
            </a:r>
            <a:r>
              <a:rPr kumimoji="1" lang="en-US" altLang="zh-CN" sz="3200" baseline="30000">
                <a:solidFill>
                  <a:srgbClr val="000000"/>
                </a:solidFill>
              </a:rPr>
              <a:t>2</a:t>
            </a:r>
            <a:r>
              <a:rPr kumimoji="1" lang="en-US" altLang="zh-CN" sz="3200">
                <a:solidFill>
                  <a:srgbClr val="000000"/>
                </a:solidFill>
              </a:rPr>
              <a:t> (</a:t>
            </a:r>
            <a:r>
              <a:rPr kumimoji="1" lang="en-US" altLang="zh-CN" sz="3200">
                <a:solidFill>
                  <a:srgbClr val="000000"/>
                </a:solidFill>
                <a:cs typeface="Times New Roman" pitchFamily="18" charset="0"/>
              </a:rPr>
              <a:t>coefficient of determination</a:t>
            </a:r>
            <a:r>
              <a:rPr kumimoji="1" lang="en-US" altLang="zh-CN" sz="3200">
                <a:solidFill>
                  <a:srgbClr val="000000"/>
                </a:solidFill>
              </a:rPr>
              <a:t>)</a:t>
            </a:r>
          </a:p>
        </p:txBody>
      </p:sp>
      <p:sp>
        <p:nvSpPr>
          <p:cNvPr id="10244" name="Rectangle 6"/>
          <p:cNvSpPr>
            <a:spLocks noChangeArrowheads="1"/>
          </p:cNvSpPr>
          <p:nvPr/>
        </p:nvSpPr>
        <p:spPr bwMode="auto">
          <a:xfrm>
            <a:off x="501650" y="1649413"/>
            <a:ext cx="8458200" cy="2057400"/>
          </a:xfrm>
          <a:prstGeom prst="rect">
            <a:avLst/>
          </a:prstGeom>
          <a:noFill/>
          <a:ln w="12700">
            <a:noFill/>
            <a:miter lim="800000"/>
            <a:headEnd/>
            <a:tailEnd/>
          </a:ln>
        </p:spPr>
        <p:txBody>
          <a:bodyPr lIns="90488" tIns="44450" rIns="90488" bIns="44450"/>
          <a:lstStyle/>
          <a:p>
            <a:pPr marL="609600" indent="-609600">
              <a:buClr>
                <a:schemeClr val="hlink"/>
              </a:buClr>
              <a:buSzPct val="110000"/>
              <a:buFontTx/>
              <a:buAutoNum type="arabicPeriod"/>
            </a:pPr>
            <a:r>
              <a:rPr kumimoji="1" lang="zh-CN" altLang="en-US" sz="2800">
                <a:solidFill>
                  <a:srgbClr val="000000"/>
                </a:solidFill>
                <a:latin typeface="Tahoma" pitchFamily="34" charset="0"/>
              </a:rPr>
              <a:t>回归平方和</a:t>
            </a:r>
            <a:r>
              <a:rPr kumimoji="1" lang="zh-CN" altLang="en-US" sz="2800">
                <a:solidFill>
                  <a:srgbClr val="000000"/>
                </a:solidFill>
              </a:rPr>
              <a:t>占总离差平方和的比例</a:t>
            </a:r>
          </a:p>
          <a:p>
            <a:pPr marL="609600" indent="-609600" algn="just">
              <a:spcBef>
                <a:spcPct val="20000"/>
              </a:spcBef>
              <a:buClr>
                <a:schemeClr val="hlink"/>
              </a:buClr>
              <a:buSzPct val="110000"/>
              <a:buFontTx/>
              <a:buAutoNum type="arabicPeriod"/>
            </a:pPr>
            <a:endParaRPr kumimoji="1" lang="zh-CN" altLang="en-US" sz="2800">
              <a:solidFill>
                <a:srgbClr val="000000"/>
              </a:solidFill>
            </a:endParaRPr>
          </a:p>
          <a:p>
            <a:pPr marL="609600" indent="-609600" algn="just">
              <a:spcBef>
                <a:spcPct val="20000"/>
              </a:spcBef>
              <a:buClr>
                <a:schemeClr val="hlink"/>
              </a:buClr>
              <a:buSzPct val="110000"/>
              <a:buFontTx/>
              <a:buAutoNum type="arabicPeriod"/>
            </a:pPr>
            <a:endParaRPr kumimoji="1" lang="en-US" altLang="zh-CN" sz="2600">
              <a:solidFill>
                <a:srgbClr val="000000"/>
              </a:solidFill>
            </a:endParaRPr>
          </a:p>
        </p:txBody>
      </p:sp>
      <p:sp>
        <p:nvSpPr>
          <p:cNvPr id="464904" name="Rectangle 8"/>
          <p:cNvSpPr>
            <a:spLocks noChangeArrowheads="1"/>
          </p:cNvSpPr>
          <p:nvPr/>
        </p:nvSpPr>
        <p:spPr bwMode="auto">
          <a:xfrm>
            <a:off x="501650" y="3810000"/>
            <a:ext cx="8229600" cy="2227263"/>
          </a:xfrm>
          <a:prstGeom prst="rect">
            <a:avLst/>
          </a:prstGeom>
          <a:noFill/>
          <a:ln w="12700">
            <a:noFill/>
            <a:miter lim="800000"/>
            <a:headEnd/>
            <a:tailEnd/>
          </a:ln>
          <a:effectLst/>
        </p:spPr>
        <p:txBody>
          <a:bodyPr>
            <a:spAutoFit/>
          </a:bodyPr>
          <a:lstStyle/>
          <a:p>
            <a:pPr marL="457200" indent="-457200">
              <a:buFontTx/>
              <a:buAutoNum type="arabicPeriod" startAt="2"/>
              <a:defRPr/>
            </a:pPr>
            <a:r>
              <a:rPr kumimoji="1" lang="zh-CN" altLang="en-US" sz="2800" dirty="0">
                <a:solidFill>
                  <a:srgbClr val="000000"/>
                </a:solidFill>
                <a:effectLst>
                  <a:outerShdw blurRad="38100" dist="38100" dir="2700000" algn="tl">
                    <a:srgbClr val="C0C0C0"/>
                  </a:outerShdw>
                </a:effectLst>
                <a:ea typeface="宋体" pitchFamily="2" charset="-122"/>
              </a:rPr>
              <a:t>反映回归直线的拟合程度</a:t>
            </a:r>
          </a:p>
          <a:p>
            <a:pPr marL="457200" indent="-457200">
              <a:buFontTx/>
              <a:buAutoNum type="arabicPeriod" startAt="2"/>
              <a:defRPr/>
            </a:pPr>
            <a:r>
              <a:rPr kumimoji="1" lang="zh-CN" altLang="en-US" sz="2800" dirty="0">
                <a:solidFill>
                  <a:srgbClr val="000000"/>
                </a:solidFill>
                <a:effectLst>
                  <a:outerShdw blurRad="38100" dist="38100" dir="2700000" algn="tl">
                    <a:srgbClr val="C0C0C0"/>
                  </a:outerShdw>
                </a:effectLst>
                <a:ea typeface="宋体" pitchFamily="2" charset="-122"/>
              </a:rPr>
              <a:t>取值范围在 </a:t>
            </a:r>
            <a:r>
              <a:rPr kumimoji="1" lang="en-US" altLang="zh-CN" sz="2800" dirty="0">
                <a:solidFill>
                  <a:srgbClr val="000000"/>
                </a:solidFill>
                <a:effectLst>
                  <a:outerShdw blurRad="38100" dist="38100" dir="2700000" algn="tl">
                    <a:srgbClr val="C0C0C0"/>
                  </a:outerShdw>
                </a:effectLst>
                <a:ea typeface="宋体" pitchFamily="2" charset="-122"/>
              </a:rPr>
              <a:t>[ 0 , 1 ] </a:t>
            </a:r>
            <a:r>
              <a:rPr kumimoji="1" lang="zh-CN" altLang="en-US" sz="2800" dirty="0">
                <a:solidFill>
                  <a:srgbClr val="000000"/>
                </a:solidFill>
                <a:effectLst>
                  <a:outerShdw blurRad="38100" dist="38100" dir="2700000" algn="tl">
                    <a:srgbClr val="C0C0C0"/>
                  </a:outerShdw>
                </a:effectLst>
                <a:ea typeface="宋体" pitchFamily="2" charset="-122"/>
              </a:rPr>
              <a:t>之间</a:t>
            </a:r>
          </a:p>
          <a:p>
            <a:pPr marL="457200" indent="-457200">
              <a:buFontTx/>
              <a:buAutoNum type="arabicPeriod" startAt="2"/>
              <a:defRPr/>
            </a:pPr>
            <a:r>
              <a:rPr kumimoji="1" lang="zh-CN" altLang="en-US" sz="2800" dirty="0">
                <a:solidFill>
                  <a:srgbClr val="000000"/>
                </a:solidFill>
                <a:effectLst>
                  <a:outerShdw blurRad="38100" dist="38100" dir="2700000" algn="tl">
                    <a:srgbClr val="C0C0C0"/>
                  </a:outerShdw>
                </a:effectLst>
                <a:ea typeface="宋体" pitchFamily="2" charset="-122"/>
              </a:rPr>
              <a:t> </a:t>
            </a:r>
            <a:r>
              <a:rPr kumimoji="1" lang="en-US" altLang="zh-CN" sz="2800" i="1" dirty="0">
                <a:solidFill>
                  <a:srgbClr val="000000"/>
                </a:solidFill>
                <a:effectLst>
                  <a:outerShdw blurRad="38100" dist="38100" dir="2700000" algn="tl">
                    <a:srgbClr val="C0C0C0"/>
                  </a:outerShdw>
                </a:effectLst>
                <a:ea typeface="宋体" pitchFamily="2" charset="-122"/>
              </a:rPr>
              <a:t>R</a:t>
            </a:r>
            <a:r>
              <a:rPr kumimoji="1" lang="en-US" altLang="zh-CN" sz="2800" baseline="30000" dirty="0">
                <a:solidFill>
                  <a:srgbClr val="000000"/>
                </a:solidFill>
                <a:effectLst>
                  <a:outerShdw blurRad="38100" dist="38100" dir="2700000" algn="tl">
                    <a:srgbClr val="C0C0C0"/>
                  </a:outerShdw>
                </a:effectLst>
                <a:ea typeface="宋体" pitchFamily="2" charset="-122"/>
              </a:rPr>
              <a:t>2 </a:t>
            </a:r>
            <a:r>
              <a:rPr kumimoji="1" lang="en-US" altLang="zh-CN" sz="2800" dirty="0">
                <a:solidFill>
                  <a:srgbClr val="000000"/>
                </a:solidFill>
                <a:effectLst>
                  <a:outerShdw blurRad="38100" dist="38100" dir="2700000" algn="tl">
                    <a:srgbClr val="C0C0C0"/>
                  </a:outerShdw>
                </a:effectLst>
                <a:ea typeface="宋体" pitchFamily="2" charset="-122"/>
                <a:sym typeface="Symbol" pitchFamily="18" charset="2"/>
              </a:rPr>
              <a:t></a:t>
            </a:r>
            <a:r>
              <a:rPr kumimoji="1" lang="en-US" altLang="zh-CN" sz="2800" dirty="0">
                <a:solidFill>
                  <a:srgbClr val="000000"/>
                </a:solidFill>
                <a:effectLst>
                  <a:outerShdw blurRad="38100" dist="38100" dir="2700000" algn="tl">
                    <a:srgbClr val="C0C0C0"/>
                  </a:outerShdw>
                </a:effectLst>
                <a:ea typeface="宋体" pitchFamily="2" charset="-122"/>
              </a:rPr>
              <a:t>1</a:t>
            </a:r>
            <a:r>
              <a:rPr kumimoji="1" lang="zh-CN" altLang="en-US" sz="2800" dirty="0">
                <a:solidFill>
                  <a:srgbClr val="000000"/>
                </a:solidFill>
                <a:effectLst>
                  <a:outerShdw blurRad="38100" dist="38100" dir="2700000" algn="tl">
                    <a:srgbClr val="C0C0C0"/>
                  </a:outerShdw>
                </a:effectLst>
                <a:ea typeface="宋体" pitchFamily="2" charset="-122"/>
              </a:rPr>
              <a:t>，说明回归方程拟合的越好；</a:t>
            </a:r>
            <a:r>
              <a:rPr kumimoji="1" lang="en-US" altLang="zh-CN" sz="2800" i="1" dirty="0">
                <a:solidFill>
                  <a:srgbClr val="000000"/>
                </a:solidFill>
                <a:effectLst>
                  <a:outerShdw blurRad="38100" dist="38100" dir="2700000" algn="tl">
                    <a:srgbClr val="C0C0C0"/>
                  </a:outerShdw>
                </a:effectLst>
                <a:ea typeface="宋体" pitchFamily="2" charset="-122"/>
              </a:rPr>
              <a:t>R</a:t>
            </a:r>
            <a:r>
              <a:rPr kumimoji="1" lang="en-US" altLang="zh-CN" sz="2800" baseline="30000" dirty="0">
                <a:solidFill>
                  <a:srgbClr val="000000"/>
                </a:solidFill>
                <a:effectLst>
                  <a:outerShdw blurRad="38100" dist="38100" dir="2700000" algn="tl">
                    <a:srgbClr val="C0C0C0"/>
                  </a:outerShdw>
                </a:effectLst>
                <a:ea typeface="宋体" pitchFamily="2" charset="-122"/>
              </a:rPr>
              <a:t>2</a:t>
            </a:r>
            <a:r>
              <a:rPr kumimoji="1" lang="en-US" altLang="zh-CN" sz="2800" dirty="0">
                <a:solidFill>
                  <a:srgbClr val="000000"/>
                </a:solidFill>
                <a:effectLst>
                  <a:outerShdw blurRad="38100" dist="38100" dir="2700000" algn="tl">
                    <a:srgbClr val="C0C0C0"/>
                  </a:outerShdw>
                </a:effectLst>
                <a:ea typeface="宋体" pitchFamily="2" charset="-122"/>
                <a:sym typeface="Symbol" pitchFamily="18" charset="2"/>
              </a:rPr>
              <a:t></a:t>
            </a:r>
            <a:r>
              <a:rPr kumimoji="1" lang="en-US" altLang="zh-CN" sz="2800" dirty="0">
                <a:solidFill>
                  <a:srgbClr val="000000"/>
                </a:solidFill>
                <a:effectLst>
                  <a:outerShdw blurRad="38100" dist="38100" dir="2700000" algn="tl">
                    <a:srgbClr val="C0C0C0"/>
                  </a:outerShdw>
                </a:effectLst>
                <a:ea typeface="宋体" pitchFamily="2" charset="-122"/>
              </a:rPr>
              <a:t>0</a:t>
            </a:r>
            <a:r>
              <a:rPr kumimoji="1" lang="zh-CN" altLang="en-US" sz="2800" dirty="0">
                <a:solidFill>
                  <a:srgbClr val="000000"/>
                </a:solidFill>
                <a:effectLst>
                  <a:outerShdw blurRad="38100" dist="38100" dir="2700000" algn="tl">
                    <a:srgbClr val="C0C0C0"/>
                  </a:outerShdw>
                </a:effectLst>
                <a:ea typeface="宋体" pitchFamily="2" charset="-122"/>
              </a:rPr>
              <a:t>，说明回归方程拟合的越差</a:t>
            </a:r>
          </a:p>
          <a:p>
            <a:pPr marL="457200" indent="-457200">
              <a:buFontTx/>
              <a:buAutoNum type="arabicPeriod" startAt="2"/>
              <a:defRPr/>
            </a:pPr>
            <a:r>
              <a:rPr kumimoji="1" lang="zh-CN" altLang="en-US" sz="2800" dirty="0">
                <a:solidFill>
                  <a:srgbClr val="000000"/>
                </a:solidFill>
                <a:effectLst>
                  <a:outerShdw blurRad="38100" dist="38100" dir="2700000" algn="tl">
                    <a:srgbClr val="C0C0C0"/>
                  </a:outerShdw>
                </a:effectLst>
                <a:ea typeface="宋体" pitchFamily="2" charset="-122"/>
              </a:rPr>
              <a:t>判定系数等于相关系数的平方，即</a:t>
            </a:r>
            <a:r>
              <a:rPr kumimoji="1" lang="en-US" altLang="zh-CN" sz="2800" i="1" dirty="0">
                <a:solidFill>
                  <a:srgbClr val="000000"/>
                </a:solidFill>
                <a:effectLst>
                  <a:outerShdw blurRad="38100" dist="38100" dir="2700000" algn="tl">
                    <a:srgbClr val="C0C0C0"/>
                  </a:outerShdw>
                </a:effectLst>
                <a:ea typeface="宋体" pitchFamily="2" charset="-122"/>
              </a:rPr>
              <a:t>R</a:t>
            </a:r>
            <a:r>
              <a:rPr kumimoji="1" lang="en-US" altLang="zh-CN" sz="2800" baseline="30000" dirty="0">
                <a:solidFill>
                  <a:srgbClr val="000000"/>
                </a:solidFill>
                <a:effectLst>
                  <a:outerShdw blurRad="38100" dist="38100" dir="2700000" algn="tl">
                    <a:srgbClr val="C0C0C0"/>
                  </a:outerShdw>
                </a:effectLst>
                <a:ea typeface="宋体" pitchFamily="2" charset="-122"/>
              </a:rPr>
              <a:t>2</a:t>
            </a:r>
            <a:r>
              <a:rPr kumimoji="1" lang="zh-CN" altLang="en-US" sz="2800" dirty="0">
                <a:solidFill>
                  <a:srgbClr val="000000"/>
                </a:solidFill>
                <a:effectLst>
                  <a:outerShdw blurRad="38100" dist="38100" dir="2700000" algn="tl">
                    <a:srgbClr val="C0C0C0"/>
                  </a:outerShdw>
                </a:effectLst>
                <a:ea typeface="宋体" pitchFamily="2" charset="-122"/>
              </a:rPr>
              <a:t>＝</a:t>
            </a:r>
            <a:r>
              <a:rPr kumimoji="1" lang="en-US" altLang="zh-CN" sz="2800" i="1" dirty="0">
                <a:solidFill>
                  <a:srgbClr val="000000"/>
                </a:solidFill>
                <a:effectLst>
                  <a:outerShdw blurRad="38100" dist="38100" dir="2700000" algn="tl">
                    <a:srgbClr val="C0C0C0"/>
                  </a:outerShdw>
                </a:effectLst>
                <a:ea typeface="宋体" pitchFamily="2" charset="-122"/>
              </a:rPr>
              <a:t>r</a:t>
            </a:r>
            <a:r>
              <a:rPr kumimoji="1" lang="en-US" altLang="zh-CN" sz="2800" baseline="30000" dirty="0">
                <a:solidFill>
                  <a:srgbClr val="000000"/>
                </a:solidFill>
                <a:effectLst>
                  <a:outerShdw blurRad="38100" dist="38100" dir="2700000" algn="tl">
                    <a:srgbClr val="C0C0C0"/>
                  </a:outerShdw>
                </a:effectLst>
                <a:ea typeface="宋体" pitchFamily="2" charset="-122"/>
              </a:rPr>
              <a:t>2</a:t>
            </a:r>
          </a:p>
        </p:txBody>
      </p:sp>
      <p:sp>
        <p:nvSpPr>
          <p:cNvPr id="10246"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0247"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0242" name="Object 8"/>
          <p:cNvGraphicFramePr>
            <a:graphicFrameLocks noChangeAspect="1"/>
          </p:cNvGraphicFramePr>
          <p:nvPr/>
        </p:nvGraphicFramePr>
        <p:xfrm>
          <a:off x="1071563" y="2286000"/>
          <a:ext cx="6689725" cy="1357313"/>
        </p:xfrm>
        <a:graphic>
          <a:graphicData uri="http://schemas.openxmlformats.org/presentationml/2006/ole">
            <p:oleObj spid="_x0000_s86018" name="Equation" r:id="rId3" imgW="2628900" imgH="533400" progId="Equation.DSMT4">
              <p:embed/>
            </p:oleObj>
          </a:graphicData>
        </a:graphic>
      </p:graphicFrame>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74" name="Rectangle 2"/>
          <p:cNvSpPr>
            <a:spLocks noGrp="1" noChangeArrowheads="1"/>
          </p:cNvSpPr>
          <p:nvPr>
            <p:ph type="title" idx="4294967295"/>
          </p:nvPr>
        </p:nvSpPr>
        <p:spPr>
          <a:xfrm>
            <a:off x="176213" y="1481138"/>
            <a:ext cx="5257800" cy="533400"/>
          </a:xfrm>
        </p:spPr>
        <p:txBody>
          <a:bodyPr/>
          <a:lstStyle/>
          <a:p>
            <a:pPr eaLnBrk="1" hangingPunct="1"/>
            <a:r>
              <a:rPr lang="zh-CN" altLang="en-US" sz="2800" smtClean="0">
                <a:solidFill>
                  <a:srgbClr val="0000FF"/>
                </a:solidFill>
                <a:latin typeface="Times New Roman" pitchFamily="18" charset="0"/>
                <a:ea typeface="楷体_GB2312" pitchFamily="49" charset="-122"/>
              </a:rPr>
              <a:t>表</a:t>
            </a:r>
            <a:r>
              <a:rPr lang="en-US" altLang="zh-CN" sz="2800" smtClean="0">
                <a:solidFill>
                  <a:srgbClr val="0000FF"/>
                </a:solidFill>
                <a:latin typeface="Times New Roman" pitchFamily="18" charset="0"/>
                <a:ea typeface="楷体_GB2312" pitchFamily="49" charset="-122"/>
              </a:rPr>
              <a:t>3.2.2    </a:t>
            </a:r>
            <a:r>
              <a:rPr lang="zh-CN" altLang="en-US" sz="2800" smtClean="0">
                <a:solidFill>
                  <a:srgbClr val="0000FF"/>
                </a:solidFill>
                <a:latin typeface="Times New Roman" pitchFamily="18" charset="0"/>
                <a:ea typeface="楷体_GB2312" pitchFamily="49" charset="-122"/>
              </a:rPr>
              <a:t>例</a:t>
            </a:r>
            <a:r>
              <a:rPr lang="en-US" altLang="zh-CN" sz="2800" smtClean="0">
                <a:solidFill>
                  <a:srgbClr val="0000FF"/>
                </a:solidFill>
                <a:latin typeface="Times New Roman" pitchFamily="18" charset="0"/>
                <a:ea typeface="楷体_GB2312" pitchFamily="49" charset="-122"/>
              </a:rPr>
              <a:t>3.2.2</a:t>
            </a:r>
            <a:r>
              <a:rPr lang="zh-CN" altLang="en-US" sz="2800" smtClean="0">
                <a:solidFill>
                  <a:srgbClr val="0000FF"/>
                </a:solidFill>
                <a:latin typeface="Times New Roman" pitchFamily="18" charset="0"/>
                <a:ea typeface="楷体_GB2312" pitchFamily="49" charset="-122"/>
              </a:rPr>
              <a:t>的计算表</a:t>
            </a:r>
            <a:r>
              <a:rPr lang="zh-CN" altLang="en-US" smtClean="0">
                <a:solidFill>
                  <a:srgbClr val="0000FF"/>
                </a:solidFill>
              </a:rPr>
              <a:t> </a:t>
            </a:r>
          </a:p>
        </p:txBody>
      </p:sp>
      <p:graphicFrame>
        <p:nvGraphicFramePr>
          <p:cNvPr id="418819" name="Group 3"/>
          <p:cNvGraphicFramePr>
            <a:graphicFrameLocks noGrp="1"/>
          </p:cNvGraphicFramePr>
          <p:nvPr>
            <p:ph type="tbl" idx="4294967295"/>
          </p:nvPr>
        </p:nvGraphicFramePr>
        <p:xfrm>
          <a:off x="1428750" y="2143125"/>
          <a:ext cx="7067550" cy="3200400"/>
        </p:xfrm>
        <a:graphic>
          <a:graphicData uri="http://schemas.openxmlformats.org/drawingml/2006/table">
            <a:tbl>
              <a:tblPr/>
              <a:tblGrid>
                <a:gridCol w="2355850"/>
                <a:gridCol w="2355850"/>
                <a:gridCol w="2355850"/>
              </a:tblGrid>
              <a:tr h="44608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sym typeface="Symbol" pitchFamily="18" charset="2"/>
                        </a:rPr>
                        <a:t></a:t>
                      </a:r>
                      <a:r>
                        <a:rPr kumimoji="0" lang="en-US" altLang="zh-CN" sz="2400" b="0" i="1" u="none" strike="noStrike" cap="none" normalizeH="0" baseline="0" smtClean="0">
                          <a:ln>
                            <a:noFill/>
                          </a:ln>
                          <a:solidFill>
                            <a:schemeClr val="tx1"/>
                          </a:solidFill>
                          <a:effectLst/>
                          <a:latin typeface="Times New Roman" pitchFamily="18" charset="0"/>
                          <a:ea typeface="楷体_GB2312" pitchFamily="49" charset="-122"/>
                        </a:rPr>
                        <a:t>x</a:t>
                      </a:r>
                      <a:r>
                        <a:rPr kumimoji="0" lang="en-US" altLang="zh-CN" sz="1800" b="0" i="1" u="none" strike="noStrike" cap="none" normalizeH="0" baseline="-25000" smtClean="0">
                          <a:ln>
                            <a:noFill/>
                          </a:ln>
                          <a:solidFill>
                            <a:schemeClr val="tx1"/>
                          </a:solidFill>
                          <a:effectLst/>
                          <a:latin typeface="Times New Roman" pitchFamily="18" charset="0"/>
                          <a:ea typeface="楷体_GB2312" pitchFamily="49" charset="-122"/>
                        </a:rPr>
                        <a:t>i</a:t>
                      </a:r>
                      <a:r>
                        <a:rPr kumimoji="0" lang="en-US" altLang="zh-CN" sz="2400" b="0" i="0" u="none" strike="noStrike" cap="none" normalizeH="0" baseline="0" smtClean="0">
                          <a:ln>
                            <a:noFill/>
                          </a:ln>
                          <a:solidFill>
                            <a:schemeClr val="tx1"/>
                          </a:solidFill>
                          <a:effectLst/>
                          <a:latin typeface="Times New Roman" pitchFamily="18" charset="0"/>
                          <a:ea typeface="楷体_GB2312" pitchFamily="49" charset="-122"/>
                        </a:rPr>
                        <a:t>=1.90</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0" i="1" u="none" strike="noStrike" cap="none" normalizeH="0" baseline="0" smtClean="0">
                          <a:ln>
                            <a:noFill/>
                          </a:ln>
                          <a:solidFill>
                            <a:schemeClr val="tx1"/>
                          </a:solidFill>
                          <a:effectLst/>
                          <a:latin typeface="Times New Roman" pitchFamily="18" charset="0"/>
                          <a:ea typeface="宋体" pitchFamily="2" charset="-122"/>
                        </a:rPr>
                        <a:t>n</a:t>
                      </a: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=12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sym typeface="Symbol" pitchFamily="18" charset="2"/>
                        </a:rPr>
                        <a:t></a:t>
                      </a:r>
                      <a:r>
                        <a:rPr kumimoji="0" lang="en-US" altLang="zh-CN" sz="2400" b="0" i="1" u="none" strike="noStrike" cap="none" normalizeH="0" baseline="0" smtClean="0">
                          <a:ln>
                            <a:noFill/>
                          </a:ln>
                          <a:solidFill>
                            <a:schemeClr val="tx1"/>
                          </a:solidFill>
                          <a:effectLst/>
                          <a:latin typeface="Times New Roman" pitchFamily="18" charset="0"/>
                          <a:ea typeface="楷体_GB2312" pitchFamily="49" charset="-122"/>
                        </a:rPr>
                        <a:t>y</a:t>
                      </a:r>
                      <a:r>
                        <a:rPr kumimoji="0" lang="en-US" altLang="zh-CN" sz="1800" b="0" i="1" u="none" strike="noStrike" cap="none" normalizeH="0" baseline="-25000" smtClean="0">
                          <a:ln>
                            <a:noFill/>
                          </a:ln>
                          <a:solidFill>
                            <a:schemeClr val="tx1"/>
                          </a:solidFill>
                          <a:effectLst/>
                          <a:latin typeface="Times New Roman" pitchFamily="18" charset="0"/>
                          <a:ea typeface="楷体_GB2312" pitchFamily="49" charset="-122"/>
                        </a:rPr>
                        <a:t>i</a:t>
                      </a:r>
                      <a:r>
                        <a:rPr kumimoji="0" lang="en-US" altLang="zh-CN" sz="2400" b="0" i="0" u="none" strike="noStrike" cap="none" normalizeH="0" baseline="0" smtClean="0">
                          <a:ln>
                            <a:noFill/>
                          </a:ln>
                          <a:solidFill>
                            <a:schemeClr val="tx1"/>
                          </a:solidFill>
                          <a:effectLst/>
                          <a:latin typeface="Times New Roman" pitchFamily="18" charset="0"/>
                          <a:ea typeface="楷体_GB2312" pitchFamily="49" charset="-122"/>
                        </a:rPr>
                        <a:t>=590.5</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608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endParaRPr kumimoji="0" lang="zh-CN"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endParaRPr kumimoji="0" lang="zh-CN"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endParaRPr kumimoji="0" lang="zh-CN"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65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sym typeface="Symbol" pitchFamily="18" charset="2"/>
                        </a:rPr>
                        <a:t></a:t>
                      </a:r>
                      <a:r>
                        <a:rPr kumimoji="0" lang="en-US" altLang="zh-CN" sz="2400" b="0" i="1" u="none" strike="noStrike" cap="none" normalizeH="0" baseline="0" smtClean="0">
                          <a:ln>
                            <a:noFill/>
                          </a:ln>
                          <a:solidFill>
                            <a:schemeClr val="tx1"/>
                          </a:solidFill>
                          <a:effectLst/>
                          <a:latin typeface="Times New Roman" pitchFamily="18" charset="0"/>
                          <a:ea typeface="楷体_GB2312" pitchFamily="49" charset="-122"/>
                        </a:rPr>
                        <a:t>x</a:t>
                      </a:r>
                      <a:r>
                        <a:rPr kumimoji="0" lang="en-US" altLang="zh-CN" sz="1800" b="0" i="1" u="none" strike="noStrike" cap="none" normalizeH="0" baseline="-25000" smtClean="0">
                          <a:ln>
                            <a:noFill/>
                          </a:ln>
                          <a:solidFill>
                            <a:schemeClr val="tx1"/>
                          </a:solidFill>
                          <a:effectLst/>
                          <a:latin typeface="Times New Roman" pitchFamily="18" charset="0"/>
                          <a:ea typeface="楷体_GB2312" pitchFamily="49" charset="-122"/>
                        </a:rPr>
                        <a:t>i</a:t>
                      </a:r>
                      <a:r>
                        <a:rPr kumimoji="0" lang="en-US" altLang="zh-CN" sz="1800" b="0" i="1" u="none" strike="noStrike" cap="none" normalizeH="0" baseline="58000" smtClean="0">
                          <a:ln>
                            <a:noFill/>
                          </a:ln>
                          <a:solidFill>
                            <a:schemeClr val="tx1"/>
                          </a:solidFill>
                          <a:effectLst/>
                          <a:latin typeface="Times New Roman" pitchFamily="18" charset="0"/>
                          <a:ea typeface="楷体_GB2312" pitchFamily="49" charset="-122"/>
                        </a:rPr>
                        <a:t>2</a:t>
                      </a:r>
                      <a:r>
                        <a:rPr kumimoji="0" lang="en-US" altLang="zh-CN" sz="2400" b="0" i="0" u="none" strike="noStrike" cap="none" normalizeH="0" baseline="0" smtClean="0">
                          <a:ln>
                            <a:noFill/>
                          </a:ln>
                          <a:solidFill>
                            <a:schemeClr val="tx1"/>
                          </a:solidFill>
                          <a:effectLst/>
                          <a:latin typeface="Times New Roman" pitchFamily="18" charset="0"/>
                          <a:ea typeface="楷体_GB2312" pitchFamily="49" charset="-122"/>
                        </a:rPr>
                        <a:t>=0.3194</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sym typeface="Symbol" pitchFamily="18" charset="2"/>
                        </a:rPr>
                        <a:t></a:t>
                      </a:r>
                      <a:r>
                        <a:rPr kumimoji="0" lang="en-US" altLang="zh-CN" sz="2400" b="0" i="1" u="none" strike="noStrike" cap="none" normalizeH="0" baseline="0" smtClean="0">
                          <a:ln>
                            <a:noFill/>
                          </a:ln>
                          <a:solidFill>
                            <a:schemeClr val="tx1"/>
                          </a:solidFill>
                          <a:effectLst/>
                          <a:latin typeface="Times New Roman" pitchFamily="18" charset="0"/>
                          <a:ea typeface="楷体_GB2312" pitchFamily="49" charset="-122"/>
                        </a:rPr>
                        <a:t>x</a:t>
                      </a:r>
                      <a:r>
                        <a:rPr kumimoji="0" lang="en-US" altLang="zh-CN" sz="1800" b="0" i="1" u="none" strike="noStrike" cap="none" normalizeH="0" baseline="-25000" smtClean="0">
                          <a:ln>
                            <a:noFill/>
                          </a:ln>
                          <a:solidFill>
                            <a:schemeClr val="tx1"/>
                          </a:solidFill>
                          <a:effectLst/>
                          <a:latin typeface="Times New Roman" pitchFamily="18" charset="0"/>
                          <a:ea typeface="楷体_GB2312" pitchFamily="49" charset="-122"/>
                        </a:rPr>
                        <a:t>i </a:t>
                      </a:r>
                      <a:r>
                        <a:rPr kumimoji="0" lang="en-US" altLang="zh-CN" sz="2400" b="0" i="1" u="none" strike="noStrike" cap="none" normalizeH="0" baseline="0" smtClean="0">
                          <a:ln>
                            <a:noFill/>
                          </a:ln>
                          <a:solidFill>
                            <a:schemeClr val="tx1"/>
                          </a:solidFill>
                          <a:effectLst/>
                          <a:latin typeface="Times New Roman" pitchFamily="18" charset="0"/>
                          <a:ea typeface="楷体_GB2312" pitchFamily="49" charset="-122"/>
                        </a:rPr>
                        <a:t>y</a:t>
                      </a:r>
                      <a:r>
                        <a:rPr kumimoji="0" lang="en-US" altLang="zh-CN" sz="1800" b="0" i="1" u="none" strike="noStrike" cap="none" normalizeH="0" baseline="-25000" smtClean="0">
                          <a:ln>
                            <a:noFill/>
                          </a:ln>
                          <a:solidFill>
                            <a:schemeClr val="tx1"/>
                          </a:solidFill>
                          <a:effectLst/>
                          <a:latin typeface="Times New Roman" pitchFamily="18" charset="0"/>
                          <a:ea typeface="楷体_GB2312" pitchFamily="49" charset="-122"/>
                        </a:rPr>
                        <a:t>i </a:t>
                      </a:r>
                      <a:r>
                        <a:rPr kumimoji="0" lang="en-US" altLang="zh-CN" sz="2400" b="0" i="0" u="none" strike="noStrike" cap="none" normalizeH="0" baseline="0" smtClean="0">
                          <a:ln>
                            <a:noFill/>
                          </a:ln>
                          <a:solidFill>
                            <a:schemeClr val="tx1"/>
                          </a:solidFill>
                          <a:effectLst/>
                          <a:latin typeface="Times New Roman" pitchFamily="18" charset="0"/>
                          <a:ea typeface="楷体_GB2312" pitchFamily="49" charset="-122"/>
                        </a:rPr>
                        <a:t>=95.9250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sym typeface="Symbol" pitchFamily="18" charset="2"/>
                        </a:rPr>
                        <a:t></a:t>
                      </a:r>
                      <a:r>
                        <a:rPr kumimoji="0" lang="en-US" altLang="zh-CN" sz="2400" b="0" i="1" u="none" strike="noStrike" cap="none" normalizeH="0" baseline="0" smtClean="0">
                          <a:ln>
                            <a:noFill/>
                          </a:ln>
                          <a:solidFill>
                            <a:schemeClr val="tx1"/>
                          </a:solidFill>
                          <a:effectLst/>
                          <a:latin typeface="Times New Roman" pitchFamily="18" charset="0"/>
                          <a:ea typeface="楷体_GB2312" pitchFamily="49" charset="-122"/>
                        </a:rPr>
                        <a:t>y</a:t>
                      </a:r>
                      <a:r>
                        <a:rPr kumimoji="0" lang="en-US" altLang="zh-CN" sz="1800" b="0" i="1" u="none" strike="noStrike" cap="none" normalizeH="0" baseline="-25000" smtClean="0">
                          <a:ln>
                            <a:noFill/>
                          </a:ln>
                          <a:solidFill>
                            <a:schemeClr val="tx1"/>
                          </a:solidFill>
                          <a:effectLst/>
                          <a:latin typeface="Times New Roman" pitchFamily="18" charset="0"/>
                          <a:ea typeface="楷体_GB2312" pitchFamily="49" charset="-122"/>
                        </a:rPr>
                        <a:t>i</a:t>
                      </a:r>
                      <a:r>
                        <a:rPr kumimoji="0" lang="en-US" altLang="zh-CN" sz="1800" b="0" i="1" u="none" strike="noStrike" cap="none" normalizeH="0" baseline="58000" smtClean="0">
                          <a:ln>
                            <a:noFill/>
                          </a:ln>
                          <a:solidFill>
                            <a:schemeClr val="tx1"/>
                          </a:solidFill>
                          <a:effectLst/>
                          <a:latin typeface="Times New Roman" pitchFamily="18" charset="0"/>
                          <a:ea typeface="楷体_GB2312" pitchFamily="49" charset="-122"/>
                        </a:rPr>
                        <a:t>2</a:t>
                      </a:r>
                      <a:r>
                        <a:rPr kumimoji="0" lang="en-US" altLang="zh-CN" sz="2400" b="0" i="0" u="none" strike="noStrike" cap="none" normalizeH="0" baseline="0" smtClean="0">
                          <a:ln>
                            <a:noFill/>
                          </a:ln>
                          <a:solidFill>
                            <a:schemeClr val="tx1"/>
                          </a:solidFill>
                          <a:effectLst/>
                          <a:latin typeface="Times New Roman" pitchFamily="18" charset="0"/>
                          <a:ea typeface="楷体_GB2312" pitchFamily="49" charset="-122"/>
                        </a:rPr>
                        <a:t>=29392.75</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608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endParaRPr kumimoji="0" lang="zh-CN"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endParaRPr kumimoji="0" lang="zh-CN"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endParaRPr kumimoji="0" lang="zh-CN"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608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0" i="1" u="none" strike="noStrike" cap="none" normalizeH="0" baseline="0" smtClean="0">
                          <a:ln>
                            <a:noFill/>
                          </a:ln>
                          <a:solidFill>
                            <a:schemeClr val="tx1"/>
                          </a:solidFill>
                          <a:effectLst/>
                          <a:latin typeface="Times New Roman" pitchFamily="18" charset="0"/>
                          <a:ea typeface="宋体" pitchFamily="2" charset="-122"/>
                        </a:rPr>
                        <a:t>l</a:t>
                      </a:r>
                      <a:r>
                        <a:rPr kumimoji="0" lang="en-US" altLang="zh-CN" sz="1800" b="0" i="1" u="none" strike="noStrike" cap="none" normalizeH="0" baseline="-25000" smtClean="0">
                          <a:ln>
                            <a:noFill/>
                          </a:ln>
                          <a:solidFill>
                            <a:schemeClr val="tx1"/>
                          </a:solidFill>
                          <a:effectLst/>
                          <a:latin typeface="Times New Roman" pitchFamily="18" charset="0"/>
                          <a:ea typeface="宋体" pitchFamily="2" charset="-122"/>
                        </a:rPr>
                        <a:t>xx</a:t>
                      </a: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=0.0186</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0" i="1" u="none" strike="noStrike" cap="none" normalizeH="0" baseline="0" smtClean="0">
                          <a:ln>
                            <a:noFill/>
                          </a:ln>
                          <a:solidFill>
                            <a:schemeClr val="tx1"/>
                          </a:solidFill>
                          <a:effectLst/>
                          <a:latin typeface="Times New Roman" pitchFamily="18" charset="0"/>
                          <a:ea typeface="宋体" pitchFamily="2" charset="-122"/>
                        </a:rPr>
                        <a:t>l</a:t>
                      </a:r>
                      <a:r>
                        <a:rPr kumimoji="0" lang="en-US" altLang="zh-CN" sz="1800" b="0" i="1" u="none" strike="noStrike" cap="none" normalizeH="0" baseline="-25000" smtClean="0">
                          <a:ln>
                            <a:noFill/>
                          </a:ln>
                          <a:solidFill>
                            <a:schemeClr val="tx1"/>
                          </a:solidFill>
                          <a:effectLst/>
                          <a:latin typeface="Times New Roman" pitchFamily="18" charset="0"/>
                          <a:ea typeface="宋体" pitchFamily="2" charset="-122"/>
                        </a:rPr>
                        <a:t>xy</a:t>
                      </a: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=2.4292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0" i="1" u="none" strike="noStrike" cap="none" normalizeH="0" baseline="0" smtClean="0">
                          <a:ln>
                            <a:noFill/>
                          </a:ln>
                          <a:solidFill>
                            <a:schemeClr val="tx1"/>
                          </a:solidFill>
                          <a:effectLst/>
                          <a:latin typeface="Times New Roman" pitchFamily="18" charset="0"/>
                          <a:ea typeface="宋体" pitchFamily="2" charset="-122"/>
                        </a:rPr>
                        <a:t>l</a:t>
                      </a:r>
                      <a:r>
                        <a:rPr kumimoji="0" lang="en-US" altLang="zh-CN" sz="1800" b="0" i="1" u="none" strike="noStrike" cap="none" normalizeH="0" baseline="-25000" smtClean="0">
                          <a:ln>
                            <a:noFill/>
                          </a:ln>
                          <a:solidFill>
                            <a:schemeClr val="tx1"/>
                          </a:solidFill>
                          <a:effectLst/>
                          <a:latin typeface="Times New Roman" pitchFamily="18" charset="0"/>
                          <a:ea typeface="宋体" pitchFamily="2" charset="-122"/>
                        </a:rPr>
                        <a:t>yy</a:t>
                      </a: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=335.2292</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5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endParaRPr kumimoji="0" lang="zh-CN"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endParaRPr kumimoji="0" lang="zh-CN"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endParaRPr kumimoji="0" lang="zh-CN"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endParaRPr kumimoji="0" lang="zh-CN"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endParaRPr kumimoji="0" lang="zh-CN"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endParaRPr kumimoji="0" lang="zh-CN" altLang="zh-CN" sz="2400" b="0" i="0" u="none" strike="noStrike" cap="none" normalizeH="0" baseline="0" dirty="0" smtClean="0">
                        <a:ln>
                          <a:noFill/>
                        </a:ln>
                        <a:solidFill>
                          <a:schemeClr val="tx1"/>
                        </a:solidFill>
                        <a:effectLst/>
                        <a:latin typeface="Times New Roman" pitchFamily="18"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309" name="Rectangle 37"/>
          <p:cNvSpPr>
            <a:spLocks noChangeArrowheads="1"/>
          </p:cNvSpPr>
          <p:nvPr/>
        </p:nvSpPr>
        <p:spPr bwMode="auto">
          <a:xfrm>
            <a:off x="785813" y="5457825"/>
            <a:ext cx="5105400" cy="519113"/>
          </a:xfrm>
          <a:prstGeom prst="rect">
            <a:avLst/>
          </a:prstGeom>
          <a:noFill/>
          <a:ln w="9525">
            <a:noFill/>
            <a:miter lim="800000"/>
            <a:headEnd/>
            <a:tailEnd/>
          </a:ln>
        </p:spPr>
        <p:txBody>
          <a:bodyPr>
            <a:spAutoFit/>
          </a:bodyPr>
          <a:lstStyle/>
          <a:p>
            <a:r>
              <a:rPr kumimoji="1" lang="zh-CN" altLang="en-US" sz="2800">
                <a:latin typeface="Times New Roman" pitchFamily="18" charset="0"/>
                <a:ea typeface="楷体_GB2312" pitchFamily="49" charset="-122"/>
              </a:rPr>
              <a:t>由此给出回归方程为</a:t>
            </a:r>
            <a:r>
              <a:rPr kumimoji="1" lang="en-US" altLang="zh-CN" sz="2800">
                <a:latin typeface="Times New Roman" pitchFamily="18" charset="0"/>
                <a:ea typeface="楷体_GB2312" pitchFamily="49" charset="-122"/>
              </a:rPr>
              <a:t>:</a:t>
            </a:r>
            <a:r>
              <a:rPr kumimoji="1" lang="en-US" altLang="zh-CN" sz="2800">
                <a:latin typeface="Times New Roman" pitchFamily="18" charset="0"/>
              </a:rPr>
              <a:t> </a:t>
            </a:r>
          </a:p>
        </p:txBody>
      </p:sp>
      <p:graphicFrame>
        <p:nvGraphicFramePr>
          <p:cNvPr id="418854" name="Object 38"/>
          <p:cNvGraphicFramePr>
            <a:graphicFrameLocks noChangeAspect="1"/>
          </p:cNvGraphicFramePr>
          <p:nvPr/>
        </p:nvGraphicFramePr>
        <p:xfrm>
          <a:off x="4291013" y="5519738"/>
          <a:ext cx="2971800" cy="390525"/>
        </p:xfrm>
        <a:graphic>
          <a:graphicData uri="http://schemas.openxmlformats.org/presentationml/2006/ole">
            <p:oleObj spid="_x0000_s87042" name="Equation" r:id="rId4" imgW="1549080" imgH="203040" progId="Equation.DSMT4">
              <p:embed/>
            </p:oleObj>
          </a:graphicData>
        </a:graphic>
      </p:graphicFrame>
      <p:sp>
        <p:nvSpPr>
          <p:cNvPr id="11310" name="Rectangle 39"/>
          <p:cNvSpPr>
            <a:spLocks noChangeArrowheads="1"/>
          </p:cNvSpPr>
          <p:nvPr/>
        </p:nvSpPr>
        <p:spPr bwMode="auto">
          <a:xfrm>
            <a:off x="785813" y="642938"/>
            <a:ext cx="7467600" cy="946150"/>
          </a:xfrm>
          <a:prstGeom prst="rect">
            <a:avLst/>
          </a:prstGeom>
          <a:noFill/>
          <a:ln w="9525">
            <a:noFill/>
            <a:miter lim="800000"/>
            <a:headEnd/>
            <a:tailEnd/>
          </a:ln>
        </p:spPr>
        <p:txBody>
          <a:bodyPr>
            <a:spAutoFit/>
          </a:bodyPr>
          <a:lstStyle/>
          <a:p>
            <a:r>
              <a:rPr kumimoji="1" lang="zh-CN" altLang="en-US" sz="2800">
                <a:solidFill>
                  <a:srgbClr val="0000FF"/>
                </a:solidFill>
                <a:latin typeface="Times New Roman" pitchFamily="18" charset="0"/>
                <a:ea typeface="楷体_GB2312" pitchFamily="49" charset="-122"/>
              </a:rPr>
              <a:t>例</a:t>
            </a:r>
            <a:r>
              <a:rPr kumimoji="1" lang="en-US" altLang="zh-CN" sz="2800">
                <a:solidFill>
                  <a:srgbClr val="0000FF"/>
                </a:solidFill>
                <a:latin typeface="Times New Roman" pitchFamily="18" charset="0"/>
                <a:ea typeface="楷体_GB2312" pitchFamily="49" charset="-122"/>
              </a:rPr>
              <a:t>3.2.2</a:t>
            </a:r>
            <a:r>
              <a:rPr kumimoji="1" lang="en-US" altLang="zh-CN" sz="2800" b="1">
                <a:solidFill>
                  <a:srgbClr val="0000FF"/>
                </a:solidFill>
                <a:latin typeface="Times New Roman" pitchFamily="18" charset="0"/>
                <a:ea typeface="楷体_GB2312" pitchFamily="49" charset="-122"/>
              </a:rPr>
              <a:t> </a:t>
            </a:r>
            <a:r>
              <a:rPr kumimoji="1" lang="en-US" altLang="zh-CN" sz="2800">
                <a:solidFill>
                  <a:srgbClr val="0000FF"/>
                </a:solidFill>
                <a:latin typeface="Times New Roman" pitchFamily="18" charset="0"/>
                <a:ea typeface="楷体_GB2312" pitchFamily="49" charset="-122"/>
              </a:rPr>
              <a:t>     </a:t>
            </a:r>
            <a:r>
              <a:rPr kumimoji="1" lang="zh-CN" altLang="en-US" sz="2800">
                <a:latin typeface="Times New Roman" pitchFamily="18" charset="0"/>
                <a:ea typeface="楷体_GB2312" pitchFamily="49" charset="-122"/>
              </a:rPr>
              <a:t>使用例</a:t>
            </a:r>
            <a:r>
              <a:rPr kumimoji="1" lang="en-US" altLang="zh-CN" sz="2800">
                <a:latin typeface="Times New Roman" pitchFamily="18" charset="0"/>
                <a:ea typeface="楷体_GB2312" pitchFamily="49" charset="-122"/>
              </a:rPr>
              <a:t>8.4.1</a:t>
            </a:r>
            <a:r>
              <a:rPr kumimoji="1" lang="zh-CN" altLang="en-US" sz="2800">
                <a:latin typeface="Times New Roman" pitchFamily="18" charset="0"/>
                <a:ea typeface="楷体_GB2312" pitchFamily="49" charset="-122"/>
              </a:rPr>
              <a:t>种合金钢强度和碳含量</a:t>
            </a:r>
          </a:p>
          <a:p>
            <a:r>
              <a:rPr kumimoji="1" lang="zh-CN" altLang="en-US" sz="2800">
                <a:latin typeface="Times New Roman" pitchFamily="18" charset="0"/>
                <a:ea typeface="楷体_GB2312" pitchFamily="49" charset="-122"/>
              </a:rPr>
              <a:t>      数据，我们可求得回归方程，见下表</a:t>
            </a:r>
            <a:r>
              <a:rPr kumimoji="1" lang="en-US" altLang="zh-CN" sz="2800">
                <a:latin typeface="Times New Roman" pitchFamily="18" charset="0"/>
                <a:ea typeface="楷体_GB2312" pitchFamily="49" charset="-122"/>
              </a:rPr>
              <a:t>.</a:t>
            </a:r>
            <a:r>
              <a:rPr kumimoji="1" lang="en-US" altLang="zh-CN" sz="2800">
                <a:latin typeface="Times New Roman" pitchFamily="18" charset="0"/>
              </a:rPr>
              <a:t> </a:t>
            </a:r>
          </a:p>
        </p:txBody>
      </p:sp>
      <p:graphicFrame>
        <p:nvGraphicFramePr>
          <p:cNvPr id="418856" name="Object 40"/>
          <p:cNvGraphicFramePr>
            <a:graphicFrameLocks noChangeAspect="1"/>
          </p:cNvGraphicFramePr>
          <p:nvPr/>
        </p:nvGraphicFramePr>
        <p:xfrm>
          <a:off x="1995488" y="2708275"/>
          <a:ext cx="1295400" cy="330200"/>
        </p:xfrm>
        <a:graphic>
          <a:graphicData uri="http://schemas.openxmlformats.org/presentationml/2006/ole">
            <p:oleObj spid="_x0000_s87043" name="Equation" r:id="rId5" imgW="698400" imgH="177480" progId="Equation.DSMT4">
              <p:embed/>
            </p:oleObj>
          </a:graphicData>
        </a:graphic>
      </p:graphicFrame>
      <p:graphicFrame>
        <p:nvGraphicFramePr>
          <p:cNvPr id="418857" name="Object 41"/>
          <p:cNvGraphicFramePr>
            <a:graphicFrameLocks noChangeAspect="1"/>
          </p:cNvGraphicFramePr>
          <p:nvPr/>
        </p:nvGraphicFramePr>
        <p:xfrm>
          <a:off x="6710363" y="2708275"/>
          <a:ext cx="1295400" cy="334963"/>
        </p:xfrm>
        <a:graphic>
          <a:graphicData uri="http://schemas.openxmlformats.org/presentationml/2006/ole">
            <p:oleObj spid="_x0000_s87044" name="Equation" r:id="rId6" imgW="787320" imgH="203040" progId="Equation.DSMT4">
              <p:embed/>
            </p:oleObj>
          </a:graphicData>
        </a:graphic>
      </p:graphicFrame>
      <p:graphicFrame>
        <p:nvGraphicFramePr>
          <p:cNvPr id="418858" name="Object 42"/>
          <p:cNvGraphicFramePr>
            <a:graphicFrameLocks noChangeAspect="1"/>
          </p:cNvGraphicFramePr>
          <p:nvPr/>
        </p:nvGraphicFramePr>
        <p:xfrm>
          <a:off x="1709738" y="3494088"/>
          <a:ext cx="1600200" cy="388937"/>
        </p:xfrm>
        <a:graphic>
          <a:graphicData uri="http://schemas.openxmlformats.org/presentationml/2006/ole">
            <p:oleObj spid="_x0000_s87045" name="Equation" r:id="rId7" imgW="838080" imgH="203040" progId="Equation.DSMT4">
              <p:embed/>
            </p:oleObj>
          </a:graphicData>
        </a:graphic>
      </p:graphicFrame>
      <p:graphicFrame>
        <p:nvGraphicFramePr>
          <p:cNvPr id="418859" name="Object 43"/>
          <p:cNvGraphicFramePr>
            <a:graphicFrameLocks noChangeAspect="1"/>
          </p:cNvGraphicFramePr>
          <p:nvPr/>
        </p:nvGraphicFramePr>
        <p:xfrm>
          <a:off x="4138613" y="3636963"/>
          <a:ext cx="1828800" cy="336550"/>
        </p:xfrm>
        <a:graphic>
          <a:graphicData uri="http://schemas.openxmlformats.org/presentationml/2006/ole">
            <p:oleObj spid="_x0000_s87046" name="Equation" r:id="rId8" imgW="1104840" imgH="203040" progId="Equation.DSMT4">
              <p:embed/>
            </p:oleObj>
          </a:graphicData>
        </a:graphic>
      </p:graphicFrame>
      <p:graphicFrame>
        <p:nvGraphicFramePr>
          <p:cNvPr id="418860" name="Object 44"/>
          <p:cNvGraphicFramePr>
            <a:graphicFrameLocks noChangeAspect="1"/>
          </p:cNvGraphicFramePr>
          <p:nvPr/>
        </p:nvGraphicFramePr>
        <p:xfrm>
          <a:off x="6353175" y="3565525"/>
          <a:ext cx="1981200" cy="396875"/>
        </p:xfrm>
        <a:graphic>
          <a:graphicData uri="http://schemas.openxmlformats.org/presentationml/2006/ole">
            <p:oleObj spid="_x0000_s87047" name="Equation" r:id="rId9" imgW="1143000" imgH="228600" progId="Equation.DSMT4">
              <p:embed/>
            </p:oleObj>
          </a:graphicData>
        </a:graphic>
      </p:graphicFrame>
      <p:graphicFrame>
        <p:nvGraphicFramePr>
          <p:cNvPr id="418861" name="Object 45"/>
          <p:cNvGraphicFramePr>
            <a:graphicFrameLocks noChangeAspect="1"/>
          </p:cNvGraphicFramePr>
          <p:nvPr/>
        </p:nvGraphicFramePr>
        <p:xfrm>
          <a:off x="3852863" y="4422775"/>
          <a:ext cx="2209800" cy="417513"/>
        </p:xfrm>
        <a:graphic>
          <a:graphicData uri="http://schemas.openxmlformats.org/presentationml/2006/ole">
            <p:oleObj spid="_x0000_s87048" name="Equation" r:id="rId10" imgW="1409400" imgH="266400" progId="Equation.DSMT4">
              <p:embed/>
            </p:oleObj>
          </a:graphicData>
        </a:graphic>
      </p:graphicFrame>
      <p:graphicFrame>
        <p:nvGraphicFramePr>
          <p:cNvPr id="418862" name="Object 46"/>
          <p:cNvGraphicFramePr>
            <a:graphicFrameLocks noChangeAspect="1"/>
          </p:cNvGraphicFramePr>
          <p:nvPr/>
        </p:nvGraphicFramePr>
        <p:xfrm>
          <a:off x="3852863" y="4922838"/>
          <a:ext cx="2209800" cy="384175"/>
        </p:xfrm>
        <a:graphic>
          <a:graphicData uri="http://schemas.openxmlformats.org/presentationml/2006/ole">
            <p:oleObj spid="_x0000_s87049" name="Equation" r:id="rId11" imgW="1460160" imgH="253800" progId="Equation.DSMT4">
              <p:embed/>
            </p:oleObj>
          </a:graphicData>
        </a:graphic>
      </p:graphicFrame>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3" name="Rectangle 2"/>
          <p:cNvSpPr>
            <a:spLocks noGrp="1" noChangeArrowheads="1"/>
          </p:cNvSpPr>
          <p:nvPr>
            <p:ph type="body" idx="4294967295"/>
          </p:nvPr>
        </p:nvSpPr>
        <p:spPr>
          <a:xfrm>
            <a:off x="819150" y="1889125"/>
            <a:ext cx="7543800" cy="4040188"/>
          </a:xfrm>
        </p:spPr>
        <p:txBody>
          <a:bodyPr/>
          <a:lstStyle/>
          <a:p>
            <a:pPr eaLnBrk="1" hangingPunct="1">
              <a:lnSpc>
                <a:spcPct val="150000"/>
              </a:lnSpc>
              <a:buFont typeface="Wingdings" pitchFamily="2" charset="2"/>
              <a:buNone/>
            </a:pPr>
            <a:r>
              <a:rPr lang="en-US" altLang="zh-CN" b="1" smtClean="0">
                <a:solidFill>
                  <a:srgbClr val="FF0000"/>
                </a:solidFill>
                <a:ea typeface="楷体_GB2312" pitchFamily="49" charset="-122"/>
              </a:rPr>
              <a:t>  </a:t>
            </a:r>
            <a:r>
              <a:rPr lang="zh-CN" altLang="en-US" b="1" u="sng" smtClean="0">
                <a:solidFill>
                  <a:srgbClr val="FF0000"/>
                </a:solidFill>
                <a:ea typeface="楷体_GB2312" pitchFamily="49" charset="-122"/>
              </a:rPr>
              <a:t>定理</a:t>
            </a:r>
            <a:r>
              <a:rPr lang="en-US" altLang="zh-CN" b="1" u="sng" smtClean="0">
                <a:solidFill>
                  <a:srgbClr val="FF0000"/>
                </a:solidFill>
                <a:ea typeface="楷体_GB2312" pitchFamily="49" charset="-122"/>
              </a:rPr>
              <a:t>3. 1</a:t>
            </a:r>
            <a:r>
              <a:rPr lang="en-US" altLang="zh-CN" b="1" smtClean="0">
                <a:solidFill>
                  <a:srgbClr val="FF0000"/>
                </a:solidFill>
                <a:ea typeface="楷体_GB2312" pitchFamily="49" charset="-122"/>
              </a:rPr>
              <a:t>   </a:t>
            </a:r>
            <a:r>
              <a:rPr lang="zh-CN" altLang="en-US" smtClean="0">
                <a:ea typeface="楷体_GB2312" pitchFamily="49" charset="-122"/>
              </a:rPr>
              <a:t>在模型</a:t>
            </a:r>
            <a:r>
              <a:rPr lang="en-US" altLang="zh-CN" smtClean="0">
                <a:ea typeface="楷体_GB2312" pitchFamily="49" charset="-122"/>
              </a:rPr>
              <a:t>(3. 5)</a:t>
            </a:r>
            <a:r>
              <a:rPr lang="zh-CN" altLang="en-US" smtClean="0">
                <a:ea typeface="楷体_GB2312" pitchFamily="49" charset="-122"/>
              </a:rPr>
              <a:t>下，有</a:t>
            </a:r>
            <a:endParaRPr lang="zh-CN" altLang="en-US" smtClean="0"/>
          </a:p>
          <a:p>
            <a:pPr eaLnBrk="1" hangingPunct="1">
              <a:lnSpc>
                <a:spcPct val="200000"/>
              </a:lnSpc>
              <a:buFont typeface="Wingdings" pitchFamily="2" charset="2"/>
              <a:buNone/>
            </a:pPr>
            <a:r>
              <a:rPr lang="zh-CN" altLang="en-US" smtClean="0">
                <a:ea typeface="楷体_GB2312" pitchFamily="49" charset="-122"/>
              </a:rPr>
              <a:t>   （</a:t>
            </a:r>
            <a:r>
              <a:rPr lang="en-US" altLang="zh-CN" smtClean="0">
                <a:ea typeface="楷体_GB2312" pitchFamily="49" charset="-122"/>
              </a:rPr>
              <a:t>1</a:t>
            </a:r>
            <a:r>
              <a:rPr lang="zh-CN" altLang="en-US" smtClean="0">
                <a:ea typeface="楷体_GB2312" pitchFamily="49" charset="-122"/>
              </a:rPr>
              <a:t>）</a:t>
            </a:r>
            <a:endParaRPr lang="zh-CN" altLang="en-US" smtClean="0"/>
          </a:p>
          <a:p>
            <a:pPr eaLnBrk="1" hangingPunct="1">
              <a:lnSpc>
                <a:spcPct val="200000"/>
              </a:lnSpc>
              <a:buFont typeface="Wingdings" pitchFamily="2" charset="2"/>
              <a:buNone/>
            </a:pPr>
            <a:r>
              <a:rPr lang="zh-CN" altLang="en-US" smtClean="0">
                <a:ea typeface="楷体_GB2312" pitchFamily="49" charset="-122"/>
              </a:rPr>
              <a:t>   （</a:t>
            </a:r>
            <a:r>
              <a:rPr lang="en-US" altLang="zh-CN" smtClean="0">
                <a:ea typeface="楷体_GB2312" pitchFamily="49" charset="-122"/>
              </a:rPr>
              <a:t>2</a:t>
            </a:r>
            <a:r>
              <a:rPr lang="zh-CN" altLang="en-US" smtClean="0">
                <a:ea typeface="楷体_GB2312" pitchFamily="49" charset="-122"/>
              </a:rPr>
              <a:t>）</a:t>
            </a:r>
            <a:endParaRPr lang="zh-CN" altLang="en-US" smtClean="0"/>
          </a:p>
          <a:p>
            <a:pPr eaLnBrk="1" hangingPunct="1">
              <a:lnSpc>
                <a:spcPct val="200000"/>
              </a:lnSpc>
              <a:buFont typeface="Wingdings" pitchFamily="2" charset="2"/>
              <a:buNone/>
            </a:pPr>
            <a:r>
              <a:rPr lang="zh-CN" altLang="en-US" smtClean="0">
                <a:ea typeface="楷体_GB2312" pitchFamily="49" charset="-122"/>
              </a:rPr>
              <a:t>   （</a:t>
            </a:r>
            <a:r>
              <a:rPr lang="en-US" altLang="zh-CN" smtClean="0">
                <a:ea typeface="楷体_GB2312" pitchFamily="49" charset="-122"/>
              </a:rPr>
              <a:t>3</a:t>
            </a:r>
            <a:r>
              <a:rPr lang="zh-CN" altLang="en-US" smtClean="0">
                <a:ea typeface="楷体_GB2312" pitchFamily="49" charset="-122"/>
              </a:rPr>
              <a:t>）对给定的</a:t>
            </a:r>
            <a:r>
              <a:rPr lang="en-US" altLang="zh-CN" i="1" smtClean="0">
                <a:ea typeface="楷体_GB2312" pitchFamily="49" charset="-122"/>
              </a:rPr>
              <a:t>x</a:t>
            </a:r>
            <a:r>
              <a:rPr lang="en-US" altLang="zh-CN" sz="2000" baseline="-30000" smtClean="0">
                <a:ea typeface="楷体_GB2312" pitchFamily="49" charset="-122"/>
              </a:rPr>
              <a:t>0</a:t>
            </a:r>
            <a:r>
              <a:rPr lang="zh-CN" altLang="en-US" smtClean="0">
                <a:ea typeface="楷体_GB2312" pitchFamily="49" charset="-122"/>
              </a:rPr>
              <a:t>，</a:t>
            </a:r>
            <a:endParaRPr lang="zh-CN" altLang="en-US" smtClean="0"/>
          </a:p>
        </p:txBody>
      </p:sp>
      <p:graphicFrame>
        <p:nvGraphicFramePr>
          <p:cNvPr id="420867" name="Object 3"/>
          <p:cNvGraphicFramePr>
            <a:graphicFrameLocks noChangeAspect="1"/>
          </p:cNvGraphicFramePr>
          <p:nvPr/>
        </p:nvGraphicFramePr>
        <p:xfrm>
          <a:off x="2362200" y="2901950"/>
          <a:ext cx="4876800" cy="952500"/>
        </p:xfrm>
        <a:graphic>
          <a:graphicData uri="http://schemas.openxmlformats.org/presentationml/2006/ole">
            <p:oleObj spid="_x0000_s88066" name="Equation" r:id="rId4" imgW="2781000" imgH="507960" progId="Equation.DSMT4">
              <p:embed/>
            </p:oleObj>
          </a:graphicData>
        </a:graphic>
      </p:graphicFrame>
      <p:graphicFrame>
        <p:nvGraphicFramePr>
          <p:cNvPr id="420868" name="Object 4"/>
          <p:cNvGraphicFramePr>
            <a:graphicFrameLocks noChangeAspect="1"/>
          </p:cNvGraphicFramePr>
          <p:nvPr/>
        </p:nvGraphicFramePr>
        <p:xfrm>
          <a:off x="2219325" y="4044950"/>
          <a:ext cx="2844800" cy="847725"/>
        </p:xfrm>
        <a:graphic>
          <a:graphicData uri="http://schemas.openxmlformats.org/presentationml/2006/ole">
            <p:oleObj spid="_x0000_s88067" name="Equation" r:id="rId5" imgW="1447560" imgH="431640" progId="Equation.DSMT4">
              <p:embed/>
            </p:oleObj>
          </a:graphicData>
        </a:graphic>
      </p:graphicFrame>
      <p:graphicFrame>
        <p:nvGraphicFramePr>
          <p:cNvPr id="420869" name="Object 5"/>
          <p:cNvGraphicFramePr>
            <a:graphicFrameLocks noChangeAspect="1"/>
          </p:cNvGraphicFramePr>
          <p:nvPr/>
        </p:nvGraphicFramePr>
        <p:xfrm>
          <a:off x="4362450" y="5045075"/>
          <a:ext cx="4495800" cy="930275"/>
        </p:xfrm>
        <a:graphic>
          <a:graphicData uri="http://schemas.openxmlformats.org/presentationml/2006/ole">
            <p:oleObj spid="_x0000_s88068" name="Equation" r:id="rId6" imgW="3047760" imgH="507960" progId="Equation.DSMT4">
              <p:embed/>
            </p:oleObj>
          </a:graphicData>
        </a:graphic>
      </p:graphicFrame>
      <p:sp>
        <p:nvSpPr>
          <p:cNvPr id="12294" name="Rectangle 6"/>
          <p:cNvSpPr>
            <a:spLocks noChangeArrowheads="1"/>
          </p:cNvSpPr>
          <p:nvPr/>
        </p:nvSpPr>
        <p:spPr bwMode="auto">
          <a:xfrm>
            <a:off x="428625" y="928688"/>
            <a:ext cx="8143875" cy="566737"/>
          </a:xfrm>
          <a:prstGeom prst="rect">
            <a:avLst/>
          </a:prstGeom>
          <a:noFill/>
          <a:ln w="9525">
            <a:noFill/>
            <a:miter lim="800000"/>
            <a:headEnd/>
            <a:tailEnd/>
          </a:ln>
        </p:spPr>
        <p:txBody>
          <a:bodyPr>
            <a:spAutoFit/>
          </a:bodyPr>
          <a:lstStyle/>
          <a:p>
            <a:pPr>
              <a:lnSpc>
                <a:spcPct val="110000"/>
              </a:lnSpc>
            </a:pPr>
            <a:r>
              <a:rPr kumimoji="1" lang="zh-CN" altLang="en-US" sz="2800">
                <a:latin typeface="Times New Roman" pitchFamily="18" charset="0"/>
                <a:ea typeface="楷体_GB2312" pitchFamily="49" charset="-122"/>
              </a:rPr>
              <a:t>关于最小二乘估计的一些性质罗列在如下定理之中</a:t>
            </a:r>
            <a:r>
              <a:rPr kumimoji="1" lang="zh-CN" altLang="en-US" sz="1400">
                <a:latin typeface="Times New Roman" pitchFamily="18" charset="0"/>
              </a:rPr>
              <a:t> </a:t>
            </a:r>
            <a:endParaRPr kumimoji="1" lang="zh-CN" altLang="en-US" sz="2400">
              <a:latin typeface="Times New Roman" pitchFamily="18" charset="0"/>
            </a:endParaRPr>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20" name="Rectangle 2"/>
          <p:cNvSpPr>
            <a:spLocks noGrp="1" noChangeArrowheads="1"/>
          </p:cNvSpPr>
          <p:nvPr>
            <p:ph type="body" idx="4294967295"/>
          </p:nvPr>
        </p:nvSpPr>
        <p:spPr>
          <a:xfrm>
            <a:off x="357188" y="1000125"/>
            <a:ext cx="7067550" cy="530225"/>
          </a:xfrm>
        </p:spPr>
        <p:txBody>
          <a:bodyPr/>
          <a:lstStyle/>
          <a:p>
            <a:pPr eaLnBrk="1" hangingPunct="1">
              <a:buFont typeface="Wingdings" pitchFamily="2" charset="2"/>
              <a:buNone/>
            </a:pPr>
            <a:r>
              <a:rPr lang="zh-CN" altLang="en-US" smtClean="0">
                <a:ea typeface="楷体_GB2312" pitchFamily="49" charset="-122"/>
              </a:rPr>
              <a:t>定理</a:t>
            </a:r>
            <a:r>
              <a:rPr lang="en-US" altLang="zh-CN" smtClean="0">
                <a:ea typeface="楷体_GB2312" pitchFamily="49" charset="-122"/>
              </a:rPr>
              <a:t>3. 1 </a:t>
            </a:r>
            <a:r>
              <a:rPr lang="zh-CN" altLang="en-US" smtClean="0">
                <a:ea typeface="楷体_GB2312" pitchFamily="49" charset="-122"/>
              </a:rPr>
              <a:t>说明</a:t>
            </a:r>
            <a:r>
              <a:rPr lang="zh-CN" altLang="en-US" smtClean="0"/>
              <a:t> </a:t>
            </a:r>
          </a:p>
        </p:txBody>
      </p:sp>
      <p:sp>
        <p:nvSpPr>
          <p:cNvPr id="13321" name="Rectangle 3"/>
          <p:cNvSpPr>
            <a:spLocks noChangeArrowheads="1"/>
          </p:cNvSpPr>
          <p:nvPr/>
        </p:nvSpPr>
        <p:spPr bwMode="auto">
          <a:xfrm>
            <a:off x="1423988" y="1730375"/>
            <a:ext cx="6629400" cy="519113"/>
          </a:xfrm>
          <a:prstGeom prst="rect">
            <a:avLst/>
          </a:prstGeom>
          <a:noFill/>
          <a:ln w="9525">
            <a:noFill/>
            <a:miter lim="800000"/>
            <a:headEnd/>
            <a:tailEnd/>
          </a:ln>
        </p:spPr>
        <p:txBody>
          <a:bodyPr>
            <a:spAutoFit/>
          </a:bodyPr>
          <a:lstStyle/>
          <a:p>
            <a:pPr>
              <a:buClr>
                <a:srgbClr val="00FF00"/>
              </a:buClr>
              <a:buFont typeface="Wingdings" pitchFamily="2" charset="2"/>
              <a:buChar char="Ø"/>
            </a:pPr>
            <a:r>
              <a:rPr kumimoji="1" lang="en-US" altLang="zh-CN" sz="2800">
                <a:latin typeface="Times New Roman" pitchFamily="18" charset="0"/>
                <a:ea typeface="楷体_GB2312" pitchFamily="49" charset="-122"/>
              </a:rPr>
              <a:t>          </a:t>
            </a:r>
            <a:r>
              <a:rPr kumimoji="1" lang="zh-CN" altLang="en-US" sz="2800">
                <a:latin typeface="Times New Roman" pitchFamily="18" charset="0"/>
                <a:ea typeface="楷体_GB2312" pitchFamily="49" charset="-122"/>
              </a:rPr>
              <a:t>分别是</a:t>
            </a:r>
            <a:r>
              <a:rPr lang="zh-CN" altLang="en-US" sz="2800" i="1">
                <a:solidFill>
                  <a:schemeClr val="tx2"/>
                </a:solidFill>
                <a:latin typeface="Times New Roman" pitchFamily="18" charset="0"/>
                <a:sym typeface="Symbol" pitchFamily="18" charset="2"/>
              </a:rPr>
              <a:t></a:t>
            </a:r>
            <a:r>
              <a:rPr lang="en-US" altLang="zh-CN" sz="2000" baseline="-25000">
                <a:solidFill>
                  <a:schemeClr val="tx2"/>
                </a:solidFill>
                <a:latin typeface="Times New Roman" pitchFamily="18" charset="0"/>
                <a:sym typeface="Symbol" pitchFamily="18" charset="2"/>
              </a:rPr>
              <a:t>0</a:t>
            </a:r>
            <a:r>
              <a:rPr lang="en-US" altLang="zh-CN" sz="2800">
                <a:solidFill>
                  <a:schemeClr val="tx2"/>
                </a:solidFill>
                <a:latin typeface="Times New Roman" pitchFamily="18" charset="0"/>
              </a:rPr>
              <a:t>, </a:t>
            </a:r>
            <a:r>
              <a:rPr lang="en-US" altLang="zh-CN" sz="2800" i="1">
                <a:solidFill>
                  <a:schemeClr val="tx2"/>
                </a:solidFill>
                <a:latin typeface="Times New Roman" pitchFamily="18" charset="0"/>
                <a:sym typeface="Symbol" pitchFamily="18" charset="2"/>
              </a:rPr>
              <a:t></a:t>
            </a:r>
            <a:r>
              <a:rPr lang="en-US" altLang="zh-CN" sz="2000" baseline="-25000">
                <a:solidFill>
                  <a:schemeClr val="tx2"/>
                </a:solidFill>
                <a:latin typeface="Times New Roman" pitchFamily="18" charset="0"/>
                <a:sym typeface="Symbol" pitchFamily="18" charset="2"/>
              </a:rPr>
              <a:t>1</a:t>
            </a:r>
            <a:r>
              <a:rPr kumimoji="1" lang="zh-CN" altLang="en-US" sz="2800">
                <a:latin typeface="Times New Roman" pitchFamily="18" charset="0"/>
                <a:ea typeface="楷体_GB2312" pitchFamily="49" charset="-122"/>
              </a:rPr>
              <a:t>的无偏估计</a:t>
            </a:r>
            <a:r>
              <a:rPr kumimoji="1" lang="zh-CN" altLang="en-US" sz="1000">
                <a:latin typeface="Times New Roman" pitchFamily="18" charset="0"/>
                <a:ea typeface="楷体_GB2312" pitchFamily="49" charset="-122"/>
              </a:rPr>
              <a:t>；</a:t>
            </a:r>
            <a:r>
              <a:rPr kumimoji="1" lang="zh-CN" altLang="en-US" sz="1400">
                <a:latin typeface="Times New Roman" pitchFamily="18" charset="0"/>
              </a:rPr>
              <a:t> </a:t>
            </a:r>
          </a:p>
        </p:txBody>
      </p:sp>
      <p:graphicFrame>
        <p:nvGraphicFramePr>
          <p:cNvPr id="422916" name="Object 4"/>
          <p:cNvGraphicFramePr>
            <a:graphicFrameLocks noChangeAspect="1"/>
          </p:cNvGraphicFramePr>
          <p:nvPr/>
        </p:nvGraphicFramePr>
        <p:xfrm>
          <a:off x="1881188" y="1751013"/>
          <a:ext cx="762000" cy="508000"/>
        </p:xfrm>
        <a:graphic>
          <a:graphicData uri="http://schemas.openxmlformats.org/presentationml/2006/ole">
            <p:oleObj spid="_x0000_s89090" name="Equation" r:id="rId4" imgW="380880" imgH="253800" progId="Equation.DSMT4">
              <p:embed/>
            </p:oleObj>
          </a:graphicData>
        </a:graphic>
      </p:graphicFrame>
      <p:sp>
        <p:nvSpPr>
          <p:cNvPr id="13322" name="Rectangle 5"/>
          <p:cNvSpPr>
            <a:spLocks noChangeArrowheads="1"/>
          </p:cNvSpPr>
          <p:nvPr/>
        </p:nvSpPr>
        <p:spPr bwMode="auto">
          <a:xfrm>
            <a:off x="1423988" y="2465388"/>
            <a:ext cx="5791200" cy="519112"/>
          </a:xfrm>
          <a:prstGeom prst="rect">
            <a:avLst/>
          </a:prstGeom>
          <a:noFill/>
          <a:ln w="9525">
            <a:noFill/>
            <a:miter lim="800000"/>
            <a:headEnd/>
            <a:tailEnd/>
          </a:ln>
        </p:spPr>
        <p:txBody>
          <a:bodyPr>
            <a:spAutoFit/>
          </a:bodyPr>
          <a:lstStyle/>
          <a:p>
            <a:pPr>
              <a:buClr>
                <a:srgbClr val="00FF00"/>
              </a:buClr>
              <a:buFont typeface="Wingdings" pitchFamily="2" charset="2"/>
              <a:buChar char="Ø"/>
            </a:pPr>
            <a:r>
              <a:rPr kumimoji="1" lang="en-US" altLang="zh-CN" sz="2800">
                <a:latin typeface="Times New Roman" pitchFamily="18" charset="0"/>
                <a:ea typeface="楷体_GB2312" pitchFamily="49" charset="-122"/>
              </a:rPr>
              <a:t>     </a:t>
            </a:r>
            <a:r>
              <a:rPr kumimoji="1" lang="zh-CN" altLang="en-US" sz="2800">
                <a:latin typeface="Times New Roman" pitchFamily="18" charset="0"/>
                <a:ea typeface="楷体_GB2312" pitchFamily="49" charset="-122"/>
              </a:rPr>
              <a:t>是</a:t>
            </a:r>
            <a:r>
              <a:rPr kumimoji="1" lang="en-US" altLang="zh-CN" sz="2800" i="1">
                <a:latin typeface="Times New Roman" pitchFamily="18" charset="0"/>
                <a:ea typeface="楷体_GB2312" pitchFamily="49" charset="-122"/>
              </a:rPr>
              <a:t>E</a:t>
            </a:r>
            <a:r>
              <a:rPr kumimoji="1" lang="en-US" altLang="zh-CN" sz="2800">
                <a:latin typeface="Times New Roman" pitchFamily="18" charset="0"/>
                <a:ea typeface="楷体_GB2312" pitchFamily="49" charset="-122"/>
              </a:rPr>
              <a:t>(</a:t>
            </a:r>
            <a:r>
              <a:rPr lang="en-US" altLang="zh-CN" sz="2400" i="1">
                <a:solidFill>
                  <a:schemeClr val="tx2"/>
                </a:solidFill>
                <a:latin typeface="Times New Roman" pitchFamily="18" charset="0"/>
                <a:sym typeface="Symbol" pitchFamily="18" charset="2"/>
              </a:rPr>
              <a:t>y</a:t>
            </a:r>
            <a:r>
              <a:rPr lang="en-US" altLang="zh-CN" baseline="-25000">
                <a:solidFill>
                  <a:schemeClr val="tx2"/>
                </a:solidFill>
                <a:latin typeface="Times New Roman" pitchFamily="18" charset="0"/>
                <a:sym typeface="Symbol" pitchFamily="18" charset="2"/>
              </a:rPr>
              <a:t>0</a:t>
            </a:r>
            <a:r>
              <a:rPr kumimoji="1" lang="en-US" altLang="zh-CN" sz="2800">
                <a:latin typeface="Times New Roman" pitchFamily="18" charset="0"/>
                <a:ea typeface="楷体_GB2312" pitchFamily="49" charset="-122"/>
              </a:rPr>
              <a:t>)=</a:t>
            </a:r>
            <a:r>
              <a:rPr lang="en-US" altLang="zh-CN" sz="2400" i="1">
                <a:solidFill>
                  <a:schemeClr val="tx2"/>
                </a:solidFill>
                <a:latin typeface="Times New Roman" pitchFamily="18" charset="0"/>
                <a:sym typeface="Symbol" pitchFamily="18" charset="2"/>
              </a:rPr>
              <a:t></a:t>
            </a:r>
            <a:r>
              <a:rPr lang="en-US" altLang="zh-CN" baseline="-25000">
                <a:solidFill>
                  <a:schemeClr val="tx2"/>
                </a:solidFill>
                <a:latin typeface="Times New Roman" pitchFamily="18" charset="0"/>
                <a:sym typeface="Symbol" pitchFamily="18" charset="2"/>
              </a:rPr>
              <a:t>0</a:t>
            </a:r>
            <a:r>
              <a:rPr lang="en-US" altLang="zh-CN" sz="2400">
                <a:solidFill>
                  <a:schemeClr val="tx2"/>
                </a:solidFill>
                <a:latin typeface="Times New Roman" pitchFamily="18" charset="0"/>
              </a:rPr>
              <a:t>+ </a:t>
            </a:r>
            <a:r>
              <a:rPr lang="en-US" altLang="zh-CN" sz="2400" i="1">
                <a:solidFill>
                  <a:schemeClr val="tx2"/>
                </a:solidFill>
                <a:latin typeface="Times New Roman" pitchFamily="18" charset="0"/>
                <a:sym typeface="Symbol" pitchFamily="18" charset="2"/>
              </a:rPr>
              <a:t></a:t>
            </a:r>
            <a:r>
              <a:rPr lang="en-US" altLang="zh-CN" baseline="-25000">
                <a:solidFill>
                  <a:schemeClr val="tx2"/>
                </a:solidFill>
                <a:latin typeface="Times New Roman" pitchFamily="18" charset="0"/>
                <a:sym typeface="Symbol" pitchFamily="18" charset="2"/>
              </a:rPr>
              <a:t>1 </a:t>
            </a:r>
            <a:r>
              <a:rPr lang="en-US" altLang="zh-CN" sz="2400" i="1">
                <a:solidFill>
                  <a:schemeClr val="tx2"/>
                </a:solidFill>
                <a:latin typeface="Times New Roman" pitchFamily="18" charset="0"/>
                <a:sym typeface="Symbol" pitchFamily="18" charset="2"/>
              </a:rPr>
              <a:t>x</a:t>
            </a:r>
            <a:r>
              <a:rPr lang="en-US" altLang="zh-CN" baseline="-25000">
                <a:solidFill>
                  <a:schemeClr val="tx2"/>
                </a:solidFill>
                <a:latin typeface="Times New Roman" pitchFamily="18" charset="0"/>
                <a:sym typeface="Symbol" pitchFamily="18" charset="2"/>
              </a:rPr>
              <a:t>0</a:t>
            </a:r>
            <a:r>
              <a:rPr kumimoji="1" lang="zh-CN" altLang="en-US" sz="2800">
                <a:latin typeface="Times New Roman" pitchFamily="18" charset="0"/>
                <a:ea typeface="楷体_GB2312" pitchFamily="49" charset="-122"/>
              </a:rPr>
              <a:t>的无偏估计；</a:t>
            </a:r>
            <a:r>
              <a:rPr kumimoji="1" lang="zh-CN" altLang="en-US" sz="1400">
                <a:latin typeface="Times New Roman" pitchFamily="18" charset="0"/>
              </a:rPr>
              <a:t> </a:t>
            </a:r>
          </a:p>
        </p:txBody>
      </p:sp>
      <p:graphicFrame>
        <p:nvGraphicFramePr>
          <p:cNvPr id="422918" name="Object 6"/>
          <p:cNvGraphicFramePr>
            <a:graphicFrameLocks noChangeAspect="1"/>
          </p:cNvGraphicFramePr>
          <p:nvPr/>
        </p:nvGraphicFramePr>
        <p:xfrm>
          <a:off x="1919288" y="2465388"/>
          <a:ext cx="400050" cy="514350"/>
        </p:xfrm>
        <a:graphic>
          <a:graphicData uri="http://schemas.openxmlformats.org/presentationml/2006/ole">
            <p:oleObj spid="_x0000_s89091" name="Equation" r:id="rId5" imgW="177480" imgH="228600" progId="Equation.DSMT4">
              <p:embed/>
            </p:oleObj>
          </a:graphicData>
        </a:graphic>
      </p:graphicFrame>
      <p:sp>
        <p:nvSpPr>
          <p:cNvPr id="13323" name="Rectangle 7"/>
          <p:cNvSpPr>
            <a:spLocks noChangeArrowheads="1"/>
          </p:cNvSpPr>
          <p:nvPr/>
        </p:nvSpPr>
        <p:spPr bwMode="auto">
          <a:xfrm>
            <a:off x="1423988" y="3114675"/>
            <a:ext cx="6705600" cy="519113"/>
          </a:xfrm>
          <a:prstGeom prst="rect">
            <a:avLst/>
          </a:prstGeom>
          <a:noFill/>
          <a:ln w="9525">
            <a:noFill/>
            <a:miter lim="800000"/>
            <a:headEnd/>
            <a:tailEnd/>
          </a:ln>
        </p:spPr>
        <p:txBody>
          <a:bodyPr>
            <a:spAutoFit/>
          </a:bodyPr>
          <a:lstStyle/>
          <a:p>
            <a:pPr>
              <a:buClr>
                <a:srgbClr val="00FF00"/>
              </a:buClr>
              <a:buFont typeface="Wingdings" pitchFamily="2" charset="2"/>
              <a:buChar char="Ø"/>
            </a:pPr>
            <a:r>
              <a:rPr kumimoji="1" lang="en-US" altLang="zh-CN" sz="2800">
                <a:latin typeface="Times New Roman" pitchFamily="18" charset="0"/>
                <a:ea typeface="楷体_GB2312" pitchFamily="49" charset="-122"/>
              </a:rPr>
              <a:t>  </a:t>
            </a:r>
            <a:r>
              <a:rPr kumimoji="1" lang="zh-CN" altLang="en-US" sz="2800">
                <a:latin typeface="Times New Roman" pitchFamily="18" charset="0"/>
                <a:ea typeface="楷体_GB2312" pitchFamily="49" charset="-122"/>
              </a:rPr>
              <a:t>除       外，   与    是相关的；</a:t>
            </a:r>
            <a:r>
              <a:rPr kumimoji="1" lang="zh-CN" altLang="en-US" sz="1400">
                <a:latin typeface="Times New Roman" pitchFamily="18" charset="0"/>
              </a:rPr>
              <a:t> </a:t>
            </a:r>
            <a:endParaRPr kumimoji="1" lang="zh-CN" altLang="en-US" sz="2400">
              <a:latin typeface="Times New Roman" pitchFamily="18" charset="0"/>
            </a:endParaRPr>
          </a:p>
        </p:txBody>
      </p:sp>
      <p:graphicFrame>
        <p:nvGraphicFramePr>
          <p:cNvPr id="422920" name="Object 8"/>
          <p:cNvGraphicFramePr>
            <a:graphicFrameLocks noChangeAspect="1"/>
          </p:cNvGraphicFramePr>
          <p:nvPr/>
        </p:nvGraphicFramePr>
        <p:xfrm>
          <a:off x="2262188" y="3186113"/>
          <a:ext cx="609600" cy="417512"/>
        </p:xfrm>
        <a:graphic>
          <a:graphicData uri="http://schemas.openxmlformats.org/presentationml/2006/ole">
            <p:oleObj spid="_x0000_s89092" name="Equation" r:id="rId6" imgW="368280" imgH="177480" progId="Equation.DSMT4">
              <p:embed/>
            </p:oleObj>
          </a:graphicData>
        </a:graphic>
      </p:graphicFrame>
      <p:graphicFrame>
        <p:nvGraphicFramePr>
          <p:cNvPr id="422921" name="Object 9"/>
          <p:cNvGraphicFramePr>
            <a:graphicFrameLocks noChangeAspect="1"/>
          </p:cNvGraphicFramePr>
          <p:nvPr/>
        </p:nvGraphicFramePr>
        <p:xfrm>
          <a:off x="4311650" y="3114675"/>
          <a:ext cx="330200" cy="508000"/>
        </p:xfrm>
        <a:graphic>
          <a:graphicData uri="http://schemas.openxmlformats.org/presentationml/2006/ole">
            <p:oleObj spid="_x0000_s89093" name="Equation" r:id="rId7" imgW="164880" imgH="253800" progId="Equation.DSMT4">
              <p:embed/>
            </p:oleObj>
          </a:graphicData>
        </a:graphic>
      </p:graphicFrame>
      <p:graphicFrame>
        <p:nvGraphicFramePr>
          <p:cNvPr id="422922" name="Object 10"/>
          <p:cNvGraphicFramePr>
            <a:graphicFrameLocks noChangeAspect="1"/>
          </p:cNvGraphicFramePr>
          <p:nvPr/>
        </p:nvGraphicFramePr>
        <p:xfrm>
          <a:off x="3611563" y="3109913"/>
          <a:ext cx="381000" cy="508000"/>
        </p:xfrm>
        <a:graphic>
          <a:graphicData uri="http://schemas.openxmlformats.org/presentationml/2006/ole">
            <p:oleObj spid="_x0000_s89094" name="Equation" r:id="rId8" imgW="190440" imgH="253800" progId="Equation.DSMT4">
              <p:embed/>
            </p:oleObj>
          </a:graphicData>
        </a:graphic>
      </p:graphicFrame>
      <p:sp>
        <p:nvSpPr>
          <p:cNvPr id="13324" name="Rectangle 11"/>
          <p:cNvSpPr>
            <a:spLocks noChangeArrowheads="1"/>
          </p:cNvSpPr>
          <p:nvPr/>
        </p:nvSpPr>
        <p:spPr bwMode="auto">
          <a:xfrm>
            <a:off x="1423988" y="3833813"/>
            <a:ext cx="7321550" cy="1630362"/>
          </a:xfrm>
          <a:prstGeom prst="rect">
            <a:avLst/>
          </a:prstGeom>
          <a:noFill/>
          <a:ln w="9525">
            <a:noFill/>
            <a:miter lim="800000"/>
            <a:headEnd/>
            <a:tailEnd/>
          </a:ln>
        </p:spPr>
        <p:txBody>
          <a:bodyPr>
            <a:spAutoFit/>
          </a:bodyPr>
          <a:lstStyle/>
          <a:p>
            <a:pPr>
              <a:lnSpc>
                <a:spcPct val="120000"/>
              </a:lnSpc>
              <a:buClr>
                <a:srgbClr val="00FF00"/>
              </a:buClr>
              <a:buFont typeface="Wingdings" pitchFamily="2" charset="2"/>
              <a:buChar char="Ø"/>
            </a:pPr>
            <a:r>
              <a:rPr kumimoji="1" lang="en-US" altLang="zh-CN" sz="2800">
                <a:latin typeface="Times New Roman" pitchFamily="18" charset="0"/>
                <a:ea typeface="楷体_GB2312" pitchFamily="49" charset="-122"/>
              </a:rPr>
              <a:t>  </a:t>
            </a:r>
            <a:r>
              <a:rPr kumimoji="1" lang="zh-CN" altLang="en-US" sz="2800">
                <a:latin typeface="Times New Roman" pitchFamily="18" charset="0"/>
                <a:ea typeface="楷体_GB2312" pitchFamily="49" charset="-122"/>
              </a:rPr>
              <a:t>要提高          的估计精度（即降低它们的方</a:t>
            </a:r>
          </a:p>
          <a:p>
            <a:pPr>
              <a:lnSpc>
                <a:spcPct val="120000"/>
              </a:lnSpc>
              <a:buClr>
                <a:srgbClr val="00FF00"/>
              </a:buClr>
              <a:buFont typeface="Wingdings" pitchFamily="2" charset="2"/>
              <a:buNone/>
            </a:pPr>
            <a:r>
              <a:rPr kumimoji="1" lang="zh-CN" altLang="en-US" sz="2800">
                <a:latin typeface="Times New Roman" pitchFamily="18" charset="0"/>
                <a:ea typeface="楷体_GB2312" pitchFamily="49" charset="-122"/>
              </a:rPr>
              <a:t>     差）就要求</a:t>
            </a:r>
            <a:r>
              <a:rPr kumimoji="1" lang="en-US" altLang="zh-CN" sz="2800" i="1">
                <a:latin typeface="Times New Roman" pitchFamily="18" charset="0"/>
                <a:ea typeface="楷体_GB2312" pitchFamily="49" charset="-122"/>
              </a:rPr>
              <a:t>n</a:t>
            </a:r>
            <a:r>
              <a:rPr kumimoji="1" lang="zh-CN" altLang="en-US" sz="2800">
                <a:latin typeface="Times New Roman" pitchFamily="18" charset="0"/>
                <a:ea typeface="楷体_GB2312" pitchFamily="49" charset="-122"/>
              </a:rPr>
              <a:t>大，</a:t>
            </a:r>
            <a:r>
              <a:rPr kumimoji="1" lang="en-US" altLang="zh-CN" sz="2800" i="1">
                <a:latin typeface="Times New Roman" pitchFamily="18" charset="0"/>
                <a:ea typeface="楷体_GB2312" pitchFamily="49" charset="-122"/>
              </a:rPr>
              <a:t>l</a:t>
            </a:r>
            <a:r>
              <a:rPr kumimoji="1" lang="en-US" altLang="zh-CN" sz="2800" i="1" baseline="-30000">
                <a:latin typeface="Times New Roman" pitchFamily="18" charset="0"/>
                <a:ea typeface="楷体_GB2312" pitchFamily="49" charset="-122"/>
              </a:rPr>
              <a:t>xx</a:t>
            </a:r>
            <a:r>
              <a:rPr kumimoji="1" lang="zh-CN" altLang="en-US" sz="2800">
                <a:latin typeface="Times New Roman" pitchFamily="18" charset="0"/>
                <a:ea typeface="楷体_GB2312" pitchFamily="49" charset="-122"/>
              </a:rPr>
              <a:t>大（即要求</a:t>
            </a:r>
            <a:r>
              <a:rPr lang="en-US" altLang="zh-CN" sz="2800" i="1">
                <a:solidFill>
                  <a:schemeClr val="tx2"/>
                </a:solidFill>
                <a:latin typeface="Times New Roman" pitchFamily="18" charset="0"/>
                <a:ea typeface="楷体_GB2312" pitchFamily="49" charset="-122"/>
              </a:rPr>
              <a:t>x</a:t>
            </a:r>
            <a:r>
              <a:rPr lang="en-US" altLang="zh-CN" sz="2000" baseline="-25000">
                <a:solidFill>
                  <a:schemeClr val="tx2"/>
                </a:solidFill>
                <a:latin typeface="Times New Roman" pitchFamily="18" charset="0"/>
                <a:ea typeface="楷体_GB2312" pitchFamily="49" charset="-122"/>
              </a:rPr>
              <a:t>1</a:t>
            </a:r>
            <a:r>
              <a:rPr lang="en-US" altLang="zh-CN" sz="2800">
                <a:solidFill>
                  <a:schemeClr val="tx2"/>
                </a:solidFill>
                <a:latin typeface="Times New Roman" pitchFamily="18" charset="0"/>
                <a:ea typeface="楷体_GB2312" pitchFamily="49" charset="-122"/>
              </a:rPr>
              <a:t>, </a:t>
            </a:r>
            <a:r>
              <a:rPr lang="en-US" altLang="zh-CN" sz="2800" i="1">
                <a:solidFill>
                  <a:schemeClr val="tx2"/>
                </a:solidFill>
                <a:latin typeface="Times New Roman" pitchFamily="18" charset="0"/>
                <a:ea typeface="楷体_GB2312" pitchFamily="49" charset="-122"/>
              </a:rPr>
              <a:t>x</a:t>
            </a:r>
            <a:r>
              <a:rPr lang="en-US" altLang="zh-CN" sz="2000" baseline="-25000">
                <a:solidFill>
                  <a:schemeClr val="tx2"/>
                </a:solidFill>
                <a:latin typeface="Times New Roman" pitchFamily="18" charset="0"/>
                <a:ea typeface="楷体_GB2312" pitchFamily="49" charset="-122"/>
              </a:rPr>
              <a:t>2</a:t>
            </a:r>
            <a:r>
              <a:rPr lang="en-US" altLang="zh-CN" sz="2800">
                <a:solidFill>
                  <a:schemeClr val="tx2"/>
                </a:solidFill>
                <a:latin typeface="Times New Roman" pitchFamily="18" charset="0"/>
                <a:ea typeface="楷体_GB2312" pitchFamily="49" charset="-122"/>
              </a:rPr>
              <a:t>,</a:t>
            </a:r>
            <a:r>
              <a:rPr lang="en-US" altLang="zh-CN" sz="2800">
                <a:solidFill>
                  <a:schemeClr val="tx2"/>
                </a:solidFill>
                <a:latin typeface="Times New Roman" pitchFamily="18" charset="0"/>
                <a:ea typeface="楷体_GB2312" pitchFamily="49" charset="-122"/>
                <a:sym typeface="Symbol" pitchFamily="18" charset="2"/>
              </a:rPr>
              <a:t></a:t>
            </a:r>
            <a:r>
              <a:rPr lang="en-US" altLang="zh-CN" sz="2800">
                <a:solidFill>
                  <a:schemeClr val="tx2"/>
                </a:solidFill>
                <a:latin typeface="Times New Roman" pitchFamily="18" charset="0"/>
                <a:ea typeface="楷体_GB2312" pitchFamily="49" charset="-122"/>
              </a:rPr>
              <a:t>, </a:t>
            </a:r>
            <a:r>
              <a:rPr lang="en-US" altLang="zh-CN" sz="2800" i="1">
                <a:solidFill>
                  <a:schemeClr val="tx2"/>
                </a:solidFill>
                <a:latin typeface="Times New Roman" pitchFamily="18" charset="0"/>
                <a:ea typeface="楷体_GB2312" pitchFamily="49" charset="-122"/>
              </a:rPr>
              <a:t>x</a:t>
            </a:r>
            <a:r>
              <a:rPr lang="en-US" altLang="zh-CN" sz="2000" i="1" baseline="-25000">
                <a:solidFill>
                  <a:schemeClr val="tx2"/>
                </a:solidFill>
                <a:latin typeface="Times New Roman" pitchFamily="18" charset="0"/>
                <a:ea typeface="楷体_GB2312" pitchFamily="49" charset="-122"/>
              </a:rPr>
              <a:t>n</a:t>
            </a:r>
            <a:r>
              <a:rPr kumimoji="1" lang="zh-CN" altLang="en-US" sz="2800">
                <a:latin typeface="Times New Roman" pitchFamily="18" charset="0"/>
                <a:ea typeface="楷体_GB2312" pitchFamily="49" charset="-122"/>
              </a:rPr>
              <a:t>较</a:t>
            </a:r>
          </a:p>
          <a:p>
            <a:pPr>
              <a:lnSpc>
                <a:spcPct val="120000"/>
              </a:lnSpc>
              <a:buClr>
                <a:srgbClr val="00FF00"/>
              </a:buClr>
              <a:buFont typeface="Wingdings" pitchFamily="2" charset="2"/>
              <a:buNone/>
            </a:pPr>
            <a:r>
              <a:rPr kumimoji="1" lang="zh-CN" altLang="en-US" sz="2800">
                <a:latin typeface="Times New Roman" pitchFamily="18" charset="0"/>
                <a:ea typeface="楷体_GB2312" pitchFamily="49" charset="-122"/>
              </a:rPr>
              <a:t>     分散）。</a:t>
            </a:r>
            <a:r>
              <a:rPr kumimoji="1" lang="zh-CN" altLang="en-US" sz="2800">
                <a:latin typeface="Times New Roman" pitchFamily="18" charset="0"/>
              </a:rPr>
              <a:t> </a:t>
            </a:r>
          </a:p>
        </p:txBody>
      </p:sp>
      <p:graphicFrame>
        <p:nvGraphicFramePr>
          <p:cNvPr id="422924" name="Object 12"/>
          <p:cNvGraphicFramePr>
            <a:graphicFrameLocks noChangeAspect="1"/>
          </p:cNvGraphicFramePr>
          <p:nvPr/>
        </p:nvGraphicFramePr>
        <p:xfrm>
          <a:off x="3087688" y="3906838"/>
          <a:ext cx="762000" cy="508000"/>
        </p:xfrm>
        <a:graphic>
          <a:graphicData uri="http://schemas.openxmlformats.org/presentationml/2006/ole">
            <p:oleObj spid="_x0000_s89095" name="Equation" r:id="rId9" imgW="380880" imgH="253800" progId="Equation.DSMT4">
              <p:embed/>
            </p:oleObj>
          </a:graphicData>
        </a:graphic>
      </p:graphicFrame>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4962" name="Rectangle 2"/>
          <p:cNvSpPr>
            <a:spLocks noGrp="1" noChangeArrowheads="1"/>
          </p:cNvSpPr>
          <p:nvPr>
            <p:ph type="title" idx="4294967295"/>
          </p:nvPr>
        </p:nvSpPr>
        <p:spPr>
          <a:xfrm>
            <a:off x="500063" y="571500"/>
            <a:ext cx="8143875" cy="457200"/>
          </a:xfrm>
        </p:spPr>
        <p:txBody>
          <a:bodyPr/>
          <a:lstStyle/>
          <a:p>
            <a:pPr>
              <a:defRPr/>
            </a:pPr>
            <a:r>
              <a:rPr lang="en-US" altLang="zh-CN" b="1" dirty="0" smtClean="0">
                <a:solidFill>
                  <a:schemeClr val="accent6"/>
                </a:solidFill>
                <a:latin typeface="黑体" pitchFamily="2" charset="-122"/>
                <a:ea typeface="黑体" pitchFamily="2" charset="-122"/>
              </a:rPr>
              <a:t>3.2.4   </a:t>
            </a:r>
            <a:r>
              <a:rPr lang="zh-CN" altLang="en-US" b="1" dirty="0" smtClean="0">
                <a:solidFill>
                  <a:schemeClr val="accent6"/>
                </a:solidFill>
                <a:latin typeface="黑体" pitchFamily="2" charset="-122"/>
                <a:ea typeface="黑体" pitchFamily="2" charset="-122"/>
              </a:rPr>
              <a:t>回归方程的显著性检验 </a:t>
            </a:r>
          </a:p>
        </p:txBody>
      </p:sp>
      <p:sp>
        <p:nvSpPr>
          <p:cNvPr id="69635" name="Rectangle 3"/>
          <p:cNvSpPr>
            <a:spLocks noGrp="1" noChangeArrowheads="1"/>
          </p:cNvSpPr>
          <p:nvPr>
            <p:ph type="body" idx="4294967295"/>
          </p:nvPr>
        </p:nvSpPr>
        <p:spPr>
          <a:xfrm>
            <a:off x="428625" y="1214438"/>
            <a:ext cx="8143875" cy="5000625"/>
          </a:xfrm>
        </p:spPr>
        <p:txBody>
          <a:bodyPr/>
          <a:lstStyle/>
          <a:p>
            <a:pPr algn="just" eaLnBrk="1" hangingPunct="1">
              <a:lnSpc>
                <a:spcPct val="120000"/>
              </a:lnSpc>
              <a:spcBef>
                <a:spcPct val="0"/>
              </a:spcBef>
              <a:buFont typeface="Wingdings" pitchFamily="2" charset="2"/>
              <a:buNone/>
            </a:pPr>
            <a:r>
              <a:rPr lang="en-US" altLang="zh-CN" sz="2400" smtClean="0">
                <a:ea typeface="楷体_GB2312" pitchFamily="49" charset="-122"/>
              </a:rPr>
              <a:t>        </a:t>
            </a:r>
            <a:r>
              <a:rPr lang="zh-CN" altLang="en-US" sz="2400" smtClean="0">
                <a:ea typeface="楷体_GB2312" pitchFamily="49" charset="-122"/>
              </a:rPr>
              <a:t>在使用回归方程作进一步的分析以前，首先应对回归方程是否有意义进行判断。</a:t>
            </a:r>
            <a:endParaRPr lang="zh-CN" altLang="en-US" sz="2400" smtClean="0"/>
          </a:p>
          <a:p>
            <a:pPr algn="just" eaLnBrk="1" hangingPunct="1">
              <a:lnSpc>
                <a:spcPct val="120000"/>
              </a:lnSpc>
              <a:spcBef>
                <a:spcPct val="0"/>
              </a:spcBef>
              <a:buFont typeface="Wingdings" pitchFamily="2" charset="2"/>
              <a:buNone/>
            </a:pPr>
            <a:r>
              <a:rPr lang="zh-CN" altLang="en-US" sz="2400" smtClean="0">
                <a:ea typeface="楷体_GB2312" pitchFamily="49" charset="-122"/>
              </a:rPr>
              <a:t>        如果</a:t>
            </a:r>
            <a:r>
              <a:rPr lang="zh-CN" altLang="en-US" sz="2400" i="1" smtClean="0">
                <a:sym typeface="Symbol" pitchFamily="18" charset="2"/>
              </a:rPr>
              <a:t></a:t>
            </a:r>
            <a:r>
              <a:rPr lang="en-US" altLang="zh-CN" sz="1800" baseline="-25000" smtClean="0">
                <a:sym typeface="Symbol" pitchFamily="18" charset="2"/>
              </a:rPr>
              <a:t>1</a:t>
            </a:r>
            <a:r>
              <a:rPr lang="en-US" altLang="zh-CN" sz="2400" smtClean="0">
                <a:ea typeface="楷体_GB2312" pitchFamily="49" charset="-122"/>
              </a:rPr>
              <a:t>=0</a:t>
            </a:r>
            <a:r>
              <a:rPr lang="zh-CN" altLang="en-US" sz="2400" smtClean="0">
                <a:ea typeface="楷体_GB2312" pitchFamily="49" charset="-122"/>
              </a:rPr>
              <a:t>，那么不管</a:t>
            </a:r>
            <a:r>
              <a:rPr lang="en-US" altLang="zh-CN" sz="2400" i="1" smtClean="0">
                <a:ea typeface="楷体_GB2312" pitchFamily="49" charset="-122"/>
              </a:rPr>
              <a:t>x</a:t>
            </a:r>
            <a:r>
              <a:rPr lang="zh-CN" altLang="en-US" sz="2400" smtClean="0">
                <a:ea typeface="楷体_GB2312" pitchFamily="49" charset="-122"/>
              </a:rPr>
              <a:t>如何变化，</a:t>
            </a:r>
            <a:r>
              <a:rPr lang="en-US" altLang="zh-CN" sz="2400" i="1" smtClean="0">
                <a:ea typeface="楷体_GB2312" pitchFamily="49" charset="-122"/>
              </a:rPr>
              <a:t>E</a:t>
            </a:r>
            <a:r>
              <a:rPr lang="en-US" altLang="zh-CN" sz="2400" smtClean="0">
                <a:ea typeface="楷体_GB2312" pitchFamily="49" charset="-122"/>
              </a:rPr>
              <a:t>(</a:t>
            </a:r>
            <a:r>
              <a:rPr lang="en-US" altLang="zh-CN" sz="2400" i="1" smtClean="0">
                <a:ea typeface="楷体_GB2312" pitchFamily="49" charset="-122"/>
              </a:rPr>
              <a:t>y</a:t>
            </a:r>
            <a:r>
              <a:rPr lang="en-US" altLang="zh-CN" sz="2400" smtClean="0">
                <a:ea typeface="楷体_GB2312" pitchFamily="49" charset="-122"/>
              </a:rPr>
              <a:t>)</a:t>
            </a:r>
            <a:r>
              <a:rPr lang="zh-CN" altLang="en-US" sz="2400" smtClean="0">
                <a:ea typeface="楷体_GB2312" pitchFamily="49" charset="-122"/>
              </a:rPr>
              <a:t>不随</a:t>
            </a:r>
            <a:r>
              <a:rPr lang="en-US" altLang="zh-CN" sz="2400" i="1" smtClean="0">
                <a:ea typeface="楷体_GB2312" pitchFamily="49" charset="-122"/>
              </a:rPr>
              <a:t>x</a:t>
            </a:r>
            <a:r>
              <a:rPr lang="zh-CN" altLang="en-US" sz="2400" smtClean="0">
                <a:ea typeface="楷体_GB2312" pitchFamily="49" charset="-122"/>
              </a:rPr>
              <a:t>的变化作线性变化，那么这时求得的一元线性回归方程就没有意义，称回归方程</a:t>
            </a:r>
            <a:r>
              <a:rPr lang="zh-CN" altLang="en-US" sz="2400" b="1" smtClean="0">
                <a:solidFill>
                  <a:srgbClr val="FF0000"/>
                </a:solidFill>
                <a:ea typeface="楷体_GB2312" pitchFamily="49" charset="-122"/>
              </a:rPr>
              <a:t>不显著</a:t>
            </a:r>
            <a:r>
              <a:rPr lang="zh-CN" altLang="en-US" sz="2400" smtClean="0">
                <a:solidFill>
                  <a:srgbClr val="00FF00"/>
                </a:solidFill>
                <a:ea typeface="楷体_GB2312" pitchFamily="49" charset="-122"/>
              </a:rPr>
              <a:t>。</a:t>
            </a:r>
            <a:endParaRPr lang="en-US" altLang="zh-CN" sz="2400" smtClean="0">
              <a:solidFill>
                <a:srgbClr val="00FF00"/>
              </a:solidFill>
              <a:ea typeface="楷体_GB2312" pitchFamily="49" charset="-122"/>
            </a:endParaRPr>
          </a:p>
          <a:p>
            <a:pPr algn="just" eaLnBrk="1" hangingPunct="1">
              <a:lnSpc>
                <a:spcPct val="120000"/>
              </a:lnSpc>
              <a:spcBef>
                <a:spcPct val="0"/>
              </a:spcBef>
              <a:buFont typeface="Wingdings" pitchFamily="2" charset="2"/>
              <a:buNone/>
            </a:pPr>
            <a:r>
              <a:rPr lang="en-US" altLang="zh-CN" sz="2400" smtClean="0">
                <a:solidFill>
                  <a:srgbClr val="00FF00"/>
                </a:solidFill>
                <a:ea typeface="楷体_GB2312" pitchFamily="49" charset="-122"/>
              </a:rPr>
              <a:t>        </a:t>
            </a:r>
            <a:r>
              <a:rPr lang="zh-CN" altLang="en-US" sz="2400" smtClean="0">
                <a:ea typeface="楷体_GB2312" pitchFamily="49" charset="-122"/>
              </a:rPr>
              <a:t>如果</a:t>
            </a:r>
            <a:r>
              <a:rPr lang="zh-CN" altLang="en-US" sz="2400" i="1" smtClean="0">
                <a:solidFill>
                  <a:srgbClr val="FF0000"/>
                </a:solidFill>
                <a:sym typeface="Symbol" pitchFamily="18" charset="2"/>
              </a:rPr>
              <a:t></a:t>
            </a:r>
            <a:r>
              <a:rPr lang="en-US" altLang="zh-CN" sz="1800" baseline="-25000" smtClean="0">
                <a:solidFill>
                  <a:srgbClr val="FF0000"/>
                </a:solidFill>
                <a:sym typeface="Symbol" pitchFamily="18" charset="2"/>
              </a:rPr>
              <a:t>1</a:t>
            </a:r>
            <a:r>
              <a:rPr lang="en-US" altLang="zh-CN" sz="2400" smtClean="0">
                <a:solidFill>
                  <a:srgbClr val="FF0000"/>
                </a:solidFill>
                <a:ea typeface="楷体_GB2312" pitchFamily="49" charset="-122"/>
                <a:sym typeface="Symbol" pitchFamily="18" charset="2"/>
              </a:rPr>
              <a:t>0</a:t>
            </a:r>
            <a:r>
              <a:rPr lang="zh-CN" altLang="en-US" sz="2400" smtClean="0">
                <a:ea typeface="楷体_GB2312" pitchFamily="49" charset="-122"/>
              </a:rPr>
              <a:t>，</a:t>
            </a:r>
            <a:r>
              <a:rPr lang="en-US" altLang="zh-CN" sz="2400" i="1" smtClean="0">
                <a:ea typeface="楷体_GB2312" pitchFamily="49" charset="-122"/>
              </a:rPr>
              <a:t>E</a:t>
            </a:r>
            <a:r>
              <a:rPr lang="en-US" altLang="zh-CN" sz="2400" smtClean="0">
                <a:ea typeface="楷体_GB2312" pitchFamily="49" charset="-122"/>
              </a:rPr>
              <a:t>(</a:t>
            </a:r>
            <a:r>
              <a:rPr lang="en-US" altLang="zh-CN" sz="2400" i="1" smtClean="0">
                <a:ea typeface="楷体_GB2312" pitchFamily="49" charset="-122"/>
              </a:rPr>
              <a:t>y</a:t>
            </a:r>
            <a:r>
              <a:rPr lang="en-US" altLang="zh-CN" sz="2400" smtClean="0">
                <a:ea typeface="楷体_GB2312" pitchFamily="49" charset="-122"/>
              </a:rPr>
              <a:t>)</a:t>
            </a:r>
            <a:r>
              <a:rPr lang="zh-CN" altLang="en-US" sz="2400" smtClean="0">
                <a:ea typeface="楷体_GB2312" pitchFamily="49" charset="-122"/>
              </a:rPr>
              <a:t>随</a:t>
            </a:r>
            <a:r>
              <a:rPr lang="en-US" altLang="zh-CN" sz="2400" i="1" smtClean="0">
                <a:ea typeface="楷体_GB2312" pitchFamily="49" charset="-122"/>
              </a:rPr>
              <a:t>x</a:t>
            </a:r>
            <a:r>
              <a:rPr lang="zh-CN" altLang="en-US" sz="2400" smtClean="0">
                <a:ea typeface="楷体_GB2312" pitchFamily="49" charset="-122"/>
              </a:rPr>
              <a:t>的变化作线性变化，称回归方程是</a:t>
            </a:r>
            <a:r>
              <a:rPr lang="zh-CN" altLang="en-US" sz="2400" b="1" smtClean="0">
                <a:solidFill>
                  <a:srgbClr val="FF0000"/>
                </a:solidFill>
                <a:ea typeface="楷体_GB2312" pitchFamily="49" charset="-122"/>
              </a:rPr>
              <a:t>显著</a:t>
            </a:r>
            <a:r>
              <a:rPr lang="zh-CN" altLang="en-US" sz="2400" smtClean="0">
                <a:ea typeface="楷体_GB2312" pitchFamily="49" charset="-122"/>
              </a:rPr>
              <a:t>的。</a:t>
            </a:r>
            <a:endParaRPr lang="zh-CN" altLang="en-US" sz="2400" smtClean="0"/>
          </a:p>
          <a:p>
            <a:pPr algn="just" eaLnBrk="1" hangingPunct="1">
              <a:lnSpc>
                <a:spcPct val="120000"/>
              </a:lnSpc>
              <a:spcBef>
                <a:spcPct val="0"/>
              </a:spcBef>
              <a:buFont typeface="Wingdings" pitchFamily="2" charset="2"/>
              <a:buNone/>
            </a:pPr>
            <a:r>
              <a:rPr lang="zh-CN" altLang="en-US" sz="2400" smtClean="0">
                <a:ea typeface="楷体_GB2312" pitchFamily="49" charset="-122"/>
              </a:rPr>
              <a:t>        对回归方程是否有意义作判断就是要作如下的</a:t>
            </a:r>
            <a:r>
              <a:rPr lang="zh-CN" altLang="en-US" sz="2400" b="1" smtClean="0">
                <a:solidFill>
                  <a:srgbClr val="FF0000"/>
                </a:solidFill>
                <a:ea typeface="楷体_GB2312" pitchFamily="49" charset="-122"/>
              </a:rPr>
              <a:t>显著性检验</a:t>
            </a:r>
            <a:r>
              <a:rPr lang="zh-CN" altLang="en-US" sz="2400" smtClean="0">
                <a:ea typeface="楷体_GB2312" pitchFamily="49" charset="-122"/>
              </a:rPr>
              <a:t>：</a:t>
            </a:r>
            <a:endParaRPr lang="en-US" altLang="zh-CN" sz="2400" smtClean="0">
              <a:ea typeface="楷体_GB2312" pitchFamily="49" charset="-122"/>
            </a:endParaRPr>
          </a:p>
          <a:p>
            <a:pPr algn="just" eaLnBrk="1" hangingPunct="1">
              <a:lnSpc>
                <a:spcPct val="120000"/>
              </a:lnSpc>
              <a:spcBef>
                <a:spcPct val="0"/>
              </a:spcBef>
              <a:buFont typeface="Wingdings" pitchFamily="2" charset="2"/>
              <a:buNone/>
            </a:pPr>
            <a:r>
              <a:rPr lang="en-US" altLang="zh-CN" sz="2400" smtClean="0">
                <a:ea typeface="楷体_GB2312" pitchFamily="49" charset="-122"/>
              </a:rPr>
              <a:t>                            H</a:t>
            </a:r>
            <a:r>
              <a:rPr lang="en-US" altLang="zh-CN" sz="1800" baseline="-30000" smtClean="0">
                <a:ea typeface="楷体_GB2312" pitchFamily="49" charset="-122"/>
              </a:rPr>
              <a:t>0</a:t>
            </a:r>
            <a:r>
              <a:rPr lang="zh-CN" altLang="en-US" sz="2400" smtClean="0">
                <a:ea typeface="楷体_GB2312" pitchFamily="49" charset="-122"/>
              </a:rPr>
              <a:t>：</a:t>
            </a:r>
            <a:r>
              <a:rPr lang="zh-CN" altLang="en-US" sz="2400" i="1" smtClean="0">
                <a:sym typeface="Symbol" pitchFamily="18" charset="2"/>
              </a:rPr>
              <a:t></a:t>
            </a:r>
            <a:r>
              <a:rPr lang="en-US" altLang="zh-CN" sz="1800" baseline="-25000" smtClean="0">
                <a:sym typeface="Symbol" pitchFamily="18" charset="2"/>
              </a:rPr>
              <a:t>1</a:t>
            </a:r>
            <a:r>
              <a:rPr lang="en-US" altLang="zh-CN" sz="2400" smtClean="0">
                <a:ea typeface="楷体_GB2312" pitchFamily="49" charset="-122"/>
              </a:rPr>
              <a:t>=0      </a:t>
            </a:r>
            <a:r>
              <a:rPr lang="en-US" altLang="zh-CN" sz="2400" i="1" smtClean="0">
                <a:ea typeface="楷体_GB2312" pitchFamily="49" charset="-122"/>
              </a:rPr>
              <a:t>vs</a:t>
            </a:r>
            <a:r>
              <a:rPr lang="en-US" altLang="zh-CN" sz="2400" smtClean="0">
                <a:ea typeface="楷体_GB2312" pitchFamily="49" charset="-122"/>
              </a:rPr>
              <a:t>      H</a:t>
            </a:r>
            <a:r>
              <a:rPr lang="en-US" altLang="zh-CN" sz="1800" baseline="-30000" smtClean="0">
                <a:ea typeface="楷体_GB2312" pitchFamily="49" charset="-122"/>
              </a:rPr>
              <a:t>1</a:t>
            </a:r>
            <a:r>
              <a:rPr lang="zh-CN" altLang="en-US" sz="2400" smtClean="0">
                <a:ea typeface="楷体_GB2312" pitchFamily="49" charset="-122"/>
              </a:rPr>
              <a:t>： </a:t>
            </a:r>
            <a:r>
              <a:rPr lang="zh-CN" altLang="en-US" sz="2400" i="1" smtClean="0">
                <a:sym typeface="Symbol" pitchFamily="18" charset="2"/>
              </a:rPr>
              <a:t></a:t>
            </a:r>
            <a:r>
              <a:rPr lang="en-US" altLang="zh-CN" sz="1800" baseline="-25000" smtClean="0">
                <a:sym typeface="Symbol" pitchFamily="18" charset="2"/>
              </a:rPr>
              <a:t>1</a:t>
            </a:r>
            <a:r>
              <a:rPr lang="en-US" altLang="zh-CN" sz="2400" smtClean="0">
                <a:ea typeface="楷体_GB2312" pitchFamily="49" charset="-122"/>
                <a:sym typeface="Symbol" pitchFamily="18" charset="2"/>
              </a:rPr>
              <a:t>0</a:t>
            </a:r>
            <a:endParaRPr lang="en-US" altLang="zh-CN" sz="2400" smtClean="0"/>
          </a:p>
          <a:p>
            <a:pPr eaLnBrk="1" hangingPunct="1">
              <a:lnSpc>
                <a:spcPct val="120000"/>
              </a:lnSpc>
              <a:spcBef>
                <a:spcPct val="0"/>
              </a:spcBef>
              <a:buFont typeface="Wingdings" pitchFamily="2" charset="2"/>
              <a:buNone/>
            </a:pPr>
            <a:r>
              <a:rPr lang="en-US" altLang="zh-CN" sz="2400" smtClean="0">
                <a:ea typeface="楷体_GB2312" pitchFamily="49" charset="-122"/>
              </a:rPr>
              <a:t>    </a:t>
            </a:r>
            <a:r>
              <a:rPr lang="zh-CN" altLang="en-US" sz="2400" smtClean="0">
                <a:ea typeface="楷体_GB2312" pitchFamily="49" charset="-122"/>
              </a:rPr>
              <a:t>拒绝</a:t>
            </a:r>
            <a:r>
              <a:rPr lang="en-US" altLang="zh-CN" sz="2400" smtClean="0">
                <a:ea typeface="楷体_GB2312" pitchFamily="49" charset="-122"/>
              </a:rPr>
              <a:t>H</a:t>
            </a:r>
            <a:r>
              <a:rPr lang="en-US" altLang="zh-CN" sz="1800" baseline="-30000" smtClean="0">
                <a:ea typeface="楷体_GB2312" pitchFamily="49" charset="-122"/>
              </a:rPr>
              <a:t>0</a:t>
            </a:r>
            <a:r>
              <a:rPr lang="zh-CN" altLang="en-US" sz="2400" smtClean="0">
                <a:ea typeface="楷体_GB2312" pitchFamily="49" charset="-122"/>
              </a:rPr>
              <a:t>表示回归方程是显著的。</a:t>
            </a:r>
            <a:endParaRPr lang="zh-CN" altLang="en-US" sz="2400" smtClean="0"/>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41" name="Rectangle 2"/>
          <p:cNvSpPr>
            <a:spLocks noGrp="1" noChangeArrowheads="1"/>
          </p:cNvSpPr>
          <p:nvPr>
            <p:ph type="body" idx="4294967295"/>
          </p:nvPr>
        </p:nvSpPr>
        <p:spPr>
          <a:xfrm>
            <a:off x="466725" y="1852613"/>
            <a:ext cx="8277225" cy="4419600"/>
          </a:xfrm>
        </p:spPr>
        <p:txBody>
          <a:bodyPr/>
          <a:lstStyle/>
          <a:p>
            <a:pPr algn="ctr" eaLnBrk="1" hangingPunct="1">
              <a:spcBef>
                <a:spcPct val="0"/>
              </a:spcBef>
              <a:buFontTx/>
              <a:buNone/>
            </a:pPr>
            <a:r>
              <a:rPr kumimoji="1" lang="en-US" altLang="zh-CN" smtClean="0">
                <a:solidFill>
                  <a:srgbClr val="FF0000"/>
                </a:solidFill>
                <a:ea typeface="楷体_GB2312" pitchFamily="49" charset="-122"/>
              </a:rPr>
              <a:t>1</a:t>
            </a:r>
            <a:r>
              <a:rPr kumimoji="1" lang="zh-CN" altLang="en-US" smtClean="0">
                <a:solidFill>
                  <a:srgbClr val="FF0000"/>
                </a:solidFill>
                <a:ea typeface="楷体_GB2312" pitchFamily="49" charset="-122"/>
              </a:rPr>
              <a:t>、</a:t>
            </a:r>
            <a:r>
              <a:rPr kumimoji="1" lang="en-US" altLang="zh-CN" i="1" smtClean="0">
                <a:solidFill>
                  <a:srgbClr val="FF0000"/>
                </a:solidFill>
                <a:ea typeface="楷体_GB2312" pitchFamily="49" charset="-122"/>
              </a:rPr>
              <a:t>F </a:t>
            </a:r>
            <a:r>
              <a:rPr kumimoji="1" lang="zh-CN" altLang="en-US" smtClean="0">
                <a:solidFill>
                  <a:srgbClr val="FF0000"/>
                </a:solidFill>
                <a:ea typeface="楷体_GB2312" pitchFamily="49" charset="-122"/>
              </a:rPr>
              <a:t>检验</a:t>
            </a:r>
            <a:endParaRPr kumimoji="1" lang="zh-CN" altLang="en-US" smtClean="0">
              <a:solidFill>
                <a:srgbClr val="FF0000"/>
              </a:solidFill>
            </a:endParaRPr>
          </a:p>
          <a:p>
            <a:pPr algn="just" eaLnBrk="1" hangingPunct="1">
              <a:spcBef>
                <a:spcPct val="0"/>
              </a:spcBef>
              <a:buFontTx/>
              <a:buNone/>
            </a:pPr>
            <a:r>
              <a:rPr kumimoji="1" lang="zh-CN" altLang="en-US" sz="2400" smtClean="0">
                <a:ea typeface="楷体_GB2312" pitchFamily="49" charset="-122"/>
              </a:rPr>
              <a:t>    采用方差分析的思想，我们从数据出发研究各</a:t>
            </a:r>
            <a:r>
              <a:rPr kumimoji="1" lang="en-US" altLang="zh-CN" sz="2400" i="1" smtClean="0">
                <a:ea typeface="楷体_GB2312" pitchFamily="49" charset="-122"/>
              </a:rPr>
              <a:t>y</a:t>
            </a:r>
            <a:r>
              <a:rPr kumimoji="1" lang="en-US" altLang="zh-CN" sz="2400" baseline="-30000" smtClean="0">
                <a:ea typeface="楷体_GB2312" pitchFamily="49" charset="-122"/>
              </a:rPr>
              <a:t>i</a:t>
            </a:r>
            <a:r>
              <a:rPr kumimoji="1" lang="zh-CN" altLang="en-US" sz="2400" smtClean="0">
                <a:ea typeface="楷体_GB2312" pitchFamily="49" charset="-122"/>
              </a:rPr>
              <a:t>不同的原因。</a:t>
            </a:r>
            <a:endParaRPr kumimoji="1" lang="zh-CN" altLang="en-US" sz="2400" smtClean="0"/>
          </a:p>
          <a:p>
            <a:pPr algn="just" eaLnBrk="1" hangingPunct="1">
              <a:lnSpc>
                <a:spcPct val="107000"/>
              </a:lnSpc>
              <a:spcBef>
                <a:spcPct val="0"/>
              </a:spcBef>
              <a:buFontTx/>
              <a:buNone/>
            </a:pPr>
            <a:r>
              <a:rPr kumimoji="1" lang="zh-CN" altLang="en-US" sz="2400" smtClean="0">
                <a:ea typeface="楷体_GB2312" pitchFamily="49" charset="-122"/>
              </a:rPr>
              <a:t>    数据</a:t>
            </a:r>
            <a:r>
              <a:rPr kumimoji="1" lang="zh-CN" altLang="en-US" sz="2400" smtClean="0">
                <a:solidFill>
                  <a:srgbClr val="0000FF"/>
                </a:solidFill>
                <a:ea typeface="楷体_GB2312" pitchFamily="49" charset="-122"/>
              </a:rPr>
              <a:t>总的波动</a:t>
            </a:r>
            <a:r>
              <a:rPr kumimoji="1" lang="zh-CN" altLang="en-US" sz="2400" smtClean="0">
                <a:ea typeface="楷体_GB2312" pitchFamily="49" charset="-122"/>
              </a:rPr>
              <a:t>用</a:t>
            </a:r>
            <a:r>
              <a:rPr kumimoji="1" lang="zh-CN" altLang="en-US" sz="2400" b="1" smtClean="0">
                <a:solidFill>
                  <a:srgbClr val="FF0000"/>
                </a:solidFill>
                <a:ea typeface="楷体_GB2312" pitchFamily="49" charset="-122"/>
              </a:rPr>
              <a:t>总偏差平方和                              </a:t>
            </a:r>
            <a:r>
              <a:rPr kumimoji="1" lang="zh-CN" altLang="en-US" sz="2400" smtClean="0">
                <a:ea typeface="楷体_GB2312" pitchFamily="49" charset="-122"/>
              </a:rPr>
              <a:t>表示。引起各</a:t>
            </a:r>
            <a:r>
              <a:rPr kumimoji="1" lang="en-US" altLang="zh-CN" sz="2400" i="1" smtClean="0">
                <a:ea typeface="楷体_GB2312" pitchFamily="49" charset="-122"/>
              </a:rPr>
              <a:t>y</a:t>
            </a:r>
            <a:r>
              <a:rPr kumimoji="1" lang="en-US" altLang="zh-CN" sz="2400" baseline="-30000" smtClean="0">
                <a:ea typeface="楷体_GB2312" pitchFamily="49" charset="-122"/>
              </a:rPr>
              <a:t>i</a:t>
            </a:r>
            <a:r>
              <a:rPr kumimoji="1" lang="zh-CN" altLang="en-US" sz="2400" smtClean="0">
                <a:ea typeface="楷体_GB2312" pitchFamily="49" charset="-122"/>
              </a:rPr>
              <a:t>不同的原因主要有两个因素：其一是</a:t>
            </a:r>
            <a:r>
              <a:rPr kumimoji="1" lang="en-US" altLang="zh-CN" sz="2400" smtClean="0">
                <a:ea typeface="楷体_GB2312" pitchFamily="49" charset="-122"/>
              </a:rPr>
              <a:t>H</a:t>
            </a:r>
            <a:r>
              <a:rPr kumimoji="1" lang="en-US" altLang="zh-CN" sz="1800" baseline="-30000" smtClean="0">
                <a:ea typeface="楷体_GB2312" pitchFamily="49" charset="-122"/>
              </a:rPr>
              <a:t>0</a:t>
            </a:r>
            <a:r>
              <a:rPr kumimoji="1" lang="zh-CN" altLang="en-US" sz="2400" smtClean="0">
                <a:ea typeface="楷体_GB2312" pitchFamily="49" charset="-122"/>
              </a:rPr>
              <a:t>可能不真，</a:t>
            </a:r>
            <a:r>
              <a:rPr kumimoji="1" lang="en-US" altLang="zh-CN" sz="2400" smtClean="0">
                <a:ea typeface="楷体_GB2312" pitchFamily="49" charset="-122"/>
              </a:rPr>
              <a:t>E(</a:t>
            </a:r>
            <a:r>
              <a:rPr kumimoji="1" lang="en-US" altLang="zh-CN" sz="2400" i="1" smtClean="0">
                <a:ea typeface="楷体_GB2312" pitchFamily="49" charset="-122"/>
              </a:rPr>
              <a:t>y</a:t>
            </a:r>
            <a:r>
              <a:rPr kumimoji="1" lang="en-US" altLang="zh-CN" sz="2400" smtClean="0">
                <a:ea typeface="楷体_GB2312" pitchFamily="49" charset="-122"/>
              </a:rPr>
              <a:t>)</a:t>
            </a:r>
            <a:r>
              <a:rPr kumimoji="1" lang="zh-CN" altLang="en-US" sz="2400" smtClean="0">
                <a:ea typeface="楷体_GB2312" pitchFamily="49" charset="-122"/>
              </a:rPr>
              <a:t>随</a:t>
            </a:r>
            <a:r>
              <a:rPr kumimoji="1" lang="en-US" altLang="zh-CN" sz="2400" i="1" smtClean="0">
                <a:ea typeface="楷体_GB2312" pitchFamily="49" charset="-122"/>
              </a:rPr>
              <a:t>x</a:t>
            </a:r>
            <a:r>
              <a:rPr kumimoji="1" lang="zh-CN" altLang="en-US" sz="2400" smtClean="0">
                <a:ea typeface="楷体_GB2312" pitchFamily="49" charset="-122"/>
              </a:rPr>
              <a:t>的变化而变化，从而在每一个</a:t>
            </a:r>
            <a:r>
              <a:rPr kumimoji="1" lang="en-US" altLang="zh-CN" sz="2400" i="1" smtClean="0">
                <a:ea typeface="楷体_GB2312" pitchFamily="49" charset="-122"/>
              </a:rPr>
              <a:t>x</a:t>
            </a:r>
            <a:r>
              <a:rPr kumimoji="1" lang="zh-CN" altLang="en-US" sz="2400" smtClean="0">
                <a:ea typeface="楷体_GB2312" pitchFamily="49" charset="-122"/>
              </a:rPr>
              <a:t>的观测值处的回归值不同，其</a:t>
            </a:r>
            <a:r>
              <a:rPr kumimoji="1" lang="zh-CN" altLang="en-US" sz="2400" smtClean="0">
                <a:solidFill>
                  <a:srgbClr val="0000FF"/>
                </a:solidFill>
                <a:ea typeface="楷体_GB2312" pitchFamily="49" charset="-122"/>
              </a:rPr>
              <a:t>波动</a:t>
            </a:r>
            <a:r>
              <a:rPr kumimoji="1" lang="zh-CN" altLang="en-US" sz="2400" smtClean="0">
                <a:ea typeface="楷体_GB2312" pitchFamily="49" charset="-122"/>
              </a:rPr>
              <a:t>用</a:t>
            </a:r>
            <a:r>
              <a:rPr kumimoji="1" lang="zh-CN" altLang="en-US" sz="2400" smtClean="0">
                <a:solidFill>
                  <a:srgbClr val="FF0000"/>
                </a:solidFill>
                <a:ea typeface="楷体_GB2312" pitchFamily="49" charset="-122"/>
              </a:rPr>
              <a:t>回归平方和 </a:t>
            </a:r>
            <a:r>
              <a:rPr kumimoji="1" lang="zh-CN" altLang="en-US" sz="2400" smtClean="0">
                <a:ea typeface="楷体_GB2312" pitchFamily="49" charset="-122"/>
              </a:rPr>
              <a:t>                           表示；其二是其它</a:t>
            </a:r>
            <a:r>
              <a:rPr kumimoji="1" lang="zh-CN" altLang="en-US" sz="2400" smtClean="0">
                <a:solidFill>
                  <a:srgbClr val="0000FF"/>
                </a:solidFill>
                <a:ea typeface="楷体_GB2312" pitchFamily="49" charset="-122"/>
              </a:rPr>
              <a:t>一切因素</a:t>
            </a:r>
            <a:r>
              <a:rPr kumimoji="1" lang="zh-CN" altLang="en-US" sz="2400" smtClean="0">
                <a:ea typeface="楷体_GB2312" pitchFamily="49" charset="-122"/>
              </a:rPr>
              <a:t>，包括随机误差、</a:t>
            </a:r>
            <a:r>
              <a:rPr kumimoji="1" lang="en-US" altLang="zh-CN" sz="2400" i="1" smtClean="0">
                <a:ea typeface="楷体_GB2312" pitchFamily="49" charset="-122"/>
              </a:rPr>
              <a:t>x</a:t>
            </a:r>
            <a:r>
              <a:rPr kumimoji="1" lang="zh-CN" altLang="en-US" sz="2400" smtClean="0">
                <a:ea typeface="楷体_GB2312" pitchFamily="49" charset="-122"/>
              </a:rPr>
              <a:t>对</a:t>
            </a:r>
            <a:r>
              <a:rPr kumimoji="1" lang="en-US" altLang="zh-CN" sz="2400" smtClean="0">
                <a:ea typeface="楷体_GB2312" pitchFamily="49" charset="-122"/>
              </a:rPr>
              <a:t>E(</a:t>
            </a:r>
            <a:r>
              <a:rPr kumimoji="1" lang="en-US" altLang="zh-CN" sz="2400" i="1" smtClean="0">
                <a:ea typeface="楷体_GB2312" pitchFamily="49" charset="-122"/>
              </a:rPr>
              <a:t>y</a:t>
            </a:r>
            <a:r>
              <a:rPr kumimoji="1" lang="en-US" altLang="zh-CN" sz="2400" smtClean="0">
                <a:ea typeface="楷体_GB2312" pitchFamily="49" charset="-122"/>
              </a:rPr>
              <a:t>)</a:t>
            </a:r>
            <a:r>
              <a:rPr kumimoji="1" lang="zh-CN" altLang="en-US" sz="2400" smtClean="0">
                <a:ea typeface="楷体_GB2312" pitchFamily="49" charset="-122"/>
              </a:rPr>
              <a:t>的非线性影响等，这可用</a:t>
            </a:r>
            <a:r>
              <a:rPr kumimoji="1" lang="zh-CN" altLang="en-US" sz="2400" b="1" smtClean="0">
                <a:solidFill>
                  <a:srgbClr val="FF3300"/>
                </a:solidFill>
                <a:ea typeface="楷体_GB2312" pitchFamily="49" charset="-122"/>
              </a:rPr>
              <a:t>残差平方和</a:t>
            </a:r>
            <a:r>
              <a:rPr kumimoji="1" lang="zh-CN" altLang="en-US" sz="2400" smtClean="0">
                <a:ea typeface="楷体_GB2312" pitchFamily="49" charset="-122"/>
              </a:rPr>
              <a:t>                             表示。</a:t>
            </a:r>
          </a:p>
          <a:p>
            <a:pPr algn="just" eaLnBrk="1" hangingPunct="1">
              <a:lnSpc>
                <a:spcPct val="107000"/>
              </a:lnSpc>
              <a:spcBef>
                <a:spcPct val="50000"/>
              </a:spcBef>
              <a:buFontTx/>
              <a:buNone/>
            </a:pPr>
            <a:r>
              <a:rPr kumimoji="1" lang="zh-CN" altLang="en-US" sz="2400" smtClean="0">
                <a:ea typeface="楷体_GB2312" pitchFamily="49" charset="-122"/>
              </a:rPr>
              <a:t>    且有如下</a:t>
            </a:r>
            <a:r>
              <a:rPr kumimoji="1" lang="zh-CN" altLang="en-US" sz="2400" smtClean="0">
                <a:solidFill>
                  <a:srgbClr val="FF0000"/>
                </a:solidFill>
                <a:ea typeface="楷体_GB2312" pitchFamily="49" charset="-122"/>
              </a:rPr>
              <a:t>平方和分解式</a:t>
            </a:r>
            <a:r>
              <a:rPr kumimoji="1" lang="zh-CN" altLang="en-US" sz="2400" smtClean="0">
                <a:solidFill>
                  <a:srgbClr val="00FF00"/>
                </a:solidFill>
                <a:ea typeface="楷体_GB2312" pitchFamily="49" charset="-122"/>
              </a:rPr>
              <a:t>：</a:t>
            </a:r>
            <a:r>
              <a:rPr kumimoji="1" lang="zh-CN" altLang="en-US" sz="2400" i="1" smtClean="0">
                <a:ea typeface="楷体_GB2312" pitchFamily="49" charset="-122"/>
              </a:rPr>
              <a:t>     </a:t>
            </a:r>
            <a:r>
              <a:rPr kumimoji="1" lang="en-US" altLang="zh-CN" sz="2400" i="1" smtClean="0">
                <a:ea typeface="楷体_GB2312" pitchFamily="49" charset="-122"/>
              </a:rPr>
              <a:t>SS</a:t>
            </a:r>
            <a:r>
              <a:rPr kumimoji="1" lang="en-US" altLang="zh-CN" sz="1800" i="1" baseline="-25000" smtClean="0">
                <a:ea typeface="楷体_GB2312" pitchFamily="49" charset="-122"/>
              </a:rPr>
              <a:t>T</a:t>
            </a:r>
            <a:r>
              <a:rPr kumimoji="1" lang="en-US" altLang="zh-CN" sz="2400" smtClean="0">
                <a:ea typeface="楷体_GB2312" pitchFamily="49" charset="-122"/>
              </a:rPr>
              <a:t>= S</a:t>
            </a:r>
            <a:r>
              <a:rPr kumimoji="1" lang="en-US" altLang="zh-CN" sz="2400" i="1" smtClean="0">
                <a:ea typeface="楷体_GB2312" pitchFamily="49" charset="-122"/>
              </a:rPr>
              <a:t>S</a:t>
            </a:r>
            <a:r>
              <a:rPr kumimoji="1" lang="en-US" altLang="zh-CN" sz="1800" i="1" baseline="-25000" smtClean="0">
                <a:ea typeface="楷体_GB2312" pitchFamily="49" charset="-122"/>
              </a:rPr>
              <a:t>R</a:t>
            </a:r>
            <a:r>
              <a:rPr kumimoji="1" lang="en-US" altLang="zh-CN" sz="2400" smtClean="0">
                <a:ea typeface="楷体_GB2312" pitchFamily="49" charset="-122"/>
              </a:rPr>
              <a:t> +S</a:t>
            </a:r>
            <a:r>
              <a:rPr kumimoji="1" lang="en-US" altLang="zh-CN" sz="2400" i="1" smtClean="0">
                <a:ea typeface="楷体_GB2312" pitchFamily="49" charset="-122"/>
              </a:rPr>
              <a:t>S</a:t>
            </a:r>
            <a:r>
              <a:rPr kumimoji="1" lang="en-US" altLang="zh-CN" sz="1800" i="1" baseline="-25000" smtClean="0">
                <a:ea typeface="楷体_GB2312" pitchFamily="49" charset="-122"/>
              </a:rPr>
              <a:t>e                          </a:t>
            </a:r>
            <a:r>
              <a:rPr kumimoji="1" lang="en-US" altLang="zh-CN" sz="2400" smtClean="0">
                <a:ea typeface="楷体_GB2312" pitchFamily="49" charset="-122"/>
              </a:rPr>
              <a:t> (3.2.13)</a:t>
            </a:r>
            <a:r>
              <a:rPr kumimoji="1" lang="en-US" altLang="zh-CN" sz="2400" smtClean="0"/>
              <a:t> </a:t>
            </a:r>
          </a:p>
        </p:txBody>
      </p:sp>
      <p:sp>
        <p:nvSpPr>
          <p:cNvPr id="14342" name="Rectangle 3"/>
          <p:cNvSpPr>
            <a:spLocks noChangeArrowheads="1"/>
          </p:cNvSpPr>
          <p:nvPr/>
        </p:nvSpPr>
        <p:spPr bwMode="auto">
          <a:xfrm>
            <a:off x="285750" y="785813"/>
            <a:ext cx="8572500" cy="1117600"/>
          </a:xfrm>
          <a:prstGeom prst="rect">
            <a:avLst/>
          </a:prstGeom>
          <a:noFill/>
          <a:ln w="9525">
            <a:noFill/>
            <a:miter lim="800000"/>
            <a:headEnd/>
            <a:tailEnd/>
          </a:ln>
        </p:spPr>
        <p:txBody>
          <a:bodyPr>
            <a:spAutoFit/>
          </a:bodyPr>
          <a:lstStyle/>
          <a:p>
            <a:pPr>
              <a:lnSpc>
                <a:spcPct val="120000"/>
              </a:lnSpc>
            </a:pPr>
            <a:r>
              <a:rPr kumimoji="1" lang="zh-CN" altLang="en-US" sz="2800">
                <a:latin typeface="Times New Roman" pitchFamily="18" charset="0"/>
                <a:ea typeface="楷体_GB2312" pitchFamily="49" charset="-122"/>
              </a:rPr>
              <a:t>在一元线性回归中有三种等价的检验方法，下面分别加以介绍。</a:t>
            </a:r>
          </a:p>
        </p:txBody>
      </p:sp>
      <p:graphicFrame>
        <p:nvGraphicFramePr>
          <p:cNvPr id="427012" name="Object 4"/>
          <p:cNvGraphicFramePr>
            <a:graphicFrameLocks noChangeAspect="1"/>
          </p:cNvGraphicFramePr>
          <p:nvPr/>
        </p:nvGraphicFramePr>
        <p:xfrm>
          <a:off x="4929188" y="2714625"/>
          <a:ext cx="2093912" cy="433388"/>
        </p:xfrm>
        <a:graphic>
          <a:graphicData uri="http://schemas.openxmlformats.org/presentationml/2006/ole">
            <p:oleObj spid="_x0000_s90114" name="Equation" r:id="rId4" imgW="1422360" imgH="253800" progId="Equation.DSMT4">
              <p:embed/>
            </p:oleObj>
          </a:graphicData>
        </a:graphic>
      </p:graphicFrame>
      <p:graphicFrame>
        <p:nvGraphicFramePr>
          <p:cNvPr id="427013" name="Object 5"/>
          <p:cNvGraphicFramePr>
            <a:graphicFrameLocks noChangeAspect="1"/>
          </p:cNvGraphicFramePr>
          <p:nvPr/>
        </p:nvGraphicFramePr>
        <p:xfrm>
          <a:off x="4286250" y="3857625"/>
          <a:ext cx="1960563" cy="434975"/>
        </p:xfrm>
        <a:graphic>
          <a:graphicData uri="http://schemas.openxmlformats.org/presentationml/2006/ole">
            <p:oleObj spid="_x0000_s90115" name="Equation" r:id="rId5" imgW="1143000" imgH="253800" progId="Equation.DSMT4">
              <p:embed/>
            </p:oleObj>
          </a:graphicData>
        </a:graphic>
      </p:graphicFrame>
      <p:graphicFrame>
        <p:nvGraphicFramePr>
          <p:cNvPr id="427014" name="Object 6"/>
          <p:cNvGraphicFramePr>
            <a:graphicFrameLocks noChangeAspect="1"/>
          </p:cNvGraphicFramePr>
          <p:nvPr/>
        </p:nvGraphicFramePr>
        <p:xfrm>
          <a:off x="2786063" y="4714875"/>
          <a:ext cx="1957387" cy="430213"/>
        </p:xfrm>
        <a:graphic>
          <a:graphicData uri="http://schemas.openxmlformats.org/presentationml/2006/ole">
            <p:oleObj spid="_x0000_s90116" name="Equation" r:id="rId6" imgW="1155600" imgH="253800" progId="Equation.DSMT4">
              <p:embed/>
            </p:oleObj>
          </a:graphicData>
        </a:graphic>
      </p:graphicFrame>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5" name="Rectangle 2"/>
          <p:cNvSpPr>
            <a:spLocks noGrp="1" noChangeArrowheads="1"/>
          </p:cNvSpPr>
          <p:nvPr>
            <p:ph type="body" idx="4294967295"/>
          </p:nvPr>
        </p:nvSpPr>
        <p:spPr>
          <a:xfrm>
            <a:off x="612775" y="1643063"/>
            <a:ext cx="8277225" cy="4268787"/>
          </a:xfrm>
        </p:spPr>
        <p:txBody>
          <a:bodyPr/>
          <a:lstStyle/>
          <a:p>
            <a:pPr eaLnBrk="1" hangingPunct="1">
              <a:lnSpc>
                <a:spcPct val="120000"/>
              </a:lnSpc>
              <a:spcBef>
                <a:spcPct val="0"/>
              </a:spcBef>
              <a:buFont typeface="Wingdings" pitchFamily="2" charset="2"/>
              <a:buNone/>
            </a:pPr>
            <a:r>
              <a:rPr lang="zh-CN" altLang="en-US" b="1" u="sng" smtClean="0">
                <a:solidFill>
                  <a:srgbClr val="0000FF"/>
                </a:solidFill>
                <a:ea typeface="楷体_GB2312" pitchFamily="49" charset="-122"/>
              </a:rPr>
              <a:t>定理</a:t>
            </a:r>
            <a:r>
              <a:rPr lang="en-US" altLang="zh-CN" b="1" u="sng" smtClean="0">
                <a:solidFill>
                  <a:srgbClr val="0000FF"/>
                </a:solidFill>
                <a:ea typeface="楷体_GB2312" pitchFamily="49" charset="-122"/>
              </a:rPr>
              <a:t>3. 2</a:t>
            </a:r>
            <a:r>
              <a:rPr lang="en-US" altLang="zh-CN" b="1" smtClean="0">
                <a:solidFill>
                  <a:srgbClr val="0000FF"/>
                </a:solidFill>
                <a:ea typeface="楷体_GB2312" pitchFamily="49" charset="-122"/>
              </a:rPr>
              <a:t>  </a:t>
            </a:r>
            <a:r>
              <a:rPr lang="zh-CN" altLang="en-US" smtClean="0">
                <a:ea typeface="楷体_GB2312" pitchFamily="49" charset="-122"/>
              </a:rPr>
              <a:t>设</a:t>
            </a:r>
            <a:r>
              <a:rPr lang="en-US" altLang="zh-CN" i="1" smtClean="0">
                <a:sym typeface="Symbol" pitchFamily="18" charset="2"/>
              </a:rPr>
              <a:t>y</a:t>
            </a:r>
            <a:r>
              <a:rPr lang="en-US" altLang="zh-CN" sz="2000" i="1" baseline="-25000" smtClean="0">
                <a:sym typeface="Symbol" pitchFamily="18" charset="2"/>
              </a:rPr>
              <a:t>i</a:t>
            </a:r>
            <a:r>
              <a:rPr kumimoji="1" lang="en-US" altLang="zh-CN" smtClean="0">
                <a:ea typeface="楷体_GB2312" pitchFamily="49" charset="-122"/>
              </a:rPr>
              <a:t>=</a:t>
            </a:r>
            <a:r>
              <a:rPr lang="en-US" altLang="zh-CN" i="1" smtClean="0">
                <a:sym typeface="Symbol" pitchFamily="18" charset="2"/>
              </a:rPr>
              <a:t></a:t>
            </a:r>
            <a:r>
              <a:rPr lang="en-US" altLang="zh-CN" sz="2000" i="1" baseline="-25000" smtClean="0">
                <a:sym typeface="Symbol" pitchFamily="18" charset="2"/>
              </a:rPr>
              <a:t>i</a:t>
            </a:r>
            <a:r>
              <a:rPr lang="en-US" altLang="zh-CN" sz="2400" smtClean="0"/>
              <a:t>+ </a:t>
            </a:r>
            <a:r>
              <a:rPr lang="en-US" altLang="zh-CN" i="1" smtClean="0">
                <a:sym typeface="Symbol" pitchFamily="18" charset="2"/>
              </a:rPr>
              <a:t></a:t>
            </a:r>
            <a:r>
              <a:rPr lang="en-US" altLang="zh-CN" sz="2000" baseline="-25000" smtClean="0">
                <a:sym typeface="Symbol" pitchFamily="18" charset="2"/>
              </a:rPr>
              <a:t>1</a:t>
            </a:r>
            <a:r>
              <a:rPr lang="en-US" altLang="zh-CN" sz="1800" baseline="-25000" smtClean="0">
                <a:sym typeface="Symbol" pitchFamily="18" charset="2"/>
              </a:rPr>
              <a:t> </a:t>
            </a:r>
            <a:r>
              <a:rPr lang="en-US" altLang="zh-CN" i="1" smtClean="0">
                <a:sym typeface="Symbol" pitchFamily="18" charset="2"/>
              </a:rPr>
              <a:t>x</a:t>
            </a:r>
            <a:r>
              <a:rPr lang="en-US" altLang="zh-CN" sz="2000" i="1" baseline="-25000" smtClean="0">
                <a:sym typeface="Symbol" pitchFamily="18" charset="2"/>
              </a:rPr>
              <a:t>i</a:t>
            </a:r>
            <a:r>
              <a:rPr lang="en-US" altLang="zh-CN" sz="1800" i="1" baseline="-25000" smtClean="0">
                <a:sym typeface="Symbol" pitchFamily="18" charset="2"/>
              </a:rPr>
              <a:t> </a:t>
            </a:r>
            <a:r>
              <a:rPr lang="en-US" altLang="zh-CN" smtClean="0">
                <a:ea typeface="楷体_GB2312" pitchFamily="49" charset="-122"/>
              </a:rPr>
              <a:t>+</a:t>
            </a:r>
            <a:r>
              <a:rPr lang="en-US" altLang="zh-CN" sz="1800" i="1" baseline="-25000" smtClean="0">
                <a:sym typeface="Symbol" pitchFamily="18" charset="2"/>
              </a:rPr>
              <a:t> </a:t>
            </a:r>
            <a:r>
              <a:rPr lang="en-US" altLang="zh-CN" i="1" smtClean="0">
                <a:sym typeface="Symbol" pitchFamily="18" charset="2"/>
              </a:rPr>
              <a:t></a:t>
            </a:r>
            <a:r>
              <a:rPr lang="en-US" altLang="zh-CN" sz="2000" i="1" baseline="-25000" smtClean="0">
                <a:sym typeface="Symbol" pitchFamily="18" charset="2"/>
              </a:rPr>
              <a:t>i</a:t>
            </a:r>
            <a:r>
              <a:rPr lang="zh-CN" altLang="en-US" smtClean="0">
                <a:ea typeface="楷体_GB2312" pitchFamily="49" charset="-122"/>
              </a:rPr>
              <a:t>，其中</a:t>
            </a:r>
            <a:r>
              <a:rPr lang="zh-CN" altLang="en-US" i="1" smtClean="0">
                <a:sym typeface="Symbol" pitchFamily="18" charset="2"/>
              </a:rPr>
              <a:t></a:t>
            </a:r>
            <a:r>
              <a:rPr lang="en-US" altLang="zh-CN" sz="2000" i="1" baseline="-25000" smtClean="0">
                <a:sym typeface="Symbol" pitchFamily="18" charset="2"/>
              </a:rPr>
              <a:t>i </a:t>
            </a:r>
            <a:r>
              <a:rPr lang="en-US" altLang="zh-CN" i="1" smtClean="0">
                <a:sym typeface="Symbol" pitchFamily="18" charset="2"/>
              </a:rPr>
              <a:t></a:t>
            </a:r>
            <a:r>
              <a:rPr lang="en-US" altLang="zh-CN" sz="2000" i="1" baseline="-25000" smtClean="0">
                <a:sym typeface="Symbol" pitchFamily="18" charset="2"/>
              </a:rPr>
              <a:t>n</a:t>
            </a:r>
            <a:r>
              <a:rPr lang="zh-CN" altLang="en-US" smtClean="0">
                <a:ea typeface="楷体_GB2312" pitchFamily="49" charset="-122"/>
              </a:rPr>
              <a:t>相互独立，</a:t>
            </a:r>
          </a:p>
          <a:p>
            <a:pPr eaLnBrk="1" hangingPunct="1">
              <a:lnSpc>
                <a:spcPct val="120000"/>
              </a:lnSpc>
              <a:spcBef>
                <a:spcPct val="0"/>
              </a:spcBef>
              <a:buFont typeface="Wingdings" pitchFamily="2" charset="2"/>
              <a:buNone/>
            </a:pPr>
            <a:r>
              <a:rPr lang="zh-CN" altLang="en-US" smtClean="0">
                <a:ea typeface="楷体_GB2312" pitchFamily="49" charset="-122"/>
              </a:rPr>
              <a:t>    且</a:t>
            </a:r>
            <a:r>
              <a:rPr lang="en-US" altLang="zh-CN" i="1" smtClean="0">
                <a:ea typeface="楷体_GB2312" pitchFamily="49" charset="-122"/>
              </a:rPr>
              <a:t>E</a:t>
            </a:r>
            <a:r>
              <a:rPr lang="en-US" altLang="zh-CN" i="1" smtClean="0">
                <a:sym typeface="Symbol" pitchFamily="18" charset="2"/>
              </a:rPr>
              <a:t></a:t>
            </a:r>
            <a:r>
              <a:rPr lang="en-US" altLang="zh-CN" sz="2000" i="1" baseline="-25000" smtClean="0">
                <a:sym typeface="Symbol" pitchFamily="18" charset="2"/>
              </a:rPr>
              <a:t>i</a:t>
            </a:r>
            <a:r>
              <a:rPr lang="en-US" altLang="zh-CN" smtClean="0">
                <a:ea typeface="楷体_GB2312" pitchFamily="49" charset="-122"/>
              </a:rPr>
              <a:t>=0</a:t>
            </a:r>
            <a:r>
              <a:rPr lang="zh-CN" altLang="en-US" smtClean="0">
                <a:ea typeface="楷体_GB2312" pitchFamily="49" charset="-122"/>
              </a:rPr>
              <a:t>，</a:t>
            </a:r>
            <a:r>
              <a:rPr lang="en-US" altLang="zh-CN" i="1" smtClean="0">
                <a:ea typeface="楷体_GB2312" pitchFamily="49" charset="-122"/>
              </a:rPr>
              <a:t>Var</a:t>
            </a:r>
            <a:r>
              <a:rPr lang="en-US" altLang="zh-CN" smtClean="0">
                <a:ea typeface="楷体_GB2312" pitchFamily="49" charset="-122"/>
              </a:rPr>
              <a:t>(</a:t>
            </a:r>
            <a:r>
              <a:rPr lang="en-US" altLang="zh-CN" i="1" smtClean="0">
                <a:sym typeface="Symbol" pitchFamily="18" charset="2"/>
              </a:rPr>
              <a:t>y</a:t>
            </a:r>
            <a:r>
              <a:rPr lang="en-US" altLang="zh-CN" sz="2000" i="1" baseline="-25000" smtClean="0">
                <a:sym typeface="Symbol" pitchFamily="18" charset="2"/>
              </a:rPr>
              <a:t>i</a:t>
            </a:r>
            <a:r>
              <a:rPr lang="en-US" altLang="zh-CN" smtClean="0">
                <a:ea typeface="楷体_GB2312" pitchFamily="49" charset="-122"/>
              </a:rPr>
              <a:t>)=</a:t>
            </a:r>
            <a:r>
              <a:rPr lang="en-US" altLang="zh-CN" i="1" smtClean="0">
                <a:ea typeface="楷体_GB2312" pitchFamily="49" charset="-122"/>
                <a:sym typeface="Symbol" pitchFamily="18" charset="2"/>
              </a:rPr>
              <a:t></a:t>
            </a:r>
            <a:r>
              <a:rPr lang="en-US" altLang="zh-CN" sz="2000" baseline="-25000" smtClean="0">
                <a:ea typeface="楷体_GB2312" pitchFamily="49" charset="-122"/>
                <a:sym typeface="Symbol" pitchFamily="18" charset="2"/>
              </a:rPr>
              <a:t> </a:t>
            </a:r>
            <a:r>
              <a:rPr lang="en-US" altLang="zh-CN" sz="2000" baseline="48000" smtClean="0">
                <a:ea typeface="楷体_GB2312" pitchFamily="49" charset="-122"/>
                <a:sym typeface="Symbol" pitchFamily="18" charset="2"/>
              </a:rPr>
              <a:t>2</a:t>
            </a:r>
            <a:r>
              <a:rPr lang="zh-CN" altLang="en-US" smtClean="0">
                <a:ea typeface="楷体_GB2312" pitchFamily="49" charset="-122"/>
              </a:rPr>
              <a:t>，</a:t>
            </a:r>
            <a:r>
              <a:rPr lang="en-US" altLang="zh-CN" i="1" smtClean="0">
                <a:ea typeface="楷体_GB2312" pitchFamily="49" charset="-122"/>
              </a:rPr>
              <a:t>i</a:t>
            </a:r>
            <a:r>
              <a:rPr lang="en-US" altLang="zh-CN" smtClean="0">
                <a:ea typeface="楷体_GB2312" pitchFamily="49" charset="-122"/>
              </a:rPr>
              <a:t>=1,</a:t>
            </a:r>
            <a:r>
              <a:rPr lang="en-US" altLang="zh-CN" i="1" smtClean="0">
                <a:sym typeface="Symbol" pitchFamily="18" charset="2"/>
              </a:rPr>
              <a:t></a:t>
            </a:r>
            <a:r>
              <a:rPr lang="en-US" altLang="zh-CN" smtClean="0">
                <a:ea typeface="楷体_GB2312" pitchFamily="49" charset="-122"/>
              </a:rPr>
              <a:t>,</a:t>
            </a:r>
            <a:r>
              <a:rPr lang="en-US" altLang="zh-CN" i="1" smtClean="0">
                <a:ea typeface="楷体_GB2312" pitchFamily="49" charset="-122"/>
              </a:rPr>
              <a:t>n</a:t>
            </a:r>
            <a:r>
              <a:rPr lang="zh-CN" altLang="en-US" smtClean="0">
                <a:ea typeface="楷体_GB2312" pitchFamily="49" charset="-122"/>
              </a:rPr>
              <a:t>，沿用上面的记号，有</a:t>
            </a:r>
            <a:endParaRPr lang="zh-CN" altLang="en-US" smtClean="0"/>
          </a:p>
          <a:p>
            <a:pPr eaLnBrk="1" hangingPunct="1">
              <a:lnSpc>
                <a:spcPct val="120000"/>
              </a:lnSpc>
              <a:spcBef>
                <a:spcPct val="0"/>
              </a:spcBef>
              <a:buFont typeface="Wingdings" pitchFamily="2" charset="2"/>
              <a:buNone/>
            </a:pPr>
            <a:r>
              <a:rPr lang="zh-CN" altLang="en-US" smtClean="0">
                <a:ea typeface="楷体_GB2312" pitchFamily="49" charset="-122"/>
              </a:rPr>
              <a:t>                                                                   </a:t>
            </a:r>
            <a:r>
              <a:rPr lang="en-US" altLang="zh-CN" smtClean="0">
                <a:ea typeface="楷体_GB2312" pitchFamily="49" charset="-122"/>
              </a:rPr>
              <a:t>(3.2.14)</a:t>
            </a:r>
            <a:endParaRPr lang="en-US" altLang="zh-CN" smtClean="0"/>
          </a:p>
          <a:p>
            <a:pPr eaLnBrk="1" hangingPunct="1">
              <a:lnSpc>
                <a:spcPct val="120000"/>
              </a:lnSpc>
              <a:spcBef>
                <a:spcPct val="0"/>
              </a:spcBef>
              <a:buFont typeface="Wingdings" pitchFamily="2" charset="2"/>
              <a:buNone/>
            </a:pPr>
            <a:r>
              <a:rPr lang="en-US" altLang="zh-CN" smtClean="0">
                <a:ea typeface="楷体_GB2312" pitchFamily="49" charset="-122"/>
              </a:rPr>
              <a:t>                                                                   (3.2.15)</a:t>
            </a:r>
            <a:endParaRPr lang="en-US" altLang="zh-CN" smtClean="0"/>
          </a:p>
          <a:p>
            <a:pPr eaLnBrk="1" hangingPunct="1">
              <a:lnSpc>
                <a:spcPct val="120000"/>
              </a:lnSpc>
              <a:spcBef>
                <a:spcPct val="40000"/>
              </a:spcBef>
              <a:buFont typeface="Wingdings" pitchFamily="2" charset="2"/>
              <a:buNone/>
            </a:pPr>
            <a:r>
              <a:rPr lang="en-US" altLang="zh-CN" smtClean="0">
                <a:ea typeface="楷体_GB2312" pitchFamily="49" charset="-122"/>
              </a:rPr>
              <a:t>    </a:t>
            </a:r>
            <a:r>
              <a:rPr lang="zh-CN" altLang="en-US" smtClean="0">
                <a:ea typeface="楷体_GB2312" pitchFamily="49" charset="-122"/>
              </a:rPr>
              <a:t>这说明                      是</a:t>
            </a:r>
            <a:r>
              <a:rPr lang="zh-CN" altLang="en-US" i="1" smtClean="0">
                <a:ea typeface="楷体_GB2312" pitchFamily="49" charset="-122"/>
                <a:sym typeface="Symbol" pitchFamily="18" charset="2"/>
              </a:rPr>
              <a:t></a:t>
            </a:r>
            <a:r>
              <a:rPr lang="zh-CN" altLang="en-US" sz="2000" baseline="-25000" smtClean="0">
                <a:ea typeface="楷体_GB2312" pitchFamily="49" charset="-122"/>
                <a:sym typeface="Symbol" pitchFamily="18" charset="2"/>
              </a:rPr>
              <a:t> </a:t>
            </a:r>
            <a:r>
              <a:rPr lang="en-US" altLang="zh-CN" sz="2000" baseline="48000" smtClean="0">
                <a:ea typeface="楷体_GB2312" pitchFamily="49" charset="-122"/>
                <a:sym typeface="Symbol" pitchFamily="18" charset="2"/>
              </a:rPr>
              <a:t>2</a:t>
            </a:r>
            <a:r>
              <a:rPr lang="zh-CN" altLang="en-US" smtClean="0">
                <a:ea typeface="楷体_GB2312" pitchFamily="49" charset="-122"/>
              </a:rPr>
              <a:t>的无偏估计。</a:t>
            </a:r>
            <a:r>
              <a:rPr lang="zh-CN" altLang="en-US" smtClean="0"/>
              <a:t> </a:t>
            </a:r>
          </a:p>
        </p:txBody>
      </p:sp>
      <p:sp>
        <p:nvSpPr>
          <p:cNvPr id="15366" name="Rectangle 3"/>
          <p:cNvSpPr>
            <a:spLocks noChangeArrowheads="1"/>
          </p:cNvSpPr>
          <p:nvPr/>
        </p:nvSpPr>
        <p:spPr bwMode="auto">
          <a:xfrm>
            <a:off x="285750" y="1000125"/>
            <a:ext cx="8277225" cy="519113"/>
          </a:xfrm>
          <a:prstGeom prst="rect">
            <a:avLst/>
          </a:prstGeom>
          <a:noFill/>
          <a:ln w="9525">
            <a:noFill/>
            <a:miter lim="800000"/>
            <a:headEnd/>
            <a:tailEnd/>
          </a:ln>
        </p:spPr>
        <p:txBody>
          <a:bodyPr/>
          <a:lstStyle/>
          <a:p>
            <a:r>
              <a:rPr kumimoji="1" lang="zh-CN" altLang="en-US" sz="2800">
                <a:latin typeface="Times New Roman" pitchFamily="18" charset="0"/>
                <a:ea typeface="楷体_GB2312" pitchFamily="49" charset="-122"/>
              </a:rPr>
              <a:t>关于</a:t>
            </a:r>
            <a:r>
              <a:rPr kumimoji="1" lang="en-US" altLang="zh-CN" sz="2800" i="1">
                <a:latin typeface="Times New Roman" pitchFamily="18" charset="0"/>
                <a:ea typeface="楷体_GB2312" pitchFamily="49" charset="-122"/>
              </a:rPr>
              <a:t>SS</a:t>
            </a:r>
            <a:r>
              <a:rPr kumimoji="1" lang="en-US" altLang="zh-CN" sz="2000" i="1" baseline="-25000">
                <a:latin typeface="Times New Roman" pitchFamily="18" charset="0"/>
                <a:ea typeface="楷体_GB2312" pitchFamily="49" charset="-122"/>
              </a:rPr>
              <a:t>R</a:t>
            </a:r>
            <a:r>
              <a:rPr kumimoji="1" lang="en-US" altLang="zh-CN" sz="2000">
                <a:latin typeface="Times New Roman" pitchFamily="18" charset="0"/>
                <a:ea typeface="楷体_GB2312" pitchFamily="49" charset="-122"/>
              </a:rPr>
              <a:t> </a:t>
            </a:r>
            <a:r>
              <a:rPr kumimoji="1" lang="zh-CN" altLang="en-US" sz="2800">
                <a:latin typeface="Times New Roman" pitchFamily="18" charset="0"/>
                <a:ea typeface="楷体_GB2312" pitchFamily="49" charset="-122"/>
              </a:rPr>
              <a:t>和</a:t>
            </a:r>
            <a:r>
              <a:rPr kumimoji="1" lang="zh-CN" altLang="en-US" sz="2400">
                <a:latin typeface="Times New Roman" pitchFamily="18" charset="0"/>
                <a:ea typeface="楷体_GB2312" pitchFamily="49" charset="-122"/>
              </a:rPr>
              <a:t> </a:t>
            </a:r>
            <a:r>
              <a:rPr kumimoji="1" lang="en-US" altLang="zh-CN" sz="2800" i="1">
                <a:latin typeface="Times New Roman" pitchFamily="18" charset="0"/>
                <a:ea typeface="楷体_GB2312" pitchFamily="49" charset="-122"/>
              </a:rPr>
              <a:t>SS</a:t>
            </a:r>
            <a:r>
              <a:rPr kumimoji="1" lang="en-US" altLang="zh-CN" sz="2000" i="1" baseline="-25000">
                <a:latin typeface="Times New Roman" pitchFamily="18" charset="0"/>
                <a:ea typeface="楷体_GB2312" pitchFamily="49" charset="-122"/>
              </a:rPr>
              <a:t>e</a:t>
            </a:r>
            <a:r>
              <a:rPr kumimoji="1" lang="zh-CN" altLang="en-US" sz="2800">
                <a:latin typeface="Times New Roman" pitchFamily="18" charset="0"/>
                <a:ea typeface="楷体_GB2312" pitchFamily="49" charset="-122"/>
              </a:rPr>
              <a:t>所含有的成分可由如下定理说明。</a:t>
            </a:r>
            <a:r>
              <a:rPr kumimoji="1" lang="zh-CN" altLang="en-US" sz="1400">
                <a:latin typeface="Times New Roman" pitchFamily="18" charset="0"/>
              </a:rPr>
              <a:t> </a:t>
            </a:r>
          </a:p>
        </p:txBody>
      </p:sp>
      <p:graphicFrame>
        <p:nvGraphicFramePr>
          <p:cNvPr id="429060" name="Object 4"/>
          <p:cNvGraphicFramePr>
            <a:graphicFrameLocks noChangeAspect="1"/>
          </p:cNvGraphicFramePr>
          <p:nvPr/>
        </p:nvGraphicFramePr>
        <p:xfrm>
          <a:off x="2447925" y="3390900"/>
          <a:ext cx="2836863" cy="536575"/>
        </p:xfrm>
        <a:graphic>
          <a:graphicData uri="http://schemas.openxmlformats.org/presentationml/2006/ole">
            <p:oleObj spid="_x0000_s91138" name="Equation" r:id="rId4" imgW="1269720" imgH="241200" progId="Equation.DSMT4">
              <p:embed/>
            </p:oleObj>
          </a:graphicData>
        </a:graphic>
      </p:graphicFrame>
      <p:graphicFrame>
        <p:nvGraphicFramePr>
          <p:cNvPr id="429061" name="Object 5"/>
          <p:cNvGraphicFramePr>
            <a:graphicFrameLocks noChangeAspect="1"/>
          </p:cNvGraphicFramePr>
          <p:nvPr/>
        </p:nvGraphicFramePr>
        <p:xfrm>
          <a:off x="2522538" y="4105275"/>
          <a:ext cx="2525712" cy="517525"/>
        </p:xfrm>
        <a:graphic>
          <a:graphicData uri="http://schemas.openxmlformats.org/presentationml/2006/ole">
            <p:oleObj spid="_x0000_s91139" name="Equation" r:id="rId5" imgW="1180800" imgH="241200" progId="Equation.DSMT4">
              <p:embed/>
            </p:oleObj>
          </a:graphicData>
        </a:graphic>
      </p:graphicFrame>
      <p:graphicFrame>
        <p:nvGraphicFramePr>
          <p:cNvPr id="429062" name="Object 6"/>
          <p:cNvGraphicFramePr>
            <a:graphicFrameLocks noChangeAspect="1"/>
          </p:cNvGraphicFramePr>
          <p:nvPr/>
        </p:nvGraphicFramePr>
        <p:xfrm>
          <a:off x="2317750" y="4891088"/>
          <a:ext cx="1973263" cy="457200"/>
        </p:xfrm>
        <a:graphic>
          <a:graphicData uri="http://schemas.openxmlformats.org/presentationml/2006/ole">
            <p:oleObj spid="_x0000_s91140" name="Equation" r:id="rId6" imgW="1041120" imgH="241200" progId="Equation.DSMT4">
              <p:embed/>
            </p:oleObj>
          </a:graphicData>
        </a:graphic>
      </p:graphicFrame>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9" name="Rectangle 2"/>
          <p:cNvSpPr>
            <a:spLocks noGrp="1" noChangeArrowheads="1"/>
          </p:cNvSpPr>
          <p:nvPr>
            <p:ph type="title" idx="4294967295"/>
          </p:nvPr>
        </p:nvSpPr>
        <p:spPr>
          <a:xfrm>
            <a:off x="428625" y="785813"/>
            <a:ext cx="8429625" cy="533400"/>
          </a:xfrm>
        </p:spPr>
        <p:txBody>
          <a:bodyPr/>
          <a:lstStyle/>
          <a:p>
            <a:pPr eaLnBrk="1" hangingPunct="1"/>
            <a:r>
              <a:rPr lang="zh-CN" altLang="en-US" sz="2800" smtClean="0">
                <a:latin typeface="Times New Roman" pitchFamily="18" charset="0"/>
                <a:ea typeface="楷体_GB2312" pitchFamily="49" charset="-122"/>
              </a:rPr>
              <a:t>进一步，有关</a:t>
            </a:r>
            <a:r>
              <a:rPr kumimoji="1" lang="en-US" altLang="zh-CN" sz="2800" i="1" smtClean="0">
                <a:latin typeface="Times New Roman" pitchFamily="18" charset="0"/>
                <a:ea typeface="楷体_GB2312" pitchFamily="49" charset="-122"/>
              </a:rPr>
              <a:t>SS</a:t>
            </a:r>
            <a:r>
              <a:rPr kumimoji="1" lang="en-US" altLang="zh-CN" sz="2000" i="1" baseline="-25000" smtClean="0">
                <a:latin typeface="Times New Roman" pitchFamily="18" charset="0"/>
                <a:ea typeface="楷体_GB2312" pitchFamily="49" charset="-122"/>
              </a:rPr>
              <a:t>R</a:t>
            </a:r>
            <a:r>
              <a:rPr kumimoji="1" lang="en-US" altLang="zh-CN" sz="2400" smtClean="0">
                <a:latin typeface="Times New Roman" pitchFamily="18" charset="0"/>
                <a:ea typeface="楷体_GB2312" pitchFamily="49" charset="-122"/>
              </a:rPr>
              <a:t> </a:t>
            </a:r>
            <a:r>
              <a:rPr kumimoji="1" lang="zh-CN" altLang="en-US" sz="2800" smtClean="0">
                <a:latin typeface="Times New Roman" pitchFamily="18" charset="0"/>
                <a:ea typeface="楷体_GB2312" pitchFamily="49" charset="-122"/>
              </a:rPr>
              <a:t>和</a:t>
            </a:r>
            <a:r>
              <a:rPr kumimoji="1" lang="zh-CN" altLang="en-US" sz="2400" smtClean="0">
                <a:latin typeface="Times New Roman" pitchFamily="18" charset="0"/>
                <a:ea typeface="楷体_GB2312" pitchFamily="49" charset="-122"/>
              </a:rPr>
              <a:t> </a:t>
            </a:r>
            <a:r>
              <a:rPr kumimoji="1" lang="en-US" altLang="zh-CN" sz="2800" i="1" smtClean="0">
                <a:latin typeface="Times New Roman" pitchFamily="18" charset="0"/>
                <a:ea typeface="楷体_GB2312" pitchFamily="49" charset="-122"/>
              </a:rPr>
              <a:t>SS</a:t>
            </a:r>
            <a:r>
              <a:rPr kumimoji="1" lang="en-US" altLang="zh-CN" sz="2000" i="1" baseline="-25000" smtClean="0">
                <a:latin typeface="Times New Roman" pitchFamily="18" charset="0"/>
                <a:ea typeface="楷体_GB2312" pitchFamily="49" charset="-122"/>
              </a:rPr>
              <a:t>e</a:t>
            </a:r>
            <a:r>
              <a:rPr lang="zh-CN" altLang="en-US" sz="2800" smtClean="0">
                <a:latin typeface="Times New Roman" pitchFamily="18" charset="0"/>
                <a:ea typeface="楷体_GB2312" pitchFamily="49" charset="-122"/>
              </a:rPr>
              <a:t>的分布，有如下定理。</a:t>
            </a:r>
            <a:r>
              <a:rPr lang="zh-CN" altLang="en-US" smtClean="0"/>
              <a:t> </a:t>
            </a:r>
          </a:p>
        </p:txBody>
      </p:sp>
      <p:sp>
        <p:nvSpPr>
          <p:cNvPr id="16390" name="Rectangle 3"/>
          <p:cNvSpPr>
            <a:spLocks noGrp="1" noChangeArrowheads="1"/>
          </p:cNvSpPr>
          <p:nvPr>
            <p:ph type="body" idx="4294967295"/>
          </p:nvPr>
        </p:nvSpPr>
        <p:spPr>
          <a:xfrm>
            <a:off x="285750" y="1428750"/>
            <a:ext cx="9286875" cy="4497388"/>
          </a:xfrm>
        </p:spPr>
        <p:txBody>
          <a:bodyPr/>
          <a:lstStyle/>
          <a:p>
            <a:pPr eaLnBrk="1" hangingPunct="1">
              <a:lnSpc>
                <a:spcPct val="120000"/>
              </a:lnSpc>
              <a:buFont typeface="Wingdings" pitchFamily="2" charset="2"/>
              <a:buNone/>
            </a:pPr>
            <a:r>
              <a:rPr lang="zh-CN" altLang="en-US" b="1" u="sng" smtClean="0">
                <a:solidFill>
                  <a:srgbClr val="0000FF"/>
                </a:solidFill>
                <a:ea typeface="楷体_GB2312" pitchFamily="49" charset="-122"/>
              </a:rPr>
              <a:t>定理</a:t>
            </a:r>
            <a:r>
              <a:rPr lang="en-US" altLang="zh-CN" b="1" u="sng" smtClean="0">
                <a:solidFill>
                  <a:srgbClr val="0000FF"/>
                </a:solidFill>
                <a:ea typeface="楷体_GB2312" pitchFamily="49" charset="-122"/>
              </a:rPr>
              <a:t>3. 3</a:t>
            </a:r>
            <a:r>
              <a:rPr lang="en-US" altLang="zh-CN" b="1" smtClean="0">
                <a:solidFill>
                  <a:srgbClr val="0000FF"/>
                </a:solidFill>
                <a:ea typeface="楷体_GB2312" pitchFamily="49" charset="-122"/>
              </a:rPr>
              <a:t>     </a:t>
            </a:r>
            <a:r>
              <a:rPr lang="zh-CN" altLang="en-US" smtClean="0">
                <a:ea typeface="楷体_GB2312" pitchFamily="49" charset="-122"/>
              </a:rPr>
              <a:t>设 </a:t>
            </a:r>
            <a:r>
              <a:rPr lang="en-US" altLang="zh-CN" i="1" smtClean="0">
                <a:ea typeface="楷体_GB2312" pitchFamily="49" charset="-122"/>
              </a:rPr>
              <a:t>y</a:t>
            </a:r>
            <a:r>
              <a:rPr lang="en-US" altLang="zh-CN" sz="2000" baseline="-25000" smtClean="0">
                <a:ea typeface="楷体_GB2312" pitchFamily="49" charset="-122"/>
              </a:rPr>
              <a:t>1</a:t>
            </a:r>
            <a:r>
              <a:rPr lang="en-US" altLang="zh-CN" smtClean="0">
                <a:ea typeface="楷体_GB2312" pitchFamily="49" charset="-122"/>
              </a:rPr>
              <a:t>, </a:t>
            </a:r>
            <a:r>
              <a:rPr lang="en-US" altLang="zh-CN" i="1" smtClean="0">
                <a:ea typeface="楷体_GB2312" pitchFamily="49" charset="-122"/>
              </a:rPr>
              <a:t>y</a:t>
            </a:r>
            <a:r>
              <a:rPr lang="en-US" altLang="zh-CN" sz="2000" baseline="-25000" smtClean="0">
                <a:ea typeface="楷体_GB2312" pitchFamily="49" charset="-122"/>
              </a:rPr>
              <a:t>2</a:t>
            </a:r>
            <a:r>
              <a:rPr lang="en-US" altLang="zh-CN" smtClean="0">
                <a:ea typeface="楷体_GB2312" pitchFamily="49" charset="-122"/>
              </a:rPr>
              <a:t>,</a:t>
            </a:r>
            <a:r>
              <a:rPr lang="en-US" altLang="zh-CN" smtClean="0">
                <a:ea typeface="楷体_GB2312" pitchFamily="49" charset="-122"/>
                <a:sym typeface="Symbol" pitchFamily="18" charset="2"/>
              </a:rPr>
              <a:t></a:t>
            </a:r>
            <a:r>
              <a:rPr lang="en-US" altLang="zh-CN" smtClean="0">
                <a:ea typeface="楷体_GB2312" pitchFamily="49" charset="-122"/>
              </a:rPr>
              <a:t>, </a:t>
            </a:r>
            <a:r>
              <a:rPr lang="en-US" altLang="zh-CN" i="1" smtClean="0">
                <a:ea typeface="楷体_GB2312" pitchFamily="49" charset="-122"/>
              </a:rPr>
              <a:t>y</a:t>
            </a:r>
            <a:r>
              <a:rPr lang="en-US" altLang="zh-CN" sz="2000" i="1" baseline="-25000" smtClean="0">
                <a:ea typeface="楷体_GB2312" pitchFamily="49" charset="-122"/>
              </a:rPr>
              <a:t>n </a:t>
            </a:r>
            <a:r>
              <a:rPr lang="zh-CN" altLang="en-US" smtClean="0">
                <a:ea typeface="楷体_GB2312" pitchFamily="49" charset="-122"/>
              </a:rPr>
              <a:t>相互独立，且</a:t>
            </a:r>
          </a:p>
          <a:p>
            <a:pPr eaLnBrk="1" hangingPunct="1">
              <a:lnSpc>
                <a:spcPct val="120000"/>
              </a:lnSpc>
              <a:buFont typeface="Wingdings" pitchFamily="2" charset="2"/>
              <a:buNone/>
            </a:pPr>
            <a:r>
              <a:rPr lang="zh-CN" altLang="en-US" smtClean="0">
                <a:ea typeface="楷体_GB2312" pitchFamily="49" charset="-122"/>
              </a:rPr>
              <a:t>     </a:t>
            </a:r>
            <a:r>
              <a:rPr lang="en-US" altLang="zh-CN" i="1" smtClean="0">
                <a:sym typeface="Symbol" pitchFamily="18" charset="2"/>
              </a:rPr>
              <a:t>y</a:t>
            </a:r>
            <a:r>
              <a:rPr lang="en-US" altLang="zh-CN" sz="2000" i="1" baseline="-25000" smtClean="0">
                <a:sym typeface="Symbol" pitchFamily="18" charset="2"/>
              </a:rPr>
              <a:t>i</a:t>
            </a:r>
            <a:r>
              <a:rPr kumimoji="1" lang="zh-CN" altLang="en-US" smtClean="0">
                <a:ea typeface="楷体_GB2312" pitchFamily="49" charset="-122"/>
              </a:rPr>
              <a:t>～</a:t>
            </a:r>
            <a:r>
              <a:rPr kumimoji="1" lang="en-US" altLang="zh-CN" i="1" smtClean="0">
                <a:ea typeface="楷体_GB2312" pitchFamily="49" charset="-122"/>
              </a:rPr>
              <a:t>N</a:t>
            </a:r>
            <a:r>
              <a:rPr kumimoji="1" lang="en-US" altLang="zh-CN" smtClean="0">
                <a:ea typeface="楷体_GB2312" pitchFamily="49" charset="-122"/>
              </a:rPr>
              <a:t>(</a:t>
            </a:r>
            <a:r>
              <a:rPr lang="en-US" altLang="zh-CN" i="1" smtClean="0">
                <a:sym typeface="Symbol" pitchFamily="18" charset="2"/>
              </a:rPr>
              <a:t></a:t>
            </a:r>
            <a:r>
              <a:rPr lang="en-US" altLang="zh-CN" sz="2000" i="1" baseline="-25000" smtClean="0">
                <a:sym typeface="Symbol" pitchFamily="18" charset="2"/>
              </a:rPr>
              <a:t>i  </a:t>
            </a:r>
            <a:r>
              <a:rPr lang="en-US" altLang="zh-CN" sz="2400" smtClean="0"/>
              <a:t>+ </a:t>
            </a:r>
            <a:r>
              <a:rPr lang="en-US" altLang="zh-CN" i="1" smtClean="0">
                <a:sym typeface="Symbol" pitchFamily="18" charset="2"/>
              </a:rPr>
              <a:t></a:t>
            </a:r>
            <a:r>
              <a:rPr lang="en-US" altLang="zh-CN" sz="2000" baseline="-25000" smtClean="0">
                <a:sym typeface="Symbol" pitchFamily="18" charset="2"/>
              </a:rPr>
              <a:t>1</a:t>
            </a:r>
            <a:r>
              <a:rPr lang="en-US" altLang="zh-CN" sz="1800" baseline="-25000" smtClean="0">
                <a:sym typeface="Symbol" pitchFamily="18" charset="2"/>
              </a:rPr>
              <a:t> </a:t>
            </a:r>
            <a:r>
              <a:rPr lang="en-US" altLang="zh-CN" i="1" smtClean="0">
                <a:sym typeface="Symbol" pitchFamily="18" charset="2"/>
              </a:rPr>
              <a:t>x</a:t>
            </a:r>
            <a:r>
              <a:rPr lang="en-US" altLang="zh-CN" sz="2000" i="1" baseline="-25000" smtClean="0">
                <a:sym typeface="Symbol" pitchFamily="18" charset="2"/>
              </a:rPr>
              <a:t>i</a:t>
            </a:r>
            <a:r>
              <a:rPr lang="en-US" altLang="zh-CN" sz="1800" i="1" baseline="-25000" smtClean="0">
                <a:sym typeface="Symbol" pitchFamily="18" charset="2"/>
              </a:rPr>
              <a:t> </a:t>
            </a:r>
            <a:r>
              <a:rPr lang="en-US" altLang="zh-CN" smtClean="0">
                <a:ea typeface="楷体_GB2312" pitchFamily="49" charset="-122"/>
              </a:rPr>
              <a:t>, </a:t>
            </a:r>
            <a:r>
              <a:rPr lang="en-US" altLang="zh-CN" i="1" smtClean="0">
                <a:ea typeface="楷体_GB2312" pitchFamily="49" charset="-122"/>
                <a:sym typeface="Symbol" pitchFamily="18" charset="2"/>
              </a:rPr>
              <a:t></a:t>
            </a:r>
            <a:r>
              <a:rPr lang="en-US" altLang="zh-CN" sz="2000" baseline="-25000" smtClean="0">
                <a:ea typeface="楷体_GB2312" pitchFamily="49" charset="-122"/>
                <a:sym typeface="Symbol" pitchFamily="18" charset="2"/>
              </a:rPr>
              <a:t> </a:t>
            </a:r>
            <a:r>
              <a:rPr lang="en-US" altLang="zh-CN" sz="2000" baseline="48000" smtClean="0">
                <a:ea typeface="楷体_GB2312" pitchFamily="49" charset="-122"/>
                <a:sym typeface="Symbol" pitchFamily="18" charset="2"/>
              </a:rPr>
              <a:t>2</a:t>
            </a:r>
            <a:r>
              <a:rPr lang="en-US" altLang="zh-CN" smtClean="0">
                <a:ea typeface="楷体_GB2312" pitchFamily="49" charset="-122"/>
              </a:rPr>
              <a:t>)</a:t>
            </a:r>
            <a:r>
              <a:rPr lang="zh-CN" altLang="en-US" smtClean="0">
                <a:ea typeface="楷体_GB2312" pitchFamily="49" charset="-122"/>
              </a:rPr>
              <a:t>， </a:t>
            </a:r>
            <a:r>
              <a:rPr lang="en-US" altLang="zh-CN" i="1" smtClean="0">
                <a:ea typeface="楷体_GB2312" pitchFamily="49" charset="-122"/>
              </a:rPr>
              <a:t>i</a:t>
            </a:r>
            <a:r>
              <a:rPr lang="en-US" altLang="zh-CN" smtClean="0">
                <a:ea typeface="楷体_GB2312" pitchFamily="49" charset="-122"/>
              </a:rPr>
              <a:t>=1, </a:t>
            </a:r>
            <a:r>
              <a:rPr lang="en-US" altLang="zh-CN" i="1" smtClean="0">
                <a:sym typeface="Symbol" pitchFamily="18" charset="2"/>
              </a:rPr>
              <a:t></a:t>
            </a:r>
            <a:r>
              <a:rPr lang="en-US" altLang="zh-CN" smtClean="0">
                <a:ea typeface="楷体_GB2312" pitchFamily="49" charset="-122"/>
              </a:rPr>
              <a:t>, </a:t>
            </a:r>
            <a:r>
              <a:rPr lang="en-US" altLang="zh-CN" i="1" smtClean="0">
                <a:ea typeface="楷体_GB2312" pitchFamily="49" charset="-122"/>
              </a:rPr>
              <a:t>n</a:t>
            </a:r>
            <a:r>
              <a:rPr lang="zh-CN" altLang="en-US" smtClean="0">
                <a:ea typeface="楷体_GB2312" pitchFamily="49" charset="-122"/>
              </a:rPr>
              <a:t>，</a:t>
            </a:r>
          </a:p>
          <a:p>
            <a:pPr eaLnBrk="1" hangingPunct="1">
              <a:lnSpc>
                <a:spcPct val="120000"/>
              </a:lnSpc>
              <a:buFont typeface="Wingdings" pitchFamily="2" charset="2"/>
              <a:buNone/>
            </a:pPr>
            <a:r>
              <a:rPr lang="zh-CN" altLang="en-US" smtClean="0">
                <a:ea typeface="楷体_GB2312" pitchFamily="49" charset="-122"/>
              </a:rPr>
              <a:t>    则在上述记号下，有</a:t>
            </a:r>
            <a:endParaRPr lang="zh-CN" altLang="en-US" smtClean="0"/>
          </a:p>
          <a:p>
            <a:pPr eaLnBrk="1" hangingPunct="1">
              <a:lnSpc>
                <a:spcPct val="150000"/>
              </a:lnSpc>
              <a:buFont typeface="Wingdings" pitchFamily="2" charset="2"/>
              <a:buNone/>
            </a:pPr>
            <a:r>
              <a:rPr lang="zh-CN" altLang="en-US" smtClean="0">
                <a:ea typeface="楷体_GB2312" pitchFamily="49" charset="-122"/>
              </a:rPr>
              <a:t>   （</a:t>
            </a:r>
            <a:r>
              <a:rPr lang="en-US" altLang="zh-CN" smtClean="0">
                <a:ea typeface="楷体_GB2312" pitchFamily="49" charset="-122"/>
              </a:rPr>
              <a:t>1</a:t>
            </a:r>
            <a:r>
              <a:rPr lang="zh-CN" altLang="en-US" smtClean="0">
                <a:ea typeface="楷体_GB2312" pitchFamily="49" charset="-122"/>
              </a:rPr>
              <a:t>）</a:t>
            </a:r>
            <a:r>
              <a:rPr kumimoji="1" lang="en-US" altLang="zh-CN" i="1" smtClean="0">
                <a:ea typeface="楷体_GB2312" pitchFamily="49" charset="-122"/>
              </a:rPr>
              <a:t>SS</a:t>
            </a:r>
            <a:r>
              <a:rPr kumimoji="1" lang="en-US" altLang="zh-CN" sz="2000" i="1" baseline="-25000" smtClean="0">
                <a:ea typeface="楷体_GB2312" pitchFamily="49" charset="-122"/>
              </a:rPr>
              <a:t>e </a:t>
            </a:r>
            <a:r>
              <a:rPr lang="en-US" altLang="zh-CN" smtClean="0">
                <a:ea typeface="楷体_GB2312" pitchFamily="49" charset="-122"/>
              </a:rPr>
              <a:t>/</a:t>
            </a:r>
            <a:r>
              <a:rPr lang="en-US" altLang="zh-CN" i="1" smtClean="0">
                <a:ea typeface="楷体_GB2312" pitchFamily="49" charset="-122"/>
                <a:sym typeface="Symbol" pitchFamily="18" charset="2"/>
              </a:rPr>
              <a:t></a:t>
            </a:r>
            <a:r>
              <a:rPr lang="en-US" altLang="zh-CN" sz="2000" baseline="-25000" smtClean="0">
                <a:ea typeface="楷体_GB2312" pitchFamily="49" charset="-122"/>
                <a:sym typeface="Symbol" pitchFamily="18" charset="2"/>
              </a:rPr>
              <a:t> </a:t>
            </a:r>
            <a:r>
              <a:rPr lang="en-US" altLang="zh-CN" sz="2000" baseline="48000" smtClean="0">
                <a:ea typeface="楷体_GB2312" pitchFamily="49" charset="-122"/>
                <a:sym typeface="Symbol" pitchFamily="18" charset="2"/>
              </a:rPr>
              <a:t>2</a:t>
            </a:r>
            <a:r>
              <a:rPr lang="en-US" altLang="zh-CN" smtClean="0">
                <a:ea typeface="楷体_GB2312" pitchFamily="49" charset="-122"/>
              </a:rPr>
              <a:t> ~</a:t>
            </a:r>
            <a:r>
              <a:rPr lang="en-US" altLang="zh-CN" i="1" smtClean="0">
                <a:ea typeface="楷体_GB2312" pitchFamily="49" charset="-122"/>
                <a:sym typeface="Symbol" pitchFamily="18" charset="2"/>
              </a:rPr>
              <a:t> </a:t>
            </a:r>
            <a:r>
              <a:rPr lang="en-US" altLang="zh-CN" sz="2000" baseline="60000" smtClean="0">
                <a:ea typeface="楷体_GB2312" pitchFamily="49" charset="-122"/>
                <a:sym typeface="Symbol" pitchFamily="18" charset="2"/>
              </a:rPr>
              <a:t>2</a:t>
            </a:r>
            <a:r>
              <a:rPr lang="en-US" altLang="zh-CN" smtClean="0">
                <a:ea typeface="楷体_GB2312" pitchFamily="49" charset="-122"/>
                <a:sym typeface="Symbol" pitchFamily="18" charset="2"/>
              </a:rPr>
              <a:t>(</a:t>
            </a:r>
            <a:r>
              <a:rPr lang="en-US" altLang="zh-CN" i="1" smtClean="0">
                <a:ea typeface="楷体_GB2312" pitchFamily="49" charset="-122"/>
                <a:sym typeface="Symbol" pitchFamily="18" charset="2"/>
              </a:rPr>
              <a:t>n</a:t>
            </a:r>
            <a:r>
              <a:rPr lang="en-US" altLang="zh-CN" smtClean="0">
                <a:ea typeface="楷体_GB2312" pitchFamily="49" charset="-122"/>
                <a:sym typeface="Symbol" pitchFamily="18" charset="2"/>
              </a:rPr>
              <a:t>2)</a:t>
            </a:r>
            <a:r>
              <a:rPr lang="zh-CN" altLang="en-US" smtClean="0">
                <a:ea typeface="楷体_GB2312" pitchFamily="49" charset="-122"/>
              </a:rPr>
              <a:t>， </a:t>
            </a:r>
            <a:endParaRPr lang="zh-CN" altLang="en-US" smtClean="0"/>
          </a:p>
          <a:p>
            <a:pPr eaLnBrk="1" hangingPunct="1">
              <a:lnSpc>
                <a:spcPct val="150000"/>
              </a:lnSpc>
              <a:buFont typeface="Wingdings" pitchFamily="2" charset="2"/>
              <a:buNone/>
            </a:pPr>
            <a:r>
              <a:rPr lang="zh-CN" altLang="en-US" smtClean="0">
                <a:ea typeface="楷体_GB2312" pitchFamily="49" charset="-122"/>
              </a:rPr>
              <a:t>   （</a:t>
            </a:r>
            <a:r>
              <a:rPr lang="en-US" altLang="zh-CN" smtClean="0">
                <a:ea typeface="楷体_GB2312" pitchFamily="49" charset="-122"/>
              </a:rPr>
              <a:t>2</a:t>
            </a:r>
            <a:r>
              <a:rPr lang="zh-CN" altLang="en-US" smtClean="0">
                <a:ea typeface="楷体_GB2312" pitchFamily="49" charset="-122"/>
              </a:rPr>
              <a:t>）若</a:t>
            </a:r>
            <a:r>
              <a:rPr lang="en-US" altLang="zh-CN" i="1" smtClean="0">
                <a:ea typeface="楷体_GB2312" pitchFamily="49" charset="-122"/>
              </a:rPr>
              <a:t>H</a:t>
            </a:r>
            <a:r>
              <a:rPr lang="en-US" altLang="zh-CN" sz="2000" baseline="-30000" smtClean="0">
                <a:ea typeface="楷体_GB2312" pitchFamily="49" charset="-122"/>
              </a:rPr>
              <a:t>0</a:t>
            </a:r>
            <a:r>
              <a:rPr lang="zh-CN" altLang="en-US" smtClean="0">
                <a:ea typeface="楷体_GB2312" pitchFamily="49" charset="-122"/>
              </a:rPr>
              <a:t>成立，则有</a:t>
            </a:r>
            <a:r>
              <a:rPr kumimoji="1" lang="en-US" altLang="zh-CN" i="1" smtClean="0">
                <a:ea typeface="楷体_GB2312" pitchFamily="49" charset="-122"/>
              </a:rPr>
              <a:t>SS</a:t>
            </a:r>
            <a:r>
              <a:rPr kumimoji="1" lang="en-US" altLang="zh-CN" sz="2000" i="1" baseline="-25000" smtClean="0">
                <a:ea typeface="楷体_GB2312" pitchFamily="49" charset="-122"/>
              </a:rPr>
              <a:t>R </a:t>
            </a:r>
            <a:r>
              <a:rPr lang="en-US" altLang="zh-CN" smtClean="0">
                <a:ea typeface="楷体_GB2312" pitchFamily="49" charset="-122"/>
              </a:rPr>
              <a:t>/</a:t>
            </a:r>
            <a:r>
              <a:rPr lang="en-US" altLang="zh-CN" i="1" smtClean="0">
                <a:ea typeface="楷体_GB2312" pitchFamily="49" charset="-122"/>
                <a:sym typeface="Symbol" pitchFamily="18" charset="2"/>
              </a:rPr>
              <a:t></a:t>
            </a:r>
            <a:r>
              <a:rPr lang="en-US" altLang="zh-CN" sz="2000" baseline="-25000" smtClean="0">
                <a:ea typeface="楷体_GB2312" pitchFamily="49" charset="-122"/>
                <a:sym typeface="Symbol" pitchFamily="18" charset="2"/>
              </a:rPr>
              <a:t> </a:t>
            </a:r>
            <a:r>
              <a:rPr lang="en-US" altLang="zh-CN" sz="2000" baseline="48000" smtClean="0">
                <a:ea typeface="楷体_GB2312" pitchFamily="49" charset="-122"/>
                <a:sym typeface="Symbol" pitchFamily="18" charset="2"/>
              </a:rPr>
              <a:t>2</a:t>
            </a:r>
            <a:r>
              <a:rPr lang="en-US" altLang="zh-CN" smtClean="0">
                <a:ea typeface="楷体_GB2312" pitchFamily="49" charset="-122"/>
              </a:rPr>
              <a:t> ~</a:t>
            </a:r>
            <a:r>
              <a:rPr lang="en-US" altLang="zh-CN" i="1" smtClean="0">
                <a:ea typeface="楷体_GB2312" pitchFamily="49" charset="-122"/>
                <a:sym typeface="Symbol" pitchFamily="18" charset="2"/>
              </a:rPr>
              <a:t> </a:t>
            </a:r>
            <a:r>
              <a:rPr lang="en-US" altLang="zh-CN" sz="2000" baseline="60000" smtClean="0">
                <a:ea typeface="楷体_GB2312" pitchFamily="49" charset="-122"/>
                <a:sym typeface="Symbol" pitchFamily="18" charset="2"/>
              </a:rPr>
              <a:t>2</a:t>
            </a:r>
            <a:r>
              <a:rPr lang="en-US" altLang="zh-CN" smtClean="0">
                <a:ea typeface="楷体_GB2312" pitchFamily="49" charset="-122"/>
                <a:sym typeface="Symbol" pitchFamily="18" charset="2"/>
              </a:rPr>
              <a:t>(1)</a:t>
            </a:r>
            <a:endParaRPr lang="en-US" altLang="zh-CN" smtClean="0"/>
          </a:p>
          <a:p>
            <a:pPr eaLnBrk="1" hangingPunct="1">
              <a:lnSpc>
                <a:spcPct val="150000"/>
              </a:lnSpc>
              <a:buFont typeface="Wingdings" pitchFamily="2" charset="2"/>
              <a:buNone/>
            </a:pPr>
            <a:r>
              <a:rPr lang="en-US" altLang="zh-CN" smtClean="0">
                <a:ea typeface="楷体_GB2312" pitchFamily="49" charset="-122"/>
              </a:rPr>
              <a:t>   </a:t>
            </a:r>
            <a:r>
              <a:rPr lang="zh-CN" altLang="en-US" smtClean="0">
                <a:ea typeface="楷体_GB2312" pitchFamily="49" charset="-122"/>
              </a:rPr>
              <a:t>（</a:t>
            </a:r>
            <a:r>
              <a:rPr lang="en-US" altLang="zh-CN" smtClean="0">
                <a:ea typeface="楷体_GB2312" pitchFamily="49" charset="-122"/>
              </a:rPr>
              <a:t>3</a:t>
            </a:r>
            <a:r>
              <a:rPr lang="zh-CN" altLang="en-US" smtClean="0">
                <a:ea typeface="楷体_GB2312" pitchFamily="49" charset="-122"/>
              </a:rPr>
              <a:t>） </a:t>
            </a:r>
            <a:r>
              <a:rPr kumimoji="1" lang="en-US" altLang="zh-CN" i="1" smtClean="0">
                <a:ea typeface="楷体_GB2312" pitchFamily="49" charset="-122"/>
              </a:rPr>
              <a:t>SS</a:t>
            </a:r>
            <a:r>
              <a:rPr kumimoji="1" lang="en-US" altLang="zh-CN" sz="2000" i="1" baseline="-25000" smtClean="0">
                <a:ea typeface="楷体_GB2312" pitchFamily="49" charset="-122"/>
              </a:rPr>
              <a:t>R</a:t>
            </a:r>
            <a:r>
              <a:rPr lang="zh-CN" altLang="en-US" smtClean="0">
                <a:ea typeface="楷体_GB2312" pitchFamily="49" charset="-122"/>
              </a:rPr>
              <a:t>与</a:t>
            </a:r>
            <a:r>
              <a:rPr kumimoji="1" lang="en-US" altLang="zh-CN" i="1" smtClean="0">
                <a:ea typeface="楷体_GB2312" pitchFamily="49" charset="-122"/>
              </a:rPr>
              <a:t>SS</a:t>
            </a:r>
            <a:r>
              <a:rPr kumimoji="1" lang="en-US" altLang="zh-CN" sz="2000" i="1" baseline="-25000" smtClean="0">
                <a:ea typeface="楷体_GB2312" pitchFamily="49" charset="-122"/>
              </a:rPr>
              <a:t>e</a:t>
            </a:r>
            <a:r>
              <a:rPr lang="en-US" altLang="zh-CN" smtClean="0">
                <a:ea typeface="楷体_GB2312" pitchFamily="49" charset="-122"/>
              </a:rPr>
              <a:t> </a:t>
            </a:r>
            <a:r>
              <a:rPr lang="zh-CN" altLang="en-US" smtClean="0">
                <a:ea typeface="楷体_GB2312" pitchFamily="49" charset="-122"/>
              </a:rPr>
              <a:t>，    独立（或    与</a:t>
            </a:r>
            <a:r>
              <a:rPr kumimoji="1" lang="en-US" altLang="zh-CN" i="1" smtClean="0">
                <a:ea typeface="楷体_GB2312" pitchFamily="49" charset="-122"/>
              </a:rPr>
              <a:t>SS</a:t>
            </a:r>
            <a:r>
              <a:rPr kumimoji="1" lang="en-US" altLang="zh-CN" sz="2000" i="1" baseline="-25000" smtClean="0">
                <a:ea typeface="楷体_GB2312" pitchFamily="49" charset="-122"/>
              </a:rPr>
              <a:t>e</a:t>
            </a:r>
            <a:r>
              <a:rPr lang="en-US" altLang="zh-CN" smtClean="0">
                <a:ea typeface="楷体_GB2312" pitchFamily="49" charset="-122"/>
              </a:rPr>
              <a:t> </a:t>
            </a:r>
            <a:r>
              <a:rPr lang="zh-CN" altLang="en-US" smtClean="0">
                <a:ea typeface="楷体_GB2312" pitchFamily="49" charset="-122"/>
              </a:rPr>
              <a:t>，    独立）。</a:t>
            </a:r>
            <a:r>
              <a:rPr lang="zh-CN" altLang="en-US" smtClean="0"/>
              <a:t> </a:t>
            </a:r>
          </a:p>
        </p:txBody>
      </p:sp>
      <p:graphicFrame>
        <p:nvGraphicFramePr>
          <p:cNvPr id="431108" name="Object 4"/>
          <p:cNvGraphicFramePr>
            <a:graphicFrameLocks noChangeAspect="1"/>
          </p:cNvGraphicFramePr>
          <p:nvPr/>
        </p:nvGraphicFramePr>
        <p:xfrm>
          <a:off x="3643313" y="5357813"/>
          <a:ext cx="334962" cy="457200"/>
        </p:xfrm>
        <a:graphic>
          <a:graphicData uri="http://schemas.openxmlformats.org/presentationml/2006/ole">
            <p:oleObj spid="_x0000_s92162" name="Equation" r:id="rId4" imgW="139680" imgH="190440" progId="Equation.DSMT4">
              <p:embed/>
            </p:oleObj>
          </a:graphicData>
        </a:graphic>
      </p:graphicFrame>
      <p:graphicFrame>
        <p:nvGraphicFramePr>
          <p:cNvPr id="431109" name="Object 5"/>
          <p:cNvGraphicFramePr>
            <a:graphicFrameLocks noChangeAspect="1"/>
          </p:cNvGraphicFramePr>
          <p:nvPr/>
        </p:nvGraphicFramePr>
        <p:xfrm>
          <a:off x="7358063" y="5357813"/>
          <a:ext cx="334962" cy="457200"/>
        </p:xfrm>
        <a:graphic>
          <a:graphicData uri="http://schemas.openxmlformats.org/presentationml/2006/ole">
            <p:oleObj spid="_x0000_s92163" name="Equation" r:id="rId5" imgW="139680" imgH="190440" progId="Equation.DSMT4">
              <p:embed/>
            </p:oleObj>
          </a:graphicData>
        </a:graphic>
      </p:graphicFrame>
      <p:graphicFrame>
        <p:nvGraphicFramePr>
          <p:cNvPr id="431110" name="Object 6"/>
          <p:cNvGraphicFramePr>
            <a:graphicFrameLocks noChangeAspect="1"/>
          </p:cNvGraphicFramePr>
          <p:nvPr/>
        </p:nvGraphicFramePr>
        <p:xfrm>
          <a:off x="5572125" y="5357813"/>
          <a:ext cx="346075" cy="533400"/>
        </p:xfrm>
        <a:graphic>
          <a:graphicData uri="http://schemas.openxmlformats.org/presentationml/2006/ole">
            <p:oleObj spid="_x0000_s92164" name="Equation" r:id="rId6" imgW="164880" imgH="253800" progId="Equation.DSMT4">
              <p:embed/>
            </p:oleObj>
          </a:graphicData>
        </a:graphic>
      </p:graphicFrame>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1" name="Rectangle 2"/>
          <p:cNvSpPr>
            <a:spLocks noGrp="1" noChangeArrowheads="1"/>
          </p:cNvSpPr>
          <p:nvPr>
            <p:ph type="body" idx="4294967295"/>
          </p:nvPr>
        </p:nvSpPr>
        <p:spPr>
          <a:xfrm>
            <a:off x="428625" y="928688"/>
            <a:ext cx="8429625" cy="5030787"/>
          </a:xfrm>
        </p:spPr>
        <p:txBody>
          <a:bodyPr/>
          <a:lstStyle/>
          <a:p>
            <a:pPr eaLnBrk="1" hangingPunct="1">
              <a:lnSpc>
                <a:spcPct val="120000"/>
              </a:lnSpc>
              <a:spcBef>
                <a:spcPct val="0"/>
              </a:spcBef>
              <a:buFont typeface="Wingdings" pitchFamily="2" charset="2"/>
              <a:buNone/>
            </a:pPr>
            <a:r>
              <a:rPr lang="en-US" altLang="zh-CN" smtClean="0">
                <a:ea typeface="楷体_GB2312" pitchFamily="49" charset="-122"/>
              </a:rPr>
              <a:t>    </a:t>
            </a:r>
            <a:r>
              <a:rPr lang="zh-CN" altLang="en-US" smtClean="0">
                <a:ea typeface="楷体_GB2312" pitchFamily="49" charset="-122"/>
              </a:rPr>
              <a:t>如同方差分析那样，我们可以考虑采用</a:t>
            </a:r>
            <a:r>
              <a:rPr lang="en-US" altLang="zh-CN" i="1" smtClean="0">
                <a:ea typeface="楷体_GB2312" pitchFamily="49" charset="-122"/>
              </a:rPr>
              <a:t>F</a:t>
            </a:r>
            <a:r>
              <a:rPr lang="zh-CN" altLang="en-US" smtClean="0">
                <a:ea typeface="楷体_GB2312" pitchFamily="49" charset="-122"/>
              </a:rPr>
              <a:t>比作为检验统计量：</a:t>
            </a:r>
          </a:p>
          <a:p>
            <a:pPr eaLnBrk="1" hangingPunct="1">
              <a:lnSpc>
                <a:spcPct val="120000"/>
              </a:lnSpc>
              <a:spcBef>
                <a:spcPct val="0"/>
              </a:spcBef>
              <a:buFont typeface="Wingdings" pitchFamily="2" charset="2"/>
              <a:buNone/>
            </a:pPr>
            <a:endParaRPr lang="zh-CN" altLang="en-US" smtClean="0"/>
          </a:p>
          <a:p>
            <a:pPr eaLnBrk="1" hangingPunct="1">
              <a:lnSpc>
                <a:spcPct val="120000"/>
              </a:lnSpc>
              <a:spcBef>
                <a:spcPct val="0"/>
              </a:spcBef>
              <a:buFont typeface="Wingdings" pitchFamily="2" charset="2"/>
              <a:buNone/>
            </a:pPr>
            <a:r>
              <a:rPr lang="zh-CN" altLang="en-US" smtClean="0">
                <a:ea typeface="楷体_GB2312" pitchFamily="49" charset="-122"/>
              </a:rPr>
              <a:t>                              </a:t>
            </a:r>
            <a:endParaRPr lang="zh-CN" altLang="en-US" smtClean="0"/>
          </a:p>
          <a:p>
            <a:pPr eaLnBrk="1" hangingPunct="1">
              <a:lnSpc>
                <a:spcPct val="120000"/>
              </a:lnSpc>
              <a:spcBef>
                <a:spcPct val="0"/>
              </a:spcBef>
              <a:buFont typeface="Wingdings" pitchFamily="2" charset="2"/>
              <a:buNone/>
            </a:pPr>
            <a:r>
              <a:rPr lang="zh-CN" altLang="en-US" smtClean="0">
                <a:ea typeface="楷体_GB2312" pitchFamily="49" charset="-122"/>
              </a:rPr>
              <a:t>    在</a:t>
            </a:r>
            <a:r>
              <a:rPr lang="zh-CN" altLang="en-US" i="1" smtClean="0">
                <a:sym typeface="Symbol" pitchFamily="18" charset="2"/>
              </a:rPr>
              <a:t></a:t>
            </a:r>
            <a:r>
              <a:rPr lang="en-US" altLang="zh-CN" sz="2000" baseline="-25000" smtClean="0">
                <a:sym typeface="Symbol" pitchFamily="18" charset="2"/>
              </a:rPr>
              <a:t>1</a:t>
            </a:r>
            <a:r>
              <a:rPr lang="en-US" altLang="zh-CN" sz="1800" baseline="-25000" smtClean="0">
                <a:sym typeface="Symbol" pitchFamily="18" charset="2"/>
              </a:rPr>
              <a:t> </a:t>
            </a:r>
            <a:r>
              <a:rPr lang="en-US" altLang="zh-CN" smtClean="0">
                <a:ea typeface="楷体_GB2312" pitchFamily="49" charset="-122"/>
              </a:rPr>
              <a:t>=0</a:t>
            </a:r>
            <a:r>
              <a:rPr lang="zh-CN" altLang="en-US" smtClean="0">
                <a:ea typeface="楷体_GB2312" pitchFamily="49" charset="-122"/>
              </a:rPr>
              <a:t>时，</a:t>
            </a:r>
            <a:r>
              <a:rPr lang="en-US" altLang="zh-CN" i="1" smtClean="0">
                <a:ea typeface="楷体_GB2312" pitchFamily="49" charset="-122"/>
              </a:rPr>
              <a:t>F</a:t>
            </a:r>
            <a:r>
              <a:rPr lang="en-US" altLang="zh-CN" smtClean="0">
                <a:ea typeface="楷体_GB2312" pitchFamily="49" charset="-122"/>
              </a:rPr>
              <a:t>~</a:t>
            </a:r>
            <a:r>
              <a:rPr lang="en-US" altLang="zh-CN" i="1" smtClean="0">
                <a:ea typeface="楷体_GB2312" pitchFamily="49" charset="-122"/>
              </a:rPr>
              <a:t>F</a:t>
            </a:r>
            <a:r>
              <a:rPr lang="en-US" altLang="zh-CN" smtClean="0">
                <a:ea typeface="楷体_GB2312" pitchFamily="49" charset="-122"/>
              </a:rPr>
              <a:t>(1, </a:t>
            </a:r>
            <a:r>
              <a:rPr lang="en-US" altLang="zh-CN" i="1" smtClean="0">
                <a:ea typeface="楷体_GB2312" pitchFamily="49" charset="-122"/>
              </a:rPr>
              <a:t>n</a:t>
            </a:r>
            <a:r>
              <a:rPr lang="en-US" altLang="zh-CN" smtClean="0">
                <a:ea typeface="楷体_GB2312" pitchFamily="49" charset="-122"/>
                <a:sym typeface="Symbol" pitchFamily="18" charset="2"/>
              </a:rPr>
              <a:t></a:t>
            </a:r>
            <a:r>
              <a:rPr lang="en-US" altLang="zh-CN" smtClean="0">
                <a:ea typeface="楷体_GB2312" pitchFamily="49" charset="-122"/>
              </a:rPr>
              <a:t>2)</a:t>
            </a:r>
            <a:r>
              <a:rPr lang="zh-CN" altLang="en-US" smtClean="0">
                <a:ea typeface="楷体_GB2312" pitchFamily="49" charset="-122"/>
              </a:rPr>
              <a:t>，其中</a:t>
            </a:r>
            <a:r>
              <a:rPr lang="en-US" altLang="zh-CN" i="1" smtClean="0">
                <a:ea typeface="楷体_GB2312" pitchFamily="49" charset="-122"/>
              </a:rPr>
              <a:t>f</a:t>
            </a:r>
            <a:r>
              <a:rPr lang="en-US" altLang="zh-CN" sz="2000" i="1" baseline="-25000" smtClean="0">
                <a:ea typeface="楷体_GB2312" pitchFamily="49" charset="-122"/>
              </a:rPr>
              <a:t>R </a:t>
            </a:r>
            <a:r>
              <a:rPr lang="en-US" altLang="zh-CN" smtClean="0">
                <a:ea typeface="楷体_GB2312" pitchFamily="49" charset="-122"/>
              </a:rPr>
              <a:t>=1, </a:t>
            </a:r>
            <a:r>
              <a:rPr lang="en-US" altLang="zh-CN" i="1" smtClean="0">
                <a:ea typeface="楷体_GB2312" pitchFamily="49" charset="-122"/>
              </a:rPr>
              <a:t>f</a:t>
            </a:r>
            <a:r>
              <a:rPr lang="en-US" altLang="zh-CN" sz="2000" i="1" baseline="-25000" smtClean="0">
                <a:ea typeface="楷体_GB2312" pitchFamily="49" charset="-122"/>
              </a:rPr>
              <a:t>e </a:t>
            </a:r>
            <a:r>
              <a:rPr lang="en-US" altLang="zh-CN" smtClean="0">
                <a:ea typeface="楷体_GB2312" pitchFamily="49" charset="-122"/>
              </a:rPr>
              <a:t>=</a:t>
            </a:r>
            <a:r>
              <a:rPr lang="en-US" altLang="zh-CN" i="1" smtClean="0">
                <a:ea typeface="楷体_GB2312" pitchFamily="49" charset="-122"/>
              </a:rPr>
              <a:t>n</a:t>
            </a:r>
            <a:r>
              <a:rPr lang="en-US" altLang="zh-CN" smtClean="0">
                <a:ea typeface="楷体_GB2312" pitchFamily="49" charset="-122"/>
                <a:sym typeface="Symbol" pitchFamily="18" charset="2"/>
              </a:rPr>
              <a:t></a:t>
            </a:r>
            <a:r>
              <a:rPr lang="en-US" altLang="zh-CN" smtClean="0">
                <a:ea typeface="楷体_GB2312" pitchFamily="49" charset="-122"/>
              </a:rPr>
              <a:t>2.</a:t>
            </a:r>
          </a:p>
          <a:p>
            <a:pPr eaLnBrk="1" hangingPunct="1">
              <a:lnSpc>
                <a:spcPct val="120000"/>
              </a:lnSpc>
              <a:spcBef>
                <a:spcPct val="0"/>
              </a:spcBef>
              <a:buFont typeface="Wingdings" pitchFamily="2" charset="2"/>
              <a:buNone/>
            </a:pPr>
            <a:r>
              <a:rPr lang="en-US" altLang="zh-CN" smtClean="0">
                <a:ea typeface="楷体_GB2312" pitchFamily="49" charset="-122"/>
              </a:rPr>
              <a:t>    </a:t>
            </a:r>
            <a:r>
              <a:rPr lang="zh-CN" altLang="en-US" smtClean="0">
                <a:ea typeface="楷体_GB2312" pitchFamily="49" charset="-122"/>
              </a:rPr>
              <a:t>对于给定的显著性水平</a:t>
            </a:r>
            <a:r>
              <a:rPr lang="zh-CN" altLang="en-US" i="1" smtClean="0">
                <a:ea typeface="楷体_GB2312" pitchFamily="49" charset="-122"/>
                <a:sym typeface="Symbol" pitchFamily="18" charset="2"/>
              </a:rPr>
              <a:t></a:t>
            </a:r>
            <a:r>
              <a:rPr lang="zh-CN" altLang="en-US" smtClean="0">
                <a:ea typeface="楷体_GB2312" pitchFamily="49" charset="-122"/>
              </a:rPr>
              <a:t>，拒绝域为</a:t>
            </a:r>
          </a:p>
          <a:p>
            <a:pPr algn="ctr" eaLnBrk="1" hangingPunct="1">
              <a:lnSpc>
                <a:spcPct val="120000"/>
              </a:lnSpc>
              <a:spcBef>
                <a:spcPct val="0"/>
              </a:spcBef>
              <a:buFont typeface="Wingdings" pitchFamily="2" charset="2"/>
              <a:buNone/>
            </a:pPr>
            <a:r>
              <a:rPr lang="zh-CN" altLang="en-US" smtClean="0">
                <a:ea typeface="楷体_GB2312" pitchFamily="49" charset="-122"/>
              </a:rPr>
              <a:t>    </a:t>
            </a:r>
            <a:r>
              <a:rPr lang="en-US" altLang="zh-CN" i="1" smtClean="0">
                <a:ea typeface="楷体_GB2312" pitchFamily="49" charset="-122"/>
              </a:rPr>
              <a:t>F </a:t>
            </a:r>
            <a:r>
              <a:rPr lang="en-US" altLang="zh-CN" smtClean="0">
                <a:ea typeface="楷体_GB2312" pitchFamily="49" charset="-122"/>
                <a:sym typeface="Symbol" pitchFamily="18" charset="2"/>
              </a:rPr>
              <a:t> </a:t>
            </a:r>
            <a:r>
              <a:rPr lang="en-US" altLang="zh-CN" i="1" smtClean="0">
                <a:ea typeface="楷体_GB2312" pitchFamily="49" charset="-122"/>
              </a:rPr>
              <a:t>F</a:t>
            </a:r>
            <a:r>
              <a:rPr lang="en-US" altLang="zh-CN" sz="2000" baseline="-25000" smtClean="0">
                <a:ea typeface="楷体_GB2312" pitchFamily="49" charset="-122"/>
              </a:rPr>
              <a:t>1</a:t>
            </a:r>
            <a:r>
              <a:rPr lang="en-US" altLang="zh-CN" sz="2000" baseline="-25000" smtClean="0">
                <a:latin typeface="宋体" charset="-122"/>
              </a:rPr>
              <a:t>-</a:t>
            </a:r>
            <a:r>
              <a:rPr lang="en-US" altLang="zh-CN" sz="2000" i="1" baseline="-25000" smtClean="0">
                <a:ea typeface="楷体_GB2312" pitchFamily="49" charset="-122"/>
                <a:sym typeface="Symbol" pitchFamily="18" charset="2"/>
              </a:rPr>
              <a:t></a:t>
            </a:r>
            <a:r>
              <a:rPr lang="en-US" altLang="zh-CN" smtClean="0">
                <a:ea typeface="楷体_GB2312" pitchFamily="49" charset="-122"/>
              </a:rPr>
              <a:t>(1, </a:t>
            </a:r>
            <a:r>
              <a:rPr lang="en-US" altLang="zh-CN" i="1" smtClean="0">
                <a:ea typeface="楷体_GB2312" pitchFamily="49" charset="-122"/>
              </a:rPr>
              <a:t>n</a:t>
            </a:r>
            <a:r>
              <a:rPr lang="en-US" altLang="zh-CN" smtClean="0">
                <a:ea typeface="楷体_GB2312" pitchFamily="49" charset="-122"/>
                <a:sym typeface="Symbol" pitchFamily="18" charset="2"/>
              </a:rPr>
              <a:t></a:t>
            </a:r>
            <a:r>
              <a:rPr lang="en-US" altLang="zh-CN" smtClean="0">
                <a:ea typeface="楷体_GB2312" pitchFamily="49" charset="-122"/>
              </a:rPr>
              <a:t>2)</a:t>
            </a:r>
          </a:p>
          <a:p>
            <a:pPr eaLnBrk="1" hangingPunct="1">
              <a:lnSpc>
                <a:spcPct val="120000"/>
              </a:lnSpc>
              <a:spcBef>
                <a:spcPct val="40000"/>
              </a:spcBef>
              <a:buFont typeface="Wingdings" pitchFamily="2" charset="2"/>
              <a:buNone/>
            </a:pPr>
            <a:r>
              <a:rPr lang="en-US" altLang="zh-CN" smtClean="0">
                <a:ea typeface="楷体_GB2312" pitchFamily="49" charset="-122"/>
              </a:rPr>
              <a:t>    </a:t>
            </a:r>
            <a:r>
              <a:rPr lang="zh-CN" altLang="en-US" smtClean="0">
                <a:ea typeface="楷体_GB2312" pitchFamily="49" charset="-122"/>
              </a:rPr>
              <a:t>整个检验也可列成一张方差分析表。</a:t>
            </a:r>
            <a:r>
              <a:rPr lang="zh-CN" altLang="en-US" smtClean="0"/>
              <a:t> </a:t>
            </a:r>
          </a:p>
        </p:txBody>
      </p:sp>
      <p:graphicFrame>
        <p:nvGraphicFramePr>
          <p:cNvPr id="433155" name="Object 3"/>
          <p:cNvGraphicFramePr>
            <a:graphicFrameLocks noChangeAspect="1"/>
          </p:cNvGraphicFramePr>
          <p:nvPr/>
        </p:nvGraphicFramePr>
        <p:xfrm>
          <a:off x="3622675" y="2152650"/>
          <a:ext cx="2484438" cy="944563"/>
        </p:xfrm>
        <a:graphic>
          <a:graphicData uri="http://schemas.openxmlformats.org/presentationml/2006/ole">
            <p:oleObj spid="_x0000_s93186" name="Equation" r:id="rId4" imgW="1015920" imgH="431640" progId="Equation.DSMT4">
              <p:embed/>
            </p:oleObj>
          </a:graphicData>
        </a:graphic>
      </p:graphicFrame>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435202" name="Group 2"/>
          <p:cNvGraphicFramePr>
            <a:graphicFrameLocks noGrp="1"/>
          </p:cNvGraphicFramePr>
          <p:nvPr>
            <p:ph type="tbl" idx="4294967295"/>
          </p:nvPr>
        </p:nvGraphicFramePr>
        <p:xfrm>
          <a:off x="714375" y="3143250"/>
          <a:ext cx="7524777" cy="1889760"/>
        </p:xfrm>
        <a:graphic>
          <a:graphicData uri="http://schemas.openxmlformats.org/drawingml/2006/table">
            <a:tbl>
              <a:tblPr/>
              <a:tblGrid>
                <a:gridCol w="871290"/>
                <a:gridCol w="1986230"/>
                <a:gridCol w="1102889"/>
                <a:gridCol w="2138621"/>
                <a:gridCol w="1425747"/>
              </a:tblGrid>
              <a:tr h="30797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zh-CN" altLang="en-US" sz="2400" b="0" i="0" u="none" strike="noStrike" cap="none" normalizeH="0" baseline="0" dirty="0" smtClean="0">
                          <a:ln>
                            <a:noFill/>
                          </a:ln>
                          <a:solidFill>
                            <a:srgbClr val="0000FF"/>
                          </a:solidFill>
                          <a:effectLst/>
                          <a:latin typeface="Times New Roman" pitchFamily="18" charset="0"/>
                          <a:ea typeface="楷体_GB2312" pitchFamily="49" charset="-122"/>
                        </a:rPr>
                        <a:t>来源</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zh-CN" altLang="en-US" sz="2400" b="0" i="0" u="none" strike="noStrike" cap="none" normalizeH="0" baseline="0" dirty="0" smtClean="0">
                          <a:ln>
                            <a:noFill/>
                          </a:ln>
                          <a:solidFill>
                            <a:srgbClr val="0000FF"/>
                          </a:solidFill>
                          <a:effectLst/>
                          <a:latin typeface="Times New Roman" pitchFamily="18" charset="0"/>
                          <a:ea typeface="楷体_GB2312" pitchFamily="49" charset="-122"/>
                        </a:rPr>
                        <a:t>平方和</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zh-CN" altLang="en-US" sz="2400" b="0" i="0" u="none" strike="noStrike" cap="none" normalizeH="0" baseline="0" dirty="0" smtClean="0">
                          <a:ln>
                            <a:noFill/>
                          </a:ln>
                          <a:solidFill>
                            <a:srgbClr val="0000FF"/>
                          </a:solidFill>
                          <a:effectLst/>
                          <a:latin typeface="Times New Roman" pitchFamily="18" charset="0"/>
                          <a:ea typeface="楷体_GB2312" pitchFamily="49" charset="-122"/>
                        </a:rPr>
                        <a:t>自由度</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zh-CN" altLang="en-US" sz="2400" b="0" i="0" u="none" strike="noStrike" cap="none" normalizeH="0" baseline="0" dirty="0" smtClean="0">
                          <a:ln>
                            <a:noFill/>
                          </a:ln>
                          <a:solidFill>
                            <a:srgbClr val="0000FF"/>
                          </a:solidFill>
                          <a:effectLst/>
                          <a:latin typeface="Times New Roman" pitchFamily="18" charset="0"/>
                          <a:ea typeface="楷体_GB2312" pitchFamily="49" charset="-122"/>
                        </a:rPr>
                        <a:t>均方和</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0" i="1" u="none" strike="noStrike" cap="none" normalizeH="0" baseline="0" dirty="0" smtClean="0">
                          <a:ln>
                            <a:noFill/>
                          </a:ln>
                          <a:solidFill>
                            <a:srgbClr val="0000FF"/>
                          </a:solidFill>
                          <a:effectLst/>
                          <a:latin typeface="Times New Roman" pitchFamily="18" charset="0"/>
                          <a:ea typeface="楷体_GB2312" pitchFamily="49" charset="-122"/>
                        </a:rPr>
                        <a:t>F</a:t>
                      </a:r>
                      <a:r>
                        <a:rPr kumimoji="0" lang="zh-CN" altLang="en-US" sz="2400" b="0" i="0" u="none" strike="noStrike" cap="none" normalizeH="0" baseline="0" dirty="0" smtClean="0">
                          <a:ln>
                            <a:noFill/>
                          </a:ln>
                          <a:solidFill>
                            <a:srgbClr val="0000FF"/>
                          </a:solidFill>
                          <a:effectLst/>
                          <a:latin typeface="Times New Roman" pitchFamily="18" charset="0"/>
                          <a:ea typeface="楷体_GB2312" pitchFamily="49" charset="-122"/>
                        </a:rPr>
                        <a:t>比</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85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zh-CN" altLang="en-US" sz="2400" b="0" i="0" u="none" strike="noStrike" cap="none" normalizeH="0" baseline="0" dirty="0" smtClean="0">
                          <a:ln>
                            <a:noFill/>
                          </a:ln>
                          <a:solidFill>
                            <a:srgbClr val="0000FF"/>
                          </a:solidFill>
                          <a:effectLst/>
                          <a:latin typeface="Times New Roman" pitchFamily="18" charset="0"/>
                          <a:ea typeface="楷体_GB2312" pitchFamily="49" charset="-122"/>
                        </a:rPr>
                        <a:t>回归</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0" i="1" u="none" strike="noStrike" cap="none" normalizeH="0" baseline="0" dirty="0" smtClean="0">
                          <a:ln>
                            <a:noFill/>
                          </a:ln>
                          <a:solidFill>
                            <a:schemeClr val="tx1"/>
                          </a:solidFill>
                          <a:effectLst/>
                          <a:latin typeface="Times New Roman" pitchFamily="18" charset="0"/>
                          <a:ea typeface="楷体_GB2312" pitchFamily="49" charset="-122"/>
                        </a:rPr>
                        <a:t>SS</a:t>
                      </a:r>
                      <a:r>
                        <a:rPr kumimoji="0" lang="en-US" altLang="zh-CN" sz="1800" b="0" i="1" u="none" strike="noStrike" cap="none" normalizeH="0" baseline="-13000" dirty="0" smtClean="0">
                          <a:ln>
                            <a:noFill/>
                          </a:ln>
                          <a:solidFill>
                            <a:schemeClr val="tx1"/>
                          </a:solidFill>
                          <a:effectLst/>
                          <a:latin typeface="Times New Roman" pitchFamily="18" charset="0"/>
                          <a:ea typeface="楷体_GB2312" pitchFamily="49" charset="-122"/>
                        </a:rPr>
                        <a:t>R </a:t>
                      </a:r>
                      <a:r>
                        <a:rPr kumimoji="0" lang="en-US" altLang="zh-CN" sz="2400" b="0" i="0" u="none" strike="noStrike" cap="none" normalizeH="0" baseline="0" dirty="0" smtClean="0">
                          <a:ln>
                            <a:noFill/>
                          </a:ln>
                          <a:solidFill>
                            <a:schemeClr val="tx1"/>
                          </a:solidFill>
                          <a:effectLst/>
                          <a:latin typeface="Times New Roman" pitchFamily="18" charset="0"/>
                          <a:ea typeface="楷体_GB2312" pitchFamily="49" charset="-122"/>
                        </a:rPr>
                        <a:t>=317.2589</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0" i="1" u="none" strike="noStrike" cap="none" normalizeH="0" baseline="0" dirty="0" err="1" smtClean="0">
                          <a:ln>
                            <a:noFill/>
                          </a:ln>
                          <a:solidFill>
                            <a:schemeClr val="tx1"/>
                          </a:solidFill>
                          <a:effectLst/>
                          <a:latin typeface="Times New Roman" pitchFamily="18" charset="0"/>
                          <a:ea typeface="楷体_GB2312" pitchFamily="49" charset="-122"/>
                        </a:rPr>
                        <a:t>f</a:t>
                      </a:r>
                      <a:r>
                        <a:rPr kumimoji="0" lang="en-US" altLang="zh-CN" sz="1800" b="0" i="1" u="none" strike="noStrike" cap="none" normalizeH="0" baseline="-15000" dirty="0" err="1" smtClean="0">
                          <a:ln>
                            <a:noFill/>
                          </a:ln>
                          <a:solidFill>
                            <a:schemeClr val="tx1"/>
                          </a:solidFill>
                          <a:effectLst/>
                          <a:latin typeface="Times New Roman" pitchFamily="18" charset="0"/>
                          <a:ea typeface="楷体_GB2312" pitchFamily="49" charset="-122"/>
                        </a:rPr>
                        <a:t>A</a:t>
                      </a:r>
                      <a:r>
                        <a:rPr kumimoji="0" lang="en-US" altLang="zh-CN" sz="2400" b="0" i="0" u="none" strike="noStrike" cap="none" normalizeH="0" baseline="0" dirty="0" smtClean="0">
                          <a:ln>
                            <a:noFill/>
                          </a:ln>
                          <a:solidFill>
                            <a:schemeClr val="tx1"/>
                          </a:solidFill>
                          <a:effectLst/>
                          <a:latin typeface="Times New Roman" pitchFamily="18" charset="0"/>
                          <a:ea typeface="楷体_GB2312" pitchFamily="49" charset="-122"/>
                        </a:rPr>
                        <a:t>=1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0" i="1" u="none" strike="noStrike" cap="none" normalizeH="0" baseline="0" dirty="0" smtClean="0">
                          <a:ln>
                            <a:noFill/>
                          </a:ln>
                          <a:solidFill>
                            <a:schemeClr val="tx1"/>
                          </a:solidFill>
                          <a:effectLst/>
                          <a:latin typeface="Times New Roman" pitchFamily="18" charset="0"/>
                          <a:ea typeface="楷体_GB2312" pitchFamily="49" charset="-122"/>
                        </a:rPr>
                        <a:t>MS</a:t>
                      </a:r>
                      <a:r>
                        <a:rPr kumimoji="0" lang="en-US" altLang="zh-CN" sz="1800" b="0" i="1" u="none" strike="noStrike" cap="none" normalizeH="0" baseline="-13000" dirty="0" smtClean="0">
                          <a:ln>
                            <a:noFill/>
                          </a:ln>
                          <a:solidFill>
                            <a:schemeClr val="tx1"/>
                          </a:solidFill>
                          <a:effectLst/>
                          <a:latin typeface="Times New Roman" pitchFamily="18" charset="0"/>
                          <a:ea typeface="楷体_GB2312" pitchFamily="49" charset="-122"/>
                        </a:rPr>
                        <a:t>A</a:t>
                      </a:r>
                      <a:r>
                        <a:rPr kumimoji="0" lang="en-US" altLang="zh-CN" sz="2400" b="0" i="1" u="none" strike="noStrike" cap="none" normalizeH="0" baseline="0" dirty="0" smtClean="0">
                          <a:ln>
                            <a:noFill/>
                          </a:ln>
                          <a:solidFill>
                            <a:schemeClr val="tx1"/>
                          </a:solidFill>
                          <a:effectLst/>
                          <a:latin typeface="Times New Roman" pitchFamily="18" charset="0"/>
                          <a:ea typeface="楷体_GB2312" pitchFamily="49" charset="-122"/>
                        </a:rPr>
                        <a:t>=</a:t>
                      </a:r>
                      <a:r>
                        <a:rPr kumimoji="0" lang="en-US" altLang="zh-CN" sz="2400" b="0" i="0" u="none" strike="noStrike" cap="none" normalizeH="0" baseline="0" dirty="0" smtClean="0">
                          <a:ln>
                            <a:noFill/>
                          </a:ln>
                          <a:solidFill>
                            <a:schemeClr val="tx1"/>
                          </a:solidFill>
                          <a:effectLst/>
                          <a:latin typeface="Times New Roman" pitchFamily="18" charset="0"/>
                          <a:ea typeface="楷体_GB2312" pitchFamily="49" charset="-122"/>
                        </a:rPr>
                        <a:t>317.2589</a:t>
                      </a:r>
                      <a:endParaRPr kumimoji="0" lang="en-US" altLang="zh-CN" sz="1800" b="0" i="0" u="none" strike="noStrike" cap="none" normalizeH="0" baseline="-15000" dirty="0" smtClean="0">
                        <a:ln>
                          <a:noFill/>
                        </a:ln>
                        <a:solidFill>
                          <a:schemeClr val="tx1"/>
                        </a:solidFill>
                        <a:effectLst/>
                        <a:latin typeface="Times New Roman" pitchFamily="18" charset="0"/>
                        <a:ea typeface="楷体_GB2312" pitchFamily="49"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0" i="0" u="none" strike="noStrike" cap="none" normalizeH="0" baseline="0" dirty="0" smtClean="0">
                          <a:ln>
                            <a:noFill/>
                          </a:ln>
                          <a:solidFill>
                            <a:schemeClr val="tx1"/>
                          </a:solidFill>
                          <a:effectLst/>
                          <a:latin typeface="Times New Roman" pitchFamily="18" charset="0"/>
                          <a:ea typeface="楷体_GB2312" pitchFamily="49" charset="-122"/>
                        </a:rPr>
                        <a:t>176.55</a:t>
                      </a:r>
                      <a:endParaRPr kumimoji="0" lang="en-US" altLang="zh-CN" sz="1800" b="0" i="0" u="none" strike="noStrike" cap="none" normalizeH="0" baseline="-13000" dirty="0" smtClean="0">
                        <a:ln>
                          <a:noFill/>
                        </a:ln>
                        <a:solidFill>
                          <a:schemeClr val="tx1"/>
                        </a:solidFill>
                        <a:effectLst/>
                        <a:latin typeface="Times New Roman" pitchFamily="18" charset="0"/>
                        <a:ea typeface="楷体_GB2312" pitchFamily="49" charset="-12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623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zh-CN" altLang="en-US" sz="2400" b="0" i="0" u="none" strike="noStrike" cap="none" normalizeH="0" baseline="0" dirty="0" smtClean="0">
                          <a:ln>
                            <a:noFill/>
                          </a:ln>
                          <a:solidFill>
                            <a:srgbClr val="0000FF"/>
                          </a:solidFill>
                          <a:effectLst/>
                          <a:latin typeface="Times New Roman" pitchFamily="18" charset="0"/>
                          <a:ea typeface="楷体_GB2312" pitchFamily="49" charset="-122"/>
                        </a:rPr>
                        <a:t>残差</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0" i="1" u="none" strike="noStrike" cap="none" normalizeH="0" baseline="0" dirty="0" err="1" smtClean="0">
                          <a:ln>
                            <a:noFill/>
                          </a:ln>
                          <a:solidFill>
                            <a:schemeClr val="tx1"/>
                          </a:solidFill>
                          <a:effectLst/>
                          <a:latin typeface="Times New Roman" pitchFamily="18" charset="0"/>
                          <a:ea typeface="楷体_GB2312" pitchFamily="49" charset="-122"/>
                        </a:rPr>
                        <a:t>SS</a:t>
                      </a:r>
                      <a:r>
                        <a:rPr kumimoji="0" lang="en-US" altLang="zh-CN" sz="1800" b="0" i="1" u="none" strike="noStrike" cap="none" normalizeH="0" baseline="-13000" dirty="0" err="1" smtClean="0">
                          <a:ln>
                            <a:noFill/>
                          </a:ln>
                          <a:solidFill>
                            <a:schemeClr val="tx1"/>
                          </a:solidFill>
                          <a:effectLst/>
                          <a:latin typeface="Times New Roman" pitchFamily="18" charset="0"/>
                          <a:ea typeface="楷体_GB2312" pitchFamily="49" charset="-122"/>
                        </a:rPr>
                        <a:t>e</a:t>
                      </a:r>
                      <a:r>
                        <a:rPr kumimoji="0" lang="en-US" altLang="zh-CN" sz="1800" b="0" i="1" u="none" strike="noStrike" cap="none" normalizeH="0" baseline="-13000" dirty="0" smtClean="0">
                          <a:ln>
                            <a:noFill/>
                          </a:ln>
                          <a:solidFill>
                            <a:schemeClr val="tx1"/>
                          </a:solidFill>
                          <a:effectLst/>
                          <a:latin typeface="Times New Roman" pitchFamily="18" charset="0"/>
                          <a:ea typeface="楷体_GB2312" pitchFamily="49" charset="-122"/>
                        </a:rPr>
                        <a:t> </a:t>
                      </a:r>
                      <a:r>
                        <a:rPr kumimoji="0" lang="en-US" altLang="zh-CN" sz="2400" b="0" i="0" u="none" strike="noStrike" cap="none" normalizeH="0" baseline="0" dirty="0" smtClean="0">
                          <a:ln>
                            <a:noFill/>
                          </a:ln>
                          <a:solidFill>
                            <a:schemeClr val="tx1"/>
                          </a:solidFill>
                          <a:effectLst/>
                          <a:latin typeface="Times New Roman" pitchFamily="18" charset="0"/>
                          <a:ea typeface="楷体_GB2312" pitchFamily="49" charset="-122"/>
                        </a:rPr>
                        <a:t>=17.9703</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800" b="0" i="1" u="none" strike="noStrike" cap="none" normalizeH="0" baseline="0" smtClean="0">
                          <a:ln>
                            <a:noFill/>
                          </a:ln>
                          <a:solidFill>
                            <a:schemeClr val="tx1"/>
                          </a:solidFill>
                          <a:effectLst/>
                          <a:latin typeface="Times New Roman" pitchFamily="18" charset="0"/>
                          <a:ea typeface="楷体_GB2312" pitchFamily="49" charset="-122"/>
                        </a:rPr>
                        <a:t>f</a:t>
                      </a:r>
                      <a:r>
                        <a:rPr kumimoji="0" lang="en-US" altLang="zh-CN" sz="2000" b="0" i="1" u="none" strike="noStrike" cap="none" normalizeH="0" baseline="-15000" smtClean="0">
                          <a:ln>
                            <a:noFill/>
                          </a:ln>
                          <a:solidFill>
                            <a:schemeClr val="tx1"/>
                          </a:solidFill>
                          <a:effectLst/>
                          <a:latin typeface="Times New Roman" pitchFamily="18" charset="0"/>
                          <a:ea typeface="楷体_GB2312" pitchFamily="49" charset="-122"/>
                        </a:rPr>
                        <a:t>e</a:t>
                      </a:r>
                      <a:r>
                        <a:rPr kumimoji="0" lang="en-US" altLang="zh-CN" sz="2800" b="0" i="0" u="none" strike="noStrike" cap="none" normalizeH="0" baseline="0" smtClean="0">
                          <a:ln>
                            <a:noFill/>
                          </a:ln>
                          <a:solidFill>
                            <a:schemeClr val="tx1"/>
                          </a:solidFill>
                          <a:effectLst/>
                          <a:latin typeface="Times New Roman" pitchFamily="18" charset="0"/>
                          <a:ea typeface="楷体_GB2312" pitchFamily="49" charset="-122"/>
                        </a:rPr>
                        <a:t>=</a:t>
                      </a:r>
                      <a:r>
                        <a:rPr kumimoji="0" lang="en-US" altLang="zh-CN" sz="2400" b="0" i="0" u="none" strike="noStrike" cap="none" normalizeH="0" baseline="0" smtClean="0">
                          <a:ln>
                            <a:noFill/>
                          </a:ln>
                          <a:solidFill>
                            <a:schemeClr val="tx1"/>
                          </a:solidFill>
                          <a:effectLst/>
                          <a:latin typeface="Times New Roman" pitchFamily="18" charset="0"/>
                          <a:ea typeface="楷体_GB2312" pitchFamily="49" charset="-122"/>
                        </a:rPr>
                        <a:t>10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0" i="1" u="none" strike="noStrike" cap="none" normalizeH="0" baseline="0" smtClean="0">
                          <a:ln>
                            <a:noFill/>
                          </a:ln>
                          <a:solidFill>
                            <a:schemeClr val="tx1"/>
                          </a:solidFill>
                          <a:effectLst/>
                          <a:latin typeface="Times New Roman" pitchFamily="18" charset="0"/>
                          <a:ea typeface="楷体_GB2312" pitchFamily="49" charset="-122"/>
                        </a:rPr>
                        <a:t>MS</a:t>
                      </a:r>
                      <a:r>
                        <a:rPr kumimoji="0" lang="en-US" altLang="zh-CN" sz="1800" b="0" i="1" u="none" strike="noStrike" cap="none" normalizeH="0" baseline="-13000" smtClean="0">
                          <a:ln>
                            <a:noFill/>
                          </a:ln>
                          <a:solidFill>
                            <a:schemeClr val="tx1"/>
                          </a:solidFill>
                          <a:effectLst/>
                          <a:latin typeface="Times New Roman" pitchFamily="18" charset="0"/>
                          <a:ea typeface="楷体_GB2312" pitchFamily="49" charset="-122"/>
                        </a:rPr>
                        <a:t>e</a:t>
                      </a:r>
                      <a:r>
                        <a:rPr kumimoji="0" lang="en-US" altLang="zh-CN" sz="2400" b="0" i="1" u="none" strike="noStrike" cap="none" normalizeH="0" baseline="0" smtClean="0">
                          <a:ln>
                            <a:noFill/>
                          </a:ln>
                          <a:solidFill>
                            <a:schemeClr val="tx1"/>
                          </a:solidFill>
                          <a:effectLst/>
                          <a:latin typeface="Times New Roman" pitchFamily="18" charset="0"/>
                          <a:ea typeface="楷体_GB2312" pitchFamily="49" charset="-122"/>
                        </a:rPr>
                        <a:t>= </a:t>
                      </a:r>
                      <a:r>
                        <a:rPr kumimoji="0" lang="en-US" altLang="zh-CN" sz="2400" b="0" i="0" u="none" strike="noStrike" cap="none" normalizeH="0" baseline="0" smtClean="0">
                          <a:ln>
                            <a:noFill/>
                          </a:ln>
                          <a:solidFill>
                            <a:schemeClr val="tx1"/>
                          </a:solidFill>
                          <a:effectLst/>
                          <a:latin typeface="Times New Roman" pitchFamily="18" charset="0"/>
                          <a:ea typeface="楷体_GB2312" pitchFamily="49" charset="-122"/>
                        </a:rPr>
                        <a:t>1.79703</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endParaRPr kumimoji="0" lang="zh-CN" altLang="zh-CN" sz="2400" b="0" i="0" u="none" strike="noStrike" cap="none" normalizeH="0" baseline="0" dirty="0" smtClean="0">
                        <a:ln>
                          <a:noFill/>
                        </a:ln>
                        <a:solidFill>
                          <a:schemeClr val="tx1"/>
                        </a:solidFill>
                        <a:effectLst/>
                        <a:latin typeface="Times New Roman" pitchFamily="18" charset="0"/>
                        <a:ea typeface="楷体_GB2312" pitchFamily="49" charset="-12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971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zh-CN" altLang="en-US" sz="2400" b="0" i="0" u="none" strike="noStrike" cap="none" normalizeH="0" baseline="0" dirty="0" smtClean="0">
                          <a:ln>
                            <a:noFill/>
                          </a:ln>
                          <a:solidFill>
                            <a:srgbClr val="0000FF"/>
                          </a:solidFill>
                          <a:effectLst/>
                          <a:latin typeface="Times New Roman" pitchFamily="18" charset="0"/>
                          <a:ea typeface="楷体_GB2312" pitchFamily="49" charset="-122"/>
                        </a:rPr>
                        <a:t>总和</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0" i="1" u="none" strike="noStrike" cap="none" normalizeH="0" baseline="0" dirty="0" smtClean="0">
                          <a:ln>
                            <a:noFill/>
                          </a:ln>
                          <a:solidFill>
                            <a:schemeClr val="tx1"/>
                          </a:solidFill>
                          <a:effectLst/>
                          <a:latin typeface="Times New Roman" pitchFamily="18" charset="0"/>
                          <a:ea typeface="楷体_GB2312" pitchFamily="49" charset="-122"/>
                        </a:rPr>
                        <a:t>SS</a:t>
                      </a:r>
                      <a:r>
                        <a:rPr kumimoji="0" lang="en-US" altLang="zh-CN" sz="1800" b="0" i="1" u="none" strike="noStrike" cap="none" normalizeH="0" baseline="-13000" dirty="0" smtClean="0">
                          <a:ln>
                            <a:noFill/>
                          </a:ln>
                          <a:solidFill>
                            <a:schemeClr val="tx1"/>
                          </a:solidFill>
                          <a:effectLst/>
                          <a:latin typeface="Times New Roman" pitchFamily="18" charset="0"/>
                          <a:ea typeface="楷体_GB2312" pitchFamily="49" charset="-122"/>
                        </a:rPr>
                        <a:t>T </a:t>
                      </a:r>
                      <a:r>
                        <a:rPr kumimoji="0" lang="en-US" altLang="zh-CN" sz="2400" b="0" i="0" u="none" strike="noStrike" cap="none" normalizeH="0" baseline="0" dirty="0" smtClean="0">
                          <a:ln>
                            <a:noFill/>
                          </a:ln>
                          <a:solidFill>
                            <a:schemeClr val="tx1"/>
                          </a:solidFill>
                          <a:effectLst/>
                          <a:latin typeface="Times New Roman" pitchFamily="18" charset="0"/>
                          <a:ea typeface="楷体_GB2312" pitchFamily="49" charset="-122"/>
                        </a:rPr>
                        <a:t>=335.2292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0" i="1" u="none" strike="noStrike" cap="none" normalizeH="0" baseline="0" smtClean="0">
                          <a:ln>
                            <a:noFill/>
                          </a:ln>
                          <a:solidFill>
                            <a:schemeClr val="tx1"/>
                          </a:solidFill>
                          <a:effectLst/>
                          <a:latin typeface="Times New Roman" pitchFamily="18" charset="0"/>
                          <a:ea typeface="楷体_GB2312" pitchFamily="49" charset="-122"/>
                        </a:rPr>
                        <a:t>f</a:t>
                      </a:r>
                      <a:r>
                        <a:rPr kumimoji="0" lang="en-US" altLang="zh-CN" sz="1800" b="0" i="1" u="none" strike="noStrike" cap="none" normalizeH="0" baseline="-15000" smtClean="0">
                          <a:ln>
                            <a:noFill/>
                          </a:ln>
                          <a:solidFill>
                            <a:schemeClr val="tx1"/>
                          </a:solidFill>
                          <a:effectLst/>
                          <a:latin typeface="Times New Roman" pitchFamily="18" charset="0"/>
                          <a:ea typeface="楷体_GB2312" pitchFamily="49" charset="-122"/>
                        </a:rPr>
                        <a:t>T</a:t>
                      </a:r>
                      <a:r>
                        <a:rPr kumimoji="0" lang="en-US" altLang="zh-CN" sz="2400" b="0" i="0" u="none" strike="noStrike" cap="none" normalizeH="0" baseline="0" smtClean="0">
                          <a:ln>
                            <a:noFill/>
                          </a:ln>
                          <a:solidFill>
                            <a:schemeClr val="tx1"/>
                          </a:solidFill>
                          <a:effectLst/>
                          <a:latin typeface="Times New Roman" pitchFamily="18" charset="0"/>
                          <a:ea typeface="楷体_GB2312" pitchFamily="49" charset="-122"/>
                        </a:rPr>
                        <a:t>=11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endParaRPr kumimoji="0" lang="zh-CN" altLang="zh-CN" sz="2400" b="0" i="0" u="none" strike="noStrike" cap="none" normalizeH="0" baseline="0" smtClean="0">
                        <a:ln>
                          <a:noFill/>
                        </a:ln>
                        <a:solidFill>
                          <a:schemeClr val="tx1"/>
                        </a:solidFill>
                        <a:effectLst/>
                        <a:latin typeface="Times New Roman" pitchFamily="18" charset="0"/>
                        <a:ea typeface="楷体_GB2312" pitchFamily="49"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endParaRPr kumimoji="0" lang="zh-CN" altLang="zh-CN" sz="2400" b="0" i="0" u="none" strike="noStrike" cap="none" normalizeH="0" baseline="0" dirty="0" smtClean="0">
                        <a:ln>
                          <a:noFill/>
                        </a:ln>
                        <a:solidFill>
                          <a:schemeClr val="tx1"/>
                        </a:solidFill>
                        <a:effectLst/>
                        <a:latin typeface="Times New Roman" pitchFamily="18" charset="0"/>
                        <a:ea typeface="楷体_GB2312" pitchFamily="49" charset="-12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8467" name="Rectangle 34"/>
          <p:cNvSpPr>
            <a:spLocks noChangeArrowheads="1"/>
          </p:cNvSpPr>
          <p:nvPr/>
        </p:nvSpPr>
        <p:spPr bwMode="auto">
          <a:xfrm>
            <a:off x="609600" y="779463"/>
            <a:ext cx="7924800" cy="2062162"/>
          </a:xfrm>
          <a:prstGeom prst="rect">
            <a:avLst/>
          </a:prstGeom>
          <a:noFill/>
          <a:ln w="9525">
            <a:noFill/>
            <a:miter lim="800000"/>
            <a:headEnd/>
            <a:tailEnd/>
          </a:ln>
        </p:spPr>
        <p:txBody>
          <a:bodyPr>
            <a:spAutoFit/>
          </a:bodyPr>
          <a:lstStyle/>
          <a:p>
            <a:pPr algn="just"/>
            <a:r>
              <a:rPr kumimoji="1" lang="zh-CN" altLang="en-US" sz="2800">
                <a:solidFill>
                  <a:srgbClr val="0000FF"/>
                </a:solidFill>
                <a:latin typeface="Times New Roman" pitchFamily="18" charset="0"/>
                <a:ea typeface="楷体_GB2312" pitchFamily="49" charset="-122"/>
              </a:rPr>
              <a:t>例</a:t>
            </a:r>
            <a:r>
              <a:rPr kumimoji="1" lang="en-US" altLang="zh-CN" sz="2800">
                <a:solidFill>
                  <a:srgbClr val="0000FF"/>
                </a:solidFill>
                <a:latin typeface="Times New Roman" pitchFamily="18" charset="0"/>
                <a:ea typeface="楷体_GB2312" pitchFamily="49" charset="-122"/>
              </a:rPr>
              <a:t>3.2.3</a:t>
            </a:r>
            <a:r>
              <a:rPr kumimoji="1" lang="en-US" altLang="zh-CN" sz="2400">
                <a:solidFill>
                  <a:srgbClr val="0000FF"/>
                </a:solidFill>
                <a:latin typeface="Times New Roman" pitchFamily="18" charset="0"/>
                <a:ea typeface="楷体_GB2312" pitchFamily="49" charset="-122"/>
              </a:rPr>
              <a:t>  </a:t>
            </a:r>
            <a:r>
              <a:rPr kumimoji="1" lang="zh-CN" altLang="en-US" sz="2400">
                <a:latin typeface="Times New Roman" pitchFamily="18" charset="0"/>
                <a:ea typeface="楷体_GB2312" pitchFamily="49" charset="-122"/>
              </a:rPr>
              <a:t>在合金钢强度的例</a:t>
            </a:r>
            <a:r>
              <a:rPr kumimoji="1" lang="en-US" altLang="zh-CN" sz="2400">
                <a:latin typeface="Times New Roman" pitchFamily="18" charset="0"/>
                <a:ea typeface="楷体_GB2312" pitchFamily="49" charset="-122"/>
              </a:rPr>
              <a:t>3.4.2</a:t>
            </a:r>
            <a:r>
              <a:rPr kumimoji="1" lang="zh-CN" altLang="en-US" sz="2400">
                <a:latin typeface="Times New Roman" pitchFamily="18" charset="0"/>
                <a:ea typeface="楷体_GB2312" pitchFamily="49" charset="-122"/>
              </a:rPr>
              <a:t>中，我们已求出了回归方程，这里我们考虑关于回归方程的显著性检验。经计算有</a:t>
            </a:r>
          </a:p>
          <a:p>
            <a:pPr algn="just"/>
            <a:endParaRPr kumimoji="1" lang="zh-CN" altLang="en-US" sz="2400">
              <a:latin typeface="Times New Roman" pitchFamily="18" charset="0"/>
            </a:endParaRPr>
          </a:p>
          <a:p>
            <a:pPr algn="just"/>
            <a:endParaRPr kumimoji="1" lang="zh-CN" altLang="en-US" sz="2400">
              <a:latin typeface="Times New Roman" pitchFamily="18" charset="0"/>
            </a:endParaRPr>
          </a:p>
          <a:p>
            <a:pPr algn="just"/>
            <a:r>
              <a:rPr kumimoji="1" lang="zh-CN" altLang="en-US" sz="2800">
                <a:latin typeface="Times New Roman" pitchFamily="18" charset="0"/>
              </a:rPr>
              <a:t> </a:t>
            </a:r>
          </a:p>
        </p:txBody>
      </p:sp>
      <p:sp>
        <p:nvSpPr>
          <p:cNvPr id="18468" name="Rectangle 35"/>
          <p:cNvSpPr>
            <a:spLocks noChangeArrowheads="1"/>
          </p:cNvSpPr>
          <p:nvPr/>
        </p:nvSpPr>
        <p:spPr bwMode="auto">
          <a:xfrm>
            <a:off x="912813" y="5229225"/>
            <a:ext cx="7620000" cy="830263"/>
          </a:xfrm>
          <a:prstGeom prst="rect">
            <a:avLst/>
          </a:prstGeom>
          <a:noFill/>
          <a:ln w="9525">
            <a:noFill/>
            <a:miter lim="800000"/>
            <a:headEnd/>
            <a:tailEnd/>
          </a:ln>
        </p:spPr>
        <p:txBody>
          <a:bodyPr>
            <a:spAutoFit/>
          </a:bodyPr>
          <a:lstStyle/>
          <a:p>
            <a:r>
              <a:rPr kumimoji="1" lang="zh-CN" altLang="en-US" sz="2400">
                <a:latin typeface="Times New Roman" pitchFamily="18" charset="0"/>
                <a:ea typeface="楷体_GB2312" pitchFamily="49" charset="-122"/>
              </a:rPr>
              <a:t>若取</a:t>
            </a:r>
            <a:r>
              <a:rPr lang="zh-CN" altLang="en-US" sz="2400" i="1">
                <a:solidFill>
                  <a:srgbClr val="FF0000"/>
                </a:solidFill>
                <a:latin typeface="Times New Roman" pitchFamily="18" charset="0"/>
                <a:ea typeface="楷体_GB2312" pitchFamily="49" charset="-122"/>
                <a:sym typeface="Symbol" pitchFamily="18" charset="2"/>
              </a:rPr>
              <a:t></a:t>
            </a:r>
            <a:r>
              <a:rPr lang="en-US" altLang="zh-CN" sz="2400" i="1">
                <a:solidFill>
                  <a:srgbClr val="FF0000"/>
                </a:solidFill>
                <a:latin typeface="Times New Roman" pitchFamily="18" charset="0"/>
                <a:ea typeface="楷体_GB2312" pitchFamily="49" charset="-122"/>
                <a:sym typeface="Symbol" pitchFamily="18" charset="2"/>
              </a:rPr>
              <a:t>=</a:t>
            </a:r>
            <a:r>
              <a:rPr kumimoji="1" lang="en-US" altLang="zh-CN" sz="2400">
                <a:latin typeface="Times New Roman" pitchFamily="18" charset="0"/>
                <a:ea typeface="楷体_GB2312" pitchFamily="49" charset="-122"/>
              </a:rPr>
              <a:t>0.01</a:t>
            </a:r>
            <a:r>
              <a:rPr kumimoji="1" lang="zh-CN" altLang="en-US" sz="2400">
                <a:latin typeface="Times New Roman" pitchFamily="18" charset="0"/>
                <a:ea typeface="楷体_GB2312" pitchFamily="49" charset="-122"/>
              </a:rPr>
              <a:t>，则</a:t>
            </a:r>
            <a:r>
              <a:rPr lang="en-US" altLang="zh-CN" sz="2400" i="1">
                <a:solidFill>
                  <a:srgbClr val="FF0000"/>
                </a:solidFill>
                <a:latin typeface="Times New Roman" pitchFamily="18" charset="0"/>
                <a:ea typeface="楷体_GB2312" pitchFamily="49" charset="-122"/>
              </a:rPr>
              <a:t>F</a:t>
            </a:r>
            <a:r>
              <a:rPr lang="en-US" altLang="zh-CN" baseline="-25000">
                <a:solidFill>
                  <a:srgbClr val="FF0000"/>
                </a:solidFill>
                <a:latin typeface="Times New Roman" pitchFamily="18" charset="0"/>
                <a:ea typeface="楷体_GB2312" pitchFamily="49" charset="-122"/>
              </a:rPr>
              <a:t>0.99</a:t>
            </a:r>
            <a:r>
              <a:rPr lang="en-US" altLang="zh-CN" sz="2400">
                <a:solidFill>
                  <a:srgbClr val="FF0000"/>
                </a:solidFill>
                <a:latin typeface="Times New Roman" pitchFamily="18" charset="0"/>
                <a:ea typeface="楷体_GB2312" pitchFamily="49" charset="-122"/>
              </a:rPr>
              <a:t>(1,10)</a:t>
            </a:r>
            <a:r>
              <a:rPr kumimoji="1" lang="en-US" altLang="zh-CN" sz="2400">
                <a:solidFill>
                  <a:srgbClr val="FF0000"/>
                </a:solidFill>
                <a:latin typeface="Times New Roman" pitchFamily="18" charset="0"/>
                <a:ea typeface="楷体_GB2312" pitchFamily="49" charset="-122"/>
              </a:rPr>
              <a:t> </a:t>
            </a:r>
            <a:r>
              <a:rPr kumimoji="1" lang="en-US" altLang="zh-CN" sz="2400">
                <a:latin typeface="Times New Roman" pitchFamily="18" charset="0"/>
                <a:ea typeface="楷体_GB2312" pitchFamily="49" charset="-122"/>
              </a:rPr>
              <a:t>=10&lt;</a:t>
            </a:r>
            <a:r>
              <a:rPr kumimoji="1" lang="en-US" altLang="zh-CN" sz="2400" i="1">
                <a:latin typeface="Times New Roman" pitchFamily="18" charset="0"/>
                <a:ea typeface="楷体_GB2312" pitchFamily="49" charset="-122"/>
              </a:rPr>
              <a:t>F</a:t>
            </a:r>
            <a:r>
              <a:rPr kumimoji="1" lang="zh-CN" altLang="en-US" sz="2400">
                <a:latin typeface="Times New Roman" pitchFamily="18" charset="0"/>
                <a:ea typeface="楷体_GB2312" pitchFamily="49" charset="-122"/>
              </a:rPr>
              <a:t>，因此在显著性水平</a:t>
            </a:r>
            <a:r>
              <a:rPr kumimoji="1" lang="en-US" altLang="zh-CN" sz="2400">
                <a:latin typeface="Times New Roman" pitchFamily="18" charset="0"/>
                <a:ea typeface="楷体_GB2312" pitchFamily="49" charset="-122"/>
              </a:rPr>
              <a:t>0.01</a:t>
            </a:r>
            <a:r>
              <a:rPr kumimoji="1" lang="zh-CN" altLang="en-US" sz="2400">
                <a:latin typeface="Times New Roman" pitchFamily="18" charset="0"/>
                <a:ea typeface="楷体_GB2312" pitchFamily="49" charset="-122"/>
              </a:rPr>
              <a:t>下回归方程是显著的。</a:t>
            </a:r>
            <a:r>
              <a:rPr kumimoji="1" lang="zh-CN" altLang="en-US" sz="2400">
                <a:latin typeface="Times New Roman" pitchFamily="18" charset="0"/>
              </a:rPr>
              <a:t> </a:t>
            </a:r>
          </a:p>
        </p:txBody>
      </p:sp>
      <p:graphicFrame>
        <p:nvGraphicFramePr>
          <p:cNvPr id="435236" name="Object 36"/>
          <p:cNvGraphicFramePr>
            <a:graphicFrameLocks noChangeAspect="1"/>
          </p:cNvGraphicFramePr>
          <p:nvPr/>
        </p:nvGraphicFramePr>
        <p:xfrm>
          <a:off x="1839913" y="1743075"/>
          <a:ext cx="5845175" cy="1254125"/>
        </p:xfrm>
        <a:graphic>
          <a:graphicData uri="http://schemas.openxmlformats.org/presentationml/2006/ole">
            <p:oleObj spid="_x0000_s94210" name="Equation" r:id="rId4" imgW="3759120" imgH="723600" progId="Equation.DSMT4">
              <p:embed/>
            </p:oleObj>
          </a:graphicData>
        </a:graphic>
      </p:graphicFrame>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5"/>
          <p:cNvSpPr>
            <a:spLocks noChangeArrowheads="1"/>
          </p:cNvSpPr>
          <p:nvPr/>
        </p:nvSpPr>
        <p:spPr bwMode="auto">
          <a:xfrm>
            <a:off x="-71438" y="4656138"/>
            <a:ext cx="9144001" cy="0"/>
          </a:xfrm>
          <a:prstGeom prst="rect">
            <a:avLst/>
          </a:prstGeom>
          <a:noFill/>
          <a:ln w="9525">
            <a:noFill/>
            <a:miter lim="800000"/>
            <a:headEnd/>
            <a:tailEnd/>
          </a:ln>
        </p:spPr>
        <p:txBody>
          <a:bodyPr wrap="none" anchor="ctr">
            <a:spAutoFit/>
          </a:bodyPr>
          <a:lstStyle/>
          <a:p>
            <a:endParaRPr lang="zh-CN" altLang="en-US"/>
          </a:p>
        </p:txBody>
      </p:sp>
      <p:sp>
        <p:nvSpPr>
          <p:cNvPr id="3077" name="Rectangle 6"/>
          <p:cNvSpPr>
            <a:spLocks noChangeArrowheads="1"/>
          </p:cNvSpPr>
          <p:nvPr/>
        </p:nvSpPr>
        <p:spPr bwMode="auto">
          <a:xfrm>
            <a:off x="-71438" y="4479925"/>
            <a:ext cx="9144001" cy="0"/>
          </a:xfrm>
          <a:prstGeom prst="rect">
            <a:avLst/>
          </a:prstGeom>
          <a:noFill/>
          <a:ln w="9525">
            <a:noFill/>
            <a:miter lim="800000"/>
            <a:headEnd/>
            <a:tailEnd/>
          </a:ln>
        </p:spPr>
        <p:txBody>
          <a:bodyPr wrap="none" anchor="ctr">
            <a:spAutoFit/>
          </a:bodyPr>
          <a:lstStyle/>
          <a:p>
            <a:endParaRPr lang="zh-CN" altLang="en-US"/>
          </a:p>
        </p:txBody>
      </p:sp>
      <p:sp>
        <p:nvSpPr>
          <p:cNvPr id="3078" name="Text Box 10"/>
          <p:cNvSpPr txBox="1">
            <a:spLocks noChangeArrowheads="1"/>
          </p:cNvSpPr>
          <p:nvPr/>
        </p:nvSpPr>
        <p:spPr bwMode="auto">
          <a:xfrm>
            <a:off x="571500" y="785813"/>
            <a:ext cx="7620000" cy="2654300"/>
          </a:xfrm>
          <a:prstGeom prst="rect">
            <a:avLst/>
          </a:prstGeom>
          <a:noFill/>
          <a:ln w="9525">
            <a:noFill/>
            <a:miter lim="800000"/>
            <a:headEnd/>
            <a:tailEnd/>
          </a:ln>
        </p:spPr>
        <p:txBody>
          <a:bodyPr>
            <a:spAutoFit/>
          </a:bodyPr>
          <a:lstStyle/>
          <a:p>
            <a:pPr algn="just"/>
            <a:r>
              <a:rPr lang="zh-CN" altLang="en-US" sz="2800">
                <a:solidFill>
                  <a:srgbClr val="000000"/>
                </a:solidFill>
                <a:latin typeface="Garamond" pitchFamily="18" charset="0"/>
              </a:rPr>
              <a:t>定理：若</a:t>
            </a:r>
            <a:r>
              <a:rPr lang="en-US" altLang="zh-CN" sz="2800">
                <a:solidFill>
                  <a:srgbClr val="000000"/>
                </a:solidFill>
                <a:latin typeface="Garamond" pitchFamily="18" charset="0"/>
              </a:rPr>
              <a:t>X</a:t>
            </a:r>
            <a:r>
              <a:rPr lang="zh-CN" altLang="en-US" sz="2800">
                <a:solidFill>
                  <a:srgbClr val="000000"/>
                </a:solidFill>
                <a:latin typeface="Garamond" pitchFamily="18" charset="0"/>
              </a:rPr>
              <a:t>，</a:t>
            </a:r>
            <a:r>
              <a:rPr lang="en-US" altLang="zh-CN" sz="2800">
                <a:solidFill>
                  <a:srgbClr val="000000"/>
                </a:solidFill>
                <a:latin typeface="Garamond" pitchFamily="18" charset="0"/>
              </a:rPr>
              <a:t>Y</a:t>
            </a:r>
            <a:r>
              <a:rPr lang="zh-CN" altLang="en-US" sz="2800">
                <a:solidFill>
                  <a:srgbClr val="000000"/>
                </a:solidFill>
                <a:latin typeface="Garamond" pitchFamily="18" charset="0"/>
              </a:rPr>
              <a:t>独立，则</a:t>
            </a:r>
            <a:r>
              <a:rPr lang="en-US" altLang="zh-CN" sz="2800">
                <a:solidFill>
                  <a:srgbClr val="000000"/>
                </a:solidFill>
                <a:latin typeface="Garamond" pitchFamily="18" charset="0"/>
              </a:rPr>
              <a:t>X,Y</a:t>
            </a:r>
            <a:r>
              <a:rPr lang="zh-CN" altLang="zh-CN" sz="2800">
                <a:solidFill>
                  <a:srgbClr val="000000"/>
                </a:solidFill>
                <a:latin typeface="Garamond" pitchFamily="18" charset="0"/>
              </a:rPr>
              <a:t>不相关。</a:t>
            </a:r>
          </a:p>
          <a:p>
            <a:pPr algn="just"/>
            <a:r>
              <a:rPr lang="zh-CN" altLang="zh-CN" sz="2800">
                <a:solidFill>
                  <a:srgbClr val="000000"/>
                </a:solidFill>
                <a:latin typeface="Garamond" pitchFamily="18" charset="0"/>
              </a:rPr>
              <a:t>证明：由数学期望的性质有</a:t>
            </a:r>
            <a:endParaRPr lang="zh-CN" altLang="en-US" sz="2800">
              <a:solidFill>
                <a:srgbClr val="000000"/>
              </a:solidFill>
              <a:latin typeface="Garamond" pitchFamily="18" charset="0"/>
            </a:endParaRPr>
          </a:p>
          <a:p>
            <a:pPr algn="just"/>
            <a:r>
              <a:rPr lang="zh-CN" altLang="en-US" sz="2800">
                <a:solidFill>
                  <a:srgbClr val="000000"/>
                </a:solidFill>
                <a:latin typeface="Garamond" pitchFamily="18" charset="0"/>
              </a:rPr>
              <a:t>            </a:t>
            </a:r>
            <a:r>
              <a:rPr lang="en-US" altLang="zh-CN" sz="2800">
                <a:solidFill>
                  <a:srgbClr val="000000"/>
                </a:solidFill>
                <a:latin typeface="Garamond" pitchFamily="18" charset="0"/>
              </a:rPr>
              <a:t>E(X-EX)(Y-EY)=E(X-EX)E(Y-EY)</a:t>
            </a:r>
          </a:p>
          <a:p>
            <a:pPr algn="just"/>
            <a:r>
              <a:rPr lang="en-US" altLang="zh-CN" sz="2800">
                <a:solidFill>
                  <a:srgbClr val="000000"/>
                </a:solidFill>
                <a:latin typeface="Garamond" pitchFamily="18" charset="0"/>
              </a:rPr>
              <a:t>           </a:t>
            </a:r>
            <a:r>
              <a:rPr lang="zh-CN" altLang="en-US" sz="2800">
                <a:solidFill>
                  <a:srgbClr val="000000"/>
                </a:solidFill>
                <a:latin typeface="Garamond" pitchFamily="18" charset="0"/>
              </a:rPr>
              <a:t>又 </a:t>
            </a:r>
            <a:r>
              <a:rPr lang="en-US" altLang="zh-CN" sz="2800">
                <a:solidFill>
                  <a:srgbClr val="000000"/>
                </a:solidFill>
                <a:latin typeface="Garamond" pitchFamily="18" charset="0"/>
              </a:rPr>
              <a:t>E(X-EX)=0,</a:t>
            </a:r>
            <a:r>
              <a:rPr lang="zh-CN" altLang="en-US" sz="2800">
                <a:solidFill>
                  <a:srgbClr val="000000"/>
                </a:solidFill>
                <a:latin typeface="Garamond" pitchFamily="18" charset="0"/>
              </a:rPr>
              <a:t>　 </a:t>
            </a:r>
            <a:r>
              <a:rPr lang="en-US" altLang="zh-CN" sz="2800">
                <a:solidFill>
                  <a:srgbClr val="000000"/>
                </a:solidFill>
                <a:latin typeface="Garamond" pitchFamily="18" charset="0"/>
              </a:rPr>
              <a:t>E(Y-EY)=0    </a:t>
            </a:r>
          </a:p>
          <a:p>
            <a:pPr algn="just"/>
            <a:r>
              <a:rPr lang="en-US" altLang="zh-CN" sz="2800">
                <a:solidFill>
                  <a:srgbClr val="000000"/>
                </a:solidFill>
                <a:latin typeface="Garamond" pitchFamily="18" charset="0"/>
              </a:rPr>
              <a:t>           </a:t>
            </a:r>
            <a:r>
              <a:rPr lang="zh-CN" altLang="en-US" sz="2800">
                <a:solidFill>
                  <a:srgbClr val="000000"/>
                </a:solidFill>
                <a:latin typeface="Garamond" pitchFamily="18" charset="0"/>
              </a:rPr>
              <a:t>所以　</a:t>
            </a:r>
            <a:r>
              <a:rPr lang="en-US" altLang="zh-CN" sz="2800">
                <a:solidFill>
                  <a:srgbClr val="000000"/>
                </a:solidFill>
                <a:latin typeface="Garamond" pitchFamily="18" charset="0"/>
              </a:rPr>
              <a:t>E(X-EX)(Y-EY)=0</a:t>
            </a:r>
            <a:r>
              <a:rPr lang="zh-CN" altLang="en-US" sz="2800">
                <a:solidFill>
                  <a:srgbClr val="000000"/>
                </a:solidFill>
                <a:latin typeface="Garamond" pitchFamily="18" charset="0"/>
              </a:rPr>
              <a:t>。</a:t>
            </a:r>
          </a:p>
          <a:p>
            <a:pPr algn="just"/>
            <a:r>
              <a:rPr lang="zh-CN" altLang="en-US" sz="2800">
                <a:solidFill>
                  <a:srgbClr val="000000"/>
                </a:solidFill>
                <a:latin typeface="Garamond" pitchFamily="18" charset="0"/>
              </a:rPr>
              <a:t>           即        </a:t>
            </a:r>
            <a:r>
              <a:rPr lang="en-US" altLang="zh-CN" sz="2800">
                <a:solidFill>
                  <a:srgbClr val="000000"/>
                </a:solidFill>
                <a:latin typeface="Garamond" pitchFamily="18" charset="0"/>
              </a:rPr>
              <a:t>COV(X,Y)=0</a:t>
            </a:r>
          </a:p>
        </p:txBody>
      </p:sp>
      <p:grpSp>
        <p:nvGrpSpPr>
          <p:cNvPr id="3079" name="Group 14"/>
          <p:cNvGrpSpPr>
            <a:grpSpLocks/>
          </p:cNvGrpSpPr>
          <p:nvPr/>
        </p:nvGrpSpPr>
        <p:grpSpPr bwMode="auto">
          <a:xfrm>
            <a:off x="357188" y="3643313"/>
            <a:ext cx="8229600" cy="946150"/>
            <a:chOff x="384" y="604"/>
            <a:chExt cx="5184" cy="596"/>
          </a:xfrm>
        </p:grpSpPr>
        <p:sp>
          <p:nvSpPr>
            <p:cNvPr id="3080" name="Text Box 15"/>
            <p:cNvSpPr txBox="1">
              <a:spLocks noChangeArrowheads="1"/>
            </p:cNvSpPr>
            <p:nvPr/>
          </p:nvSpPr>
          <p:spPr bwMode="auto">
            <a:xfrm>
              <a:off x="384" y="604"/>
              <a:ext cx="5184" cy="596"/>
            </a:xfrm>
            <a:prstGeom prst="rect">
              <a:avLst/>
            </a:prstGeom>
            <a:noFill/>
            <a:ln w="9525">
              <a:noFill/>
              <a:miter lim="800000"/>
              <a:headEnd/>
              <a:tailEnd/>
            </a:ln>
          </p:spPr>
          <p:txBody>
            <a:bodyPr>
              <a:spAutoFit/>
            </a:bodyPr>
            <a:lstStyle/>
            <a:p>
              <a:pPr>
                <a:spcBef>
                  <a:spcPct val="50000"/>
                </a:spcBef>
              </a:pPr>
              <a:r>
                <a:rPr lang="zh-CN" altLang="en-US" sz="2800">
                  <a:solidFill>
                    <a:srgbClr val="000000"/>
                  </a:solidFill>
                </a:rPr>
                <a:t>注意：若</a:t>
              </a:r>
              <a:r>
                <a:rPr lang="en-US" altLang="zh-CN" sz="2800">
                  <a:solidFill>
                    <a:srgbClr val="000000"/>
                  </a:solidFill>
                </a:rPr>
                <a:t>E(X-EX)(Y-EY)   0,  </a:t>
              </a:r>
              <a:r>
                <a:rPr lang="zh-CN" altLang="en-US" sz="2800">
                  <a:solidFill>
                    <a:srgbClr val="000000"/>
                  </a:solidFill>
                </a:rPr>
                <a:t>即</a:t>
              </a:r>
              <a:r>
                <a:rPr lang="en-US" altLang="en-US" sz="2800">
                  <a:solidFill>
                    <a:srgbClr val="000000"/>
                  </a:solidFill>
                </a:rPr>
                <a:t>EXY-EXEY   0</a:t>
              </a:r>
              <a:r>
                <a:rPr lang="zh-CN" altLang="en-US" sz="2800">
                  <a:solidFill>
                    <a:srgbClr val="000000"/>
                  </a:solidFill>
                </a:rPr>
                <a:t>，  则</a:t>
              </a:r>
              <a:r>
                <a:rPr lang="en-US" altLang="zh-CN" sz="2800">
                  <a:solidFill>
                    <a:srgbClr val="000000"/>
                  </a:solidFill>
                </a:rPr>
                <a:t>X</a:t>
              </a:r>
              <a:r>
                <a:rPr lang="zh-CN" altLang="en-US" sz="2800">
                  <a:solidFill>
                    <a:srgbClr val="000000"/>
                  </a:solidFill>
                </a:rPr>
                <a:t>，</a:t>
              </a:r>
              <a:r>
                <a:rPr lang="en-US" altLang="zh-CN" sz="2800">
                  <a:solidFill>
                    <a:srgbClr val="000000"/>
                  </a:solidFill>
                </a:rPr>
                <a:t>Y</a:t>
              </a:r>
              <a:r>
                <a:rPr lang="zh-CN" altLang="en-US" sz="2800">
                  <a:solidFill>
                    <a:srgbClr val="000000"/>
                  </a:solidFill>
                </a:rPr>
                <a:t>一定相关，且</a:t>
              </a:r>
              <a:r>
                <a:rPr lang="en-US" altLang="zh-CN" sz="2800">
                  <a:solidFill>
                    <a:srgbClr val="000000"/>
                  </a:solidFill>
                </a:rPr>
                <a:t>X</a:t>
              </a:r>
              <a:r>
                <a:rPr lang="zh-CN" altLang="en-US" sz="2800">
                  <a:solidFill>
                    <a:srgbClr val="000000"/>
                  </a:solidFill>
                </a:rPr>
                <a:t>，</a:t>
              </a:r>
              <a:r>
                <a:rPr lang="en-US" altLang="zh-CN" sz="2800">
                  <a:solidFill>
                    <a:srgbClr val="000000"/>
                  </a:solidFill>
                </a:rPr>
                <a:t>Y</a:t>
              </a:r>
              <a:r>
                <a:rPr lang="zh-CN" altLang="en-US" sz="2800">
                  <a:solidFill>
                    <a:srgbClr val="000000"/>
                  </a:solidFill>
                </a:rPr>
                <a:t>一定不独立。</a:t>
              </a:r>
            </a:p>
          </p:txBody>
        </p:sp>
        <p:graphicFrame>
          <p:nvGraphicFramePr>
            <p:cNvPr id="3074" name="Object 2"/>
            <p:cNvGraphicFramePr>
              <a:graphicFrameLocks noChangeAspect="1"/>
            </p:cNvGraphicFramePr>
            <p:nvPr/>
          </p:nvGraphicFramePr>
          <p:xfrm>
            <a:off x="2784" y="624"/>
            <a:ext cx="288" cy="302"/>
          </p:xfrm>
          <a:graphic>
            <a:graphicData uri="http://schemas.openxmlformats.org/presentationml/2006/ole">
              <p:oleObj spid="_x0000_s3074" name="公式" r:id="rId3" imgW="126720" imgH="126720" progId="Equation.3">
                <p:embed/>
              </p:oleObj>
            </a:graphicData>
          </a:graphic>
        </p:graphicFrame>
        <p:graphicFrame>
          <p:nvGraphicFramePr>
            <p:cNvPr id="3075" name="Object 3"/>
            <p:cNvGraphicFramePr>
              <a:graphicFrameLocks noChangeAspect="1"/>
            </p:cNvGraphicFramePr>
            <p:nvPr/>
          </p:nvGraphicFramePr>
          <p:xfrm>
            <a:off x="4592" y="610"/>
            <a:ext cx="288" cy="302"/>
          </p:xfrm>
          <a:graphic>
            <a:graphicData uri="http://schemas.openxmlformats.org/presentationml/2006/ole">
              <p:oleObj spid="_x0000_s3075" name="公式" r:id="rId4" imgW="126720" imgH="126720" progId="Equation.3">
                <p:embed/>
              </p:oleObj>
            </a:graphicData>
          </a:graphic>
        </p:graphicFrame>
      </p:gr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66" name="Rectangle 2"/>
          <p:cNvSpPr>
            <a:spLocks noGrp="1" noChangeArrowheads="1"/>
          </p:cNvSpPr>
          <p:nvPr>
            <p:ph type="body" idx="4294967295"/>
          </p:nvPr>
        </p:nvSpPr>
        <p:spPr>
          <a:xfrm>
            <a:off x="357188" y="714375"/>
            <a:ext cx="8572500" cy="5335588"/>
          </a:xfrm>
        </p:spPr>
        <p:txBody>
          <a:bodyPr/>
          <a:lstStyle/>
          <a:p>
            <a:pPr eaLnBrk="1" hangingPunct="1">
              <a:lnSpc>
                <a:spcPct val="110000"/>
              </a:lnSpc>
              <a:spcBef>
                <a:spcPct val="0"/>
              </a:spcBef>
              <a:buFont typeface="Wingdings" pitchFamily="2" charset="2"/>
              <a:buNone/>
            </a:pPr>
            <a:r>
              <a:rPr lang="en-US" altLang="zh-CN" smtClean="0">
                <a:solidFill>
                  <a:srgbClr val="00FF00"/>
                </a:solidFill>
                <a:ea typeface="楷体_GB2312" pitchFamily="49" charset="-122"/>
              </a:rPr>
              <a:t>  </a:t>
            </a:r>
            <a:r>
              <a:rPr lang="en-US" altLang="zh-CN" smtClean="0">
                <a:solidFill>
                  <a:srgbClr val="0000FF"/>
                </a:solidFill>
                <a:ea typeface="楷体_GB2312" pitchFamily="49" charset="-122"/>
              </a:rPr>
              <a:t>2</a:t>
            </a:r>
            <a:r>
              <a:rPr lang="zh-CN" altLang="en-US" smtClean="0">
                <a:solidFill>
                  <a:srgbClr val="0000FF"/>
                </a:solidFill>
                <a:ea typeface="楷体_GB2312" pitchFamily="49" charset="-122"/>
              </a:rPr>
              <a:t>、</a:t>
            </a:r>
            <a:r>
              <a:rPr lang="en-US" altLang="zh-CN" i="1" smtClean="0">
                <a:solidFill>
                  <a:srgbClr val="0000FF"/>
                </a:solidFill>
                <a:ea typeface="楷体_GB2312" pitchFamily="49" charset="-122"/>
              </a:rPr>
              <a:t>t </a:t>
            </a:r>
            <a:r>
              <a:rPr lang="zh-CN" altLang="en-US" smtClean="0">
                <a:solidFill>
                  <a:srgbClr val="0000FF"/>
                </a:solidFill>
                <a:ea typeface="楷体_GB2312" pitchFamily="49" charset="-122"/>
              </a:rPr>
              <a:t>检验</a:t>
            </a:r>
            <a:endParaRPr lang="zh-CN" altLang="en-US" smtClean="0">
              <a:solidFill>
                <a:srgbClr val="0000FF"/>
              </a:solidFill>
            </a:endParaRPr>
          </a:p>
          <a:p>
            <a:pPr eaLnBrk="1" hangingPunct="1">
              <a:lnSpc>
                <a:spcPct val="120000"/>
              </a:lnSpc>
              <a:spcBef>
                <a:spcPct val="0"/>
              </a:spcBef>
              <a:buFont typeface="Wingdings" pitchFamily="2" charset="2"/>
              <a:buNone/>
            </a:pPr>
            <a:r>
              <a:rPr lang="zh-CN" altLang="en-US" smtClean="0">
                <a:ea typeface="楷体_GB2312" pitchFamily="49" charset="-122"/>
              </a:rPr>
              <a:t>     对</a:t>
            </a:r>
            <a:r>
              <a:rPr lang="en-US" altLang="zh-CN" i="1" smtClean="0">
                <a:solidFill>
                  <a:srgbClr val="FF0000"/>
                </a:solidFill>
                <a:ea typeface="楷体_GB2312" pitchFamily="49" charset="-122"/>
              </a:rPr>
              <a:t>H</a:t>
            </a:r>
            <a:r>
              <a:rPr lang="en-US" altLang="zh-CN" sz="2000" baseline="-30000" smtClean="0">
                <a:solidFill>
                  <a:srgbClr val="FF0000"/>
                </a:solidFill>
                <a:ea typeface="楷体_GB2312" pitchFamily="49" charset="-122"/>
              </a:rPr>
              <a:t>0</a:t>
            </a:r>
            <a:r>
              <a:rPr lang="en-US" altLang="zh-CN" smtClean="0">
                <a:solidFill>
                  <a:srgbClr val="FF0000"/>
                </a:solidFill>
                <a:ea typeface="楷体_GB2312" pitchFamily="49" charset="-122"/>
              </a:rPr>
              <a:t> </a:t>
            </a:r>
            <a:r>
              <a:rPr lang="zh-CN" altLang="en-US" smtClean="0">
                <a:solidFill>
                  <a:srgbClr val="FF0000"/>
                </a:solidFill>
                <a:ea typeface="楷体_GB2312" pitchFamily="49" charset="-122"/>
              </a:rPr>
              <a:t>： </a:t>
            </a:r>
            <a:r>
              <a:rPr lang="zh-CN" altLang="en-US" i="1" smtClean="0">
                <a:solidFill>
                  <a:srgbClr val="FF0000"/>
                </a:solidFill>
                <a:sym typeface="Symbol" pitchFamily="18" charset="2"/>
              </a:rPr>
              <a:t></a:t>
            </a:r>
            <a:r>
              <a:rPr lang="en-US" altLang="zh-CN" sz="2000" baseline="-25000" smtClean="0">
                <a:solidFill>
                  <a:srgbClr val="FF0000"/>
                </a:solidFill>
                <a:sym typeface="Symbol" pitchFamily="18" charset="2"/>
              </a:rPr>
              <a:t>1</a:t>
            </a:r>
            <a:r>
              <a:rPr lang="en-US" altLang="zh-CN" sz="1800" baseline="-25000" smtClean="0">
                <a:solidFill>
                  <a:srgbClr val="FF0000"/>
                </a:solidFill>
                <a:sym typeface="Symbol" pitchFamily="18" charset="2"/>
              </a:rPr>
              <a:t> </a:t>
            </a:r>
            <a:r>
              <a:rPr lang="en-US" altLang="zh-CN" smtClean="0">
                <a:solidFill>
                  <a:srgbClr val="FF0000"/>
                </a:solidFill>
                <a:ea typeface="楷体_GB2312" pitchFamily="49" charset="-122"/>
              </a:rPr>
              <a:t>=0</a:t>
            </a:r>
            <a:r>
              <a:rPr lang="zh-CN" altLang="en-US" smtClean="0">
                <a:ea typeface="楷体_GB2312" pitchFamily="49" charset="-122"/>
              </a:rPr>
              <a:t>的检验也可基于</a:t>
            </a:r>
            <a:r>
              <a:rPr lang="en-US" altLang="zh-CN" i="1" smtClean="0">
                <a:ea typeface="楷体_GB2312" pitchFamily="49" charset="-122"/>
              </a:rPr>
              <a:t>t</a:t>
            </a:r>
            <a:r>
              <a:rPr lang="zh-CN" altLang="en-US" smtClean="0">
                <a:ea typeface="楷体_GB2312" pitchFamily="49" charset="-122"/>
              </a:rPr>
              <a:t>分布进行。</a:t>
            </a:r>
            <a:endParaRPr lang="zh-CN" altLang="en-US" smtClean="0"/>
          </a:p>
          <a:p>
            <a:pPr eaLnBrk="1" hangingPunct="1">
              <a:lnSpc>
                <a:spcPct val="150000"/>
              </a:lnSpc>
              <a:spcBef>
                <a:spcPct val="0"/>
              </a:spcBef>
              <a:buFont typeface="Wingdings" pitchFamily="2" charset="2"/>
              <a:buNone/>
            </a:pPr>
            <a:r>
              <a:rPr lang="zh-CN" altLang="en-US" smtClean="0">
                <a:ea typeface="楷体_GB2312" pitchFamily="49" charset="-122"/>
              </a:rPr>
              <a:t>    由于                                                                    ，</a:t>
            </a:r>
          </a:p>
          <a:p>
            <a:pPr eaLnBrk="1" hangingPunct="1">
              <a:lnSpc>
                <a:spcPct val="150000"/>
              </a:lnSpc>
              <a:buFont typeface="Wingdings" pitchFamily="2" charset="2"/>
              <a:buNone/>
            </a:pPr>
            <a:r>
              <a:rPr lang="zh-CN" altLang="en-US" smtClean="0">
                <a:ea typeface="楷体_GB2312" pitchFamily="49" charset="-122"/>
              </a:rPr>
              <a:t>    因此在</a:t>
            </a:r>
            <a:r>
              <a:rPr lang="en-US" altLang="zh-CN" i="1" smtClean="0">
                <a:ea typeface="楷体_GB2312" pitchFamily="49" charset="-122"/>
              </a:rPr>
              <a:t>H</a:t>
            </a:r>
            <a:r>
              <a:rPr lang="en-US" altLang="zh-CN" sz="2000" baseline="-30000" smtClean="0">
                <a:ea typeface="楷体_GB2312" pitchFamily="49" charset="-122"/>
              </a:rPr>
              <a:t>0</a:t>
            </a:r>
            <a:r>
              <a:rPr lang="zh-CN" altLang="en-US" smtClean="0">
                <a:ea typeface="楷体_GB2312" pitchFamily="49" charset="-122"/>
              </a:rPr>
              <a:t>为真时，有                           ，其中</a:t>
            </a:r>
          </a:p>
          <a:p>
            <a:pPr eaLnBrk="1" hangingPunct="1">
              <a:lnSpc>
                <a:spcPct val="140000"/>
              </a:lnSpc>
              <a:spcBef>
                <a:spcPct val="10000"/>
              </a:spcBef>
              <a:buFont typeface="Wingdings" pitchFamily="2" charset="2"/>
              <a:buNone/>
            </a:pPr>
            <a:r>
              <a:rPr lang="zh-CN" altLang="en-US" smtClean="0">
                <a:ea typeface="楷体_GB2312" pitchFamily="49" charset="-122"/>
              </a:rPr>
              <a:t>                          ，它可用来检验假设</a:t>
            </a:r>
            <a:r>
              <a:rPr lang="en-US" altLang="zh-CN" i="1" smtClean="0">
                <a:ea typeface="楷体_GB2312" pitchFamily="49" charset="-122"/>
              </a:rPr>
              <a:t>H</a:t>
            </a:r>
            <a:r>
              <a:rPr lang="en-US" altLang="zh-CN" sz="2000" baseline="-30000" smtClean="0">
                <a:ea typeface="楷体_GB2312" pitchFamily="49" charset="-122"/>
              </a:rPr>
              <a:t>0</a:t>
            </a:r>
            <a:r>
              <a:rPr lang="zh-CN" altLang="en-US" smtClean="0">
                <a:ea typeface="楷体_GB2312" pitchFamily="49" charset="-122"/>
              </a:rPr>
              <a:t>。对给定的显著性水平</a:t>
            </a:r>
            <a:r>
              <a:rPr lang="zh-CN" altLang="en-US" i="1" smtClean="0">
                <a:ea typeface="楷体_GB2312" pitchFamily="49" charset="-122"/>
                <a:sym typeface="Symbol" pitchFamily="18" charset="2"/>
              </a:rPr>
              <a:t></a:t>
            </a:r>
            <a:r>
              <a:rPr lang="zh-CN" altLang="en-US" smtClean="0">
                <a:ea typeface="楷体_GB2312" pitchFamily="49" charset="-122"/>
              </a:rPr>
              <a:t> ，拒绝域为                              </a:t>
            </a:r>
            <a:r>
              <a:rPr lang="en-US" altLang="zh-CN" smtClean="0">
                <a:ea typeface="楷体_GB2312" pitchFamily="49" charset="-122"/>
              </a:rPr>
              <a:t>.</a:t>
            </a:r>
            <a:endParaRPr lang="en-US" altLang="zh-CN" smtClean="0"/>
          </a:p>
          <a:p>
            <a:pPr eaLnBrk="1" hangingPunct="1">
              <a:lnSpc>
                <a:spcPct val="150000"/>
              </a:lnSpc>
              <a:spcBef>
                <a:spcPct val="0"/>
              </a:spcBef>
              <a:buFont typeface="Wingdings" pitchFamily="2" charset="2"/>
              <a:buNone/>
            </a:pPr>
            <a:r>
              <a:rPr lang="en-US" altLang="zh-CN" smtClean="0">
                <a:ea typeface="楷体_GB2312" pitchFamily="49" charset="-122"/>
              </a:rPr>
              <a:t>    </a:t>
            </a:r>
            <a:r>
              <a:rPr lang="zh-CN" altLang="en-US" smtClean="0">
                <a:ea typeface="楷体_GB2312" pitchFamily="49" charset="-122"/>
              </a:rPr>
              <a:t>由于                   ，称                     为    的标准误，即    的标准差的估计。</a:t>
            </a:r>
            <a:r>
              <a:rPr lang="zh-CN" altLang="en-US" smtClean="0"/>
              <a:t> </a:t>
            </a:r>
          </a:p>
        </p:txBody>
      </p:sp>
      <p:graphicFrame>
        <p:nvGraphicFramePr>
          <p:cNvPr id="437251" name="Object 3"/>
          <p:cNvGraphicFramePr>
            <a:graphicFrameLocks noChangeAspect="1"/>
          </p:cNvGraphicFramePr>
          <p:nvPr/>
        </p:nvGraphicFramePr>
        <p:xfrm>
          <a:off x="1714500" y="1878013"/>
          <a:ext cx="6019800" cy="923925"/>
        </p:xfrm>
        <a:graphic>
          <a:graphicData uri="http://schemas.openxmlformats.org/presentationml/2006/ole">
            <p:oleObj spid="_x0000_s95234" name="Equation" r:id="rId4" imgW="3085920" imgH="482400" progId="Equation.DSMT4">
              <p:embed/>
            </p:oleObj>
          </a:graphicData>
        </a:graphic>
      </p:graphicFrame>
      <p:graphicFrame>
        <p:nvGraphicFramePr>
          <p:cNvPr id="437252" name="Object 4"/>
          <p:cNvGraphicFramePr>
            <a:graphicFrameLocks noChangeAspect="1"/>
          </p:cNvGraphicFramePr>
          <p:nvPr/>
        </p:nvGraphicFramePr>
        <p:xfrm>
          <a:off x="4429125" y="2663825"/>
          <a:ext cx="2286000" cy="857250"/>
        </p:xfrm>
        <a:graphic>
          <a:graphicData uri="http://schemas.openxmlformats.org/presentationml/2006/ole">
            <p:oleObj spid="_x0000_s95235" name="Equation" r:id="rId5" imgW="1320480" imgH="495000" progId="Equation.DSMT4">
              <p:embed/>
            </p:oleObj>
          </a:graphicData>
        </a:graphic>
      </p:graphicFrame>
      <p:graphicFrame>
        <p:nvGraphicFramePr>
          <p:cNvPr id="437253" name="Object 5"/>
          <p:cNvGraphicFramePr>
            <a:graphicFrameLocks noChangeAspect="1"/>
          </p:cNvGraphicFramePr>
          <p:nvPr/>
        </p:nvGraphicFramePr>
        <p:xfrm>
          <a:off x="857250" y="3663950"/>
          <a:ext cx="1847850" cy="484188"/>
        </p:xfrm>
        <a:graphic>
          <a:graphicData uri="http://schemas.openxmlformats.org/presentationml/2006/ole">
            <p:oleObj spid="_x0000_s95236" name="Equation" r:id="rId6" imgW="1015920" imgH="266400" progId="Equation.DSMT4">
              <p:embed/>
            </p:oleObj>
          </a:graphicData>
        </a:graphic>
      </p:graphicFrame>
      <p:graphicFrame>
        <p:nvGraphicFramePr>
          <p:cNvPr id="437254" name="Object 6"/>
          <p:cNvGraphicFramePr>
            <a:graphicFrameLocks noChangeAspect="1"/>
          </p:cNvGraphicFramePr>
          <p:nvPr/>
        </p:nvGraphicFramePr>
        <p:xfrm>
          <a:off x="5715000" y="4306888"/>
          <a:ext cx="2667000" cy="469900"/>
        </p:xfrm>
        <a:graphic>
          <a:graphicData uri="http://schemas.openxmlformats.org/presentationml/2006/ole">
            <p:oleObj spid="_x0000_s95237" name="Equation" r:id="rId7" imgW="1396800" imgH="253800" progId="Equation.DSMT4">
              <p:embed/>
            </p:oleObj>
          </a:graphicData>
        </a:graphic>
      </p:graphicFrame>
      <p:graphicFrame>
        <p:nvGraphicFramePr>
          <p:cNvPr id="437255" name="Object 7"/>
          <p:cNvGraphicFramePr>
            <a:graphicFrameLocks noChangeAspect="1"/>
          </p:cNvGraphicFramePr>
          <p:nvPr/>
        </p:nvGraphicFramePr>
        <p:xfrm>
          <a:off x="1643063" y="5021263"/>
          <a:ext cx="1524000" cy="515937"/>
        </p:xfrm>
        <a:graphic>
          <a:graphicData uri="http://schemas.openxmlformats.org/presentationml/2006/ole">
            <p:oleObj spid="_x0000_s95238" name="Equation" r:id="rId8" imgW="863280" imgH="291960" progId="Equation.DSMT4">
              <p:embed/>
            </p:oleObj>
          </a:graphicData>
        </a:graphic>
      </p:graphicFrame>
      <p:graphicFrame>
        <p:nvGraphicFramePr>
          <p:cNvPr id="437256" name="Object 8"/>
          <p:cNvGraphicFramePr>
            <a:graphicFrameLocks noChangeAspect="1"/>
          </p:cNvGraphicFramePr>
          <p:nvPr/>
        </p:nvGraphicFramePr>
        <p:xfrm>
          <a:off x="4214813" y="5092700"/>
          <a:ext cx="1676400" cy="565150"/>
        </p:xfrm>
        <a:graphic>
          <a:graphicData uri="http://schemas.openxmlformats.org/presentationml/2006/ole">
            <p:oleObj spid="_x0000_s95239" name="Equation" r:id="rId9" imgW="863280" imgH="291960" progId="Equation.DSMT4">
              <p:embed/>
            </p:oleObj>
          </a:graphicData>
        </a:graphic>
      </p:graphicFrame>
      <p:graphicFrame>
        <p:nvGraphicFramePr>
          <p:cNvPr id="437257" name="Object 9"/>
          <p:cNvGraphicFramePr>
            <a:graphicFrameLocks noChangeAspect="1"/>
          </p:cNvGraphicFramePr>
          <p:nvPr/>
        </p:nvGraphicFramePr>
        <p:xfrm>
          <a:off x="6500813" y="5092700"/>
          <a:ext cx="346075" cy="533400"/>
        </p:xfrm>
        <a:graphic>
          <a:graphicData uri="http://schemas.openxmlformats.org/presentationml/2006/ole">
            <p:oleObj spid="_x0000_s95240" name="Equation" r:id="rId10" imgW="164880" imgH="253800" progId="Equation.DSMT4">
              <p:embed/>
            </p:oleObj>
          </a:graphicData>
        </a:graphic>
      </p:graphicFrame>
      <p:graphicFrame>
        <p:nvGraphicFramePr>
          <p:cNvPr id="437258" name="Object 10"/>
          <p:cNvGraphicFramePr>
            <a:graphicFrameLocks noChangeAspect="1"/>
          </p:cNvGraphicFramePr>
          <p:nvPr/>
        </p:nvGraphicFramePr>
        <p:xfrm>
          <a:off x="1214438" y="5735638"/>
          <a:ext cx="346075" cy="533400"/>
        </p:xfrm>
        <a:graphic>
          <a:graphicData uri="http://schemas.openxmlformats.org/presentationml/2006/ole">
            <p:oleObj spid="_x0000_s95241" name="Equation" r:id="rId11" imgW="164880" imgH="253800" progId="Equation.DSMT4">
              <p:embed/>
            </p:oleObj>
          </a:graphicData>
        </a:graphic>
      </p:graphicFrame>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3" name="Rectangle 2"/>
          <p:cNvSpPr>
            <a:spLocks noGrp="1" noChangeArrowheads="1"/>
          </p:cNvSpPr>
          <p:nvPr>
            <p:ph type="body" idx="4294967295"/>
          </p:nvPr>
        </p:nvSpPr>
        <p:spPr>
          <a:xfrm>
            <a:off x="500063" y="1000125"/>
            <a:ext cx="8429625" cy="4954588"/>
          </a:xfrm>
        </p:spPr>
        <p:txBody>
          <a:bodyPr/>
          <a:lstStyle/>
          <a:p>
            <a:pPr eaLnBrk="1" hangingPunct="1">
              <a:lnSpc>
                <a:spcPct val="120000"/>
              </a:lnSpc>
              <a:buFont typeface="Wingdings" pitchFamily="2" charset="2"/>
              <a:buNone/>
            </a:pPr>
            <a:r>
              <a:rPr lang="en-US" altLang="zh-CN" smtClean="0">
                <a:ea typeface="楷体_GB2312" pitchFamily="49" charset="-122"/>
              </a:rPr>
              <a:t>    </a:t>
            </a:r>
            <a:r>
              <a:rPr lang="zh-CN" altLang="en-US" smtClean="0">
                <a:ea typeface="楷体_GB2312" pitchFamily="49" charset="-122"/>
              </a:rPr>
              <a:t>注意到</a:t>
            </a:r>
            <a:r>
              <a:rPr lang="en-US" altLang="zh-CN" i="1" smtClean="0">
                <a:solidFill>
                  <a:srgbClr val="FF0000"/>
                </a:solidFill>
                <a:ea typeface="楷体_GB2312" pitchFamily="49" charset="-122"/>
              </a:rPr>
              <a:t>t</a:t>
            </a:r>
            <a:r>
              <a:rPr lang="en-US" altLang="zh-CN" sz="2000" baseline="58000" smtClean="0">
                <a:solidFill>
                  <a:srgbClr val="FF0000"/>
                </a:solidFill>
                <a:ea typeface="楷体_GB2312" pitchFamily="49" charset="-122"/>
              </a:rPr>
              <a:t>2</a:t>
            </a:r>
            <a:r>
              <a:rPr lang="en-US" altLang="zh-CN" smtClean="0">
                <a:solidFill>
                  <a:srgbClr val="FF0000"/>
                </a:solidFill>
                <a:ea typeface="楷体_GB2312" pitchFamily="49" charset="-122"/>
              </a:rPr>
              <a:t>=</a:t>
            </a:r>
            <a:r>
              <a:rPr lang="en-US" altLang="zh-CN" i="1" smtClean="0">
                <a:solidFill>
                  <a:srgbClr val="FF0000"/>
                </a:solidFill>
                <a:ea typeface="楷体_GB2312" pitchFamily="49" charset="-122"/>
              </a:rPr>
              <a:t>F</a:t>
            </a:r>
            <a:r>
              <a:rPr lang="zh-CN" altLang="en-US" smtClean="0">
                <a:ea typeface="楷体_GB2312" pitchFamily="49" charset="-122"/>
              </a:rPr>
              <a:t>，因此，</a:t>
            </a:r>
            <a:r>
              <a:rPr lang="en-US" altLang="zh-CN" i="1" smtClean="0">
                <a:ea typeface="楷体_GB2312" pitchFamily="49" charset="-122"/>
              </a:rPr>
              <a:t>t</a:t>
            </a:r>
            <a:r>
              <a:rPr lang="zh-CN" altLang="en-US" smtClean="0">
                <a:ea typeface="楷体_GB2312" pitchFamily="49" charset="-122"/>
              </a:rPr>
              <a:t>检验与</a:t>
            </a:r>
            <a:r>
              <a:rPr lang="en-US" altLang="zh-CN" i="1" smtClean="0">
                <a:ea typeface="楷体_GB2312" pitchFamily="49" charset="-122"/>
              </a:rPr>
              <a:t>F</a:t>
            </a:r>
            <a:r>
              <a:rPr lang="zh-CN" altLang="en-US" smtClean="0">
                <a:ea typeface="楷体_GB2312" pitchFamily="49" charset="-122"/>
              </a:rPr>
              <a:t>检验是等同的。</a:t>
            </a:r>
            <a:endParaRPr lang="zh-CN" altLang="en-US" smtClean="0"/>
          </a:p>
          <a:p>
            <a:pPr eaLnBrk="1" hangingPunct="1">
              <a:lnSpc>
                <a:spcPct val="120000"/>
              </a:lnSpc>
              <a:buFont typeface="Wingdings" pitchFamily="2" charset="2"/>
              <a:buNone/>
            </a:pPr>
            <a:r>
              <a:rPr lang="zh-CN" altLang="en-US" smtClean="0">
                <a:ea typeface="楷体_GB2312" pitchFamily="49" charset="-122"/>
              </a:rPr>
              <a:t>    以例</a:t>
            </a:r>
            <a:r>
              <a:rPr lang="en-US" altLang="zh-CN" smtClean="0">
                <a:ea typeface="楷体_GB2312" pitchFamily="49" charset="-122"/>
              </a:rPr>
              <a:t>3.2.2</a:t>
            </a:r>
            <a:r>
              <a:rPr lang="zh-CN" altLang="en-US" smtClean="0">
                <a:ea typeface="楷体_GB2312" pitchFamily="49" charset="-122"/>
              </a:rPr>
              <a:t>中数据为例，可以计算得到</a:t>
            </a:r>
          </a:p>
          <a:p>
            <a:pPr eaLnBrk="1" hangingPunct="1">
              <a:lnSpc>
                <a:spcPct val="120000"/>
              </a:lnSpc>
              <a:buFont typeface="Wingdings" pitchFamily="2" charset="2"/>
              <a:buNone/>
            </a:pPr>
            <a:endParaRPr lang="zh-CN" altLang="en-US" smtClean="0">
              <a:ea typeface="楷体_GB2312" pitchFamily="49" charset="-122"/>
            </a:endParaRPr>
          </a:p>
          <a:p>
            <a:pPr eaLnBrk="1" hangingPunct="1">
              <a:lnSpc>
                <a:spcPct val="120000"/>
              </a:lnSpc>
              <a:buFont typeface="Wingdings" pitchFamily="2" charset="2"/>
              <a:buNone/>
            </a:pPr>
            <a:endParaRPr lang="zh-CN" altLang="en-US" smtClean="0"/>
          </a:p>
          <a:p>
            <a:pPr eaLnBrk="1" hangingPunct="1">
              <a:lnSpc>
                <a:spcPct val="120000"/>
              </a:lnSpc>
              <a:buFont typeface="Wingdings" pitchFamily="2" charset="2"/>
              <a:buNone/>
            </a:pPr>
            <a:r>
              <a:rPr lang="zh-CN" altLang="en-US" smtClean="0">
                <a:ea typeface="楷体_GB2312" pitchFamily="49" charset="-122"/>
              </a:rPr>
              <a:t>    若取</a:t>
            </a:r>
            <a:r>
              <a:rPr lang="zh-CN" altLang="en-US" i="1" smtClean="0">
                <a:ea typeface="楷体_GB2312" pitchFamily="49" charset="-122"/>
                <a:sym typeface="Symbol" pitchFamily="18" charset="2"/>
              </a:rPr>
              <a:t></a:t>
            </a:r>
            <a:r>
              <a:rPr lang="zh-CN" altLang="en-US" smtClean="0">
                <a:ea typeface="楷体_GB2312" pitchFamily="49" charset="-122"/>
              </a:rPr>
              <a:t> </a:t>
            </a:r>
            <a:r>
              <a:rPr lang="en-US" altLang="zh-CN" smtClean="0">
                <a:ea typeface="楷体_GB2312" pitchFamily="49" charset="-122"/>
              </a:rPr>
              <a:t>=0.01</a:t>
            </a:r>
            <a:r>
              <a:rPr lang="zh-CN" altLang="en-US" smtClean="0">
                <a:ea typeface="楷体_GB2312" pitchFamily="49" charset="-122"/>
              </a:rPr>
              <a:t>，则由于</a:t>
            </a:r>
            <a:r>
              <a:rPr lang="en-US" altLang="zh-CN" smtClean="0">
                <a:ea typeface="楷体_GB2312" pitchFamily="49" charset="-122"/>
              </a:rPr>
              <a:t>13.2872&gt;3.1698</a:t>
            </a:r>
            <a:r>
              <a:rPr lang="zh-CN" altLang="en-US" smtClean="0">
                <a:ea typeface="楷体_GB2312" pitchFamily="49" charset="-122"/>
              </a:rPr>
              <a:t>，因此，在显著性水平</a:t>
            </a:r>
            <a:r>
              <a:rPr lang="en-US" altLang="zh-CN" smtClean="0">
                <a:ea typeface="楷体_GB2312" pitchFamily="49" charset="-122"/>
              </a:rPr>
              <a:t>0.01</a:t>
            </a:r>
            <a:r>
              <a:rPr lang="zh-CN" altLang="en-US" smtClean="0">
                <a:ea typeface="楷体_GB2312" pitchFamily="49" charset="-122"/>
              </a:rPr>
              <a:t>下回归方程是显著的。</a:t>
            </a:r>
            <a:r>
              <a:rPr lang="zh-CN" altLang="en-US" smtClean="0"/>
              <a:t> </a:t>
            </a:r>
          </a:p>
        </p:txBody>
      </p:sp>
      <p:graphicFrame>
        <p:nvGraphicFramePr>
          <p:cNvPr id="439299" name="Object 3"/>
          <p:cNvGraphicFramePr>
            <a:graphicFrameLocks noChangeAspect="1"/>
          </p:cNvGraphicFramePr>
          <p:nvPr/>
        </p:nvGraphicFramePr>
        <p:xfrm>
          <a:off x="2428875" y="2500313"/>
          <a:ext cx="3962400" cy="812800"/>
        </p:xfrm>
        <a:graphic>
          <a:graphicData uri="http://schemas.openxmlformats.org/presentationml/2006/ole">
            <p:oleObj spid="_x0000_s96258" name="Equation" r:id="rId4" imgW="2044440" imgH="419040" progId="Equation.DSMT4">
              <p:embed/>
            </p:oleObj>
          </a:graphicData>
        </a:graphic>
      </p:graphicFrame>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7" name="Rectangle 2"/>
          <p:cNvSpPr>
            <a:spLocks noGrp="1" noChangeArrowheads="1"/>
          </p:cNvSpPr>
          <p:nvPr>
            <p:ph type="body" idx="4294967295"/>
          </p:nvPr>
        </p:nvSpPr>
        <p:spPr>
          <a:xfrm>
            <a:off x="214313" y="642938"/>
            <a:ext cx="8715375" cy="5410200"/>
          </a:xfrm>
        </p:spPr>
        <p:txBody>
          <a:bodyPr/>
          <a:lstStyle/>
          <a:p>
            <a:pPr algn="just" eaLnBrk="1" hangingPunct="1">
              <a:lnSpc>
                <a:spcPct val="120000"/>
              </a:lnSpc>
              <a:spcBef>
                <a:spcPct val="0"/>
              </a:spcBef>
              <a:buFont typeface="Wingdings" pitchFamily="2" charset="2"/>
              <a:buNone/>
            </a:pPr>
            <a:r>
              <a:rPr lang="en-US" altLang="zh-CN" smtClean="0">
                <a:solidFill>
                  <a:srgbClr val="0000FF"/>
                </a:solidFill>
                <a:ea typeface="楷体_GB2312" pitchFamily="49" charset="-122"/>
              </a:rPr>
              <a:t> 3</a:t>
            </a:r>
            <a:r>
              <a:rPr lang="zh-CN" altLang="en-US" smtClean="0">
                <a:solidFill>
                  <a:srgbClr val="0000FF"/>
                </a:solidFill>
                <a:ea typeface="楷体_GB2312" pitchFamily="49" charset="-122"/>
              </a:rPr>
              <a:t>、相关系数检验</a:t>
            </a:r>
            <a:endParaRPr lang="zh-CN" altLang="en-US" smtClean="0">
              <a:solidFill>
                <a:srgbClr val="0000FF"/>
              </a:solidFill>
            </a:endParaRPr>
          </a:p>
          <a:p>
            <a:pPr algn="just" eaLnBrk="1" hangingPunct="1">
              <a:lnSpc>
                <a:spcPct val="110000"/>
              </a:lnSpc>
              <a:spcBef>
                <a:spcPct val="0"/>
              </a:spcBef>
              <a:buFont typeface="Wingdings" pitchFamily="2" charset="2"/>
              <a:buNone/>
            </a:pPr>
            <a:r>
              <a:rPr lang="zh-CN" altLang="en-US" smtClean="0">
                <a:ea typeface="楷体_GB2312" pitchFamily="49" charset="-122"/>
              </a:rPr>
              <a:t>    一元线性回归方程是反映两个随机变量</a:t>
            </a:r>
            <a:r>
              <a:rPr lang="en-US" altLang="zh-CN" i="1" smtClean="0">
                <a:ea typeface="楷体_GB2312" pitchFamily="49" charset="-122"/>
              </a:rPr>
              <a:t>x</a:t>
            </a:r>
            <a:r>
              <a:rPr lang="zh-CN" altLang="en-US" smtClean="0">
                <a:ea typeface="楷体_GB2312" pitchFamily="49" charset="-122"/>
              </a:rPr>
              <a:t>与</a:t>
            </a:r>
            <a:r>
              <a:rPr lang="en-US" altLang="zh-CN" smtClean="0">
                <a:ea typeface="楷体_GB2312" pitchFamily="49" charset="-122"/>
              </a:rPr>
              <a:t>y</a:t>
            </a:r>
            <a:r>
              <a:rPr lang="zh-CN" altLang="en-US" smtClean="0">
                <a:ea typeface="楷体_GB2312" pitchFamily="49" charset="-122"/>
              </a:rPr>
              <a:t>间的</a:t>
            </a:r>
            <a:r>
              <a:rPr lang="zh-CN" altLang="en-US" smtClean="0">
                <a:solidFill>
                  <a:srgbClr val="FF0000"/>
                </a:solidFill>
                <a:ea typeface="楷体_GB2312" pitchFamily="49" charset="-122"/>
              </a:rPr>
              <a:t>线性相关关系</a:t>
            </a:r>
            <a:r>
              <a:rPr lang="zh-CN" altLang="en-US" smtClean="0">
                <a:ea typeface="楷体_GB2312" pitchFamily="49" charset="-122"/>
              </a:rPr>
              <a:t>，它的显著性检验还可通过对二维总体相关系数</a:t>
            </a:r>
            <a:r>
              <a:rPr lang="zh-CN" altLang="en-US" i="1" smtClean="0">
                <a:ea typeface="楷体_GB2312" pitchFamily="49" charset="-122"/>
                <a:sym typeface="Symbol" pitchFamily="18" charset="2"/>
              </a:rPr>
              <a:t></a:t>
            </a:r>
            <a:r>
              <a:rPr lang="zh-CN" altLang="en-US" smtClean="0">
                <a:ea typeface="楷体_GB2312" pitchFamily="49" charset="-122"/>
              </a:rPr>
              <a:t>的检验进行。它的一对假设是   </a:t>
            </a:r>
            <a:r>
              <a:rPr lang="en-US" altLang="zh-CN" smtClean="0">
                <a:ea typeface="楷体_GB2312" pitchFamily="49" charset="-122"/>
              </a:rPr>
              <a:t>H</a:t>
            </a:r>
            <a:r>
              <a:rPr lang="en-US" altLang="zh-CN" sz="2000" baseline="-30000" smtClean="0">
                <a:ea typeface="楷体_GB2312" pitchFamily="49" charset="-122"/>
              </a:rPr>
              <a:t>0</a:t>
            </a:r>
            <a:r>
              <a:rPr lang="zh-CN" altLang="en-US" smtClean="0">
                <a:ea typeface="楷体_GB2312" pitchFamily="49" charset="-122"/>
              </a:rPr>
              <a:t>：</a:t>
            </a:r>
            <a:r>
              <a:rPr lang="zh-CN" altLang="en-US" i="1" smtClean="0">
                <a:ea typeface="楷体_GB2312" pitchFamily="49" charset="-122"/>
                <a:sym typeface="Symbol" pitchFamily="18" charset="2"/>
              </a:rPr>
              <a:t></a:t>
            </a:r>
            <a:r>
              <a:rPr lang="en-US" altLang="zh-CN" smtClean="0">
                <a:ea typeface="楷体_GB2312" pitchFamily="49" charset="-122"/>
              </a:rPr>
              <a:t>=0    </a:t>
            </a:r>
            <a:r>
              <a:rPr lang="en-US" altLang="zh-CN" i="1" smtClean="0">
                <a:ea typeface="楷体_GB2312" pitchFamily="49" charset="-122"/>
              </a:rPr>
              <a:t>vs</a:t>
            </a:r>
            <a:r>
              <a:rPr lang="en-US" altLang="zh-CN" smtClean="0">
                <a:ea typeface="楷体_GB2312" pitchFamily="49" charset="-122"/>
              </a:rPr>
              <a:t>    H</a:t>
            </a:r>
            <a:r>
              <a:rPr lang="en-US" altLang="zh-CN" sz="2000" baseline="-30000" smtClean="0">
                <a:ea typeface="楷体_GB2312" pitchFamily="49" charset="-122"/>
              </a:rPr>
              <a:t>1</a:t>
            </a:r>
            <a:r>
              <a:rPr lang="zh-CN" altLang="en-US" smtClean="0">
                <a:ea typeface="楷体_GB2312" pitchFamily="49" charset="-122"/>
              </a:rPr>
              <a:t>：</a:t>
            </a:r>
            <a:r>
              <a:rPr lang="zh-CN" altLang="en-US" i="1" smtClean="0">
                <a:ea typeface="楷体_GB2312" pitchFamily="49" charset="-122"/>
                <a:sym typeface="Symbol" pitchFamily="18" charset="2"/>
              </a:rPr>
              <a:t></a:t>
            </a:r>
            <a:r>
              <a:rPr lang="zh-CN" altLang="en-US" smtClean="0">
                <a:ea typeface="楷体_GB2312" pitchFamily="49" charset="-122"/>
              </a:rPr>
              <a:t> </a:t>
            </a:r>
            <a:r>
              <a:rPr lang="zh-CN" altLang="en-US" smtClean="0">
                <a:ea typeface="楷体_GB2312" pitchFamily="49" charset="-122"/>
                <a:sym typeface="Symbol" pitchFamily="18" charset="2"/>
              </a:rPr>
              <a:t></a:t>
            </a:r>
            <a:r>
              <a:rPr lang="en-US" altLang="zh-CN" smtClean="0">
                <a:ea typeface="楷体_GB2312" pitchFamily="49" charset="-122"/>
                <a:sym typeface="Symbol" pitchFamily="18" charset="2"/>
              </a:rPr>
              <a:t>0</a:t>
            </a:r>
            <a:r>
              <a:rPr lang="en-US" altLang="zh-CN" smtClean="0">
                <a:ea typeface="楷体_GB2312" pitchFamily="49" charset="-122"/>
              </a:rPr>
              <a:t>                    (3.4.18)</a:t>
            </a:r>
            <a:endParaRPr lang="en-US" altLang="zh-CN" smtClean="0"/>
          </a:p>
          <a:p>
            <a:pPr algn="just" eaLnBrk="1" hangingPunct="1">
              <a:lnSpc>
                <a:spcPct val="110000"/>
              </a:lnSpc>
              <a:spcBef>
                <a:spcPct val="0"/>
              </a:spcBef>
              <a:buFont typeface="Wingdings" pitchFamily="2" charset="2"/>
              <a:buNone/>
            </a:pPr>
            <a:r>
              <a:rPr lang="en-US" altLang="zh-CN" smtClean="0">
                <a:ea typeface="楷体_GB2312" pitchFamily="49" charset="-122"/>
              </a:rPr>
              <a:t>    </a:t>
            </a:r>
            <a:r>
              <a:rPr lang="zh-CN" altLang="en-US" smtClean="0">
                <a:ea typeface="楷体_GB2312" pitchFamily="49" charset="-122"/>
              </a:rPr>
              <a:t>所用的检验统计量为样本相关系数</a:t>
            </a:r>
            <a:endParaRPr lang="zh-CN" altLang="en-US" smtClean="0"/>
          </a:p>
          <a:p>
            <a:pPr algn="r" eaLnBrk="1" hangingPunct="1">
              <a:spcBef>
                <a:spcPct val="0"/>
              </a:spcBef>
              <a:buFont typeface="Wingdings" pitchFamily="2" charset="2"/>
              <a:buNone/>
            </a:pPr>
            <a:endParaRPr lang="zh-CN" altLang="en-US" smtClean="0">
              <a:ea typeface="楷体_GB2312" pitchFamily="49" charset="-122"/>
            </a:endParaRPr>
          </a:p>
          <a:p>
            <a:pPr eaLnBrk="1" hangingPunct="1">
              <a:spcBef>
                <a:spcPct val="0"/>
              </a:spcBef>
              <a:buFont typeface="Wingdings" pitchFamily="2" charset="2"/>
              <a:buNone/>
            </a:pPr>
            <a:r>
              <a:rPr lang="zh-CN" altLang="en-US" smtClean="0">
                <a:ea typeface="楷体_GB2312" pitchFamily="49" charset="-122"/>
              </a:rPr>
              <a:t>                                                                       </a:t>
            </a:r>
            <a:r>
              <a:rPr lang="en-US" altLang="zh-CN" smtClean="0">
                <a:ea typeface="楷体_GB2312" pitchFamily="49" charset="-122"/>
              </a:rPr>
              <a:t>(3.4.19)</a:t>
            </a:r>
            <a:endParaRPr lang="en-US" altLang="zh-CN" smtClean="0"/>
          </a:p>
          <a:p>
            <a:pPr eaLnBrk="1" hangingPunct="1">
              <a:lnSpc>
                <a:spcPct val="110000"/>
              </a:lnSpc>
              <a:buFont typeface="Wingdings" pitchFamily="2" charset="2"/>
              <a:buNone/>
            </a:pPr>
            <a:r>
              <a:rPr lang="en-US" altLang="zh-CN" smtClean="0">
                <a:ea typeface="楷体_GB2312" pitchFamily="49" charset="-122"/>
              </a:rPr>
              <a:t>    </a:t>
            </a:r>
            <a:r>
              <a:rPr lang="zh-CN" altLang="en-US" smtClean="0">
                <a:ea typeface="楷体_GB2312" pitchFamily="49" charset="-122"/>
              </a:rPr>
              <a:t>拒绝域为</a:t>
            </a:r>
            <a:r>
              <a:rPr lang="en-US" altLang="zh-CN" i="1" smtClean="0">
                <a:ea typeface="楷体_GB2312" pitchFamily="49" charset="-122"/>
              </a:rPr>
              <a:t>W</a:t>
            </a:r>
            <a:r>
              <a:rPr lang="en-US" altLang="zh-CN" smtClean="0">
                <a:ea typeface="楷体_GB2312" pitchFamily="49" charset="-122"/>
              </a:rPr>
              <a:t>={</a:t>
            </a:r>
            <a:r>
              <a:rPr lang="en-US" altLang="zh-CN" smtClean="0">
                <a:ea typeface="楷体_GB2312" pitchFamily="49" charset="-122"/>
                <a:sym typeface="Symbol" pitchFamily="18" charset="2"/>
              </a:rPr>
              <a:t></a:t>
            </a:r>
            <a:r>
              <a:rPr lang="en-US" altLang="zh-CN" i="1" smtClean="0">
                <a:ea typeface="楷体_GB2312" pitchFamily="49" charset="-122"/>
                <a:sym typeface="Symbol" pitchFamily="18" charset="2"/>
              </a:rPr>
              <a:t>r</a:t>
            </a:r>
            <a:r>
              <a:rPr lang="en-US" altLang="zh-CN" smtClean="0">
                <a:ea typeface="楷体_GB2312" pitchFamily="49" charset="-122"/>
                <a:sym typeface="Symbol" pitchFamily="18" charset="2"/>
              </a:rPr>
              <a:t></a:t>
            </a:r>
            <a:r>
              <a:rPr lang="en-US" altLang="zh-CN" i="1" smtClean="0">
                <a:ea typeface="楷体_GB2312" pitchFamily="49" charset="-122"/>
                <a:sym typeface="Symbol" pitchFamily="18" charset="2"/>
              </a:rPr>
              <a:t>c</a:t>
            </a:r>
            <a:r>
              <a:rPr lang="en-US" altLang="zh-CN" smtClean="0">
                <a:ea typeface="楷体_GB2312" pitchFamily="49" charset="-122"/>
              </a:rPr>
              <a:t>}</a:t>
            </a:r>
            <a:r>
              <a:rPr lang="zh-CN" altLang="en-US" smtClean="0">
                <a:ea typeface="楷体_GB2312" pitchFamily="49" charset="-122"/>
              </a:rPr>
              <a:t>，其中临界值</a:t>
            </a:r>
            <a:r>
              <a:rPr lang="en-US" altLang="zh-CN" i="1" smtClean="0">
                <a:ea typeface="楷体_GB2312" pitchFamily="49" charset="-122"/>
                <a:sym typeface="Symbol" pitchFamily="18" charset="2"/>
              </a:rPr>
              <a:t>c</a:t>
            </a:r>
            <a:r>
              <a:rPr lang="zh-CN" altLang="en-US" smtClean="0">
                <a:ea typeface="楷体_GB2312" pitchFamily="49" charset="-122"/>
              </a:rPr>
              <a:t>应是</a:t>
            </a:r>
            <a:r>
              <a:rPr lang="en-US" altLang="zh-CN" smtClean="0">
                <a:ea typeface="楷体_GB2312" pitchFamily="49" charset="-122"/>
              </a:rPr>
              <a:t>H</a:t>
            </a:r>
            <a:r>
              <a:rPr lang="en-US" altLang="zh-CN" sz="2000" baseline="-30000" smtClean="0">
                <a:ea typeface="楷体_GB2312" pitchFamily="49" charset="-122"/>
              </a:rPr>
              <a:t>0</a:t>
            </a:r>
            <a:r>
              <a:rPr lang="en-US" altLang="zh-CN" smtClean="0">
                <a:ea typeface="楷体_GB2312" pitchFamily="49" charset="-122"/>
              </a:rPr>
              <a:t>: </a:t>
            </a:r>
            <a:r>
              <a:rPr lang="en-US" altLang="zh-CN" i="1" smtClean="0">
                <a:ea typeface="楷体_GB2312" pitchFamily="49" charset="-122"/>
                <a:sym typeface="Symbol" pitchFamily="18" charset="2"/>
              </a:rPr>
              <a:t></a:t>
            </a:r>
            <a:r>
              <a:rPr lang="en-US" altLang="zh-CN" smtClean="0">
                <a:ea typeface="楷体_GB2312" pitchFamily="49" charset="-122"/>
              </a:rPr>
              <a:t>=0</a:t>
            </a:r>
            <a:r>
              <a:rPr lang="zh-CN" altLang="en-US" smtClean="0">
                <a:ea typeface="楷体_GB2312" pitchFamily="49" charset="-122"/>
              </a:rPr>
              <a:t>成立下</a:t>
            </a:r>
            <a:r>
              <a:rPr lang="zh-CN" altLang="en-US" smtClean="0">
                <a:ea typeface="楷体_GB2312" pitchFamily="49" charset="-122"/>
                <a:sym typeface="Symbol" pitchFamily="18" charset="2"/>
              </a:rPr>
              <a:t></a:t>
            </a:r>
            <a:r>
              <a:rPr lang="en-US" altLang="zh-CN" i="1" smtClean="0">
                <a:ea typeface="楷体_GB2312" pitchFamily="49" charset="-122"/>
                <a:sym typeface="Symbol" pitchFamily="18" charset="2"/>
              </a:rPr>
              <a:t>r</a:t>
            </a:r>
            <a:r>
              <a:rPr lang="en-US" altLang="zh-CN" smtClean="0">
                <a:ea typeface="楷体_GB2312" pitchFamily="49" charset="-122"/>
                <a:sym typeface="Symbol" pitchFamily="18" charset="2"/>
              </a:rPr>
              <a:t></a:t>
            </a:r>
            <a:r>
              <a:rPr lang="zh-CN" altLang="en-US" smtClean="0">
                <a:ea typeface="楷体_GB2312" pitchFamily="49" charset="-122"/>
              </a:rPr>
              <a:t>的分布的</a:t>
            </a:r>
            <a:r>
              <a:rPr lang="en-US" altLang="zh-CN" smtClean="0">
                <a:ea typeface="楷体_GB2312" pitchFamily="49" charset="-122"/>
              </a:rPr>
              <a:t>1</a:t>
            </a:r>
            <a:r>
              <a:rPr lang="en-US" altLang="zh-CN" smtClean="0">
                <a:ea typeface="楷体_GB2312" pitchFamily="49" charset="-122"/>
                <a:sym typeface="Symbol" pitchFamily="18" charset="2"/>
              </a:rPr>
              <a:t></a:t>
            </a:r>
            <a:r>
              <a:rPr lang="en-US" altLang="zh-CN" i="1" smtClean="0">
                <a:ea typeface="楷体_GB2312" pitchFamily="49" charset="-122"/>
                <a:sym typeface="Symbol" pitchFamily="18" charset="2"/>
              </a:rPr>
              <a:t> </a:t>
            </a:r>
            <a:r>
              <a:rPr lang="zh-CN" altLang="en-US" smtClean="0">
                <a:ea typeface="楷体_GB2312" pitchFamily="49" charset="-122"/>
              </a:rPr>
              <a:t>分位数，故记为</a:t>
            </a:r>
            <a:r>
              <a:rPr lang="en-US" altLang="zh-CN" i="1" smtClean="0">
                <a:ea typeface="楷体_GB2312" pitchFamily="49" charset="-122"/>
              </a:rPr>
              <a:t>c</a:t>
            </a:r>
            <a:r>
              <a:rPr lang="en-US" altLang="zh-CN" smtClean="0">
                <a:ea typeface="楷体_GB2312" pitchFamily="49" charset="-122"/>
              </a:rPr>
              <a:t>=</a:t>
            </a:r>
            <a:r>
              <a:rPr lang="en-US" altLang="zh-CN" i="1" smtClean="0">
                <a:ea typeface="楷体_GB2312" pitchFamily="49" charset="-122"/>
              </a:rPr>
              <a:t>r</a:t>
            </a:r>
            <a:r>
              <a:rPr lang="en-US" altLang="zh-CN" sz="2000" baseline="-25000" smtClean="0">
                <a:ea typeface="楷体_GB2312" pitchFamily="49" charset="-122"/>
              </a:rPr>
              <a:t>1- </a:t>
            </a:r>
            <a:r>
              <a:rPr lang="en-US" altLang="zh-CN" sz="2000" i="1" baseline="-25000" smtClean="0">
                <a:ea typeface="楷体_GB2312" pitchFamily="49" charset="-122"/>
                <a:sym typeface="Symbol" pitchFamily="18" charset="2"/>
              </a:rPr>
              <a:t></a:t>
            </a:r>
            <a:r>
              <a:rPr lang="en-US" altLang="zh-CN" smtClean="0">
                <a:ea typeface="楷体_GB2312" pitchFamily="49" charset="-122"/>
              </a:rPr>
              <a:t>(</a:t>
            </a:r>
            <a:r>
              <a:rPr lang="en-US" altLang="zh-CN" i="1" smtClean="0">
                <a:ea typeface="楷体_GB2312" pitchFamily="49" charset="-122"/>
              </a:rPr>
              <a:t>n</a:t>
            </a:r>
            <a:r>
              <a:rPr lang="en-US" altLang="zh-CN" smtClean="0">
                <a:ea typeface="楷体_GB2312" pitchFamily="49" charset="-122"/>
                <a:sym typeface="Symbol" pitchFamily="18" charset="2"/>
              </a:rPr>
              <a:t></a:t>
            </a:r>
            <a:r>
              <a:rPr lang="en-US" altLang="zh-CN" smtClean="0">
                <a:ea typeface="楷体_GB2312" pitchFamily="49" charset="-122"/>
              </a:rPr>
              <a:t>2).</a:t>
            </a:r>
            <a:r>
              <a:rPr lang="en-US" altLang="zh-CN" smtClean="0"/>
              <a:t> </a:t>
            </a:r>
          </a:p>
        </p:txBody>
      </p:sp>
      <p:graphicFrame>
        <p:nvGraphicFramePr>
          <p:cNvPr id="441347" name="Object 3"/>
          <p:cNvGraphicFramePr>
            <a:graphicFrameLocks noChangeAspect="1"/>
          </p:cNvGraphicFramePr>
          <p:nvPr/>
        </p:nvGraphicFramePr>
        <p:xfrm>
          <a:off x="1785938" y="4090988"/>
          <a:ext cx="4343400" cy="974725"/>
        </p:xfrm>
        <a:graphic>
          <a:graphicData uri="http://schemas.openxmlformats.org/presentationml/2006/ole">
            <p:oleObj spid="_x0000_s97282" name="Equation" r:id="rId4" imgW="2374560" imgH="533160" progId="Equation.DSMT4">
              <p:embed/>
            </p:oleObj>
          </a:graphicData>
        </a:graphic>
      </p:graphicFrame>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2" name="Rectangle 2"/>
          <p:cNvSpPr>
            <a:spLocks noGrp="1" noChangeArrowheads="1"/>
          </p:cNvSpPr>
          <p:nvPr>
            <p:ph type="body" idx="4294967295"/>
          </p:nvPr>
        </p:nvSpPr>
        <p:spPr>
          <a:xfrm>
            <a:off x="214313" y="1000125"/>
            <a:ext cx="8643937" cy="5029200"/>
          </a:xfrm>
        </p:spPr>
        <p:txBody>
          <a:bodyPr/>
          <a:lstStyle/>
          <a:p>
            <a:pPr eaLnBrk="1" hangingPunct="1">
              <a:lnSpc>
                <a:spcPct val="120000"/>
              </a:lnSpc>
              <a:buFont typeface="Wingdings" pitchFamily="2" charset="2"/>
              <a:buNone/>
            </a:pPr>
            <a:r>
              <a:rPr lang="en-US" altLang="zh-CN" smtClean="0">
                <a:ea typeface="楷体_GB2312" pitchFamily="49" charset="-122"/>
              </a:rPr>
              <a:t>    </a:t>
            </a:r>
            <a:r>
              <a:rPr lang="zh-CN" altLang="en-US" smtClean="0">
                <a:ea typeface="楷体_GB2312" pitchFamily="49" charset="-122"/>
              </a:rPr>
              <a:t>由样本相关系数的定义可以得到 </a:t>
            </a:r>
            <a:r>
              <a:rPr lang="en-US" altLang="zh-CN" i="1" smtClean="0">
                <a:ea typeface="楷体_GB2312" pitchFamily="49" charset="-122"/>
              </a:rPr>
              <a:t>r</a:t>
            </a:r>
            <a:r>
              <a:rPr lang="zh-CN" altLang="en-US" smtClean="0">
                <a:ea typeface="楷体_GB2312" pitchFamily="49" charset="-122"/>
              </a:rPr>
              <a:t>与</a:t>
            </a:r>
            <a:r>
              <a:rPr lang="en-US" altLang="zh-CN" i="1" smtClean="0">
                <a:ea typeface="楷体_GB2312" pitchFamily="49" charset="-122"/>
              </a:rPr>
              <a:t>F</a:t>
            </a:r>
            <a:r>
              <a:rPr lang="zh-CN" altLang="en-US" smtClean="0">
                <a:ea typeface="楷体_GB2312" pitchFamily="49" charset="-122"/>
              </a:rPr>
              <a:t>统计量之间的关系</a:t>
            </a:r>
          </a:p>
          <a:p>
            <a:pPr eaLnBrk="1" hangingPunct="1">
              <a:lnSpc>
                <a:spcPct val="120000"/>
              </a:lnSpc>
              <a:buFont typeface="Wingdings" pitchFamily="2" charset="2"/>
              <a:buNone/>
            </a:pPr>
            <a:endParaRPr lang="zh-CN" altLang="en-US" smtClean="0"/>
          </a:p>
          <a:p>
            <a:pPr eaLnBrk="1" hangingPunct="1">
              <a:lnSpc>
                <a:spcPct val="120000"/>
              </a:lnSpc>
              <a:buFont typeface="Wingdings" pitchFamily="2" charset="2"/>
              <a:buNone/>
            </a:pPr>
            <a:r>
              <a:rPr lang="zh-CN" altLang="en-US" smtClean="0">
                <a:ea typeface="楷体_GB2312" pitchFamily="49" charset="-122"/>
              </a:rPr>
              <a:t>    这表明， </a:t>
            </a:r>
            <a:r>
              <a:rPr lang="zh-CN" altLang="en-US" smtClean="0">
                <a:ea typeface="楷体_GB2312" pitchFamily="49" charset="-122"/>
                <a:sym typeface="Symbol" pitchFamily="18" charset="2"/>
              </a:rPr>
              <a:t></a:t>
            </a:r>
            <a:r>
              <a:rPr lang="en-US" altLang="zh-CN" i="1" smtClean="0">
                <a:ea typeface="楷体_GB2312" pitchFamily="49" charset="-122"/>
                <a:sym typeface="Symbol" pitchFamily="18" charset="2"/>
              </a:rPr>
              <a:t>r</a:t>
            </a:r>
            <a:r>
              <a:rPr lang="en-US" altLang="zh-CN" smtClean="0">
                <a:ea typeface="楷体_GB2312" pitchFamily="49" charset="-122"/>
                <a:sym typeface="Symbol" pitchFamily="18" charset="2"/>
              </a:rPr>
              <a:t></a:t>
            </a:r>
            <a:r>
              <a:rPr lang="zh-CN" altLang="en-US" smtClean="0">
                <a:ea typeface="楷体_GB2312" pitchFamily="49" charset="-122"/>
              </a:rPr>
              <a:t>是</a:t>
            </a:r>
            <a:r>
              <a:rPr lang="en-US" altLang="zh-CN" i="1" smtClean="0">
                <a:ea typeface="楷体_GB2312" pitchFamily="49" charset="-122"/>
              </a:rPr>
              <a:t>F</a:t>
            </a:r>
            <a:r>
              <a:rPr lang="zh-CN" altLang="en-US" smtClean="0">
                <a:ea typeface="楷体_GB2312" pitchFamily="49" charset="-122"/>
              </a:rPr>
              <a:t>的严格单调增函数，故可以从</a:t>
            </a:r>
            <a:r>
              <a:rPr lang="en-US" altLang="zh-CN" i="1" smtClean="0">
                <a:ea typeface="楷体_GB2312" pitchFamily="49" charset="-122"/>
              </a:rPr>
              <a:t>F</a:t>
            </a:r>
            <a:r>
              <a:rPr lang="zh-CN" altLang="en-US" smtClean="0">
                <a:ea typeface="楷体_GB2312" pitchFamily="49" charset="-122"/>
              </a:rPr>
              <a:t>分布的</a:t>
            </a:r>
            <a:r>
              <a:rPr lang="en-US" altLang="zh-CN" smtClean="0">
                <a:ea typeface="楷体_GB2312" pitchFamily="49" charset="-122"/>
              </a:rPr>
              <a:t>1</a:t>
            </a:r>
            <a:r>
              <a:rPr lang="en-US" altLang="zh-CN" smtClean="0">
                <a:ea typeface="楷体_GB2312" pitchFamily="49" charset="-122"/>
                <a:sym typeface="Symbol" pitchFamily="18" charset="2"/>
              </a:rPr>
              <a:t></a:t>
            </a:r>
            <a:r>
              <a:rPr lang="en-US" altLang="zh-CN" i="1" smtClean="0">
                <a:ea typeface="楷体_GB2312" pitchFamily="49" charset="-122"/>
                <a:sym typeface="Symbol" pitchFamily="18" charset="2"/>
              </a:rPr>
              <a:t> </a:t>
            </a:r>
            <a:r>
              <a:rPr lang="zh-CN" altLang="en-US" smtClean="0">
                <a:ea typeface="楷体_GB2312" pitchFamily="49" charset="-122"/>
              </a:rPr>
              <a:t>分位数 </a:t>
            </a:r>
            <a:r>
              <a:rPr lang="en-US" altLang="zh-CN" i="1" smtClean="0">
                <a:ea typeface="楷体_GB2312" pitchFamily="49" charset="-122"/>
              </a:rPr>
              <a:t>F</a:t>
            </a:r>
            <a:r>
              <a:rPr lang="en-US" altLang="zh-CN" sz="2000" baseline="-25000" smtClean="0">
                <a:ea typeface="楷体_GB2312" pitchFamily="49" charset="-122"/>
              </a:rPr>
              <a:t>1</a:t>
            </a:r>
            <a:r>
              <a:rPr lang="en-US" altLang="zh-CN" sz="2000" baseline="-25000" smtClean="0">
                <a:latin typeface="宋体" charset="-122"/>
              </a:rPr>
              <a:t>-</a:t>
            </a:r>
            <a:r>
              <a:rPr lang="en-US" altLang="zh-CN" sz="2000" i="1" baseline="-25000" smtClean="0">
                <a:ea typeface="楷体_GB2312" pitchFamily="49" charset="-122"/>
                <a:sym typeface="Symbol" pitchFamily="18" charset="2"/>
              </a:rPr>
              <a:t></a:t>
            </a:r>
            <a:r>
              <a:rPr lang="en-US" altLang="zh-CN" smtClean="0">
                <a:ea typeface="楷体_GB2312" pitchFamily="49" charset="-122"/>
              </a:rPr>
              <a:t>(1, </a:t>
            </a:r>
            <a:r>
              <a:rPr lang="en-US" altLang="zh-CN" i="1" smtClean="0">
                <a:ea typeface="楷体_GB2312" pitchFamily="49" charset="-122"/>
              </a:rPr>
              <a:t>n</a:t>
            </a:r>
            <a:r>
              <a:rPr lang="en-US" altLang="zh-CN" smtClean="0">
                <a:ea typeface="楷体_GB2312" pitchFamily="49" charset="-122"/>
                <a:sym typeface="Symbol" pitchFamily="18" charset="2"/>
              </a:rPr>
              <a:t></a:t>
            </a:r>
            <a:r>
              <a:rPr lang="en-US" altLang="zh-CN" smtClean="0">
                <a:ea typeface="楷体_GB2312" pitchFamily="49" charset="-122"/>
              </a:rPr>
              <a:t>2) </a:t>
            </a:r>
            <a:r>
              <a:rPr lang="zh-CN" altLang="en-US" smtClean="0">
                <a:ea typeface="楷体_GB2312" pitchFamily="49" charset="-122"/>
              </a:rPr>
              <a:t>得到 </a:t>
            </a:r>
            <a:r>
              <a:rPr lang="zh-CN" altLang="en-US" smtClean="0">
                <a:ea typeface="楷体_GB2312" pitchFamily="49" charset="-122"/>
                <a:sym typeface="Symbol" pitchFamily="18" charset="2"/>
              </a:rPr>
              <a:t></a:t>
            </a:r>
            <a:r>
              <a:rPr lang="en-US" altLang="zh-CN" i="1" smtClean="0">
                <a:ea typeface="楷体_GB2312" pitchFamily="49" charset="-122"/>
                <a:sym typeface="Symbol" pitchFamily="18" charset="2"/>
              </a:rPr>
              <a:t>r</a:t>
            </a:r>
            <a:r>
              <a:rPr lang="en-US" altLang="zh-CN" smtClean="0">
                <a:ea typeface="楷体_GB2312" pitchFamily="49" charset="-122"/>
                <a:sym typeface="Symbol" pitchFamily="18" charset="2"/>
              </a:rPr>
              <a:t> </a:t>
            </a:r>
            <a:r>
              <a:rPr lang="zh-CN" altLang="en-US" smtClean="0">
                <a:ea typeface="楷体_GB2312" pitchFamily="49" charset="-122"/>
              </a:rPr>
              <a:t>的</a:t>
            </a:r>
            <a:r>
              <a:rPr lang="en-US" altLang="zh-CN" smtClean="0">
                <a:ea typeface="楷体_GB2312" pitchFamily="49" charset="-122"/>
              </a:rPr>
              <a:t>1</a:t>
            </a:r>
            <a:r>
              <a:rPr lang="en-US" altLang="zh-CN" smtClean="0">
                <a:ea typeface="楷体_GB2312" pitchFamily="49" charset="-122"/>
                <a:sym typeface="Symbol" pitchFamily="18" charset="2"/>
              </a:rPr>
              <a:t></a:t>
            </a:r>
            <a:r>
              <a:rPr lang="en-US" altLang="zh-CN" i="1" smtClean="0">
                <a:ea typeface="楷体_GB2312" pitchFamily="49" charset="-122"/>
                <a:sym typeface="Symbol" pitchFamily="18" charset="2"/>
              </a:rPr>
              <a:t> </a:t>
            </a:r>
            <a:r>
              <a:rPr lang="zh-CN" altLang="en-US" smtClean="0">
                <a:ea typeface="楷体_GB2312" pitchFamily="49" charset="-122"/>
              </a:rPr>
              <a:t>分位数为</a:t>
            </a:r>
            <a:endParaRPr lang="zh-CN" altLang="en-US" smtClean="0"/>
          </a:p>
          <a:p>
            <a:pPr eaLnBrk="1" hangingPunct="1">
              <a:buFont typeface="Wingdings" pitchFamily="2" charset="2"/>
              <a:buNone/>
            </a:pPr>
            <a:endParaRPr lang="en-US" altLang="zh-CN" smtClean="0"/>
          </a:p>
        </p:txBody>
      </p:sp>
      <p:graphicFrame>
        <p:nvGraphicFramePr>
          <p:cNvPr id="443395" name="Object 3"/>
          <p:cNvGraphicFramePr>
            <a:graphicFrameLocks noChangeAspect="1"/>
          </p:cNvGraphicFramePr>
          <p:nvPr/>
        </p:nvGraphicFramePr>
        <p:xfrm>
          <a:off x="3214688" y="1928813"/>
          <a:ext cx="2209800" cy="922337"/>
        </p:xfrm>
        <a:graphic>
          <a:graphicData uri="http://schemas.openxmlformats.org/presentationml/2006/ole">
            <p:oleObj spid="_x0000_s98306" name="Equation" r:id="rId4" imgW="1002960" imgH="419040" progId="Equation.DSMT4">
              <p:embed/>
            </p:oleObj>
          </a:graphicData>
        </a:graphic>
      </p:graphicFrame>
      <p:graphicFrame>
        <p:nvGraphicFramePr>
          <p:cNvPr id="443396" name="Object 4"/>
          <p:cNvGraphicFramePr>
            <a:graphicFrameLocks noChangeAspect="1"/>
          </p:cNvGraphicFramePr>
          <p:nvPr/>
        </p:nvGraphicFramePr>
        <p:xfrm>
          <a:off x="2143125" y="4572000"/>
          <a:ext cx="5029200" cy="1158875"/>
        </p:xfrm>
        <a:graphic>
          <a:graphicData uri="http://schemas.openxmlformats.org/presentationml/2006/ole">
            <p:oleObj spid="_x0000_s98307" name="Equation" r:id="rId5" imgW="2095200" imgH="482400" progId="Equation.DSMT4">
              <p:embed/>
            </p:oleObj>
          </a:graphicData>
        </a:graphic>
      </p:graphicFrame>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6" name="Rectangle 2"/>
          <p:cNvSpPr>
            <a:spLocks noGrp="1" noChangeArrowheads="1"/>
          </p:cNvSpPr>
          <p:nvPr>
            <p:ph type="body" idx="4294967295"/>
          </p:nvPr>
        </p:nvSpPr>
        <p:spPr>
          <a:xfrm>
            <a:off x="0" y="714375"/>
            <a:ext cx="8858250" cy="5929313"/>
          </a:xfrm>
        </p:spPr>
        <p:txBody>
          <a:bodyPr/>
          <a:lstStyle/>
          <a:p>
            <a:pPr eaLnBrk="1" hangingPunct="1">
              <a:lnSpc>
                <a:spcPct val="120000"/>
              </a:lnSpc>
              <a:buFont typeface="Wingdings" pitchFamily="2" charset="2"/>
              <a:buNone/>
            </a:pPr>
            <a:r>
              <a:rPr lang="en-US" altLang="zh-CN" smtClean="0">
                <a:ea typeface="楷体_GB2312" pitchFamily="49" charset="-122"/>
              </a:rPr>
              <a:t>    </a:t>
            </a:r>
            <a:r>
              <a:rPr lang="zh-CN" altLang="en-US" smtClean="0">
                <a:ea typeface="楷体_GB2312" pitchFamily="49" charset="-122"/>
              </a:rPr>
              <a:t>譬如，对</a:t>
            </a:r>
            <a:r>
              <a:rPr lang="zh-CN" altLang="en-US" i="1" smtClean="0">
                <a:ea typeface="楷体_GB2312" pitchFamily="49" charset="-122"/>
                <a:sym typeface="Symbol" pitchFamily="18" charset="2"/>
              </a:rPr>
              <a:t></a:t>
            </a:r>
            <a:r>
              <a:rPr lang="zh-CN" altLang="en-US" smtClean="0">
                <a:ea typeface="楷体_GB2312" pitchFamily="49" charset="-122"/>
              </a:rPr>
              <a:t> </a:t>
            </a:r>
            <a:r>
              <a:rPr lang="en-US" altLang="zh-CN" smtClean="0">
                <a:ea typeface="楷体_GB2312" pitchFamily="49" charset="-122"/>
              </a:rPr>
              <a:t>=0.01</a:t>
            </a:r>
            <a:r>
              <a:rPr lang="zh-CN" altLang="en-US" smtClean="0">
                <a:ea typeface="楷体_GB2312" pitchFamily="49" charset="-122"/>
              </a:rPr>
              <a:t>，</a:t>
            </a:r>
            <a:r>
              <a:rPr lang="en-US" altLang="zh-CN" i="1" smtClean="0">
                <a:ea typeface="楷体_GB2312" pitchFamily="49" charset="-122"/>
              </a:rPr>
              <a:t>n</a:t>
            </a:r>
            <a:r>
              <a:rPr lang="en-US" altLang="zh-CN" smtClean="0">
                <a:ea typeface="楷体_GB2312" pitchFamily="49" charset="-122"/>
              </a:rPr>
              <a:t>=12</a:t>
            </a:r>
            <a:r>
              <a:rPr lang="zh-CN" altLang="en-US" smtClean="0">
                <a:ea typeface="楷体_GB2312" pitchFamily="49" charset="-122"/>
              </a:rPr>
              <a:t>， </a:t>
            </a:r>
            <a:r>
              <a:rPr lang="en-US" altLang="zh-CN" i="1" smtClean="0">
                <a:ea typeface="楷体_GB2312" pitchFamily="49" charset="-122"/>
              </a:rPr>
              <a:t>F</a:t>
            </a:r>
            <a:r>
              <a:rPr lang="en-US" altLang="zh-CN" sz="2000" baseline="-25000" smtClean="0">
                <a:ea typeface="楷体_GB2312" pitchFamily="49" charset="-122"/>
              </a:rPr>
              <a:t>0.99</a:t>
            </a:r>
            <a:r>
              <a:rPr lang="en-US" altLang="zh-CN" smtClean="0">
                <a:ea typeface="楷体_GB2312" pitchFamily="49" charset="-122"/>
              </a:rPr>
              <a:t>(1,10)=10.04 </a:t>
            </a:r>
            <a:r>
              <a:rPr lang="zh-CN" altLang="en-US" smtClean="0">
                <a:ea typeface="楷体_GB2312" pitchFamily="49" charset="-122"/>
              </a:rPr>
              <a:t>，于是                                   。</a:t>
            </a:r>
            <a:endParaRPr lang="zh-CN" altLang="en-US" smtClean="0"/>
          </a:p>
          <a:p>
            <a:pPr eaLnBrk="1" hangingPunct="1">
              <a:lnSpc>
                <a:spcPct val="120000"/>
              </a:lnSpc>
              <a:buFont typeface="Wingdings" pitchFamily="2" charset="2"/>
              <a:buNone/>
            </a:pPr>
            <a:r>
              <a:rPr lang="zh-CN" altLang="en-US" smtClean="0">
                <a:ea typeface="楷体_GB2312" pitchFamily="49" charset="-122"/>
              </a:rPr>
              <a:t>    为实际使用方便，人们已对</a:t>
            </a:r>
            <a:r>
              <a:rPr lang="en-US" altLang="zh-CN" i="1" smtClean="0">
                <a:ea typeface="楷体_GB2312" pitchFamily="49" charset="-122"/>
              </a:rPr>
              <a:t>r</a:t>
            </a:r>
            <a:r>
              <a:rPr lang="en-US" altLang="zh-CN" sz="2000" baseline="-25000" smtClean="0">
                <a:ea typeface="楷体_GB2312" pitchFamily="49" charset="-122"/>
              </a:rPr>
              <a:t>1- </a:t>
            </a:r>
            <a:r>
              <a:rPr lang="en-US" altLang="zh-CN" sz="2000" i="1" baseline="-25000" smtClean="0">
                <a:ea typeface="楷体_GB2312" pitchFamily="49" charset="-122"/>
                <a:sym typeface="Symbol" pitchFamily="18" charset="2"/>
              </a:rPr>
              <a:t></a:t>
            </a:r>
            <a:r>
              <a:rPr lang="en-US" altLang="zh-CN" smtClean="0">
                <a:ea typeface="楷体_GB2312" pitchFamily="49" charset="-122"/>
              </a:rPr>
              <a:t>(</a:t>
            </a:r>
            <a:r>
              <a:rPr lang="en-US" altLang="zh-CN" i="1" smtClean="0">
                <a:ea typeface="楷体_GB2312" pitchFamily="49" charset="-122"/>
              </a:rPr>
              <a:t>n</a:t>
            </a:r>
            <a:r>
              <a:rPr lang="en-US" altLang="zh-CN" smtClean="0">
                <a:ea typeface="楷体_GB2312" pitchFamily="49" charset="-122"/>
              </a:rPr>
              <a:t>-2)</a:t>
            </a:r>
            <a:r>
              <a:rPr lang="zh-CN" altLang="en-US" smtClean="0">
                <a:ea typeface="楷体_GB2312" pitchFamily="49" charset="-122"/>
              </a:rPr>
              <a:t>编制了专门的表，见附表</a:t>
            </a:r>
            <a:r>
              <a:rPr lang="en-US" altLang="zh-CN" smtClean="0">
                <a:ea typeface="楷体_GB2312" pitchFamily="49" charset="-122"/>
              </a:rPr>
              <a:t>9</a:t>
            </a:r>
            <a:r>
              <a:rPr lang="zh-CN" altLang="en-US" smtClean="0">
                <a:ea typeface="楷体_GB2312" pitchFamily="49" charset="-122"/>
              </a:rPr>
              <a:t>。</a:t>
            </a:r>
            <a:endParaRPr lang="zh-CN" altLang="en-US" smtClean="0"/>
          </a:p>
          <a:p>
            <a:pPr eaLnBrk="1" hangingPunct="1">
              <a:lnSpc>
                <a:spcPct val="120000"/>
              </a:lnSpc>
              <a:buFont typeface="Wingdings" pitchFamily="2" charset="2"/>
              <a:buNone/>
            </a:pPr>
            <a:r>
              <a:rPr lang="zh-CN" altLang="en-US" smtClean="0">
                <a:ea typeface="楷体_GB2312" pitchFamily="49" charset="-122"/>
              </a:rPr>
              <a:t>    以例</a:t>
            </a:r>
            <a:r>
              <a:rPr lang="en-US" altLang="zh-CN" smtClean="0">
                <a:ea typeface="楷体_GB2312" pitchFamily="49" charset="-122"/>
              </a:rPr>
              <a:t>3.4.2</a:t>
            </a:r>
            <a:r>
              <a:rPr lang="zh-CN" altLang="en-US" smtClean="0">
                <a:ea typeface="楷体_GB2312" pitchFamily="49" charset="-122"/>
              </a:rPr>
              <a:t>中数据为例，可以计算得到</a:t>
            </a:r>
          </a:p>
          <a:p>
            <a:pPr eaLnBrk="1" hangingPunct="1">
              <a:lnSpc>
                <a:spcPct val="120000"/>
              </a:lnSpc>
              <a:buFont typeface="Wingdings" pitchFamily="2" charset="2"/>
              <a:buNone/>
            </a:pPr>
            <a:endParaRPr lang="zh-CN" altLang="en-US" smtClean="0"/>
          </a:p>
          <a:p>
            <a:pPr eaLnBrk="1" hangingPunct="1">
              <a:lnSpc>
                <a:spcPct val="120000"/>
              </a:lnSpc>
              <a:buFont typeface="Wingdings" pitchFamily="2" charset="2"/>
              <a:buNone/>
            </a:pPr>
            <a:r>
              <a:rPr lang="zh-CN" altLang="en-US" smtClean="0">
                <a:ea typeface="楷体_GB2312" pitchFamily="49" charset="-122"/>
              </a:rPr>
              <a:t>    若取</a:t>
            </a:r>
            <a:r>
              <a:rPr lang="zh-CN" altLang="en-US" i="1" smtClean="0">
                <a:ea typeface="楷体_GB2312" pitchFamily="49" charset="-122"/>
                <a:sym typeface="Symbol" pitchFamily="18" charset="2"/>
              </a:rPr>
              <a:t></a:t>
            </a:r>
            <a:r>
              <a:rPr lang="zh-CN" altLang="en-US" smtClean="0">
                <a:ea typeface="楷体_GB2312" pitchFamily="49" charset="-122"/>
              </a:rPr>
              <a:t> </a:t>
            </a:r>
            <a:r>
              <a:rPr lang="en-US" altLang="zh-CN" smtClean="0">
                <a:ea typeface="楷体_GB2312" pitchFamily="49" charset="-122"/>
              </a:rPr>
              <a:t>=0.01</a:t>
            </a:r>
            <a:r>
              <a:rPr lang="zh-CN" altLang="en-US" smtClean="0">
                <a:ea typeface="楷体_GB2312" pitchFamily="49" charset="-122"/>
              </a:rPr>
              <a:t>，查附表</a:t>
            </a:r>
            <a:r>
              <a:rPr lang="en-US" altLang="zh-CN" smtClean="0">
                <a:ea typeface="楷体_GB2312" pitchFamily="49" charset="-122"/>
              </a:rPr>
              <a:t>9</a:t>
            </a:r>
            <a:r>
              <a:rPr lang="zh-CN" altLang="en-US" smtClean="0">
                <a:ea typeface="楷体_GB2312" pitchFamily="49" charset="-122"/>
              </a:rPr>
              <a:t>知 </a:t>
            </a:r>
            <a:r>
              <a:rPr lang="en-US" altLang="zh-CN" i="1" smtClean="0">
                <a:ea typeface="楷体_GB2312" pitchFamily="49" charset="-122"/>
              </a:rPr>
              <a:t>r</a:t>
            </a:r>
            <a:r>
              <a:rPr lang="en-US" altLang="zh-CN" sz="2000" baseline="-25000" smtClean="0">
                <a:ea typeface="楷体_GB2312" pitchFamily="49" charset="-122"/>
              </a:rPr>
              <a:t>0.99</a:t>
            </a:r>
            <a:r>
              <a:rPr lang="en-US" altLang="zh-CN" smtClean="0">
                <a:ea typeface="楷体_GB2312" pitchFamily="49" charset="-122"/>
              </a:rPr>
              <a:t>(10)=0.708,  </a:t>
            </a:r>
            <a:r>
              <a:rPr lang="zh-CN" altLang="en-US" smtClean="0">
                <a:ea typeface="楷体_GB2312" pitchFamily="49" charset="-122"/>
              </a:rPr>
              <a:t>由于</a:t>
            </a:r>
            <a:r>
              <a:rPr lang="en-US" altLang="zh-CN" smtClean="0">
                <a:ea typeface="楷体_GB2312" pitchFamily="49" charset="-122"/>
              </a:rPr>
              <a:t>0.9728&gt;0.708</a:t>
            </a:r>
            <a:r>
              <a:rPr lang="zh-CN" altLang="en-US" smtClean="0">
                <a:ea typeface="楷体_GB2312" pitchFamily="49" charset="-122"/>
              </a:rPr>
              <a:t>，因此，在显著性水平</a:t>
            </a:r>
            <a:r>
              <a:rPr lang="en-US" altLang="zh-CN" smtClean="0">
                <a:ea typeface="楷体_GB2312" pitchFamily="49" charset="-122"/>
              </a:rPr>
              <a:t>0.01</a:t>
            </a:r>
            <a:r>
              <a:rPr lang="zh-CN" altLang="en-US" smtClean="0">
                <a:ea typeface="楷体_GB2312" pitchFamily="49" charset="-122"/>
              </a:rPr>
              <a:t>下回归方程是显著的。</a:t>
            </a:r>
            <a:r>
              <a:rPr lang="zh-CN" altLang="en-US" smtClean="0"/>
              <a:t> </a:t>
            </a:r>
          </a:p>
        </p:txBody>
      </p:sp>
      <p:graphicFrame>
        <p:nvGraphicFramePr>
          <p:cNvPr id="445443" name="Object 3"/>
          <p:cNvGraphicFramePr>
            <a:graphicFrameLocks noChangeAspect="1"/>
          </p:cNvGraphicFramePr>
          <p:nvPr/>
        </p:nvGraphicFramePr>
        <p:xfrm>
          <a:off x="928688" y="1285875"/>
          <a:ext cx="3048000" cy="762000"/>
        </p:xfrm>
        <a:graphic>
          <a:graphicData uri="http://schemas.openxmlformats.org/presentationml/2006/ole">
            <p:oleObj spid="_x0000_s99330" name="Equation" r:id="rId4" imgW="1790640" imgH="444240" progId="Equation.DSMT4">
              <p:embed/>
            </p:oleObj>
          </a:graphicData>
        </a:graphic>
      </p:graphicFrame>
      <p:graphicFrame>
        <p:nvGraphicFramePr>
          <p:cNvPr id="445444" name="Object 4"/>
          <p:cNvGraphicFramePr>
            <a:graphicFrameLocks noChangeAspect="1"/>
          </p:cNvGraphicFramePr>
          <p:nvPr/>
        </p:nvGraphicFramePr>
        <p:xfrm>
          <a:off x="2143125" y="3857625"/>
          <a:ext cx="4572000" cy="865188"/>
        </p:xfrm>
        <a:graphic>
          <a:graphicData uri="http://schemas.openxmlformats.org/presentationml/2006/ole">
            <p:oleObj spid="_x0000_s99331" name="Equation" r:id="rId5" imgW="2082600" imgH="419040" progId="Equation.DSMT4">
              <p:embed/>
            </p:oleObj>
          </a:graphicData>
        </a:graphic>
      </p:graphicFrame>
    </p:spTree>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2"/>
          <p:cNvSpPr txBox="1">
            <a:spLocks noChangeArrowheads="1"/>
          </p:cNvSpPr>
          <p:nvPr/>
        </p:nvSpPr>
        <p:spPr bwMode="auto">
          <a:xfrm>
            <a:off x="685800" y="1143000"/>
            <a:ext cx="7705725" cy="3035300"/>
          </a:xfrm>
          <a:prstGeom prst="rect">
            <a:avLst/>
          </a:prstGeom>
          <a:noFill/>
          <a:ln w="9525">
            <a:noFill/>
            <a:miter lim="800000"/>
            <a:headEnd/>
            <a:tailEnd/>
          </a:ln>
        </p:spPr>
        <p:txBody>
          <a:bodyPr>
            <a:spAutoFit/>
          </a:bodyPr>
          <a:lstStyle/>
          <a:p>
            <a:pPr algn="just">
              <a:spcBef>
                <a:spcPct val="100000"/>
              </a:spcBef>
            </a:pPr>
            <a:r>
              <a:rPr lang="en-US" altLang="zh-CN" sz="3900">
                <a:latin typeface="Times New Roman" pitchFamily="18" charset="0"/>
              </a:rPr>
              <a:t>    </a:t>
            </a:r>
            <a:r>
              <a:rPr lang="zh-CN" altLang="en-US" sz="2800">
                <a:latin typeface="楷体_GB2312" pitchFamily="49" charset="-122"/>
                <a:ea typeface="楷体_GB2312" pitchFamily="49" charset="-122"/>
              </a:rPr>
              <a:t>在一元线性回归场合，</a:t>
            </a:r>
            <a:r>
              <a:rPr lang="zh-CN" altLang="en-US" sz="2800">
                <a:solidFill>
                  <a:srgbClr val="0000FF"/>
                </a:solidFill>
                <a:latin typeface="楷体_GB2312" pitchFamily="49" charset="-122"/>
                <a:ea typeface="楷体_GB2312" pitchFamily="49" charset="-122"/>
              </a:rPr>
              <a:t>三种检验方法</a:t>
            </a:r>
            <a:r>
              <a:rPr lang="zh-CN" altLang="en-US" sz="2800">
                <a:latin typeface="楷体_GB2312" pitchFamily="49" charset="-122"/>
                <a:ea typeface="楷体_GB2312" pitchFamily="49" charset="-122"/>
              </a:rPr>
              <a:t>是等价的：在</a:t>
            </a:r>
            <a:r>
              <a:rPr lang="zh-CN" altLang="en-US" sz="2800">
                <a:solidFill>
                  <a:srgbClr val="0000FF"/>
                </a:solidFill>
                <a:latin typeface="楷体_GB2312" pitchFamily="49" charset="-122"/>
                <a:ea typeface="楷体_GB2312" pitchFamily="49" charset="-122"/>
              </a:rPr>
              <a:t>相同的显著性水平</a:t>
            </a:r>
            <a:r>
              <a:rPr lang="zh-CN" altLang="en-US" sz="2800">
                <a:latin typeface="楷体_GB2312" pitchFamily="49" charset="-122"/>
                <a:ea typeface="楷体_GB2312" pitchFamily="49" charset="-122"/>
              </a:rPr>
              <a:t>下，要么都拒绝原假设，要么都接受原假设，不会产生矛盾。</a:t>
            </a:r>
          </a:p>
          <a:p>
            <a:pPr algn="just">
              <a:spcBef>
                <a:spcPct val="50000"/>
              </a:spcBef>
            </a:pPr>
            <a:r>
              <a:rPr lang="zh-CN" altLang="en-US" sz="2800">
                <a:latin typeface="楷体_GB2312" pitchFamily="49" charset="-122"/>
                <a:ea typeface="楷体_GB2312" pitchFamily="49" charset="-122"/>
              </a:rPr>
              <a:t>  </a:t>
            </a:r>
            <a:r>
              <a:rPr lang="en-US" altLang="zh-CN" sz="2800" i="1">
                <a:latin typeface="楷体_GB2312" pitchFamily="49" charset="-122"/>
                <a:ea typeface="楷体_GB2312" pitchFamily="49" charset="-122"/>
              </a:rPr>
              <a:t>F </a:t>
            </a:r>
            <a:r>
              <a:rPr lang="zh-CN" altLang="en-US" sz="2800">
                <a:latin typeface="楷体_GB2312" pitchFamily="49" charset="-122"/>
                <a:ea typeface="楷体_GB2312" pitchFamily="49" charset="-122"/>
              </a:rPr>
              <a:t>检验可以很容易推广到多元回归分析场合，而其他二个则否，所以，</a:t>
            </a:r>
            <a:r>
              <a:rPr lang="en-US" altLang="zh-CN" sz="2800">
                <a:solidFill>
                  <a:srgbClr val="0000FF"/>
                </a:solidFill>
                <a:latin typeface="楷体_GB2312" pitchFamily="49" charset="-122"/>
                <a:ea typeface="楷体_GB2312" pitchFamily="49" charset="-122"/>
              </a:rPr>
              <a:t>F</a:t>
            </a:r>
            <a:r>
              <a:rPr lang="zh-CN" altLang="en-US" sz="2800">
                <a:solidFill>
                  <a:srgbClr val="0000FF"/>
                </a:solidFill>
                <a:latin typeface="楷体_GB2312" pitchFamily="49" charset="-122"/>
                <a:ea typeface="楷体_GB2312" pitchFamily="49" charset="-122"/>
              </a:rPr>
              <a:t>检验是最常用</a:t>
            </a:r>
            <a:r>
              <a:rPr lang="zh-CN" altLang="en-US" sz="2800">
                <a:latin typeface="楷体_GB2312" pitchFamily="49" charset="-122"/>
                <a:ea typeface="楷体_GB2312" pitchFamily="49" charset="-122"/>
              </a:rPr>
              <a:t>的关于回归方程显著性检验的检验方法。</a:t>
            </a:r>
          </a:p>
        </p:txBody>
      </p:sp>
    </p:spTree>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80" name="Rectangle 2"/>
          <p:cNvSpPr>
            <a:spLocks noGrp="1" noChangeArrowheads="1"/>
          </p:cNvSpPr>
          <p:nvPr>
            <p:ph type="body" idx="4294967295"/>
          </p:nvPr>
        </p:nvSpPr>
        <p:spPr>
          <a:xfrm>
            <a:off x="500063" y="785813"/>
            <a:ext cx="8280400" cy="5113337"/>
          </a:xfrm>
        </p:spPr>
        <p:txBody>
          <a:bodyPr/>
          <a:lstStyle/>
          <a:p>
            <a:pPr algn="ctr" eaLnBrk="1" hangingPunct="1">
              <a:lnSpc>
                <a:spcPct val="110000"/>
              </a:lnSpc>
              <a:spcBef>
                <a:spcPct val="0"/>
              </a:spcBef>
              <a:buFont typeface="Wingdings" pitchFamily="2" charset="2"/>
              <a:buNone/>
            </a:pPr>
            <a:r>
              <a:rPr lang="en-US" altLang="zh-CN" smtClean="0">
                <a:solidFill>
                  <a:srgbClr val="0000FF"/>
                </a:solidFill>
                <a:ea typeface="楷体_GB2312" pitchFamily="49" charset="-122"/>
              </a:rPr>
              <a:t>  3.2.5  </a:t>
            </a:r>
            <a:r>
              <a:rPr lang="zh-CN" altLang="en-US" smtClean="0">
                <a:solidFill>
                  <a:srgbClr val="0000FF"/>
                </a:solidFill>
                <a:ea typeface="楷体_GB2312" pitchFamily="49" charset="-122"/>
              </a:rPr>
              <a:t>估计与预测</a:t>
            </a:r>
            <a:endParaRPr lang="zh-CN" altLang="en-US" smtClean="0">
              <a:solidFill>
                <a:srgbClr val="0000FF"/>
              </a:solidFill>
            </a:endParaRPr>
          </a:p>
          <a:p>
            <a:pPr eaLnBrk="1" hangingPunct="1">
              <a:lnSpc>
                <a:spcPct val="120000"/>
              </a:lnSpc>
              <a:spcBef>
                <a:spcPct val="0"/>
              </a:spcBef>
              <a:buFont typeface="Wingdings" pitchFamily="2" charset="2"/>
              <a:buNone/>
            </a:pPr>
            <a:r>
              <a:rPr lang="zh-CN" altLang="en-US" smtClean="0">
                <a:ea typeface="楷体_GB2312" pitchFamily="49" charset="-122"/>
              </a:rPr>
              <a:t>    </a:t>
            </a:r>
            <a:r>
              <a:rPr lang="zh-CN" altLang="en-US" sz="2400" smtClean="0">
                <a:ea typeface="楷体_GB2312" pitchFamily="49" charset="-122"/>
              </a:rPr>
              <a:t>当回归方程经过检验是显著的后，可用来做估计和预测。这是二个不同的问题：</a:t>
            </a:r>
            <a:endParaRPr lang="zh-CN" altLang="en-US" sz="2400" smtClean="0"/>
          </a:p>
          <a:p>
            <a:pPr eaLnBrk="1" hangingPunct="1">
              <a:lnSpc>
                <a:spcPct val="120000"/>
              </a:lnSpc>
              <a:buFont typeface="Wingdings" pitchFamily="2" charset="2"/>
              <a:buNone/>
            </a:pPr>
            <a:r>
              <a:rPr lang="zh-CN" altLang="en-US" sz="2400" smtClean="0">
                <a:ea typeface="楷体_GB2312" pitchFamily="49" charset="-122"/>
              </a:rPr>
              <a:t>    （</a:t>
            </a:r>
            <a:r>
              <a:rPr lang="en-US" altLang="zh-CN" sz="2400" smtClean="0">
                <a:ea typeface="楷体_GB2312" pitchFamily="49" charset="-122"/>
              </a:rPr>
              <a:t>1</a:t>
            </a:r>
            <a:r>
              <a:rPr lang="zh-CN" altLang="en-US" sz="2400" smtClean="0">
                <a:ea typeface="楷体_GB2312" pitchFamily="49" charset="-122"/>
              </a:rPr>
              <a:t>）当</a:t>
            </a:r>
            <a:r>
              <a:rPr lang="en-US" altLang="zh-CN" sz="2400" i="1" smtClean="0">
                <a:ea typeface="楷体_GB2312" pitchFamily="49" charset="-122"/>
              </a:rPr>
              <a:t>x=x</a:t>
            </a:r>
            <a:r>
              <a:rPr lang="en-US" altLang="zh-CN" sz="2400" baseline="-30000" smtClean="0">
                <a:ea typeface="楷体_GB2312" pitchFamily="49" charset="-122"/>
              </a:rPr>
              <a:t>0</a:t>
            </a:r>
            <a:r>
              <a:rPr lang="zh-CN" altLang="en-US" sz="2400" smtClean="0">
                <a:ea typeface="楷体_GB2312" pitchFamily="49" charset="-122"/>
              </a:rPr>
              <a:t>时，寻求均值</a:t>
            </a:r>
            <a:r>
              <a:rPr kumimoji="1" lang="en-US" altLang="zh-CN" sz="2400" i="1" smtClean="0">
                <a:ea typeface="楷体_GB2312" pitchFamily="49" charset="-122"/>
              </a:rPr>
              <a:t>E</a:t>
            </a:r>
            <a:r>
              <a:rPr kumimoji="1" lang="en-US" altLang="zh-CN" sz="2400" smtClean="0">
                <a:ea typeface="楷体_GB2312" pitchFamily="49" charset="-122"/>
              </a:rPr>
              <a:t>(</a:t>
            </a:r>
            <a:r>
              <a:rPr lang="en-US" altLang="zh-CN" sz="2400" i="1" smtClean="0">
                <a:sym typeface="Symbol" pitchFamily="18" charset="2"/>
              </a:rPr>
              <a:t>y</a:t>
            </a:r>
            <a:r>
              <a:rPr lang="en-US" altLang="zh-CN" sz="2400" baseline="-25000" smtClean="0">
                <a:sym typeface="Symbol" pitchFamily="18" charset="2"/>
              </a:rPr>
              <a:t>0</a:t>
            </a:r>
            <a:r>
              <a:rPr kumimoji="1" lang="en-US" altLang="zh-CN" sz="2400" smtClean="0">
                <a:ea typeface="楷体_GB2312" pitchFamily="49" charset="-122"/>
              </a:rPr>
              <a:t>)=</a:t>
            </a:r>
            <a:r>
              <a:rPr lang="en-US" altLang="zh-CN" sz="2400" i="1" smtClean="0">
                <a:sym typeface="Symbol" pitchFamily="18" charset="2"/>
              </a:rPr>
              <a:t></a:t>
            </a:r>
            <a:r>
              <a:rPr lang="en-US" altLang="zh-CN" sz="2400" baseline="-25000" smtClean="0">
                <a:sym typeface="Symbol" pitchFamily="18" charset="2"/>
              </a:rPr>
              <a:t>0</a:t>
            </a:r>
            <a:r>
              <a:rPr lang="en-US" altLang="zh-CN" sz="2400" smtClean="0"/>
              <a:t>+ </a:t>
            </a:r>
            <a:r>
              <a:rPr lang="en-US" altLang="zh-CN" sz="2400" i="1" smtClean="0">
                <a:sym typeface="Symbol" pitchFamily="18" charset="2"/>
              </a:rPr>
              <a:t></a:t>
            </a:r>
            <a:r>
              <a:rPr lang="en-US" altLang="zh-CN" sz="2400" baseline="-25000" smtClean="0">
                <a:sym typeface="Symbol" pitchFamily="18" charset="2"/>
              </a:rPr>
              <a:t>1 </a:t>
            </a:r>
            <a:r>
              <a:rPr lang="en-US" altLang="zh-CN" sz="2400" i="1" smtClean="0">
                <a:sym typeface="Symbol" pitchFamily="18" charset="2"/>
              </a:rPr>
              <a:t>x</a:t>
            </a:r>
            <a:r>
              <a:rPr lang="en-US" altLang="zh-CN" sz="2400" baseline="-25000" smtClean="0">
                <a:sym typeface="Symbol" pitchFamily="18" charset="2"/>
              </a:rPr>
              <a:t>0</a:t>
            </a:r>
            <a:r>
              <a:rPr lang="zh-CN" altLang="en-US" sz="2400" smtClean="0">
                <a:ea typeface="楷体_GB2312" pitchFamily="49" charset="-122"/>
              </a:rPr>
              <a:t>的点估计与区间 </a:t>
            </a:r>
          </a:p>
          <a:p>
            <a:pPr eaLnBrk="1" hangingPunct="1">
              <a:lnSpc>
                <a:spcPct val="120000"/>
              </a:lnSpc>
              <a:spcBef>
                <a:spcPct val="0"/>
              </a:spcBef>
              <a:buFont typeface="Wingdings" pitchFamily="2" charset="2"/>
              <a:buNone/>
            </a:pPr>
            <a:r>
              <a:rPr lang="zh-CN" altLang="en-US" sz="2400" smtClean="0">
                <a:ea typeface="楷体_GB2312" pitchFamily="49" charset="-122"/>
              </a:rPr>
              <a:t>              估计（注意这里</a:t>
            </a:r>
            <a:r>
              <a:rPr lang="en-US" altLang="zh-CN" sz="2400" i="1" smtClean="0">
                <a:ea typeface="楷体_GB2312" pitchFamily="49" charset="-122"/>
              </a:rPr>
              <a:t>E</a:t>
            </a:r>
            <a:r>
              <a:rPr lang="en-US" altLang="zh-CN" sz="2400" smtClean="0">
                <a:ea typeface="楷体_GB2312" pitchFamily="49" charset="-122"/>
              </a:rPr>
              <a:t>(</a:t>
            </a:r>
            <a:r>
              <a:rPr lang="en-US" altLang="zh-CN" sz="2400" i="1" smtClean="0">
                <a:ea typeface="楷体_GB2312" pitchFamily="49" charset="-122"/>
              </a:rPr>
              <a:t>y</a:t>
            </a:r>
            <a:r>
              <a:rPr lang="en-US" altLang="zh-CN" sz="2400" baseline="-30000" smtClean="0">
                <a:ea typeface="楷体_GB2312" pitchFamily="49" charset="-122"/>
              </a:rPr>
              <a:t>0</a:t>
            </a:r>
            <a:r>
              <a:rPr lang="en-US" altLang="zh-CN" sz="2400" smtClean="0">
                <a:ea typeface="楷体_GB2312" pitchFamily="49" charset="-122"/>
              </a:rPr>
              <a:t>)</a:t>
            </a:r>
            <a:r>
              <a:rPr lang="zh-CN" altLang="en-US" sz="2400" smtClean="0">
                <a:ea typeface="楷体_GB2312" pitchFamily="49" charset="-122"/>
              </a:rPr>
              <a:t>是常量）是估计问题；</a:t>
            </a:r>
            <a:endParaRPr lang="zh-CN" altLang="en-US" sz="2400" smtClean="0"/>
          </a:p>
          <a:p>
            <a:pPr eaLnBrk="1" hangingPunct="1">
              <a:lnSpc>
                <a:spcPct val="120000"/>
              </a:lnSpc>
              <a:buFont typeface="Wingdings" pitchFamily="2" charset="2"/>
              <a:buNone/>
            </a:pPr>
            <a:r>
              <a:rPr lang="zh-CN" altLang="en-US" sz="2400" smtClean="0">
                <a:ea typeface="楷体_GB2312" pitchFamily="49" charset="-122"/>
              </a:rPr>
              <a:t>    （</a:t>
            </a:r>
            <a:r>
              <a:rPr lang="en-US" altLang="zh-CN" sz="2400" smtClean="0">
                <a:ea typeface="楷体_GB2312" pitchFamily="49" charset="-122"/>
              </a:rPr>
              <a:t>2</a:t>
            </a:r>
            <a:r>
              <a:rPr lang="zh-CN" altLang="en-US" sz="2400" smtClean="0">
                <a:ea typeface="楷体_GB2312" pitchFamily="49" charset="-122"/>
              </a:rPr>
              <a:t>）当</a:t>
            </a:r>
            <a:r>
              <a:rPr lang="en-US" altLang="zh-CN" sz="2400" i="1" smtClean="0">
                <a:ea typeface="楷体_GB2312" pitchFamily="49" charset="-122"/>
              </a:rPr>
              <a:t>x=x</a:t>
            </a:r>
            <a:r>
              <a:rPr lang="en-US" altLang="zh-CN" sz="2400" baseline="-30000" smtClean="0">
                <a:ea typeface="楷体_GB2312" pitchFamily="49" charset="-122"/>
              </a:rPr>
              <a:t>0</a:t>
            </a:r>
            <a:r>
              <a:rPr lang="zh-CN" altLang="en-US" sz="2400" smtClean="0">
                <a:ea typeface="楷体_GB2312" pitchFamily="49" charset="-122"/>
              </a:rPr>
              <a:t>时，</a:t>
            </a:r>
            <a:r>
              <a:rPr lang="en-US" altLang="zh-CN" sz="2400" i="1" smtClean="0">
                <a:ea typeface="楷体_GB2312" pitchFamily="49" charset="-122"/>
              </a:rPr>
              <a:t>y</a:t>
            </a:r>
            <a:r>
              <a:rPr lang="en-US" altLang="zh-CN" sz="2400" baseline="-30000" smtClean="0">
                <a:ea typeface="楷体_GB2312" pitchFamily="49" charset="-122"/>
              </a:rPr>
              <a:t>0</a:t>
            </a:r>
            <a:r>
              <a:rPr lang="zh-CN" altLang="en-US" sz="2400" smtClean="0">
                <a:ea typeface="楷体_GB2312" pitchFamily="49" charset="-122"/>
              </a:rPr>
              <a:t>的观察值在什么范围内？由于</a:t>
            </a:r>
            <a:r>
              <a:rPr lang="en-US" altLang="zh-CN" sz="2400" i="1" smtClean="0">
                <a:ea typeface="楷体_GB2312" pitchFamily="49" charset="-122"/>
              </a:rPr>
              <a:t>y</a:t>
            </a:r>
            <a:r>
              <a:rPr lang="en-US" altLang="zh-CN" sz="2400" baseline="-30000" smtClean="0">
                <a:ea typeface="楷体_GB2312" pitchFamily="49" charset="-122"/>
              </a:rPr>
              <a:t>0</a:t>
            </a:r>
            <a:r>
              <a:rPr lang="zh-CN" altLang="en-US" sz="2400" smtClean="0">
                <a:ea typeface="楷体_GB2312" pitchFamily="49" charset="-122"/>
              </a:rPr>
              <a:t>是随机</a:t>
            </a:r>
          </a:p>
          <a:p>
            <a:pPr eaLnBrk="1" hangingPunct="1">
              <a:lnSpc>
                <a:spcPct val="120000"/>
              </a:lnSpc>
              <a:spcBef>
                <a:spcPct val="0"/>
              </a:spcBef>
              <a:buFont typeface="Wingdings" pitchFamily="2" charset="2"/>
              <a:buNone/>
            </a:pPr>
            <a:r>
              <a:rPr lang="zh-CN" altLang="en-US" sz="2400" smtClean="0">
                <a:ea typeface="楷体_GB2312" pitchFamily="49" charset="-122"/>
              </a:rPr>
              <a:t>              变量，为此只能求一个区间，使</a:t>
            </a:r>
            <a:r>
              <a:rPr lang="en-US" altLang="zh-CN" sz="2400" i="1" smtClean="0">
                <a:ea typeface="楷体_GB2312" pitchFamily="49" charset="-122"/>
              </a:rPr>
              <a:t>y</a:t>
            </a:r>
            <a:r>
              <a:rPr lang="en-US" altLang="zh-CN" sz="2400" baseline="-30000" smtClean="0">
                <a:ea typeface="楷体_GB2312" pitchFamily="49" charset="-122"/>
              </a:rPr>
              <a:t>0</a:t>
            </a:r>
            <a:r>
              <a:rPr lang="zh-CN" altLang="en-US" sz="2400" smtClean="0">
                <a:ea typeface="楷体_GB2312" pitchFamily="49" charset="-122"/>
              </a:rPr>
              <a:t>落在这一区间的概 </a:t>
            </a:r>
          </a:p>
          <a:p>
            <a:pPr eaLnBrk="1" hangingPunct="1">
              <a:lnSpc>
                <a:spcPct val="120000"/>
              </a:lnSpc>
              <a:spcBef>
                <a:spcPct val="0"/>
              </a:spcBef>
              <a:buFont typeface="Wingdings" pitchFamily="2" charset="2"/>
              <a:buNone/>
            </a:pPr>
            <a:r>
              <a:rPr lang="zh-CN" altLang="en-US" sz="2400" smtClean="0">
                <a:ea typeface="楷体_GB2312" pitchFamily="49" charset="-122"/>
              </a:rPr>
              <a:t>              率为</a:t>
            </a:r>
            <a:r>
              <a:rPr lang="en-US" altLang="zh-CN" sz="2400" smtClean="0">
                <a:ea typeface="楷体_GB2312" pitchFamily="49" charset="-122"/>
              </a:rPr>
              <a:t>1</a:t>
            </a:r>
            <a:r>
              <a:rPr lang="en-US" altLang="zh-CN" sz="2400" smtClean="0">
                <a:latin typeface="宋体" charset="-122"/>
              </a:rPr>
              <a:t>-</a:t>
            </a:r>
            <a:r>
              <a:rPr lang="en-US" altLang="zh-CN" sz="2400" i="1" smtClean="0">
                <a:ea typeface="楷体_GB2312" pitchFamily="49" charset="-122"/>
                <a:sym typeface="Symbol" pitchFamily="18" charset="2"/>
              </a:rPr>
              <a:t></a:t>
            </a:r>
            <a:r>
              <a:rPr lang="en-US" altLang="zh-CN" sz="2400" smtClean="0">
                <a:ea typeface="楷体_GB2312" pitchFamily="49" charset="-122"/>
              </a:rPr>
              <a:t> </a:t>
            </a:r>
            <a:r>
              <a:rPr lang="zh-CN" altLang="en-US" sz="2400" smtClean="0">
                <a:ea typeface="楷体_GB2312" pitchFamily="49" charset="-122"/>
              </a:rPr>
              <a:t>，即要求</a:t>
            </a:r>
            <a:r>
              <a:rPr lang="zh-CN" altLang="en-US" sz="2400" i="1" smtClean="0">
                <a:ea typeface="楷体_GB2312" pitchFamily="49" charset="-122"/>
                <a:sym typeface="Symbol" pitchFamily="18" charset="2"/>
              </a:rPr>
              <a:t></a:t>
            </a:r>
            <a:r>
              <a:rPr lang="zh-CN" altLang="en-US" sz="2400" smtClean="0">
                <a:ea typeface="楷体_GB2312" pitchFamily="49" charset="-122"/>
              </a:rPr>
              <a:t>，使</a:t>
            </a:r>
          </a:p>
          <a:p>
            <a:pPr eaLnBrk="1" hangingPunct="1">
              <a:lnSpc>
                <a:spcPct val="120000"/>
              </a:lnSpc>
              <a:spcBef>
                <a:spcPct val="30000"/>
              </a:spcBef>
              <a:buFont typeface="Wingdings" pitchFamily="2" charset="2"/>
              <a:buNone/>
            </a:pPr>
            <a:r>
              <a:rPr lang="zh-CN" altLang="en-US" sz="2400" smtClean="0">
                <a:ea typeface="楷体_GB2312" pitchFamily="49" charset="-122"/>
              </a:rPr>
              <a:t>              称区间                               为</a:t>
            </a:r>
            <a:r>
              <a:rPr lang="en-US" altLang="zh-CN" sz="2400" i="1" smtClean="0">
                <a:ea typeface="楷体_GB2312" pitchFamily="49" charset="-122"/>
              </a:rPr>
              <a:t>y</a:t>
            </a:r>
            <a:r>
              <a:rPr lang="en-US" altLang="zh-CN" sz="2400" baseline="-30000" smtClean="0">
                <a:ea typeface="楷体_GB2312" pitchFamily="49" charset="-122"/>
              </a:rPr>
              <a:t>0</a:t>
            </a:r>
            <a:r>
              <a:rPr lang="zh-CN" altLang="en-US" sz="2400" smtClean="0">
                <a:ea typeface="楷体_GB2312" pitchFamily="49" charset="-122"/>
              </a:rPr>
              <a:t>的概率为</a:t>
            </a:r>
            <a:r>
              <a:rPr lang="en-US" altLang="zh-CN" sz="2400" smtClean="0">
                <a:ea typeface="楷体_GB2312" pitchFamily="49" charset="-122"/>
              </a:rPr>
              <a:t>1- </a:t>
            </a:r>
            <a:r>
              <a:rPr lang="en-US" altLang="zh-CN" sz="2400" i="1" smtClean="0">
                <a:ea typeface="楷体_GB2312" pitchFamily="49" charset="-122"/>
                <a:sym typeface="Symbol" pitchFamily="18" charset="2"/>
              </a:rPr>
              <a:t></a:t>
            </a:r>
            <a:r>
              <a:rPr lang="zh-CN" altLang="en-US" sz="2400" smtClean="0">
                <a:ea typeface="楷体_GB2312" pitchFamily="49" charset="-122"/>
              </a:rPr>
              <a:t>的预测区间，</a:t>
            </a:r>
          </a:p>
          <a:p>
            <a:pPr eaLnBrk="1" hangingPunct="1">
              <a:lnSpc>
                <a:spcPct val="120000"/>
              </a:lnSpc>
              <a:spcBef>
                <a:spcPct val="0"/>
              </a:spcBef>
              <a:buFont typeface="Wingdings" pitchFamily="2" charset="2"/>
              <a:buNone/>
            </a:pPr>
            <a:r>
              <a:rPr lang="zh-CN" altLang="en-US" sz="2400" smtClean="0">
                <a:ea typeface="楷体_GB2312" pitchFamily="49" charset="-122"/>
              </a:rPr>
              <a:t>              这是预测问题。</a:t>
            </a:r>
            <a:r>
              <a:rPr lang="zh-CN" altLang="en-US" sz="2400" smtClean="0"/>
              <a:t> </a:t>
            </a:r>
          </a:p>
        </p:txBody>
      </p:sp>
      <p:graphicFrame>
        <p:nvGraphicFramePr>
          <p:cNvPr id="449539" name="Object 3"/>
          <p:cNvGraphicFramePr>
            <a:graphicFrameLocks noChangeAspect="1"/>
          </p:cNvGraphicFramePr>
          <p:nvPr/>
        </p:nvGraphicFramePr>
        <p:xfrm>
          <a:off x="4787900" y="4292600"/>
          <a:ext cx="2895600" cy="527050"/>
        </p:xfrm>
        <a:graphic>
          <a:graphicData uri="http://schemas.openxmlformats.org/presentationml/2006/ole">
            <p:oleObj spid="_x0000_s100354" name="Equation" r:id="rId4" imgW="1396800" imgH="253800" progId="Equation.DSMT4">
              <p:embed/>
            </p:oleObj>
          </a:graphicData>
        </a:graphic>
      </p:graphicFrame>
      <p:graphicFrame>
        <p:nvGraphicFramePr>
          <p:cNvPr id="449540" name="Object 4"/>
          <p:cNvGraphicFramePr>
            <a:graphicFrameLocks noChangeAspect="1"/>
          </p:cNvGraphicFramePr>
          <p:nvPr/>
        </p:nvGraphicFramePr>
        <p:xfrm>
          <a:off x="2571750" y="4786313"/>
          <a:ext cx="1928813" cy="493712"/>
        </p:xfrm>
        <a:graphic>
          <a:graphicData uri="http://schemas.openxmlformats.org/presentationml/2006/ole">
            <p:oleObj spid="_x0000_s100355" name="Equation" r:id="rId5" imgW="990360" imgH="253800" progId="Equation.DSMT4">
              <p:embed/>
            </p:oleObj>
          </a:graphicData>
        </a:graphic>
      </p:graphicFrame>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7" name="Rectangle 2"/>
          <p:cNvSpPr>
            <a:spLocks noGrp="1" noChangeArrowheads="1"/>
          </p:cNvSpPr>
          <p:nvPr>
            <p:ph type="body" idx="4294967295"/>
          </p:nvPr>
        </p:nvSpPr>
        <p:spPr>
          <a:xfrm>
            <a:off x="357188" y="500063"/>
            <a:ext cx="8286750" cy="5562600"/>
          </a:xfrm>
        </p:spPr>
        <p:txBody>
          <a:bodyPr/>
          <a:lstStyle/>
          <a:p>
            <a:pPr algn="ctr" eaLnBrk="1" hangingPunct="1">
              <a:lnSpc>
                <a:spcPct val="120000"/>
              </a:lnSpc>
              <a:buFont typeface="Wingdings" pitchFamily="2" charset="2"/>
              <a:buNone/>
            </a:pPr>
            <a:r>
              <a:rPr lang="en-US" altLang="zh-CN" smtClean="0">
                <a:solidFill>
                  <a:srgbClr val="0000FF"/>
                </a:solidFill>
                <a:ea typeface="楷体_GB2312" pitchFamily="49" charset="-122"/>
              </a:rPr>
              <a:t>1</a:t>
            </a:r>
            <a:r>
              <a:rPr lang="zh-CN" altLang="en-US" smtClean="0">
                <a:solidFill>
                  <a:srgbClr val="0000FF"/>
                </a:solidFill>
                <a:ea typeface="楷体_GB2312" pitchFamily="49" charset="-122"/>
              </a:rPr>
              <a:t>、 </a:t>
            </a:r>
            <a:r>
              <a:rPr lang="en-US" altLang="zh-CN" i="1" smtClean="0">
                <a:solidFill>
                  <a:srgbClr val="0000FF"/>
                </a:solidFill>
                <a:ea typeface="楷体_GB2312" pitchFamily="49" charset="-122"/>
              </a:rPr>
              <a:t>E</a:t>
            </a:r>
            <a:r>
              <a:rPr lang="en-US" altLang="zh-CN" smtClean="0">
                <a:solidFill>
                  <a:srgbClr val="0000FF"/>
                </a:solidFill>
                <a:ea typeface="楷体_GB2312" pitchFamily="49" charset="-122"/>
              </a:rPr>
              <a:t>(</a:t>
            </a:r>
            <a:r>
              <a:rPr lang="en-US" altLang="zh-CN" i="1" smtClean="0">
                <a:solidFill>
                  <a:srgbClr val="0000FF"/>
                </a:solidFill>
                <a:ea typeface="楷体_GB2312" pitchFamily="49" charset="-122"/>
              </a:rPr>
              <a:t>y</a:t>
            </a:r>
            <a:r>
              <a:rPr lang="en-US" altLang="zh-CN" baseline="-30000" smtClean="0">
                <a:solidFill>
                  <a:srgbClr val="0000FF"/>
                </a:solidFill>
                <a:ea typeface="楷体_GB2312" pitchFamily="49" charset="-122"/>
              </a:rPr>
              <a:t>0</a:t>
            </a:r>
            <a:r>
              <a:rPr lang="en-US" altLang="zh-CN" smtClean="0">
                <a:solidFill>
                  <a:srgbClr val="0000FF"/>
                </a:solidFill>
                <a:ea typeface="楷体_GB2312" pitchFamily="49" charset="-122"/>
              </a:rPr>
              <a:t>)</a:t>
            </a:r>
            <a:r>
              <a:rPr lang="zh-CN" altLang="en-US" smtClean="0">
                <a:solidFill>
                  <a:srgbClr val="0000FF"/>
                </a:solidFill>
                <a:ea typeface="楷体_GB2312" pitchFamily="49" charset="-122"/>
              </a:rPr>
              <a:t>的估计</a:t>
            </a:r>
            <a:endParaRPr lang="zh-CN" altLang="en-US" smtClean="0">
              <a:solidFill>
                <a:srgbClr val="0000FF"/>
              </a:solidFill>
            </a:endParaRPr>
          </a:p>
          <a:p>
            <a:pPr algn="just" eaLnBrk="1" hangingPunct="1">
              <a:lnSpc>
                <a:spcPct val="110000"/>
              </a:lnSpc>
              <a:spcBef>
                <a:spcPct val="0"/>
              </a:spcBef>
              <a:buFont typeface="Wingdings" pitchFamily="2" charset="2"/>
              <a:buNone/>
            </a:pPr>
            <a:r>
              <a:rPr lang="zh-CN" altLang="en-US" smtClean="0">
                <a:ea typeface="楷体_GB2312" pitchFamily="49" charset="-122"/>
              </a:rPr>
              <a:t>   在</a:t>
            </a:r>
            <a:r>
              <a:rPr lang="en-US" altLang="zh-CN" i="1" smtClean="0">
                <a:ea typeface="楷体_GB2312" pitchFamily="49" charset="-122"/>
              </a:rPr>
              <a:t>x=x</a:t>
            </a:r>
            <a:r>
              <a:rPr lang="en-US" altLang="zh-CN" sz="2000" baseline="-30000" smtClean="0">
                <a:ea typeface="楷体_GB2312" pitchFamily="49" charset="-122"/>
              </a:rPr>
              <a:t>0</a:t>
            </a:r>
            <a:r>
              <a:rPr lang="zh-CN" altLang="en-US" smtClean="0">
                <a:ea typeface="楷体_GB2312" pitchFamily="49" charset="-122"/>
              </a:rPr>
              <a:t>时，其对应的因变量</a:t>
            </a:r>
            <a:r>
              <a:rPr lang="en-US" altLang="zh-CN" i="1" smtClean="0">
                <a:ea typeface="楷体_GB2312" pitchFamily="49" charset="-122"/>
              </a:rPr>
              <a:t>y</a:t>
            </a:r>
            <a:r>
              <a:rPr lang="en-US" altLang="zh-CN" sz="2000" baseline="-30000" smtClean="0">
                <a:ea typeface="楷体_GB2312" pitchFamily="49" charset="-122"/>
              </a:rPr>
              <a:t>0</a:t>
            </a:r>
            <a:r>
              <a:rPr lang="zh-CN" altLang="en-US" smtClean="0">
                <a:ea typeface="楷体_GB2312" pitchFamily="49" charset="-122"/>
              </a:rPr>
              <a:t>是一个随机变量，有一个分布，我们经常需要对该分布的均值给出估计。由于</a:t>
            </a:r>
            <a:r>
              <a:rPr kumimoji="1" lang="en-US" altLang="zh-CN" i="1" smtClean="0">
                <a:ea typeface="楷体_GB2312" pitchFamily="49" charset="-122"/>
              </a:rPr>
              <a:t>E</a:t>
            </a:r>
            <a:r>
              <a:rPr kumimoji="1" lang="en-US" altLang="zh-CN" smtClean="0">
                <a:ea typeface="楷体_GB2312" pitchFamily="49" charset="-122"/>
              </a:rPr>
              <a:t>(</a:t>
            </a:r>
            <a:r>
              <a:rPr lang="en-US" altLang="zh-CN" i="1" smtClean="0">
                <a:sym typeface="Symbol" pitchFamily="18" charset="2"/>
              </a:rPr>
              <a:t>y</a:t>
            </a:r>
            <a:r>
              <a:rPr lang="en-US" altLang="zh-CN" sz="2000" baseline="-25000" smtClean="0">
                <a:sym typeface="Symbol" pitchFamily="18" charset="2"/>
              </a:rPr>
              <a:t>0</a:t>
            </a:r>
            <a:r>
              <a:rPr kumimoji="1" lang="en-US" altLang="zh-CN" smtClean="0">
                <a:ea typeface="楷体_GB2312" pitchFamily="49" charset="-122"/>
              </a:rPr>
              <a:t>)=</a:t>
            </a:r>
            <a:r>
              <a:rPr lang="en-US" altLang="zh-CN" i="1" smtClean="0">
                <a:sym typeface="Symbol" pitchFamily="18" charset="2"/>
              </a:rPr>
              <a:t></a:t>
            </a:r>
            <a:r>
              <a:rPr lang="en-US" altLang="zh-CN" sz="2000" baseline="-25000" smtClean="0">
                <a:sym typeface="Symbol" pitchFamily="18" charset="2"/>
              </a:rPr>
              <a:t>0</a:t>
            </a:r>
            <a:r>
              <a:rPr lang="en-US" altLang="zh-CN" sz="2400" smtClean="0"/>
              <a:t>+ </a:t>
            </a:r>
            <a:r>
              <a:rPr lang="en-US" altLang="zh-CN" i="1" smtClean="0">
                <a:sym typeface="Symbol" pitchFamily="18" charset="2"/>
              </a:rPr>
              <a:t></a:t>
            </a:r>
            <a:r>
              <a:rPr lang="en-US" altLang="zh-CN" sz="1800" baseline="-25000" smtClean="0">
                <a:sym typeface="Symbol" pitchFamily="18" charset="2"/>
              </a:rPr>
              <a:t>1 </a:t>
            </a:r>
            <a:r>
              <a:rPr lang="en-US" altLang="zh-CN" i="1" smtClean="0">
                <a:sym typeface="Symbol" pitchFamily="18" charset="2"/>
              </a:rPr>
              <a:t>x</a:t>
            </a:r>
            <a:r>
              <a:rPr lang="en-US" altLang="zh-CN" sz="2000" baseline="-25000" smtClean="0">
                <a:sym typeface="Symbol" pitchFamily="18" charset="2"/>
              </a:rPr>
              <a:t>0</a:t>
            </a:r>
            <a:r>
              <a:rPr lang="zh-CN" altLang="en-US" smtClean="0">
                <a:ea typeface="楷体_GB2312" pitchFamily="49" charset="-122"/>
              </a:rPr>
              <a:t>，一个直观的估计应为</a:t>
            </a:r>
            <a:endParaRPr lang="zh-CN" altLang="en-US" smtClean="0"/>
          </a:p>
          <a:p>
            <a:pPr eaLnBrk="1" hangingPunct="1">
              <a:lnSpc>
                <a:spcPct val="110000"/>
              </a:lnSpc>
              <a:buFont typeface="Wingdings" pitchFamily="2" charset="2"/>
              <a:buNone/>
            </a:pPr>
            <a:r>
              <a:rPr lang="zh-CN" altLang="en-US" smtClean="0">
                <a:ea typeface="楷体_GB2312" pitchFamily="49" charset="-122"/>
              </a:rPr>
              <a:t>    我们习惯上将上述估计记为    （注意这里   表示的是</a:t>
            </a:r>
            <a:r>
              <a:rPr lang="en-US" altLang="zh-CN" i="1" smtClean="0">
                <a:ea typeface="楷体_GB2312" pitchFamily="49" charset="-122"/>
              </a:rPr>
              <a:t>E</a:t>
            </a:r>
            <a:r>
              <a:rPr lang="en-US" altLang="zh-CN" smtClean="0">
                <a:ea typeface="楷体_GB2312" pitchFamily="49" charset="-122"/>
              </a:rPr>
              <a:t>(</a:t>
            </a:r>
            <a:r>
              <a:rPr lang="en-US" altLang="zh-CN" i="1" smtClean="0">
                <a:ea typeface="楷体_GB2312" pitchFamily="49" charset="-122"/>
              </a:rPr>
              <a:t>y</a:t>
            </a:r>
            <a:r>
              <a:rPr lang="en-US" altLang="zh-CN" sz="2000" baseline="-30000" smtClean="0">
                <a:ea typeface="楷体_GB2312" pitchFamily="49" charset="-122"/>
              </a:rPr>
              <a:t>0</a:t>
            </a:r>
            <a:r>
              <a:rPr lang="en-US" altLang="zh-CN" smtClean="0">
                <a:ea typeface="楷体_GB2312" pitchFamily="49" charset="-122"/>
              </a:rPr>
              <a:t>)</a:t>
            </a:r>
            <a:r>
              <a:rPr lang="zh-CN" altLang="en-US" smtClean="0">
                <a:ea typeface="楷体_GB2312" pitchFamily="49" charset="-122"/>
              </a:rPr>
              <a:t>的估计，而不表示</a:t>
            </a:r>
            <a:r>
              <a:rPr lang="en-US" altLang="zh-CN" i="1" smtClean="0">
                <a:ea typeface="楷体_GB2312" pitchFamily="49" charset="-122"/>
              </a:rPr>
              <a:t>y</a:t>
            </a:r>
            <a:r>
              <a:rPr lang="en-US" altLang="zh-CN" sz="2000" baseline="-30000" smtClean="0">
                <a:ea typeface="楷体_GB2312" pitchFamily="49" charset="-122"/>
              </a:rPr>
              <a:t>0</a:t>
            </a:r>
            <a:r>
              <a:rPr lang="zh-CN" altLang="en-US" smtClean="0">
                <a:ea typeface="楷体_GB2312" pitchFamily="49" charset="-122"/>
              </a:rPr>
              <a:t>的估计，因为</a:t>
            </a:r>
            <a:r>
              <a:rPr lang="en-US" altLang="zh-CN" i="1" smtClean="0">
                <a:ea typeface="楷体_GB2312" pitchFamily="49" charset="-122"/>
              </a:rPr>
              <a:t>y</a:t>
            </a:r>
            <a:r>
              <a:rPr lang="en-US" altLang="zh-CN" sz="2000" baseline="-30000" smtClean="0">
                <a:ea typeface="楷体_GB2312" pitchFamily="49" charset="-122"/>
              </a:rPr>
              <a:t>0</a:t>
            </a:r>
            <a:r>
              <a:rPr lang="zh-CN" altLang="en-US" smtClean="0">
                <a:ea typeface="楷体_GB2312" pitchFamily="49" charset="-122"/>
              </a:rPr>
              <a:t>是随机变量，它是没有估计的）。由于          分别是</a:t>
            </a:r>
            <a:r>
              <a:rPr lang="zh-CN" altLang="en-US" i="1" smtClean="0">
                <a:sym typeface="Symbol" pitchFamily="18" charset="2"/>
              </a:rPr>
              <a:t></a:t>
            </a:r>
            <a:r>
              <a:rPr lang="en-US" altLang="zh-CN" sz="2000" baseline="-25000" smtClean="0">
                <a:sym typeface="Symbol" pitchFamily="18" charset="2"/>
              </a:rPr>
              <a:t>0</a:t>
            </a:r>
            <a:r>
              <a:rPr lang="en-US" altLang="zh-CN" smtClean="0"/>
              <a:t>, </a:t>
            </a:r>
            <a:r>
              <a:rPr lang="en-US" altLang="zh-CN" i="1" smtClean="0">
                <a:sym typeface="Symbol" pitchFamily="18" charset="2"/>
              </a:rPr>
              <a:t></a:t>
            </a:r>
            <a:r>
              <a:rPr lang="en-US" altLang="zh-CN" sz="2000" baseline="-25000" smtClean="0">
                <a:sym typeface="Symbol" pitchFamily="18" charset="2"/>
              </a:rPr>
              <a:t>1</a:t>
            </a:r>
            <a:r>
              <a:rPr lang="zh-CN" altLang="en-US" smtClean="0">
                <a:ea typeface="楷体_GB2312" pitchFamily="49" charset="-122"/>
              </a:rPr>
              <a:t>的无偏估计，因此，    也是</a:t>
            </a:r>
            <a:r>
              <a:rPr lang="en-US" altLang="zh-CN" i="1" smtClean="0">
                <a:ea typeface="楷体_GB2312" pitchFamily="49" charset="-122"/>
              </a:rPr>
              <a:t>E</a:t>
            </a:r>
            <a:r>
              <a:rPr lang="en-US" altLang="zh-CN" smtClean="0">
                <a:ea typeface="楷体_GB2312" pitchFamily="49" charset="-122"/>
              </a:rPr>
              <a:t>(</a:t>
            </a:r>
            <a:r>
              <a:rPr lang="en-US" altLang="zh-CN" i="1" smtClean="0">
                <a:ea typeface="楷体_GB2312" pitchFamily="49" charset="-122"/>
              </a:rPr>
              <a:t>y</a:t>
            </a:r>
            <a:r>
              <a:rPr lang="en-US" altLang="zh-CN" sz="2000" baseline="-30000" smtClean="0">
                <a:ea typeface="楷体_GB2312" pitchFamily="49" charset="-122"/>
              </a:rPr>
              <a:t>0</a:t>
            </a:r>
            <a:r>
              <a:rPr lang="en-US" altLang="zh-CN" smtClean="0">
                <a:ea typeface="楷体_GB2312" pitchFamily="49" charset="-122"/>
              </a:rPr>
              <a:t>)</a:t>
            </a:r>
            <a:r>
              <a:rPr lang="zh-CN" altLang="en-US" smtClean="0">
                <a:ea typeface="楷体_GB2312" pitchFamily="49" charset="-122"/>
              </a:rPr>
              <a:t>的无偏估计。</a:t>
            </a:r>
            <a:r>
              <a:rPr lang="zh-CN" altLang="en-US" smtClean="0"/>
              <a:t>  </a:t>
            </a:r>
          </a:p>
        </p:txBody>
      </p:sp>
      <p:graphicFrame>
        <p:nvGraphicFramePr>
          <p:cNvPr id="451587" name="Object 3"/>
          <p:cNvGraphicFramePr>
            <a:graphicFrameLocks noChangeAspect="1"/>
          </p:cNvGraphicFramePr>
          <p:nvPr/>
        </p:nvGraphicFramePr>
        <p:xfrm>
          <a:off x="5643563" y="3357563"/>
          <a:ext cx="474662" cy="609600"/>
        </p:xfrm>
        <a:graphic>
          <a:graphicData uri="http://schemas.openxmlformats.org/presentationml/2006/ole">
            <p:oleObj spid="_x0000_s101378" name="Equation" r:id="rId4" imgW="177480" imgH="228600" progId="Equation.DSMT4">
              <p:embed/>
            </p:oleObj>
          </a:graphicData>
        </a:graphic>
      </p:graphicFrame>
      <p:graphicFrame>
        <p:nvGraphicFramePr>
          <p:cNvPr id="451588" name="Object 4"/>
          <p:cNvGraphicFramePr>
            <a:graphicFrameLocks noChangeAspect="1"/>
          </p:cNvGraphicFramePr>
          <p:nvPr/>
        </p:nvGraphicFramePr>
        <p:xfrm>
          <a:off x="8072438" y="3286125"/>
          <a:ext cx="474662" cy="609600"/>
        </p:xfrm>
        <a:graphic>
          <a:graphicData uri="http://schemas.openxmlformats.org/presentationml/2006/ole">
            <p:oleObj spid="_x0000_s101379" name="Equation" r:id="rId5" imgW="177480" imgH="228600" progId="Equation.DSMT4">
              <p:embed/>
            </p:oleObj>
          </a:graphicData>
        </a:graphic>
      </p:graphicFrame>
      <p:graphicFrame>
        <p:nvGraphicFramePr>
          <p:cNvPr id="451589" name="Object 5"/>
          <p:cNvGraphicFramePr>
            <a:graphicFrameLocks noChangeAspect="1"/>
          </p:cNvGraphicFramePr>
          <p:nvPr/>
        </p:nvGraphicFramePr>
        <p:xfrm>
          <a:off x="7786688" y="4929188"/>
          <a:ext cx="474662" cy="609600"/>
        </p:xfrm>
        <a:graphic>
          <a:graphicData uri="http://schemas.openxmlformats.org/presentationml/2006/ole">
            <p:oleObj spid="_x0000_s101380" name="Equation" r:id="rId6" imgW="177480" imgH="228600" progId="Equation.DSMT4">
              <p:embed/>
            </p:oleObj>
          </a:graphicData>
        </a:graphic>
      </p:graphicFrame>
      <p:graphicFrame>
        <p:nvGraphicFramePr>
          <p:cNvPr id="451590" name="Object 6"/>
          <p:cNvGraphicFramePr>
            <a:graphicFrameLocks noChangeAspect="1"/>
          </p:cNvGraphicFramePr>
          <p:nvPr/>
        </p:nvGraphicFramePr>
        <p:xfrm>
          <a:off x="1214438" y="5029200"/>
          <a:ext cx="838200" cy="508000"/>
        </p:xfrm>
        <a:graphic>
          <a:graphicData uri="http://schemas.openxmlformats.org/presentationml/2006/ole">
            <p:oleObj spid="_x0000_s101381" name="Equation" r:id="rId7" imgW="380880" imgH="253800" progId="Equation.DSMT4">
              <p:embed/>
            </p:oleObj>
          </a:graphicData>
        </a:graphic>
      </p:graphicFrame>
      <p:graphicFrame>
        <p:nvGraphicFramePr>
          <p:cNvPr id="451591" name="Object 7"/>
          <p:cNvGraphicFramePr>
            <a:graphicFrameLocks noChangeAspect="1"/>
          </p:cNvGraphicFramePr>
          <p:nvPr/>
        </p:nvGraphicFramePr>
        <p:xfrm>
          <a:off x="2214563" y="2786063"/>
          <a:ext cx="2133600" cy="495300"/>
        </p:xfrm>
        <a:graphic>
          <a:graphicData uri="http://schemas.openxmlformats.org/presentationml/2006/ole">
            <p:oleObj spid="_x0000_s101382" name="Equation" r:id="rId8" imgW="1091880" imgH="253800" progId="Equation.DSMT4">
              <p:embed/>
            </p:oleObj>
          </a:graphicData>
        </a:graphic>
      </p:graphicFrame>
    </p:spTree>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30" name="Rectangle 2"/>
          <p:cNvSpPr>
            <a:spLocks noGrp="1" noChangeArrowheads="1"/>
          </p:cNvSpPr>
          <p:nvPr>
            <p:ph type="body" idx="4294967295"/>
          </p:nvPr>
        </p:nvSpPr>
        <p:spPr>
          <a:xfrm>
            <a:off x="214313" y="714375"/>
            <a:ext cx="7848600" cy="5183188"/>
          </a:xfrm>
        </p:spPr>
        <p:txBody>
          <a:bodyPr/>
          <a:lstStyle/>
          <a:p>
            <a:pPr eaLnBrk="1" hangingPunct="1">
              <a:lnSpc>
                <a:spcPct val="120000"/>
              </a:lnSpc>
              <a:buFont typeface="Wingdings" pitchFamily="2" charset="2"/>
              <a:buNone/>
            </a:pPr>
            <a:r>
              <a:rPr lang="en-US" altLang="zh-CN" smtClean="0">
                <a:ea typeface="楷体_GB2312" pitchFamily="49" charset="-122"/>
              </a:rPr>
              <a:t>    </a:t>
            </a:r>
            <a:r>
              <a:rPr lang="zh-CN" altLang="en-US" smtClean="0">
                <a:ea typeface="楷体_GB2312" pitchFamily="49" charset="-122"/>
              </a:rPr>
              <a:t>为得到</a:t>
            </a:r>
            <a:r>
              <a:rPr lang="en-US" altLang="zh-CN" i="1" smtClean="0">
                <a:ea typeface="楷体_GB2312" pitchFamily="49" charset="-122"/>
              </a:rPr>
              <a:t>E</a:t>
            </a:r>
            <a:r>
              <a:rPr lang="en-US" altLang="zh-CN" smtClean="0">
                <a:ea typeface="楷体_GB2312" pitchFamily="49" charset="-122"/>
              </a:rPr>
              <a:t>(</a:t>
            </a:r>
            <a:r>
              <a:rPr lang="en-US" altLang="zh-CN" i="1" smtClean="0">
                <a:ea typeface="楷体_GB2312" pitchFamily="49" charset="-122"/>
              </a:rPr>
              <a:t>y</a:t>
            </a:r>
            <a:r>
              <a:rPr lang="en-US" altLang="zh-CN" sz="2000" baseline="-30000" smtClean="0">
                <a:ea typeface="楷体_GB2312" pitchFamily="49" charset="-122"/>
              </a:rPr>
              <a:t>0</a:t>
            </a:r>
            <a:r>
              <a:rPr lang="en-US" altLang="zh-CN" smtClean="0">
                <a:ea typeface="楷体_GB2312" pitchFamily="49" charset="-122"/>
              </a:rPr>
              <a:t>)</a:t>
            </a:r>
            <a:r>
              <a:rPr lang="zh-CN" altLang="en-US" smtClean="0">
                <a:ea typeface="楷体_GB2312" pitchFamily="49" charset="-122"/>
              </a:rPr>
              <a:t>的区间估计，我们需要知道      的分布。由定理</a:t>
            </a:r>
            <a:r>
              <a:rPr lang="en-US" altLang="zh-CN" smtClean="0">
                <a:ea typeface="楷体_GB2312" pitchFamily="49" charset="-122"/>
              </a:rPr>
              <a:t>3.1</a:t>
            </a:r>
            <a:r>
              <a:rPr lang="zh-CN" altLang="en-US" smtClean="0">
                <a:ea typeface="楷体_GB2312" pitchFamily="49" charset="-122"/>
              </a:rPr>
              <a:t>，</a:t>
            </a:r>
            <a:endParaRPr lang="zh-CN" altLang="en-US" smtClean="0"/>
          </a:p>
          <a:p>
            <a:pPr eaLnBrk="1" hangingPunct="1">
              <a:lnSpc>
                <a:spcPct val="120000"/>
              </a:lnSpc>
              <a:buFont typeface="Wingdings" pitchFamily="2" charset="2"/>
              <a:buNone/>
            </a:pPr>
            <a:endParaRPr lang="zh-CN" altLang="en-US" smtClean="0">
              <a:ea typeface="楷体_GB2312" pitchFamily="49" charset="-122"/>
            </a:endParaRPr>
          </a:p>
          <a:p>
            <a:pPr eaLnBrk="1" hangingPunct="1">
              <a:lnSpc>
                <a:spcPct val="120000"/>
              </a:lnSpc>
              <a:buFont typeface="Wingdings" pitchFamily="2" charset="2"/>
              <a:buNone/>
            </a:pPr>
            <a:endParaRPr lang="zh-CN" altLang="en-US" smtClean="0"/>
          </a:p>
          <a:p>
            <a:pPr eaLnBrk="1" hangingPunct="1">
              <a:lnSpc>
                <a:spcPct val="120000"/>
              </a:lnSpc>
              <a:spcBef>
                <a:spcPct val="0"/>
              </a:spcBef>
              <a:buFont typeface="Wingdings" pitchFamily="2" charset="2"/>
              <a:buNone/>
            </a:pPr>
            <a:r>
              <a:rPr lang="zh-CN" altLang="en-US" smtClean="0">
                <a:ea typeface="楷体_GB2312" pitchFamily="49" charset="-122"/>
              </a:rPr>
              <a:t>   又由定理</a:t>
            </a:r>
            <a:r>
              <a:rPr lang="en-US" altLang="zh-CN" smtClean="0">
                <a:ea typeface="楷体_GB2312" pitchFamily="49" charset="-122"/>
              </a:rPr>
              <a:t>3.3</a:t>
            </a:r>
            <a:r>
              <a:rPr lang="zh-CN" altLang="en-US" smtClean="0">
                <a:ea typeface="楷体_GB2312" pitchFamily="49" charset="-122"/>
              </a:rPr>
              <a:t>知， </a:t>
            </a:r>
            <a:r>
              <a:rPr kumimoji="1" lang="en-US" altLang="zh-CN" i="1" smtClean="0">
                <a:ea typeface="楷体_GB2312" pitchFamily="49" charset="-122"/>
              </a:rPr>
              <a:t>S</a:t>
            </a:r>
            <a:r>
              <a:rPr kumimoji="1" lang="en-US" altLang="zh-CN" sz="2000" i="1" baseline="-25000" smtClean="0">
                <a:ea typeface="楷体_GB2312" pitchFamily="49" charset="-122"/>
              </a:rPr>
              <a:t>e </a:t>
            </a:r>
            <a:r>
              <a:rPr lang="en-US" altLang="zh-CN" smtClean="0">
                <a:ea typeface="楷体_GB2312" pitchFamily="49" charset="-122"/>
              </a:rPr>
              <a:t>/</a:t>
            </a:r>
            <a:r>
              <a:rPr lang="en-US" altLang="zh-CN" i="1" smtClean="0">
                <a:ea typeface="楷体_GB2312" pitchFamily="49" charset="-122"/>
                <a:sym typeface="Symbol" pitchFamily="18" charset="2"/>
              </a:rPr>
              <a:t></a:t>
            </a:r>
            <a:r>
              <a:rPr lang="en-US" altLang="zh-CN" sz="2000" baseline="-25000" smtClean="0">
                <a:ea typeface="楷体_GB2312" pitchFamily="49" charset="-122"/>
                <a:sym typeface="Symbol" pitchFamily="18" charset="2"/>
              </a:rPr>
              <a:t> </a:t>
            </a:r>
            <a:r>
              <a:rPr lang="en-US" altLang="zh-CN" sz="2000" baseline="48000" smtClean="0">
                <a:ea typeface="楷体_GB2312" pitchFamily="49" charset="-122"/>
                <a:sym typeface="Symbol" pitchFamily="18" charset="2"/>
              </a:rPr>
              <a:t>2</a:t>
            </a:r>
            <a:r>
              <a:rPr lang="en-US" altLang="zh-CN" smtClean="0">
                <a:ea typeface="楷体_GB2312" pitchFamily="49" charset="-122"/>
              </a:rPr>
              <a:t> ~</a:t>
            </a:r>
            <a:r>
              <a:rPr lang="en-US" altLang="zh-CN" i="1" smtClean="0">
                <a:ea typeface="楷体_GB2312" pitchFamily="49" charset="-122"/>
                <a:sym typeface="Symbol" pitchFamily="18" charset="2"/>
              </a:rPr>
              <a:t> </a:t>
            </a:r>
            <a:r>
              <a:rPr lang="en-US" altLang="zh-CN" sz="2000" baseline="60000" smtClean="0">
                <a:ea typeface="楷体_GB2312" pitchFamily="49" charset="-122"/>
                <a:sym typeface="Symbol" pitchFamily="18" charset="2"/>
              </a:rPr>
              <a:t>2</a:t>
            </a:r>
            <a:r>
              <a:rPr lang="en-US" altLang="zh-CN" smtClean="0">
                <a:ea typeface="楷体_GB2312" pitchFamily="49" charset="-122"/>
                <a:sym typeface="Symbol" pitchFamily="18" charset="2"/>
              </a:rPr>
              <a:t>(</a:t>
            </a:r>
            <a:r>
              <a:rPr lang="en-US" altLang="zh-CN" i="1" smtClean="0">
                <a:ea typeface="楷体_GB2312" pitchFamily="49" charset="-122"/>
                <a:sym typeface="Symbol" pitchFamily="18" charset="2"/>
              </a:rPr>
              <a:t>n</a:t>
            </a:r>
            <a:r>
              <a:rPr lang="en-US" altLang="zh-CN" smtClean="0">
                <a:ea typeface="楷体_GB2312" pitchFamily="49" charset="-122"/>
                <a:sym typeface="Symbol" pitchFamily="18" charset="2"/>
              </a:rPr>
              <a:t>-2)</a:t>
            </a:r>
            <a:r>
              <a:rPr lang="zh-CN" altLang="en-US" smtClean="0">
                <a:ea typeface="楷体_GB2312" pitchFamily="49" charset="-122"/>
                <a:sym typeface="Symbol" pitchFamily="18" charset="2"/>
              </a:rPr>
              <a:t>，</a:t>
            </a:r>
            <a:r>
              <a:rPr lang="zh-CN" altLang="en-US" smtClean="0">
                <a:ea typeface="楷体_GB2312" pitchFamily="49" charset="-122"/>
              </a:rPr>
              <a:t>且与</a:t>
            </a:r>
          </a:p>
          <a:p>
            <a:pPr eaLnBrk="1" hangingPunct="1">
              <a:lnSpc>
                <a:spcPct val="120000"/>
              </a:lnSpc>
              <a:buFont typeface="Wingdings" pitchFamily="2" charset="2"/>
              <a:buNone/>
            </a:pPr>
            <a:r>
              <a:rPr lang="zh-CN" altLang="en-US" smtClean="0">
                <a:ea typeface="楷体_GB2312" pitchFamily="49" charset="-122"/>
              </a:rPr>
              <a:t>                                 相互独立，故</a:t>
            </a:r>
          </a:p>
        </p:txBody>
      </p:sp>
      <p:graphicFrame>
        <p:nvGraphicFramePr>
          <p:cNvPr id="453635" name="Object 3"/>
          <p:cNvGraphicFramePr>
            <a:graphicFrameLocks noChangeAspect="1"/>
          </p:cNvGraphicFramePr>
          <p:nvPr/>
        </p:nvGraphicFramePr>
        <p:xfrm>
          <a:off x="642938" y="3876675"/>
          <a:ext cx="2590800" cy="557213"/>
        </p:xfrm>
        <a:graphic>
          <a:graphicData uri="http://schemas.openxmlformats.org/presentationml/2006/ole">
            <p:oleObj spid="_x0000_s102402" name="Equation" r:id="rId4" imgW="1180800" imgH="253800" progId="Equation.DSMT4">
              <p:embed/>
            </p:oleObj>
          </a:graphicData>
        </a:graphic>
      </p:graphicFrame>
      <p:graphicFrame>
        <p:nvGraphicFramePr>
          <p:cNvPr id="453636" name="Object 4"/>
          <p:cNvGraphicFramePr>
            <a:graphicFrameLocks noChangeAspect="1"/>
          </p:cNvGraphicFramePr>
          <p:nvPr/>
        </p:nvGraphicFramePr>
        <p:xfrm>
          <a:off x="1428750" y="2019300"/>
          <a:ext cx="6477000" cy="1079500"/>
        </p:xfrm>
        <a:graphic>
          <a:graphicData uri="http://schemas.openxmlformats.org/presentationml/2006/ole">
            <p:oleObj spid="_x0000_s102403" name="Equation" r:id="rId5" imgW="3047760" imgH="507960" progId="Equation.DSMT4">
              <p:embed/>
            </p:oleObj>
          </a:graphicData>
        </a:graphic>
      </p:graphicFrame>
      <p:graphicFrame>
        <p:nvGraphicFramePr>
          <p:cNvPr id="453637" name="Object 5"/>
          <p:cNvGraphicFramePr>
            <a:graphicFrameLocks noChangeAspect="1"/>
          </p:cNvGraphicFramePr>
          <p:nvPr/>
        </p:nvGraphicFramePr>
        <p:xfrm>
          <a:off x="1571625" y="4662488"/>
          <a:ext cx="6019800" cy="1524000"/>
        </p:xfrm>
        <a:graphic>
          <a:graphicData uri="http://schemas.openxmlformats.org/presentationml/2006/ole">
            <p:oleObj spid="_x0000_s102404" name="Equation" r:id="rId6" imgW="3555720" imgH="965160" progId="Equation.DSMT4">
              <p:embed/>
            </p:oleObj>
          </a:graphicData>
        </a:graphic>
      </p:graphicFrame>
      <p:graphicFrame>
        <p:nvGraphicFramePr>
          <p:cNvPr id="453638" name="Object 6"/>
          <p:cNvGraphicFramePr>
            <a:graphicFrameLocks noChangeAspect="1"/>
          </p:cNvGraphicFramePr>
          <p:nvPr/>
        </p:nvGraphicFramePr>
        <p:xfrm>
          <a:off x="7500938" y="785813"/>
          <a:ext cx="474662" cy="609600"/>
        </p:xfrm>
        <a:graphic>
          <a:graphicData uri="http://schemas.openxmlformats.org/presentationml/2006/ole">
            <p:oleObj spid="_x0000_s102405" name="Equation" r:id="rId7" imgW="177480" imgH="228600" progId="Equation.DSMT4">
              <p:embed/>
            </p:oleObj>
          </a:graphicData>
        </a:graphic>
      </p:graphicFrame>
    </p:spTree>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2" name="Rectangle 2"/>
          <p:cNvSpPr>
            <a:spLocks noGrp="1" noChangeArrowheads="1"/>
          </p:cNvSpPr>
          <p:nvPr>
            <p:ph type="body" idx="4294967295"/>
          </p:nvPr>
        </p:nvSpPr>
        <p:spPr>
          <a:xfrm>
            <a:off x="661988" y="714375"/>
            <a:ext cx="8196262" cy="5030788"/>
          </a:xfrm>
        </p:spPr>
        <p:txBody>
          <a:bodyPr/>
          <a:lstStyle/>
          <a:p>
            <a:pPr algn="just" eaLnBrk="1" hangingPunct="1">
              <a:lnSpc>
                <a:spcPct val="120000"/>
              </a:lnSpc>
              <a:buFont typeface="Wingdings" pitchFamily="2" charset="2"/>
              <a:buNone/>
            </a:pPr>
            <a:r>
              <a:rPr lang="zh-CN" altLang="en-US" smtClean="0">
                <a:ea typeface="楷体_GB2312" pitchFamily="49" charset="-122"/>
              </a:rPr>
              <a:t>于是</a:t>
            </a:r>
            <a:r>
              <a:rPr lang="en-US" altLang="zh-CN" i="1" smtClean="0">
                <a:ea typeface="楷体_GB2312" pitchFamily="49" charset="-122"/>
              </a:rPr>
              <a:t>E</a:t>
            </a:r>
            <a:r>
              <a:rPr lang="en-US" altLang="zh-CN" smtClean="0">
                <a:ea typeface="楷体_GB2312" pitchFamily="49" charset="-122"/>
              </a:rPr>
              <a:t>(</a:t>
            </a:r>
            <a:r>
              <a:rPr lang="en-US" altLang="zh-CN" i="1" smtClean="0">
                <a:ea typeface="楷体_GB2312" pitchFamily="49" charset="-122"/>
              </a:rPr>
              <a:t>y</a:t>
            </a:r>
            <a:r>
              <a:rPr lang="en-US" altLang="zh-CN" sz="2000" baseline="-30000" smtClean="0">
                <a:ea typeface="楷体_GB2312" pitchFamily="49" charset="-122"/>
              </a:rPr>
              <a:t>0</a:t>
            </a:r>
            <a:r>
              <a:rPr lang="en-US" altLang="zh-CN" smtClean="0">
                <a:ea typeface="楷体_GB2312" pitchFamily="49" charset="-122"/>
              </a:rPr>
              <a:t>)</a:t>
            </a:r>
            <a:r>
              <a:rPr lang="zh-CN" altLang="en-US" smtClean="0">
                <a:ea typeface="楷体_GB2312" pitchFamily="49" charset="-122"/>
              </a:rPr>
              <a:t>的</a:t>
            </a:r>
            <a:r>
              <a:rPr lang="en-US" altLang="zh-CN" smtClean="0">
                <a:ea typeface="楷体_GB2312" pitchFamily="49" charset="-122"/>
              </a:rPr>
              <a:t>1</a:t>
            </a:r>
            <a:r>
              <a:rPr lang="en-US" altLang="zh-CN" smtClean="0">
                <a:ea typeface="楷体_GB2312" pitchFamily="49" charset="-122"/>
                <a:sym typeface="Symbol" pitchFamily="18" charset="2"/>
              </a:rPr>
              <a:t></a:t>
            </a:r>
            <a:r>
              <a:rPr lang="en-US" altLang="zh-CN" i="1" smtClean="0">
                <a:ea typeface="楷体_GB2312" pitchFamily="49" charset="-122"/>
                <a:sym typeface="Symbol" pitchFamily="18" charset="2"/>
              </a:rPr>
              <a:t> </a:t>
            </a:r>
            <a:r>
              <a:rPr lang="zh-CN" altLang="en-US" smtClean="0">
                <a:ea typeface="楷体_GB2312" pitchFamily="49" charset="-122"/>
              </a:rPr>
              <a:t>的置信区间（</a:t>
            </a:r>
            <a:r>
              <a:rPr lang="en-US" altLang="zh-CN" smtClean="0">
                <a:ea typeface="楷体_GB2312" pitchFamily="49" charset="-122"/>
              </a:rPr>
              <a:t>CI</a:t>
            </a:r>
            <a:r>
              <a:rPr lang="zh-CN" altLang="en-US" smtClean="0">
                <a:ea typeface="楷体_GB2312" pitchFamily="49" charset="-122"/>
              </a:rPr>
              <a:t>）是</a:t>
            </a:r>
            <a:endParaRPr lang="zh-CN" altLang="en-US" smtClean="0"/>
          </a:p>
          <a:p>
            <a:pPr eaLnBrk="1" hangingPunct="1">
              <a:lnSpc>
                <a:spcPct val="120000"/>
              </a:lnSpc>
              <a:spcBef>
                <a:spcPct val="60000"/>
              </a:spcBef>
              <a:buFont typeface="Wingdings" pitchFamily="2" charset="2"/>
              <a:buNone/>
            </a:pPr>
            <a:r>
              <a:rPr lang="zh-CN" altLang="en-US" smtClean="0">
                <a:ea typeface="楷体_GB2312" pitchFamily="49" charset="-122"/>
              </a:rPr>
              <a:t>                                                               </a:t>
            </a:r>
            <a:endParaRPr lang="zh-CN" altLang="en-US" smtClean="0"/>
          </a:p>
          <a:p>
            <a:pPr algn="just" eaLnBrk="1" hangingPunct="1">
              <a:lnSpc>
                <a:spcPct val="120000"/>
              </a:lnSpc>
              <a:buFont typeface="Wingdings" pitchFamily="2" charset="2"/>
              <a:buNone/>
            </a:pPr>
            <a:r>
              <a:rPr lang="zh-CN" altLang="en-US" smtClean="0">
                <a:ea typeface="楷体_GB2312" pitchFamily="49" charset="-122"/>
              </a:rPr>
              <a:t>其中</a:t>
            </a:r>
          </a:p>
          <a:p>
            <a:pPr algn="just" eaLnBrk="1" hangingPunct="1">
              <a:lnSpc>
                <a:spcPct val="120000"/>
              </a:lnSpc>
              <a:spcBef>
                <a:spcPct val="60000"/>
              </a:spcBef>
              <a:buFont typeface="Wingdings" pitchFamily="2" charset="2"/>
              <a:buNone/>
            </a:pPr>
            <a:r>
              <a:rPr lang="zh-CN" altLang="en-US" smtClean="0">
                <a:ea typeface="楷体_GB2312" pitchFamily="49" charset="-122"/>
              </a:rPr>
              <a:t>                                                               </a:t>
            </a:r>
            <a:endParaRPr lang="zh-CN" altLang="en-US" smtClean="0"/>
          </a:p>
          <a:p>
            <a:pPr eaLnBrk="1" hangingPunct="1">
              <a:lnSpc>
                <a:spcPct val="120000"/>
              </a:lnSpc>
              <a:buFont typeface="Wingdings" pitchFamily="2" charset="2"/>
              <a:buNone/>
            </a:pPr>
            <a:endParaRPr lang="zh-CN" altLang="en-US" smtClean="0"/>
          </a:p>
          <a:p>
            <a:pPr eaLnBrk="1" hangingPunct="1">
              <a:buFont typeface="Wingdings" pitchFamily="2" charset="2"/>
              <a:buNone/>
            </a:pPr>
            <a:endParaRPr lang="en-US" altLang="zh-CN" smtClean="0"/>
          </a:p>
        </p:txBody>
      </p:sp>
      <p:graphicFrame>
        <p:nvGraphicFramePr>
          <p:cNvPr id="455683" name="Object 3"/>
          <p:cNvGraphicFramePr>
            <a:graphicFrameLocks noChangeAspect="1"/>
          </p:cNvGraphicFramePr>
          <p:nvPr/>
        </p:nvGraphicFramePr>
        <p:xfrm>
          <a:off x="1785938" y="2794000"/>
          <a:ext cx="4267200" cy="1033463"/>
        </p:xfrm>
        <a:graphic>
          <a:graphicData uri="http://schemas.openxmlformats.org/presentationml/2006/ole">
            <p:oleObj spid="_x0000_s103426" name="Equation" r:id="rId4" imgW="2044440" imgH="495000" progId="Equation.DSMT4">
              <p:embed/>
            </p:oleObj>
          </a:graphicData>
        </a:graphic>
      </p:graphicFrame>
      <p:graphicFrame>
        <p:nvGraphicFramePr>
          <p:cNvPr id="455684" name="Object 4"/>
          <p:cNvGraphicFramePr>
            <a:graphicFrameLocks noChangeAspect="1"/>
          </p:cNvGraphicFramePr>
          <p:nvPr/>
        </p:nvGraphicFramePr>
        <p:xfrm>
          <a:off x="1568450" y="1385888"/>
          <a:ext cx="3214688" cy="758825"/>
        </p:xfrm>
        <a:graphic>
          <a:graphicData uri="http://schemas.openxmlformats.org/presentationml/2006/ole">
            <p:oleObj spid="_x0000_s103427" name="Equation" r:id="rId5" imgW="965160" imgH="228600" progId="Equation.DSMT4">
              <p:embed/>
            </p:oleObj>
          </a:graphicData>
        </a:graphic>
      </p:graphicFrame>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4" name="Text Box 8"/>
          <p:cNvSpPr txBox="1">
            <a:spLocks noChangeArrowheads="1"/>
          </p:cNvSpPr>
          <p:nvPr/>
        </p:nvSpPr>
        <p:spPr bwMode="auto">
          <a:xfrm>
            <a:off x="2357438" y="500063"/>
            <a:ext cx="3919537" cy="646112"/>
          </a:xfrm>
          <a:prstGeom prst="rect">
            <a:avLst/>
          </a:prstGeom>
          <a:noFill/>
          <a:ln w="9525">
            <a:noFill/>
            <a:miter lim="800000"/>
            <a:headEnd/>
            <a:tailEnd/>
          </a:ln>
        </p:spPr>
        <p:txBody>
          <a:bodyPr>
            <a:spAutoFit/>
          </a:bodyPr>
          <a:lstStyle/>
          <a:p>
            <a:pPr algn="just"/>
            <a:r>
              <a:rPr lang="en-US" altLang="zh-CN" sz="3600">
                <a:solidFill>
                  <a:srgbClr val="0000FF"/>
                </a:solidFill>
              </a:rPr>
              <a:t>2</a:t>
            </a:r>
            <a:r>
              <a:rPr lang="zh-CN" altLang="en-US" sz="3600">
                <a:solidFill>
                  <a:srgbClr val="0000FF"/>
                </a:solidFill>
              </a:rPr>
              <a:t>、协方差的性质</a:t>
            </a:r>
          </a:p>
        </p:txBody>
      </p:sp>
      <p:graphicFrame>
        <p:nvGraphicFramePr>
          <p:cNvPr id="394249" name="Object 2"/>
          <p:cNvGraphicFramePr>
            <a:graphicFrameLocks noChangeAspect="1"/>
          </p:cNvGraphicFramePr>
          <p:nvPr/>
        </p:nvGraphicFramePr>
        <p:xfrm>
          <a:off x="642938" y="1428750"/>
          <a:ext cx="3810000" cy="366713"/>
        </p:xfrm>
        <a:graphic>
          <a:graphicData uri="http://schemas.openxmlformats.org/presentationml/2006/ole">
            <p:oleObj spid="_x0000_s4098" name="文档" r:id="rId3" imgW="1976760" imgH="204120" progId="Word.Document.8">
              <p:embed/>
            </p:oleObj>
          </a:graphicData>
        </a:graphic>
      </p:graphicFrame>
      <p:graphicFrame>
        <p:nvGraphicFramePr>
          <p:cNvPr id="394250" name="Object 3"/>
          <p:cNvGraphicFramePr>
            <a:graphicFrameLocks noChangeAspect="1"/>
          </p:cNvGraphicFramePr>
          <p:nvPr/>
        </p:nvGraphicFramePr>
        <p:xfrm>
          <a:off x="642938" y="1916113"/>
          <a:ext cx="5715000" cy="436562"/>
        </p:xfrm>
        <a:graphic>
          <a:graphicData uri="http://schemas.openxmlformats.org/presentationml/2006/ole">
            <p:oleObj spid="_x0000_s4099" name="文档" r:id="rId4" imgW="2590920" imgH="231120" progId="Word.Document.8">
              <p:embed/>
            </p:oleObj>
          </a:graphicData>
        </a:graphic>
      </p:graphicFrame>
      <p:graphicFrame>
        <p:nvGraphicFramePr>
          <p:cNvPr id="394251" name="Object 4"/>
          <p:cNvGraphicFramePr>
            <a:graphicFrameLocks noChangeAspect="1"/>
          </p:cNvGraphicFramePr>
          <p:nvPr/>
        </p:nvGraphicFramePr>
        <p:xfrm>
          <a:off x="642938" y="2520950"/>
          <a:ext cx="5638800" cy="365125"/>
        </p:xfrm>
        <a:graphic>
          <a:graphicData uri="http://schemas.openxmlformats.org/presentationml/2006/ole">
            <p:oleObj spid="_x0000_s4100" name="文档" r:id="rId5" imgW="3009960" imgH="204120" progId="Word.Document.8">
              <p:embed/>
            </p:oleObj>
          </a:graphicData>
        </a:graphic>
      </p:graphicFrame>
      <p:graphicFrame>
        <p:nvGraphicFramePr>
          <p:cNvPr id="394252" name="Object 5"/>
          <p:cNvGraphicFramePr>
            <a:graphicFrameLocks noChangeAspect="1"/>
          </p:cNvGraphicFramePr>
          <p:nvPr/>
        </p:nvGraphicFramePr>
        <p:xfrm>
          <a:off x="642938" y="3021013"/>
          <a:ext cx="8305800" cy="457200"/>
        </p:xfrm>
        <a:graphic>
          <a:graphicData uri="http://schemas.openxmlformats.org/presentationml/2006/ole">
            <p:oleObj spid="_x0000_s4101" name="文档" r:id="rId6" imgW="4686840" imgH="246240" progId="Word.Document.8">
              <p:embed/>
            </p:oleObj>
          </a:graphicData>
        </a:graphic>
      </p:graphicFrame>
      <p:graphicFrame>
        <p:nvGraphicFramePr>
          <p:cNvPr id="394253" name="Object 6"/>
          <p:cNvGraphicFramePr>
            <a:graphicFrameLocks noChangeAspect="1"/>
          </p:cNvGraphicFramePr>
          <p:nvPr/>
        </p:nvGraphicFramePr>
        <p:xfrm>
          <a:off x="719138" y="3554413"/>
          <a:ext cx="3962400" cy="439737"/>
        </p:xfrm>
        <a:graphic>
          <a:graphicData uri="http://schemas.openxmlformats.org/presentationml/2006/ole">
            <p:oleObj spid="_x0000_s4102" name="文档" r:id="rId7" imgW="2057400" imgH="231120" progId="Word.Document.8">
              <p:embed/>
            </p:oleObj>
          </a:graphicData>
        </a:graphic>
      </p:graphicFrame>
      <p:grpSp>
        <p:nvGrpSpPr>
          <p:cNvPr id="4105" name="Group 18"/>
          <p:cNvGrpSpPr>
            <a:grpSpLocks/>
          </p:cNvGrpSpPr>
          <p:nvPr/>
        </p:nvGrpSpPr>
        <p:grpSpPr bwMode="auto">
          <a:xfrm>
            <a:off x="1214438" y="4429125"/>
            <a:ext cx="6513512" cy="560388"/>
            <a:chOff x="576" y="3466"/>
            <a:chExt cx="4103" cy="353"/>
          </a:xfrm>
        </p:grpSpPr>
        <p:sp>
          <p:nvSpPr>
            <p:cNvPr id="4106" name="Text Box 19"/>
            <p:cNvSpPr txBox="1">
              <a:spLocks noChangeArrowheads="1"/>
            </p:cNvSpPr>
            <p:nvPr/>
          </p:nvSpPr>
          <p:spPr bwMode="auto">
            <a:xfrm>
              <a:off x="576" y="3489"/>
              <a:ext cx="1584" cy="330"/>
            </a:xfrm>
            <a:prstGeom prst="rect">
              <a:avLst/>
            </a:prstGeom>
            <a:noFill/>
            <a:ln w="9525">
              <a:noFill/>
              <a:miter lim="800000"/>
              <a:headEnd/>
              <a:tailEnd/>
            </a:ln>
          </p:spPr>
          <p:txBody>
            <a:bodyPr>
              <a:spAutoFit/>
            </a:bodyPr>
            <a:lstStyle/>
            <a:p>
              <a:pPr>
                <a:spcBef>
                  <a:spcPct val="50000"/>
                </a:spcBef>
              </a:pPr>
              <a:r>
                <a:rPr lang="en-US" altLang="zh-CN" sz="2800">
                  <a:solidFill>
                    <a:srgbClr val="000000"/>
                  </a:solidFill>
                </a:rPr>
                <a:t>D(aX+bY)=</a:t>
              </a:r>
            </a:p>
          </p:txBody>
        </p:sp>
        <p:graphicFrame>
          <p:nvGraphicFramePr>
            <p:cNvPr id="4103" name="Object 7"/>
            <p:cNvGraphicFramePr>
              <a:graphicFrameLocks noChangeAspect="1"/>
            </p:cNvGraphicFramePr>
            <p:nvPr/>
          </p:nvGraphicFramePr>
          <p:xfrm>
            <a:off x="1847" y="3466"/>
            <a:ext cx="2832" cy="351"/>
          </p:xfrm>
          <a:graphic>
            <a:graphicData uri="http://schemas.openxmlformats.org/presentationml/2006/ole">
              <p:oleObj spid="_x0000_s4103" name="公式" r:id="rId8" imgW="1726920" imgH="215640" progId="Equation.3">
                <p:embed/>
              </p:oleObj>
            </a:graphicData>
          </a:graphic>
        </p:graphicFrame>
      </p:gr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7730" name="Rectangle 2"/>
          <p:cNvSpPr>
            <a:spLocks noGrp="1" noChangeArrowheads="1"/>
          </p:cNvSpPr>
          <p:nvPr>
            <p:ph type="body" idx="4294967295"/>
          </p:nvPr>
        </p:nvSpPr>
        <p:spPr>
          <a:xfrm>
            <a:off x="285750" y="642938"/>
            <a:ext cx="8572500" cy="5486400"/>
          </a:xfrm>
        </p:spPr>
        <p:txBody>
          <a:bodyPr/>
          <a:lstStyle/>
          <a:p>
            <a:pPr algn="ctr" eaLnBrk="1" hangingPunct="1">
              <a:lnSpc>
                <a:spcPct val="120000"/>
              </a:lnSpc>
              <a:buFont typeface="Wingdings" pitchFamily="2" charset="2"/>
              <a:buNone/>
            </a:pPr>
            <a:r>
              <a:rPr lang="en-US" altLang="zh-CN" smtClean="0">
                <a:solidFill>
                  <a:srgbClr val="0000FF"/>
                </a:solidFill>
                <a:ea typeface="楷体_GB2312" pitchFamily="49" charset="-122"/>
              </a:rPr>
              <a:t>2</a:t>
            </a:r>
            <a:r>
              <a:rPr lang="zh-CN" altLang="en-US" smtClean="0">
                <a:solidFill>
                  <a:srgbClr val="0000FF"/>
                </a:solidFill>
                <a:ea typeface="楷体_GB2312" pitchFamily="49" charset="-122"/>
              </a:rPr>
              <a:t>、 </a:t>
            </a:r>
            <a:r>
              <a:rPr lang="en-US" altLang="zh-CN" i="1" smtClean="0">
                <a:solidFill>
                  <a:srgbClr val="0000FF"/>
                </a:solidFill>
                <a:ea typeface="楷体_GB2312" pitchFamily="49" charset="-122"/>
              </a:rPr>
              <a:t>y</a:t>
            </a:r>
            <a:r>
              <a:rPr lang="en-US" altLang="zh-CN" baseline="-30000" smtClean="0">
                <a:solidFill>
                  <a:srgbClr val="0000FF"/>
                </a:solidFill>
                <a:ea typeface="楷体_GB2312" pitchFamily="49" charset="-122"/>
              </a:rPr>
              <a:t>0</a:t>
            </a:r>
            <a:r>
              <a:rPr lang="zh-CN" altLang="en-US" smtClean="0">
                <a:solidFill>
                  <a:srgbClr val="0000FF"/>
                </a:solidFill>
                <a:ea typeface="楷体_GB2312" pitchFamily="49" charset="-122"/>
              </a:rPr>
              <a:t>的预测区间</a:t>
            </a:r>
            <a:endParaRPr lang="zh-CN" altLang="en-US" smtClean="0">
              <a:solidFill>
                <a:srgbClr val="0000FF"/>
              </a:solidFill>
            </a:endParaRPr>
          </a:p>
          <a:p>
            <a:pPr eaLnBrk="1" hangingPunct="1">
              <a:lnSpc>
                <a:spcPct val="110000"/>
              </a:lnSpc>
              <a:buFont typeface="Wingdings" pitchFamily="2" charset="2"/>
              <a:buNone/>
            </a:pPr>
            <a:r>
              <a:rPr lang="zh-CN" altLang="en-US" smtClean="0">
                <a:ea typeface="楷体_GB2312" pitchFamily="49" charset="-122"/>
              </a:rPr>
              <a:t>    实用中往往更关心</a:t>
            </a:r>
            <a:r>
              <a:rPr lang="en-US" altLang="zh-CN" i="1" smtClean="0">
                <a:ea typeface="楷体_GB2312" pitchFamily="49" charset="-122"/>
              </a:rPr>
              <a:t>x=x</a:t>
            </a:r>
            <a:r>
              <a:rPr lang="en-US" altLang="zh-CN" sz="2000" baseline="-30000" smtClean="0">
                <a:ea typeface="楷体_GB2312" pitchFamily="49" charset="-122"/>
              </a:rPr>
              <a:t>0</a:t>
            </a:r>
            <a:r>
              <a:rPr lang="zh-CN" altLang="en-US" smtClean="0">
                <a:ea typeface="楷体_GB2312" pitchFamily="49" charset="-122"/>
              </a:rPr>
              <a:t>时对应的因变量</a:t>
            </a:r>
            <a:r>
              <a:rPr lang="en-US" altLang="zh-CN" i="1" smtClean="0">
                <a:ea typeface="楷体_GB2312" pitchFamily="49" charset="-122"/>
              </a:rPr>
              <a:t>y</a:t>
            </a:r>
            <a:r>
              <a:rPr lang="en-US" altLang="zh-CN" sz="2000" baseline="-30000" smtClean="0">
                <a:ea typeface="楷体_GB2312" pitchFamily="49" charset="-122"/>
              </a:rPr>
              <a:t>0</a:t>
            </a:r>
            <a:r>
              <a:rPr lang="zh-CN" altLang="en-US" smtClean="0">
                <a:ea typeface="楷体_GB2312" pitchFamily="49" charset="-122"/>
              </a:rPr>
              <a:t>的取值范围。 </a:t>
            </a:r>
            <a:r>
              <a:rPr lang="en-US" altLang="zh-CN" i="1" smtClean="0">
                <a:ea typeface="楷体_GB2312" pitchFamily="49" charset="-122"/>
              </a:rPr>
              <a:t>y</a:t>
            </a:r>
            <a:r>
              <a:rPr lang="en-US" altLang="zh-CN" sz="2000" baseline="-30000" smtClean="0">
                <a:ea typeface="楷体_GB2312" pitchFamily="49" charset="-122"/>
              </a:rPr>
              <a:t>0</a:t>
            </a:r>
            <a:r>
              <a:rPr lang="zh-CN" altLang="en-US" smtClean="0">
                <a:ea typeface="楷体_GB2312" pitchFamily="49" charset="-122"/>
              </a:rPr>
              <a:t>的最可能取值为    ，于是，我们可以使用以     为中心的一个区间                      作为</a:t>
            </a:r>
            <a:r>
              <a:rPr lang="en-US" altLang="zh-CN" i="1" smtClean="0">
                <a:ea typeface="楷体_GB2312" pitchFamily="49" charset="-122"/>
              </a:rPr>
              <a:t>y</a:t>
            </a:r>
            <a:r>
              <a:rPr lang="en-US" altLang="zh-CN" sz="2000" baseline="-30000" smtClean="0">
                <a:ea typeface="楷体_GB2312" pitchFamily="49" charset="-122"/>
              </a:rPr>
              <a:t>0</a:t>
            </a:r>
            <a:r>
              <a:rPr lang="zh-CN" altLang="en-US" smtClean="0">
                <a:ea typeface="楷体_GB2312" pitchFamily="49" charset="-122"/>
              </a:rPr>
              <a:t>的取值范围。经推导，</a:t>
            </a:r>
            <a:r>
              <a:rPr lang="zh-CN" altLang="en-US" i="1" smtClean="0">
                <a:ea typeface="楷体_GB2312" pitchFamily="49" charset="-122"/>
                <a:sym typeface="Symbol" pitchFamily="18" charset="2"/>
              </a:rPr>
              <a:t> </a:t>
            </a:r>
            <a:r>
              <a:rPr lang="zh-CN" altLang="en-US" smtClean="0">
                <a:ea typeface="楷体_GB2312" pitchFamily="49" charset="-122"/>
              </a:rPr>
              <a:t>的表达式为</a:t>
            </a:r>
            <a:endParaRPr lang="zh-CN" altLang="en-US" smtClean="0"/>
          </a:p>
          <a:p>
            <a:pPr eaLnBrk="1" hangingPunct="1">
              <a:lnSpc>
                <a:spcPct val="110000"/>
              </a:lnSpc>
              <a:spcBef>
                <a:spcPct val="0"/>
              </a:spcBef>
              <a:buFont typeface="Wingdings" pitchFamily="2" charset="2"/>
              <a:buNone/>
            </a:pPr>
            <a:endParaRPr lang="zh-CN" altLang="en-US" smtClean="0">
              <a:ea typeface="楷体_GB2312" pitchFamily="49" charset="-122"/>
            </a:endParaRPr>
          </a:p>
          <a:p>
            <a:pPr eaLnBrk="1" hangingPunct="1">
              <a:spcBef>
                <a:spcPct val="0"/>
              </a:spcBef>
              <a:buFont typeface="Wingdings" pitchFamily="2" charset="2"/>
              <a:buNone/>
            </a:pPr>
            <a:r>
              <a:rPr lang="zh-CN" altLang="en-US" smtClean="0">
                <a:ea typeface="楷体_GB2312" pitchFamily="49" charset="-122"/>
              </a:rPr>
              <a:t>                                                                    </a:t>
            </a:r>
            <a:r>
              <a:rPr lang="en-US" altLang="zh-CN" smtClean="0">
                <a:ea typeface="楷体_GB2312" pitchFamily="49" charset="-122"/>
              </a:rPr>
              <a:t>(8.4.23</a:t>
            </a:r>
            <a:r>
              <a:rPr lang="zh-CN" altLang="en-US" smtClean="0">
                <a:ea typeface="楷体_GB2312" pitchFamily="49" charset="-122"/>
              </a:rPr>
              <a:t>）</a:t>
            </a:r>
            <a:endParaRPr lang="zh-CN" altLang="en-US" smtClean="0"/>
          </a:p>
          <a:p>
            <a:pPr eaLnBrk="1" hangingPunct="1">
              <a:lnSpc>
                <a:spcPct val="110000"/>
              </a:lnSpc>
              <a:spcBef>
                <a:spcPct val="0"/>
              </a:spcBef>
              <a:buFont typeface="Wingdings" pitchFamily="2" charset="2"/>
              <a:buNone/>
            </a:pPr>
            <a:endParaRPr lang="zh-CN" altLang="en-US" smtClean="0">
              <a:ea typeface="楷体_GB2312" pitchFamily="49" charset="-122"/>
            </a:endParaRPr>
          </a:p>
          <a:p>
            <a:pPr eaLnBrk="1" hangingPunct="1">
              <a:lnSpc>
                <a:spcPct val="110000"/>
              </a:lnSpc>
              <a:spcBef>
                <a:spcPct val="0"/>
              </a:spcBef>
              <a:buFont typeface="Wingdings" pitchFamily="2" charset="2"/>
              <a:buNone/>
            </a:pPr>
            <a:r>
              <a:rPr lang="zh-CN" altLang="en-US" smtClean="0">
                <a:ea typeface="楷体_GB2312" pitchFamily="49" charset="-122"/>
              </a:rPr>
              <a:t>    上述预测区间（</a:t>
            </a:r>
            <a:r>
              <a:rPr lang="en-US" altLang="zh-CN" smtClean="0">
                <a:ea typeface="楷体_GB2312" pitchFamily="49" charset="-122"/>
              </a:rPr>
              <a:t>PI</a:t>
            </a:r>
            <a:r>
              <a:rPr lang="zh-CN" altLang="en-US" smtClean="0">
                <a:ea typeface="楷体_GB2312" pitchFamily="49" charset="-122"/>
              </a:rPr>
              <a:t>）与</a:t>
            </a:r>
            <a:r>
              <a:rPr lang="en-US" altLang="zh-CN" i="1" smtClean="0">
                <a:ea typeface="楷体_GB2312" pitchFamily="49" charset="-122"/>
              </a:rPr>
              <a:t>E</a:t>
            </a:r>
            <a:r>
              <a:rPr lang="en-US" altLang="zh-CN" smtClean="0">
                <a:ea typeface="楷体_GB2312" pitchFamily="49" charset="-122"/>
              </a:rPr>
              <a:t>(</a:t>
            </a:r>
            <a:r>
              <a:rPr lang="en-US" altLang="zh-CN" i="1" smtClean="0">
                <a:ea typeface="楷体_GB2312" pitchFamily="49" charset="-122"/>
              </a:rPr>
              <a:t>y</a:t>
            </a:r>
            <a:r>
              <a:rPr lang="en-US" altLang="zh-CN" sz="2000" baseline="-30000" smtClean="0">
                <a:ea typeface="楷体_GB2312" pitchFamily="49" charset="-122"/>
              </a:rPr>
              <a:t>0</a:t>
            </a:r>
            <a:r>
              <a:rPr lang="en-US" altLang="zh-CN" smtClean="0">
                <a:ea typeface="楷体_GB2312" pitchFamily="49" charset="-122"/>
              </a:rPr>
              <a:t>)</a:t>
            </a:r>
            <a:r>
              <a:rPr lang="zh-CN" altLang="en-US" smtClean="0">
                <a:ea typeface="楷体_GB2312" pitchFamily="49" charset="-122"/>
              </a:rPr>
              <a:t>的置信区间的差别就在于根号里多个</a:t>
            </a:r>
            <a:r>
              <a:rPr lang="en-US" altLang="zh-CN" smtClean="0">
                <a:ea typeface="楷体_GB2312" pitchFamily="49" charset="-122"/>
              </a:rPr>
              <a:t>1</a:t>
            </a:r>
            <a:r>
              <a:rPr lang="zh-CN" altLang="en-US" smtClean="0">
                <a:ea typeface="楷体_GB2312" pitchFamily="49" charset="-122"/>
              </a:rPr>
              <a:t>。</a:t>
            </a:r>
            <a:r>
              <a:rPr lang="zh-CN" altLang="en-US" smtClean="0"/>
              <a:t> </a:t>
            </a:r>
          </a:p>
        </p:txBody>
      </p:sp>
      <p:graphicFrame>
        <p:nvGraphicFramePr>
          <p:cNvPr id="457731" name="Object 3"/>
          <p:cNvGraphicFramePr>
            <a:graphicFrameLocks noChangeAspect="1"/>
          </p:cNvGraphicFramePr>
          <p:nvPr/>
        </p:nvGraphicFramePr>
        <p:xfrm>
          <a:off x="5500688" y="1892300"/>
          <a:ext cx="415925" cy="533400"/>
        </p:xfrm>
        <a:graphic>
          <a:graphicData uri="http://schemas.openxmlformats.org/presentationml/2006/ole">
            <p:oleObj spid="_x0000_s104450" name="Equation" r:id="rId4" imgW="177480" imgH="228600" progId="Equation.DSMT4">
              <p:embed/>
            </p:oleObj>
          </a:graphicData>
        </a:graphic>
      </p:graphicFrame>
      <p:graphicFrame>
        <p:nvGraphicFramePr>
          <p:cNvPr id="457732" name="Object 4"/>
          <p:cNvGraphicFramePr>
            <a:graphicFrameLocks noChangeAspect="1"/>
          </p:cNvGraphicFramePr>
          <p:nvPr/>
        </p:nvGraphicFramePr>
        <p:xfrm>
          <a:off x="2428875" y="2463800"/>
          <a:ext cx="415925" cy="533400"/>
        </p:xfrm>
        <a:graphic>
          <a:graphicData uri="http://schemas.openxmlformats.org/presentationml/2006/ole">
            <p:oleObj spid="_x0000_s104451" name="Equation" r:id="rId5" imgW="177480" imgH="228600" progId="Equation.DSMT4">
              <p:embed/>
            </p:oleObj>
          </a:graphicData>
        </a:graphic>
      </p:graphicFrame>
      <p:graphicFrame>
        <p:nvGraphicFramePr>
          <p:cNvPr id="457733" name="Object 5"/>
          <p:cNvGraphicFramePr>
            <a:graphicFrameLocks noChangeAspect="1"/>
          </p:cNvGraphicFramePr>
          <p:nvPr/>
        </p:nvGraphicFramePr>
        <p:xfrm>
          <a:off x="6072188" y="2463800"/>
          <a:ext cx="1905000" cy="463550"/>
        </p:xfrm>
        <a:graphic>
          <a:graphicData uri="http://schemas.openxmlformats.org/presentationml/2006/ole">
            <p:oleObj spid="_x0000_s104452" name="Equation" r:id="rId6" imgW="939600" imgH="228600" progId="Equation.DSMT4">
              <p:embed/>
            </p:oleObj>
          </a:graphicData>
        </a:graphic>
      </p:graphicFrame>
      <p:graphicFrame>
        <p:nvGraphicFramePr>
          <p:cNvPr id="457734" name="Object 6"/>
          <p:cNvGraphicFramePr>
            <a:graphicFrameLocks noChangeAspect="1"/>
          </p:cNvGraphicFramePr>
          <p:nvPr/>
        </p:nvGraphicFramePr>
        <p:xfrm>
          <a:off x="1143000" y="3821113"/>
          <a:ext cx="5105400" cy="954087"/>
        </p:xfrm>
        <a:graphic>
          <a:graphicData uri="http://schemas.openxmlformats.org/presentationml/2006/ole">
            <p:oleObj spid="_x0000_s104453" name="Equation" r:id="rId7" imgW="2654280" imgH="49500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7730"/>
                                        </p:tgtEl>
                                        <p:attrNameLst>
                                          <p:attrName>style.visibility</p:attrName>
                                        </p:attrNameLst>
                                      </p:cBhvr>
                                      <p:to>
                                        <p:strVal val="visible"/>
                                      </p:to>
                                    </p:set>
                                    <p:animEffect transition="in" filter="blinds(horizontal)">
                                      <p:cBhvr>
                                        <p:cTn id="7" dur="500"/>
                                        <p:tgtEl>
                                          <p:spTgt spid="457730"/>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457731"/>
                                        </p:tgtEl>
                                        <p:attrNameLst>
                                          <p:attrName>style.visibility</p:attrName>
                                        </p:attrNameLst>
                                      </p:cBhvr>
                                      <p:to>
                                        <p:strVal val="visible"/>
                                      </p:to>
                                    </p:set>
                                    <p:animEffect transition="in" filter="dissolve">
                                      <p:cBhvr>
                                        <p:cTn id="11" dur="500"/>
                                        <p:tgtEl>
                                          <p:spTgt spid="457731"/>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457732"/>
                                        </p:tgtEl>
                                        <p:attrNameLst>
                                          <p:attrName>style.visibility</p:attrName>
                                        </p:attrNameLst>
                                      </p:cBhvr>
                                      <p:to>
                                        <p:strVal val="visible"/>
                                      </p:to>
                                    </p:set>
                                    <p:animEffect transition="in" filter="dissolve">
                                      <p:cBhvr>
                                        <p:cTn id="15" dur="500"/>
                                        <p:tgtEl>
                                          <p:spTgt spid="457732"/>
                                        </p:tgtEl>
                                      </p:cBhvr>
                                    </p:animEffect>
                                  </p:childTnLst>
                                </p:cTn>
                              </p:par>
                            </p:childTnLst>
                          </p:cTn>
                        </p:par>
                        <p:par>
                          <p:cTn id="16" fill="hold">
                            <p:stCondLst>
                              <p:cond delay="1500"/>
                            </p:stCondLst>
                            <p:childTnLst>
                              <p:par>
                                <p:cTn id="17" presetID="9" presetClass="entr" presetSubtype="0" fill="hold" nodeType="afterEffect">
                                  <p:stCondLst>
                                    <p:cond delay="0"/>
                                  </p:stCondLst>
                                  <p:childTnLst>
                                    <p:set>
                                      <p:cBhvr>
                                        <p:cTn id="18" dur="1" fill="hold">
                                          <p:stCondLst>
                                            <p:cond delay="0"/>
                                          </p:stCondLst>
                                        </p:cTn>
                                        <p:tgtEl>
                                          <p:spTgt spid="457733"/>
                                        </p:tgtEl>
                                        <p:attrNameLst>
                                          <p:attrName>style.visibility</p:attrName>
                                        </p:attrNameLst>
                                      </p:cBhvr>
                                      <p:to>
                                        <p:strVal val="visible"/>
                                      </p:to>
                                    </p:set>
                                    <p:animEffect transition="in" filter="dissolve">
                                      <p:cBhvr>
                                        <p:cTn id="19" dur="500"/>
                                        <p:tgtEl>
                                          <p:spTgt spid="457733"/>
                                        </p:tgtEl>
                                      </p:cBhvr>
                                    </p:animEffect>
                                  </p:childTnLst>
                                </p:cTn>
                              </p:par>
                            </p:childTnLst>
                          </p:cTn>
                        </p:par>
                        <p:par>
                          <p:cTn id="20" fill="hold">
                            <p:stCondLst>
                              <p:cond delay="2000"/>
                            </p:stCondLst>
                            <p:childTnLst>
                              <p:par>
                                <p:cTn id="21" presetID="9" presetClass="entr" presetSubtype="0" fill="hold" nodeType="afterEffect">
                                  <p:stCondLst>
                                    <p:cond delay="0"/>
                                  </p:stCondLst>
                                  <p:childTnLst>
                                    <p:set>
                                      <p:cBhvr>
                                        <p:cTn id="22" dur="1" fill="hold">
                                          <p:stCondLst>
                                            <p:cond delay="0"/>
                                          </p:stCondLst>
                                        </p:cTn>
                                        <p:tgtEl>
                                          <p:spTgt spid="457734"/>
                                        </p:tgtEl>
                                        <p:attrNameLst>
                                          <p:attrName>style.visibility</p:attrName>
                                        </p:attrNameLst>
                                      </p:cBhvr>
                                      <p:to>
                                        <p:strVal val="visible"/>
                                      </p:to>
                                    </p:set>
                                    <p:animEffect transition="in" filter="dissolve">
                                      <p:cBhvr>
                                        <p:cTn id="23" dur="500"/>
                                        <p:tgtEl>
                                          <p:spTgt spid="4577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7730" grpId="0"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704" name="Rectangle 2"/>
          <p:cNvSpPr>
            <a:spLocks noGrp="1" noChangeArrowheads="1"/>
          </p:cNvSpPr>
          <p:nvPr>
            <p:ph type="body" idx="4294967295"/>
          </p:nvPr>
        </p:nvSpPr>
        <p:spPr>
          <a:xfrm>
            <a:off x="142875" y="714375"/>
            <a:ext cx="8786813" cy="5500688"/>
          </a:xfrm>
        </p:spPr>
        <p:txBody>
          <a:bodyPr/>
          <a:lstStyle/>
          <a:p>
            <a:pPr eaLnBrk="1" hangingPunct="1">
              <a:lnSpc>
                <a:spcPct val="120000"/>
              </a:lnSpc>
              <a:spcBef>
                <a:spcPct val="0"/>
              </a:spcBef>
              <a:buFont typeface="Wingdings" pitchFamily="2" charset="2"/>
              <a:buNone/>
            </a:pPr>
            <a:r>
              <a:rPr lang="en-US" altLang="zh-CN" sz="2800" smtClean="0">
                <a:ea typeface="楷体_GB2312" pitchFamily="49" charset="-122"/>
              </a:rPr>
              <a:t>        </a:t>
            </a:r>
            <a:r>
              <a:rPr lang="zh-CN" altLang="en-US" sz="2800" smtClean="0">
                <a:ea typeface="楷体_GB2312" pitchFamily="49" charset="-122"/>
              </a:rPr>
              <a:t>预测区间的长度</a:t>
            </a:r>
            <a:r>
              <a:rPr lang="en-US" altLang="zh-CN" sz="2800" smtClean="0">
                <a:ea typeface="楷体_GB2312" pitchFamily="49" charset="-122"/>
              </a:rPr>
              <a:t>2</a:t>
            </a:r>
            <a:r>
              <a:rPr lang="en-US" altLang="zh-CN" sz="2800" i="1" smtClean="0">
                <a:ea typeface="楷体_GB2312" pitchFamily="49" charset="-122"/>
                <a:sym typeface="Symbol" pitchFamily="18" charset="2"/>
              </a:rPr>
              <a:t></a:t>
            </a:r>
            <a:r>
              <a:rPr lang="zh-CN" altLang="en-US" sz="2800" smtClean="0">
                <a:ea typeface="楷体_GB2312" pitchFamily="49" charset="-122"/>
              </a:rPr>
              <a:t>与样本量</a:t>
            </a:r>
            <a:r>
              <a:rPr lang="en-US" altLang="zh-CN" sz="2800" i="1" smtClean="0">
                <a:ea typeface="楷体_GB2312" pitchFamily="49" charset="-122"/>
              </a:rPr>
              <a:t>n</a:t>
            </a:r>
            <a:r>
              <a:rPr lang="zh-CN" altLang="en-US" sz="2800" smtClean="0">
                <a:ea typeface="楷体_GB2312" pitchFamily="49" charset="-122"/>
              </a:rPr>
              <a:t>、</a:t>
            </a:r>
            <a:r>
              <a:rPr lang="en-US" altLang="zh-CN" sz="2800" i="1" smtClean="0">
                <a:ea typeface="楷体_GB2312" pitchFamily="49" charset="-122"/>
              </a:rPr>
              <a:t>x</a:t>
            </a:r>
            <a:r>
              <a:rPr lang="zh-CN" altLang="en-US" sz="2800" smtClean="0">
                <a:ea typeface="楷体_GB2312" pitchFamily="49" charset="-122"/>
              </a:rPr>
              <a:t>的偏差平方和</a:t>
            </a:r>
            <a:r>
              <a:rPr kumimoji="1" lang="en-US" altLang="zh-CN" sz="2800" i="1" smtClean="0">
                <a:ea typeface="楷体_GB2312" pitchFamily="49" charset="-122"/>
              </a:rPr>
              <a:t>l</a:t>
            </a:r>
            <a:r>
              <a:rPr kumimoji="1" lang="en-US" altLang="zh-CN" sz="2800" i="1" baseline="-30000" smtClean="0">
                <a:ea typeface="楷体_GB2312" pitchFamily="49" charset="-122"/>
              </a:rPr>
              <a:t>xx</a:t>
            </a:r>
            <a:r>
              <a:rPr lang="zh-CN" altLang="en-US" sz="2800" smtClean="0">
                <a:ea typeface="楷体_GB2312" pitchFamily="49" charset="-122"/>
              </a:rPr>
              <a:t>、 </a:t>
            </a:r>
            <a:r>
              <a:rPr lang="en-US" altLang="zh-CN" sz="2800" i="1" smtClean="0">
                <a:ea typeface="楷体_GB2312" pitchFamily="49" charset="-122"/>
              </a:rPr>
              <a:t>x</a:t>
            </a:r>
            <a:r>
              <a:rPr lang="en-US" altLang="zh-CN" sz="2800" baseline="-30000" smtClean="0">
                <a:ea typeface="楷体_GB2312" pitchFamily="49" charset="-122"/>
              </a:rPr>
              <a:t>0 </a:t>
            </a:r>
            <a:r>
              <a:rPr lang="zh-CN" altLang="en-US" sz="2800" smtClean="0">
                <a:ea typeface="楷体_GB2312" pitchFamily="49" charset="-122"/>
              </a:rPr>
              <a:t>到   的距离            有关。</a:t>
            </a:r>
            <a:endParaRPr lang="zh-CN" altLang="en-US" sz="2800" smtClean="0"/>
          </a:p>
          <a:p>
            <a:pPr eaLnBrk="1" hangingPunct="1">
              <a:lnSpc>
                <a:spcPct val="120000"/>
              </a:lnSpc>
              <a:spcBef>
                <a:spcPct val="0"/>
              </a:spcBef>
              <a:buFont typeface="Wingdings" pitchFamily="2" charset="2"/>
              <a:buNone/>
            </a:pPr>
            <a:r>
              <a:rPr lang="zh-CN" altLang="en-US" sz="2800" smtClean="0">
                <a:ea typeface="楷体_GB2312" pitchFamily="49" charset="-122"/>
              </a:rPr>
              <a:t>       当                        时，预测精度可能变得很差，在这种情况下的预测称作外推，需要特别小心。</a:t>
            </a:r>
            <a:endParaRPr lang="en-US" altLang="zh-CN" sz="2800" smtClean="0">
              <a:ea typeface="楷体_GB2312" pitchFamily="49" charset="-122"/>
            </a:endParaRPr>
          </a:p>
          <a:p>
            <a:pPr eaLnBrk="1" hangingPunct="1">
              <a:lnSpc>
                <a:spcPct val="120000"/>
              </a:lnSpc>
              <a:spcBef>
                <a:spcPct val="0"/>
              </a:spcBef>
              <a:buFont typeface="Wingdings" pitchFamily="2" charset="2"/>
              <a:buNone/>
            </a:pPr>
            <a:r>
              <a:rPr lang="en-US" altLang="zh-CN" sz="2800" smtClean="0">
                <a:ea typeface="楷体_GB2312" pitchFamily="49" charset="-122"/>
              </a:rPr>
              <a:t>    </a:t>
            </a:r>
            <a:r>
              <a:rPr lang="zh-CN" altLang="en-US" sz="2800" smtClean="0">
                <a:ea typeface="楷体_GB2312" pitchFamily="49" charset="-122"/>
              </a:rPr>
              <a:t>    另外，若</a:t>
            </a:r>
            <a:r>
              <a:rPr lang="en-US" altLang="zh-CN" sz="2800" i="1" smtClean="0">
                <a:ea typeface="楷体_GB2312" pitchFamily="49" charset="-122"/>
              </a:rPr>
              <a:t>x</a:t>
            </a:r>
            <a:r>
              <a:rPr lang="en-US" altLang="zh-CN" sz="2800" baseline="-25000" smtClean="0">
                <a:ea typeface="楷体_GB2312" pitchFamily="49" charset="-122"/>
              </a:rPr>
              <a:t>1</a:t>
            </a:r>
            <a:r>
              <a:rPr lang="en-US" altLang="zh-CN" sz="2800" smtClean="0">
                <a:ea typeface="楷体_GB2312" pitchFamily="49" charset="-122"/>
              </a:rPr>
              <a:t>, </a:t>
            </a:r>
            <a:r>
              <a:rPr lang="en-US" altLang="zh-CN" sz="2800" i="1" smtClean="0">
                <a:ea typeface="楷体_GB2312" pitchFamily="49" charset="-122"/>
              </a:rPr>
              <a:t>x</a:t>
            </a:r>
            <a:r>
              <a:rPr lang="en-US" altLang="zh-CN" sz="2800" baseline="-25000" smtClean="0">
                <a:ea typeface="楷体_GB2312" pitchFamily="49" charset="-122"/>
              </a:rPr>
              <a:t>2</a:t>
            </a:r>
            <a:r>
              <a:rPr lang="en-US" altLang="zh-CN" sz="2800" smtClean="0">
                <a:ea typeface="楷体_GB2312" pitchFamily="49" charset="-122"/>
              </a:rPr>
              <a:t>,</a:t>
            </a:r>
            <a:r>
              <a:rPr lang="en-US" altLang="zh-CN" sz="2800" smtClean="0">
                <a:ea typeface="楷体_GB2312" pitchFamily="49" charset="-122"/>
                <a:sym typeface="Symbol" pitchFamily="18" charset="2"/>
              </a:rPr>
              <a:t></a:t>
            </a:r>
            <a:r>
              <a:rPr lang="en-US" altLang="zh-CN" sz="2800" smtClean="0">
                <a:ea typeface="楷体_GB2312" pitchFamily="49" charset="-122"/>
              </a:rPr>
              <a:t>, </a:t>
            </a:r>
            <a:r>
              <a:rPr lang="en-US" altLang="zh-CN" sz="2800" i="1" smtClean="0">
                <a:ea typeface="楷体_GB2312" pitchFamily="49" charset="-122"/>
              </a:rPr>
              <a:t>x</a:t>
            </a:r>
            <a:r>
              <a:rPr lang="en-US" altLang="zh-CN" sz="2800" i="1" baseline="-25000" smtClean="0">
                <a:ea typeface="楷体_GB2312" pitchFamily="49" charset="-122"/>
              </a:rPr>
              <a:t>n</a:t>
            </a:r>
            <a:r>
              <a:rPr lang="zh-CN" altLang="en-US" sz="2800" smtClean="0">
                <a:ea typeface="楷体_GB2312" pitchFamily="49" charset="-122"/>
              </a:rPr>
              <a:t>较为集中时，那么</a:t>
            </a:r>
            <a:r>
              <a:rPr kumimoji="1" lang="en-US" altLang="zh-CN" sz="2800" i="1" smtClean="0">
                <a:ea typeface="楷体_GB2312" pitchFamily="49" charset="-122"/>
              </a:rPr>
              <a:t>l</a:t>
            </a:r>
            <a:r>
              <a:rPr kumimoji="1" lang="en-US" altLang="zh-CN" sz="2800" i="1" baseline="-30000" smtClean="0">
                <a:ea typeface="楷体_GB2312" pitchFamily="49" charset="-122"/>
              </a:rPr>
              <a:t>xx</a:t>
            </a:r>
            <a:r>
              <a:rPr lang="zh-CN" altLang="en-US" sz="2800" smtClean="0">
                <a:ea typeface="楷体_GB2312" pitchFamily="49" charset="-122"/>
              </a:rPr>
              <a:t>就较小，也会导致预测精度的降低。因此，在收集数据时要使</a:t>
            </a:r>
            <a:r>
              <a:rPr lang="en-US" altLang="zh-CN" sz="2800" i="1" smtClean="0">
                <a:ea typeface="楷体_GB2312" pitchFamily="49" charset="-122"/>
              </a:rPr>
              <a:t>x</a:t>
            </a:r>
            <a:r>
              <a:rPr lang="en-US" altLang="zh-CN" sz="2800" baseline="-25000" smtClean="0">
                <a:ea typeface="楷体_GB2312" pitchFamily="49" charset="-122"/>
              </a:rPr>
              <a:t>1</a:t>
            </a:r>
            <a:r>
              <a:rPr lang="en-US" altLang="zh-CN" sz="2800" smtClean="0">
                <a:ea typeface="楷体_GB2312" pitchFamily="49" charset="-122"/>
              </a:rPr>
              <a:t>, </a:t>
            </a:r>
            <a:r>
              <a:rPr lang="en-US" altLang="zh-CN" sz="2800" i="1" smtClean="0">
                <a:ea typeface="楷体_GB2312" pitchFamily="49" charset="-122"/>
              </a:rPr>
              <a:t>x</a:t>
            </a:r>
            <a:r>
              <a:rPr lang="en-US" altLang="zh-CN" sz="2800" baseline="-25000" smtClean="0">
                <a:ea typeface="楷体_GB2312" pitchFamily="49" charset="-122"/>
              </a:rPr>
              <a:t>2</a:t>
            </a:r>
            <a:r>
              <a:rPr lang="en-US" altLang="zh-CN" sz="2800" smtClean="0">
                <a:ea typeface="楷体_GB2312" pitchFamily="49" charset="-122"/>
              </a:rPr>
              <a:t>,</a:t>
            </a:r>
            <a:r>
              <a:rPr lang="en-US" altLang="zh-CN" sz="2800" smtClean="0">
                <a:ea typeface="楷体_GB2312" pitchFamily="49" charset="-122"/>
                <a:sym typeface="Symbol" pitchFamily="18" charset="2"/>
              </a:rPr>
              <a:t></a:t>
            </a:r>
            <a:r>
              <a:rPr lang="en-US" altLang="zh-CN" sz="2800" smtClean="0">
                <a:ea typeface="楷体_GB2312" pitchFamily="49" charset="-122"/>
              </a:rPr>
              <a:t>, </a:t>
            </a:r>
            <a:r>
              <a:rPr lang="en-US" altLang="zh-CN" sz="2800" i="1" smtClean="0">
                <a:ea typeface="楷体_GB2312" pitchFamily="49" charset="-122"/>
              </a:rPr>
              <a:t>x</a:t>
            </a:r>
            <a:r>
              <a:rPr lang="en-US" altLang="zh-CN" sz="2800" i="1" baseline="-25000" smtClean="0">
                <a:ea typeface="楷体_GB2312" pitchFamily="49" charset="-122"/>
              </a:rPr>
              <a:t>n</a:t>
            </a:r>
            <a:r>
              <a:rPr lang="zh-CN" altLang="en-US" sz="2800" smtClean="0">
                <a:ea typeface="楷体_GB2312" pitchFamily="49" charset="-122"/>
              </a:rPr>
              <a:t>尽量分散，这对提高精度有利。</a:t>
            </a:r>
            <a:endParaRPr lang="zh-CN" altLang="en-US" sz="2800" smtClean="0"/>
          </a:p>
          <a:p>
            <a:pPr eaLnBrk="1" hangingPunct="1">
              <a:lnSpc>
                <a:spcPct val="120000"/>
              </a:lnSpc>
              <a:spcBef>
                <a:spcPct val="0"/>
              </a:spcBef>
              <a:buFont typeface="Wingdings" pitchFamily="2" charset="2"/>
              <a:buNone/>
            </a:pPr>
            <a:r>
              <a:rPr lang="zh-CN" altLang="en-US" sz="2800" smtClean="0">
                <a:ea typeface="楷体_GB2312" pitchFamily="49" charset="-122"/>
              </a:rPr>
              <a:t>       当</a:t>
            </a:r>
            <a:r>
              <a:rPr lang="en-US" altLang="zh-CN" sz="2800" i="1" smtClean="0">
                <a:ea typeface="楷体_GB2312" pitchFamily="49" charset="-122"/>
              </a:rPr>
              <a:t>n</a:t>
            </a:r>
            <a:r>
              <a:rPr lang="zh-CN" altLang="en-US" sz="2800" smtClean="0">
                <a:ea typeface="楷体_GB2312" pitchFamily="49" charset="-122"/>
              </a:rPr>
              <a:t>较大时（如</a:t>
            </a:r>
            <a:r>
              <a:rPr lang="en-US" altLang="zh-CN" sz="2800" i="1" smtClean="0">
                <a:ea typeface="楷体_GB2312" pitchFamily="49" charset="-122"/>
              </a:rPr>
              <a:t>n </a:t>
            </a:r>
            <a:r>
              <a:rPr lang="en-US" altLang="zh-CN" sz="2800" smtClean="0">
                <a:ea typeface="楷体_GB2312" pitchFamily="49" charset="-122"/>
              </a:rPr>
              <a:t>&gt;30)</a:t>
            </a:r>
            <a:r>
              <a:rPr lang="zh-CN" altLang="en-US" sz="2800" smtClean="0">
                <a:ea typeface="楷体_GB2312" pitchFamily="49" charset="-122"/>
              </a:rPr>
              <a:t>，</a:t>
            </a:r>
            <a:r>
              <a:rPr lang="zh-CN" altLang="en-US" sz="2800" i="1" smtClean="0">
                <a:ea typeface="楷体_GB2312" pitchFamily="49" charset="-122"/>
              </a:rPr>
              <a:t> </a:t>
            </a:r>
            <a:r>
              <a:rPr lang="en-US" altLang="zh-CN" sz="2800" i="1" smtClean="0">
                <a:ea typeface="楷体_GB2312" pitchFamily="49" charset="-122"/>
              </a:rPr>
              <a:t>t</a:t>
            </a:r>
            <a:r>
              <a:rPr lang="zh-CN" altLang="en-US" sz="2800" smtClean="0">
                <a:ea typeface="楷体_GB2312" pitchFamily="49" charset="-122"/>
              </a:rPr>
              <a:t>分布可以用正态分布近似，进一步，若</a:t>
            </a:r>
            <a:r>
              <a:rPr lang="en-US" altLang="zh-CN" sz="2800" i="1" smtClean="0">
                <a:ea typeface="楷体_GB2312" pitchFamily="49" charset="-122"/>
              </a:rPr>
              <a:t>x</a:t>
            </a:r>
            <a:r>
              <a:rPr lang="en-US" altLang="zh-CN" sz="2800" baseline="-30000" smtClean="0">
                <a:ea typeface="楷体_GB2312" pitchFamily="49" charset="-122"/>
              </a:rPr>
              <a:t>0</a:t>
            </a:r>
            <a:r>
              <a:rPr lang="zh-CN" altLang="en-US" sz="2800" smtClean="0">
                <a:ea typeface="楷体_GB2312" pitchFamily="49" charset="-122"/>
              </a:rPr>
              <a:t>与   相差不大时， </a:t>
            </a:r>
            <a:r>
              <a:rPr lang="zh-CN" altLang="en-US" sz="2800" i="1" smtClean="0">
                <a:ea typeface="楷体_GB2312" pitchFamily="49" charset="-122"/>
                <a:sym typeface="Symbol" pitchFamily="18" charset="2"/>
              </a:rPr>
              <a:t> </a:t>
            </a:r>
            <a:r>
              <a:rPr lang="zh-CN" altLang="en-US" sz="2800" smtClean="0">
                <a:ea typeface="楷体_GB2312" pitchFamily="49" charset="-122"/>
              </a:rPr>
              <a:t>可以近似取为                      。</a:t>
            </a:r>
            <a:r>
              <a:rPr lang="zh-CN" altLang="en-US" sz="2800" smtClean="0"/>
              <a:t> </a:t>
            </a:r>
          </a:p>
        </p:txBody>
      </p:sp>
      <p:graphicFrame>
        <p:nvGraphicFramePr>
          <p:cNvPr id="459779" name="Object 3"/>
          <p:cNvGraphicFramePr>
            <a:graphicFrameLocks noChangeAspect="1"/>
          </p:cNvGraphicFramePr>
          <p:nvPr/>
        </p:nvGraphicFramePr>
        <p:xfrm>
          <a:off x="2500313" y="1285875"/>
          <a:ext cx="1066800" cy="495300"/>
        </p:xfrm>
        <a:graphic>
          <a:graphicData uri="http://schemas.openxmlformats.org/presentationml/2006/ole">
            <p:oleObj spid="_x0000_s105474" name="Equation" r:id="rId4" imgW="507960" imgH="228600" progId="Equation.DSMT4">
              <p:embed/>
            </p:oleObj>
          </a:graphicData>
        </a:graphic>
      </p:graphicFrame>
      <p:graphicFrame>
        <p:nvGraphicFramePr>
          <p:cNvPr id="459780" name="Object 4"/>
          <p:cNvGraphicFramePr>
            <a:graphicFrameLocks noChangeAspect="1"/>
          </p:cNvGraphicFramePr>
          <p:nvPr/>
        </p:nvGraphicFramePr>
        <p:xfrm>
          <a:off x="1214438" y="1357313"/>
          <a:ext cx="293687" cy="400050"/>
        </p:xfrm>
        <a:graphic>
          <a:graphicData uri="http://schemas.openxmlformats.org/presentationml/2006/ole">
            <p:oleObj spid="_x0000_s105475" name="Equation" r:id="rId5" imgW="139680" imgH="164880" progId="Equation.DSMT4">
              <p:embed/>
            </p:oleObj>
          </a:graphicData>
        </a:graphic>
      </p:graphicFrame>
      <p:graphicFrame>
        <p:nvGraphicFramePr>
          <p:cNvPr id="459781" name="Object 5"/>
          <p:cNvGraphicFramePr>
            <a:graphicFrameLocks noChangeAspect="1"/>
          </p:cNvGraphicFramePr>
          <p:nvPr/>
        </p:nvGraphicFramePr>
        <p:xfrm>
          <a:off x="1214438" y="1785938"/>
          <a:ext cx="1828800" cy="587375"/>
        </p:xfrm>
        <a:graphic>
          <a:graphicData uri="http://schemas.openxmlformats.org/presentationml/2006/ole">
            <p:oleObj spid="_x0000_s105476" name="Equation" r:id="rId6" imgW="863280" imgH="241200" progId="Equation.DSMT4">
              <p:embed/>
            </p:oleObj>
          </a:graphicData>
        </a:graphic>
      </p:graphicFrame>
      <p:graphicFrame>
        <p:nvGraphicFramePr>
          <p:cNvPr id="459782" name="Object 6"/>
          <p:cNvGraphicFramePr>
            <a:graphicFrameLocks noChangeAspect="1"/>
          </p:cNvGraphicFramePr>
          <p:nvPr/>
        </p:nvGraphicFramePr>
        <p:xfrm>
          <a:off x="4181475" y="4981575"/>
          <a:ext cx="293688" cy="400050"/>
        </p:xfrm>
        <a:graphic>
          <a:graphicData uri="http://schemas.openxmlformats.org/presentationml/2006/ole">
            <p:oleObj spid="_x0000_s105477" name="Equation" r:id="rId7" imgW="139680" imgH="164880" progId="Equation.DSMT4">
              <p:embed/>
            </p:oleObj>
          </a:graphicData>
        </a:graphic>
      </p:graphicFrame>
      <p:graphicFrame>
        <p:nvGraphicFramePr>
          <p:cNvPr id="459783" name="Object 7"/>
          <p:cNvGraphicFramePr>
            <a:graphicFrameLocks noChangeAspect="1"/>
          </p:cNvGraphicFramePr>
          <p:nvPr/>
        </p:nvGraphicFramePr>
        <p:xfrm>
          <a:off x="1000125" y="5429250"/>
          <a:ext cx="1500188" cy="555625"/>
        </p:xfrm>
        <a:graphic>
          <a:graphicData uri="http://schemas.openxmlformats.org/presentationml/2006/ole">
            <p:oleObj spid="_x0000_s105478" name="Equation" r:id="rId8" imgW="711000" imgH="228600" progId="Equation.DSMT4">
              <p:embed/>
            </p:oleObj>
          </a:graphicData>
        </a:graphic>
      </p:graphicFrame>
      <p:graphicFrame>
        <p:nvGraphicFramePr>
          <p:cNvPr id="2" name="Object 7"/>
          <p:cNvGraphicFramePr>
            <a:graphicFrameLocks noChangeAspect="1"/>
          </p:cNvGraphicFramePr>
          <p:nvPr/>
        </p:nvGraphicFramePr>
        <p:xfrm>
          <a:off x="3714750" y="4857750"/>
          <a:ext cx="314325" cy="428625"/>
        </p:xfrm>
        <a:graphic>
          <a:graphicData uri="http://schemas.openxmlformats.org/presentationml/2006/ole">
            <p:oleObj spid="_x0000_s105479" name="Equation" r:id="rId9" imgW="139680" imgH="164880" progId="Equation.DSMT4">
              <p:embed/>
            </p:oleObj>
          </a:graphicData>
        </a:graphic>
      </p:graphicFrame>
    </p:spTree>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5" name="Rectangle 2"/>
          <p:cNvSpPr>
            <a:spLocks noGrp="1" noChangeArrowheads="1"/>
          </p:cNvSpPr>
          <p:nvPr>
            <p:ph type="body" idx="4294967295"/>
          </p:nvPr>
        </p:nvSpPr>
        <p:spPr>
          <a:xfrm>
            <a:off x="500063" y="642938"/>
            <a:ext cx="8429625" cy="5786437"/>
          </a:xfrm>
        </p:spPr>
        <p:txBody>
          <a:bodyPr/>
          <a:lstStyle/>
          <a:p>
            <a:pPr eaLnBrk="1" hangingPunct="1">
              <a:lnSpc>
                <a:spcPct val="110000"/>
              </a:lnSpc>
              <a:spcBef>
                <a:spcPct val="0"/>
              </a:spcBef>
              <a:buFont typeface="Wingdings" pitchFamily="2" charset="2"/>
              <a:buNone/>
            </a:pPr>
            <a:r>
              <a:rPr lang="en-US" altLang="zh-CN" smtClean="0">
                <a:solidFill>
                  <a:srgbClr val="0000FF"/>
                </a:solidFill>
                <a:ea typeface="楷体_GB2312" pitchFamily="49" charset="-122"/>
              </a:rPr>
              <a:t> </a:t>
            </a:r>
            <a:r>
              <a:rPr lang="zh-CN" altLang="en-US" smtClean="0">
                <a:solidFill>
                  <a:srgbClr val="0000FF"/>
                </a:solidFill>
                <a:ea typeface="楷体_GB2312" pitchFamily="49" charset="-122"/>
              </a:rPr>
              <a:t>例</a:t>
            </a:r>
            <a:r>
              <a:rPr lang="en-US" altLang="zh-CN" smtClean="0">
                <a:solidFill>
                  <a:srgbClr val="0000FF"/>
                </a:solidFill>
                <a:ea typeface="楷体_GB2312" pitchFamily="49" charset="-122"/>
              </a:rPr>
              <a:t>3.2.4    </a:t>
            </a:r>
            <a:r>
              <a:rPr lang="zh-CN" altLang="en-US" smtClean="0">
                <a:ea typeface="楷体_GB2312" pitchFamily="49" charset="-122"/>
              </a:rPr>
              <a:t>在例</a:t>
            </a:r>
            <a:r>
              <a:rPr lang="en-US" altLang="zh-CN" smtClean="0">
                <a:ea typeface="楷体_GB2312" pitchFamily="49" charset="-122"/>
              </a:rPr>
              <a:t>3.2.2</a:t>
            </a:r>
            <a:r>
              <a:rPr lang="zh-CN" altLang="en-US" smtClean="0">
                <a:ea typeface="楷体_GB2312" pitchFamily="49" charset="-122"/>
              </a:rPr>
              <a:t>中，如果</a:t>
            </a:r>
            <a:r>
              <a:rPr lang="en-US" altLang="zh-CN" i="1" smtClean="0">
                <a:ea typeface="楷体_GB2312" pitchFamily="49" charset="-122"/>
              </a:rPr>
              <a:t>x</a:t>
            </a:r>
            <a:r>
              <a:rPr lang="en-US" altLang="zh-CN" sz="2000" baseline="-30000" smtClean="0">
                <a:ea typeface="楷体_GB2312" pitchFamily="49" charset="-122"/>
              </a:rPr>
              <a:t>0</a:t>
            </a:r>
            <a:r>
              <a:rPr lang="en-US" altLang="zh-CN" smtClean="0">
                <a:ea typeface="楷体_GB2312" pitchFamily="49" charset="-122"/>
              </a:rPr>
              <a:t>=0.16</a:t>
            </a:r>
            <a:r>
              <a:rPr lang="zh-CN" altLang="en-US" smtClean="0">
                <a:ea typeface="楷体_GB2312" pitchFamily="49" charset="-122"/>
              </a:rPr>
              <a:t>，则得预测值为</a:t>
            </a:r>
            <a:endParaRPr lang="zh-CN" altLang="en-US" smtClean="0"/>
          </a:p>
          <a:p>
            <a:pPr eaLnBrk="1" hangingPunct="1">
              <a:lnSpc>
                <a:spcPct val="120000"/>
              </a:lnSpc>
              <a:buFont typeface="Wingdings" pitchFamily="2" charset="2"/>
              <a:buNone/>
            </a:pPr>
            <a:r>
              <a:rPr lang="zh-CN" altLang="en-US" smtClean="0">
                <a:ea typeface="楷体_GB2312" pitchFamily="49" charset="-122"/>
              </a:rPr>
              <a:t>   若取</a:t>
            </a:r>
            <a:r>
              <a:rPr lang="zh-CN" altLang="en-US" i="1" smtClean="0">
                <a:ea typeface="楷体_GB2312" pitchFamily="49" charset="-122"/>
                <a:sym typeface="Symbol" pitchFamily="18" charset="2"/>
              </a:rPr>
              <a:t></a:t>
            </a:r>
            <a:r>
              <a:rPr lang="zh-CN" altLang="en-US" smtClean="0">
                <a:ea typeface="楷体_GB2312" pitchFamily="49" charset="-122"/>
              </a:rPr>
              <a:t> </a:t>
            </a:r>
            <a:r>
              <a:rPr lang="en-US" altLang="zh-CN" smtClean="0">
                <a:ea typeface="楷体_GB2312" pitchFamily="49" charset="-122"/>
              </a:rPr>
              <a:t>=0.05</a:t>
            </a:r>
            <a:r>
              <a:rPr lang="zh-CN" altLang="en-US" smtClean="0">
                <a:ea typeface="楷体_GB2312" pitchFamily="49" charset="-122"/>
              </a:rPr>
              <a:t>，则</a:t>
            </a:r>
            <a:r>
              <a:rPr lang="en-US" altLang="zh-CN" i="1" smtClean="0">
                <a:ea typeface="楷体_GB2312" pitchFamily="49" charset="-122"/>
              </a:rPr>
              <a:t>t</a:t>
            </a:r>
            <a:r>
              <a:rPr lang="en-US" altLang="zh-CN" sz="2000" baseline="-25000" smtClean="0">
                <a:ea typeface="楷体_GB2312" pitchFamily="49" charset="-122"/>
              </a:rPr>
              <a:t>0.975</a:t>
            </a:r>
            <a:r>
              <a:rPr lang="en-US" altLang="zh-CN" smtClean="0">
                <a:ea typeface="楷体_GB2312" pitchFamily="49" charset="-122"/>
              </a:rPr>
              <a:t>(10)=2.2281</a:t>
            </a:r>
            <a:r>
              <a:rPr lang="zh-CN" altLang="en-US" smtClean="0">
                <a:ea typeface="楷体_GB2312" pitchFamily="49" charset="-122"/>
              </a:rPr>
              <a:t>，</a:t>
            </a:r>
          </a:p>
          <a:p>
            <a:pPr eaLnBrk="1" hangingPunct="1">
              <a:lnSpc>
                <a:spcPct val="120000"/>
              </a:lnSpc>
              <a:buFont typeface="Wingdings" pitchFamily="2" charset="2"/>
              <a:buNone/>
            </a:pPr>
            <a:r>
              <a:rPr lang="zh-CN" altLang="en-US" smtClean="0">
                <a:ea typeface="楷体_GB2312" pitchFamily="49" charset="-122"/>
              </a:rPr>
              <a:t>   又                                        ，应用</a:t>
            </a:r>
            <a:r>
              <a:rPr lang="en-US" altLang="zh-CN" smtClean="0">
                <a:ea typeface="楷体_GB2312" pitchFamily="49" charset="-122"/>
              </a:rPr>
              <a:t>(3.2.21)</a:t>
            </a:r>
            <a:r>
              <a:rPr lang="zh-CN" altLang="en-US" smtClean="0">
                <a:ea typeface="楷体_GB2312" pitchFamily="49" charset="-122"/>
              </a:rPr>
              <a:t>，</a:t>
            </a:r>
          </a:p>
          <a:p>
            <a:pPr eaLnBrk="1" hangingPunct="1">
              <a:lnSpc>
                <a:spcPct val="120000"/>
              </a:lnSpc>
              <a:buFont typeface="Wingdings" pitchFamily="2" charset="2"/>
              <a:buNone/>
            </a:pPr>
            <a:endParaRPr lang="zh-CN" altLang="en-US" smtClean="0"/>
          </a:p>
          <a:p>
            <a:pPr eaLnBrk="1" hangingPunct="1">
              <a:lnSpc>
                <a:spcPct val="120000"/>
              </a:lnSpc>
              <a:buFont typeface="Wingdings" pitchFamily="2" charset="2"/>
              <a:buNone/>
            </a:pPr>
            <a:r>
              <a:rPr lang="zh-CN" altLang="en-US" smtClean="0">
                <a:ea typeface="楷体_GB2312" pitchFamily="49" charset="-122"/>
              </a:rPr>
              <a:t>   </a:t>
            </a:r>
          </a:p>
          <a:p>
            <a:pPr eaLnBrk="1" hangingPunct="1">
              <a:lnSpc>
                <a:spcPct val="120000"/>
              </a:lnSpc>
              <a:spcBef>
                <a:spcPct val="0"/>
              </a:spcBef>
              <a:buFont typeface="Wingdings" pitchFamily="2" charset="2"/>
              <a:buNone/>
            </a:pPr>
            <a:r>
              <a:rPr lang="zh-CN" altLang="en-US" smtClean="0">
                <a:ea typeface="楷体_GB2312" pitchFamily="49" charset="-122"/>
              </a:rPr>
              <a:t>    故</a:t>
            </a:r>
            <a:r>
              <a:rPr lang="en-US" altLang="zh-CN" i="1" smtClean="0">
                <a:ea typeface="楷体_GB2312" pitchFamily="49" charset="-122"/>
              </a:rPr>
              <a:t>x</a:t>
            </a:r>
            <a:r>
              <a:rPr lang="en-US" altLang="zh-CN" sz="2000" baseline="-30000" smtClean="0">
                <a:ea typeface="楷体_GB2312" pitchFamily="49" charset="-122"/>
              </a:rPr>
              <a:t>0</a:t>
            </a:r>
            <a:r>
              <a:rPr lang="en-US" altLang="zh-CN" smtClean="0">
                <a:ea typeface="楷体_GB2312" pitchFamily="49" charset="-122"/>
              </a:rPr>
              <a:t>=0.16</a:t>
            </a:r>
            <a:r>
              <a:rPr lang="zh-CN" altLang="en-US" smtClean="0">
                <a:ea typeface="楷体_GB2312" pitchFamily="49" charset="-122"/>
              </a:rPr>
              <a:t>对应因变量</a:t>
            </a:r>
            <a:r>
              <a:rPr lang="en-US" altLang="zh-CN" i="1" smtClean="0">
                <a:sym typeface="Symbol" pitchFamily="18" charset="2"/>
              </a:rPr>
              <a:t>y</a:t>
            </a:r>
            <a:r>
              <a:rPr lang="en-US" altLang="zh-CN" sz="2000" baseline="-25000" smtClean="0">
                <a:sym typeface="Symbol" pitchFamily="18" charset="2"/>
              </a:rPr>
              <a:t>0</a:t>
            </a:r>
            <a:r>
              <a:rPr lang="zh-CN" altLang="en-US" smtClean="0">
                <a:ea typeface="楷体_GB2312" pitchFamily="49" charset="-122"/>
              </a:rPr>
              <a:t>的均值</a:t>
            </a:r>
            <a:r>
              <a:rPr lang="en-US" altLang="zh-CN" i="1" smtClean="0">
                <a:ea typeface="楷体_GB2312" pitchFamily="49" charset="-122"/>
              </a:rPr>
              <a:t>E</a:t>
            </a:r>
            <a:r>
              <a:rPr lang="en-US" altLang="zh-CN" smtClean="0">
                <a:ea typeface="楷体_GB2312" pitchFamily="49" charset="-122"/>
              </a:rPr>
              <a:t>(</a:t>
            </a:r>
            <a:r>
              <a:rPr lang="en-US" altLang="zh-CN" i="1" smtClean="0">
                <a:ea typeface="楷体_GB2312" pitchFamily="49" charset="-122"/>
              </a:rPr>
              <a:t>y</a:t>
            </a:r>
            <a:r>
              <a:rPr lang="en-US" altLang="zh-CN" sz="2000" baseline="-30000" smtClean="0">
                <a:ea typeface="楷体_GB2312" pitchFamily="49" charset="-122"/>
              </a:rPr>
              <a:t>0</a:t>
            </a:r>
            <a:r>
              <a:rPr lang="en-US" altLang="zh-CN" smtClean="0">
                <a:ea typeface="楷体_GB2312" pitchFamily="49" charset="-122"/>
              </a:rPr>
              <a:t>)</a:t>
            </a:r>
            <a:r>
              <a:rPr lang="zh-CN" altLang="en-US" smtClean="0">
                <a:ea typeface="楷体_GB2312" pitchFamily="49" charset="-122"/>
              </a:rPr>
              <a:t>的</a:t>
            </a:r>
            <a:r>
              <a:rPr lang="en-US" altLang="zh-CN" smtClean="0">
                <a:ea typeface="楷体_GB2312" pitchFamily="49" charset="-122"/>
              </a:rPr>
              <a:t>0.95</a:t>
            </a:r>
            <a:r>
              <a:rPr lang="zh-CN" altLang="en-US" smtClean="0">
                <a:ea typeface="楷体_GB2312" pitchFamily="49" charset="-122"/>
              </a:rPr>
              <a:t>置信区间为</a:t>
            </a:r>
            <a:r>
              <a:rPr lang="en-US" altLang="zh-CN" smtClean="0">
                <a:ea typeface="楷体_GB2312" pitchFamily="49" charset="-122"/>
              </a:rPr>
              <a:t>(49.4328</a:t>
            </a:r>
            <a:r>
              <a:rPr lang="en-US" altLang="zh-CN" smtClean="0">
                <a:latin typeface="宋体" charset="-122"/>
              </a:rPr>
              <a:t>-</a:t>
            </a:r>
            <a:r>
              <a:rPr lang="en-US" altLang="zh-CN" smtClean="0">
                <a:ea typeface="楷体_GB2312" pitchFamily="49" charset="-122"/>
              </a:rPr>
              <a:t>1.0480,  49.4328+1.0480)</a:t>
            </a:r>
          </a:p>
          <a:p>
            <a:pPr eaLnBrk="1" hangingPunct="1">
              <a:lnSpc>
                <a:spcPct val="120000"/>
              </a:lnSpc>
              <a:buFont typeface="Wingdings" pitchFamily="2" charset="2"/>
              <a:buNone/>
            </a:pPr>
            <a:r>
              <a:rPr lang="en-US" altLang="zh-CN" smtClean="0">
                <a:ea typeface="楷体_GB2312" pitchFamily="49" charset="-122"/>
              </a:rPr>
              <a:t>      =(48.3488,  50.5168)</a:t>
            </a:r>
          </a:p>
        </p:txBody>
      </p:sp>
      <p:graphicFrame>
        <p:nvGraphicFramePr>
          <p:cNvPr id="461827" name="Object 3"/>
          <p:cNvGraphicFramePr>
            <a:graphicFrameLocks noChangeAspect="1"/>
          </p:cNvGraphicFramePr>
          <p:nvPr/>
        </p:nvGraphicFramePr>
        <p:xfrm>
          <a:off x="2214563" y="1357313"/>
          <a:ext cx="5334000" cy="477837"/>
        </p:xfrm>
        <a:graphic>
          <a:graphicData uri="http://schemas.openxmlformats.org/presentationml/2006/ole">
            <p:oleObj spid="_x0000_s106498" name="Equation" r:id="rId4" imgW="2552400" imgH="228600" progId="Equation.DSMT4">
              <p:embed/>
            </p:oleObj>
          </a:graphicData>
        </a:graphic>
      </p:graphicFrame>
      <p:graphicFrame>
        <p:nvGraphicFramePr>
          <p:cNvPr id="461828" name="Object 4"/>
          <p:cNvGraphicFramePr>
            <a:graphicFrameLocks noChangeAspect="1"/>
          </p:cNvGraphicFramePr>
          <p:nvPr/>
        </p:nvGraphicFramePr>
        <p:xfrm>
          <a:off x="1371600" y="2636838"/>
          <a:ext cx="3581400" cy="457200"/>
        </p:xfrm>
        <a:graphic>
          <a:graphicData uri="http://schemas.openxmlformats.org/presentationml/2006/ole">
            <p:oleObj spid="_x0000_s106499" name="Equation" r:id="rId5" imgW="1968480" imgH="253800" progId="Equation.DSMT4">
              <p:embed/>
            </p:oleObj>
          </a:graphicData>
        </a:graphic>
      </p:graphicFrame>
      <p:graphicFrame>
        <p:nvGraphicFramePr>
          <p:cNvPr id="461829" name="Object 5"/>
          <p:cNvGraphicFramePr>
            <a:graphicFrameLocks noChangeAspect="1"/>
          </p:cNvGraphicFramePr>
          <p:nvPr/>
        </p:nvGraphicFramePr>
        <p:xfrm>
          <a:off x="1504950" y="3284538"/>
          <a:ext cx="6019800" cy="860425"/>
        </p:xfrm>
        <a:graphic>
          <a:graphicData uri="http://schemas.openxmlformats.org/presentationml/2006/ole">
            <p:oleObj spid="_x0000_s106500" name="Equation" r:id="rId6" imgW="3200400" imgH="457200" progId="Equation.DSMT4">
              <p:embed/>
            </p:oleObj>
          </a:graphicData>
        </a:graphic>
      </p:graphicFrame>
    </p:spTree>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8" name="Rectangle 2"/>
          <p:cNvSpPr>
            <a:spLocks noGrp="1" noChangeArrowheads="1"/>
          </p:cNvSpPr>
          <p:nvPr>
            <p:ph type="body" idx="4294967295"/>
          </p:nvPr>
        </p:nvSpPr>
        <p:spPr>
          <a:xfrm>
            <a:off x="357188" y="785813"/>
            <a:ext cx="8286750" cy="5106987"/>
          </a:xfrm>
        </p:spPr>
        <p:txBody>
          <a:bodyPr/>
          <a:lstStyle/>
          <a:p>
            <a:pPr eaLnBrk="1" hangingPunct="1">
              <a:lnSpc>
                <a:spcPct val="120000"/>
              </a:lnSpc>
              <a:buFont typeface="Wingdings" pitchFamily="2" charset="2"/>
              <a:buNone/>
            </a:pPr>
            <a:r>
              <a:rPr lang="en-US" altLang="zh-CN" smtClean="0">
                <a:ea typeface="楷体_GB2312" pitchFamily="49" charset="-122"/>
              </a:rPr>
              <a:t>    </a:t>
            </a:r>
            <a:r>
              <a:rPr lang="zh-CN" altLang="en-US" smtClean="0">
                <a:ea typeface="楷体_GB2312" pitchFamily="49" charset="-122"/>
              </a:rPr>
              <a:t>应用</a:t>
            </a:r>
            <a:r>
              <a:rPr lang="en-US" altLang="zh-CN" smtClean="0">
                <a:ea typeface="楷体_GB2312" pitchFamily="49" charset="-122"/>
              </a:rPr>
              <a:t>(8.4.23)</a:t>
            </a:r>
            <a:r>
              <a:rPr lang="zh-CN" altLang="en-US" smtClean="0">
                <a:ea typeface="楷体_GB2312" pitchFamily="49" charset="-122"/>
              </a:rPr>
              <a:t>，</a:t>
            </a:r>
          </a:p>
          <a:p>
            <a:pPr eaLnBrk="1" hangingPunct="1">
              <a:lnSpc>
                <a:spcPct val="120000"/>
              </a:lnSpc>
              <a:buFont typeface="Wingdings" pitchFamily="2" charset="2"/>
              <a:buNone/>
            </a:pPr>
            <a:endParaRPr lang="zh-CN" altLang="en-US" smtClean="0"/>
          </a:p>
          <a:p>
            <a:pPr eaLnBrk="1" hangingPunct="1">
              <a:lnSpc>
                <a:spcPct val="120000"/>
              </a:lnSpc>
              <a:spcBef>
                <a:spcPct val="80000"/>
              </a:spcBef>
              <a:buFont typeface="Wingdings" pitchFamily="2" charset="2"/>
              <a:buNone/>
            </a:pPr>
            <a:r>
              <a:rPr lang="zh-CN" altLang="en-US" smtClean="0">
                <a:ea typeface="楷体_GB2312" pitchFamily="49" charset="-122"/>
              </a:rPr>
              <a:t>    从而</a:t>
            </a:r>
            <a:r>
              <a:rPr lang="en-US" altLang="zh-CN" i="1" smtClean="0">
                <a:sym typeface="Symbol" pitchFamily="18" charset="2"/>
              </a:rPr>
              <a:t>y</a:t>
            </a:r>
            <a:r>
              <a:rPr lang="en-US" altLang="zh-CN" sz="2000" baseline="-25000" smtClean="0">
                <a:sym typeface="Symbol" pitchFamily="18" charset="2"/>
              </a:rPr>
              <a:t>0</a:t>
            </a:r>
            <a:r>
              <a:rPr lang="zh-CN" altLang="en-US" smtClean="0">
                <a:ea typeface="楷体_GB2312" pitchFamily="49" charset="-122"/>
              </a:rPr>
              <a:t>的概率为</a:t>
            </a:r>
            <a:r>
              <a:rPr lang="en-US" altLang="zh-CN" smtClean="0">
                <a:ea typeface="楷体_GB2312" pitchFamily="49" charset="-122"/>
              </a:rPr>
              <a:t>0.95</a:t>
            </a:r>
            <a:r>
              <a:rPr lang="zh-CN" altLang="en-US" smtClean="0">
                <a:ea typeface="楷体_GB2312" pitchFamily="49" charset="-122"/>
              </a:rPr>
              <a:t>的预测区间为</a:t>
            </a:r>
            <a:endParaRPr lang="zh-CN" altLang="en-US" smtClean="0"/>
          </a:p>
          <a:p>
            <a:pPr eaLnBrk="1" hangingPunct="1">
              <a:lnSpc>
                <a:spcPct val="120000"/>
              </a:lnSpc>
              <a:buFont typeface="Wingdings" pitchFamily="2" charset="2"/>
              <a:buNone/>
            </a:pPr>
            <a:endParaRPr lang="zh-CN" altLang="en-US" smtClean="0"/>
          </a:p>
          <a:p>
            <a:pPr eaLnBrk="1" hangingPunct="1">
              <a:lnSpc>
                <a:spcPct val="120000"/>
              </a:lnSpc>
              <a:spcBef>
                <a:spcPct val="50000"/>
              </a:spcBef>
              <a:buFont typeface="Wingdings" pitchFamily="2" charset="2"/>
              <a:buNone/>
            </a:pPr>
            <a:r>
              <a:rPr kumimoji="1" lang="zh-CN" altLang="en-US" i="1" smtClean="0">
                <a:ea typeface="楷体_GB2312" pitchFamily="49" charset="-122"/>
              </a:rPr>
              <a:t>    </a:t>
            </a:r>
            <a:r>
              <a:rPr kumimoji="1" lang="en-US" altLang="zh-CN" i="1" smtClean="0">
                <a:ea typeface="楷体_GB2312" pitchFamily="49" charset="-122"/>
              </a:rPr>
              <a:t>E</a:t>
            </a:r>
            <a:r>
              <a:rPr kumimoji="1" lang="en-US" altLang="zh-CN" smtClean="0">
                <a:ea typeface="楷体_GB2312" pitchFamily="49" charset="-122"/>
              </a:rPr>
              <a:t>(</a:t>
            </a:r>
            <a:r>
              <a:rPr lang="en-US" altLang="zh-CN" i="1" smtClean="0">
                <a:sym typeface="Symbol" pitchFamily="18" charset="2"/>
              </a:rPr>
              <a:t>y</a:t>
            </a:r>
            <a:r>
              <a:rPr lang="en-US" altLang="zh-CN" sz="2000" baseline="-25000" smtClean="0">
                <a:sym typeface="Symbol" pitchFamily="18" charset="2"/>
              </a:rPr>
              <a:t>0</a:t>
            </a:r>
            <a:r>
              <a:rPr kumimoji="1" lang="en-US" altLang="zh-CN" smtClean="0">
                <a:ea typeface="楷体_GB2312" pitchFamily="49" charset="-122"/>
              </a:rPr>
              <a:t>)</a:t>
            </a:r>
            <a:r>
              <a:rPr lang="zh-CN" altLang="en-US" smtClean="0">
                <a:ea typeface="楷体_GB2312" pitchFamily="49" charset="-122"/>
              </a:rPr>
              <a:t>的</a:t>
            </a:r>
            <a:r>
              <a:rPr lang="en-US" altLang="zh-CN" smtClean="0">
                <a:ea typeface="楷体_GB2312" pitchFamily="49" charset="-122"/>
              </a:rPr>
              <a:t>0.95</a:t>
            </a:r>
            <a:r>
              <a:rPr lang="zh-CN" altLang="en-US" smtClean="0">
                <a:ea typeface="楷体_GB2312" pitchFamily="49" charset="-122"/>
              </a:rPr>
              <a:t>置信区间比</a:t>
            </a:r>
            <a:r>
              <a:rPr lang="en-US" altLang="zh-CN" i="1" smtClean="0">
                <a:sym typeface="Symbol" pitchFamily="18" charset="2"/>
              </a:rPr>
              <a:t>y</a:t>
            </a:r>
            <a:r>
              <a:rPr lang="en-US" altLang="zh-CN" sz="2000" baseline="-25000" smtClean="0">
                <a:sym typeface="Symbol" pitchFamily="18" charset="2"/>
              </a:rPr>
              <a:t>0</a:t>
            </a:r>
            <a:r>
              <a:rPr lang="zh-CN" altLang="en-US" smtClean="0">
                <a:ea typeface="楷体_GB2312" pitchFamily="49" charset="-122"/>
              </a:rPr>
              <a:t>的概率为</a:t>
            </a:r>
            <a:r>
              <a:rPr lang="en-US" altLang="zh-CN" smtClean="0">
                <a:ea typeface="楷体_GB2312" pitchFamily="49" charset="-122"/>
              </a:rPr>
              <a:t>0.95</a:t>
            </a:r>
            <a:r>
              <a:rPr lang="zh-CN" altLang="en-US" smtClean="0">
                <a:ea typeface="楷体_GB2312" pitchFamily="49" charset="-122"/>
              </a:rPr>
              <a:t>的预测区间窄很多，这是因为随机变量的均值相对于随机变量本身而言要更容易估计出来。</a:t>
            </a:r>
            <a:r>
              <a:rPr lang="zh-CN" altLang="en-US" smtClean="0"/>
              <a:t> </a:t>
            </a:r>
          </a:p>
        </p:txBody>
      </p:sp>
      <p:graphicFrame>
        <p:nvGraphicFramePr>
          <p:cNvPr id="463875" name="Object 3"/>
          <p:cNvGraphicFramePr>
            <a:graphicFrameLocks noChangeAspect="1"/>
          </p:cNvGraphicFramePr>
          <p:nvPr/>
        </p:nvGraphicFramePr>
        <p:xfrm>
          <a:off x="1357313" y="1571625"/>
          <a:ext cx="5867400" cy="800100"/>
        </p:xfrm>
        <a:graphic>
          <a:graphicData uri="http://schemas.openxmlformats.org/presentationml/2006/ole">
            <p:oleObj spid="_x0000_s107522" name="Equation" r:id="rId4" imgW="3352680" imgH="457200" progId="Equation.DSMT4">
              <p:embed/>
            </p:oleObj>
          </a:graphicData>
        </a:graphic>
      </p:graphicFrame>
      <p:graphicFrame>
        <p:nvGraphicFramePr>
          <p:cNvPr id="463876" name="Object 4"/>
          <p:cNvGraphicFramePr>
            <a:graphicFrameLocks noChangeAspect="1"/>
          </p:cNvGraphicFramePr>
          <p:nvPr/>
        </p:nvGraphicFramePr>
        <p:xfrm>
          <a:off x="990600" y="3235325"/>
          <a:ext cx="7239000" cy="409575"/>
        </p:xfrm>
        <a:graphic>
          <a:graphicData uri="http://schemas.openxmlformats.org/presentationml/2006/ole">
            <p:oleObj spid="_x0000_s107523" name="Equation" r:id="rId5" imgW="3593880" imgH="203040" progId="Equation.DSMT4">
              <p:embed/>
            </p:oleObj>
          </a:graphicData>
        </a:graphic>
      </p:graphicFrame>
    </p:spTree>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0" name="Rectangle 5"/>
          <p:cNvSpPr>
            <a:spLocks noChangeArrowheads="1"/>
          </p:cNvSpPr>
          <p:nvPr/>
        </p:nvSpPr>
        <p:spPr bwMode="auto">
          <a:xfrm>
            <a:off x="1143000" y="500063"/>
            <a:ext cx="7010400" cy="795337"/>
          </a:xfrm>
          <a:prstGeom prst="rect">
            <a:avLst/>
          </a:prstGeom>
          <a:noFill/>
          <a:ln w="12700">
            <a:noFill/>
            <a:miter lim="800000"/>
            <a:headEnd/>
            <a:tailEnd/>
          </a:ln>
        </p:spPr>
        <p:txBody>
          <a:bodyPr lIns="90488" tIns="44450" rIns="90488" bIns="44450" anchor="ctr" anchorCtr="1"/>
          <a:lstStyle/>
          <a:p>
            <a:pPr>
              <a:defRPr/>
            </a:pPr>
            <a:r>
              <a:rPr kumimoji="1" lang="zh-CN" altLang="en-US" sz="4400" b="1" dirty="0">
                <a:solidFill>
                  <a:schemeClr val="accent6">
                    <a:lumMod val="75000"/>
                  </a:schemeClr>
                </a:solidFill>
                <a:ea typeface="宋体" pitchFamily="2" charset="-122"/>
              </a:rPr>
              <a:t>用</a:t>
            </a:r>
            <a:r>
              <a:rPr kumimoji="1" lang="en-US" altLang="zh-CN" sz="4400" b="1" dirty="0">
                <a:solidFill>
                  <a:schemeClr val="accent6">
                    <a:lumMod val="75000"/>
                  </a:schemeClr>
                </a:solidFill>
                <a:ea typeface="宋体" pitchFamily="2" charset="-122"/>
              </a:rPr>
              <a:t>Excel</a:t>
            </a:r>
            <a:r>
              <a:rPr kumimoji="1" lang="zh-CN" altLang="en-US" sz="4400" b="1" dirty="0">
                <a:solidFill>
                  <a:schemeClr val="accent6">
                    <a:lumMod val="75000"/>
                  </a:schemeClr>
                </a:solidFill>
                <a:ea typeface="宋体" pitchFamily="2" charset="-122"/>
              </a:rPr>
              <a:t>进行回归分析</a:t>
            </a:r>
            <a:endParaRPr kumimoji="1" lang="zh-CN" altLang="en-US" sz="4000" b="1" dirty="0">
              <a:solidFill>
                <a:schemeClr val="accent6">
                  <a:lumMod val="75000"/>
                </a:schemeClr>
              </a:solidFill>
              <a:ea typeface="宋体" pitchFamily="2" charset="-122"/>
            </a:endParaRPr>
          </a:p>
        </p:txBody>
      </p:sp>
      <p:sp>
        <p:nvSpPr>
          <p:cNvPr id="71683" name="Rectangle 6"/>
          <p:cNvSpPr>
            <a:spLocks noChangeArrowheads="1"/>
          </p:cNvSpPr>
          <p:nvPr/>
        </p:nvSpPr>
        <p:spPr bwMode="auto">
          <a:xfrm>
            <a:off x="357188" y="1571625"/>
            <a:ext cx="8410575" cy="4175125"/>
          </a:xfrm>
          <a:prstGeom prst="rect">
            <a:avLst/>
          </a:prstGeom>
          <a:noFill/>
          <a:ln w="12700">
            <a:noFill/>
            <a:miter lim="800000"/>
            <a:headEnd/>
            <a:tailEnd/>
          </a:ln>
        </p:spPr>
        <p:txBody>
          <a:bodyPr lIns="90488" tIns="44450" rIns="90488" bIns="44450"/>
          <a:lstStyle/>
          <a:p>
            <a:pPr marL="609600" indent="-609600" algn="just">
              <a:lnSpc>
                <a:spcPct val="90000"/>
              </a:lnSpc>
              <a:spcBef>
                <a:spcPct val="20000"/>
              </a:spcBef>
              <a:buClr>
                <a:schemeClr val="hlink"/>
              </a:buClr>
              <a:buSzPct val="110000"/>
              <a:buFont typeface="Wingdings" pitchFamily="2" charset="2"/>
              <a:buChar char="Ø"/>
            </a:pPr>
            <a:r>
              <a:rPr kumimoji="1" lang="zh-CN" altLang="en-US" sz="2400">
                <a:solidFill>
                  <a:srgbClr val="000000"/>
                </a:solidFill>
                <a:latin typeface="Tahoma" pitchFamily="34" charset="0"/>
              </a:rPr>
              <a:t>第</a:t>
            </a:r>
            <a:r>
              <a:rPr kumimoji="1" lang="en-US" altLang="zh-CN" sz="2400">
                <a:solidFill>
                  <a:srgbClr val="000000"/>
                </a:solidFill>
                <a:latin typeface="Tahoma" pitchFamily="34" charset="0"/>
              </a:rPr>
              <a:t>1</a:t>
            </a:r>
            <a:r>
              <a:rPr kumimoji="1" lang="zh-CN" altLang="en-US" sz="2400">
                <a:solidFill>
                  <a:srgbClr val="000000"/>
                </a:solidFill>
                <a:latin typeface="Tahoma" pitchFamily="34" charset="0"/>
              </a:rPr>
              <a:t>步：选择</a:t>
            </a:r>
            <a:r>
              <a:rPr kumimoji="1" lang="zh-CN" altLang="en-US" sz="2400">
                <a:solidFill>
                  <a:srgbClr val="000000"/>
                </a:solidFill>
              </a:rPr>
              <a:t>“</a:t>
            </a:r>
            <a:r>
              <a:rPr kumimoji="1" lang="zh-CN" altLang="en-US" sz="2400">
                <a:solidFill>
                  <a:srgbClr val="000000"/>
                </a:solidFill>
                <a:latin typeface="Tahoma" pitchFamily="34" charset="0"/>
              </a:rPr>
              <a:t>工具</a:t>
            </a:r>
            <a:r>
              <a:rPr kumimoji="1" lang="zh-CN" altLang="en-US" sz="2400">
                <a:solidFill>
                  <a:srgbClr val="000000"/>
                </a:solidFill>
              </a:rPr>
              <a:t>”</a:t>
            </a:r>
            <a:r>
              <a:rPr kumimoji="1" lang="zh-CN" altLang="en-US" sz="2400">
                <a:solidFill>
                  <a:srgbClr val="000000"/>
                </a:solidFill>
                <a:latin typeface="Tahoma" pitchFamily="34" charset="0"/>
              </a:rPr>
              <a:t>下拉菜单</a:t>
            </a:r>
          </a:p>
          <a:p>
            <a:pPr marL="609600" indent="-609600" algn="just">
              <a:lnSpc>
                <a:spcPct val="90000"/>
              </a:lnSpc>
              <a:spcBef>
                <a:spcPct val="20000"/>
              </a:spcBef>
              <a:buClr>
                <a:schemeClr val="hlink"/>
              </a:buClr>
              <a:buSzPct val="110000"/>
              <a:buFont typeface="Wingdings" pitchFamily="2" charset="2"/>
              <a:buChar char="Ø"/>
            </a:pPr>
            <a:r>
              <a:rPr kumimoji="1" lang="zh-CN" altLang="en-US" sz="2400">
                <a:solidFill>
                  <a:srgbClr val="000000"/>
                </a:solidFill>
                <a:latin typeface="Tahoma" pitchFamily="34" charset="0"/>
              </a:rPr>
              <a:t>第</a:t>
            </a:r>
            <a:r>
              <a:rPr kumimoji="1" lang="en-US" altLang="zh-CN" sz="2400">
                <a:solidFill>
                  <a:srgbClr val="000000"/>
                </a:solidFill>
                <a:latin typeface="Tahoma" pitchFamily="34" charset="0"/>
              </a:rPr>
              <a:t>2</a:t>
            </a:r>
            <a:r>
              <a:rPr kumimoji="1" lang="zh-CN" altLang="en-US" sz="2400">
                <a:solidFill>
                  <a:srgbClr val="000000"/>
                </a:solidFill>
                <a:latin typeface="Tahoma" pitchFamily="34" charset="0"/>
              </a:rPr>
              <a:t>步：选择</a:t>
            </a:r>
            <a:r>
              <a:rPr kumimoji="1" lang="zh-CN" altLang="en-US" sz="2400">
                <a:solidFill>
                  <a:srgbClr val="000000"/>
                </a:solidFill>
              </a:rPr>
              <a:t>“</a:t>
            </a:r>
            <a:r>
              <a:rPr kumimoji="1" lang="zh-CN" altLang="en-US" sz="2400">
                <a:solidFill>
                  <a:srgbClr val="000000"/>
                </a:solidFill>
                <a:latin typeface="Tahoma" pitchFamily="34" charset="0"/>
              </a:rPr>
              <a:t>数据分析</a:t>
            </a:r>
            <a:r>
              <a:rPr kumimoji="1" lang="zh-CN" altLang="en-US" sz="2400">
                <a:solidFill>
                  <a:srgbClr val="000000"/>
                </a:solidFill>
              </a:rPr>
              <a:t>”</a:t>
            </a:r>
            <a:r>
              <a:rPr kumimoji="1" lang="zh-CN" altLang="en-US" sz="2400">
                <a:solidFill>
                  <a:srgbClr val="000000"/>
                </a:solidFill>
                <a:latin typeface="Tahoma" pitchFamily="34" charset="0"/>
              </a:rPr>
              <a:t>选项</a:t>
            </a:r>
          </a:p>
          <a:p>
            <a:pPr marL="609600" indent="-609600" algn="just">
              <a:lnSpc>
                <a:spcPct val="90000"/>
              </a:lnSpc>
              <a:spcBef>
                <a:spcPct val="20000"/>
              </a:spcBef>
              <a:buClr>
                <a:schemeClr val="hlink"/>
              </a:buClr>
              <a:buSzPct val="110000"/>
              <a:buFont typeface="Wingdings" pitchFamily="2" charset="2"/>
              <a:buChar char="Ø"/>
            </a:pPr>
            <a:r>
              <a:rPr kumimoji="1" lang="zh-CN" altLang="en-US" sz="2400">
                <a:solidFill>
                  <a:srgbClr val="000000"/>
                </a:solidFill>
                <a:latin typeface="Tahoma" pitchFamily="34" charset="0"/>
              </a:rPr>
              <a:t>第</a:t>
            </a:r>
            <a:r>
              <a:rPr kumimoji="1" lang="en-US" altLang="zh-CN" sz="2400">
                <a:solidFill>
                  <a:srgbClr val="000000"/>
                </a:solidFill>
                <a:latin typeface="Tahoma" pitchFamily="34" charset="0"/>
              </a:rPr>
              <a:t>3</a:t>
            </a:r>
            <a:r>
              <a:rPr kumimoji="1" lang="zh-CN" altLang="en-US" sz="2400">
                <a:solidFill>
                  <a:srgbClr val="000000"/>
                </a:solidFill>
                <a:latin typeface="Tahoma" pitchFamily="34" charset="0"/>
              </a:rPr>
              <a:t>步：在分析工具中选择</a:t>
            </a:r>
            <a:r>
              <a:rPr kumimoji="1" lang="zh-CN" altLang="en-US" sz="2400">
                <a:solidFill>
                  <a:srgbClr val="000000"/>
                </a:solidFill>
              </a:rPr>
              <a:t>“</a:t>
            </a:r>
            <a:r>
              <a:rPr kumimoji="1" lang="zh-CN" altLang="en-US" sz="2400">
                <a:solidFill>
                  <a:srgbClr val="000000"/>
                </a:solidFill>
                <a:latin typeface="Tahoma" pitchFamily="34" charset="0"/>
              </a:rPr>
              <a:t>回归</a:t>
            </a:r>
            <a:r>
              <a:rPr kumimoji="1" lang="zh-CN" altLang="en-US" sz="2400">
                <a:solidFill>
                  <a:srgbClr val="000000"/>
                </a:solidFill>
              </a:rPr>
              <a:t>”</a:t>
            </a:r>
            <a:r>
              <a:rPr kumimoji="1" lang="zh-CN" altLang="en-US" sz="2400">
                <a:solidFill>
                  <a:srgbClr val="000000"/>
                </a:solidFill>
                <a:latin typeface="Tahoma" pitchFamily="34" charset="0"/>
              </a:rPr>
              <a:t>，然后选择</a:t>
            </a:r>
            <a:r>
              <a:rPr kumimoji="1" lang="zh-CN" altLang="en-US" sz="2400">
                <a:solidFill>
                  <a:srgbClr val="000000"/>
                </a:solidFill>
              </a:rPr>
              <a:t>“</a:t>
            </a:r>
            <a:r>
              <a:rPr kumimoji="1" lang="zh-CN" altLang="en-US" sz="2400">
                <a:solidFill>
                  <a:srgbClr val="000000"/>
                </a:solidFill>
                <a:latin typeface="Tahoma" pitchFamily="34" charset="0"/>
              </a:rPr>
              <a:t>确定</a:t>
            </a:r>
            <a:r>
              <a:rPr kumimoji="1" lang="zh-CN" altLang="en-US" sz="2400">
                <a:solidFill>
                  <a:srgbClr val="000000"/>
                </a:solidFill>
              </a:rPr>
              <a:t>”</a:t>
            </a:r>
            <a:endParaRPr kumimoji="1" lang="zh-CN" altLang="en-US" sz="2400">
              <a:solidFill>
                <a:srgbClr val="000000"/>
              </a:solidFill>
              <a:latin typeface="Tahoma" pitchFamily="34" charset="0"/>
            </a:endParaRPr>
          </a:p>
          <a:p>
            <a:pPr marL="609600" indent="-609600" algn="just">
              <a:lnSpc>
                <a:spcPct val="90000"/>
              </a:lnSpc>
              <a:spcBef>
                <a:spcPct val="20000"/>
              </a:spcBef>
              <a:buClr>
                <a:schemeClr val="hlink"/>
              </a:buClr>
              <a:buSzPct val="110000"/>
              <a:buFont typeface="Wingdings" pitchFamily="2" charset="2"/>
              <a:buChar char="Ø"/>
            </a:pPr>
            <a:r>
              <a:rPr kumimoji="1" lang="zh-CN" altLang="en-US" sz="2400">
                <a:solidFill>
                  <a:srgbClr val="000000"/>
                </a:solidFill>
                <a:latin typeface="Tahoma" pitchFamily="34" charset="0"/>
              </a:rPr>
              <a:t>第</a:t>
            </a:r>
            <a:r>
              <a:rPr kumimoji="1" lang="en-US" altLang="zh-CN" sz="2400">
                <a:solidFill>
                  <a:srgbClr val="000000"/>
                </a:solidFill>
                <a:latin typeface="Tahoma" pitchFamily="34" charset="0"/>
              </a:rPr>
              <a:t>4</a:t>
            </a:r>
            <a:r>
              <a:rPr kumimoji="1" lang="zh-CN" altLang="en-US" sz="2400">
                <a:solidFill>
                  <a:srgbClr val="000000"/>
                </a:solidFill>
                <a:latin typeface="Tahoma" pitchFamily="34" charset="0"/>
              </a:rPr>
              <a:t>步：当对话框出现时 </a:t>
            </a:r>
          </a:p>
          <a:p>
            <a:pPr marL="609600" indent="-609600" algn="just">
              <a:lnSpc>
                <a:spcPct val="90000"/>
              </a:lnSpc>
              <a:spcBef>
                <a:spcPct val="20000"/>
              </a:spcBef>
              <a:buClr>
                <a:schemeClr val="hlink"/>
              </a:buClr>
              <a:buSzPct val="110000"/>
            </a:pPr>
            <a:r>
              <a:rPr kumimoji="1" lang="zh-CN" altLang="en-US" sz="2400">
                <a:solidFill>
                  <a:srgbClr val="000000"/>
                </a:solidFill>
                <a:latin typeface="Tahoma" pitchFamily="34" charset="0"/>
              </a:rPr>
              <a:t>           </a:t>
            </a:r>
            <a:r>
              <a:rPr kumimoji="1" lang="zh-CN" altLang="en-US" sz="2400">
                <a:solidFill>
                  <a:srgbClr val="000000"/>
                </a:solidFill>
              </a:rPr>
              <a:t>在</a:t>
            </a:r>
            <a:r>
              <a:rPr kumimoji="1" lang="zh-CN" altLang="en-US" sz="2400">
                <a:solidFill>
                  <a:srgbClr val="000000"/>
                </a:solidFill>
                <a:latin typeface="Times New Roman" pitchFamily="18" charset="0"/>
              </a:rPr>
              <a:t>“</a:t>
            </a:r>
            <a:r>
              <a:rPr kumimoji="1" lang="en-US" altLang="zh-CN" sz="2400">
                <a:solidFill>
                  <a:srgbClr val="000000"/>
                </a:solidFill>
              </a:rPr>
              <a:t>Y</a:t>
            </a:r>
            <a:r>
              <a:rPr kumimoji="1" lang="zh-CN" altLang="en-US" sz="2400">
                <a:solidFill>
                  <a:srgbClr val="000000"/>
                </a:solidFill>
              </a:rPr>
              <a:t>值输入区域</a:t>
            </a:r>
            <a:r>
              <a:rPr kumimoji="1" lang="zh-CN" altLang="en-US" sz="2400">
                <a:solidFill>
                  <a:srgbClr val="000000"/>
                </a:solidFill>
                <a:latin typeface="Times New Roman" pitchFamily="18" charset="0"/>
              </a:rPr>
              <a:t>”</a:t>
            </a:r>
            <a:r>
              <a:rPr kumimoji="1" lang="zh-CN" altLang="en-US" sz="2400">
                <a:solidFill>
                  <a:srgbClr val="000000"/>
                </a:solidFill>
              </a:rPr>
              <a:t>设置框内键入</a:t>
            </a:r>
            <a:r>
              <a:rPr kumimoji="1" lang="en-US" altLang="zh-CN" sz="2400">
                <a:solidFill>
                  <a:srgbClr val="000000"/>
                </a:solidFill>
              </a:rPr>
              <a:t>Y</a:t>
            </a:r>
            <a:r>
              <a:rPr kumimoji="1" lang="zh-CN" altLang="en-US" sz="2400">
                <a:solidFill>
                  <a:srgbClr val="000000"/>
                </a:solidFill>
              </a:rPr>
              <a:t>的数据区域</a:t>
            </a:r>
          </a:p>
          <a:p>
            <a:pPr marL="609600" indent="-609600" algn="just">
              <a:lnSpc>
                <a:spcPct val="90000"/>
              </a:lnSpc>
              <a:spcBef>
                <a:spcPct val="20000"/>
              </a:spcBef>
              <a:buClr>
                <a:schemeClr val="hlink"/>
              </a:buClr>
              <a:buSzPct val="110000"/>
            </a:pPr>
            <a:r>
              <a:rPr kumimoji="1" lang="zh-CN" altLang="en-US" sz="2400">
                <a:solidFill>
                  <a:srgbClr val="000000"/>
                </a:solidFill>
              </a:rPr>
              <a:t>             在</a:t>
            </a:r>
            <a:r>
              <a:rPr kumimoji="1" lang="zh-CN" altLang="en-US" sz="2400">
                <a:solidFill>
                  <a:srgbClr val="000000"/>
                </a:solidFill>
                <a:latin typeface="Times New Roman" pitchFamily="18" charset="0"/>
              </a:rPr>
              <a:t>“</a:t>
            </a:r>
            <a:r>
              <a:rPr kumimoji="1" lang="en-US" altLang="zh-CN" sz="2400">
                <a:solidFill>
                  <a:srgbClr val="000000"/>
                </a:solidFill>
              </a:rPr>
              <a:t>X</a:t>
            </a:r>
            <a:r>
              <a:rPr kumimoji="1" lang="zh-CN" altLang="en-US" sz="2400">
                <a:solidFill>
                  <a:srgbClr val="000000"/>
                </a:solidFill>
              </a:rPr>
              <a:t>值输入区域</a:t>
            </a:r>
            <a:r>
              <a:rPr kumimoji="1" lang="zh-CN" altLang="en-US" sz="2400">
                <a:solidFill>
                  <a:srgbClr val="000000"/>
                </a:solidFill>
                <a:latin typeface="Times New Roman" pitchFamily="18" charset="0"/>
              </a:rPr>
              <a:t>”</a:t>
            </a:r>
            <a:r>
              <a:rPr kumimoji="1" lang="zh-CN" altLang="en-US" sz="2400">
                <a:solidFill>
                  <a:srgbClr val="000000"/>
                </a:solidFill>
              </a:rPr>
              <a:t>设置框内键入</a:t>
            </a:r>
            <a:r>
              <a:rPr kumimoji="1" lang="en-US" altLang="zh-CN" sz="2400">
                <a:solidFill>
                  <a:srgbClr val="000000"/>
                </a:solidFill>
              </a:rPr>
              <a:t>X</a:t>
            </a:r>
            <a:r>
              <a:rPr kumimoji="1" lang="zh-CN" altLang="en-US" sz="2400">
                <a:solidFill>
                  <a:srgbClr val="000000"/>
                </a:solidFill>
              </a:rPr>
              <a:t>的数据区域</a:t>
            </a:r>
          </a:p>
          <a:p>
            <a:pPr marL="609600" indent="-609600" algn="just">
              <a:lnSpc>
                <a:spcPct val="90000"/>
              </a:lnSpc>
              <a:spcBef>
                <a:spcPct val="20000"/>
              </a:spcBef>
              <a:buClr>
                <a:schemeClr val="hlink"/>
              </a:buClr>
              <a:buSzPct val="110000"/>
            </a:pPr>
            <a:r>
              <a:rPr kumimoji="1" lang="zh-CN" altLang="en-US" sz="2400">
                <a:solidFill>
                  <a:srgbClr val="000000"/>
                </a:solidFill>
              </a:rPr>
              <a:t>             在</a:t>
            </a:r>
            <a:r>
              <a:rPr kumimoji="1" lang="zh-CN" altLang="en-US" sz="2400">
                <a:solidFill>
                  <a:srgbClr val="000000"/>
                </a:solidFill>
                <a:latin typeface="Times New Roman" pitchFamily="18" charset="0"/>
              </a:rPr>
              <a:t>“</a:t>
            </a:r>
            <a:r>
              <a:rPr kumimoji="1" lang="zh-CN" altLang="en-US" sz="2400">
                <a:solidFill>
                  <a:srgbClr val="000000"/>
                </a:solidFill>
              </a:rPr>
              <a:t>置信度</a:t>
            </a:r>
            <a:r>
              <a:rPr kumimoji="1" lang="zh-CN" altLang="en-US" sz="2400">
                <a:solidFill>
                  <a:srgbClr val="000000"/>
                </a:solidFill>
                <a:latin typeface="Times New Roman" pitchFamily="18" charset="0"/>
              </a:rPr>
              <a:t>”</a:t>
            </a:r>
            <a:r>
              <a:rPr kumimoji="1" lang="zh-CN" altLang="en-US" sz="2400">
                <a:solidFill>
                  <a:srgbClr val="000000"/>
                </a:solidFill>
              </a:rPr>
              <a:t>选项中给出所需的数值</a:t>
            </a:r>
          </a:p>
          <a:p>
            <a:pPr marL="609600" indent="-609600" algn="just">
              <a:lnSpc>
                <a:spcPct val="90000"/>
              </a:lnSpc>
              <a:spcBef>
                <a:spcPct val="20000"/>
              </a:spcBef>
              <a:buClr>
                <a:schemeClr val="hlink"/>
              </a:buClr>
              <a:buSzPct val="110000"/>
            </a:pPr>
            <a:r>
              <a:rPr kumimoji="1" lang="zh-CN" altLang="en-US" sz="2400">
                <a:solidFill>
                  <a:srgbClr val="000000"/>
                </a:solidFill>
                <a:latin typeface="Tahoma" pitchFamily="34" charset="0"/>
              </a:rPr>
              <a:t>            在</a:t>
            </a:r>
            <a:r>
              <a:rPr kumimoji="1" lang="zh-CN" altLang="en-US" sz="2400">
                <a:solidFill>
                  <a:srgbClr val="000000"/>
                </a:solidFill>
              </a:rPr>
              <a:t>“</a:t>
            </a:r>
            <a:r>
              <a:rPr kumimoji="1" lang="zh-CN" altLang="en-US" sz="2400">
                <a:solidFill>
                  <a:srgbClr val="000000"/>
                </a:solidFill>
                <a:latin typeface="Tahoma" pitchFamily="34" charset="0"/>
              </a:rPr>
              <a:t>输出选项</a:t>
            </a:r>
            <a:r>
              <a:rPr kumimoji="1" lang="zh-CN" altLang="en-US" sz="2400">
                <a:solidFill>
                  <a:srgbClr val="000000"/>
                </a:solidFill>
              </a:rPr>
              <a:t>”</a:t>
            </a:r>
            <a:r>
              <a:rPr kumimoji="1" lang="zh-CN" altLang="en-US" sz="2400">
                <a:solidFill>
                  <a:srgbClr val="000000"/>
                </a:solidFill>
                <a:latin typeface="Tahoma" pitchFamily="34" charset="0"/>
              </a:rPr>
              <a:t>中选择输出区域</a:t>
            </a:r>
          </a:p>
          <a:p>
            <a:pPr marL="609600" indent="-609600" algn="just">
              <a:lnSpc>
                <a:spcPct val="90000"/>
              </a:lnSpc>
              <a:spcBef>
                <a:spcPct val="20000"/>
              </a:spcBef>
              <a:buClr>
                <a:schemeClr val="hlink"/>
              </a:buClr>
              <a:buSzPct val="110000"/>
            </a:pPr>
            <a:r>
              <a:rPr kumimoji="1" lang="zh-CN" altLang="en-US" sz="2400">
                <a:solidFill>
                  <a:srgbClr val="000000"/>
                </a:solidFill>
                <a:latin typeface="Tahoma" pitchFamily="34" charset="0"/>
              </a:rPr>
              <a:t>            在</a:t>
            </a:r>
            <a:r>
              <a:rPr kumimoji="1" lang="zh-CN" altLang="en-US" sz="2400">
                <a:solidFill>
                  <a:srgbClr val="000000"/>
                </a:solidFill>
              </a:rPr>
              <a:t>“</a:t>
            </a:r>
            <a:r>
              <a:rPr kumimoji="1" lang="zh-CN" altLang="en-US" sz="2400">
                <a:solidFill>
                  <a:srgbClr val="000000"/>
                </a:solidFill>
                <a:latin typeface="Tahoma" pitchFamily="34" charset="0"/>
              </a:rPr>
              <a:t>残差</a:t>
            </a:r>
            <a:r>
              <a:rPr kumimoji="1" lang="zh-CN" altLang="en-US" sz="2400">
                <a:solidFill>
                  <a:srgbClr val="000000"/>
                </a:solidFill>
              </a:rPr>
              <a:t>”</a:t>
            </a:r>
            <a:r>
              <a:rPr kumimoji="1" lang="zh-CN" altLang="en-US" sz="2400">
                <a:solidFill>
                  <a:srgbClr val="000000"/>
                </a:solidFill>
                <a:latin typeface="Tahoma" pitchFamily="34" charset="0"/>
              </a:rPr>
              <a:t>分析选项中选择所需的选项</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表格 12"/>
          <p:cNvGraphicFramePr>
            <a:graphicFrameLocks noGrp="1"/>
          </p:cNvGraphicFramePr>
          <p:nvPr/>
        </p:nvGraphicFramePr>
        <p:xfrm>
          <a:off x="571500" y="285750"/>
          <a:ext cx="3286122" cy="2252320"/>
        </p:xfrm>
        <a:graphic>
          <a:graphicData uri="http://schemas.openxmlformats.org/drawingml/2006/table">
            <a:tbl>
              <a:tblPr/>
              <a:tblGrid>
                <a:gridCol w="1968851"/>
                <a:gridCol w="1317271"/>
              </a:tblGrid>
              <a:tr h="201664">
                <a:tc gridSpan="2">
                  <a:txBody>
                    <a:bodyPr/>
                    <a:lstStyle/>
                    <a:p>
                      <a:pPr algn="l" fontAlgn="ctr"/>
                      <a:r>
                        <a:rPr lang="en-US" sz="1600" b="0" i="0" u="none" strike="noStrike" dirty="0">
                          <a:solidFill>
                            <a:srgbClr val="000000"/>
                          </a:solidFill>
                          <a:latin typeface="宋体"/>
                        </a:rPr>
                        <a:t>SUMMARY OUTPUT</a:t>
                      </a:r>
                    </a:p>
                  </a:txBody>
                  <a:tcPr marL="0" marR="0" marT="0" marB="0" anchor="ctr">
                    <a:lnL>
                      <a:noFill/>
                    </a:lnL>
                    <a:lnR>
                      <a:noFill/>
                    </a:lnR>
                    <a:lnT>
                      <a:noFill/>
                    </a:lnT>
                    <a:lnB>
                      <a:noFill/>
                    </a:lnB>
                  </a:tcPr>
                </a:tc>
                <a:tc hMerge="1">
                  <a:txBody>
                    <a:bodyPr/>
                    <a:lstStyle/>
                    <a:p>
                      <a:endParaRPr lang="zh-CN" altLang="en-US"/>
                    </a:p>
                  </a:txBody>
                  <a:tcPr/>
                </a:tc>
              </a:tr>
              <a:tr h="226872">
                <a:tc>
                  <a:txBody>
                    <a:bodyPr/>
                    <a:lstStyle/>
                    <a:p>
                      <a:pPr algn="l" fontAlgn="ctr"/>
                      <a:endParaRPr lang="zh-CN" altLang="en-US" sz="1600" b="0" i="0" u="none" strike="noStrike">
                        <a:solidFill>
                          <a:srgbClr val="000000"/>
                        </a:solidFill>
                        <a:latin typeface="宋体"/>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endParaRPr lang="zh-CN" altLang="en-US" dirty="0"/>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r>
              <a:tr h="201664">
                <a:tc gridSpan="2">
                  <a:txBody>
                    <a:bodyPr/>
                    <a:lstStyle/>
                    <a:p>
                      <a:pPr algn="ctr" fontAlgn="ctr"/>
                      <a:r>
                        <a:rPr lang="zh-CN" altLang="en-US" sz="1600" b="0" i="0" u="none" strike="noStrike" dirty="0">
                          <a:solidFill>
                            <a:srgbClr val="000000"/>
                          </a:solidFill>
                          <a:latin typeface="宋体"/>
                        </a:rPr>
                        <a:t>回归统计</a:t>
                      </a:r>
                    </a:p>
                  </a:txBody>
                  <a:tcPr marL="0" marR="0" marT="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r>
              <a:tr h="379400">
                <a:tc>
                  <a:txBody>
                    <a:bodyPr/>
                    <a:lstStyle/>
                    <a:p>
                      <a:pPr algn="l" fontAlgn="ctr"/>
                      <a:r>
                        <a:rPr lang="en-US" sz="1600" b="0" i="0" u="none" strike="noStrike" dirty="0">
                          <a:solidFill>
                            <a:srgbClr val="000000"/>
                          </a:solidFill>
                          <a:latin typeface="宋体"/>
                        </a:rPr>
                        <a:t>Multiple R</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en-US" altLang="zh-CN" sz="1600" b="0" i="0" u="none" strike="noStrike" dirty="0">
                          <a:solidFill>
                            <a:srgbClr val="000000"/>
                          </a:solidFill>
                          <a:latin typeface="宋体"/>
                        </a:rPr>
                        <a:t>0.978534176</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r>
              <a:tr h="201664">
                <a:tc>
                  <a:txBody>
                    <a:bodyPr/>
                    <a:lstStyle/>
                    <a:p>
                      <a:pPr algn="l" fontAlgn="ctr"/>
                      <a:r>
                        <a:rPr lang="en-US" sz="1600" b="0" i="0" u="none" strike="noStrike">
                          <a:solidFill>
                            <a:srgbClr val="000000"/>
                          </a:solidFill>
                          <a:latin typeface="宋体"/>
                        </a:rPr>
                        <a:t>R Square</a:t>
                      </a:r>
                    </a:p>
                  </a:txBody>
                  <a:tcPr marL="0" marR="0" marT="0" marB="0" anchor="ctr">
                    <a:lnL>
                      <a:noFill/>
                    </a:lnL>
                    <a:lnR>
                      <a:noFill/>
                    </a:lnR>
                    <a:lnT>
                      <a:noFill/>
                    </a:lnT>
                    <a:lnB>
                      <a:noFill/>
                    </a:lnB>
                  </a:tcPr>
                </a:tc>
                <a:tc>
                  <a:txBody>
                    <a:bodyPr/>
                    <a:lstStyle/>
                    <a:p>
                      <a:pPr algn="r" fontAlgn="ctr"/>
                      <a:r>
                        <a:rPr lang="en-US" altLang="zh-CN" sz="1600" b="0" i="0" u="none" strike="noStrike">
                          <a:solidFill>
                            <a:srgbClr val="000000"/>
                          </a:solidFill>
                          <a:latin typeface="宋体"/>
                        </a:rPr>
                        <a:t>0.957529133</a:t>
                      </a:r>
                    </a:p>
                  </a:txBody>
                  <a:tcPr marL="0" marR="0" marT="0" marB="0" anchor="ctr">
                    <a:lnL>
                      <a:noFill/>
                    </a:lnL>
                    <a:lnR>
                      <a:noFill/>
                    </a:lnR>
                    <a:lnT>
                      <a:noFill/>
                    </a:lnT>
                    <a:lnB>
                      <a:noFill/>
                    </a:lnB>
                  </a:tcPr>
                </a:tc>
              </a:tr>
              <a:tr h="379400">
                <a:tc>
                  <a:txBody>
                    <a:bodyPr/>
                    <a:lstStyle/>
                    <a:p>
                      <a:pPr algn="l" fontAlgn="ctr"/>
                      <a:r>
                        <a:rPr lang="en-US" sz="1600" b="0" i="0" u="none" strike="noStrike" dirty="0">
                          <a:solidFill>
                            <a:srgbClr val="000000"/>
                          </a:solidFill>
                          <a:latin typeface="宋体"/>
                        </a:rPr>
                        <a:t>Adjusted R Square</a:t>
                      </a:r>
                    </a:p>
                  </a:txBody>
                  <a:tcPr marL="0" marR="0" marT="0" marB="0" anchor="ctr">
                    <a:lnL>
                      <a:noFill/>
                    </a:lnL>
                    <a:lnR>
                      <a:noFill/>
                    </a:lnR>
                    <a:lnT>
                      <a:noFill/>
                    </a:lnT>
                    <a:lnB>
                      <a:noFill/>
                    </a:lnB>
                  </a:tcPr>
                </a:tc>
                <a:tc>
                  <a:txBody>
                    <a:bodyPr/>
                    <a:lstStyle/>
                    <a:p>
                      <a:pPr algn="r" fontAlgn="ctr"/>
                      <a:r>
                        <a:rPr lang="en-US" altLang="zh-CN" sz="1600" b="0" i="0" u="none" strike="noStrike" dirty="0">
                          <a:solidFill>
                            <a:srgbClr val="000000"/>
                          </a:solidFill>
                          <a:latin typeface="宋体"/>
                        </a:rPr>
                        <a:t>0.952810148</a:t>
                      </a:r>
                    </a:p>
                  </a:txBody>
                  <a:tcPr marL="0" marR="0" marT="0" marB="0" anchor="ctr">
                    <a:lnL>
                      <a:noFill/>
                    </a:lnL>
                    <a:lnR>
                      <a:noFill/>
                    </a:lnR>
                    <a:lnT>
                      <a:noFill/>
                    </a:lnT>
                    <a:lnB>
                      <a:noFill/>
                    </a:lnB>
                  </a:tcPr>
                </a:tc>
              </a:tr>
              <a:tr h="204790">
                <a:tc>
                  <a:txBody>
                    <a:bodyPr/>
                    <a:lstStyle/>
                    <a:p>
                      <a:pPr algn="l" fontAlgn="ctr"/>
                      <a:r>
                        <a:rPr lang="zh-CN" altLang="en-US" sz="1600" b="0" i="0" u="none" strike="noStrike" dirty="0">
                          <a:solidFill>
                            <a:srgbClr val="000000"/>
                          </a:solidFill>
                          <a:latin typeface="宋体"/>
                        </a:rPr>
                        <a:t>标准误差</a:t>
                      </a:r>
                    </a:p>
                  </a:txBody>
                  <a:tcPr marL="0" marR="0" marT="0" marB="0" anchor="ctr">
                    <a:lnL>
                      <a:noFill/>
                    </a:lnL>
                    <a:lnR>
                      <a:noFill/>
                    </a:lnR>
                    <a:lnT>
                      <a:noFill/>
                    </a:lnT>
                    <a:lnB>
                      <a:noFill/>
                    </a:lnB>
                  </a:tcPr>
                </a:tc>
                <a:tc>
                  <a:txBody>
                    <a:bodyPr/>
                    <a:lstStyle/>
                    <a:p>
                      <a:pPr algn="r" fontAlgn="ctr"/>
                      <a:r>
                        <a:rPr lang="en-US" altLang="zh-CN" sz="1600" b="0" i="0" u="none" strike="noStrike">
                          <a:solidFill>
                            <a:srgbClr val="000000"/>
                          </a:solidFill>
                          <a:latin typeface="宋体"/>
                        </a:rPr>
                        <a:t>1.241268977</a:t>
                      </a:r>
                    </a:p>
                  </a:txBody>
                  <a:tcPr marL="0" marR="0" marT="0" marB="0" anchor="ctr">
                    <a:lnL>
                      <a:noFill/>
                    </a:lnL>
                    <a:lnR>
                      <a:noFill/>
                    </a:lnR>
                    <a:lnT>
                      <a:noFill/>
                    </a:lnT>
                    <a:lnB>
                      <a:noFill/>
                    </a:lnB>
                  </a:tcPr>
                </a:tc>
              </a:tr>
              <a:tr h="204790">
                <a:tc>
                  <a:txBody>
                    <a:bodyPr/>
                    <a:lstStyle/>
                    <a:p>
                      <a:pPr algn="l" fontAlgn="ctr"/>
                      <a:r>
                        <a:rPr lang="zh-CN" altLang="en-US" sz="1600" b="0" i="0" u="none" strike="noStrike">
                          <a:solidFill>
                            <a:srgbClr val="000000"/>
                          </a:solidFill>
                          <a:latin typeface="宋体"/>
                        </a:rPr>
                        <a:t>观测值</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zh-CN" sz="1600" b="0" i="0" u="none" strike="noStrike" dirty="0">
                          <a:solidFill>
                            <a:srgbClr val="000000"/>
                          </a:solidFill>
                          <a:latin typeface="宋体"/>
                        </a:rPr>
                        <a:t>11</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r>
            </a:tbl>
          </a:graphicData>
        </a:graphic>
      </p:graphicFrame>
      <p:graphicFrame>
        <p:nvGraphicFramePr>
          <p:cNvPr id="32770" name="Object 8"/>
          <p:cNvGraphicFramePr>
            <a:graphicFrameLocks noChangeAspect="1"/>
          </p:cNvGraphicFramePr>
          <p:nvPr/>
        </p:nvGraphicFramePr>
        <p:xfrm>
          <a:off x="4000500" y="2571750"/>
          <a:ext cx="4714875" cy="957263"/>
        </p:xfrm>
        <a:graphic>
          <a:graphicData uri="http://schemas.openxmlformats.org/presentationml/2006/ole">
            <p:oleObj spid="_x0000_s108546" name="Equation" r:id="rId3" imgW="2628900" imgH="533400" progId="Equation.DSMT4">
              <p:embed/>
            </p:oleObj>
          </a:graphicData>
        </a:graphic>
      </p:graphicFrame>
      <p:graphicFrame>
        <p:nvGraphicFramePr>
          <p:cNvPr id="32771" name="Object 4"/>
          <p:cNvGraphicFramePr>
            <a:graphicFrameLocks noChangeAspect="1"/>
          </p:cNvGraphicFramePr>
          <p:nvPr/>
        </p:nvGraphicFramePr>
        <p:xfrm>
          <a:off x="4286250" y="1285875"/>
          <a:ext cx="4357688" cy="804863"/>
        </p:xfrm>
        <a:graphic>
          <a:graphicData uri="http://schemas.openxmlformats.org/presentationml/2006/ole">
            <p:oleObj spid="_x0000_s108547" name="Equation" r:id="rId4" imgW="2336760" imgH="431640" progId="Equation.DSMT4">
              <p:embed/>
            </p:oleObj>
          </a:graphicData>
        </a:graphic>
      </p:graphicFrame>
      <p:sp>
        <p:nvSpPr>
          <p:cNvPr id="32792"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32772" name="Object 5"/>
          <p:cNvGraphicFramePr>
            <a:graphicFrameLocks noChangeAspect="1"/>
          </p:cNvGraphicFramePr>
          <p:nvPr/>
        </p:nvGraphicFramePr>
        <p:xfrm>
          <a:off x="3714750" y="3643313"/>
          <a:ext cx="4894263" cy="1643062"/>
        </p:xfrm>
        <a:graphic>
          <a:graphicData uri="http://schemas.openxmlformats.org/presentationml/2006/ole">
            <p:oleObj spid="_x0000_s108548" name="Equation" r:id="rId5" imgW="2641600" imgH="889000" progId="Equation.DSMT4">
              <p:embed/>
            </p:oleObj>
          </a:graphicData>
        </a:graphic>
      </p:graphicFrame>
      <p:sp>
        <p:nvSpPr>
          <p:cNvPr id="32793"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32773" name="Object 7"/>
          <p:cNvGraphicFramePr>
            <a:graphicFrameLocks noChangeAspect="1"/>
          </p:cNvGraphicFramePr>
          <p:nvPr/>
        </p:nvGraphicFramePr>
        <p:xfrm>
          <a:off x="357188" y="3500438"/>
          <a:ext cx="2814637" cy="1073150"/>
        </p:xfrm>
        <a:graphic>
          <a:graphicData uri="http://schemas.openxmlformats.org/presentationml/2006/ole">
            <p:oleObj spid="_x0000_s108549" name="Equation" r:id="rId6" imgW="1257120" imgH="482400" progId="Equation.DSMT4">
              <p:embed/>
            </p:oleObj>
          </a:graphicData>
        </a:graphic>
      </p:graphicFrame>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357188" y="3643313"/>
          <a:ext cx="8501122" cy="1371600"/>
        </p:xfrm>
        <a:graphic>
          <a:graphicData uri="http://schemas.openxmlformats.org/drawingml/2006/table">
            <a:tbl>
              <a:tblPr/>
              <a:tblGrid>
                <a:gridCol w="1193916"/>
                <a:gridCol w="949224"/>
                <a:gridCol w="1571636"/>
                <a:gridCol w="1357322"/>
                <a:gridCol w="1285884"/>
                <a:gridCol w="2143140"/>
              </a:tblGrid>
              <a:tr h="180975">
                <a:tc>
                  <a:txBody>
                    <a:bodyPr/>
                    <a:lstStyle/>
                    <a:p>
                      <a:pPr algn="l" fontAlgn="ctr"/>
                      <a:r>
                        <a:rPr lang="zh-CN" altLang="en-US" sz="1800" b="0" i="0" u="none" strike="noStrike" dirty="0">
                          <a:solidFill>
                            <a:srgbClr val="000000"/>
                          </a:solidFill>
                          <a:latin typeface="宋体"/>
                        </a:rPr>
                        <a:t>方差分析</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zh-CN" altLang="en-US" sz="1800" b="0" i="0" u="none" strike="noStrike">
                        <a:solidFill>
                          <a:srgbClr val="000000"/>
                        </a:solidFill>
                        <a:latin typeface="宋体"/>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zh-CN" altLang="en-US" sz="1800" b="0" i="0" u="none" strike="noStrike">
                        <a:solidFill>
                          <a:srgbClr val="000000"/>
                        </a:solidFill>
                        <a:latin typeface="宋体"/>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zh-CN" altLang="en-US" sz="1800" b="0" i="0" u="none" strike="noStrike">
                        <a:solidFill>
                          <a:srgbClr val="000000"/>
                        </a:solidFill>
                        <a:latin typeface="宋体"/>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zh-CN" altLang="en-US" sz="1800" b="0" i="0" u="none" strike="noStrike">
                        <a:solidFill>
                          <a:srgbClr val="000000"/>
                        </a:solidFill>
                        <a:latin typeface="宋体"/>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zh-CN" altLang="en-US" sz="1800" b="0" i="0" u="none" strike="noStrike">
                        <a:solidFill>
                          <a:srgbClr val="000000"/>
                        </a:solidFill>
                        <a:latin typeface="宋体"/>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r>
              <a:tr h="171450">
                <a:tc>
                  <a:txBody>
                    <a:bodyPr/>
                    <a:lstStyle/>
                    <a:p>
                      <a:pPr algn="ctr" fontAlgn="ctr"/>
                      <a:r>
                        <a:rPr lang="zh-CN" altLang="en-US" sz="1800" b="0" i="0" u="none" strike="noStrike">
                          <a:solidFill>
                            <a:srgbClr val="000000"/>
                          </a:solidFill>
                          <a:latin typeface="宋体"/>
                        </a:rPr>
                        <a:t>　</a:t>
                      </a:r>
                    </a:p>
                  </a:txBody>
                  <a:tcPr marL="0" marR="0" marT="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latin typeface="宋体"/>
                        </a:rPr>
                        <a:t>df</a:t>
                      </a:r>
                    </a:p>
                  </a:txBody>
                  <a:tcPr marL="0" marR="0" marT="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a:solidFill>
                            <a:srgbClr val="000000"/>
                          </a:solidFill>
                          <a:latin typeface="宋体"/>
                        </a:rPr>
                        <a:t>SS</a:t>
                      </a:r>
                    </a:p>
                  </a:txBody>
                  <a:tcPr marL="0" marR="0" marT="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latin typeface="宋体"/>
                        </a:rPr>
                        <a:t>MS</a:t>
                      </a:r>
                    </a:p>
                  </a:txBody>
                  <a:tcPr marL="0" marR="0" marT="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latin typeface="宋体"/>
                        </a:rPr>
                        <a:t>F</a:t>
                      </a:r>
                    </a:p>
                  </a:txBody>
                  <a:tcPr marL="0" marR="0" marT="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latin typeface="宋体"/>
                        </a:rPr>
                        <a:t>Significance F</a:t>
                      </a:r>
                    </a:p>
                  </a:txBody>
                  <a:tcPr marL="0" marR="0" marT="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l" fontAlgn="ctr"/>
                      <a:r>
                        <a:rPr lang="zh-CN" altLang="en-US" sz="1800" b="0" i="0" u="none" strike="noStrike">
                          <a:solidFill>
                            <a:srgbClr val="000000"/>
                          </a:solidFill>
                          <a:latin typeface="宋体"/>
                        </a:rPr>
                        <a:t>回归分析</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en-US" altLang="zh-CN" sz="1800" b="0" i="0" u="none" strike="noStrike">
                          <a:solidFill>
                            <a:srgbClr val="000000"/>
                          </a:solidFill>
                          <a:latin typeface="宋体"/>
                        </a:rPr>
                        <a:t>1</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en-US" altLang="zh-CN" sz="1800" b="0" i="0" u="none" strike="noStrike" dirty="0">
                          <a:solidFill>
                            <a:srgbClr val="000000"/>
                          </a:solidFill>
                          <a:latin typeface="宋体"/>
                        </a:rPr>
                        <a:t>312.63326</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en-US" altLang="zh-CN" sz="1800" b="0" i="0" u="none" strike="noStrike">
                          <a:solidFill>
                            <a:srgbClr val="000000"/>
                          </a:solidFill>
                          <a:latin typeface="宋体"/>
                        </a:rPr>
                        <a:t>312.633262</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en-US" altLang="zh-CN" sz="1800" b="0" i="0" u="none" strike="noStrike" dirty="0">
                          <a:solidFill>
                            <a:srgbClr val="000000"/>
                          </a:solidFill>
                          <a:latin typeface="宋体"/>
                        </a:rPr>
                        <a:t>202.90997</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en-US" sz="1800" b="0" i="0" u="none" strike="noStrike" dirty="0">
                          <a:solidFill>
                            <a:srgbClr val="000000"/>
                          </a:solidFill>
                          <a:latin typeface="宋体"/>
                        </a:rPr>
                        <a:t>1.7655E-07</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r>
              <a:tr h="171450">
                <a:tc>
                  <a:txBody>
                    <a:bodyPr/>
                    <a:lstStyle/>
                    <a:p>
                      <a:pPr algn="l" fontAlgn="ctr"/>
                      <a:r>
                        <a:rPr lang="zh-CN" altLang="en-US" sz="1800" b="0" i="0" u="none" strike="noStrike">
                          <a:solidFill>
                            <a:srgbClr val="000000"/>
                          </a:solidFill>
                          <a:latin typeface="宋体"/>
                        </a:rPr>
                        <a:t>残差</a:t>
                      </a:r>
                    </a:p>
                  </a:txBody>
                  <a:tcPr marL="0" marR="0" marT="0" marB="0" anchor="ctr">
                    <a:lnL>
                      <a:noFill/>
                    </a:lnL>
                    <a:lnR>
                      <a:noFill/>
                    </a:lnR>
                    <a:lnT>
                      <a:noFill/>
                    </a:lnT>
                    <a:lnB>
                      <a:noFill/>
                    </a:lnB>
                  </a:tcPr>
                </a:tc>
                <a:tc>
                  <a:txBody>
                    <a:bodyPr/>
                    <a:lstStyle/>
                    <a:p>
                      <a:pPr algn="r" fontAlgn="ctr"/>
                      <a:r>
                        <a:rPr lang="en-US" altLang="zh-CN" sz="1800" b="0" i="0" u="none" strike="noStrike">
                          <a:solidFill>
                            <a:srgbClr val="000000"/>
                          </a:solidFill>
                          <a:latin typeface="宋体"/>
                        </a:rPr>
                        <a:t>9</a:t>
                      </a:r>
                    </a:p>
                  </a:txBody>
                  <a:tcPr marL="0" marR="0" marT="0" marB="0" anchor="ctr">
                    <a:lnL>
                      <a:noFill/>
                    </a:lnL>
                    <a:lnR>
                      <a:noFill/>
                    </a:lnR>
                    <a:lnT>
                      <a:noFill/>
                    </a:lnT>
                    <a:lnB>
                      <a:noFill/>
                    </a:lnB>
                  </a:tcPr>
                </a:tc>
                <a:tc>
                  <a:txBody>
                    <a:bodyPr/>
                    <a:lstStyle/>
                    <a:p>
                      <a:pPr algn="r" fontAlgn="ctr"/>
                      <a:r>
                        <a:rPr lang="en-US" altLang="zh-CN" sz="1800" b="0" i="0" u="none" strike="noStrike" dirty="0">
                          <a:solidFill>
                            <a:srgbClr val="000000"/>
                          </a:solidFill>
                          <a:latin typeface="宋体"/>
                        </a:rPr>
                        <a:t>13.866738</a:t>
                      </a:r>
                    </a:p>
                  </a:txBody>
                  <a:tcPr marL="0" marR="0" marT="0" marB="0" anchor="ctr">
                    <a:lnL>
                      <a:noFill/>
                    </a:lnL>
                    <a:lnR>
                      <a:noFill/>
                    </a:lnR>
                    <a:lnT>
                      <a:noFill/>
                    </a:lnT>
                    <a:lnB>
                      <a:noFill/>
                    </a:lnB>
                  </a:tcPr>
                </a:tc>
                <a:tc>
                  <a:txBody>
                    <a:bodyPr/>
                    <a:lstStyle/>
                    <a:p>
                      <a:pPr algn="r" fontAlgn="ctr"/>
                      <a:r>
                        <a:rPr lang="en-US" altLang="zh-CN" sz="1800" b="0" i="0" u="none" strike="noStrike">
                          <a:solidFill>
                            <a:srgbClr val="000000"/>
                          </a:solidFill>
                          <a:latin typeface="宋体"/>
                        </a:rPr>
                        <a:t>1.54074867</a:t>
                      </a:r>
                    </a:p>
                  </a:txBody>
                  <a:tcPr marL="0" marR="0" marT="0" marB="0" anchor="ctr">
                    <a:lnL>
                      <a:noFill/>
                    </a:lnL>
                    <a:lnR>
                      <a:noFill/>
                    </a:lnR>
                    <a:lnT>
                      <a:noFill/>
                    </a:lnT>
                    <a:lnB>
                      <a:noFill/>
                    </a:lnB>
                  </a:tcPr>
                </a:tc>
                <a:tc>
                  <a:txBody>
                    <a:bodyPr/>
                    <a:lstStyle/>
                    <a:p>
                      <a:pPr algn="l" fontAlgn="ctr"/>
                      <a:endParaRPr lang="zh-CN" altLang="en-US" sz="1800" b="0" i="0" u="none" strike="noStrike">
                        <a:solidFill>
                          <a:srgbClr val="000000"/>
                        </a:solidFill>
                        <a:latin typeface="宋体"/>
                      </a:endParaRPr>
                    </a:p>
                  </a:txBody>
                  <a:tcPr marL="0" marR="0" marT="0" marB="0" anchor="ctr">
                    <a:lnL>
                      <a:noFill/>
                    </a:lnL>
                    <a:lnR>
                      <a:noFill/>
                    </a:lnR>
                    <a:lnT>
                      <a:noFill/>
                    </a:lnT>
                    <a:lnB>
                      <a:noFill/>
                    </a:lnB>
                  </a:tcPr>
                </a:tc>
                <a:tc>
                  <a:txBody>
                    <a:bodyPr/>
                    <a:lstStyle/>
                    <a:p>
                      <a:pPr algn="l" fontAlgn="ctr"/>
                      <a:endParaRPr lang="zh-CN" altLang="en-US" sz="1800" b="0" i="0" u="none" strike="noStrike">
                        <a:solidFill>
                          <a:srgbClr val="000000"/>
                        </a:solidFill>
                        <a:latin typeface="宋体"/>
                      </a:endParaRPr>
                    </a:p>
                  </a:txBody>
                  <a:tcPr marL="0" marR="0" marT="0" marB="0" anchor="ctr">
                    <a:lnL>
                      <a:noFill/>
                    </a:lnL>
                    <a:lnR>
                      <a:noFill/>
                    </a:lnR>
                    <a:lnT>
                      <a:noFill/>
                    </a:lnT>
                    <a:lnB>
                      <a:noFill/>
                    </a:lnB>
                  </a:tcPr>
                </a:tc>
              </a:tr>
              <a:tr h="180975">
                <a:tc>
                  <a:txBody>
                    <a:bodyPr/>
                    <a:lstStyle/>
                    <a:p>
                      <a:pPr algn="l" fontAlgn="ctr"/>
                      <a:r>
                        <a:rPr lang="zh-CN" altLang="en-US" sz="1800" b="0" i="0" u="none" strike="noStrike">
                          <a:solidFill>
                            <a:srgbClr val="000000"/>
                          </a:solidFill>
                          <a:latin typeface="宋体"/>
                        </a:rPr>
                        <a:t>总计</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zh-CN" sz="1800" b="0" i="0" u="none" strike="noStrike">
                          <a:solidFill>
                            <a:srgbClr val="000000"/>
                          </a:solidFill>
                          <a:latin typeface="宋体"/>
                        </a:rPr>
                        <a:t>10</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zh-CN" sz="1800" b="0" i="0" u="none" strike="noStrike">
                          <a:solidFill>
                            <a:srgbClr val="000000"/>
                          </a:solidFill>
                          <a:latin typeface="宋体"/>
                        </a:rPr>
                        <a:t>326.5</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r>
                        <a:rPr lang="zh-CN" altLang="en-US" sz="1800" b="0" i="0" u="none" strike="noStrike" dirty="0">
                          <a:solidFill>
                            <a:srgbClr val="000000"/>
                          </a:solidFill>
                          <a:latin typeface="宋体"/>
                        </a:rPr>
                        <a:t>　</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r>
                        <a:rPr lang="zh-CN" altLang="en-US" sz="1800" b="0" i="0" u="none" strike="noStrike">
                          <a:solidFill>
                            <a:srgbClr val="000000"/>
                          </a:solidFill>
                          <a:latin typeface="宋体"/>
                        </a:rPr>
                        <a:t>　</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r>
                        <a:rPr lang="zh-CN" altLang="en-US" sz="1800" b="0" i="0" u="none" strike="noStrike" dirty="0">
                          <a:solidFill>
                            <a:srgbClr val="000000"/>
                          </a:solidFill>
                          <a:latin typeface="宋体"/>
                        </a:rPr>
                        <a:t>　</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r>
            </a:tbl>
          </a:graphicData>
        </a:graphic>
      </p:graphicFrame>
      <p:graphicFrame>
        <p:nvGraphicFramePr>
          <p:cNvPr id="8" name="表格 7"/>
          <p:cNvGraphicFramePr>
            <a:graphicFrameLocks noGrp="1"/>
          </p:cNvGraphicFramePr>
          <p:nvPr/>
        </p:nvGraphicFramePr>
        <p:xfrm>
          <a:off x="571500" y="1000125"/>
          <a:ext cx="7786740" cy="1880637"/>
        </p:xfrm>
        <a:graphic>
          <a:graphicData uri="http://schemas.openxmlformats.org/drawingml/2006/table">
            <a:tbl>
              <a:tblPr/>
              <a:tblGrid>
                <a:gridCol w="1557348"/>
                <a:gridCol w="1557348"/>
                <a:gridCol w="1557348"/>
                <a:gridCol w="1557348"/>
                <a:gridCol w="1557348"/>
              </a:tblGrid>
              <a:tr h="210112">
                <a:tc>
                  <a:txBody>
                    <a:bodyPr/>
                    <a:lstStyle/>
                    <a:p>
                      <a:pPr algn="ctr">
                        <a:spcAft>
                          <a:spcPts val="0"/>
                        </a:spcAft>
                      </a:pPr>
                      <a:r>
                        <a:rPr lang="zh-CN" sz="2000" b="1" kern="100" dirty="0">
                          <a:solidFill>
                            <a:srgbClr val="000000"/>
                          </a:solidFill>
                          <a:latin typeface="Times New Roman"/>
                          <a:ea typeface="宋体"/>
                          <a:cs typeface="Times New Roman"/>
                        </a:rPr>
                        <a:t>方差来源</a:t>
                      </a:r>
                      <a:endParaRPr lang="zh-CN" sz="2000" kern="100" dirty="0">
                        <a:latin typeface="Times New Roman"/>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zh-CN" sz="2000" b="1" kern="100">
                          <a:solidFill>
                            <a:srgbClr val="000000"/>
                          </a:solidFill>
                          <a:latin typeface="Times New Roman"/>
                          <a:ea typeface="宋体"/>
                          <a:cs typeface="Times New Roman"/>
                        </a:rPr>
                        <a:t>平方和</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zh-CN" sz="2000" b="1" kern="100">
                          <a:solidFill>
                            <a:srgbClr val="000000"/>
                          </a:solidFill>
                          <a:latin typeface="Times New Roman"/>
                          <a:ea typeface="宋体"/>
                          <a:cs typeface="Times New Roman"/>
                        </a:rPr>
                        <a:t>自由度</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zh-CN" sz="2000" b="1" kern="100">
                          <a:solidFill>
                            <a:srgbClr val="000000"/>
                          </a:solidFill>
                          <a:latin typeface="Times New Roman"/>
                          <a:ea typeface="宋体"/>
                          <a:cs typeface="Times New Roman"/>
                        </a:rPr>
                        <a:t>均方</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a:solidFill>
                            <a:srgbClr val="000000"/>
                          </a:solidFill>
                          <a:latin typeface="Times New Roman"/>
                          <a:ea typeface="宋体"/>
                          <a:cs typeface="Times New Roman"/>
                        </a:rPr>
                        <a:t>F</a:t>
                      </a:r>
                      <a:r>
                        <a:rPr lang="zh-CN" sz="2000" b="1" kern="100">
                          <a:solidFill>
                            <a:srgbClr val="000000"/>
                          </a:solidFill>
                          <a:latin typeface="Times New Roman"/>
                          <a:ea typeface="宋体"/>
                          <a:cs typeface="Times New Roman"/>
                        </a:rPr>
                        <a:t>值</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525279">
                <a:tc>
                  <a:txBody>
                    <a:bodyPr/>
                    <a:lstStyle/>
                    <a:p>
                      <a:pPr algn="just">
                        <a:spcAft>
                          <a:spcPts val="0"/>
                        </a:spcAft>
                      </a:pPr>
                      <a:r>
                        <a:rPr lang="zh-CN" sz="2000" kern="100">
                          <a:solidFill>
                            <a:srgbClr val="000000"/>
                          </a:solidFill>
                          <a:latin typeface="Times New Roman"/>
                          <a:ea typeface="宋体"/>
                          <a:cs typeface="Times New Roman"/>
                        </a:rPr>
                        <a:t>回归</a:t>
                      </a:r>
                      <a:endParaRPr lang="zh-CN" sz="2000" kern="100">
                        <a:latin typeface="Times New Roman"/>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dirty="0">
                          <a:solidFill>
                            <a:srgbClr val="000000"/>
                          </a:solidFill>
                          <a:latin typeface="Times New Roman"/>
                          <a:ea typeface="宋体"/>
                          <a:cs typeface="Times New Roman"/>
                        </a:rPr>
                        <a:t>SS</a:t>
                      </a:r>
                      <a:r>
                        <a:rPr lang="en-US" sz="2000" kern="100" baseline="-25000" dirty="0">
                          <a:solidFill>
                            <a:srgbClr val="000000"/>
                          </a:solidFill>
                          <a:latin typeface="Times New Roman"/>
                          <a:ea typeface="宋体"/>
                          <a:cs typeface="Times New Roman"/>
                        </a:rPr>
                        <a:t>R</a:t>
                      </a:r>
                      <a:endParaRPr lang="zh-CN" sz="20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solidFill>
                            <a:srgbClr val="000000"/>
                          </a:solidFill>
                          <a:latin typeface="Times New Roman"/>
                          <a:ea typeface="宋体"/>
                          <a:cs typeface="Times New Roman"/>
                        </a:rPr>
                        <a:t>1</a:t>
                      </a:r>
                      <a:endParaRPr lang="zh-CN" sz="20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2000" kern="100">
                        <a:solidFill>
                          <a:srgbClr val="000000"/>
                        </a:solidFill>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just">
                        <a:spcAft>
                          <a:spcPts val="0"/>
                        </a:spcAft>
                      </a:pPr>
                      <a:r>
                        <a:rPr lang="en-US" sz="2000" kern="100" dirty="0">
                          <a:solidFill>
                            <a:srgbClr val="000000"/>
                          </a:solidFill>
                          <a:latin typeface="Times New Roman"/>
                          <a:ea typeface="宋体"/>
                          <a:cs typeface="Times New Roman"/>
                        </a:rPr>
                        <a:t>   </a:t>
                      </a:r>
                      <a:endParaRPr lang="zh-CN" sz="20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525279">
                <a:tc>
                  <a:txBody>
                    <a:bodyPr/>
                    <a:lstStyle/>
                    <a:p>
                      <a:pPr algn="just">
                        <a:spcAft>
                          <a:spcPts val="0"/>
                        </a:spcAft>
                      </a:pPr>
                      <a:r>
                        <a:rPr lang="zh-CN" sz="2000" kern="100">
                          <a:solidFill>
                            <a:srgbClr val="000000"/>
                          </a:solidFill>
                          <a:latin typeface="Times New Roman"/>
                          <a:ea typeface="宋体"/>
                          <a:cs typeface="Times New Roman"/>
                        </a:rPr>
                        <a:t>误差</a:t>
                      </a:r>
                      <a:endParaRPr lang="zh-CN" sz="2000" kern="100">
                        <a:latin typeface="Times New Roman"/>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solidFill>
                            <a:srgbClr val="000000"/>
                          </a:solidFill>
                          <a:latin typeface="Times New Roman"/>
                          <a:ea typeface="宋体"/>
                          <a:cs typeface="Times New Roman"/>
                        </a:rPr>
                        <a:t>SS</a:t>
                      </a:r>
                      <a:r>
                        <a:rPr lang="en-US" sz="2000" kern="100" baseline="-25000">
                          <a:solidFill>
                            <a:srgbClr val="000000"/>
                          </a:solidFill>
                          <a:latin typeface="Times New Roman"/>
                          <a:ea typeface="宋体"/>
                          <a:cs typeface="Times New Roman"/>
                        </a:rPr>
                        <a:t>E</a:t>
                      </a:r>
                      <a:endParaRPr lang="zh-CN" sz="20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solidFill>
                            <a:srgbClr val="000000"/>
                          </a:solidFill>
                          <a:latin typeface="Times New Roman"/>
                          <a:ea typeface="宋体"/>
                          <a:cs typeface="Times New Roman"/>
                        </a:rPr>
                        <a:t>n-2</a:t>
                      </a:r>
                      <a:endParaRPr lang="zh-CN" sz="20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2000" kern="100" dirty="0">
                        <a:solidFill>
                          <a:srgbClr val="000000"/>
                        </a:solidFill>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525279">
                <a:tc>
                  <a:txBody>
                    <a:bodyPr/>
                    <a:lstStyle/>
                    <a:p>
                      <a:pPr algn="just">
                        <a:spcAft>
                          <a:spcPts val="0"/>
                        </a:spcAft>
                      </a:pPr>
                      <a:r>
                        <a:rPr lang="zh-CN" sz="2000" kern="100">
                          <a:solidFill>
                            <a:srgbClr val="000000"/>
                          </a:solidFill>
                          <a:latin typeface="Times New Roman"/>
                          <a:ea typeface="宋体"/>
                          <a:cs typeface="Times New Roman"/>
                        </a:rPr>
                        <a:t>总计</a:t>
                      </a:r>
                      <a:endParaRPr lang="zh-CN" sz="2000" kern="100">
                        <a:latin typeface="Times New Roman"/>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solidFill>
                            <a:srgbClr val="000000"/>
                          </a:solidFill>
                          <a:latin typeface="Times New Roman"/>
                          <a:ea typeface="宋体"/>
                          <a:cs typeface="Times New Roman"/>
                        </a:rPr>
                        <a:t>SS</a:t>
                      </a:r>
                      <a:r>
                        <a:rPr lang="en-US" sz="2000" kern="100" baseline="-25000">
                          <a:solidFill>
                            <a:srgbClr val="000000"/>
                          </a:solidFill>
                          <a:latin typeface="Times New Roman"/>
                          <a:ea typeface="宋体"/>
                          <a:cs typeface="Times New Roman"/>
                        </a:rPr>
                        <a:t>T</a:t>
                      </a:r>
                      <a:endParaRPr lang="zh-CN" sz="20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solidFill>
                            <a:srgbClr val="000000"/>
                          </a:solidFill>
                          <a:latin typeface="Times New Roman"/>
                          <a:ea typeface="宋体"/>
                          <a:cs typeface="Times New Roman"/>
                        </a:rPr>
                        <a:t>n-1</a:t>
                      </a:r>
                      <a:endParaRPr lang="zh-CN" sz="20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spcAft>
                          <a:spcPts val="0"/>
                        </a:spcAft>
                      </a:pPr>
                      <a:endParaRPr lang="en-US" sz="2000" kern="100" dirty="0">
                        <a:solidFill>
                          <a:srgbClr val="000000"/>
                        </a:solidFill>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vMerge="1">
                  <a:txBody>
                    <a:bodyPr/>
                    <a:lstStyle/>
                    <a:p>
                      <a:endParaRPr lang="zh-CN" altLang="en-US"/>
                    </a:p>
                  </a:txBody>
                  <a:tcPr/>
                </a:tc>
              </a:tr>
            </a:tbl>
          </a:graphicData>
        </a:graphic>
      </p:graphicFrame>
      <p:graphicFrame>
        <p:nvGraphicFramePr>
          <p:cNvPr id="33794" name="Object 88"/>
          <p:cNvGraphicFramePr>
            <a:graphicFrameLocks noChangeAspect="1"/>
          </p:cNvGraphicFramePr>
          <p:nvPr/>
        </p:nvGraphicFramePr>
        <p:xfrm>
          <a:off x="5286375" y="1143000"/>
          <a:ext cx="1343025" cy="696913"/>
        </p:xfrm>
        <a:graphic>
          <a:graphicData uri="http://schemas.openxmlformats.org/presentationml/2006/ole">
            <p:oleObj spid="_x0000_s109570" name="Equation" r:id="rId3" imgW="748975" imgH="393529" progId="Equation.DSMT4">
              <p:embed/>
            </p:oleObj>
          </a:graphicData>
        </a:graphic>
      </p:graphicFrame>
      <p:graphicFrame>
        <p:nvGraphicFramePr>
          <p:cNvPr id="33795" name="Object 87"/>
          <p:cNvGraphicFramePr>
            <a:graphicFrameLocks noChangeAspect="1"/>
          </p:cNvGraphicFramePr>
          <p:nvPr/>
        </p:nvGraphicFramePr>
        <p:xfrm>
          <a:off x="7072313" y="1643063"/>
          <a:ext cx="1000125" cy="692150"/>
        </p:xfrm>
        <a:graphic>
          <a:graphicData uri="http://schemas.openxmlformats.org/presentationml/2006/ole">
            <p:oleObj spid="_x0000_s109571" name="Equation" r:id="rId4" imgW="622030" imgH="431613" progId="Equation.DSMT4">
              <p:embed/>
            </p:oleObj>
          </a:graphicData>
        </a:graphic>
      </p:graphicFrame>
      <p:graphicFrame>
        <p:nvGraphicFramePr>
          <p:cNvPr id="33796" name="Object 86"/>
          <p:cNvGraphicFramePr>
            <a:graphicFrameLocks noChangeAspect="1"/>
          </p:cNvGraphicFramePr>
          <p:nvPr/>
        </p:nvGraphicFramePr>
        <p:xfrm>
          <a:off x="5429250" y="1857375"/>
          <a:ext cx="1071563" cy="522288"/>
        </p:xfrm>
        <a:graphic>
          <a:graphicData uri="http://schemas.openxmlformats.org/presentationml/2006/ole">
            <p:oleObj spid="_x0000_s109572" name="Equation" r:id="rId5" imgW="799753" imgH="393529" progId="Equation.DSMT4">
              <p:embed/>
            </p:oleObj>
          </a:graphicData>
        </a:graphic>
      </p:graphicFrame>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nvGraphicFramePr>
        <p:xfrm>
          <a:off x="357188" y="5214938"/>
          <a:ext cx="8786873" cy="1059180"/>
        </p:xfrm>
        <a:graphic>
          <a:graphicData uri="http://schemas.openxmlformats.org/drawingml/2006/table">
            <a:tbl>
              <a:tblPr/>
              <a:tblGrid>
                <a:gridCol w="1071570"/>
                <a:gridCol w="1071570"/>
                <a:gridCol w="827714"/>
                <a:gridCol w="994092"/>
                <a:gridCol w="902683"/>
                <a:gridCol w="990284"/>
                <a:gridCol w="868405"/>
                <a:gridCol w="837934"/>
                <a:gridCol w="1222621"/>
              </a:tblGrid>
              <a:tr h="279400">
                <a:tc>
                  <a:txBody>
                    <a:bodyPr/>
                    <a:lstStyle/>
                    <a:p>
                      <a:pPr algn="ctr" fontAlgn="ctr"/>
                      <a:r>
                        <a:rPr lang="zh-CN" altLang="en-US" sz="1400" b="0" i="0" u="none" strike="noStrike" dirty="0">
                          <a:solidFill>
                            <a:srgbClr val="000000"/>
                          </a:solidFill>
                          <a:latin typeface="宋体"/>
                        </a:rPr>
                        <a:t>　</a:t>
                      </a:r>
                    </a:p>
                  </a:txBody>
                  <a:tcPr marL="0" marR="0" marT="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宋体"/>
                        </a:rPr>
                        <a:t>Coefficients</a:t>
                      </a:r>
                    </a:p>
                  </a:txBody>
                  <a:tcPr marL="0" marR="0" marT="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a:solidFill>
                            <a:srgbClr val="000000"/>
                          </a:solidFill>
                          <a:latin typeface="宋体"/>
                        </a:rPr>
                        <a:t>标准误差</a:t>
                      </a:r>
                    </a:p>
                  </a:txBody>
                  <a:tcPr marL="0" marR="0" marT="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latin typeface="宋体"/>
                        </a:rPr>
                        <a:t>t Stat</a:t>
                      </a:r>
                    </a:p>
                  </a:txBody>
                  <a:tcPr marL="0" marR="0" marT="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latin typeface="宋体"/>
                        </a:rPr>
                        <a:t>P-value</a:t>
                      </a:r>
                    </a:p>
                  </a:txBody>
                  <a:tcPr marL="0" marR="0" marT="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宋体"/>
                        </a:rPr>
                        <a:t>Lower 95%</a:t>
                      </a:r>
                    </a:p>
                  </a:txBody>
                  <a:tcPr marL="0" marR="0" marT="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宋体"/>
                        </a:rPr>
                        <a:t>Upper 95%</a:t>
                      </a:r>
                    </a:p>
                  </a:txBody>
                  <a:tcPr marL="0" marR="0" marT="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a:solidFill>
                            <a:srgbClr val="000000"/>
                          </a:solidFill>
                          <a:latin typeface="宋体"/>
                        </a:rPr>
                        <a:t>下限 </a:t>
                      </a:r>
                      <a:r>
                        <a:rPr lang="en-US" altLang="zh-CN" sz="1400" b="0" i="0" u="none" strike="noStrike">
                          <a:solidFill>
                            <a:srgbClr val="000000"/>
                          </a:solidFill>
                          <a:latin typeface="宋体"/>
                        </a:rPr>
                        <a:t>95.0%</a:t>
                      </a:r>
                    </a:p>
                  </a:txBody>
                  <a:tcPr marL="0" marR="0" marT="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a:solidFill>
                            <a:srgbClr val="000000"/>
                          </a:solidFill>
                          <a:latin typeface="宋体"/>
                        </a:rPr>
                        <a:t>上限 </a:t>
                      </a:r>
                      <a:r>
                        <a:rPr lang="en-US" altLang="zh-CN" sz="1400" b="0" i="0" u="none" strike="noStrike">
                          <a:solidFill>
                            <a:srgbClr val="000000"/>
                          </a:solidFill>
                          <a:latin typeface="宋体"/>
                        </a:rPr>
                        <a:t>95.0%</a:t>
                      </a:r>
                    </a:p>
                  </a:txBody>
                  <a:tcPr marL="0" marR="0" marT="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2875">
                <a:tc>
                  <a:txBody>
                    <a:bodyPr/>
                    <a:lstStyle/>
                    <a:p>
                      <a:pPr algn="l" fontAlgn="ctr"/>
                      <a:r>
                        <a:rPr lang="en-US" sz="1400" b="0" i="0" u="none" strike="noStrike" dirty="0">
                          <a:solidFill>
                            <a:srgbClr val="000000"/>
                          </a:solidFill>
                          <a:latin typeface="宋体"/>
                        </a:rPr>
                        <a:t>Intercept</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en-US" altLang="zh-CN" sz="1400" b="0" i="0" u="none" strike="noStrike">
                          <a:solidFill>
                            <a:srgbClr val="000000"/>
                          </a:solidFill>
                          <a:latin typeface="宋体"/>
                        </a:rPr>
                        <a:t>25.76070991</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en-US" altLang="zh-CN" sz="1400" b="0" i="0" u="none" strike="noStrike">
                          <a:solidFill>
                            <a:srgbClr val="000000"/>
                          </a:solidFill>
                          <a:latin typeface="宋体"/>
                        </a:rPr>
                        <a:t>1.7080478</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en-US" altLang="zh-CN" sz="1400" b="0" i="0" u="none" strike="noStrike">
                          <a:solidFill>
                            <a:srgbClr val="000000"/>
                          </a:solidFill>
                          <a:latin typeface="宋体"/>
                        </a:rPr>
                        <a:t>15.0819604</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en-US" sz="1400" b="0" i="0" u="none" strike="noStrike">
                          <a:solidFill>
                            <a:srgbClr val="000000"/>
                          </a:solidFill>
                          <a:latin typeface="宋体"/>
                        </a:rPr>
                        <a:t>1.076E-07</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en-US" altLang="zh-CN" sz="1400" b="0" i="0" u="none" strike="noStrike">
                          <a:solidFill>
                            <a:srgbClr val="000000"/>
                          </a:solidFill>
                          <a:latin typeface="宋体"/>
                        </a:rPr>
                        <a:t>21.8968373</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en-US" altLang="zh-CN" sz="1400" b="0" i="0" u="none" strike="noStrike">
                          <a:solidFill>
                            <a:srgbClr val="000000"/>
                          </a:solidFill>
                          <a:latin typeface="宋体"/>
                        </a:rPr>
                        <a:t>29.62458</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en-US" altLang="zh-CN" sz="1400" b="0" i="0" u="none" strike="noStrike">
                          <a:solidFill>
                            <a:srgbClr val="000000"/>
                          </a:solidFill>
                          <a:latin typeface="宋体"/>
                        </a:rPr>
                        <a:t>21.89684</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en-US" altLang="zh-CN" sz="1400" b="0" i="0" u="none" strike="noStrike">
                          <a:solidFill>
                            <a:srgbClr val="000000"/>
                          </a:solidFill>
                          <a:latin typeface="宋体"/>
                        </a:rPr>
                        <a:t>29.62458256</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r>
              <a:tr h="419100">
                <a:tc>
                  <a:txBody>
                    <a:bodyPr/>
                    <a:lstStyle/>
                    <a:p>
                      <a:pPr algn="l" fontAlgn="ctr"/>
                      <a:r>
                        <a:rPr lang="en-US" sz="1400" b="0" i="0" u="none" strike="noStrike">
                          <a:solidFill>
                            <a:srgbClr val="000000"/>
                          </a:solidFill>
                          <a:latin typeface="宋体"/>
                        </a:rPr>
                        <a:t>X Variable 1</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zh-CN" sz="1400" b="0" i="0" u="none" strike="noStrike">
                          <a:solidFill>
                            <a:srgbClr val="000000"/>
                          </a:solidFill>
                          <a:latin typeface="宋体"/>
                        </a:rPr>
                        <a:t>145.0734394</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zh-CN" sz="1400" b="0" i="0" u="none" strike="noStrike">
                          <a:solidFill>
                            <a:srgbClr val="000000"/>
                          </a:solidFill>
                          <a:latin typeface="宋体"/>
                        </a:rPr>
                        <a:t>10.184418</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zh-CN" sz="1400" b="0" i="0" u="none" strike="noStrike">
                          <a:solidFill>
                            <a:srgbClr val="000000"/>
                          </a:solidFill>
                          <a:latin typeface="宋体"/>
                        </a:rPr>
                        <a:t>14.2446469</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sz="1400" b="0" i="0" u="none" strike="noStrike">
                          <a:solidFill>
                            <a:srgbClr val="000000"/>
                          </a:solidFill>
                          <a:latin typeface="宋体"/>
                        </a:rPr>
                        <a:t>1.766E-07</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zh-CN" sz="1400" b="0" i="0" u="none" strike="noStrike">
                          <a:solidFill>
                            <a:srgbClr val="000000"/>
                          </a:solidFill>
                          <a:latin typeface="宋体"/>
                        </a:rPr>
                        <a:t>122.034685</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zh-CN" sz="1400" b="0" i="0" u="none" strike="noStrike">
                          <a:solidFill>
                            <a:srgbClr val="000000"/>
                          </a:solidFill>
                          <a:latin typeface="宋体"/>
                        </a:rPr>
                        <a:t>168.1122</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zh-CN" sz="1400" b="0" i="0" u="none" strike="noStrike">
                          <a:solidFill>
                            <a:srgbClr val="000000"/>
                          </a:solidFill>
                          <a:latin typeface="宋体"/>
                        </a:rPr>
                        <a:t>122.0347</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zh-CN" sz="1400" b="0" i="0" u="none" strike="noStrike" dirty="0">
                          <a:solidFill>
                            <a:srgbClr val="000000"/>
                          </a:solidFill>
                          <a:latin typeface="宋体"/>
                        </a:rPr>
                        <a:t>168.1121936</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
        <p:nvSpPr>
          <p:cNvPr id="146436" name="Rectangle 4"/>
          <p:cNvSpPr>
            <a:spLocks noChangeArrowheads="1"/>
          </p:cNvSpPr>
          <p:nvPr/>
        </p:nvSpPr>
        <p:spPr bwMode="auto">
          <a:xfrm>
            <a:off x="214313" y="785813"/>
            <a:ext cx="8715375" cy="3662362"/>
          </a:xfrm>
          <a:prstGeom prst="rect">
            <a:avLst/>
          </a:prstGeom>
          <a:noFill/>
          <a:ln w="9525">
            <a:noFill/>
            <a:miter lim="800000"/>
            <a:headEnd/>
            <a:tailEnd/>
          </a:ln>
          <a:effectLst/>
        </p:spPr>
        <p:txBody>
          <a:bodyPr anchor="ctr">
            <a:spAutoFit/>
          </a:bodyPr>
          <a:lstStyle/>
          <a:p>
            <a:pPr indent="457200" algn="ctr" eaLnBrk="0" hangingPunct="0">
              <a:defRPr/>
            </a:pPr>
            <a:r>
              <a:rPr lang="zh-CN" altLang="en-US" sz="3200" dirty="0">
                <a:solidFill>
                  <a:srgbClr val="FF0000"/>
                </a:solidFill>
                <a:latin typeface="Times New Roman" pitchFamily="18" charset="0"/>
                <a:ea typeface="宋体" pitchFamily="2" charset="-122"/>
                <a:cs typeface="Times New Roman" pitchFamily="18" charset="0"/>
              </a:rPr>
              <a:t>回归参数如下：</a:t>
            </a:r>
            <a:endParaRPr lang="en-US" altLang="zh-CN" sz="3200" dirty="0">
              <a:solidFill>
                <a:srgbClr val="FF0000"/>
              </a:solidFill>
              <a:latin typeface="Times New Roman" pitchFamily="18" charset="0"/>
              <a:ea typeface="宋体" pitchFamily="2" charset="-122"/>
              <a:cs typeface="Times New Roman" pitchFamily="18" charset="0"/>
            </a:endParaRPr>
          </a:p>
          <a:p>
            <a:pPr indent="457200" algn="ctr" eaLnBrk="0" hangingPunct="0">
              <a:defRPr/>
            </a:pPr>
            <a:endParaRPr lang="zh-CN" altLang="en-US" sz="3200" dirty="0">
              <a:solidFill>
                <a:srgbClr val="FF0000"/>
              </a:solidFill>
              <a:latin typeface="Arial" pitchFamily="34" charset="0"/>
              <a:ea typeface="宋体" pitchFamily="2" charset="-122"/>
            </a:endParaRPr>
          </a:p>
          <a:p>
            <a:pPr indent="304800" eaLnBrk="0" hangingPunct="0">
              <a:defRPr/>
            </a:pPr>
            <a:r>
              <a:rPr lang="zh-CN" altLang="en-US" sz="2400" dirty="0">
                <a:solidFill>
                  <a:srgbClr val="000000"/>
                </a:solidFill>
                <a:latin typeface="Times New Roman" pitchFamily="18" charset="0"/>
                <a:ea typeface="宋体" pitchFamily="2" charset="-122"/>
                <a:cs typeface="Tahoma" pitchFamily="34" charset="0"/>
              </a:rPr>
              <a:t></a:t>
            </a:r>
            <a:r>
              <a:rPr lang="en-US" altLang="zh-CN" sz="2400" dirty="0">
                <a:solidFill>
                  <a:srgbClr val="000000"/>
                </a:solidFill>
                <a:latin typeface="Times New Roman" pitchFamily="18" charset="0"/>
                <a:ea typeface="宋体" pitchFamily="2" charset="-122"/>
                <a:cs typeface="Times New Roman" pitchFamily="18" charset="0"/>
              </a:rPr>
              <a:t>Intercept</a:t>
            </a:r>
            <a:r>
              <a:rPr lang="zh-CN" altLang="en-US" sz="2400" dirty="0">
                <a:solidFill>
                  <a:srgbClr val="000000"/>
                </a:solidFill>
                <a:latin typeface="Times New Roman" pitchFamily="18" charset="0"/>
                <a:ea typeface="宋体" pitchFamily="2" charset="-122"/>
                <a:cs typeface="Times New Roman" pitchFamily="18" charset="0"/>
              </a:rPr>
              <a:t>：截距</a:t>
            </a:r>
            <a:r>
              <a:rPr lang="en-US" altLang="zh-CN" sz="2400" dirty="0">
                <a:solidFill>
                  <a:srgbClr val="000000"/>
                </a:solidFill>
                <a:latin typeface="Times New Roman" pitchFamily="18" charset="0"/>
                <a:ea typeface="宋体" pitchFamily="2" charset="-122"/>
                <a:cs typeface="Times New Roman" pitchFamily="18" charset="0"/>
              </a:rPr>
              <a:t>β</a:t>
            </a:r>
            <a:r>
              <a:rPr lang="en-US" altLang="zh-CN" sz="2400" baseline="-30000" dirty="0">
                <a:solidFill>
                  <a:srgbClr val="000000"/>
                </a:solidFill>
                <a:latin typeface="Times New Roman" pitchFamily="18" charset="0"/>
                <a:ea typeface="宋体" pitchFamily="2" charset="-122"/>
                <a:cs typeface="Times New Roman" pitchFamily="18" charset="0"/>
              </a:rPr>
              <a:t>0</a:t>
            </a:r>
            <a:endParaRPr lang="en-US" altLang="zh-CN" sz="2400" dirty="0">
              <a:latin typeface="Arial" pitchFamily="34" charset="0"/>
              <a:ea typeface="宋体" pitchFamily="2" charset="-122"/>
            </a:endParaRPr>
          </a:p>
          <a:p>
            <a:pPr indent="304800" eaLnBrk="0" hangingPunct="0">
              <a:defRPr/>
            </a:pPr>
            <a:r>
              <a:rPr lang="en-US" altLang="zh-CN" sz="2400" dirty="0">
                <a:solidFill>
                  <a:srgbClr val="000000"/>
                </a:solidFill>
                <a:latin typeface="Times New Roman" pitchFamily="18" charset="0"/>
                <a:ea typeface="宋体" pitchFamily="2" charset="-122"/>
                <a:cs typeface="Tahoma" pitchFamily="34" charset="0"/>
              </a:rPr>
              <a:t></a:t>
            </a:r>
            <a:r>
              <a:rPr lang="zh-CN" altLang="en-US" sz="2400" dirty="0">
                <a:solidFill>
                  <a:srgbClr val="000000"/>
                </a:solidFill>
                <a:latin typeface="Times New Roman" pitchFamily="18" charset="0"/>
                <a:ea typeface="宋体" pitchFamily="2" charset="-122"/>
                <a:cs typeface="Times New Roman" pitchFamily="18" charset="0"/>
              </a:rPr>
              <a:t>第二、三行：</a:t>
            </a:r>
            <a:r>
              <a:rPr lang="en-US" altLang="zh-CN" sz="2400" dirty="0">
                <a:solidFill>
                  <a:srgbClr val="000000"/>
                </a:solidFill>
                <a:latin typeface="Times New Roman" pitchFamily="18" charset="0"/>
                <a:ea typeface="宋体" pitchFamily="2" charset="-122"/>
                <a:cs typeface="Times New Roman" pitchFamily="18" charset="0"/>
              </a:rPr>
              <a:t>β</a:t>
            </a:r>
            <a:r>
              <a:rPr lang="en-US" altLang="zh-CN" sz="2400" baseline="-30000" dirty="0">
                <a:solidFill>
                  <a:srgbClr val="000000"/>
                </a:solidFill>
                <a:latin typeface="Times New Roman" pitchFamily="18" charset="0"/>
                <a:ea typeface="宋体" pitchFamily="2" charset="-122"/>
                <a:cs typeface="Times New Roman" pitchFamily="18" charset="0"/>
              </a:rPr>
              <a:t>0</a:t>
            </a:r>
            <a:r>
              <a:rPr lang="en-US" altLang="zh-CN" sz="2400" dirty="0">
                <a:solidFill>
                  <a:srgbClr val="000000"/>
                </a:solidFill>
                <a:latin typeface="Times New Roman" pitchFamily="18" charset="0"/>
                <a:ea typeface="宋体" pitchFamily="2" charset="-122"/>
                <a:cs typeface="Times New Roman" pitchFamily="18" charset="0"/>
              </a:rPr>
              <a:t>(</a:t>
            </a:r>
            <a:r>
              <a:rPr lang="zh-CN" altLang="en-US" sz="2400" dirty="0">
                <a:solidFill>
                  <a:srgbClr val="000000"/>
                </a:solidFill>
                <a:latin typeface="Times New Roman" pitchFamily="18" charset="0"/>
                <a:ea typeface="宋体" pitchFamily="2" charset="-122"/>
                <a:cs typeface="Times New Roman" pitchFamily="18" charset="0"/>
              </a:rPr>
              <a:t>截距</a:t>
            </a:r>
            <a:r>
              <a:rPr lang="en-US" altLang="zh-CN" sz="2400" dirty="0">
                <a:solidFill>
                  <a:srgbClr val="000000"/>
                </a:solidFill>
                <a:latin typeface="Times New Roman" pitchFamily="18" charset="0"/>
                <a:ea typeface="宋体" pitchFamily="2" charset="-122"/>
                <a:cs typeface="Times New Roman" pitchFamily="18" charset="0"/>
              </a:rPr>
              <a:t>) </a:t>
            </a:r>
            <a:r>
              <a:rPr lang="zh-CN" altLang="en-US" sz="2400" dirty="0">
                <a:solidFill>
                  <a:srgbClr val="000000"/>
                </a:solidFill>
                <a:latin typeface="Times New Roman" pitchFamily="18" charset="0"/>
                <a:ea typeface="宋体" pitchFamily="2" charset="-122"/>
                <a:cs typeface="Times New Roman" pitchFamily="18" charset="0"/>
              </a:rPr>
              <a:t>和</a:t>
            </a:r>
            <a:r>
              <a:rPr lang="en-US" altLang="zh-CN" sz="2400" dirty="0">
                <a:solidFill>
                  <a:srgbClr val="000000"/>
                </a:solidFill>
                <a:latin typeface="Times New Roman" pitchFamily="18" charset="0"/>
                <a:ea typeface="宋体" pitchFamily="2" charset="-122"/>
                <a:cs typeface="Times New Roman" pitchFamily="18" charset="0"/>
              </a:rPr>
              <a:t>β</a:t>
            </a:r>
            <a:r>
              <a:rPr lang="en-US" altLang="zh-CN" sz="2400" baseline="-30000" dirty="0">
                <a:solidFill>
                  <a:srgbClr val="000000"/>
                </a:solidFill>
                <a:latin typeface="Times New Roman" pitchFamily="18" charset="0"/>
                <a:ea typeface="宋体" pitchFamily="2" charset="-122"/>
                <a:cs typeface="Times New Roman" pitchFamily="18" charset="0"/>
              </a:rPr>
              <a:t>1</a:t>
            </a:r>
            <a:r>
              <a:rPr lang="en-US" altLang="zh-CN" sz="2400" dirty="0">
                <a:solidFill>
                  <a:srgbClr val="000000"/>
                </a:solidFill>
                <a:latin typeface="Times New Roman" pitchFamily="18" charset="0"/>
                <a:ea typeface="宋体" pitchFamily="2" charset="-122"/>
                <a:cs typeface="Times New Roman" pitchFamily="18" charset="0"/>
              </a:rPr>
              <a:t>(</a:t>
            </a:r>
            <a:r>
              <a:rPr lang="zh-CN" altLang="en-US" sz="2400" dirty="0">
                <a:solidFill>
                  <a:srgbClr val="000000"/>
                </a:solidFill>
                <a:latin typeface="Times New Roman" pitchFamily="18" charset="0"/>
                <a:ea typeface="宋体" pitchFamily="2" charset="-122"/>
                <a:cs typeface="Times New Roman" pitchFamily="18" charset="0"/>
              </a:rPr>
              <a:t>斜率</a:t>
            </a:r>
            <a:r>
              <a:rPr lang="en-US" altLang="zh-CN" sz="2400" dirty="0">
                <a:solidFill>
                  <a:srgbClr val="000000"/>
                </a:solidFill>
                <a:latin typeface="Times New Roman" pitchFamily="18" charset="0"/>
                <a:ea typeface="宋体" pitchFamily="2" charset="-122"/>
                <a:cs typeface="Times New Roman" pitchFamily="18" charset="0"/>
              </a:rPr>
              <a:t>)</a:t>
            </a:r>
            <a:r>
              <a:rPr lang="zh-CN" altLang="en-US" sz="2400" dirty="0">
                <a:solidFill>
                  <a:srgbClr val="000000"/>
                </a:solidFill>
                <a:latin typeface="Times New Roman" pitchFamily="18" charset="0"/>
                <a:ea typeface="宋体" pitchFamily="2" charset="-122"/>
                <a:cs typeface="Times New Roman" pitchFamily="18" charset="0"/>
              </a:rPr>
              <a:t>的各项指标。</a:t>
            </a:r>
            <a:endParaRPr lang="zh-CN" altLang="en-US" sz="2400" dirty="0">
              <a:latin typeface="Arial" pitchFamily="34" charset="0"/>
              <a:ea typeface="宋体" pitchFamily="2" charset="-122"/>
            </a:endParaRPr>
          </a:p>
          <a:p>
            <a:pPr indent="304800" eaLnBrk="0" hangingPunct="0">
              <a:defRPr/>
            </a:pPr>
            <a:r>
              <a:rPr lang="zh-CN" altLang="en-US" sz="2400" dirty="0">
                <a:solidFill>
                  <a:srgbClr val="000000"/>
                </a:solidFill>
                <a:latin typeface="Times New Roman" pitchFamily="18" charset="0"/>
                <a:ea typeface="宋体" pitchFamily="2" charset="-122"/>
                <a:cs typeface="Tahoma" pitchFamily="34" charset="0"/>
              </a:rPr>
              <a:t></a:t>
            </a:r>
            <a:r>
              <a:rPr lang="zh-CN" altLang="en-US" sz="2400" dirty="0">
                <a:solidFill>
                  <a:srgbClr val="000000"/>
                </a:solidFill>
                <a:latin typeface="Times New Roman" pitchFamily="18" charset="0"/>
                <a:ea typeface="宋体" pitchFamily="2" charset="-122"/>
                <a:cs typeface="Times New Roman" pitchFamily="18" charset="0"/>
              </a:rPr>
              <a:t>第二列：回归系数</a:t>
            </a:r>
            <a:r>
              <a:rPr lang="en-US" altLang="zh-CN" sz="2400" dirty="0">
                <a:solidFill>
                  <a:srgbClr val="000000"/>
                </a:solidFill>
                <a:latin typeface="Times New Roman" pitchFamily="18" charset="0"/>
                <a:ea typeface="宋体" pitchFamily="2" charset="-122"/>
                <a:cs typeface="Times New Roman" pitchFamily="18" charset="0"/>
              </a:rPr>
              <a:t>β</a:t>
            </a:r>
            <a:r>
              <a:rPr lang="en-US" altLang="zh-CN" sz="2400" baseline="-30000" dirty="0">
                <a:solidFill>
                  <a:srgbClr val="000000"/>
                </a:solidFill>
                <a:latin typeface="Times New Roman" pitchFamily="18" charset="0"/>
                <a:ea typeface="宋体" pitchFamily="2" charset="-122"/>
                <a:cs typeface="Times New Roman" pitchFamily="18" charset="0"/>
              </a:rPr>
              <a:t>0</a:t>
            </a:r>
            <a:r>
              <a:rPr lang="en-US" altLang="zh-CN" sz="2400" dirty="0">
                <a:solidFill>
                  <a:srgbClr val="000000"/>
                </a:solidFill>
                <a:latin typeface="Times New Roman" pitchFamily="18" charset="0"/>
                <a:ea typeface="宋体" pitchFamily="2" charset="-122"/>
                <a:cs typeface="Times New Roman" pitchFamily="18" charset="0"/>
              </a:rPr>
              <a:t>(</a:t>
            </a:r>
            <a:r>
              <a:rPr lang="zh-CN" altLang="en-US" sz="2400" dirty="0">
                <a:solidFill>
                  <a:srgbClr val="000000"/>
                </a:solidFill>
                <a:latin typeface="Times New Roman" pitchFamily="18" charset="0"/>
                <a:ea typeface="宋体" pitchFamily="2" charset="-122"/>
                <a:cs typeface="Times New Roman" pitchFamily="18" charset="0"/>
              </a:rPr>
              <a:t>截距</a:t>
            </a:r>
            <a:r>
              <a:rPr lang="en-US" altLang="zh-CN" sz="2400" dirty="0">
                <a:solidFill>
                  <a:srgbClr val="000000"/>
                </a:solidFill>
                <a:latin typeface="Times New Roman" pitchFamily="18" charset="0"/>
                <a:ea typeface="宋体" pitchFamily="2" charset="-122"/>
                <a:cs typeface="Times New Roman" pitchFamily="18" charset="0"/>
              </a:rPr>
              <a:t>)</a:t>
            </a:r>
            <a:r>
              <a:rPr lang="zh-CN" altLang="en-US" sz="2400" dirty="0">
                <a:solidFill>
                  <a:srgbClr val="000000"/>
                </a:solidFill>
                <a:latin typeface="Times New Roman" pitchFamily="18" charset="0"/>
                <a:ea typeface="宋体" pitchFamily="2" charset="-122"/>
                <a:cs typeface="Times New Roman" pitchFamily="18" charset="0"/>
              </a:rPr>
              <a:t>和</a:t>
            </a:r>
            <a:r>
              <a:rPr lang="en-US" altLang="zh-CN" sz="2400" dirty="0">
                <a:solidFill>
                  <a:srgbClr val="000000"/>
                </a:solidFill>
                <a:latin typeface="Times New Roman" pitchFamily="18" charset="0"/>
                <a:ea typeface="宋体" pitchFamily="2" charset="-122"/>
                <a:cs typeface="Times New Roman" pitchFamily="18" charset="0"/>
              </a:rPr>
              <a:t>β</a:t>
            </a:r>
            <a:r>
              <a:rPr lang="en-US" altLang="zh-CN" sz="2400" baseline="-30000" dirty="0">
                <a:solidFill>
                  <a:srgbClr val="000000"/>
                </a:solidFill>
                <a:latin typeface="Times New Roman" pitchFamily="18" charset="0"/>
                <a:ea typeface="宋体" pitchFamily="2" charset="-122"/>
                <a:cs typeface="Times New Roman" pitchFamily="18" charset="0"/>
              </a:rPr>
              <a:t>1</a:t>
            </a:r>
            <a:r>
              <a:rPr lang="en-US" altLang="zh-CN" sz="2400" dirty="0">
                <a:solidFill>
                  <a:srgbClr val="000000"/>
                </a:solidFill>
                <a:latin typeface="Times New Roman" pitchFamily="18" charset="0"/>
                <a:ea typeface="宋体" pitchFamily="2" charset="-122"/>
                <a:cs typeface="Times New Roman" pitchFamily="18" charset="0"/>
              </a:rPr>
              <a:t>(</a:t>
            </a:r>
            <a:r>
              <a:rPr lang="zh-CN" altLang="en-US" sz="2400" dirty="0">
                <a:solidFill>
                  <a:srgbClr val="000000"/>
                </a:solidFill>
                <a:latin typeface="Times New Roman" pitchFamily="18" charset="0"/>
                <a:ea typeface="宋体" pitchFamily="2" charset="-122"/>
                <a:cs typeface="Times New Roman" pitchFamily="18" charset="0"/>
              </a:rPr>
              <a:t>斜率</a:t>
            </a:r>
            <a:r>
              <a:rPr lang="en-US" altLang="zh-CN" sz="2400" dirty="0">
                <a:solidFill>
                  <a:srgbClr val="000000"/>
                </a:solidFill>
                <a:latin typeface="Times New Roman" pitchFamily="18" charset="0"/>
                <a:ea typeface="宋体" pitchFamily="2" charset="-122"/>
                <a:cs typeface="Times New Roman" pitchFamily="18" charset="0"/>
              </a:rPr>
              <a:t>)</a:t>
            </a:r>
            <a:r>
              <a:rPr lang="zh-CN" altLang="en-US" sz="2400" dirty="0">
                <a:solidFill>
                  <a:srgbClr val="000000"/>
                </a:solidFill>
                <a:latin typeface="Times New Roman" pitchFamily="18" charset="0"/>
                <a:ea typeface="宋体" pitchFamily="2" charset="-122"/>
                <a:cs typeface="Times New Roman" pitchFamily="18" charset="0"/>
              </a:rPr>
              <a:t>的值。</a:t>
            </a:r>
            <a:endParaRPr lang="zh-CN" altLang="en-US" sz="2400" dirty="0">
              <a:latin typeface="Arial" pitchFamily="34" charset="0"/>
              <a:ea typeface="宋体" pitchFamily="2" charset="-122"/>
            </a:endParaRPr>
          </a:p>
          <a:p>
            <a:pPr indent="304800" eaLnBrk="0" hangingPunct="0">
              <a:defRPr/>
            </a:pPr>
            <a:r>
              <a:rPr lang="zh-CN" altLang="en-US" sz="2400" dirty="0">
                <a:solidFill>
                  <a:srgbClr val="000000"/>
                </a:solidFill>
                <a:latin typeface="Times New Roman" pitchFamily="18" charset="0"/>
                <a:ea typeface="宋体" pitchFamily="2" charset="-122"/>
                <a:cs typeface="Tahoma" pitchFamily="34" charset="0"/>
              </a:rPr>
              <a:t></a:t>
            </a:r>
            <a:r>
              <a:rPr lang="zh-CN" altLang="en-US" sz="2400" dirty="0">
                <a:solidFill>
                  <a:srgbClr val="000000"/>
                </a:solidFill>
                <a:latin typeface="Times New Roman" pitchFamily="18" charset="0"/>
                <a:ea typeface="宋体" pitchFamily="2" charset="-122"/>
                <a:cs typeface="Times New Roman" pitchFamily="18" charset="0"/>
              </a:rPr>
              <a:t>第三列：回归系数的标准误差。</a:t>
            </a:r>
            <a:endParaRPr lang="zh-CN" altLang="en-US" sz="2400" dirty="0">
              <a:latin typeface="Arial" pitchFamily="34" charset="0"/>
              <a:ea typeface="宋体" pitchFamily="2" charset="-122"/>
            </a:endParaRPr>
          </a:p>
          <a:p>
            <a:pPr indent="304800" eaLnBrk="0" hangingPunct="0">
              <a:defRPr/>
            </a:pPr>
            <a:r>
              <a:rPr lang="zh-CN" altLang="en-US" sz="2400" dirty="0">
                <a:solidFill>
                  <a:srgbClr val="000000"/>
                </a:solidFill>
                <a:latin typeface="Times New Roman" pitchFamily="18" charset="0"/>
                <a:ea typeface="宋体" pitchFamily="2" charset="-122"/>
                <a:cs typeface="Tahoma" pitchFamily="34" charset="0"/>
              </a:rPr>
              <a:t></a:t>
            </a:r>
            <a:r>
              <a:rPr lang="zh-CN" altLang="en-US" sz="2400" dirty="0">
                <a:solidFill>
                  <a:srgbClr val="000000"/>
                </a:solidFill>
                <a:latin typeface="Times New Roman" pitchFamily="18" charset="0"/>
                <a:ea typeface="宋体" pitchFamily="2" charset="-122"/>
                <a:cs typeface="Times New Roman" pitchFamily="18" charset="0"/>
              </a:rPr>
              <a:t>第四列：根据原假设</a:t>
            </a:r>
            <a:r>
              <a:rPr lang="en-US" altLang="zh-CN" sz="2400" dirty="0">
                <a:solidFill>
                  <a:srgbClr val="000000"/>
                </a:solidFill>
                <a:latin typeface="Times New Roman" pitchFamily="18" charset="0"/>
                <a:ea typeface="宋体" pitchFamily="2" charset="-122"/>
                <a:cs typeface="Times New Roman" pitchFamily="18" charset="0"/>
              </a:rPr>
              <a:t>H</a:t>
            </a:r>
            <a:r>
              <a:rPr lang="en-US" altLang="zh-CN" sz="2400" baseline="-30000" dirty="0">
                <a:solidFill>
                  <a:srgbClr val="000000"/>
                </a:solidFill>
                <a:latin typeface="Times New Roman" pitchFamily="18" charset="0"/>
                <a:ea typeface="宋体" pitchFamily="2" charset="-122"/>
                <a:cs typeface="Times New Roman" pitchFamily="18" charset="0"/>
              </a:rPr>
              <a:t>0</a:t>
            </a:r>
            <a:r>
              <a:rPr lang="zh-CN" altLang="en-US" sz="2400" dirty="0">
                <a:solidFill>
                  <a:srgbClr val="000000"/>
                </a:solidFill>
                <a:latin typeface="Times New Roman" pitchFamily="18" charset="0"/>
                <a:ea typeface="宋体" pitchFamily="2" charset="-122"/>
                <a:cs typeface="Times New Roman" pitchFamily="18" charset="0"/>
              </a:rPr>
              <a:t>：</a:t>
            </a:r>
            <a:r>
              <a:rPr lang="en-US" altLang="zh-CN" sz="2400" dirty="0">
                <a:solidFill>
                  <a:srgbClr val="000000"/>
                </a:solidFill>
                <a:latin typeface="Times New Roman" pitchFamily="18" charset="0"/>
                <a:ea typeface="宋体" pitchFamily="2" charset="-122"/>
                <a:cs typeface="Times New Roman" pitchFamily="18" charset="0"/>
              </a:rPr>
              <a:t>β</a:t>
            </a:r>
            <a:r>
              <a:rPr lang="en-US" altLang="zh-CN" sz="2400" baseline="-30000" dirty="0">
                <a:solidFill>
                  <a:srgbClr val="000000"/>
                </a:solidFill>
                <a:latin typeface="Times New Roman" pitchFamily="18" charset="0"/>
                <a:ea typeface="宋体" pitchFamily="2" charset="-122"/>
                <a:cs typeface="Times New Roman" pitchFamily="18" charset="0"/>
              </a:rPr>
              <a:t>0</a:t>
            </a:r>
            <a:r>
              <a:rPr lang="en-US" altLang="zh-CN" sz="2400" dirty="0">
                <a:solidFill>
                  <a:srgbClr val="000000"/>
                </a:solidFill>
                <a:latin typeface="Times New Roman" pitchFamily="18" charset="0"/>
                <a:ea typeface="宋体" pitchFamily="2" charset="-122"/>
                <a:cs typeface="Times New Roman" pitchFamily="18" charset="0"/>
              </a:rPr>
              <a:t>=β</a:t>
            </a:r>
            <a:r>
              <a:rPr lang="en-US" altLang="zh-CN" sz="2400" baseline="-30000" dirty="0">
                <a:solidFill>
                  <a:srgbClr val="000000"/>
                </a:solidFill>
                <a:latin typeface="Times New Roman" pitchFamily="18" charset="0"/>
                <a:ea typeface="宋体" pitchFamily="2" charset="-122"/>
                <a:cs typeface="Times New Roman" pitchFamily="18" charset="0"/>
              </a:rPr>
              <a:t>1</a:t>
            </a:r>
            <a:r>
              <a:rPr lang="en-US" altLang="zh-CN" sz="2400" dirty="0">
                <a:solidFill>
                  <a:srgbClr val="000000"/>
                </a:solidFill>
                <a:latin typeface="Times New Roman" pitchFamily="18" charset="0"/>
                <a:ea typeface="宋体" pitchFamily="2" charset="-122"/>
                <a:cs typeface="Times New Roman" pitchFamily="18" charset="0"/>
              </a:rPr>
              <a:t>=0</a:t>
            </a:r>
            <a:r>
              <a:rPr lang="zh-CN" altLang="en-US" sz="2400" dirty="0">
                <a:solidFill>
                  <a:srgbClr val="000000"/>
                </a:solidFill>
                <a:latin typeface="Times New Roman" pitchFamily="18" charset="0"/>
                <a:ea typeface="宋体" pitchFamily="2" charset="-122"/>
                <a:cs typeface="Times New Roman" pitchFamily="18" charset="0"/>
              </a:rPr>
              <a:t>计算的样本统计量</a:t>
            </a:r>
            <a:r>
              <a:rPr lang="en-US" altLang="zh-CN" sz="2400" dirty="0">
                <a:solidFill>
                  <a:srgbClr val="000000"/>
                </a:solidFill>
                <a:latin typeface="Times New Roman" pitchFamily="18" charset="0"/>
                <a:ea typeface="宋体" pitchFamily="2" charset="-122"/>
                <a:cs typeface="Times New Roman" pitchFamily="18" charset="0"/>
              </a:rPr>
              <a:t>t</a:t>
            </a:r>
            <a:r>
              <a:rPr lang="zh-CN" altLang="en-US" sz="2400" dirty="0">
                <a:solidFill>
                  <a:srgbClr val="000000"/>
                </a:solidFill>
                <a:latin typeface="Times New Roman" pitchFamily="18" charset="0"/>
                <a:ea typeface="宋体" pitchFamily="2" charset="-122"/>
                <a:cs typeface="Times New Roman" pitchFamily="18" charset="0"/>
              </a:rPr>
              <a:t>的值。</a:t>
            </a:r>
            <a:endParaRPr lang="zh-CN" altLang="en-US" sz="2400" dirty="0">
              <a:latin typeface="Arial" pitchFamily="34" charset="0"/>
              <a:ea typeface="宋体" pitchFamily="2" charset="-122"/>
            </a:endParaRPr>
          </a:p>
          <a:p>
            <a:pPr indent="304800" eaLnBrk="0" hangingPunct="0">
              <a:defRPr/>
            </a:pPr>
            <a:r>
              <a:rPr lang="zh-CN" altLang="en-US" sz="2400" dirty="0">
                <a:solidFill>
                  <a:srgbClr val="000000"/>
                </a:solidFill>
                <a:latin typeface="Times New Roman" pitchFamily="18" charset="0"/>
                <a:ea typeface="宋体" pitchFamily="2" charset="-122"/>
                <a:cs typeface="Tahoma" pitchFamily="34" charset="0"/>
              </a:rPr>
              <a:t></a:t>
            </a:r>
            <a:r>
              <a:rPr lang="zh-CN" altLang="en-US" sz="2400" dirty="0">
                <a:solidFill>
                  <a:srgbClr val="000000"/>
                </a:solidFill>
                <a:latin typeface="Times New Roman" pitchFamily="18" charset="0"/>
                <a:ea typeface="宋体" pitchFamily="2" charset="-122"/>
                <a:cs typeface="Times New Roman" pitchFamily="18" charset="0"/>
              </a:rPr>
              <a:t>第五列：各个回归系数的</a:t>
            </a:r>
            <a:r>
              <a:rPr lang="en-US" altLang="zh-CN" sz="2400" dirty="0">
                <a:solidFill>
                  <a:srgbClr val="000000"/>
                </a:solidFill>
                <a:latin typeface="Times New Roman" pitchFamily="18" charset="0"/>
                <a:ea typeface="宋体" pitchFamily="2" charset="-122"/>
                <a:cs typeface="Times New Roman" pitchFamily="18" charset="0"/>
              </a:rPr>
              <a:t>p</a:t>
            </a:r>
            <a:r>
              <a:rPr lang="zh-CN" altLang="en-US" sz="2400" dirty="0">
                <a:solidFill>
                  <a:srgbClr val="000000"/>
                </a:solidFill>
                <a:latin typeface="Times New Roman" pitchFamily="18" charset="0"/>
                <a:ea typeface="宋体" pitchFamily="2" charset="-122"/>
                <a:cs typeface="Times New Roman" pitchFamily="18" charset="0"/>
              </a:rPr>
              <a:t>值</a:t>
            </a:r>
            <a:r>
              <a:rPr lang="en-US" altLang="zh-CN" sz="2400" dirty="0">
                <a:solidFill>
                  <a:srgbClr val="000000"/>
                </a:solidFill>
                <a:latin typeface="Times New Roman" pitchFamily="18" charset="0"/>
                <a:ea typeface="宋体" pitchFamily="2" charset="-122"/>
                <a:cs typeface="Times New Roman" pitchFamily="18" charset="0"/>
              </a:rPr>
              <a:t>(</a:t>
            </a:r>
            <a:r>
              <a:rPr lang="zh-CN" altLang="en-US" sz="2400" dirty="0">
                <a:solidFill>
                  <a:srgbClr val="000000"/>
                </a:solidFill>
                <a:latin typeface="Times New Roman" pitchFamily="18" charset="0"/>
                <a:ea typeface="宋体" pitchFamily="2" charset="-122"/>
                <a:cs typeface="Times New Roman" pitchFamily="18" charset="0"/>
              </a:rPr>
              <a:t>双侧</a:t>
            </a:r>
            <a:r>
              <a:rPr lang="en-US" altLang="zh-CN" sz="2400" dirty="0">
                <a:solidFill>
                  <a:srgbClr val="000000"/>
                </a:solidFill>
                <a:latin typeface="Times New Roman" pitchFamily="18" charset="0"/>
                <a:ea typeface="宋体" pitchFamily="2" charset="-122"/>
                <a:cs typeface="Times New Roman" pitchFamily="18" charset="0"/>
              </a:rPr>
              <a:t>)</a:t>
            </a:r>
            <a:r>
              <a:rPr lang="zh-CN" altLang="en-US" sz="2400" dirty="0">
                <a:solidFill>
                  <a:srgbClr val="000000"/>
                </a:solidFill>
                <a:latin typeface="Times New Roman" pitchFamily="18" charset="0"/>
                <a:ea typeface="宋体" pitchFamily="2" charset="-122"/>
                <a:cs typeface="Times New Roman" pitchFamily="18" charset="0"/>
              </a:rPr>
              <a:t>。</a:t>
            </a:r>
            <a:endParaRPr lang="zh-CN" altLang="en-US" sz="2400" dirty="0">
              <a:latin typeface="Arial" pitchFamily="34" charset="0"/>
              <a:ea typeface="宋体" pitchFamily="2" charset="-122"/>
            </a:endParaRPr>
          </a:p>
          <a:p>
            <a:pPr indent="304800" eaLnBrk="0" hangingPunct="0">
              <a:defRPr/>
            </a:pPr>
            <a:r>
              <a:rPr lang="zh-CN" altLang="en-US" sz="2400" dirty="0">
                <a:solidFill>
                  <a:srgbClr val="000000"/>
                </a:solidFill>
                <a:latin typeface="Times New Roman" pitchFamily="18" charset="0"/>
                <a:ea typeface="宋体" pitchFamily="2" charset="-122"/>
                <a:cs typeface="Tahoma" pitchFamily="34" charset="0"/>
              </a:rPr>
              <a:t></a:t>
            </a:r>
            <a:r>
              <a:rPr lang="zh-CN" altLang="en-US" sz="2400" dirty="0">
                <a:solidFill>
                  <a:srgbClr val="000000"/>
                </a:solidFill>
                <a:latin typeface="Times New Roman" pitchFamily="18" charset="0"/>
                <a:ea typeface="宋体" pitchFamily="2" charset="-122"/>
                <a:cs typeface="Times New Roman" pitchFamily="18" charset="0"/>
              </a:rPr>
              <a:t>第六列：</a:t>
            </a:r>
            <a:r>
              <a:rPr lang="en-US" altLang="zh-CN" sz="2400" dirty="0">
                <a:solidFill>
                  <a:srgbClr val="000000"/>
                </a:solidFill>
                <a:latin typeface="Times New Roman" pitchFamily="18" charset="0"/>
                <a:ea typeface="宋体" pitchFamily="2" charset="-122"/>
                <a:cs typeface="Times New Roman" pitchFamily="18" charset="0"/>
              </a:rPr>
              <a:t>β</a:t>
            </a:r>
            <a:r>
              <a:rPr lang="en-US" altLang="zh-CN" sz="2400" baseline="-30000" dirty="0">
                <a:solidFill>
                  <a:srgbClr val="000000"/>
                </a:solidFill>
                <a:latin typeface="Times New Roman" pitchFamily="18" charset="0"/>
                <a:ea typeface="宋体" pitchFamily="2" charset="-122"/>
                <a:cs typeface="Times New Roman" pitchFamily="18" charset="0"/>
              </a:rPr>
              <a:t>0</a:t>
            </a:r>
            <a:r>
              <a:rPr lang="zh-CN" altLang="en-US" sz="2400" dirty="0">
                <a:solidFill>
                  <a:srgbClr val="000000"/>
                </a:solidFill>
                <a:latin typeface="Times New Roman" pitchFamily="18" charset="0"/>
                <a:ea typeface="宋体" pitchFamily="2" charset="-122"/>
                <a:cs typeface="Times New Roman" pitchFamily="18" charset="0"/>
              </a:rPr>
              <a:t>和</a:t>
            </a:r>
            <a:r>
              <a:rPr lang="en-US" altLang="zh-CN" sz="2400" dirty="0">
                <a:solidFill>
                  <a:srgbClr val="000000"/>
                </a:solidFill>
                <a:latin typeface="Times New Roman" pitchFamily="18" charset="0"/>
                <a:ea typeface="宋体" pitchFamily="2" charset="-122"/>
                <a:cs typeface="Times New Roman" pitchFamily="18" charset="0"/>
              </a:rPr>
              <a:t>β</a:t>
            </a:r>
            <a:r>
              <a:rPr lang="en-US" altLang="zh-CN" sz="2400" baseline="-30000" dirty="0">
                <a:solidFill>
                  <a:srgbClr val="000000"/>
                </a:solidFill>
                <a:latin typeface="Times New Roman" pitchFamily="18" charset="0"/>
                <a:ea typeface="宋体" pitchFamily="2" charset="-122"/>
                <a:cs typeface="Times New Roman" pitchFamily="18" charset="0"/>
              </a:rPr>
              <a:t>1</a:t>
            </a:r>
            <a:r>
              <a:rPr lang="en-US" altLang="zh-CN" sz="2400" dirty="0">
                <a:solidFill>
                  <a:srgbClr val="000000"/>
                </a:solidFill>
                <a:latin typeface="Times New Roman" pitchFamily="18" charset="0"/>
                <a:ea typeface="宋体" pitchFamily="2" charset="-122"/>
                <a:cs typeface="Times New Roman" pitchFamily="18" charset="0"/>
              </a:rPr>
              <a:t>95%</a:t>
            </a:r>
            <a:r>
              <a:rPr lang="zh-CN" altLang="en-US" sz="2400" dirty="0">
                <a:solidFill>
                  <a:srgbClr val="000000"/>
                </a:solidFill>
                <a:latin typeface="Times New Roman" pitchFamily="18" charset="0"/>
                <a:ea typeface="宋体" pitchFamily="2" charset="-122"/>
                <a:cs typeface="Times New Roman" pitchFamily="18" charset="0"/>
              </a:rPr>
              <a:t>的置信区间的上下限。 </a:t>
            </a:r>
            <a:endParaRPr lang="zh-CN" altLang="en-US" sz="2400" dirty="0">
              <a:latin typeface="Arial" pitchFamily="34" charset="0"/>
              <a:ea typeface="宋体" pitchFamily="2" charset="-122"/>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图表 7"/>
          <p:cNvGraphicFramePr>
            <a:graphicFrameLocks/>
          </p:cNvGraphicFramePr>
          <p:nvPr/>
        </p:nvGraphicFramePr>
        <p:xfrm>
          <a:off x="500034" y="714356"/>
          <a:ext cx="8143932" cy="5214974"/>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表格 6"/>
          <p:cNvGraphicFramePr>
            <a:graphicFrameLocks noGrp="1"/>
          </p:cNvGraphicFramePr>
          <p:nvPr/>
        </p:nvGraphicFramePr>
        <p:xfrm>
          <a:off x="2786063" y="428625"/>
          <a:ext cx="3143273" cy="3169920"/>
        </p:xfrm>
        <a:graphic>
          <a:graphicData uri="http://schemas.openxmlformats.org/drawingml/2006/table">
            <a:tbl>
              <a:tblPr/>
              <a:tblGrid>
                <a:gridCol w="614989"/>
                <a:gridCol w="1378305"/>
                <a:gridCol w="1149979"/>
              </a:tblGrid>
              <a:tr h="171450">
                <a:tc gridSpan="2">
                  <a:txBody>
                    <a:bodyPr/>
                    <a:lstStyle/>
                    <a:p>
                      <a:pPr algn="l" fontAlgn="ctr"/>
                      <a:r>
                        <a:rPr lang="en-US" sz="1600" b="0" i="0" u="none" strike="noStrike" dirty="0">
                          <a:solidFill>
                            <a:srgbClr val="000000"/>
                          </a:solidFill>
                          <a:latin typeface="宋体"/>
                        </a:rPr>
                        <a:t>RESIDUAL OUTPUT</a:t>
                      </a:r>
                    </a:p>
                  </a:txBody>
                  <a:tcPr marL="0" marR="0" marT="0" marB="0" anchor="ctr">
                    <a:lnL>
                      <a:noFill/>
                    </a:lnL>
                    <a:lnR>
                      <a:noFill/>
                    </a:lnR>
                    <a:lnT>
                      <a:noFill/>
                    </a:lnT>
                    <a:lnB>
                      <a:noFill/>
                    </a:lnB>
                  </a:tcPr>
                </a:tc>
                <a:tc hMerge="1">
                  <a:txBody>
                    <a:bodyPr/>
                    <a:lstStyle/>
                    <a:p>
                      <a:endParaRPr lang="zh-CN" altLang="en-US"/>
                    </a:p>
                  </a:txBody>
                  <a:tcPr/>
                </a:tc>
                <a:tc>
                  <a:txBody>
                    <a:bodyPr/>
                    <a:lstStyle/>
                    <a:p>
                      <a:pPr algn="l" fontAlgn="ctr"/>
                      <a:endParaRPr lang="zh-CN" altLang="en-US" sz="1600" b="0" i="0" u="none" strike="noStrike">
                        <a:solidFill>
                          <a:srgbClr val="000000"/>
                        </a:solidFill>
                        <a:latin typeface="宋体"/>
                      </a:endParaRPr>
                    </a:p>
                  </a:txBody>
                  <a:tcPr marL="0" marR="0" marT="0" marB="0" anchor="ctr">
                    <a:lnL>
                      <a:noFill/>
                    </a:lnL>
                    <a:lnR>
                      <a:noFill/>
                    </a:lnR>
                    <a:lnT>
                      <a:noFill/>
                    </a:lnT>
                    <a:lnB>
                      <a:noFill/>
                    </a:lnB>
                  </a:tcPr>
                </a:tc>
              </a:tr>
              <a:tr h="171450">
                <a:tc>
                  <a:txBody>
                    <a:bodyPr/>
                    <a:lstStyle/>
                    <a:p>
                      <a:pPr algn="ctr" fontAlgn="ctr"/>
                      <a:r>
                        <a:rPr lang="zh-CN" altLang="en-US" sz="1600" b="0" i="0" u="none" strike="noStrike" dirty="0">
                          <a:solidFill>
                            <a:srgbClr val="000000"/>
                          </a:solidFill>
                          <a:latin typeface="宋体"/>
                        </a:rPr>
                        <a:t>观测值</a:t>
                      </a:r>
                    </a:p>
                  </a:txBody>
                  <a:tcPr marL="0" marR="0" marT="0" marB="0" anchor="ctr">
                    <a:lnL>
                      <a:noFill/>
                    </a:lnL>
                    <a:lnR>
                      <a:noFill/>
                    </a:lnR>
                    <a:lnT w="1270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a:solidFill>
                            <a:srgbClr val="000000"/>
                          </a:solidFill>
                          <a:latin typeface="宋体"/>
                        </a:rPr>
                        <a:t>预测 </a:t>
                      </a:r>
                      <a:r>
                        <a:rPr lang="en-US" sz="1600" b="0" i="0" u="none" strike="noStrike">
                          <a:solidFill>
                            <a:srgbClr val="000000"/>
                          </a:solidFill>
                          <a:latin typeface="宋体"/>
                        </a:rPr>
                        <a:t>Y</a:t>
                      </a:r>
                    </a:p>
                  </a:txBody>
                  <a:tcPr marL="0" marR="0" marT="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a:solidFill>
                            <a:srgbClr val="000000"/>
                          </a:solidFill>
                          <a:latin typeface="宋体"/>
                        </a:rPr>
                        <a:t>残差</a:t>
                      </a:r>
                    </a:p>
                  </a:txBody>
                  <a:tcPr marL="0" marR="0" marT="0" marB="0" anchor="ctr">
                    <a:lnL>
                      <a:noFill/>
                    </a:lnL>
                    <a:lnR>
                      <a:noFill/>
                    </a:lnR>
                    <a:lnT w="1270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ctr" fontAlgn="ctr"/>
                      <a:r>
                        <a:rPr lang="en-US" altLang="zh-CN" sz="1600" b="0" i="0" u="none" strike="noStrike" dirty="0">
                          <a:solidFill>
                            <a:srgbClr val="000000"/>
                          </a:solidFill>
                          <a:latin typeface="宋体"/>
                        </a:rPr>
                        <a:t>1</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en-US" altLang="zh-CN" sz="1600" b="0" i="0" u="none" strike="noStrike">
                          <a:solidFill>
                            <a:srgbClr val="000000"/>
                          </a:solidFill>
                          <a:latin typeface="宋体"/>
                        </a:rPr>
                        <a:t>41.71878825</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en-US" altLang="zh-CN" sz="1600" b="0" i="0" u="none" strike="noStrike">
                          <a:solidFill>
                            <a:srgbClr val="000000"/>
                          </a:solidFill>
                          <a:latin typeface="宋体"/>
                        </a:rPr>
                        <a:t>0.2812118</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r>
              <a:tr h="171450">
                <a:tc>
                  <a:txBody>
                    <a:bodyPr/>
                    <a:lstStyle/>
                    <a:p>
                      <a:pPr algn="ctr" fontAlgn="ctr"/>
                      <a:r>
                        <a:rPr lang="en-US" altLang="zh-CN" sz="1600" b="0" i="0" u="none" strike="noStrike" dirty="0">
                          <a:solidFill>
                            <a:srgbClr val="000000"/>
                          </a:solidFill>
                          <a:latin typeface="宋体"/>
                        </a:rPr>
                        <a:t>2</a:t>
                      </a:r>
                    </a:p>
                  </a:txBody>
                  <a:tcPr marL="0" marR="0" marT="0" marB="0" anchor="ctr">
                    <a:lnL>
                      <a:noFill/>
                    </a:lnL>
                    <a:lnR>
                      <a:noFill/>
                    </a:lnR>
                    <a:lnT>
                      <a:noFill/>
                    </a:lnT>
                    <a:lnB>
                      <a:noFill/>
                    </a:lnB>
                  </a:tcPr>
                </a:tc>
                <a:tc>
                  <a:txBody>
                    <a:bodyPr/>
                    <a:lstStyle/>
                    <a:p>
                      <a:pPr algn="r" fontAlgn="ctr"/>
                      <a:r>
                        <a:rPr lang="en-US" altLang="zh-CN" sz="1600" b="0" i="0" u="none" strike="noStrike" dirty="0">
                          <a:solidFill>
                            <a:srgbClr val="000000"/>
                          </a:solidFill>
                          <a:latin typeface="宋体"/>
                        </a:rPr>
                        <a:t>43.16952264</a:t>
                      </a:r>
                    </a:p>
                  </a:txBody>
                  <a:tcPr marL="0" marR="0" marT="0" marB="0" anchor="ctr">
                    <a:lnL>
                      <a:noFill/>
                    </a:lnL>
                    <a:lnR>
                      <a:noFill/>
                    </a:lnR>
                    <a:lnT>
                      <a:noFill/>
                    </a:lnT>
                    <a:lnB>
                      <a:noFill/>
                    </a:lnB>
                  </a:tcPr>
                </a:tc>
                <a:tc>
                  <a:txBody>
                    <a:bodyPr/>
                    <a:lstStyle/>
                    <a:p>
                      <a:pPr algn="r" fontAlgn="ctr"/>
                      <a:r>
                        <a:rPr lang="en-US" altLang="zh-CN" sz="1600" b="0" i="0" u="none" strike="noStrike">
                          <a:solidFill>
                            <a:srgbClr val="000000"/>
                          </a:solidFill>
                          <a:latin typeface="宋体"/>
                        </a:rPr>
                        <a:t>-0.169523</a:t>
                      </a:r>
                    </a:p>
                  </a:txBody>
                  <a:tcPr marL="0" marR="0" marT="0" marB="0" anchor="ctr">
                    <a:lnL>
                      <a:noFill/>
                    </a:lnL>
                    <a:lnR>
                      <a:noFill/>
                    </a:lnR>
                    <a:lnT>
                      <a:noFill/>
                    </a:lnT>
                    <a:lnB>
                      <a:noFill/>
                    </a:lnB>
                  </a:tcPr>
                </a:tc>
              </a:tr>
              <a:tr h="171450">
                <a:tc>
                  <a:txBody>
                    <a:bodyPr/>
                    <a:lstStyle/>
                    <a:p>
                      <a:pPr algn="ctr" fontAlgn="ctr"/>
                      <a:r>
                        <a:rPr lang="en-US" altLang="zh-CN" sz="1600" b="0" i="0" u="none" strike="noStrike" dirty="0">
                          <a:solidFill>
                            <a:srgbClr val="000000"/>
                          </a:solidFill>
                          <a:latin typeface="宋体"/>
                        </a:rPr>
                        <a:t>3</a:t>
                      </a:r>
                    </a:p>
                  </a:txBody>
                  <a:tcPr marL="0" marR="0" marT="0" marB="0" anchor="ctr">
                    <a:lnL>
                      <a:noFill/>
                    </a:lnL>
                    <a:lnR>
                      <a:noFill/>
                    </a:lnR>
                    <a:lnT>
                      <a:noFill/>
                    </a:lnT>
                    <a:lnB>
                      <a:noFill/>
                    </a:lnB>
                  </a:tcPr>
                </a:tc>
                <a:tc>
                  <a:txBody>
                    <a:bodyPr/>
                    <a:lstStyle/>
                    <a:p>
                      <a:pPr algn="r" fontAlgn="ctr"/>
                      <a:r>
                        <a:rPr lang="en-US" altLang="zh-CN" sz="1600" b="0" i="0" u="none" strike="noStrike" dirty="0">
                          <a:solidFill>
                            <a:srgbClr val="000000"/>
                          </a:solidFill>
                          <a:latin typeface="宋体"/>
                        </a:rPr>
                        <a:t>44.62025704</a:t>
                      </a:r>
                    </a:p>
                  </a:txBody>
                  <a:tcPr marL="0" marR="0" marT="0" marB="0" anchor="ctr">
                    <a:lnL>
                      <a:noFill/>
                    </a:lnL>
                    <a:lnR>
                      <a:noFill/>
                    </a:lnR>
                    <a:lnT>
                      <a:noFill/>
                    </a:lnT>
                    <a:lnB>
                      <a:noFill/>
                    </a:lnB>
                  </a:tcPr>
                </a:tc>
                <a:tc>
                  <a:txBody>
                    <a:bodyPr/>
                    <a:lstStyle/>
                    <a:p>
                      <a:pPr algn="r" fontAlgn="ctr"/>
                      <a:r>
                        <a:rPr lang="en-US" altLang="zh-CN" sz="1600" b="0" i="0" u="none" strike="noStrike">
                          <a:solidFill>
                            <a:srgbClr val="000000"/>
                          </a:solidFill>
                          <a:latin typeface="宋体"/>
                        </a:rPr>
                        <a:t>0.379743</a:t>
                      </a:r>
                    </a:p>
                  </a:txBody>
                  <a:tcPr marL="0" marR="0" marT="0" marB="0" anchor="ctr">
                    <a:lnL>
                      <a:noFill/>
                    </a:lnL>
                    <a:lnR>
                      <a:noFill/>
                    </a:lnR>
                    <a:lnT>
                      <a:noFill/>
                    </a:lnT>
                    <a:lnB>
                      <a:noFill/>
                    </a:lnB>
                  </a:tcPr>
                </a:tc>
              </a:tr>
              <a:tr h="171450">
                <a:tc>
                  <a:txBody>
                    <a:bodyPr/>
                    <a:lstStyle/>
                    <a:p>
                      <a:pPr algn="ctr" fontAlgn="ctr"/>
                      <a:r>
                        <a:rPr lang="en-US" altLang="zh-CN" sz="1600" b="0" i="0" u="none" strike="noStrike" dirty="0">
                          <a:solidFill>
                            <a:srgbClr val="000000"/>
                          </a:solidFill>
                          <a:latin typeface="宋体"/>
                        </a:rPr>
                        <a:t>4</a:t>
                      </a:r>
                    </a:p>
                  </a:txBody>
                  <a:tcPr marL="0" marR="0" marT="0" marB="0" anchor="ctr">
                    <a:lnL>
                      <a:noFill/>
                    </a:lnL>
                    <a:lnR>
                      <a:noFill/>
                    </a:lnR>
                    <a:lnT>
                      <a:noFill/>
                    </a:lnT>
                    <a:lnB>
                      <a:noFill/>
                    </a:lnB>
                  </a:tcPr>
                </a:tc>
                <a:tc>
                  <a:txBody>
                    <a:bodyPr/>
                    <a:lstStyle/>
                    <a:p>
                      <a:pPr algn="r" fontAlgn="ctr"/>
                      <a:r>
                        <a:rPr lang="en-US" altLang="zh-CN" sz="1600" b="0" i="0" u="none" strike="noStrike">
                          <a:solidFill>
                            <a:srgbClr val="000000"/>
                          </a:solidFill>
                          <a:latin typeface="宋体"/>
                        </a:rPr>
                        <a:t>46.07099143</a:t>
                      </a:r>
                    </a:p>
                  </a:txBody>
                  <a:tcPr marL="0" marR="0" marT="0" marB="0" anchor="ctr">
                    <a:lnL>
                      <a:noFill/>
                    </a:lnL>
                    <a:lnR>
                      <a:noFill/>
                    </a:lnR>
                    <a:lnT>
                      <a:noFill/>
                    </a:lnT>
                    <a:lnB>
                      <a:noFill/>
                    </a:lnB>
                  </a:tcPr>
                </a:tc>
                <a:tc>
                  <a:txBody>
                    <a:bodyPr/>
                    <a:lstStyle/>
                    <a:p>
                      <a:pPr algn="r" fontAlgn="ctr"/>
                      <a:r>
                        <a:rPr lang="en-US" altLang="zh-CN" sz="1600" b="0" i="0" u="none" strike="noStrike">
                          <a:solidFill>
                            <a:srgbClr val="000000"/>
                          </a:solidFill>
                          <a:latin typeface="宋体"/>
                        </a:rPr>
                        <a:t>-1.070991</a:t>
                      </a:r>
                    </a:p>
                  </a:txBody>
                  <a:tcPr marL="0" marR="0" marT="0" marB="0" anchor="ctr">
                    <a:lnL>
                      <a:noFill/>
                    </a:lnL>
                    <a:lnR>
                      <a:noFill/>
                    </a:lnR>
                    <a:lnT>
                      <a:noFill/>
                    </a:lnT>
                    <a:lnB>
                      <a:noFill/>
                    </a:lnB>
                  </a:tcPr>
                </a:tc>
              </a:tr>
              <a:tr h="171450">
                <a:tc>
                  <a:txBody>
                    <a:bodyPr/>
                    <a:lstStyle/>
                    <a:p>
                      <a:pPr algn="ctr" fontAlgn="ctr"/>
                      <a:r>
                        <a:rPr lang="en-US" altLang="zh-CN" sz="1600" b="0" i="0" u="none" strike="noStrike" dirty="0">
                          <a:solidFill>
                            <a:srgbClr val="000000"/>
                          </a:solidFill>
                          <a:latin typeface="宋体"/>
                        </a:rPr>
                        <a:t>5</a:t>
                      </a:r>
                    </a:p>
                  </a:txBody>
                  <a:tcPr marL="0" marR="0" marT="0" marB="0" anchor="ctr">
                    <a:lnL>
                      <a:noFill/>
                    </a:lnL>
                    <a:lnR>
                      <a:noFill/>
                    </a:lnR>
                    <a:lnT>
                      <a:noFill/>
                    </a:lnT>
                    <a:lnB>
                      <a:noFill/>
                    </a:lnB>
                  </a:tcPr>
                </a:tc>
                <a:tc>
                  <a:txBody>
                    <a:bodyPr/>
                    <a:lstStyle/>
                    <a:p>
                      <a:pPr algn="r" fontAlgn="ctr"/>
                      <a:r>
                        <a:rPr lang="en-US" altLang="zh-CN" sz="1600" b="0" i="0" u="none" strike="noStrike">
                          <a:solidFill>
                            <a:srgbClr val="000000"/>
                          </a:solidFill>
                          <a:latin typeface="宋体"/>
                        </a:rPr>
                        <a:t>47.52172583</a:t>
                      </a:r>
                    </a:p>
                  </a:txBody>
                  <a:tcPr marL="0" marR="0" marT="0" marB="0" anchor="ctr">
                    <a:lnL>
                      <a:noFill/>
                    </a:lnL>
                    <a:lnR>
                      <a:noFill/>
                    </a:lnR>
                    <a:lnT>
                      <a:noFill/>
                    </a:lnT>
                    <a:lnB>
                      <a:noFill/>
                    </a:lnB>
                  </a:tcPr>
                </a:tc>
                <a:tc>
                  <a:txBody>
                    <a:bodyPr/>
                    <a:lstStyle/>
                    <a:p>
                      <a:pPr algn="r" fontAlgn="ctr"/>
                      <a:r>
                        <a:rPr lang="en-US" altLang="zh-CN" sz="1600" b="0" i="0" u="none" strike="noStrike" dirty="0">
                          <a:solidFill>
                            <a:srgbClr val="000000"/>
                          </a:solidFill>
                          <a:latin typeface="宋体"/>
                        </a:rPr>
                        <a:t>-0.021726</a:t>
                      </a:r>
                    </a:p>
                  </a:txBody>
                  <a:tcPr marL="0" marR="0" marT="0" marB="0" anchor="ctr">
                    <a:lnL>
                      <a:noFill/>
                    </a:lnL>
                    <a:lnR>
                      <a:noFill/>
                    </a:lnR>
                    <a:lnT>
                      <a:noFill/>
                    </a:lnT>
                    <a:lnB>
                      <a:noFill/>
                    </a:lnB>
                  </a:tcPr>
                </a:tc>
              </a:tr>
              <a:tr h="171450">
                <a:tc>
                  <a:txBody>
                    <a:bodyPr/>
                    <a:lstStyle/>
                    <a:p>
                      <a:pPr algn="ctr" fontAlgn="ctr"/>
                      <a:r>
                        <a:rPr lang="en-US" altLang="zh-CN" sz="1600" b="0" i="0" u="none" strike="noStrike" dirty="0">
                          <a:solidFill>
                            <a:srgbClr val="000000"/>
                          </a:solidFill>
                          <a:latin typeface="宋体"/>
                        </a:rPr>
                        <a:t>6</a:t>
                      </a:r>
                    </a:p>
                  </a:txBody>
                  <a:tcPr marL="0" marR="0" marT="0" marB="0" anchor="ctr">
                    <a:lnL>
                      <a:noFill/>
                    </a:lnL>
                    <a:lnR>
                      <a:noFill/>
                    </a:lnR>
                    <a:lnT>
                      <a:noFill/>
                    </a:lnT>
                    <a:lnB>
                      <a:noFill/>
                    </a:lnB>
                  </a:tcPr>
                </a:tc>
                <a:tc>
                  <a:txBody>
                    <a:bodyPr/>
                    <a:lstStyle/>
                    <a:p>
                      <a:pPr algn="r" fontAlgn="ctr"/>
                      <a:r>
                        <a:rPr lang="en-US" altLang="zh-CN" sz="1600" b="0" i="0" u="none" strike="noStrike">
                          <a:solidFill>
                            <a:srgbClr val="000000"/>
                          </a:solidFill>
                          <a:latin typeface="宋体"/>
                        </a:rPr>
                        <a:t>48.97246022</a:t>
                      </a:r>
                    </a:p>
                  </a:txBody>
                  <a:tcPr marL="0" marR="0" marT="0" marB="0" anchor="ctr">
                    <a:lnL>
                      <a:noFill/>
                    </a:lnL>
                    <a:lnR>
                      <a:noFill/>
                    </a:lnR>
                    <a:lnT>
                      <a:noFill/>
                    </a:lnT>
                    <a:lnB>
                      <a:noFill/>
                    </a:lnB>
                  </a:tcPr>
                </a:tc>
                <a:tc>
                  <a:txBody>
                    <a:bodyPr/>
                    <a:lstStyle/>
                    <a:p>
                      <a:pPr algn="r" fontAlgn="ctr"/>
                      <a:r>
                        <a:rPr lang="en-US" altLang="zh-CN" sz="1600" b="0" i="0" u="none" strike="noStrike">
                          <a:solidFill>
                            <a:srgbClr val="000000"/>
                          </a:solidFill>
                          <a:latin typeface="宋体"/>
                        </a:rPr>
                        <a:t>0.0275398</a:t>
                      </a:r>
                    </a:p>
                  </a:txBody>
                  <a:tcPr marL="0" marR="0" marT="0" marB="0" anchor="ctr">
                    <a:lnL>
                      <a:noFill/>
                    </a:lnL>
                    <a:lnR>
                      <a:noFill/>
                    </a:lnR>
                    <a:lnT>
                      <a:noFill/>
                    </a:lnT>
                    <a:lnB>
                      <a:noFill/>
                    </a:lnB>
                  </a:tcPr>
                </a:tc>
              </a:tr>
              <a:tr h="171450">
                <a:tc>
                  <a:txBody>
                    <a:bodyPr/>
                    <a:lstStyle/>
                    <a:p>
                      <a:pPr algn="ctr" fontAlgn="ctr"/>
                      <a:r>
                        <a:rPr lang="en-US" altLang="zh-CN" sz="1600" b="0" i="0" u="none" strike="noStrike" dirty="0">
                          <a:solidFill>
                            <a:srgbClr val="000000"/>
                          </a:solidFill>
                          <a:latin typeface="宋体"/>
                        </a:rPr>
                        <a:t>7</a:t>
                      </a:r>
                    </a:p>
                  </a:txBody>
                  <a:tcPr marL="0" marR="0" marT="0" marB="0" anchor="ctr">
                    <a:lnL>
                      <a:noFill/>
                    </a:lnL>
                    <a:lnR>
                      <a:noFill/>
                    </a:lnR>
                    <a:lnT>
                      <a:noFill/>
                    </a:lnT>
                    <a:lnB>
                      <a:noFill/>
                    </a:lnB>
                  </a:tcPr>
                </a:tc>
                <a:tc>
                  <a:txBody>
                    <a:bodyPr/>
                    <a:lstStyle/>
                    <a:p>
                      <a:pPr algn="r" fontAlgn="ctr"/>
                      <a:r>
                        <a:rPr lang="en-US" altLang="zh-CN" sz="1600" b="0" i="0" u="none" strike="noStrike">
                          <a:solidFill>
                            <a:srgbClr val="000000"/>
                          </a:solidFill>
                          <a:latin typeface="宋体"/>
                        </a:rPr>
                        <a:t>50.42319461</a:t>
                      </a:r>
                    </a:p>
                  </a:txBody>
                  <a:tcPr marL="0" marR="0" marT="0" marB="0" anchor="ctr">
                    <a:lnL>
                      <a:noFill/>
                    </a:lnL>
                    <a:lnR>
                      <a:noFill/>
                    </a:lnR>
                    <a:lnT>
                      <a:noFill/>
                    </a:lnT>
                    <a:lnB>
                      <a:noFill/>
                    </a:lnB>
                  </a:tcPr>
                </a:tc>
                <a:tc>
                  <a:txBody>
                    <a:bodyPr/>
                    <a:lstStyle/>
                    <a:p>
                      <a:pPr algn="r" fontAlgn="ctr"/>
                      <a:r>
                        <a:rPr lang="en-US" altLang="zh-CN" sz="1600" b="0" i="0" u="none" strike="noStrike">
                          <a:solidFill>
                            <a:srgbClr val="000000"/>
                          </a:solidFill>
                          <a:latin typeface="宋体"/>
                        </a:rPr>
                        <a:t>2.5768054</a:t>
                      </a:r>
                    </a:p>
                  </a:txBody>
                  <a:tcPr marL="0" marR="0" marT="0" marB="0" anchor="ctr">
                    <a:lnL>
                      <a:noFill/>
                    </a:lnL>
                    <a:lnR>
                      <a:noFill/>
                    </a:lnR>
                    <a:lnT>
                      <a:noFill/>
                    </a:lnT>
                    <a:lnB>
                      <a:noFill/>
                    </a:lnB>
                  </a:tcPr>
                </a:tc>
              </a:tr>
              <a:tr h="171450">
                <a:tc>
                  <a:txBody>
                    <a:bodyPr/>
                    <a:lstStyle/>
                    <a:p>
                      <a:pPr algn="ctr" fontAlgn="ctr"/>
                      <a:r>
                        <a:rPr lang="en-US" altLang="zh-CN" sz="1600" b="0" i="0" u="none" strike="noStrike" dirty="0">
                          <a:solidFill>
                            <a:srgbClr val="000000"/>
                          </a:solidFill>
                          <a:latin typeface="宋体"/>
                        </a:rPr>
                        <a:t>8</a:t>
                      </a:r>
                    </a:p>
                  </a:txBody>
                  <a:tcPr marL="0" marR="0" marT="0" marB="0" anchor="ctr">
                    <a:lnL>
                      <a:noFill/>
                    </a:lnL>
                    <a:lnR>
                      <a:noFill/>
                    </a:lnR>
                    <a:lnT>
                      <a:noFill/>
                    </a:lnT>
                    <a:lnB>
                      <a:noFill/>
                    </a:lnB>
                  </a:tcPr>
                </a:tc>
                <a:tc>
                  <a:txBody>
                    <a:bodyPr/>
                    <a:lstStyle/>
                    <a:p>
                      <a:pPr algn="r" fontAlgn="ctr"/>
                      <a:r>
                        <a:rPr lang="en-US" altLang="zh-CN" sz="1600" b="0" i="0" u="none" strike="noStrike">
                          <a:solidFill>
                            <a:srgbClr val="000000"/>
                          </a:solidFill>
                          <a:latin typeface="宋体"/>
                        </a:rPr>
                        <a:t>51.87392901</a:t>
                      </a:r>
                    </a:p>
                  </a:txBody>
                  <a:tcPr marL="0" marR="0" marT="0" marB="0" anchor="ctr">
                    <a:lnL>
                      <a:noFill/>
                    </a:lnL>
                    <a:lnR>
                      <a:noFill/>
                    </a:lnR>
                    <a:lnT>
                      <a:noFill/>
                    </a:lnT>
                    <a:lnB>
                      <a:noFill/>
                    </a:lnB>
                  </a:tcPr>
                </a:tc>
                <a:tc>
                  <a:txBody>
                    <a:bodyPr/>
                    <a:lstStyle/>
                    <a:p>
                      <a:pPr algn="r" fontAlgn="ctr"/>
                      <a:r>
                        <a:rPr lang="en-US" altLang="zh-CN" sz="1600" b="0" i="0" u="none" strike="noStrike">
                          <a:solidFill>
                            <a:srgbClr val="000000"/>
                          </a:solidFill>
                          <a:latin typeface="宋体"/>
                        </a:rPr>
                        <a:t>-1.873929</a:t>
                      </a:r>
                    </a:p>
                  </a:txBody>
                  <a:tcPr marL="0" marR="0" marT="0" marB="0" anchor="ctr">
                    <a:lnL>
                      <a:noFill/>
                    </a:lnL>
                    <a:lnR>
                      <a:noFill/>
                    </a:lnR>
                    <a:lnT>
                      <a:noFill/>
                    </a:lnT>
                    <a:lnB>
                      <a:noFill/>
                    </a:lnB>
                  </a:tcPr>
                </a:tc>
              </a:tr>
              <a:tr h="171450">
                <a:tc>
                  <a:txBody>
                    <a:bodyPr/>
                    <a:lstStyle/>
                    <a:p>
                      <a:pPr algn="ctr" fontAlgn="ctr"/>
                      <a:r>
                        <a:rPr lang="en-US" altLang="zh-CN" sz="1600" b="0" i="0" u="none" strike="noStrike" dirty="0">
                          <a:solidFill>
                            <a:srgbClr val="000000"/>
                          </a:solidFill>
                          <a:latin typeface="宋体"/>
                        </a:rPr>
                        <a:t>9</a:t>
                      </a:r>
                    </a:p>
                  </a:txBody>
                  <a:tcPr marL="0" marR="0" marT="0" marB="0" anchor="ctr">
                    <a:lnL>
                      <a:noFill/>
                    </a:lnL>
                    <a:lnR>
                      <a:noFill/>
                    </a:lnR>
                    <a:lnT>
                      <a:noFill/>
                    </a:lnT>
                    <a:lnB>
                      <a:noFill/>
                    </a:lnB>
                  </a:tcPr>
                </a:tc>
                <a:tc>
                  <a:txBody>
                    <a:bodyPr/>
                    <a:lstStyle/>
                    <a:p>
                      <a:pPr algn="r" fontAlgn="ctr"/>
                      <a:r>
                        <a:rPr lang="en-US" altLang="zh-CN" sz="1600" b="0" i="0" u="none" strike="noStrike">
                          <a:solidFill>
                            <a:srgbClr val="000000"/>
                          </a:solidFill>
                          <a:latin typeface="宋体"/>
                        </a:rPr>
                        <a:t>54.7753978</a:t>
                      </a:r>
                    </a:p>
                  </a:txBody>
                  <a:tcPr marL="0" marR="0" marT="0" marB="0" anchor="ctr">
                    <a:lnL>
                      <a:noFill/>
                    </a:lnL>
                    <a:lnR>
                      <a:noFill/>
                    </a:lnR>
                    <a:lnT>
                      <a:noFill/>
                    </a:lnT>
                    <a:lnB>
                      <a:noFill/>
                    </a:lnB>
                  </a:tcPr>
                </a:tc>
                <a:tc>
                  <a:txBody>
                    <a:bodyPr/>
                    <a:lstStyle/>
                    <a:p>
                      <a:pPr algn="r" fontAlgn="ctr"/>
                      <a:r>
                        <a:rPr lang="en-US" altLang="zh-CN" sz="1600" b="0" i="0" u="none" strike="noStrike">
                          <a:solidFill>
                            <a:srgbClr val="000000"/>
                          </a:solidFill>
                          <a:latin typeface="宋体"/>
                        </a:rPr>
                        <a:t>0.2246022</a:t>
                      </a:r>
                    </a:p>
                  </a:txBody>
                  <a:tcPr marL="0" marR="0" marT="0" marB="0" anchor="ctr">
                    <a:lnL>
                      <a:noFill/>
                    </a:lnL>
                    <a:lnR>
                      <a:noFill/>
                    </a:lnR>
                    <a:lnT>
                      <a:noFill/>
                    </a:lnT>
                    <a:lnB>
                      <a:noFill/>
                    </a:lnB>
                  </a:tcPr>
                </a:tc>
              </a:tr>
              <a:tr h="171450">
                <a:tc>
                  <a:txBody>
                    <a:bodyPr/>
                    <a:lstStyle/>
                    <a:p>
                      <a:pPr algn="ctr" fontAlgn="ctr"/>
                      <a:r>
                        <a:rPr lang="en-US" altLang="zh-CN" sz="1600" b="0" i="0" u="none" strike="noStrike" dirty="0">
                          <a:solidFill>
                            <a:srgbClr val="000000"/>
                          </a:solidFill>
                          <a:latin typeface="宋体"/>
                        </a:rPr>
                        <a:t>10</a:t>
                      </a:r>
                    </a:p>
                  </a:txBody>
                  <a:tcPr marL="0" marR="0" marT="0" marB="0" anchor="ctr">
                    <a:lnL>
                      <a:noFill/>
                    </a:lnL>
                    <a:lnR>
                      <a:noFill/>
                    </a:lnR>
                    <a:lnT>
                      <a:noFill/>
                    </a:lnT>
                    <a:lnB>
                      <a:noFill/>
                    </a:lnB>
                  </a:tcPr>
                </a:tc>
                <a:tc>
                  <a:txBody>
                    <a:bodyPr/>
                    <a:lstStyle/>
                    <a:p>
                      <a:pPr algn="r" fontAlgn="ctr"/>
                      <a:r>
                        <a:rPr lang="en-US" altLang="zh-CN" sz="1600" b="0" i="0" u="none" strike="noStrike">
                          <a:solidFill>
                            <a:srgbClr val="000000"/>
                          </a:solidFill>
                          <a:latin typeface="宋体"/>
                        </a:rPr>
                        <a:t>56.22613219</a:t>
                      </a:r>
                    </a:p>
                  </a:txBody>
                  <a:tcPr marL="0" marR="0" marT="0" marB="0" anchor="ctr">
                    <a:lnL>
                      <a:noFill/>
                    </a:lnL>
                    <a:lnR>
                      <a:noFill/>
                    </a:lnR>
                    <a:lnT>
                      <a:noFill/>
                    </a:lnT>
                    <a:lnB>
                      <a:noFill/>
                    </a:lnB>
                  </a:tcPr>
                </a:tc>
                <a:tc>
                  <a:txBody>
                    <a:bodyPr/>
                    <a:lstStyle/>
                    <a:p>
                      <a:pPr algn="r" fontAlgn="ctr"/>
                      <a:r>
                        <a:rPr lang="en-US" altLang="zh-CN" sz="1600" b="0" i="0" u="none" strike="noStrike">
                          <a:solidFill>
                            <a:srgbClr val="000000"/>
                          </a:solidFill>
                          <a:latin typeface="宋体"/>
                        </a:rPr>
                        <a:t>-1.226132</a:t>
                      </a:r>
                    </a:p>
                  </a:txBody>
                  <a:tcPr marL="0" marR="0" marT="0" marB="0" anchor="ctr">
                    <a:lnL>
                      <a:noFill/>
                    </a:lnL>
                    <a:lnR>
                      <a:noFill/>
                    </a:lnR>
                    <a:lnT>
                      <a:noFill/>
                    </a:lnT>
                    <a:lnB>
                      <a:noFill/>
                    </a:lnB>
                  </a:tcPr>
                </a:tc>
              </a:tr>
              <a:tr h="180975">
                <a:tc>
                  <a:txBody>
                    <a:bodyPr/>
                    <a:lstStyle/>
                    <a:p>
                      <a:pPr algn="ctr" fontAlgn="ctr"/>
                      <a:r>
                        <a:rPr lang="en-US" altLang="zh-CN" sz="1600" b="0" i="0" u="none" strike="noStrike" dirty="0">
                          <a:solidFill>
                            <a:srgbClr val="000000"/>
                          </a:solidFill>
                          <a:latin typeface="宋体"/>
                        </a:rPr>
                        <a:t>11</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zh-CN" sz="1600" b="0" i="0" u="none" strike="noStrike">
                          <a:solidFill>
                            <a:srgbClr val="000000"/>
                          </a:solidFill>
                          <a:latin typeface="宋体"/>
                        </a:rPr>
                        <a:t>59.12760098</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zh-CN" sz="1600" b="0" i="0" u="none" strike="noStrike" dirty="0">
                          <a:solidFill>
                            <a:srgbClr val="000000"/>
                          </a:solidFill>
                          <a:latin typeface="宋体"/>
                        </a:rPr>
                        <a:t>0.872399</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r>
            </a:tbl>
          </a:graphicData>
        </a:graphic>
      </p:graphicFrame>
      <p:graphicFrame>
        <p:nvGraphicFramePr>
          <p:cNvPr id="9" name="图表 8"/>
          <p:cNvGraphicFramePr>
            <a:graphicFrameLocks/>
          </p:cNvGraphicFramePr>
          <p:nvPr/>
        </p:nvGraphicFramePr>
        <p:xfrm>
          <a:off x="714348" y="3786190"/>
          <a:ext cx="7429552" cy="2357454"/>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smtClean="0">
            <a:solidFill>
              <a:srgbClr val="0070C0"/>
            </a:solidFill>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3020</TotalTime>
  <Words>7554</Words>
  <Application>Microsoft Office PowerPoint</Application>
  <PresentationFormat>全屏显示(4:3)</PresentationFormat>
  <Paragraphs>1430</Paragraphs>
  <Slides>112</Slides>
  <Notes>48</Notes>
  <HiddenSlides>0</HiddenSlides>
  <MMClips>0</MMClips>
  <ScaleCrop>false</ScaleCrop>
  <HeadingPairs>
    <vt:vector size="6" baseType="variant">
      <vt:variant>
        <vt:lpstr>主题</vt:lpstr>
      </vt:variant>
      <vt:variant>
        <vt:i4>1</vt:i4>
      </vt:variant>
      <vt:variant>
        <vt:lpstr>嵌入 OLE 服务器</vt:lpstr>
      </vt:variant>
      <vt:variant>
        <vt:i4>4</vt:i4>
      </vt:variant>
      <vt:variant>
        <vt:lpstr>幻灯片标题</vt:lpstr>
      </vt:variant>
      <vt:variant>
        <vt:i4>112</vt:i4>
      </vt:variant>
    </vt:vector>
  </HeadingPairs>
  <TitlesOfParts>
    <vt:vector size="117" baseType="lpstr">
      <vt:lpstr>Office 主题</vt:lpstr>
      <vt:lpstr>公式</vt:lpstr>
      <vt:lpstr>文档</vt:lpstr>
      <vt:lpstr>Equation</vt:lpstr>
      <vt:lpstr>图表</vt:lpstr>
      <vt:lpstr>实验优化设计</vt:lpstr>
      <vt:lpstr>关于课堂作业的要求</vt:lpstr>
      <vt:lpstr>试验优化设计</vt:lpstr>
      <vt:lpstr>第3章   相关与回归分析</vt:lpstr>
      <vt:lpstr>幻灯片 5</vt:lpstr>
      <vt:lpstr>随机向量的数字特征 </vt:lpstr>
      <vt:lpstr>协方差及相关系数</vt:lpstr>
      <vt:lpstr>幻灯片 8</vt:lpstr>
      <vt:lpstr>幻灯片 9</vt:lpstr>
      <vt:lpstr>幻灯片 10</vt:lpstr>
      <vt:lpstr>幻灯片 11</vt:lpstr>
      <vt:lpstr>幻灯片 12</vt:lpstr>
      <vt:lpstr>协方差及相关系数</vt:lpstr>
      <vt:lpstr>幻灯片 14</vt:lpstr>
      <vt:lpstr>幻灯片 15</vt:lpstr>
      <vt:lpstr>幻灯片 16</vt:lpstr>
      <vt:lpstr>3.1 简单线性相关分析</vt:lpstr>
      <vt:lpstr>3.1.2 简单线性相关图表</vt:lpstr>
      <vt:lpstr>变量间关系的度量</vt:lpstr>
      <vt:lpstr>1.变量间关系</vt:lpstr>
      <vt:lpstr>幻灯片 21</vt:lpstr>
      <vt:lpstr>幻灯片 22</vt:lpstr>
      <vt:lpstr>幻灯片 23</vt:lpstr>
      <vt:lpstr>幻灯片 24</vt:lpstr>
      <vt:lpstr>2.相关关系的描述与测度</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随机简单线性相关图表</vt:lpstr>
      <vt:lpstr>随机简单线性相关图表</vt:lpstr>
      <vt:lpstr>幻灯片 40</vt:lpstr>
      <vt:lpstr>幻灯片 41</vt:lpstr>
      <vt:lpstr>幻灯片 42</vt:lpstr>
      <vt:lpstr>幻灯片 43</vt:lpstr>
      <vt:lpstr>幻灯片 44</vt:lpstr>
      <vt:lpstr>幻灯片 45</vt:lpstr>
      <vt:lpstr>幻灯片 46</vt:lpstr>
      <vt:lpstr>幻灯片 47</vt:lpstr>
      <vt:lpstr>3.2一元线性回归 </vt:lpstr>
      <vt:lpstr>幻灯片 49</vt:lpstr>
      <vt:lpstr>幻灯片 50</vt:lpstr>
      <vt:lpstr>幻灯片 51</vt:lpstr>
      <vt:lpstr>幻灯片 52</vt:lpstr>
      <vt:lpstr>幻灯片 53</vt:lpstr>
      <vt:lpstr>表3.2.1 合金钢强度y与碳含量x的数据 </vt:lpstr>
      <vt:lpstr>幻灯片 55</vt:lpstr>
      <vt:lpstr>幻灯片 56</vt:lpstr>
      <vt:lpstr>幻灯片 57</vt:lpstr>
      <vt:lpstr>幻灯片 58</vt:lpstr>
      <vt:lpstr>幻灯片 59</vt:lpstr>
      <vt:lpstr>幻灯片 60</vt:lpstr>
      <vt:lpstr>幻灯片 61</vt:lpstr>
      <vt:lpstr>3.2.2回归系数的最小二乘估计 </vt:lpstr>
      <vt:lpstr>幻灯片 63</vt:lpstr>
      <vt:lpstr>幻灯片 64</vt:lpstr>
      <vt:lpstr>幻灯片 65</vt:lpstr>
      <vt:lpstr>幻灯片 66</vt:lpstr>
      <vt:lpstr>幻灯片 67</vt:lpstr>
      <vt:lpstr>幻灯片 68</vt:lpstr>
      <vt:lpstr>幻灯片 69</vt:lpstr>
      <vt:lpstr>幻灯片 70</vt:lpstr>
      <vt:lpstr>表3.2.2    例3.2.2的计算表 </vt:lpstr>
      <vt:lpstr>幻灯片 72</vt:lpstr>
      <vt:lpstr>幻灯片 73</vt:lpstr>
      <vt:lpstr>3.2.4   回归方程的显著性检验 </vt:lpstr>
      <vt:lpstr>幻灯片 75</vt:lpstr>
      <vt:lpstr>幻灯片 76</vt:lpstr>
      <vt:lpstr>进一步，有关SSR 和 SSe的分布，有如下定理。 </vt:lpstr>
      <vt:lpstr>幻灯片 78</vt:lpstr>
      <vt:lpstr>幻灯片 79</vt:lpstr>
      <vt:lpstr>幻灯片 80</vt:lpstr>
      <vt:lpstr>幻灯片 81</vt:lpstr>
      <vt:lpstr>幻灯片 82</vt:lpstr>
      <vt:lpstr>幻灯片 83</vt:lpstr>
      <vt:lpstr>幻灯片 84</vt:lpstr>
      <vt:lpstr>幻灯片 85</vt:lpstr>
      <vt:lpstr>幻灯片 86</vt:lpstr>
      <vt:lpstr>幻灯片 87</vt:lpstr>
      <vt:lpstr>幻灯片 88</vt:lpstr>
      <vt:lpstr>幻灯片 89</vt:lpstr>
      <vt:lpstr>幻灯片 90</vt:lpstr>
      <vt:lpstr>幻灯片 91</vt:lpstr>
      <vt:lpstr>幻灯片 92</vt:lpstr>
      <vt:lpstr>幻灯片 93</vt:lpstr>
      <vt:lpstr>幻灯片 94</vt:lpstr>
      <vt:lpstr>幻灯片 95</vt:lpstr>
      <vt:lpstr>幻灯片 96</vt:lpstr>
      <vt:lpstr>幻灯片 97</vt:lpstr>
      <vt:lpstr>幻灯片 98</vt:lpstr>
      <vt:lpstr>幻灯片 99</vt:lpstr>
      <vt:lpstr>3.3  一元非线性回归 </vt:lpstr>
      <vt:lpstr>表8.5.1   钢包的重量y与试验次数x数据 </vt:lpstr>
      <vt:lpstr>幻灯片 102</vt:lpstr>
      <vt:lpstr>幻灯片 103</vt:lpstr>
      <vt:lpstr>幻灯片 104</vt:lpstr>
      <vt:lpstr>幻灯片 105</vt:lpstr>
      <vt:lpstr>表3.3.3   参数估计计算表 </vt:lpstr>
      <vt:lpstr>幻灯片 107</vt:lpstr>
      <vt:lpstr>幻灯片 108</vt:lpstr>
      <vt:lpstr>幻灯片 109</vt:lpstr>
      <vt:lpstr>幻灯片 110</vt:lpstr>
      <vt:lpstr>幻灯片 111</vt:lpstr>
      <vt:lpstr>表3.3.5  四种曲线回归的决定系数及剩余标准差 </vt:lpstr>
    </vt:vector>
  </TitlesOfParts>
  <Company>HUST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subject>机械工程控制基础</dc:subject>
  <dc:creator>叶春生</dc:creator>
  <cp:lastModifiedBy>Lenovo User</cp:lastModifiedBy>
  <cp:revision>484</cp:revision>
  <dcterms:created xsi:type="dcterms:W3CDTF">2010-04-25T13:44:53Z</dcterms:created>
  <dcterms:modified xsi:type="dcterms:W3CDTF">2012-09-18T09:21:55Z</dcterms:modified>
</cp:coreProperties>
</file>