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6BF"/>
    <a:srgbClr val="7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 varScale="1">
        <p:scale>
          <a:sx n="52" d="100"/>
          <a:sy n="52" d="100"/>
        </p:scale>
        <p:origin x="4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7:32.9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2248 1,'11'1,"0"0,-1 1,1 0,-1 0,14 6,11 2,584 144,-555-135,84 38,-99-36,0-2,1-2,61 12,-66-24,1-2,91-6,-31-1,485 5,-2693-1,2162 10,95 4,215-10,-256-5,-785 1,714-3,1-1,66-15,-56 8,395-53,-439 63,48 0,-56 1,0 0,0 0,0 0,0 0,0 0,0 1,0-1,0 1,0-1,0 1,0 0,0 0,0 0,-1 0,1 0,0 0,-1 0,1 1,2 2,-4-4,0 1,0 0,1-1,-1 1,0 0,0 0,0-1,0 1,0 0,0-1,0 1,0 0,-1-1,1 1,0 0,0-1,0 1,-1 0,1-1,-1 2,-18 21,-5-2,-50 32,-101 52,-61 17,-420 161,-20-50,346-127,47-10,60-15,-187 94,441-175,-7-3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7:33.40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7:38.7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5.53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5.87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7.73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8.0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3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58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171DFC2-F6BB-4F91-8531-C983BD109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AEA2E-FBCE-49B8-9681-491C33F70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BIG DATA Introduction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0EF82-A4D6-4713-B0A3-F2874A328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9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155CD3-83BB-4AEA-A737-FFB45BF5B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481AC0-C94A-42B2-A337-8F2BD27B4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C990ECF-0B2F-4372-9715-326BA840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Irish Big Data Value Prop">
            <a:extLst>
              <a:ext uri="{FF2B5EF4-FFF2-40B4-BE49-F238E27FC236}">
                <a16:creationId xmlns:a16="http://schemas.microsoft.com/office/drawing/2014/main" id="{84D920A9-2F4F-42B4-B520-A3D3A15B94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2305" y="861229"/>
            <a:ext cx="6847389" cy="513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002F-DC06-40BE-BA32-7E11D926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700" cap="all" spc="-100">
                <a:solidFill>
                  <a:schemeClr val="tx1"/>
                </a:solidFill>
              </a:rPr>
              <a:t>Distributed system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DF135-C8F9-4D4A-BC02-4B024103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Droid Serif"/>
              </a:rPr>
              <a:t>Failure Handling:</a:t>
            </a:r>
            <a:r>
              <a:rPr lang="en-US" sz="1600" b="0" i="0">
                <a:effectLst/>
                <a:latin typeface="Droid Serif"/>
              </a:rPr>
              <a:t> Failure handling can be difficult with distributed systems because some components fail while others continue to function. This can often serve as an advantage to prevent large-scale failures, but it also lead to more complexity when it comes to troubleshooting and debugging.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Droid Serif"/>
              </a:rPr>
              <a:t>Concurrency:</a:t>
            </a:r>
            <a:r>
              <a:rPr lang="en-US" sz="1600" b="0" i="0">
                <a:effectLst/>
                <a:latin typeface="Droid Serif"/>
              </a:rPr>
              <a:t> A common issue occurs when several clients attempt to access a shared resource simultaneously. You must ensure that all resources are safe in a concurrent environment.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Droid Serif"/>
              </a:rPr>
              <a:t>Security issues:</a:t>
            </a:r>
            <a:r>
              <a:rPr lang="en-US" sz="1600" b="0" i="0">
                <a:effectLst/>
                <a:latin typeface="Droid Serif"/>
              </a:rPr>
              <a:t> Data security and sharing have increased risks in distributed computer systems. The network has to be secured, and users must be able to safely access replicated data across multiple locations.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Droid Serif"/>
              </a:rPr>
              <a:t>Higher initial infrastructure costs:</a:t>
            </a:r>
            <a:r>
              <a:rPr lang="en-US" sz="1600" b="0" i="0">
                <a:effectLst/>
                <a:latin typeface="Droid Serif"/>
              </a:rPr>
              <a:t> The initial deployment cost of a distributed system can be higher than a single system. This pricing includes basic network setup issues, such as transmission, high load, and loss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7667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 10 Industries using Big Data and 121 companies who hire Hadoop  Developers">
            <a:extLst>
              <a:ext uri="{FF2B5EF4-FFF2-40B4-BE49-F238E27FC236}">
                <a16:creationId xmlns:a16="http://schemas.microsoft.com/office/drawing/2014/main" id="{38C07DC4-074F-4A10-AB9D-375C3E1A5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473" y="645106"/>
            <a:ext cx="4177675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E8036-887A-4987-9FAB-E0A65C1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                               Industries using Big 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0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E3FA8-3775-4D67-8020-C399EC8E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Challenges of traditional decision-making 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E0D0F04-397F-43A4-8095-16F8AE5C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/>
              <a:t>Takes long time  to arrive at a decision.</a:t>
            </a:r>
          </a:p>
          <a:p>
            <a:r>
              <a:rPr lang="en-US" sz="2000"/>
              <a:t>Planning, execution and reporting is not linked</a:t>
            </a:r>
          </a:p>
          <a:p>
            <a:r>
              <a:rPr lang="en-IN" sz="2000"/>
              <a:t>Provides only birds eye view</a:t>
            </a:r>
          </a:p>
          <a:p>
            <a:r>
              <a:rPr lang="en-IN" sz="2000"/>
              <a:t>Unable to make fully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4034229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BACF8-7AF4-4D70-99D8-F92C7C4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Big Data Analytics as a solution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1576-6F3F-46CF-911A-4C62F7F6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/>
              <a:t>Decision making based on analytics</a:t>
            </a:r>
          </a:p>
          <a:p>
            <a:r>
              <a:rPr lang="en-US" sz="2000"/>
              <a:t>Capable of handling all type of data</a:t>
            </a:r>
          </a:p>
          <a:p>
            <a:r>
              <a:rPr lang="en-US" sz="2000"/>
              <a:t>Faster decision making</a:t>
            </a:r>
          </a:p>
          <a:p>
            <a:r>
              <a:rPr lang="en-US" sz="2000"/>
              <a:t>Detailed view </a:t>
            </a:r>
          </a:p>
          <a:p>
            <a:r>
              <a:rPr lang="en-US" sz="2000"/>
              <a:t>Comprehensive solution gathering all the aspects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78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C2AFA-198C-4BAA-929D-E50CA929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 dirty="0">
                <a:solidFill>
                  <a:schemeClr val="bg1"/>
                </a:solidFill>
              </a:rPr>
              <a:t>Big data Analytical Pipeline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g Data Architecture: Layers, Patterns, Use Cases and Tools">
            <a:extLst>
              <a:ext uri="{FF2B5EF4-FFF2-40B4-BE49-F238E27FC236}">
                <a16:creationId xmlns:a16="http://schemas.microsoft.com/office/drawing/2014/main" id="{47559DFF-9FAF-4C2E-8E43-108AE9F1C5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093846"/>
            <a:ext cx="6202238" cy="4667183"/>
          </a:xfrm>
          <a:prstGeom prst="rect">
            <a:avLst/>
          </a:prstGeom>
          <a:solidFill>
            <a:srgbClr val="7376BF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FF657A-36DC-4554-B878-4FD2F30489B1}"/>
                  </a:ext>
                </a:extLst>
              </p14:cNvPr>
              <p14:cNvContentPartPr/>
              <p14:nvPr/>
            </p14:nvContentPartPr>
            <p14:xfrm>
              <a:off x="9592170" y="5561985"/>
              <a:ext cx="1575000" cy="57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FF657A-36DC-4554-B878-4FD2F3048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8530" y="5454345"/>
                <a:ext cx="168264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F381C1-5092-494D-80A2-220F8C692CE8}"/>
                  </a:ext>
                </a:extLst>
              </p14:cNvPr>
              <p14:cNvContentPartPr/>
              <p14:nvPr/>
            </p14:nvContentPartPr>
            <p14:xfrm>
              <a:off x="9629610" y="613366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F381C1-5092-494D-80A2-220F8C692C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5970" y="602566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B4B546-6707-4B6C-BEDB-3EED50918F28}"/>
                  </a:ext>
                </a:extLst>
              </p14:cNvPr>
              <p14:cNvContentPartPr/>
              <p14:nvPr/>
            </p14:nvContentPartPr>
            <p14:xfrm>
              <a:off x="6543330" y="336166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B4B546-6707-4B6C-BEDB-3EED50918F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690" y="325366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20E23F-42D8-44A7-94C3-A9479D18E092}"/>
                  </a:ext>
                </a:extLst>
              </p14:cNvPr>
              <p14:cNvContentPartPr/>
              <p14:nvPr/>
            </p14:nvContentPartPr>
            <p14:xfrm>
              <a:off x="7181610" y="64673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20E23F-42D8-44A7-94C3-A9479D18E0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7970" y="63593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2153F7-B63F-469F-BAFF-7F54ED35D591}"/>
                  </a:ext>
                </a:extLst>
              </p14:cNvPr>
              <p14:cNvContentPartPr/>
              <p14:nvPr/>
            </p14:nvContentPartPr>
            <p14:xfrm>
              <a:off x="7181610" y="64673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2153F7-B63F-469F-BAFF-7F54ED35D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7970" y="63593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951C27-CEA9-45EC-8991-D2DD193C37A1}"/>
                  </a:ext>
                </a:extLst>
              </p14:cNvPr>
              <p14:cNvContentPartPr/>
              <p14:nvPr/>
            </p14:nvContentPartPr>
            <p14:xfrm>
              <a:off x="6609930" y="653362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951C27-CEA9-45EC-8991-D2DD193C37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5930" y="64259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595837-40BF-4D6B-820B-9D5FEBD394A3}"/>
                  </a:ext>
                </a:extLst>
              </p14:cNvPr>
              <p14:cNvContentPartPr/>
              <p14:nvPr/>
            </p14:nvContentPartPr>
            <p14:xfrm>
              <a:off x="6609930" y="653362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595837-40BF-4D6B-820B-9D5FEBD394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5930" y="642598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871BA4F-18E5-4F54-86DB-7024C945BD51}"/>
              </a:ext>
            </a:extLst>
          </p:cNvPr>
          <p:cNvSpPr/>
          <p:nvPr/>
        </p:nvSpPr>
        <p:spPr>
          <a:xfrm>
            <a:off x="5346571" y="6174633"/>
            <a:ext cx="6702554" cy="44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https://www.xenonstack.com/blog/big-data-architecture/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000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9F72E-1134-4B79-BCDD-B3F4CC0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What is Big data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F760-6ECB-4AA8-8632-A2CF56B3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Source Sans Pro" panose="020B0503030403020204" pitchFamily="34" charset="0"/>
              </a:rPr>
              <a:t>Big Data</a:t>
            </a:r>
            <a:r>
              <a:rPr lang="en-US" sz="2000" b="0" i="0">
                <a:effectLst/>
                <a:latin typeface="Source Sans Pro" panose="020B0503030403020204" pitchFamily="34" charset="0"/>
              </a:rPr>
              <a:t> is a collection of data that is huge in volume,  yet growing exponentially with time. It is a data with so large size and complexity that none of traditional data management tools can store it or process it efficiently. Big data is also a data but with huge size.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809649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7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79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80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1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3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85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55FFC-CD34-4365-968E-4086FCB4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Types of Data</a:t>
            </a:r>
          </a:p>
        </p:txBody>
      </p:sp>
      <p:sp>
        <p:nvSpPr>
          <p:cNvPr id="3086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7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1.1 Introduction to Data and Information | Mycloudwiki">
            <a:extLst>
              <a:ext uri="{FF2B5EF4-FFF2-40B4-BE49-F238E27FC236}">
                <a16:creationId xmlns:a16="http://schemas.microsoft.com/office/drawing/2014/main" id="{5A75EDC3-B14D-4E1F-9C48-F0CFAFBCF6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69" y="1559768"/>
            <a:ext cx="6627255" cy="37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9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7F4DB-79D1-46C4-84C5-4AD36D08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5 V’s of Big Data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ata Science: The 5 V's of Big Data | by Surya Gutta | Medium">
            <a:extLst>
              <a:ext uri="{FF2B5EF4-FFF2-40B4-BE49-F238E27FC236}">
                <a16:creationId xmlns:a16="http://schemas.microsoft.com/office/drawing/2014/main" id="{949FE00F-6894-4219-8894-F9161E7E7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170" y="1655792"/>
            <a:ext cx="3752067" cy="35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9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e growth of structured versus unstructured data over the past decade [41]  | Download Scientific Diagram">
            <a:extLst>
              <a:ext uri="{FF2B5EF4-FFF2-40B4-BE49-F238E27FC236}">
                <a16:creationId xmlns:a16="http://schemas.microsoft.com/office/drawing/2014/main" id="{91839A03-E01B-4330-A383-29999DD123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348174"/>
            <a:ext cx="6909386" cy="41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FF80-DC79-4EA3-A0AF-6A2294B1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/>
              <a:t>Growth of structured data vs unstructured data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317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Droid Serif</vt:lpstr>
      <vt:lpstr>Garamond</vt:lpstr>
      <vt:lpstr>Sagona Book</vt:lpstr>
      <vt:lpstr>Sagona ExtraLight</vt:lpstr>
      <vt:lpstr>Source Sans Pro</vt:lpstr>
      <vt:lpstr>SavonVTI</vt:lpstr>
      <vt:lpstr>BIG DATA Introduction</vt:lpstr>
      <vt:lpstr>                               Industries using Big data</vt:lpstr>
      <vt:lpstr>Challenges of traditional decision-making </vt:lpstr>
      <vt:lpstr>Big Data Analytics as a solution</vt:lpstr>
      <vt:lpstr>Big data Analytical Pipeline</vt:lpstr>
      <vt:lpstr>What is Big data</vt:lpstr>
      <vt:lpstr>Types of Data</vt:lpstr>
      <vt:lpstr>5 V’s of Big Data</vt:lpstr>
      <vt:lpstr>Growth of structured data vs unstructured data</vt:lpstr>
      <vt:lpstr>PowerPoint Presentation</vt:lpstr>
      <vt:lpstr>Distributed system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Introduction</dc:title>
  <dc:creator>Jismi Mary</dc:creator>
  <cp:lastModifiedBy>William Terry</cp:lastModifiedBy>
  <cp:revision>18</cp:revision>
  <dcterms:created xsi:type="dcterms:W3CDTF">2021-04-21T18:09:57Z</dcterms:created>
  <dcterms:modified xsi:type="dcterms:W3CDTF">2022-02-25T16:37:51Z</dcterms:modified>
</cp:coreProperties>
</file>