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6fae5429f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6fae5429f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6fae5429f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6fae5429f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6fae5429f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6fae5429f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6fae5429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6fae5429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fae5429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6fae5429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6fae542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6fae542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6fae542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6fae542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6fae542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6fae542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6fae542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6fae542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6fae5429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6fae5429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6fae5429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6fae5429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6fae5429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6fae5429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6fae5429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6fae5429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6fae5429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6fae5429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6fae5429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6fae5429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6fae5429f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6fae5429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6fae5429f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6fae5429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Exploratory Data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Bank Loan Default Risk Analysis</a:t>
            </a:r>
            <a:endParaRPr/>
          </a:p>
        </p:txBody>
      </p:sp>
      <p:sp>
        <p:nvSpPr>
          <p:cNvPr id="56" name="Google Shape;56;p13"/>
          <p:cNvSpPr txBox="1"/>
          <p:nvPr>
            <p:ph idx="1" type="subTitle"/>
          </p:nvPr>
        </p:nvSpPr>
        <p:spPr>
          <a:xfrm>
            <a:off x="311700" y="39650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200"/>
              <a:t>Tom Mathews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4126950"/>
            <a:ext cx="8520600" cy="83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050">
                <a:solidFill>
                  <a:schemeClr val="dk1"/>
                </a:solidFill>
                <a:highlight>
                  <a:srgbClr val="FFFFFF"/>
                </a:highlight>
              </a:rPr>
              <a:t>It can be seen that businessman's income is the highest and the estimated range with default 95% confidence level seem to indicate that the income of a businessman could be in the range of slightly close to 400K and slightly above 1M</a:t>
            </a:r>
            <a:endParaRPr/>
          </a:p>
        </p:txBody>
      </p:sp>
      <p:pic>
        <p:nvPicPr>
          <p:cNvPr id="116" name="Google Shape;116;p22"/>
          <p:cNvPicPr preferRelativeResize="0"/>
          <p:nvPr/>
        </p:nvPicPr>
        <p:blipFill>
          <a:blip r:embed="rId3">
            <a:alphaModFix/>
          </a:blip>
          <a:stretch>
            <a:fillRect/>
          </a:stretch>
        </p:blipFill>
        <p:spPr>
          <a:xfrm>
            <a:off x="311700" y="152400"/>
            <a:ext cx="8520600" cy="382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152475"/>
            <a:ext cx="1380900" cy="3416400"/>
          </a:xfrm>
          <a:prstGeom prst="rect">
            <a:avLst/>
          </a:prstGeom>
        </p:spPr>
        <p:txBody>
          <a:bodyPr anchorCtr="0" anchor="t" bIns="91425" lIns="91425" spcFirstLastPara="1" rIns="91425" wrap="square" tIns="91425">
            <a:normAutofit lnSpcReduction="20000"/>
          </a:bodyPr>
          <a:lstStyle/>
          <a:p>
            <a:pPr indent="0" lvl="0" marL="0" rtl="0" algn="l">
              <a:spcBef>
                <a:spcPts val="1100"/>
              </a:spcBef>
              <a:spcAft>
                <a:spcPts val="0"/>
              </a:spcAft>
              <a:buNone/>
            </a:pPr>
            <a:r>
              <a:rPr lang="en-GB" sz="1050">
                <a:solidFill>
                  <a:schemeClr val="dk1"/>
                </a:solidFill>
                <a:highlight>
                  <a:srgbClr val="FFFFFF"/>
                </a:highlight>
              </a:rPr>
              <a:t>Correlating factors amongst Non-Defaulters.</a:t>
            </a:r>
            <a:endParaRPr sz="1050">
              <a:solidFill>
                <a:schemeClr val="dk1"/>
              </a:solidFill>
              <a:highlight>
                <a:srgbClr val="FFFFFF"/>
              </a:highlight>
            </a:endParaRPr>
          </a:p>
          <a:p>
            <a:pPr indent="0" lvl="0" marL="0" rtl="0" algn="l">
              <a:spcBef>
                <a:spcPts val="1100"/>
              </a:spcBef>
              <a:spcAft>
                <a:spcPts val="0"/>
              </a:spcAft>
              <a:buNone/>
            </a:pPr>
            <a:r>
              <a:rPr lang="en-GB" sz="1050">
                <a:solidFill>
                  <a:schemeClr val="dk1"/>
                </a:solidFill>
                <a:highlight>
                  <a:srgbClr val="FFFFFF"/>
                </a:highlight>
              </a:rPr>
              <a:t>Credit amount is highly correlated with:</a:t>
            </a:r>
            <a:endParaRPr sz="1050">
              <a:solidFill>
                <a:schemeClr val="dk1"/>
              </a:solidFill>
              <a:highlight>
                <a:srgbClr val="FFFFFF"/>
              </a:highlight>
            </a:endParaRPr>
          </a:p>
          <a:p>
            <a:pPr indent="-295275" lvl="0" marL="457200" rtl="0" algn="l">
              <a:spcBef>
                <a:spcPts val="1100"/>
              </a:spcBef>
              <a:spcAft>
                <a:spcPts val="0"/>
              </a:spcAft>
              <a:buClr>
                <a:schemeClr val="dk1"/>
              </a:buClr>
              <a:buSzPts val="1050"/>
              <a:buChar char="●"/>
            </a:pPr>
            <a:r>
              <a:rPr lang="en-GB" sz="1050">
                <a:solidFill>
                  <a:schemeClr val="dk1"/>
                </a:solidFill>
                <a:highlight>
                  <a:srgbClr val="FFFFFF"/>
                </a:highlight>
              </a:rPr>
              <a:t>amount of goods price</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loan annuity</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total income</a:t>
            </a:r>
            <a:endParaRPr sz="10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GB" sz="1050">
                <a:solidFill>
                  <a:schemeClr val="dk1"/>
                </a:solidFill>
                <a:highlight>
                  <a:srgbClr val="FFFFFF"/>
                </a:highlight>
              </a:rPr>
              <a:t>We can also see that Non-Defaulters have high correlation in number of days employed.</a:t>
            </a:r>
            <a:endParaRPr sz="1050">
              <a:solidFill>
                <a:schemeClr val="dk1"/>
              </a:solidFill>
              <a:highlight>
                <a:srgbClr val="FFFFFF"/>
              </a:highlight>
            </a:endParaRPr>
          </a:p>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1845000" y="152400"/>
            <a:ext cx="7076474"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11700" y="229275"/>
            <a:ext cx="3039600" cy="4653000"/>
          </a:xfrm>
          <a:prstGeom prst="rect">
            <a:avLst/>
          </a:prstGeom>
        </p:spPr>
        <p:txBody>
          <a:bodyPr anchorCtr="0" anchor="t" bIns="91425" lIns="91425" spcFirstLastPara="1" rIns="91425" wrap="square" tIns="91425">
            <a:normAutofit lnSpcReduction="10000"/>
          </a:bodyPr>
          <a:lstStyle/>
          <a:p>
            <a:pPr indent="-295275" lvl="0" marL="457200" rtl="0" algn="l">
              <a:spcBef>
                <a:spcPts val="1100"/>
              </a:spcBef>
              <a:spcAft>
                <a:spcPts val="0"/>
              </a:spcAft>
              <a:buClr>
                <a:schemeClr val="dk1"/>
              </a:buClr>
              <a:buSzPts val="1050"/>
              <a:buChar char="●"/>
            </a:pPr>
            <a:r>
              <a:rPr lang="en-GB" sz="1050">
                <a:solidFill>
                  <a:schemeClr val="dk1"/>
                </a:solidFill>
                <a:highlight>
                  <a:srgbClr val="FFFFFF"/>
                </a:highlight>
              </a:rPr>
              <a:t>Credit amount is highly correlated with amount of goods price which is same as non-defaulters.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But the loan annuity correlation with credit amount has slightly reduced in defaulters(0.75) when compared to non-defaulters(0.77)</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We can also see that repayers have high correlation in number of days employed(0.62) when compared to defaulters(0.58).</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There is a severe drop in the correlation between total income of the client and the credit amount(0.038) amongst defaulters whereas it is 0.342 among non-defaulters.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Days_birth and number of children correlation has reduced to 0.259 in defaulters when compared to 0.337 in non-defaulters.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There is a slight increase in defaulted to observed count in social circle among defaulters(0.264) when compared to non-defaulters(0.254)</a:t>
            </a:r>
            <a:endParaRPr/>
          </a:p>
        </p:txBody>
      </p:sp>
      <p:pic>
        <p:nvPicPr>
          <p:cNvPr id="128" name="Google Shape;128;p24"/>
          <p:cNvPicPr preferRelativeResize="0"/>
          <p:nvPr/>
        </p:nvPicPr>
        <p:blipFill>
          <a:blip r:embed="rId3">
            <a:alphaModFix/>
          </a:blip>
          <a:stretch>
            <a:fillRect/>
          </a:stretch>
        </p:blipFill>
        <p:spPr>
          <a:xfrm>
            <a:off x="3503700" y="152400"/>
            <a:ext cx="538405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Missing Data in Previous Application</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173175" y="1117025"/>
            <a:ext cx="8832274" cy="3801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4153900"/>
            <a:ext cx="8520600" cy="806400"/>
          </a:xfrm>
          <a:prstGeom prst="rect">
            <a:avLst/>
          </a:prstGeom>
        </p:spPr>
        <p:txBody>
          <a:bodyPr anchorCtr="0" anchor="t" bIns="91425" lIns="91425" spcFirstLastPara="1" rIns="91425" wrap="square" tIns="91425">
            <a:normAutofit lnSpcReduction="20000"/>
          </a:bodyPr>
          <a:lstStyle/>
          <a:p>
            <a:pPr indent="-295275" lvl="0" marL="457200" rtl="0" algn="l">
              <a:spcBef>
                <a:spcPts val="1100"/>
              </a:spcBef>
              <a:spcAft>
                <a:spcPts val="0"/>
              </a:spcAft>
              <a:buClr>
                <a:schemeClr val="dk1"/>
              </a:buClr>
              <a:buSzPts val="1050"/>
              <a:buChar char="●"/>
            </a:pPr>
            <a:r>
              <a:rPr lang="en-GB" sz="1050">
                <a:solidFill>
                  <a:schemeClr val="dk1"/>
                </a:solidFill>
                <a:highlight>
                  <a:srgbClr val="FFFFFF"/>
                </a:highlight>
              </a:rPr>
              <a:t>90% of the previously cancelled client have actually repaid the loan. Revisiting the interest rates would increase business opportunity for these clients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88% of the clients who have been previously refused a loan has paid back the loan in current case.</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Refusal reason should be recorded for further analysis as these clients would turn into potential repaying customer</a:t>
            </a:r>
            <a:endParaRPr sz="1100">
              <a:solidFill>
                <a:schemeClr val="dk1"/>
              </a:solidFill>
            </a:endParaRPr>
          </a:p>
        </p:txBody>
      </p:sp>
      <p:pic>
        <p:nvPicPr>
          <p:cNvPr id="141" name="Google Shape;141;p26"/>
          <p:cNvPicPr preferRelativeResize="0"/>
          <p:nvPr/>
        </p:nvPicPr>
        <p:blipFill>
          <a:blip r:embed="rId3">
            <a:alphaModFix/>
          </a:blip>
          <a:stretch>
            <a:fillRect/>
          </a:stretch>
        </p:blipFill>
        <p:spPr>
          <a:xfrm>
            <a:off x="311700" y="152400"/>
            <a:ext cx="8520601" cy="400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t>
            </a:r>
            <a:r>
              <a:rPr lang="en-GB"/>
              <a:t>onclusion - Non-Defaulters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30835" lvl="0" marL="457200" rtl="0" algn="l">
              <a:spcBef>
                <a:spcPts val="0"/>
              </a:spcBef>
              <a:spcAft>
                <a:spcPts val="0"/>
              </a:spcAft>
              <a:buSzPct val="100000"/>
              <a:buChar char="●"/>
            </a:pPr>
            <a:r>
              <a:rPr lang="en-GB" sz="2300"/>
              <a:t>NAME_EDUCATION_TYPE: Academic degree has less defaults.</a:t>
            </a:r>
            <a:endParaRPr sz="2300"/>
          </a:p>
          <a:p>
            <a:pPr indent="-330835" lvl="0" marL="457200" rtl="0" algn="l">
              <a:spcBef>
                <a:spcPts val="0"/>
              </a:spcBef>
              <a:spcAft>
                <a:spcPts val="0"/>
              </a:spcAft>
              <a:buSzPct val="100000"/>
              <a:buChar char="●"/>
            </a:pPr>
            <a:r>
              <a:rPr lang="en-GB" sz="2300"/>
              <a:t>NAME_INCOME_TYPE: Student and Businessmen have no defaults.</a:t>
            </a:r>
            <a:endParaRPr sz="2300"/>
          </a:p>
          <a:p>
            <a:pPr indent="-330835" lvl="0" marL="457200" rtl="0" algn="l">
              <a:spcBef>
                <a:spcPts val="0"/>
              </a:spcBef>
              <a:spcAft>
                <a:spcPts val="0"/>
              </a:spcAft>
              <a:buSzPct val="100000"/>
              <a:buChar char="●"/>
            </a:pPr>
            <a:r>
              <a:rPr lang="en-GB" sz="2300"/>
              <a:t>REGION_RATING_CLIENT: RATING 1 is safer.</a:t>
            </a:r>
            <a:endParaRPr sz="2300"/>
          </a:p>
          <a:p>
            <a:pPr indent="-330835" lvl="0" marL="457200" rtl="0" algn="l">
              <a:spcBef>
                <a:spcPts val="0"/>
              </a:spcBef>
              <a:spcAft>
                <a:spcPts val="0"/>
              </a:spcAft>
              <a:buSzPct val="100000"/>
              <a:buChar char="●"/>
            </a:pPr>
            <a:r>
              <a:rPr lang="en-GB" sz="2300"/>
              <a:t>ORGANIZATION_TYPE: Clients with Trade Type 4 and 5 and Industry type 8 have defaulted less than 3%.</a:t>
            </a:r>
            <a:endParaRPr sz="2300"/>
          </a:p>
          <a:p>
            <a:pPr indent="-330835" lvl="0" marL="457200" rtl="0" algn="l">
              <a:spcBef>
                <a:spcPts val="0"/>
              </a:spcBef>
              <a:spcAft>
                <a:spcPts val="0"/>
              </a:spcAft>
              <a:buSzPct val="100000"/>
              <a:buChar char="●"/>
            </a:pPr>
            <a:r>
              <a:rPr lang="en-GB" sz="2300"/>
              <a:t>DAYS_BIRTH: People above age of 50 have low probability of defaulting.</a:t>
            </a:r>
            <a:endParaRPr sz="2300"/>
          </a:p>
          <a:p>
            <a:pPr indent="-330835" lvl="0" marL="457200" rtl="0" algn="l">
              <a:spcBef>
                <a:spcPts val="0"/>
              </a:spcBef>
              <a:spcAft>
                <a:spcPts val="0"/>
              </a:spcAft>
              <a:buSzPct val="100000"/>
              <a:buChar char="●"/>
            </a:pPr>
            <a:r>
              <a:rPr lang="en-GB" sz="2300"/>
              <a:t>DAYS_EMPLOYED: Clients with 40+ year experience having less than 1% default rate.</a:t>
            </a:r>
            <a:endParaRPr sz="2300"/>
          </a:p>
          <a:p>
            <a:pPr indent="-330835" lvl="0" marL="457200" rtl="0" algn="l">
              <a:spcBef>
                <a:spcPts val="0"/>
              </a:spcBef>
              <a:spcAft>
                <a:spcPts val="0"/>
              </a:spcAft>
              <a:buSzPct val="100000"/>
              <a:buChar char="●"/>
            </a:pPr>
            <a:r>
              <a:rPr lang="en-GB" sz="2300"/>
              <a:t>AMT_INCOME_TOTAL:Applicant with Income more than 700,000 are less likely to default.</a:t>
            </a:r>
            <a:endParaRPr sz="2300"/>
          </a:p>
          <a:p>
            <a:pPr indent="-330835" lvl="0" marL="457200" rtl="0" algn="l">
              <a:spcBef>
                <a:spcPts val="0"/>
              </a:spcBef>
              <a:spcAft>
                <a:spcPts val="0"/>
              </a:spcAft>
              <a:buSzPct val="100000"/>
              <a:buChar char="●"/>
            </a:pPr>
            <a:r>
              <a:rPr lang="en-GB" sz="2300"/>
              <a:t>NAME_CASH_LOAN_PURPOSE: Loans bought for Hobby, Buying garage are being non-defaulters mostly.</a:t>
            </a:r>
            <a:endParaRPr sz="2300"/>
          </a:p>
          <a:p>
            <a:pPr indent="-330835" lvl="0" marL="457200" rtl="0" algn="l">
              <a:spcBef>
                <a:spcPts val="0"/>
              </a:spcBef>
              <a:spcAft>
                <a:spcPts val="0"/>
              </a:spcAft>
              <a:buSzPct val="100000"/>
              <a:buChar char="●"/>
            </a:pPr>
            <a:r>
              <a:rPr lang="en-GB" sz="2300"/>
              <a:t>CNT_CHILDREN: People with zero to two children tend to repay the loans.</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Conclusion - Defaulters</a:t>
            </a:r>
            <a:endParaRPr/>
          </a:p>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GB"/>
              <a:t>CODE_GENDER: Men are at relatively higher default rate.</a:t>
            </a:r>
            <a:endParaRPr/>
          </a:p>
          <a:p>
            <a:pPr indent="-308610" lvl="0" marL="457200" rtl="0" algn="l">
              <a:spcBef>
                <a:spcPts val="0"/>
              </a:spcBef>
              <a:spcAft>
                <a:spcPts val="0"/>
              </a:spcAft>
              <a:buSzPct val="100000"/>
              <a:buChar char="●"/>
            </a:pPr>
            <a:r>
              <a:rPr lang="en-GB"/>
              <a:t>NAME_FAMILY_STATUS : People who have civil marriage or who are single default a lot.</a:t>
            </a:r>
            <a:endParaRPr/>
          </a:p>
          <a:p>
            <a:pPr indent="-308610" lvl="0" marL="457200" rtl="0" algn="l">
              <a:spcBef>
                <a:spcPts val="0"/>
              </a:spcBef>
              <a:spcAft>
                <a:spcPts val="0"/>
              </a:spcAft>
              <a:buSzPct val="100000"/>
              <a:buChar char="●"/>
            </a:pPr>
            <a:r>
              <a:rPr lang="en-GB"/>
              <a:t>NAME_EDUCATION_TYPE: People with Lower Secondary &amp; Secondary education.</a:t>
            </a:r>
            <a:endParaRPr/>
          </a:p>
          <a:p>
            <a:pPr indent="-308610" lvl="0" marL="457200" rtl="0" algn="l">
              <a:spcBef>
                <a:spcPts val="0"/>
              </a:spcBef>
              <a:spcAft>
                <a:spcPts val="0"/>
              </a:spcAft>
              <a:buSzPct val="100000"/>
              <a:buChar char="●"/>
            </a:pPr>
            <a:r>
              <a:rPr lang="en-GB"/>
              <a:t>NAME_INCOME_TYPE: Clients who are either at Maternity leave OR Unemployed default a lot.</a:t>
            </a:r>
            <a:endParaRPr/>
          </a:p>
          <a:p>
            <a:pPr indent="-308610" lvl="0" marL="457200" rtl="0" algn="l">
              <a:spcBef>
                <a:spcPts val="0"/>
              </a:spcBef>
              <a:spcAft>
                <a:spcPts val="0"/>
              </a:spcAft>
              <a:buSzPct val="100000"/>
              <a:buChar char="●"/>
            </a:pPr>
            <a:r>
              <a:rPr lang="en-GB"/>
              <a:t>REGION_RATING_CLIENT: People who live in Rating 3 has the highest defaults.</a:t>
            </a:r>
            <a:endParaRPr/>
          </a:p>
          <a:p>
            <a:pPr indent="-308610" lvl="0" marL="457200" rtl="0" algn="l">
              <a:spcBef>
                <a:spcPts val="0"/>
              </a:spcBef>
              <a:spcAft>
                <a:spcPts val="0"/>
              </a:spcAft>
              <a:buSzPct val="100000"/>
              <a:buChar char="●"/>
            </a:pPr>
            <a:r>
              <a:rPr lang="en-GB"/>
              <a:t>OCCUPATION_TYPE: Avoid Low-skill Laborers, Drivers and Waiters/barmen staff, Security staff, Laborers and Cooking staff as the default rate is huge.</a:t>
            </a:r>
            <a:endParaRPr/>
          </a:p>
          <a:p>
            <a:pPr indent="-308610" lvl="0" marL="457200" rtl="0" algn="l">
              <a:spcBef>
                <a:spcPts val="0"/>
              </a:spcBef>
              <a:spcAft>
                <a:spcPts val="0"/>
              </a:spcAft>
              <a:buSzPct val="100000"/>
              <a:buChar char="●"/>
            </a:pPr>
            <a:r>
              <a:rPr lang="en-GB"/>
              <a:t>ORGANIZATION_TYPE: Organizations with the highest percent of loans not repaid are Transport: type 3 (16%), Industry: type 13 (13.5%), Industry: type 8 (12.5%) and Restaurant (less than 12%). Self-employed people have relative high defaulting rate, and thus should be avoided to be approved for loan or provide loan with higher interest rate to mitigate the risk of defaulting. </a:t>
            </a:r>
            <a:endParaRPr/>
          </a:p>
          <a:p>
            <a:pPr indent="-308610" lvl="0" marL="457200" rtl="0" algn="l">
              <a:spcBef>
                <a:spcPts val="0"/>
              </a:spcBef>
              <a:spcAft>
                <a:spcPts val="0"/>
              </a:spcAft>
              <a:buSzPct val="100000"/>
              <a:buChar char="●"/>
            </a:pPr>
            <a:r>
              <a:rPr lang="en-GB"/>
              <a:t>AGE: Avoid young people who are in age group of 20-40 as they have higher probability of defaulting.</a:t>
            </a:r>
            <a:endParaRPr/>
          </a:p>
          <a:p>
            <a:pPr indent="-308610" lvl="0" marL="457200" rtl="0" algn="l">
              <a:spcBef>
                <a:spcPts val="0"/>
              </a:spcBef>
              <a:spcAft>
                <a:spcPts val="0"/>
              </a:spcAft>
              <a:buSzPct val="100000"/>
              <a:buChar char="●"/>
            </a:pPr>
            <a:r>
              <a:rPr lang="en-GB"/>
              <a:t>DAYS_EMPLOYED: People who have less than 5 years of employment have high default rate. </a:t>
            </a:r>
            <a:endParaRPr/>
          </a:p>
          <a:p>
            <a:pPr indent="-308610" lvl="0" marL="457200" rtl="0" algn="l">
              <a:spcBef>
                <a:spcPts val="0"/>
              </a:spcBef>
              <a:spcAft>
                <a:spcPts val="0"/>
              </a:spcAft>
              <a:buSzPct val="100000"/>
              <a:buChar char="●"/>
            </a:pPr>
            <a:r>
              <a:rPr lang="en-GB"/>
              <a:t>CNT_CHILDREN &amp; CNT_FAM_MEMBERS: Client who have children equal to or more than 9 default 100% and hence their applications are to be rejected. </a:t>
            </a:r>
            <a:endParaRPr/>
          </a:p>
          <a:p>
            <a:pPr indent="-308610" lvl="0" marL="457200" rtl="0" algn="l">
              <a:spcBef>
                <a:spcPts val="0"/>
              </a:spcBef>
              <a:spcAft>
                <a:spcPts val="0"/>
              </a:spcAft>
              <a:buSzPct val="100000"/>
              <a:buChar char="●"/>
            </a:pPr>
            <a:r>
              <a:rPr lang="en-GB"/>
              <a:t>AMT_GOODS_PRICE: When the credit amount goes beyond 3M, there is an increase in defaulters.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The following attributes indicate that people from these categories tend to default but then due to the number of people and the amount of loan, the bank could provide loan with higher interest to mitigate any default risk thus preventing business loss: </a:t>
            </a:r>
            <a:endParaRPr/>
          </a:p>
          <a:p>
            <a:pPr indent="-308610" lvl="0" marL="457200" rtl="0" algn="l">
              <a:spcBef>
                <a:spcPts val="1200"/>
              </a:spcBef>
              <a:spcAft>
                <a:spcPts val="0"/>
              </a:spcAft>
              <a:buSzPct val="100000"/>
              <a:buChar char="●"/>
            </a:pPr>
            <a:r>
              <a:rPr lang="en-GB"/>
              <a:t>NAME_HOUSING_TYPE: High number of loan applications are from the category of people who live in Rented apartments &amp; living with parents and hence offering the loan would mitigate the loss if any of those default. </a:t>
            </a:r>
            <a:endParaRPr/>
          </a:p>
          <a:p>
            <a:pPr indent="-308610" lvl="0" marL="457200" rtl="0" algn="l">
              <a:spcBef>
                <a:spcPts val="0"/>
              </a:spcBef>
              <a:spcAft>
                <a:spcPts val="0"/>
              </a:spcAft>
              <a:buSzPct val="100000"/>
              <a:buChar char="●"/>
            </a:pPr>
            <a:r>
              <a:rPr lang="en-GB"/>
              <a:t>AMT_CREDIT: People who get loan for 300-600k tend to default more than others and hence having higher interest specifically for this credit range would be ideal. </a:t>
            </a:r>
            <a:endParaRPr/>
          </a:p>
          <a:p>
            <a:pPr indent="-308610" lvl="0" marL="457200" rtl="0" algn="l">
              <a:spcBef>
                <a:spcPts val="0"/>
              </a:spcBef>
              <a:spcAft>
                <a:spcPts val="0"/>
              </a:spcAft>
              <a:buSzPct val="100000"/>
              <a:buChar char="●"/>
            </a:pPr>
            <a:r>
              <a:rPr lang="en-GB"/>
              <a:t>AMT_INCOME: Since 90% of the applications have Income total less than 300,000 and they have high probability of defaulting, they could be offered loan with higher interest compared to other income category. </a:t>
            </a:r>
            <a:endParaRPr/>
          </a:p>
          <a:p>
            <a:pPr indent="-308610" lvl="0" marL="457200" rtl="0" algn="l">
              <a:spcBef>
                <a:spcPts val="0"/>
              </a:spcBef>
              <a:spcAft>
                <a:spcPts val="0"/>
              </a:spcAft>
              <a:buSzPct val="100000"/>
              <a:buChar char="●"/>
            </a:pPr>
            <a:r>
              <a:rPr lang="en-GB"/>
              <a:t>CNT_CHILDREN &amp; CNT_FAM_MEMBERS: Clients who have 4 to 8 children has a very high default rate and hence higher interest should be imposed on their loans. </a:t>
            </a:r>
            <a:endParaRPr/>
          </a:p>
          <a:p>
            <a:pPr indent="-308610" lvl="0" marL="457200" rtl="0" algn="l">
              <a:spcBef>
                <a:spcPts val="0"/>
              </a:spcBef>
              <a:spcAft>
                <a:spcPts val="0"/>
              </a:spcAft>
              <a:buSzPct val="100000"/>
              <a:buChar char="●"/>
            </a:pPr>
            <a:r>
              <a:rPr lang="en-GB"/>
              <a:t>NAME_CASH_LOAN_PURPOSE: Loan taken for the purpose of Repairs seems to have highest default rate. A very high number applications have been rejected by bank or refused by client in previous applications as well which has purpose as repair or other. This shows that purpose repair is taken as high risk by bank and either they are rejected, or bank offers very high loan interest rate which is not feasible by the clients, thus they refuse the loan. The same approach could be followed in future as well.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Suggestions</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90% of the previously cancelled client have actually repaid the loan. Record the reason for cancellation, which might help the bank to determine and negotiate terms with these repaying customers in future to increase business opportunity. </a:t>
            </a:r>
            <a:endParaRPr/>
          </a:p>
          <a:p>
            <a:pPr indent="-342900" lvl="0" marL="457200" rtl="0" algn="l">
              <a:spcBef>
                <a:spcPts val="0"/>
              </a:spcBef>
              <a:spcAft>
                <a:spcPts val="0"/>
              </a:spcAft>
              <a:buSzPts val="1800"/>
              <a:buChar char="●"/>
            </a:pPr>
            <a:r>
              <a:rPr lang="en-GB"/>
              <a:t>88% of the clients who were refused by bank for loan earlier have now turned into a repaying client. Hence, documenting the reason for rejection could mitigate the business loss and these clients could be contacted for further loans.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Missing Values in Application Data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198625" y="987550"/>
            <a:ext cx="8789501" cy="374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530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50">
                <a:solidFill>
                  <a:schemeClr val="dk1"/>
                </a:solidFill>
                <a:highlight>
                  <a:srgbClr val="FFFFFF"/>
                </a:highlight>
              </a:rPr>
              <a:t>There seems to be very low to no correlation between flags of mobile phone, email etc with loan repayment; thus these columns can be deleted</a:t>
            </a:r>
            <a:endParaRPr sz="2500"/>
          </a:p>
        </p:txBody>
      </p:sp>
      <p:pic>
        <p:nvPicPr>
          <p:cNvPr id="70" name="Google Shape;70;p15"/>
          <p:cNvPicPr preferRelativeResize="0"/>
          <p:nvPr/>
        </p:nvPicPr>
        <p:blipFill>
          <a:blip r:embed="rId3">
            <a:alphaModFix/>
          </a:blip>
          <a:stretch>
            <a:fillRect/>
          </a:stretch>
        </p:blipFill>
        <p:spPr>
          <a:xfrm>
            <a:off x="5755869" y="1411425"/>
            <a:ext cx="2802950" cy="274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63700" y="456775"/>
            <a:ext cx="3740700" cy="4230000"/>
          </a:xfrm>
          <a:prstGeom prst="rect">
            <a:avLst/>
          </a:prstGeom>
        </p:spPr>
        <p:txBody>
          <a:bodyPr anchorCtr="0" anchor="t" bIns="91425" lIns="91425" spcFirstLastPara="1" rIns="91425" wrap="square" tIns="91425">
            <a:normAutofit lnSpcReduction="20000"/>
          </a:bodyPr>
          <a:lstStyle/>
          <a:p>
            <a:pPr indent="-320675" lvl="0" marL="457200" rtl="0" algn="l">
              <a:spcBef>
                <a:spcPts val="1100"/>
              </a:spcBef>
              <a:spcAft>
                <a:spcPts val="0"/>
              </a:spcAft>
              <a:buClr>
                <a:schemeClr val="dk1"/>
              </a:buClr>
              <a:buSzPts val="1450"/>
              <a:buChar char="●"/>
            </a:pPr>
            <a:r>
              <a:rPr lang="en-GB" sz="1450">
                <a:solidFill>
                  <a:schemeClr val="dk1"/>
                </a:solidFill>
                <a:highlight>
                  <a:srgbClr val="FFFFFF"/>
                </a:highlight>
              </a:rPr>
              <a:t>It can be seen that in current application data</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lang="en-GB" sz="1450">
                <a:solidFill>
                  <a:schemeClr val="dk1"/>
                </a:solidFill>
                <a:highlight>
                  <a:srgbClr val="FFFFFF"/>
                </a:highlight>
              </a:rPr>
              <a:t>AMT_ANNUITY, AMT_CREDIT, AMT_GOODS_PRICE, CNT_CHILDREN have some number of outliers.</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lang="en-GB" sz="1450">
                <a:solidFill>
                  <a:schemeClr val="dk1"/>
                </a:solidFill>
                <a:highlight>
                  <a:srgbClr val="FFFFFF"/>
                </a:highlight>
              </a:rPr>
              <a:t>AMT_INCOME_TOTAL has a huge number of outliers which indicate that few of the loan applicants have high income when compared to the others.</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lang="en-GB" sz="1450">
                <a:solidFill>
                  <a:schemeClr val="dk1"/>
                </a:solidFill>
                <a:highlight>
                  <a:srgbClr val="FFFFFF"/>
                </a:highlight>
              </a:rPr>
              <a:t>AGE has no outliers, which means the data available is reliable.</a:t>
            </a:r>
            <a:endParaRPr sz="1450">
              <a:solidFill>
                <a:schemeClr val="dk1"/>
              </a:solidFill>
              <a:highlight>
                <a:srgbClr val="FFFFFF"/>
              </a:highlight>
            </a:endParaRPr>
          </a:p>
          <a:p>
            <a:pPr indent="-320675" lvl="0" marL="457200" rtl="0" algn="l">
              <a:spcBef>
                <a:spcPts val="0"/>
              </a:spcBef>
              <a:spcAft>
                <a:spcPts val="0"/>
              </a:spcAft>
              <a:buClr>
                <a:schemeClr val="dk1"/>
              </a:buClr>
              <a:buSzPts val="1450"/>
              <a:buChar char="●"/>
            </a:pPr>
            <a:r>
              <a:rPr lang="en-GB" sz="1450">
                <a:solidFill>
                  <a:schemeClr val="dk1"/>
                </a:solidFill>
                <a:highlight>
                  <a:srgbClr val="FFFFFF"/>
                </a:highlight>
              </a:rPr>
              <a:t>DAYS_EMPLOYED has outlier values around, 350000(days) which is around 958 years which is impossible and hence this has to be incorrect entry.</a:t>
            </a:r>
            <a:endParaRPr sz="2200"/>
          </a:p>
        </p:txBody>
      </p:sp>
      <p:pic>
        <p:nvPicPr>
          <p:cNvPr id="76" name="Google Shape;76;p16"/>
          <p:cNvPicPr preferRelativeResize="0"/>
          <p:nvPr/>
        </p:nvPicPr>
        <p:blipFill>
          <a:blip r:embed="rId3">
            <a:alphaModFix/>
          </a:blip>
          <a:stretch>
            <a:fillRect/>
          </a:stretch>
        </p:blipFill>
        <p:spPr>
          <a:xfrm>
            <a:off x="4147700" y="456775"/>
            <a:ext cx="4840448" cy="422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372250"/>
            <a:ext cx="2770800" cy="4329600"/>
          </a:xfrm>
          <a:prstGeom prst="rect">
            <a:avLst/>
          </a:prstGeom>
        </p:spPr>
        <p:txBody>
          <a:bodyPr anchorCtr="0" anchor="t" bIns="91425" lIns="91425" spcFirstLastPara="1" rIns="91425" wrap="square" tIns="91425">
            <a:normAutofit fontScale="70000" lnSpcReduction="20000"/>
          </a:bodyPr>
          <a:lstStyle/>
          <a:p>
            <a:pPr indent="0" lvl="0" marL="101600" marR="127000" rtl="0" algn="l">
              <a:spcBef>
                <a:spcPts val="1200"/>
              </a:spcBef>
              <a:spcAft>
                <a:spcPts val="0"/>
              </a:spcAft>
              <a:buClr>
                <a:schemeClr val="dk1"/>
              </a:buClr>
              <a:buSzPct val="61111"/>
              <a:buFont typeface="Arial"/>
              <a:buNone/>
            </a:pPr>
            <a:r>
              <a:rPr lang="en-GB"/>
              <a:t>It can be seen that in previous application data</a:t>
            </a:r>
            <a:endParaRPr/>
          </a:p>
          <a:p>
            <a:pPr indent="-277495" lvl="0" marL="558800" marR="127000" rtl="0" algn="l">
              <a:spcBef>
                <a:spcPts val="1200"/>
              </a:spcBef>
              <a:spcAft>
                <a:spcPts val="0"/>
              </a:spcAft>
              <a:buClr>
                <a:schemeClr val="dk1"/>
              </a:buClr>
              <a:buSzPct val="61111"/>
              <a:buChar char="●"/>
            </a:pPr>
            <a:r>
              <a:rPr lang="en-GB"/>
              <a:t>AMT_ANNUITY, AMT_APPLICATION, AMT_CREDIT, AMT_GOODS_PRICE, SELLERPLACE_AREA have huge number of outliers.</a:t>
            </a:r>
            <a:endParaRPr/>
          </a:p>
          <a:p>
            <a:pPr indent="-277495" lvl="0" marL="558800" marR="127000" rtl="0" algn="l">
              <a:spcBef>
                <a:spcPts val="0"/>
              </a:spcBef>
              <a:spcAft>
                <a:spcPts val="0"/>
              </a:spcAft>
              <a:buClr>
                <a:schemeClr val="dk1"/>
              </a:buClr>
              <a:buSzPct val="61111"/>
              <a:buChar char="●"/>
            </a:pPr>
            <a:r>
              <a:rPr lang="en-GB"/>
              <a:t>CNT_PAYMENT has few outlier values.</a:t>
            </a:r>
            <a:endParaRPr/>
          </a:p>
          <a:p>
            <a:pPr indent="-277495" lvl="0" marL="558800" marR="127000" rtl="0" algn="l">
              <a:spcBef>
                <a:spcPts val="0"/>
              </a:spcBef>
              <a:spcAft>
                <a:spcPts val="0"/>
              </a:spcAft>
              <a:buClr>
                <a:schemeClr val="dk1"/>
              </a:buClr>
              <a:buSzPct val="61111"/>
              <a:buChar char="●"/>
            </a:pPr>
            <a:r>
              <a:rPr lang="en-GB"/>
              <a:t>SK_ID_CURR is an ID column and hence no outliers.</a:t>
            </a:r>
            <a:endParaRPr/>
          </a:p>
          <a:p>
            <a:pPr indent="-277495" lvl="0" marL="558800" marR="127000" rtl="0" algn="l">
              <a:spcBef>
                <a:spcPts val="0"/>
              </a:spcBef>
              <a:spcAft>
                <a:spcPts val="0"/>
              </a:spcAft>
              <a:buClr>
                <a:schemeClr val="dk1"/>
              </a:buClr>
              <a:buSzPct val="61111"/>
              <a:buChar char="●"/>
            </a:pPr>
            <a:r>
              <a:rPr lang="en-GB"/>
              <a:t>DAYS_DECISION has little number of outliers indicating that these previous applications decisions were taken long back.</a:t>
            </a:r>
            <a:endParaRPr/>
          </a:p>
          <a:p>
            <a:pPr indent="0" lvl="0" marL="0" rtl="0" algn="l">
              <a:spcBef>
                <a:spcPts val="7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3234900" y="372350"/>
            <a:ext cx="5756698" cy="4329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3766700"/>
            <a:ext cx="3792600" cy="802200"/>
          </a:xfrm>
          <a:prstGeom prst="rect">
            <a:avLst/>
          </a:prstGeom>
        </p:spPr>
        <p:txBody>
          <a:bodyPr anchorCtr="0" anchor="t" bIns="91425" lIns="91425" spcFirstLastPara="1" rIns="91425" wrap="square" tIns="91425">
            <a:normAutofit lnSpcReduction="20000"/>
          </a:bodyPr>
          <a:lstStyle/>
          <a:p>
            <a:pPr indent="-295275" lvl="0" marL="457200" rtl="0" algn="l">
              <a:spcBef>
                <a:spcPts val="1100"/>
              </a:spcBef>
              <a:spcAft>
                <a:spcPts val="0"/>
              </a:spcAft>
              <a:buClr>
                <a:schemeClr val="dk1"/>
              </a:buClr>
              <a:buSzPts val="1050"/>
              <a:buChar char="●"/>
            </a:pPr>
            <a:r>
              <a:rPr lang="en-GB" sz="1050">
                <a:solidFill>
                  <a:schemeClr val="dk1"/>
                </a:solidFill>
                <a:highlight>
                  <a:srgbClr val="FFFFFF"/>
                </a:highlight>
              </a:rPr>
              <a:t>Contract type: Revolving loans are just a small fraction (10%) from the total number of loans.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In the same time, a larger amount of Revolving loans, comparing with their frequency, are not repaid.</a:t>
            </a:r>
            <a:endParaRPr/>
          </a:p>
        </p:txBody>
      </p:sp>
      <p:pic>
        <p:nvPicPr>
          <p:cNvPr id="88" name="Google Shape;88;p18"/>
          <p:cNvPicPr preferRelativeResize="0"/>
          <p:nvPr/>
        </p:nvPicPr>
        <p:blipFill>
          <a:blip r:embed="rId3">
            <a:alphaModFix/>
          </a:blip>
          <a:stretch>
            <a:fillRect/>
          </a:stretch>
        </p:blipFill>
        <p:spPr>
          <a:xfrm>
            <a:off x="152400" y="152400"/>
            <a:ext cx="4163349" cy="3151849"/>
          </a:xfrm>
          <a:prstGeom prst="rect">
            <a:avLst/>
          </a:prstGeom>
          <a:noFill/>
          <a:ln>
            <a:noFill/>
          </a:ln>
        </p:spPr>
      </p:pic>
      <p:pic>
        <p:nvPicPr>
          <p:cNvPr id="89" name="Google Shape;89;p18"/>
          <p:cNvPicPr preferRelativeResize="0"/>
          <p:nvPr/>
        </p:nvPicPr>
        <p:blipFill>
          <a:blip r:embed="rId4">
            <a:alphaModFix/>
          </a:blip>
          <a:stretch>
            <a:fillRect/>
          </a:stretch>
        </p:blipFill>
        <p:spPr>
          <a:xfrm>
            <a:off x="4774300" y="152400"/>
            <a:ext cx="4005551" cy="3151849"/>
          </a:xfrm>
          <a:prstGeom prst="rect">
            <a:avLst/>
          </a:prstGeom>
          <a:noFill/>
          <a:ln>
            <a:noFill/>
          </a:ln>
        </p:spPr>
      </p:pic>
      <p:sp>
        <p:nvSpPr>
          <p:cNvPr id="90" name="Google Shape;90;p18"/>
          <p:cNvSpPr txBox="1"/>
          <p:nvPr>
            <p:ph idx="1" type="body"/>
          </p:nvPr>
        </p:nvSpPr>
        <p:spPr>
          <a:xfrm>
            <a:off x="4774300" y="3851675"/>
            <a:ext cx="3792600" cy="802200"/>
          </a:xfrm>
          <a:prstGeom prst="rect">
            <a:avLst/>
          </a:prstGeom>
        </p:spPr>
        <p:txBody>
          <a:bodyPr anchorCtr="0" anchor="t" bIns="91425" lIns="91425" spcFirstLastPara="1" rIns="91425" wrap="square" tIns="91425">
            <a:normAutofit fontScale="77500" lnSpcReduction="20000"/>
          </a:bodyPr>
          <a:lstStyle/>
          <a:p>
            <a:pPr indent="-280273" lvl="0" marL="457200" rtl="0" algn="l">
              <a:spcBef>
                <a:spcPts val="1100"/>
              </a:spcBef>
              <a:spcAft>
                <a:spcPts val="0"/>
              </a:spcAft>
              <a:buClr>
                <a:schemeClr val="dk1"/>
              </a:buClr>
              <a:buSzPct val="100000"/>
              <a:buChar char="●"/>
            </a:pPr>
            <a:r>
              <a:rPr lang="en-GB" sz="1050">
                <a:solidFill>
                  <a:schemeClr val="dk1"/>
                </a:solidFill>
                <a:highlight>
                  <a:srgbClr val="FFFFFF"/>
                </a:highlight>
              </a:rPr>
              <a:t>The number of female clients is almost double the number of male clients.</a:t>
            </a:r>
            <a:endParaRPr sz="1050">
              <a:solidFill>
                <a:schemeClr val="dk1"/>
              </a:solidFill>
              <a:highlight>
                <a:srgbClr val="FFFFFF"/>
              </a:highlight>
            </a:endParaRPr>
          </a:p>
          <a:p>
            <a:pPr indent="-280273" lvl="0" marL="457200" rtl="0" algn="l">
              <a:spcBef>
                <a:spcPts val="0"/>
              </a:spcBef>
              <a:spcAft>
                <a:spcPts val="0"/>
              </a:spcAft>
              <a:buClr>
                <a:schemeClr val="dk1"/>
              </a:buClr>
              <a:buSzPct val="100000"/>
              <a:buChar char="●"/>
            </a:pPr>
            <a:r>
              <a:rPr lang="en-GB" sz="1050">
                <a:solidFill>
                  <a:schemeClr val="dk1"/>
                </a:solidFill>
                <a:highlight>
                  <a:srgbClr val="FFFFFF"/>
                </a:highlight>
              </a:rPr>
              <a:t>Based on the percentage of defaulted credits, males have a higher chance of not returning their loans (approx 10%), comparing with women (approx 7%)</a:t>
            </a:r>
            <a:endParaRPr sz="10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3850450"/>
            <a:ext cx="8520600" cy="1079100"/>
          </a:xfrm>
          <a:prstGeom prst="rect">
            <a:avLst/>
          </a:prstGeom>
        </p:spPr>
        <p:txBody>
          <a:bodyPr anchorCtr="0" anchor="t" bIns="91425" lIns="91425" spcFirstLastPara="1" rIns="91425" wrap="square" tIns="91425">
            <a:normAutofit/>
          </a:bodyPr>
          <a:lstStyle/>
          <a:p>
            <a:pPr indent="-295275" lvl="0" marL="457200" rtl="0" algn="l">
              <a:spcBef>
                <a:spcPts val="1100"/>
              </a:spcBef>
              <a:spcAft>
                <a:spcPts val="0"/>
              </a:spcAft>
              <a:buClr>
                <a:schemeClr val="dk1"/>
              </a:buClr>
              <a:buSzPts val="1050"/>
              <a:buChar char="●"/>
            </a:pPr>
            <a:r>
              <a:rPr lang="en-GB" sz="1050">
                <a:solidFill>
                  <a:schemeClr val="dk1"/>
                </a:solidFill>
                <a:highlight>
                  <a:srgbClr val="FFFFFF"/>
                </a:highlight>
              </a:rPr>
              <a:t>Majority of people live in House/apartment</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People living in office apartments have lowest default rate</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GB" sz="1050">
                <a:solidFill>
                  <a:schemeClr val="dk1"/>
                </a:solidFill>
                <a:highlight>
                  <a:srgbClr val="FFFFFF"/>
                </a:highlight>
              </a:rPr>
              <a:t>People living with parents (approx 11.5%) and living in rented apartments (&gt;12%) have higher probability of defaulting</a:t>
            </a:r>
            <a:endParaRPr/>
          </a:p>
        </p:txBody>
      </p:sp>
      <p:pic>
        <p:nvPicPr>
          <p:cNvPr id="96" name="Google Shape;96;p19"/>
          <p:cNvPicPr preferRelativeResize="0"/>
          <p:nvPr/>
        </p:nvPicPr>
        <p:blipFill>
          <a:blip r:embed="rId3">
            <a:alphaModFix/>
          </a:blip>
          <a:stretch>
            <a:fillRect/>
          </a:stretch>
        </p:blipFill>
        <p:spPr>
          <a:xfrm>
            <a:off x="311700" y="152400"/>
            <a:ext cx="8520600" cy="354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4261800"/>
            <a:ext cx="8520600" cy="721500"/>
          </a:xfrm>
          <a:prstGeom prst="rect">
            <a:avLst/>
          </a:prstGeom>
        </p:spPr>
        <p:txBody>
          <a:bodyPr anchorCtr="0" anchor="t" bIns="91425" lIns="91425" spcFirstLastPara="1" rIns="91425" wrap="square" tIns="91425">
            <a:normAutofit fontScale="92500" lnSpcReduction="20000"/>
          </a:bodyPr>
          <a:lstStyle/>
          <a:p>
            <a:pPr indent="-290274" lvl="0" marL="457200" rtl="0" algn="l">
              <a:spcBef>
                <a:spcPts val="1100"/>
              </a:spcBef>
              <a:spcAft>
                <a:spcPts val="0"/>
              </a:spcAft>
              <a:buClr>
                <a:schemeClr val="dk1"/>
              </a:buClr>
              <a:buSzPct val="100000"/>
              <a:buChar char="●"/>
            </a:pPr>
            <a:r>
              <a:rPr lang="en-GB" sz="1050">
                <a:solidFill>
                  <a:schemeClr val="dk1"/>
                </a:solidFill>
                <a:highlight>
                  <a:srgbClr val="FFFFFF"/>
                </a:highlight>
              </a:rPr>
              <a:t>Majority of the applicants have been employed in between 0-5 years. The defaulting rating of this group is also the highest which is 10%</a:t>
            </a:r>
            <a:endParaRPr sz="1050">
              <a:solidFill>
                <a:schemeClr val="dk1"/>
              </a:solidFill>
              <a:highlight>
                <a:srgbClr val="FFFFFF"/>
              </a:highlight>
            </a:endParaRPr>
          </a:p>
          <a:p>
            <a:pPr indent="-290274" lvl="0" marL="457200" rtl="0" algn="l">
              <a:spcBef>
                <a:spcPts val="0"/>
              </a:spcBef>
              <a:spcAft>
                <a:spcPts val="0"/>
              </a:spcAft>
              <a:buClr>
                <a:schemeClr val="dk1"/>
              </a:buClr>
              <a:buSzPct val="100000"/>
              <a:buChar char="●"/>
            </a:pPr>
            <a:r>
              <a:rPr lang="en-GB" sz="1050">
                <a:solidFill>
                  <a:schemeClr val="dk1"/>
                </a:solidFill>
                <a:highlight>
                  <a:srgbClr val="FFFFFF"/>
                </a:highlight>
              </a:rPr>
              <a:t>With increase of employment year, defaulting rate is gradually decreasing with people having 40+ year experience having less than 1% default rate</a:t>
            </a:r>
            <a:endParaRPr/>
          </a:p>
        </p:txBody>
      </p:sp>
      <p:pic>
        <p:nvPicPr>
          <p:cNvPr id="102" name="Google Shape;102;p20"/>
          <p:cNvPicPr preferRelativeResize="0"/>
          <p:nvPr/>
        </p:nvPicPr>
        <p:blipFill>
          <a:blip r:embed="rId3">
            <a:alphaModFix/>
          </a:blip>
          <a:stretch>
            <a:fillRect/>
          </a:stretch>
        </p:blipFill>
        <p:spPr>
          <a:xfrm>
            <a:off x="311700" y="186125"/>
            <a:ext cx="8520598" cy="3957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136375" y="4073000"/>
            <a:ext cx="4260300" cy="938100"/>
          </a:xfrm>
          <a:prstGeom prst="rect">
            <a:avLst/>
          </a:prstGeom>
        </p:spPr>
        <p:txBody>
          <a:bodyPr anchorCtr="0" anchor="t" bIns="91425" lIns="91425" spcFirstLastPara="1" rIns="91425" wrap="square" tIns="91425">
            <a:normAutofit fontScale="92500" lnSpcReduction="20000"/>
          </a:bodyPr>
          <a:lstStyle/>
          <a:p>
            <a:pPr indent="-290274" lvl="0" marL="457200" rtl="0" algn="l">
              <a:spcBef>
                <a:spcPts val="1100"/>
              </a:spcBef>
              <a:spcAft>
                <a:spcPts val="0"/>
              </a:spcAft>
              <a:buClr>
                <a:schemeClr val="dk1"/>
              </a:buClr>
              <a:buSzPct val="100000"/>
              <a:buChar char="●"/>
            </a:pPr>
            <a:r>
              <a:rPr lang="en-GB" sz="1050">
                <a:solidFill>
                  <a:schemeClr val="dk1"/>
                </a:solidFill>
                <a:highlight>
                  <a:srgbClr val="FFFFFF"/>
                </a:highlight>
              </a:rPr>
              <a:t>Clients who own a car are half in number of the clients who don't own a car.</a:t>
            </a:r>
            <a:endParaRPr sz="1050">
              <a:solidFill>
                <a:schemeClr val="dk1"/>
              </a:solidFill>
              <a:highlight>
                <a:srgbClr val="FFFFFF"/>
              </a:highlight>
            </a:endParaRPr>
          </a:p>
          <a:p>
            <a:pPr indent="-290274" lvl="0" marL="457200" rtl="0" algn="l">
              <a:spcBef>
                <a:spcPts val="0"/>
              </a:spcBef>
              <a:spcAft>
                <a:spcPts val="0"/>
              </a:spcAft>
              <a:buClr>
                <a:schemeClr val="dk1"/>
              </a:buClr>
              <a:buSzPct val="100000"/>
              <a:buChar char="●"/>
            </a:pPr>
            <a:r>
              <a:rPr lang="en-GB" sz="1050">
                <a:solidFill>
                  <a:schemeClr val="dk1"/>
                </a:solidFill>
                <a:highlight>
                  <a:srgbClr val="FFFFFF"/>
                </a:highlight>
              </a:rPr>
              <a:t>But based on the percentage of defaulters, there is no correlation between owning a car and loan repayment as in both cases the default percentage is almost the same.</a:t>
            </a:r>
            <a:endParaRPr/>
          </a:p>
        </p:txBody>
      </p:sp>
      <p:sp>
        <p:nvSpPr>
          <p:cNvPr id="108" name="Google Shape;108;p21"/>
          <p:cNvSpPr txBox="1"/>
          <p:nvPr>
            <p:ph idx="1" type="body"/>
          </p:nvPr>
        </p:nvSpPr>
        <p:spPr>
          <a:xfrm>
            <a:off x="4549075" y="4073000"/>
            <a:ext cx="4524900" cy="938100"/>
          </a:xfrm>
          <a:prstGeom prst="rect">
            <a:avLst/>
          </a:prstGeom>
        </p:spPr>
        <p:txBody>
          <a:bodyPr anchorCtr="0" anchor="t" bIns="91425" lIns="91425" spcFirstLastPara="1" rIns="91425" wrap="square" tIns="91425">
            <a:normAutofit fontScale="85000" lnSpcReduction="20000"/>
          </a:bodyPr>
          <a:lstStyle/>
          <a:p>
            <a:pPr indent="-285273" lvl="0" marL="457200" rtl="0" algn="l">
              <a:spcBef>
                <a:spcPts val="1100"/>
              </a:spcBef>
              <a:spcAft>
                <a:spcPts val="0"/>
              </a:spcAft>
              <a:buClr>
                <a:schemeClr val="dk1"/>
              </a:buClr>
              <a:buSzPct val="100000"/>
              <a:buChar char="●"/>
            </a:pPr>
            <a:r>
              <a:rPr lang="en-GB" sz="1050">
                <a:solidFill>
                  <a:schemeClr val="dk1"/>
                </a:solidFill>
                <a:highlight>
                  <a:srgbClr val="FFFFFF"/>
                </a:highlight>
              </a:rPr>
              <a:t>The clients who own real estate are more than double of the ones that don't own.</a:t>
            </a:r>
            <a:endParaRPr sz="1050">
              <a:solidFill>
                <a:schemeClr val="dk1"/>
              </a:solidFill>
              <a:highlight>
                <a:srgbClr val="FFFFFF"/>
              </a:highlight>
            </a:endParaRPr>
          </a:p>
          <a:p>
            <a:pPr indent="-285273" lvl="0" marL="457200" rtl="0" algn="l">
              <a:spcBef>
                <a:spcPts val="0"/>
              </a:spcBef>
              <a:spcAft>
                <a:spcPts val="0"/>
              </a:spcAft>
              <a:buClr>
                <a:schemeClr val="dk1"/>
              </a:buClr>
              <a:buSzPct val="100000"/>
              <a:buChar char="●"/>
            </a:pPr>
            <a:r>
              <a:rPr lang="en-GB" sz="1050">
                <a:solidFill>
                  <a:schemeClr val="dk1"/>
                </a:solidFill>
                <a:highlight>
                  <a:srgbClr val="FFFFFF"/>
                </a:highlight>
              </a:rPr>
              <a:t>But the defaulting rate of both categories are around the same (approx 8%). </a:t>
            </a:r>
            <a:endParaRPr sz="1050">
              <a:solidFill>
                <a:schemeClr val="dk1"/>
              </a:solidFill>
              <a:highlight>
                <a:srgbClr val="FFFFFF"/>
              </a:highlight>
            </a:endParaRPr>
          </a:p>
          <a:p>
            <a:pPr indent="-285273" lvl="0" marL="457200" rtl="0" algn="l">
              <a:spcBef>
                <a:spcPts val="0"/>
              </a:spcBef>
              <a:spcAft>
                <a:spcPts val="0"/>
              </a:spcAft>
              <a:buClr>
                <a:schemeClr val="dk1"/>
              </a:buClr>
              <a:buSzPct val="100000"/>
              <a:buChar char="●"/>
            </a:pPr>
            <a:r>
              <a:rPr lang="en-GB" sz="1050">
                <a:solidFill>
                  <a:schemeClr val="dk1"/>
                </a:solidFill>
                <a:highlight>
                  <a:srgbClr val="FFFFFF"/>
                </a:highlight>
              </a:rPr>
              <a:t>Thus, there is no correlation between owning a reality and defaulting the loan.</a:t>
            </a:r>
            <a:endParaRPr/>
          </a:p>
        </p:txBody>
      </p:sp>
      <p:pic>
        <p:nvPicPr>
          <p:cNvPr id="109" name="Google Shape;109;p21"/>
          <p:cNvPicPr preferRelativeResize="0"/>
          <p:nvPr/>
        </p:nvPicPr>
        <p:blipFill>
          <a:blip r:embed="rId3">
            <a:alphaModFix/>
          </a:blip>
          <a:stretch>
            <a:fillRect/>
          </a:stretch>
        </p:blipFill>
        <p:spPr>
          <a:xfrm>
            <a:off x="152400" y="152400"/>
            <a:ext cx="4244274" cy="3768200"/>
          </a:xfrm>
          <a:prstGeom prst="rect">
            <a:avLst/>
          </a:prstGeom>
          <a:noFill/>
          <a:ln>
            <a:noFill/>
          </a:ln>
        </p:spPr>
      </p:pic>
      <p:pic>
        <p:nvPicPr>
          <p:cNvPr id="110" name="Google Shape;110;p21"/>
          <p:cNvPicPr preferRelativeResize="0"/>
          <p:nvPr/>
        </p:nvPicPr>
        <p:blipFill>
          <a:blip r:embed="rId4">
            <a:alphaModFix/>
          </a:blip>
          <a:stretch>
            <a:fillRect/>
          </a:stretch>
        </p:blipFill>
        <p:spPr>
          <a:xfrm>
            <a:off x="4549075" y="152400"/>
            <a:ext cx="4524800" cy="376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