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8EC"/>
    <a:srgbClr val="FFFFCC"/>
    <a:srgbClr val="873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6730" autoAdjust="0"/>
  </p:normalViewPr>
  <p:slideViewPr>
    <p:cSldViewPr snapToGrid="0">
      <p:cViewPr varScale="1">
        <p:scale>
          <a:sx n="111" d="100"/>
          <a:sy n="111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7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97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14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2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22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8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8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rn.ch/Luca.Canali/docs/SparkExecutorMemory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7748726" y="656499"/>
            <a:ext cx="4026254" cy="2677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Overhead memory: </a:t>
            </a:r>
            <a:endParaRPr lang="en-US" sz="1200" noProof="1" smtClean="0"/>
          </a:p>
          <a:p>
            <a:pPr marL="171450" indent="-171450">
              <a:buFontTx/>
              <a:buChar char="-"/>
            </a:pPr>
            <a:r>
              <a:rPr lang="en-US" sz="1200" noProof="1" smtClean="0"/>
              <a:t>for </a:t>
            </a:r>
            <a:r>
              <a:rPr lang="en-US" sz="1200" noProof="1"/>
              <a:t>OS, filesystem cache, redundancy, and other native memory </a:t>
            </a:r>
            <a:r>
              <a:rPr lang="en-US" sz="1200" noProof="1" smtClean="0"/>
              <a:t>allocations:</a:t>
            </a:r>
            <a:endParaRPr lang="en-US" sz="1200" noProof="1"/>
          </a:p>
          <a:p>
            <a:pPr marL="171450" indent="-171450">
              <a:buFontTx/>
              <a:buChar char="-"/>
            </a:pPr>
            <a:r>
              <a:rPr lang="en-US" sz="1200" noProof="1" smtClean="0"/>
              <a:t>Configuration</a:t>
            </a:r>
            <a:r>
              <a:rPr lang="en-US" sz="1200" noProof="1"/>
              <a:t>: spark.executor.memoryOverhead=&lt;</a:t>
            </a:r>
            <a:r>
              <a:rPr lang="en-US" sz="1200" noProof="1" smtClean="0"/>
              <a:t>size&gt;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Default: max(0.1 * spark.executor.memory), 384MB</a:t>
            </a:r>
            <a:r>
              <a:rPr lang="en-US" sz="1200" noProof="1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sz="1200" noProof="1" smtClean="0"/>
              <a:t>K8S tunable: </a:t>
            </a:r>
            <a:r>
              <a:rPr lang="en-US" sz="1200" noProof="1"/>
              <a:t>spark.kubernetes.memoryOverheadFactor</a:t>
            </a:r>
          </a:p>
          <a:p>
            <a:endParaRPr lang="en-US" sz="1200" noProof="1"/>
          </a:p>
          <a:p>
            <a:r>
              <a:rPr lang="en-US" sz="1200" noProof="1" smtClean="0"/>
              <a:t>Optional, off-heap </a:t>
            </a:r>
            <a:r>
              <a:rPr lang="en-US" sz="1200" noProof="1"/>
              <a:t>unified memory pool:</a:t>
            </a:r>
          </a:p>
          <a:p>
            <a:pPr marL="171450" indent="-171450">
              <a:buFontTx/>
              <a:buChar char="-"/>
            </a:pPr>
            <a:r>
              <a:rPr lang="en-US" sz="1200" noProof="1" smtClean="0"/>
              <a:t>spark.memory.offHeap.size</a:t>
            </a:r>
            <a:r>
              <a:rPr lang="en-US" sz="1200" noProof="1"/>
              <a:t>=&lt;</a:t>
            </a:r>
            <a:r>
              <a:rPr lang="en-US" sz="1200" noProof="1" smtClean="0"/>
              <a:t>size&gt;</a:t>
            </a:r>
          </a:p>
          <a:p>
            <a:pPr marL="171450" indent="-171450">
              <a:buFontTx/>
              <a:buChar char="-"/>
            </a:pPr>
            <a:r>
              <a:rPr lang="en-US" sz="1200" noProof="1" smtClean="0"/>
              <a:t>spark.memory.offHeap.enabled=true</a:t>
            </a:r>
            <a:endParaRPr lang="en-US" sz="1200" noProof="1"/>
          </a:p>
          <a:p>
            <a:endParaRPr lang="en-US" sz="1200" noProof="1"/>
          </a:p>
          <a:p>
            <a:r>
              <a:rPr lang="en-US" sz="1200" noProof="1" smtClean="0"/>
              <a:t>Optional, </a:t>
            </a:r>
            <a:r>
              <a:rPr lang="en-US" sz="1200" noProof="1"/>
              <a:t>memory for PySpark allocations:</a:t>
            </a:r>
          </a:p>
          <a:p>
            <a:pPr marL="171450" indent="-171450">
              <a:buFontTx/>
              <a:buChar char="-"/>
            </a:pPr>
            <a:r>
              <a:rPr lang="en-US" sz="1200" noProof="1" smtClean="0"/>
              <a:t>YARN</a:t>
            </a:r>
            <a:r>
              <a:rPr lang="en-US" sz="1200" noProof="1"/>
              <a:t>: </a:t>
            </a:r>
            <a:r>
              <a:rPr lang="en-US" sz="1200" noProof="1" smtClean="0"/>
              <a:t>spark.executor.pyspark.memory</a:t>
            </a:r>
          </a:p>
          <a:p>
            <a:pPr marL="171450" indent="-171450">
              <a:buFontTx/>
              <a:buChar char="-"/>
            </a:pPr>
            <a:r>
              <a:rPr lang="en-US" sz="1200" noProof="1" smtClean="0"/>
              <a:t>K8S</a:t>
            </a:r>
            <a:r>
              <a:rPr lang="en-US" sz="1200" noProof="1"/>
              <a:t>: set also spark.kubernetes.resource.type="python"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09273" y="1122618"/>
            <a:ext cx="5326134" cy="2233631"/>
            <a:chOff x="2062172" y="1273757"/>
            <a:chExt cx="5326134" cy="2233631"/>
          </a:xfrm>
        </p:grpSpPr>
        <p:sp>
          <p:nvSpPr>
            <p:cNvPr id="72" name="Rectangle 71"/>
            <p:cNvSpPr/>
            <p:nvPr/>
          </p:nvSpPr>
          <p:spPr>
            <a:xfrm>
              <a:off x="2062172" y="1273757"/>
              <a:ext cx="5326134" cy="2215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4040" y="1309627"/>
              <a:ext cx="2142381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Host Node Memory</a:t>
              </a:r>
            </a:p>
            <a:p>
              <a:endParaRPr lang="en-US" sz="1801" noProof="1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74608" y="1727020"/>
              <a:ext cx="4493732" cy="17458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074608" y="2344971"/>
              <a:ext cx="1906274" cy="1136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23597" y="2344971"/>
              <a:ext cx="3144743" cy="11369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45329" y="2306546"/>
              <a:ext cx="3035447" cy="1200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Other Memory Allocations: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Overhead memory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Off-Heap unified memory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PySpark allocations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71761" y="2524223"/>
              <a:ext cx="125183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Executor JVM Heap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74040" y="1709028"/>
              <a:ext cx="3559408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Spark Executor Container Memory (YARN, K8S, Mesos)</a:t>
              </a:r>
            </a:p>
            <a:p>
              <a:endParaRPr lang="en-US" sz="1801" noProof="1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41375" y="3918127"/>
            <a:ext cx="4096823" cy="2181322"/>
            <a:chOff x="7741375" y="3918127"/>
            <a:chExt cx="4096823" cy="2181322"/>
          </a:xfrm>
        </p:grpSpPr>
        <p:sp>
          <p:nvSpPr>
            <p:cNvPr id="104" name="Rectangle 103"/>
            <p:cNvSpPr/>
            <p:nvPr/>
          </p:nvSpPr>
          <p:spPr>
            <a:xfrm>
              <a:off x="7741375" y="3918127"/>
              <a:ext cx="4030625" cy="2181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48726" y="4376211"/>
              <a:ext cx="4003038" cy="17232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755109" y="5317710"/>
              <a:ext cx="2218501" cy="769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731307" y="5317708"/>
              <a:ext cx="2020457" cy="778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404841" y="5375571"/>
              <a:ext cx="121319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Execution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770090" y="5362509"/>
              <a:ext cx="358681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Storage:</a:t>
              </a:r>
            </a:p>
            <a:p>
              <a:r>
                <a:rPr lang="en-US" sz="1801" noProof="1" smtClean="0"/>
                <a:t>spark.memory.storageFraction=0.5</a:t>
              </a:r>
              <a:endParaRPr lang="en-US" sz="1801" noProof="1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9205233" y="5575926"/>
              <a:ext cx="1087243" cy="439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757824" y="4385102"/>
              <a:ext cx="4080374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 smtClean="0"/>
                <a:t>Off-Heap </a:t>
              </a:r>
              <a:r>
                <a:rPr lang="en-US" sz="1801" noProof="1"/>
                <a:t>Unified Memory Pool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 smtClean="0"/>
                <a:t>spark.memory.offHeap.size=&lt;</a:t>
              </a:r>
              <a:r>
                <a:rPr lang="en-US" sz="1801" noProof="1"/>
                <a:t>size&gt;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 smtClean="0"/>
                <a:t>spark.memory.offHeap.enabled=true</a:t>
              </a:r>
              <a:endParaRPr lang="en-US" sz="1801" noProof="1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81536" y="3977347"/>
              <a:ext cx="405666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 smtClean="0"/>
                <a:t>Optional from Other Memory Allocations </a:t>
              </a:r>
              <a:endParaRPr lang="en-US" sz="1801" noProof="1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861482" y="194222"/>
            <a:ext cx="5579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/>
              <a:t>Executor Memory Configuration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9" y="53666"/>
            <a:ext cx="1201794" cy="63925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45793" y="655815"/>
            <a:ext cx="191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Versions </a:t>
            </a:r>
            <a:r>
              <a:rPr lang="en-US" sz="1200" noProof="1" smtClean="0"/>
              <a:t>3.x </a:t>
            </a:r>
            <a:r>
              <a:rPr lang="en-US" sz="1200" noProof="1"/>
              <a:t>and 2.4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917151" y="6581661"/>
            <a:ext cx="60823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noProof="1">
                <a:hlinkClick r:id="rId3"/>
              </a:rPr>
              <a:t>https://cern.ch/Luca.Canali/docs/SparkExecutorMemory.png</a:t>
            </a:r>
            <a:r>
              <a:rPr lang="en-US" sz="1300" noProof="1"/>
              <a:t> - </a:t>
            </a:r>
            <a:r>
              <a:rPr lang="en-US" sz="1300" noProof="1" smtClean="0"/>
              <a:t>Jul 2021, </a:t>
            </a:r>
            <a:r>
              <a:rPr lang="en-US" sz="1300" noProof="1"/>
              <a:t>CC </a:t>
            </a:r>
            <a:r>
              <a:rPr lang="en-US" sz="1300" noProof="1" smtClean="0"/>
              <a:t>BY-SA 2.0</a:t>
            </a:r>
            <a:endParaRPr lang="en-US" sz="1300" noProof="1"/>
          </a:p>
        </p:txBody>
      </p:sp>
      <p:sp>
        <p:nvSpPr>
          <p:cNvPr id="37" name="Down Arrow 36"/>
          <p:cNvSpPr/>
          <p:nvPr/>
        </p:nvSpPr>
        <p:spPr>
          <a:xfrm>
            <a:off x="2472514" y="3399490"/>
            <a:ext cx="348250" cy="45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  <p:cxnSp>
        <p:nvCxnSpPr>
          <p:cNvPr id="16" name="Straight Connector 15"/>
          <p:cNvCxnSpPr/>
          <p:nvPr/>
        </p:nvCxnSpPr>
        <p:spPr>
          <a:xfrm>
            <a:off x="6216115" y="4443162"/>
            <a:ext cx="846237" cy="40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0440" y="3930091"/>
            <a:ext cx="6650049" cy="2174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41" name="Rectangle 40"/>
          <p:cNvSpPr/>
          <p:nvPr/>
        </p:nvSpPr>
        <p:spPr>
          <a:xfrm>
            <a:off x="670441" y="4552562"/>
            <a:ext cx="3996167" cy="1562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42" name="Rectangle 41"/>
          <p:cNvSpPr/>
          <p:nvPr/>
        </p:nvSpPr>
        <p:spPr>
          <a:xfrm>
            <a:off x="4668731" y="4550448"/>
            <a:ext cx="1598269" cy="1557225"/>
          </a:xfrm>
          <a:prstGeom prst="rect">
            <a:avLst/>
          </a:prstGeom>
          <a:solidFill>
            <a:srgbClr val="F2D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1" noProof="1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7963" y="3931982"/>
            <a:ext cx="332525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Executor JVM </a:t>
            </a:r>
            <a:r>
              <a:rPr lang="en-US" sz="1801" noProof="1" smtClean="0"/>
              <a:t>Heap</a:t>
            </a:r>
          </a:p>
          <a:p>
            <a:r>
              <a:rPr lang="en-US" sz="1801" b="1" noProof="1" smtClean="0"/>
              <a:t>spark.executor.memory=&lt;size&gt;</a:t>
            </a:r>
            <a:endParaRPr lang="en-US" sz="1801" noProof="1"/>
          </a:p>
        </p:txBody>
      </p:sp>
      <p:sp>
        <p:nvSpPr>
          <p:cNvPr id="44" name="TextBox 43"/>
          <p:cNvSpPr txBox="1"/>
          <p:nvPr/>
        </p:nvSpPr>
        <p:spPr>
          <a:xfrm>
            <a:off x="697772" y="4625737"/>
            <a:ext cx="3169413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1" noProof="1"/>
              <a:t>On-Heap Unified Memory Pool</a:t>
            </a:r>
          </a:p>
          <a:p>
            <a:r>
              <a:rPr lang="en-US" sz="1801" b="1" noProof="1" smtClean="0"/>
              <a:t>spark.memory.fraction</a:t>
            </a:r>
            <a:r>
              <a:rPr lang="en-US" sz="1801" noProof="1" smtClean="0"/>
              <a:t>=0.6</a:t>
            </a:r>
            <a:endParaRPr lang="en-US" sz="1801" noProof="1"/>
          </a:p>
        </p:txBody>
      </p:sp>
      <p:sp>
        <p:nvSpPr>
          <p:cNvPr id="45" name="Rectangle 44"/>
          <p:cNvSpPr/>
          <p:nvPr/>
        </p:nvSpPr>
        <p:spPr>
          <a:xfrm>
            <a:off x="6259399" y="4550448"/>
            <a:ext cx="1049559" cy="15572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4528" y="4546585"/>
            <a:ext cx="1598677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User Memory:</a:t>
            </a:r>
          </a:p>
          <a:p>
            <a:r>
              <a:rPr lang="en-US" sz="1801" noProof="1"/>
              <a:t>1 -spark.memory.fraction -</a:t>
            </a:r>
            <a:r>
              <a:rPr lang="en-US" sz="1801" noProof="1" smtClean="0"/>
              <a:t>&gt; </a:t>
            </a:r>
            <a:r>
              <a:rPr lang="en-US" sz="1801" noProof="1"/>
              <a:t>0.4</a:t>
            </a:r>
          </a:p>
          <a:p>
            <a:endParaRPr lang="en-GB" sz="1801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261500" y="4557186"/>
            <a:ext cx="4281" cy="1554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42733" y="4552563"/>
            <a:ext cx="1293510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noProof="1"/>
              <a:t>Reserved Memory:</a:t>
            </a:r>
          </a:p>
          <a:p>
            <a:pPr algn="ctr"/>
            <a:r>
              <a:rPr lang="en-US" sz="1801" noProof="1"/>
              <a:t>300 MB</a:t>
            </a:r>
            <a:endParaRPr lang="en-GB" sz="1801" dirty="0"/>
          </a:p>
        </p:txBody>
      </p:sp>
      <p:sp>
        <p:nvSpPr>
          <p:cNvPr id="47" name="Rectangle 46"/>
          <p:cNvSpPr/>
          <p:nvPr/>
        </p:nvSpPr>
        <p:spPr>
          <a:xfrm>
            <a:off x="670441" y="5334072"/>
            <a:ext cx="2218501" cy="777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48" name="Rectangle 47"/>
          <p:cNvSpPr/>
          <p:nvPr/>
        </p:nvSpPr>
        <p:spPr>
          <a:xfrm>
            <a:off x="2646639" y="5334069"/>
            <a:ext cx="2020457" cy="777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50" name="TextBox 49"/>
          <p:cNvSpPr txBox="1"/>
          <p:nvPr/>
        </p:nvSpPr>
        <p:spPr>
          <a:xfrm>
            <a:off x="688949" y="5386818"/>
            <a:ext cx="358681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Storage:</a:t>
            </a:r>
          </a:p>
          <a:p>
            <a:r>
              <a:rPr lang="en-US" sz="1801" noProof="1" smtClean="0"/>
              <a:t>spark.memory.storageFraction=0.5</a:t>
            </a:r>
            <a:endParaRPr lang="en-US" sz="1801" noProof="1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120565" y="5592288"/>
            <a:ext cx="1087243" cy="439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64253" y="5375571"/>
            <a:ext cx="121319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Execution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66608" y="4550448"/>
            <a:ext cx="4281" cy="1554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85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4704</TotalTime>
  <Words>157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Canali</dc:creator>
  <cp:lastModifiedBy>Luca Canali</cp:lastModifiedBy>
  <cp:revision>9</cp:revision>
  <cp:lastPrinted>2020-08-31T08:01:26Z</cp:lastPrinted>
  <dcterms:created xsi:type="dcterms:W3CDTF">2020-08-14T14:29:35Z</dcterms:created>
  <dcterms:modified xsi:type="dcterms:W3CDTF">2021-05-07T19:20:18Z</dcterms:modified>
</cp:coreProperties>
</file>