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8EC"/>
    <a:srgbClr val="FFFFCC"/>
    <a:srgbClr val="873C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1" autoAdjust="0"/>
    <p:restoredTop sz="96730" autoAdjust="0"/>
  </p:normalViewPr>
  <p:slideViewPr>
    <p:cSldViewPr snapToGrid="0">
      <p:cViewPr varScale="1">
        <p:scale>
          <a:sx n="111" d="100"/>
          <a:sy n="111" d="100"/>
        </p:scale>
        <p:origin x="1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67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97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1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80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85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14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2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6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22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9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98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2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58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4B39F-B1B7-4540-9CD5-34E08F14BC09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43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ern.ch/Luca.Canali/docs/SparkExecutorMemory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7725858" y="1138578"/>
            <a:ext cx="4026254" cy="175432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Overhead memory, for OS, filesystem cache, redundancy, and other native memory allocations:</a:t>
            </a:r>
          </a:p>
          <a:p>
            <a:pPr marL="171450" indent="-171450">
              <a:buFontTx/>
              <a:buChar char="-"/>
            </a:pPr>
            <a:r>
              <a:rPr lang="en-US" sz="1200" noProof="1"/>
              <a:t>Configuration: spark.executor.memoryOverhead=&lt;size&gt;</a:t>
            </a:r>
          </a:p>
          <a:p>
            <a:pPr marL="171450" indent="-171450">
              <a:buFontTx/>
              <a:buChar char="-"/>
            </a:pPr>
            <a:r>
              <a:rPr lang="en-US" sz="1200" noProof="1"/>
              <a:t>Default: max(0.1 * spark.executor.memory), 384MB)</a:t>
            </a:r>
          </a:p>
          <a:p>
            <a:pPr marL="171450" indent="-171450">
              <a:buFontTx/>
              <a:buChar char="-"/>
            </a:pPr>
            <a:r>
              <a:rPr lang="en-US" sz="1200" noProof="1"/>
              <a:t>K8S tunable: spark.kubernetes.memoryOverheadFactor</a:t>
            </a:r>
          </a:p>
          <a:p>
            <a:endParaRPr lang="en-US" sz="1200" noProof="1"/>
          </a:p>
          <a:p>
            <a:r>
              <a:rPr lang="en-US" sz="1200" noProof="1"/>
              <a:t>Optional, memory for PySpark allocations:</a:t>
            </a:r>
          </a:p>
          <a:p>
            <a:pPr marL="171450" indent="-171450">
              <a:buFontTx/>
              <a:buChar char="-"/>
            </a:pPr>
            <a:r>
              <a:rPr lang="en-US" sz="1200" noProof="1"/>
              <a:t>YARN: spark.executor.pyspark.memory</a:t>
            </a:r>
          </a:p>
          <a:p>
            <a:pPr marL="171450" indent="-171450">
              <a:buFontTx/>
              <a:buChar char="-"/>
            </a:pPr>
            <a:r>
              <a:rPr lang="en-US" sz="1200" noProof="1"/>
              <a:t>K8S: set also spark.kubernetes.resource.type="python"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16332" y="1138365"/>
            <a:ext cx="6622717" cy="2215127"/>
            <a:chOff x="2062172" y="1273757"/>
            <a:chExt cx="5326134" cy="2215127"/>
          </a:xfrm>
        </p:grpSpPr>
        <p:sp>
          <p:nvSpPr>
            <p:cNvPr id="72" name="Rectangle 71"/>
            <p:cNvSpPr/>
            <p:nvPr/>
          </p:nvSpPr>
          <p:spPr>
            <a:xfrm>
              <a:off x="2062172" y="1273757"/>
              <a:ext cx="5326134" cy="22151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074040" y="1309627"/>
              <a:ext cx="2142381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Host Node Memory</a:t>
              </a:r>
            </a:p>
            <a:p>
              <a:endParaRPr lang="en-US" sz="1801" noProof="1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074608" y="1727020"/>
              <a:ext cx="4812999" cy="17458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074607" y="2336345"/>
              <a:ext cx="2402228" cy="1145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494152" y="2336345"/>
              <a:ext cx="2376138" cy="11369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511642" y="2288042"/>
              <a:ext cx="2294751" cy="1200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Other Memory Allocations: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/>
                <a:t>Overhead memory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/>
                <a:t>Optional for PySpark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/>
                <a:t>Optional Off-Heap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567907" y="2536893"/>
              <a:ext cx="1652599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Executor JVM</a:t>
              </a:r>
            </a:p>
            <a:p>
              <a:r>
                <a:rPr lang="en-US" sz="1801" noProof="1"/>
                <a:t>Heap Memory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100151" y="1812629"/>
              <a:ext cx="4660555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Spark Executor Container Memory (YARN, Kubernetes)</a:t>
              </a:r>
            </a:p>
            <a:p>
              <a:endParaRPr lang="en-US" sz="1801" noProof="1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734807" y="3043555"/>
            <a:ext cx="4096823" cy="2181322"/>
            <a:chOff x="7741375" y="3918127"/>
            <a:chExt cx="4096823" cy="2181322"/>
          </a:xfrm>
        </p:grpSpPr>
        <p:sp>
          <p:nvSpPr>
            <p:cNvPr id="104" name="Rectangle 103"/>
            <p:cNvSpPr/>
            <p:nvPr/>
          </p:nvSpPr>
          <p:spPr>
            <a:xfrm>
              <a:off x="7741375" y="3918127"/>
              <a:ext cx="4030625" cy="21813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748726" y="4376211"/>
              <a:ext cx="4003038" cy="172323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755109" y="5317710"/>
              <a:ext cx="2218501" cy="7691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9731307" y="5317708"/>
              <a:ext cx="2020457" cy="7785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0404841" y="5375571"/>
              <a:ext cx="1213199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Execution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770090" y="5362509"/>
              <a:ext cx="3586816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Storage:</a:t>
              </a:r>
            </a:p>
            <a:p>
              <a:r>
                <a:rPr lang="en-US" sz="1801" noProof="1"/>
                <a:t>spark.memory.storageFraction=0.5</a:t>
              </a: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flipV="1">
              <a:off x="9205233" y="5575926"/>
              <a:ext cx="1087243" cy="439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757824" y="4385102"/>
              <a:ext cx="4080374" cy="923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Off-Heap Unified Memory Pool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/>
                <a:t>spark.memory.offHeap.size=&lt;size&gt;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/>
                <a:t>spark.memory.offHeap.enabled=true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781536" y="3977347"/>
              <a:ext cx="4056661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Optional Off-Heap Memory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1861482" y="194222"/>
            <a:ext cx="5579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noProof="1"/>
              <a:t>Executor Memory Configuration</a:t>
            </a: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89" y="53666"/>
            <a:ext cx="1201794" cy="63925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645793" y="655815"/>
            <a:ext cx="1916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1"/>
              <a:t>Versions 3.x and 2.4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5917151" y="6581661"/>
            <a:ext cx="60823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noProof="1">
                <a:hlinkClick r:id="rId3"/>
              </a:rPr>
              <a:t>https://cern.ch/Luca.Canali/docs/SparkExecutorMemory.png</a:t>
            </a:r>
            <a:r>
              <a:rPr lang="en-US" sz="1300" noProof="1"/>
              <a:t> - May 2022, CC BY-SA 2.0</a:t>
            </a:r>
          </a:p>
        </p:txBody>
      </p:sp>
      <p:sp>
        <p:nvSpPr>
          <p:cNvPr id="37" name="Down Arrow 36"/>
          <p:cNvSpPr/>
          <p:nvPr/>
        </p:nvSpPr>
        <p:spPr>
          <a:xfrm>
            <a:off x="1739070" y="3408234"/>
            <a:ext cx="350825" cy="545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42CB54-C2C4-4CBE-AAB1-44DE7B2E6863}"/>
              </a:ext>
            </a:extLst>
          </p:cNvPr>
          <p:cNvGrpSpPr/>
          <p:nvPr/>
        </p:nvGrpSpPr>
        <p:grpSpPr>
          <a:xfrm>
            <a:off x="583859" y="4025721"/>
            <a:ext cx="6765803" cy="2184956"/>
            <a:chOff x="670440" y="3930091"/>
            <a:chExt cx="6765803" cy="2184956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216115" y="4443162"/>
              <a:ext cx="846237" cy="400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670440" y="3930091"/>
              <a:ext cx="6650049" cy="21745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70441" y="4552562"/>
              <a:ext cx="3996167" cy="15624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68731" y="4550448"/>
              <a:ext cx="1598269" cy="1557225"/>
            </a:xfrm>
            <a:prstGeom prst="rect">
              <a:avLst/>
            </a:prstGeom>
            <a:solidFill>
              <a:srgbClr val="F2D8E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801" noProof="1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97963" y="3931982"/>
              <a:ext cx="3325259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Executor JVM Heap Memory</a:t>
              </a:r>
            </a:p>
            <a:p>
              <a:r>
                <a:rPr lang="en-US" sz="1801" b="1" noProof="1"/>
                <a:t>spark.executor.memory = &lt;size&gt;</a:t>
              </a:r>
              <a:endParaRPr lang="en-US" sz="1801" noProof="1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97772" y="4625737"/>
              <a:ext cx="4042218" cy="6465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On-Heap Unified Memory Pool</a:t>
              </a:r>
            </a:p>
            <a:p>
              <a:r>
                <a:rPr lang="en-US" sz="1801" b="1" noProof="1"/>
                <a:t>spark.memory.fraction </a:t>
              </a:r>
              <a:r>
                <a:rPr lang="en-US" sz="1801" noProof="1"/>
                <a:t>= 0.6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259399" y="4550448"/>
              <a:ext cx="1049559" cy="15572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64529" y="4546585"/>
              <a:ext cx="1540056" cy="1477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User Memory:</a:t>
              </a:r>
            </a:p>
            <a:p>
              <a:r>
                <a:rPr lang="en-US" sz="1801" noProof="1"/>
                <a:t>1 -spark.memory.fraction</a:t>
              </a:r>
            </a:p>
            <a:p>
              <a:endParaRPr lang="en-GB" sz="1801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6261500" y="4557186"/>
              <a:ext cx="4281" cy="15541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142733" y="4552563"/>
              <a:ext cx="1293510" cy="923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1" noProof="1"/>
                <a:t>Reserved Memory:</a:t>
              </a:r>
            </a:p>
            <a:p>
              <a:pPr algn="ctr"/>
              <a:r>
                <a:rPr lang="en-US" sz="1801" noProof="1"/>
                <a:t>300 MB</a:t>
              </a:r>
              <a:endParaRPr lang="en-GB" sz="1801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70441" y="5334072"/>
              <a:ext cx="2218501" cy="77728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646639" y="5334069"/>
              <a:ext cx="2020457" cy="77729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8949" y="5386818"/>
              <a:ext cx="3586816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Storage:</a:t>
              </a:r>
            </a:p>
            <a:p>
              <a:r>
                <a:rPr lang="en-US" sz="1801" noProof="1"/>
                <a:t>spark.memory.storageFraction = 0.5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V="1">
              <a:off x="2120565" y="5592288"/>
              <a:ext cx="1087243" cy="439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264253" y="5375571"/>
              <a:ext cx="1213199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Execution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4666608" y="4550448"/>
              <a:ext cx="4281" cy="15541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D745D8-1F71-49DA-80C5-407F78A9CD6D}"/>
              </a:ext>
            </a:extLst>
          </p:cNvPr>
          <p:cNvCxnSpPr>
            <a:cxnSpLocks/>
          </p:cNvCxnSpPr>
          <p:nvPr/>
        </p:nvCxnSpPr>
        <p:spPr>
          <a:xfrm>
            <a:off x="7540330" y="1138365"/>
            <a:ext cx="0" cy="506862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878967-36D6-4F3A-B44A-0104CFF394B1}"/>
              </a:ext>
            </a:extLst>
          </p:cNvPr>
          <p:cNvCxnSpPr>
            <a:cxnSpLocks/>
          </p:cNvCxnSpPr>
          <p:nvPr/>
        </p:nvCxnSpPr>
        <p:spPr>
          <a:xfrm flipV="1">
            <a:off x="6061293" y="1444929"/>
            <a:ext cx="1607590" cy="1204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217B0E-3901-4DF3-8630-98F4682BF6E2}"/>
              </a:ext>
            </a:extLst>
          </p:cNvPr>
          <p:cNvCxnSpPr>
            <a:cxnSpLocks/>
          </p:cNvCxnSpPr>
          <p:nvPr/>
        </p:nvCxnSpPr>
        <p:spPr>
          <a:xfrm flipV="1">
            <a:off x="6061293" y="2464536"/>
            <a:ext cx="1607590" cy="42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8AEBD4-A694-4676-8B45-E2833A42F830}"/>
              </a:ext>
            </a:extLst>
          </p:cNvPr>
          <p:cNvCxnSpPr>
            <a:cxnSpLocks/>
          </p:cNvCxnSpPr>
          <p:nvPr/>
        </p:nvCxnSpPr>
        <p:spPr>
          <a:xfrm>
            <a:off x="6081846" y="3190338"/>
            <a:ext cx="1585448" cy="10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404E2D8-2F5B-4731-8168-A3961EB270FB}"/>
              </a:ext>
            </a:extLst>
          </p:cNvPr>
          <p:cNvSpPr txBox="1"/>
          <p:nvPr/>
        </p:nvSpPr>
        <p:spPr>
          <a:xfrm>
            <a:off x="7738137" y="5375529"/>
            <a:ext cx="4026254" cy="83099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On-heap unified memory pool size = </a:t>
            </a:r>
            <a:br>
              <a:rPr lang="en-US" sz="1200" noProof="1"/>
            </a:br>
            <a:r>
              <a:rPr lang="en-US" sz="1200" noProof="1"/>
              <a:t>(spark.executor.memory - 300 MB) * spark.memory.fraction</a:t>
            </a:r>
          </a:p>
          <a:p>
            <a:r>
              <a:rPr lang="en-US" sz="1200" noProof="1"/>
              <a:t>On-heap user memory size= (spark.executor.memory - 300 MB) * (1 - spark.memory.fraction)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1BDDF47-993E-4298-B1A9-DB1423FD1D8B}"/>
              </a:ext>
            </a:extLst>
          </p:cNvPr>
          <p:cNvCxnSpPr>
            <a:cxnSpLocks/>
          </p:cNvCxnSpPr>
          <p:nvPr/>
        </p:nvCxnSpPr>
        <p:spPr>
          <a:xfrm>
            <a:off x="3662096" y="4939730"/>
            <a:ext cx="4005198" cy="568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85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4764</TotalTime>
  <Words>270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 Canali</dc:creator>
  <cp:lastModifiedBy>Luca Canali</cp:lastModifiedBy>
  <cp:revision>19</cp:revision>
  <cp:lastPrinted>2020-08-31T08:01:26Z</cp:lastPrinted>
  <dcterms:created xsi:type="dcterms:W3CDTF">2020-08-14T14:29:35Z</dcterms:created>
  <dcterms:modified xsi:type="dcterms:W3CDTF">2022-05-09T14:52:17Z</dcterms:modified>
</cp:coreProperties>
</file>