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48726" y="656499"/>
            <a:ext cx="402625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memory: </a:t>
            </a:r>
            <a:endParaRPr lang="en-US" sz="1200" noProof="1" smtClean="0"/>
          </a:p>
          <a:p>
            <a:pPr marL="171450" indent="-171450">
              <a:buFontTx/>
              <a:buChar char="-"/>
            </a:pPr>
            <a:r>
              <a:rPr lang="en-US" sz="1200" noProof="1" smtClean="0"/>
              <a:t>for </a:t>
            </a:r>
            <a:r>
              <a:rPr lang="en-US" sz="1200" noProof="1"/>
              <a:t>OS, filesystem cache, redundancy, and other native memory </a:t>
            </a:r>
            <a:r>
              <a:rPr lang="en-US" sz="1200" noProof="1" smtClean="0"/>
              <a:t>allocations:</a:t>
            </a:r>
            <a:endParaRPr lang="en-US" sz="1200" noProof="1"/>
          </a:p>
          <a:p>
            <a:pPr marL="171450" indent="-171450">
              <a:buFontTx/>
              <a:buChar char="-"/>
            </a:pPr>
            <a:r>
              <a:rPr lang="en-US" sz="1200" noProof="1" smtClean="0"/>
              <a:t>Configuration</a:t>
            </a:r>
            <a:r>
              <a:rPr lang="en-US" sz="1200" noProof="1"/>
              <a:t>: spark.executor.memoryOverhead=&lt;</a:t>
            </a:r>
            <a:r>
              <a:rPr lang="en-US" sz="1200" noProof="1" smtClean="0"/>
              <a:t>size&gt;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Default: max(0.1 * spark.executor.memory), 384MB</a:t>
            </a:r>
            <a:r>
              <a:rPr lang="en-US" sz="1200" noProof="1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K8S tunable: </a:t>
            </a:r>
            <a:r>
              <a:rPr lang="en-US" sz="1200" noProof="1"/>
              <a:t>spark.kubernetes.memoryOverheadFactor</a:t>
            </a:r>
          </a:p>
          <a:p>
            <a:endParaRPr lang="en-US" sz="1200" noProof="1"/>
          </a:p>
          <a:p>
            <a:r>
              <a:rPr lang="en-US" sz="1200" noProof="1" smtClean="0"/>
              <a:t>Optional, off-heap </a:t>
            </a:r>
            <a:r>
              <a:rPr lang="en-US" sz="1200" noProof="1"/>
              <a:t>unified memory pool: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spark.memory.offHeap.size</a:t>
            </a:r>
            <a:r>
              <a:rPr lang="en-US" sz="1200" noProof="1"/>
              <a:t>=&lt;</a:t>
            </a:r>
            <a:r>
              <a:rPr lang="en-US" sz="1200" noProof="1" smtClean="0"/>
              <a:t>size&gt;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spark.memory.offHeap.enabled=true</a:t>
            </a:r>
            <a:endParaRPr lang="en-US" sz="1200" noProof="1"/>
          </a:p>
          <a:p>
            <a:endParaRPr lang="en-US" sz="1200" noProof="1"/>
          </a:p>
          <a:p>
            <a:r>
              <a:rPr lang="en-US" sz="1200" noProof="1" smtClean="0"/>
              <a:t>Optional, </a:t>
            </a:r>
            <a:r>
              <a:rPr lang="en-US" sz="1200" noProof="1"/>
              <a:t>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YARN</a:t>
            </a:r>
            <a:r>
              <a:rPr lang="en-US" sz="1200" noProof="1"/>
              <a:t>: </a:t>
            </a:r>
            <a:r>
              <a:rPr lang="en-US" sz="1200" noProof="1" smtClean="0"/>
              <a:t>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 smtClean="0"/>
              <a:t>K8S</a:t>
            </a:r>
            <a:r>
              <a:rPr lang="en-US" sz="1200" noProof="1"/>
              <a:t>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9273" y="1122618"/>
            <a:ext cx="5326134" cy="2233631"/>
            <a:chOff x="2062172" y="1273757"/>
            <a:chExt cx="5326134" cy="2233631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493732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8" y="2344971"/>
              <a:ext cx="1906274" cy="1136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3597" y="2344971"/>
              <a:ext cx="3144743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329" y="2306546"/>
              <a:ext cx="3035447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Off-Heap unified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PySpark allocations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761" y="2524223"/>
              <a:ext cx="125183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4040" y="1709028"/>
              <a:ext cx="3559408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K8S, Mesos)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1375" y="3918127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 smtClean="0"/>
                <a:t>spark.memory.storageFraction=0.5</a:t>
              </a:r>
              <a:endParaRPr lang="en-US" sz="1801" noProof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 smtClean="0"/>
                <a:t>Off-Heap </a:t>
              </a:r>
              <a:r>
                <a:rPr lang="en-US" sz="1801" noProof="1"/>
                <a:t>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spark.memory.offHeap.size=&lt;</a:t>
              </a:r>
              <a:r>
                <a:rPr lang="en-US" sz="1801" noProof="1"/>
                <a:t>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spark.memory.offHeap.enabled=true</a:t>
              </a:r>
              <a:endParaRPr lang="en-US" sz="1801" noProof="1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 smtClean="0"/>
                <a:t>Optional from Other Memory Allocations </a:t>
              </a:r>
              <a:endParaRPr lang="en-US" sz="1801" noProof="1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</a:t>
            </a:r>
            <a:r>
              <a:rPr lang="en-US" sz="1200" noProof="1" smtClean="0"/>
              <a:t>3.x </a:t>
            </a:r>
            <a:r>
              <a:rPr lang="en-US" sz="1200" noProof="1"/>
              <a:t>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</a:t>
            </a:r>
            <a:r>
              <a:rPr lang="en-US" sz="1300" noProof="1" smtClean="0"/>
              <a:t>Jul 2021, </a:t>
            </a:r>
            <a:r>
              <a:rPr lang="en-US" sz="1300" noProof="1"/>
              <a:t>CC </a:t>
            </a:r>
            <a:r>
              <a:rPr lang="en-US" sz="1300" noProof="1" smtClean="0"/>
              <a:t>BY-SA 2.0</a:t>
            </a:r>
            <a:endParaRPr lang="en-US" sz="1300" noProof="1"/>
          </a:p>
        </p:txBody>
      </p:sp>
      <p:sp>
        <p:nvSpPr>
          <p:cNvPr id="37" name="Down Arrow 36"/>
          <p:cNvSpPr/>
          <p:nvPr/>
        </p:nvSpPr>
        <p:spPr>
          <a:xfrm>
            <a:off x="2472514" y="3399490"/>
            <a:ext cx="348250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6115" y="4443162"/>
            <a:ext cx="846237" cy="40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440" y="3930091"/>
            <a:ext cx="6650049" cy="2174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1" name="Rectangle 40"/>
          <p:cNvSpPr/>
          <p:nvPr/>
        </p:nvSpPr>
        <p:spPr>
          <a:xfrm>
            <a:off x="670441" y="4552562"/>
            <a:ext cx="3996167" cy="156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2" name="Rectangle 41"/>
          <p:cNvSpPr/>
          <p:nvPr/>
        </p:nvSpPr>
        <p:spPr>
          <a:xfrm>
            <a:off x="4668731" y="4550448"/>
            <a:ext cx="1598269" cy="1557225"/>
          </a:xfrm>
          <a:prstGeom prst="rect">
            <a:avLst/>
          </a:prstGeom>
          <a:solidFill>
            <a:srgbClr val="F2D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63" y="3931982"/>
            <a:ext cx="33252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Executor JVM </a:t>
            </a:r>
            <a:r>
              <a:rPr lang="en-US" sz="1801" noProof="1" smtClean="0"/>
              <a:t>Heap</a:t>
            </a:r>
          </a:p>
          <a:p>
            <a:r>
              <a:rPr lang="en-US" sz="1801" b="1" noProof="1" smtClean="0"/>
              <a:t>spark.executor.memory=&lt;size&gt;</a:t>
            </a:r>
            <a:endParaRPr lang="en-US" sz="1801" noProof="1"/>
          </a:p>
        </p:txBody>
      </p:sp>
      <p:sp>
        <p:nvSpPr>
          <p:cNvPr id="44" name="TextBox 43"/>
          <p:cNvSpPr txBox="1"/>
          <p:nvPr/>
        </p:nvSpPr>
        <p:spPr>
          <a:xfrm>
            <a:off x="697772" y="4625737"/>
            <a:ext cx="316941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1" noProof="1"/>
              <a:t>On-Heap Unified Memory Pool</a:t>
            </a:r>
          </a:p>
          <a:p>
            <a:r>
              <a:rPr lang="en-US" sz="1801" b="1" noProof="1" smtClean="0"/>
              <a:t>spark.memory.fraction</a:t>
            </a:r>
            <a:r>
              <a:rPr lang="en-US" sz="1801" noProof="1" smtClean="0"/>
              <a:t>=0.6</a:t>
            </a:r>
            <a:endParaRPr lang="en-US" sz="1801" noProof="1"/>
          </a:p>
        </p:txBody>
      </p:sp>
      <p:sp>
        <p:nvSpPr>
          <p:cNvPr id="45" name="Rectangle 44"/>
          <p:cNvSpPr/>
          <p:nvPr/>
        </p:nvSpPr>
        <p:spPr>
          <a:xfrm>
            <a:off x="6259399" y="4550448"/>
            <a:ext cx="1049559" cy="1557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4529" y="4546585"/>
            <a:ext cx="1540056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User Memory:</a:t>
            </a:r>
          </a:p>
          <a:p>
            <a:r>
              <a:rPr lang="en-US" sz="1801" noProof="1"/>
              <a:t>1 </a:t>
            </a:r>
            <a:r>
              <a:rPr lang="en-US" sz="1801" noProof="1" smtClean="0"/>
              <a:t>-spark.memory.fraction</a:t>
            </a:r>
            <a:r>
              <a:rPr lang="en-US" sz="1801" noProof="1" smtClean="0"/>
              <a:t>=</a:t>
            </a:r>
            <a:r>
              <a:rPr lang="en-US" sz="1801" noProof="1" smtClean="0"/>
              <a:t>0.4</a:t>
            </a:r>
            <a:endParaRPr lang="en-US" sz="1801" noProof="1"/>
          </a:p>
          <a:p>
            <a:endParaRPr lang="en-GB" sz="180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261500" y="4557186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2733" y="4552563"/>
            <a:ext cx="129351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noProof="1"/>
              <a:t>Reserved Memory:</a:t>
            </a:r>
          </a:p>
          <a:p>
            <a:pPr algn="ctr"/>
            <a:r>
              <a:rPr lang="en-US" sz="1801" noProof="1"/>
              <a:t>300 MB</a:t>
            </a:r>
            <a:endParaRPr lang="en-GB" sz="1801" dirty="0"/>
          </a:p>
        </p:txBody>
      </p:sp>
      <p:sp>
        <p:nvSpPr>
          <p:cNvPr id="47" name="Rectangle 46"/>
          <p:cNvSpPr/>
          <p:nvPr/>
        </p:nvSpPr>
        <p:spPr>
          <a:xfrm>
            <a:off x="670441" y="5334072"/>
            <a:ext cx="2218501" cy="777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8" name="Rectangle 47"/>
          <p:cNvSpPr/>
          <p:nvPr/>
        </p:nvSpPr>
        <p:spPr>
          <a:xfrm>
            <a:off x="2646639" y="5334069"/>
            <a:ext cx="2020457" cy="777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50" name="TextBox 49"/>
          <p:cNvSpPr txBox="1"/>
          <p:nvPr/>
        </p:nvSpPr>
        <p:spPr>
          <a:xfrm>
            <a:off x="688949" y="5386818"/>
            <a:ext cx="35868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Storage:</a:t>
            </a:r>
          </a:p>
          <a:p>
            <a:r>
              <a:rPr lang="en-US" sz="1801" noProof="1" smtClean="0"/>
              <a:t>spark.memory.storageFraction=0.5</a:t>
            </a:r>
            <a:endParaRPr lang="en-US" sz="1801" noProof="1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120565" y="5592288"/>
            <a:ext cx="1087243" cy="439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64253" y="5375571"/>
            <a:ext cx="12131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66608" y="4550448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4705</TotalTime>
  <Words>155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10</cp:revision>
  <cp:lastPrinted>2020-08-31T08:01:26Z</cp:lastPrinted>
  <dcterms:created xsi:type="dcterms:W3CDTF">2020-08-14T14:29:35Z</dcterms:created>
  <dcterms:modified xsi:type="dcterms:W3CDTF">2021-05-07T19:32:47Z</dcterms:modified>
</cp:coreProperties>
</file>