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77" r:id="rId20"/>
    <p:sldId id="284" r:id="rId21"/>
    <p:sldId id="278" r:id="rId22"/>
    <p:sldId id="279" r:id="rId23"/>
    <p:sldId id="280" r:id="rId24"/>
    <p:sldId id="282" r:id="rId25"/>
    <p:sldId id="285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6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2164-8AF0-4F7B-B2F5-5D18E5677A8C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C89A-CEC4-4F22-8C7E-6880992179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3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2164-8AF0-4F7B-B2F5-5D18E5677A8C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C89A-CEC4-4F22-8C7E-6880992179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9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2164-8AF0-4F7B-B2F5-5D18E5677A8C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C89A-CEC4-4F22-8C7E-6880992179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8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2164-8AF0-4F7B-B2F5-5D18E5677A8C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C89A-CEC4-4F22-8C7E-6880992179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7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2164-8AF0-4F7B-B2F5-5D18E5677A8C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C89A-CEC4-4F22-8C7E-6880992179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3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2164-8AF0-4F7B-B2F5-5D18E5677A8C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C89A-CEC4-4F22-8C7E-6880992179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3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2164-8AF0-4F7B-B2F5-5D18E5677A8C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C89A-CEC4-4F22-8C7E-6880992179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2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2164-8AF0-4F7B-B2F5-5D18E5677A8C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C89A-CEC4-4F22-8C7E-6880992179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9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2164-8AF0-4F7B-B2F5-5D18E5677A8C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C89A-CEC4-4F22-8C7E-6880992179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2164-8AF0-4F7B-B2F5-5D18E5677A8C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C89A-CEC4-4F22-8C7E-6880992179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5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2164-8AF0-4F7B-B2F5-5D18E5677A8C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C89A-CEC4-4F22-8C7E-6880992179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0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92164-8AF0-4F7B-B2F5-5D18E5677A8C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2C89A-CEC4-4F22-8C7E-6880992179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9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erasmusplus.org.ua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tatic.thegeekstuff.com/wp-content/uploads/2012/12/hadoo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874" y="3047365"/>
            <a:ext cx="2696351" cy="202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" y="2857500"/>
            <a:ext cx="11518392" cy="3451860"/>
          </a:xfrm>
        </p:spPr>
        <p:txBody>
          <a:bodyPr>
            <a:normAutofit/>
          </a:bodyPr>
          <a:lstStyle/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6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GFS	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6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Map/Reduce</a:t>
            </a:r>
          </a:p>
          <a:p>
            <a:pPr algn="l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sz="6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096" y="440370"/>
            <a:ext cx="4219575" cy="2076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79716" y="132478"/>
            <a:ext cx="4638675" cy="3038475"/>
          </a:xfrm>
          <a:prstGeom prst="rect">
            <a:avLst/>
          </a:prstGeom>
        </p:spPr>
      </p:pic>
      <p:sp>
        <p:nvSpPr>
          <p:cNvPr id="6" name="Прямоугольник 4"/>
          <p:cNvSpPr/>
          <p:nvPr/>
        </p:nvSpPr>
        <p:spPr>
          <a:xfrm>
            <a:off x="7702219" y="5131827"/>
            <a:ext cx="443339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500" b="1" dirty="0">
                <a:solidFill>
                  <a:srgbClr val="E15230"/>
                </a:solidFill>
              </a:rPr>
              <a:t>Topic </a:t>
            </a:r>
            <a:r>
              <a:rPr lang="en-GB" sz="11500" b="1" dirty="0" smtClean="0">
                <a:solidFill>
                  <a:srgbClr val="E15230"/>
                </a:solidFill>
              </a:rPr>
              <a:t>1</a:t>
            </a:r>
            <a:endParaRPr lang="uk-UA" sz="11500" b="1" dirty="0">
              <a:solidFill>
                <a:srgbClr val="E15230"/>
              </a:solidFill>
            </a:endParaRPr>
          </a:p>
        </p:txBody>
      </p:sp>
      <p:pic>
        <p:nvPicPr>
          <p:cNvPr id="7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6786"/>
            <a:ext cx="1978702" cy="841641"/>
          </a:xfrm>
          <a:prstGeom prst="rect">
            <a:avLst/>
          </a:prstGeom>
        </p:spPr>
      </p:pic>
      <p:pic>
        <p:nvPicPr>
          <p:cNvPr id="8" name="Picture 2" descr="Erasmus+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883" y="6046307"/>
            <a:ext cx="2869905" cy="76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00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tatic.thegeekstuff.com/wp-content/uploads/2012/12/hadoo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0919" cy="104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принципы работы системы Hadoop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Вообще возникает главный вопрос - для чего вообще существует Hadoop? Какую проблему он решает? Проще говоря, во многих компаниях и организациях есть огромное количество данных, которые должны быть проанализированы и обработаны очень быстро. Если мы сможем разделить огромный кусок данных на небольшие куски и разложить их по многих машинах, и обработать их параллельно - то мы сможем получить результат очень быстро - это и делает Hadoop.</a:t>
            </a:r>
          </a:p>
          <a:p>
            <a:pPr marL="0" indent="0">
              <a:buNone/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Пусть имеем огромный файл данных, содержащий письма, отправленные в отдел обслуживания клиентов. Хотим увидеть, сколько раз слово "возвращение" было напечатано клиентами. Основные шаги: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Клиентская машина загружает данные в кластер (File.txt)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Джоба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анализирующий эти данные (подсчет количества слов);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результатов в новом файле (Results.txt) на кластере;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файла результатов.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20"/>
          <p:cNvPicPr/>
          <p:nvPr/>
        </p:nvPicPr>
        <p:blipFill rotWithShape="1">
          <a:blip r:embed="rId3" cstate="print"/>
          <a:srcRect l="1" r="56777"/>
          <a:stretch/>
        </p:blipFill>
        <p:spPr bwMode="auto">
          <a:xfrm>
            <a:off x="8508239" y="4001294"/>
            <a:ext cx="1897891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311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luca.fi/images/exclamation_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72" y="5543057"/>
            <a:ext cx="952455" cy="96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2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7313" y="0"/>
            <a:ext cx="6164687" cy="2897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835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здесь заключается в быстрой параллельной обработке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больших объемов данных.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нужно столько машин, сколько есть в наличии для всего файла.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этой целью клиентская машина разобьет файл данных на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более мелкие блоки и поместит эти блоки на разных машинах в кластере.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Чем больше блоков будет при разбивке, тем больше машин будут иметь возможность работать на этих данных параллельно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spcBef>
                <a:spcPts val="0"/>
              </a:spcBef>
              <a:buAutoNum type="arabicParenR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ашина-клиент разбивает File.txt на три блока. </a:t>
            </a:r>
          </a:p>
          <a:p>
            <a:pPr marL="342900" indent="-342900">
              <a:spcBef>
                <a:spcPts val="0"/>
              </a:spcBef>
              <a:buAutoNum type="arabicParenR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блока, клиент запрашивает Name Node об имеющихся Data Node которые будут хранить копию этого блока (обычно соединение через TCP протокол). </a:t>
            </a:r>
          </a:p>
          <a:p>
            <a:pPr marL="342900" indent="-342900">
              <a:spcBef>
                <a:spcPts val="0"/>
              </a:spcBef>
              <a:buAutoNum type="arabicParenR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Затем, получив список узлов, Клиент записывает блок в узел данных. </a:t>
            </a:r>
          </a:p>
          <a:p>
            <a:pPr marL="342900" indent="-342900">
              <a:spcBef>
                <a:spcPts val="0"/>
              </a:spcBef>
              <a:buAutoNum type="arabicParenR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Узел данных реплицирует полученный им блок на других узла данных. </a:t>
            </a:r>
          </a:p>
          <a:p>
            <a:pPr marL="342900" indent="-342900">
              <a:spcBef>
                <a:spcPts val="0"/>
              </a:spcBef>
              <a:buAutoNum type="arabicParenR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 1) – 4) для других блоков.</a:t>
            </a:r>
          </a:p>
          <a:p>
            <a:pPr marL="342900" indent="-342900">
              <a:spcBef>
                <a:spcPts val="0"/>
              </a:spcBef>
              <a:buAutoNum type="arabicParenR"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Node не принимает участия в процессе передачи данных. Name Node обеспечивает только </a:t>
            </a:r>
            <a:r>
              <a:rPr lang="en-US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данные сейчас находятся и куда данные должны быть загружены в кластер (метаданные файловой системы).</a:t>
            </a:r>
            <a:endPara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http://static.thegeekstuff.com/wp-content/uploads/2012/12/hadoo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0919" cy="104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Загрузка данных в </a:t>
            </a:r>
            <a:b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кластер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486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3679" y="808820"/>
            <a:ext cx="5386687" cy="2493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http://static.thegeekstuff.com/wp-content/uploads/2012/12/hadoo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0919" cy="104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Концепция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"Rack Awareness"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7450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Hadoop имеет концепцию </a:t>
            </a: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Rack Awareness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Hadoop может вручную определить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стоек каждого узла Data Node в кластере.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 для чего все эти сложности?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Существуют две основные причины: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1)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предотвращение потери данных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2)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 сети.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блок данных будет реплицировать на несколько машин, чтобы предотвратить потерю всех копий данных при выходе из строя одной машины.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проблема может возникнуть, если все копии данных будут расположены на машины в одной и той же стойке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Поэтому, </a:t>
            </a: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Node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знает, где данные узлы располагаются и используя эту информацию, принимает обоснованное решение о том, куда реплицировать данные в кластере. </a:t>
            </a:r>
          </a:p>
          <a:p>
            <a:pPr>
              <a:spcBef>
                <a:spcPts val="0"/>
              </a:spcBef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также предположение, что две машины в одной стойке имеют гораздо большую пропускную способность и уменьшают задержку при работе между собой, чем две машины в двух разных стойках. Поэтому Hadoop может используя концепцию </a:t>
            </a:r>
            <a:r>
              <a:rPr lang="en-US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Rack Awareness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</a:t>
            </a: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защищает данные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также оптимально размещает работу потоков в кластере для </a:t>
            </a: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повышения производительности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сети.</a:t>
            </a:r>
          </a:p>
        </p:txBody>
      </p:sp>
    </p:spTree>
    <p:extLst>
      <p:ext uri="{BB962C8B-B14F-4D97-AF65-F5344CB8AC3E}">
        <p14:creationId xmlns:p14="http://schemas.microsoft.com/office/powerpoint/2010/main" val="762382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static.thegeekstuff.com/wp-content/uploads/2012/12/hadoo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0919" cy="104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Процес запису файлів в HDFS.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" y="1356995"/>
            <a:ext cx="3994159" cy="3047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61565" y="1825625"/>
            <a:ext cx="2068869" cy="27352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81115" y="1356995"/>
            <a:ext cx="3715921" cy="3170079"/>
          </a:xfrm>
          <a:prstGeom prst="rect">
            <a:avLst/>
          </a:prstGeom>
        </p:spPr>
      </p:pic>
      <p:pic>
        <p:nvPicPr>
          <p:cNvPr id="10" name="Picture 2" descr="http://findicons.com/files/icons/1700/2d/512/arrow_righ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242" y="3151288"/>
            <a:ext cx="850006" cy="85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findicons.com/files/icons/1700/2d/512/arrow_righ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269" y="3146392"/>
            <a:ext cx="850006" cy="85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56883" y="5130072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списка от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об 3х узлах для записи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канала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5800" y="4958366"/>
            <a:ext cx="3398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Репликация: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клиент –</a:t>
            </a:r>
            <a:r>
              <a:rPr lang="en-US" dirty="0" smtClean="0"/>
              <a:t>&gt; Data</a:t>
            </a:r>
            <a:r>
              <a:rPr lang="ru-RU" dirty="0" smtClean="0"/>
              <a:t> </a:t>
            </a:r>
            <a:r>
              <a:rPr lang="en-US" dirty="0" smtClean="0"/>
              <a:t>Node</a:t>
            </a:r>
            <a:r>
              <a:rPr lang="ru-RU" dirty="0" smtClean="0"/>
              <a:t> 1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Data</a:t>
            </a:r>
            <a:r>
              <a:rPr lang="ru-RU" dirty="0" smtClean="0"/>
              <a:t> </a:t>
            </a:r>
            <a:r>
              <a:rPr lang="en-US" dirty="0" smtClean="0"/>
              <a:t>Node</a:t>
            </a:r>
            <a:r>
              <a:rPr lang="ru-RU" dirty="0" smtClean="0"/>
              <a:t> 1 –</a:t>
            </a:r>
            <a:r>
              <a:rPr lang="en-US" dirty="0" smtClean="0"/>
              <a:t>&gt; Data</a:t>
            </a:r>
            <a:r>
              <a:rPr lang="ru-RU" dirty="0" smtClean="0"/>
              <a:t> </a:t>
            </a:r>
            <a:r>
              <a:rPr lang="en-US" dirty="0" smtClean="0"/>
              <a:t>Node</a:t>
            </a:r>
            <a:r>
              <a:rPr lang="ru-RU" dirty="0" smtClean="0"/>
              <a:t> 5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Data</a:t>
            </a:r>
            <a:r>
              <a:rPr lang="ru-RU" dirty="0" smtClean="0"/>
              <a:t> </a:t>
            </a:r>
            <a:r>
              <a:rPr lang="en-US" dirty="0" smtClean="0"/>
              <a:t>Node</a:t>
            </a:r>
            <a:r>
              <a:rPr lang="ru-RU" dirty="0" smtClean="0"/>
              <a:t> 5 –</a:t>
            </a:r>
            <a:r>
              <a:rPr lang="en-US" dirty="0" smtClean="0"/>
              <a:t>&gt; Data</a:t>
            </a:r>
            <a:r>
              <a:rPr lang="ru-RU" dirty="0" smtClean="0"/>
              <a:t> </a:t>
            </a:r>
            <a:r>
              <a:rPr lang="en-US" dirty="0" smtClean="0"/>
              <a:t>Node</a:t>
            </a:r>
            <a:r>
              <a:rPr lang="ru-RU" dirty="0" smtClean="0"/>
              <a:t> 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21415" y="4936889"/>
            <a:ext cx="3835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Отправлено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«Успех»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Закрыта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сессия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скажет Name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Node, что блок успешно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записан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обновляет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метаданные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3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189866"/>
            <a:ext cx="3962400" cy="2360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://static.thegeekstuff.com/wp-content/uploads/2012/12/hadoo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0919" cy="104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записи файлов в HDFS.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8314"/>
            <a:ext cx="10515600" cy="4768649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Клиент он хочет записать File.txt.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Name Node предоставляет права и уникальный список для каждого блока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трех Data Node. (В одной стойке будет существовать две копии данных,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еще одна копия - в другой стойке.)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Клиент должен быть уверен, что все данные узлы готовы принять копии этого блока.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Клиент (для блока А) открывает TCP связь c Data Node 1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Далее посылаются сообщение о готовности к приему блока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Подтверждение готовности возвращается по тому же соединению TCP, (пока  клиент не получит сообщение "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между всеми тремя блоками данных создается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(Когда Data Node получит блок данных он сразу пошлет его копию к следующему узлу в канале)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8) Следующий блок не будет реплицировать, пока предыдущий блок не будет успешно записан на все три узла.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Когда все три узла успешно получили блок - то они отправят сообщение к Name Node "Блок реплицирован". Также будет отправлено сообщение "Успех" назад по каналу и будет закрыта TCP сессия.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10) Клиент получает сообщение об успешном выполнении и докладывает Name Node, что блок успешно записан.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11) Name Node  возобновляет метаданные местоположение "Блока А" файла File.txt.</a:t>
            </a:r>
          </a:p>
        </p:txBody>
      </p:sp>
    </p:spTree>
    <p:extLst>
      <p:ext uri="{BB962C8B-B14F-4D97-AF65-F5344CB8AC3E}">
        <p14:creationId xmlns:p14="http://schemas.microsoft.com/office/powerpoint/2010/main" val="119520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static.thegeekstuff.com/wp-content/uploads/2012/12/hadoo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0919" cy="104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4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1099" y="1562260"/>
            <a:ext cx="5929465" cy="329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 читання файлів з HDFS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Клиент хочет Получить файл с HDFS.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спрашивает Name Node в расположении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определенного блока файла.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Name Node возвращает список всех вузов данных,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хранящий этот блок.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Клиент выбирает Data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каждого блока из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 списка и читает по одному блоку за раз. Клиент НЕ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переходит на следующий блок пока предыдущий блок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завершится.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723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tatic.thegeekstuff.com/wp-content/uploads/2012/12/hadoo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0919" cy="104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Выводы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8314"/>
            <a:ext cx="10515600" cy="4768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 применения и ограничения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программной платформы Hadoop, как и любой архитектуры, накладывает некоторые ограничения на: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задач, которые можно с помощью это программной платформы, решить эффективно;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Условия, в которых поставленные задачи решаются.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Применение Hadoop MapReduce </a:t>
            </a: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эффективно на больших кластерах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затраты на межсетевые взаимодействия пренебрежительно малы по сравнению со степенью распараллеливания.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поддержки альтернативной программной модели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 распределенных вычислений: в Hadoop v1.0 поддерживается только модель вычислений Map / Reduce.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Невозможность использования в средах с высокими требованиями к надежности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из-за наличия в платформе Hadoop единичных точек отказа;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совместимости версий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требование по единовременному обновлению всех вычислительных узлов кластера при обновлении платформы Hadoop (установке новой версии или пакета обновления);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поддержки работы с обновляемыми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потоковыми данными.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560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49317" cy="94934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9722" y="282882"/>
            <a:ext cx="10515600" cy="2073647"/>
          </a:xfrm>
        </p:spPr>
        <p:txBody>
          <a:bodyPr>
            <a:noAutofit/>
          </a:bodyPr>
          <a:lstStyle/>
          <a:p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ПРОГРАММНЫЙ ИНТЕРФЕЙС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/ REDUCE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распределенных задач на платформе Hadoop происходит в рамках парадигмы Map / Reduce - это программная модель выполнения распределенных вычислений для больших объемов данных. </a:t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В общем случае, для Map / Reduce выделяют 2 фазы: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29570" y="2472744"/>
            <a:ext cx="5157787" cy="650212"/>
          </a:xfrm>
        </p:spPr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Map(ƒ, c)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839788" y="3236891"/>
            <a:ext cx="5157787" cy="2952772"/>
          </a:xfrm>
        </p:spPr>
        <p:txBody>
          <a:bodyPr>
            <a:norm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Принимает функцию ƒ и список с. Возвращает исходный список, который является результатом применения функции ƒ к элементам входного списка с.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172200" y="2472744"/>
            <a:ext cx="5183188" cy="606700"/>
          </a:xfrm>
        </p:spPr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Reduce(ƒ, c)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172200" y="3236891"/>
            <a:ext cx="5183188" cy="2952772"/>
          </a:xfrm>
        </p:spPr>
        <p:txBody>
          <a:bodyPr>
            <a:norm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Принимает функцию ƒ и список с. Возвращает объект, образованный через свертку коллекции C через функцию ƒ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4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4055" y="4644073"/>
            <a:ext cx="2045970" cy="154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4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8244" y="4707890"/>
            <a:ext cx="2451100" cy="1509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337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6757" y="4072255"/>
            <a:ext cx="36957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49317" cy="9493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Основные этапы выполнения Hadoop     	MapReduce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24"/>
            <a:ext cx="10515600" cy="528677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</a:t>
            </a: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концепции Hadoop MapReduce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сформулировать следующим образом: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/ вычисление больших объемов данных;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масштабируемость;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распараллеливание задач;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на ненадежном оборудовании;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обработка отказов выполнения задач.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Hadoop MapReduce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условно разделить на следующие </a:t>
            </a: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lang="ru-RU" sz="1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 делятся на блоки данных обусловленного размера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(от 16 Мб до 128 Мб) - сплиты (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MapReduce Framework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закрепляет за каждой функцией Map определенный сплит. 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функция Map получает на вход список пар «ключ / значение»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обрабатывает их и на выходе получает ноль или больше пар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«ключ / значение» , которые являются промежуточным результатом.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функция Map () получает на вход свой ​​уникальный набор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данных, который не повторяется ни для какой другой функции Map ().</a:t>
            </a:r>
            <a:endParaRPr lang="uk-UA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674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8643" y="3249942"/>
            <a:ext cx="3200057" cy="34706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49317" cy="9493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Основные этапы выполнения Hadoop     	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ru-RU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ru-RU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  <a:endParaRPr lang="ru-RU" sz="1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распределение промежуточных результатов, полученных на этапе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по-Reduce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задачам. Цель - это балансирование нагрузки. Происходит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промежуточная свертка, локальных по отношению к функции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значений.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комбинирование промежуточных данных, что ведет, к уменьшению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объема передаваемой между узлами информации.</a:t>
            </a:r>
          </a:p>
          <a:p>
            <a:pPr marL="0" indent="0">
              <a:spcBef>
                <a:spcPts val="600"/>
              </a:spcBef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ru-RU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ru-RU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ru-RU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endParaRPr lang="ru-RU" sz="1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копирование результатов, полученных в результате работы функций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Map и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(если была определена), с Map-узлов на Reduce-узлы.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сортировка, группировка по ключу K полученных в результате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операции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промежуточных значений на Reduce-узлы.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«слияние» данных, полученных от различных узлов, для операции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свертки.</a:t>
            </a:r>
          </a:p>
        </p:txBody>
      </p:sp>
      <p:pic>
        <p:nvPicPr>
          <p:cNvPr id="4" name="Рисунок 5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0040" y="298858"/>
            <a:ext cx="2913560" cy="2783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515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36579" y="1097333"/>
            <a:ext cx="1720850" cy="21172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Распределённые системы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43851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274518"/>
            <a:ext cx="5157787" cy="33664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Согласованность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когда происходит 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в файл то как это синхронизируется с его репликами?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единого состояния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ведь нет ни одного процесса в распределенной системе, который бы знал текущий глобальное состояние системы.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Сбои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происходят чаще в централизованной системе.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могут возникать проблемы с пересылкой важной информации по сети.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43851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1803042"/>
            <a:ext cx="5183188" cy="372199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1) 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нагрузки / балансировки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назначение задачи на процессоры так, чтобы оптимизировать общую загрузку системы.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Усиление мощности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различные узлы работают над одной задачей.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Масштабируемость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Экономичность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набор дешевых чипов может обеспечить лучшие показатели в отношении цена / производительность, чем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мэйнфрейм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Мейнфрейм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есть в 10 раз быстрее, но в 1000 раз дороже).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6823" y="5640946"/>
            <a:ext cx="11011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общем нагрузка распределяется таким образом, чтобы задачи назначаются на процессоры так, чтобы оптимизировать общую загруженность системы.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3234" y="1690688"/>
            <a:ext cx="3510566" cy="3435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49317" cy="9493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Основные этапы выполнения Hadoop     	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вызывает функцию Reduce для каждого уникального 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ключа K 'в отсортированном списке значений. Все операции Reduce () 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выполняются параллельно и не зависят от результатов работы друг друга. 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результаты работы каждой функции Reduce () пишется 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отдельный выходной поток.</a:t>
            </a:r>
          </a:p>
          <a:p>
            <a:pPr marL="0" indent="0"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6) </a:t>
            </a:r>
            <a:r>
              <a:rPr lang="ru-RU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endParaRPr lang="ru-RU" sz="1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Результаты, полученные на этапе Reduce, записываются в выходной 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 (в общем случае, файловые блоки в HDFS). Каждый Reduce-узел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пишет в свой выходной поток.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8480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49317" cy="9493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Весь цикл работы Hadoop и MapReduce</a:t>
            </a:r>
            <a:b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5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8344" y="1043189"/>
            <a:ext cx="9015211" cy="565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5175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49317" cy="9493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Архитектура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Hadoop MapReduce.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1825"/>
            <a:ext cx="10515600" cy="5473521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Hadoop MapReduce использует архитектуру «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master-worker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», где мастер - единственный экземпляр управляющего процесса (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JobTracker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как правило, запущен на отдельной машине (вычислительном узле).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Worker-процессы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 произвольное количество процессов 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TaskTracker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выполняемые на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DataNode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JobTracker и TaskTracker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«лежат» над уровнем хранения HDFS, и 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запускаются / выполняются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соответствии со следующими правилами: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экземпляр JobTracker исполняется на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узле HDFS;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экземпляр TaskTracker выполняются на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DataNode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узле;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TaskTracker выполняется на максимально близком узле к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DataNode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данные которого обрабатываются.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Вышеописанные принципы расположения JobTracker и TaskTracker процессов позволяют существенно сократить объемы передаваемых по сети данных и задержки в сети, связанные с передачей этих данных - то есть основные «узкие места» производительности в современных распределенных системах.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JobTracker является единственным узлом, на котором выполняется MapReduce, вызываемое программным клиентом.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JobTracker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выполняет следующие функции: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планирование индивидуальных (по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DataNode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задач Map и Reduce, промежуточных сверток;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координация задач;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мониторинг выполнения задач;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переназначение задач, завершились неудачей, другим узлам TaskTracker.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свою очередь, 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TaskTracker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выполняет следующие функции: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выполнения Map-и Reduce-задач;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управление выполнением задач;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отправка уведомлений о статусе задачи и завершения работы узла JobTracker;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отправка диагностических сообщений 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heartbeat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узлу JobTracker.</a:t>
            </a:r>
          </a:p>
        </p:txBody>
      </p:sp>
    </p:spTree>
    <p:extLst>
      <p:ext uri="{BB962C8B-B14F-4D97-AF65-F5344CB8AC3E}">
        <p14:creationId xmlns:p14="http://schemas.microsoft.com/office/powerpoint/2010/main" val="3595280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49317" cy="9493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6426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Первый этап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MapReduce: Map.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676"/>
            <a:ext cx="10515600" cy="5087155"/>
          </a:xfrm>
        </p:spPr>
        <p:txBody>
          <a:bodyPr>
            <a:normAutofit lnSpcReduction="10000"/>
          </a:bodyPr>
          <a:lstStyle/>
          <a:p>
            <a:pPr marL="0" lvl="0" indent="0">
              <a:spcBef>
                <a:spcPts val="400"/>
              </a:spcBef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400"/>
              </a:spcBef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400"/>
              </a:spcBef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400"/>
              </a:spcBef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400"/>
              </a:spcBef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400"/>
              </a:spcBef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400"/>
              </a:spcBef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400"/>
              </a:spcBef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400"/>
              </a:spcBef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400"/>
              </a:spcBef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40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JobTracker консультируется с Name Node, чтобы узнать какие узлы данных хранят блоки файла File.txt.</a:t>
            </a:r>
          </a:p>
          <a:p>
            <a:pPr marL="0" lvl="0" indent="0">
              <a:spcBef>
                <a:spcPts val="40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Далее JobTracker приказывает TaskTracker работать на этих узлах на локальных блоках данных</a:t>
            </a:r>
          </a:p>
          <a:p>
            <a:pPr marL="0" lvl="0" indent="0">
              <a:spcBef>
                <a:spcPts val="40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TaskTracker запускает задачи MapReduce Job и контролирует процесс.</a:t>
            </a:r>
          </a:p>
          <a:p>
            <a:pPr marL="0" lvl="0" indent="0">
              <a:spcBef>
                <a:spcPts val="40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TaskTracker направляет технические сообщение (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heartbeats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и состояние задачи обратно в JobTracker.</a:t>
            </a:r>
          </a:p>
          <a:p>
            <a:pPr marL="0" lvl="0" indent="0">
              <a:spcBef>
                <a:spcPts val="40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 Когда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каждае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из задач завершается, то каждый из узлов сохраняет результат своего вычисления во временном локальном хранилище. Это и есть "промежуточные данные".</a:t>
            </a:r>
          </a:p>
          <a:p>
            <a:pPr marL="0" lvl="0" indent="0">
              <a:spcBef>
                <a:spcPts val="40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6) Следующим шаг - это передача промежуточных данных по сети на узел, выполняющий задачу Reduce для окончательного вычисления.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5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99" y="1314472"/>
            <a:ext cx="455422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5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6574" y="1200785"/>
            <a:ext cx="3890010" cy="273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findicons.com/files/icons/1700/2d/512/arrow_righ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952" y="2080094"/>
            <a:ext cx="850006" cy="85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382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5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3643" y="949347"/>
            <a:ext cx="4677410" cy="266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5834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Второй этап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MapReduce: Reduce.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4929"/>
            <a:ext cx="10515600" cy="48420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этап наступает когда задача Map на машинах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завершились и породила промежуточные данные.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</a:t>
            </a: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нужно собрать все эти промежуточные данные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объединить и переправить для дальнейшей обработки.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arenR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JobTracker начинает этап Reduce - посылает задания на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из узлов кластера, чтобы захватить промежуточные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от всех выполненных заданий Map.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Reduce задачи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забрает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все промежуточные данные от Map задач и могут начать заключительный этап вычислений. В примере - просто добавляем вхождения слова "Возвращение" и записываем результат в файл с именем Results.txt.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Этот файл - Results.txt записывается в HDFS после завершения всех процессов.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Далее он разбивается на блоки, реплицируется и т.д.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 Работа считается законченной только после того, как клиентская машина сможет читать файл Results.txt с HDFS.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49317" cy="94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72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Hive architecture</a:t>
            </a:r>
          </a:p>
        </p:txBody>
      </p:sp>
      <p:pic>
        <p:nvPicPr>
          <p:cNvPr id="61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743200" y="1600201"/>
            <a:ext cx="6087533" cy="5038725"/>
          </a:xfrm>
          <a:noFill/>
        </p:spPr>
      </p:pic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B773F8D-72DC-4194-A5A9-3E9DC4B818BF}" type="datetime1">
              <a:rPr lang="en-US"/>
              <a:pPr>
                <a:defRPr/>
              </a:pPr>
              <a:t>2/14/2019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79E65-6846-4650-B830-32363A5C7295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9048" y="941977"/>
            <a:ext cx="1217054" cy="1497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Hadoop MapReduce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90516"/>
            <a:ext cx="5157787" cy="1214559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pPr algn="ctr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874738"/>
            <a:ext cx="5157787" cy="4314925"/>
          </a:xfrm>
        </p:spPr>
        <p:txBody>
          <a:bodyPr>
            <a:noAutofit/>
          </a:bodyPr>
          <a:lstStyle/>
          <a:p>
            <a:pPr lvl="0"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контроля над потоком данных</a:t>
            </a:r>
          </a:p>
          <a:p>
            <a:pPr marL="0" lvl="0" indent="0">
              <a:spcBef>
                <a:spcPts val="40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 разработчика (поток данных управляется фреймворком Hadoop MapReduce автоматически);</a:t>
            </a:r>
          </a:p>
          <a:p>
            <a:pPr lvl="0"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MapReduce, с точки зрения производительности, является менее эффективным, чем специализированные решения;</a:t>
            </a:r>
          </a:p>
          <a:p>
            <a:pPr lvl="0"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Эффективность применения MapReduce снижается при малом количество машин в кластере (высокие затраты на взаимодействие, а степень распараллеливания небольшая);</a:t>
            </a:r>
          </a:p>
          <a:p>
            <a:pPr lvl="0"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Невозможно предсказать окончания стадии Map;</a:t>
            </a:r>
          </a:p>
          <a:p>
            <a:pPr lvl="0"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Невозможно начать этап свертки, не закончив стадию Map;</a:t>
            </a:r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90515"/>
            <a:ext cx="5183188" cy="1214559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</a:t>
            </a:r>
          </a:p>
          <a:p>
            <a:pPr algn="ctr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39226"/>
            <a:ext cx="5183188" cy="41504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Эффективная работа с большим (от 100 Гб) объемом данных;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Масштабируемость;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тказоустойчивость;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Снижение требований к квалификации разработчика, в том числе его знаний и опыта по написанию многопоточного кода;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Дешевизна лицензирования (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49317" cy="94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8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143372" cy="24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Google File System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GFS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828"/>
            <a:ext cx="10515600" cy="4670135"/>
          </a:xfrm>
        </p:spPr>
        <p:txBody>
          <a:bodyPr>
            <a:normAutofit lnSpcReduction="10000"/>
          </a:bodyPr>
          <a:lstStyle/>
          <a:p>
            <a:pPr marL="2743200" lvl="6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Причины возникновения:</a:t>
            </a:r>
          </a:p>
          <a:p>
            <a:pPr lvl="6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тенденции в развитии web-приложений и экспоненциальный рост информации,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привели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потребности в появлении файловых систем ориентированных на обеспечение высокой производительности, масштабируемости, надежности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доступности.</a:t>
            </a:r>
          </a:p>
          <a:p>
            <a:pPr lvl="6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GFS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распределенная файловая система используемая компанией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Система предназначена для взаимодействия между вычислительными системами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в Google в качестве платформы хранения для генерации и обработки данных.</a:t>
            </a:r>
          </a:p>
          <a:p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особенности: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сбои в работе компонентов является скорее нормой, чем исключением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работа с огромными, по традиционным стандартам, файлами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большинство файлов меняются путем добавления новых данных, а не перезаписью существующей информации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4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662" y="901522"/>
            <a:ext cx="5280338" cy="3464416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1049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понятия дизайна</a:t>
            </a:r>
            <a:b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архитектуры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1085"/>
          </a:xfrm>
        </p:spPr>
        <p:txBody>
          <a:bodyPr>
            <a:normAutofit fontScale="92500" lnSpcReduction="20000"/>
          </a:bodyPr>
          <a:lstStyle/>
          <a:p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 в GFS организованы иерархически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с помощью 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каталогов, как и в любой другой файловой системе, и 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идентифицируются своим путем.</a:t>
            </a:r>
          </a:p>
          <a:p>
            <a:pPr marL="0" indent="0"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системе существуют </a:t>
            </a: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два типа серверов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мастер-сервера (одна главная машина </a:t>
            </a:r>
            <a:r>
              <a:rPr lang="ru-RU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чанк-сервера, хранящие данные (множество машин </a:t>
            </a:r>
            <a:r>
              <a:rPr lang="ru-RU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Chunkservers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чанка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(фрагмента файла):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Реплицируются 3 раза (по умолчанию)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64 мегабайт (гораздо больше, чем размер блока в обычной файловой системе)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идёт с файлами большого размера, и рационально разбивать файл на большие фрагменты, что бы уменьшить количество обращений.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неизменный глобальный уникальный 64 битный ключ (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chunk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присвоеный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мастером при создании чанка. </a:t>
            </a:r>
          </a:p>
          <a:p>
            <a:pPr>
              <a:buFontTx/>
              <a:buChar char="-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9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049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 descr="http://luca.fi/images/exclamation_mar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60" y="5336995"/>
            <a:ext cx="952455" cy="96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133" y="1017431"/>
            <a:ext cx="4239219" cy="249641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0153"/>
            <a:ext cx="10515600" cy="1600536"/>
          </a:xfrm>
        </p:spPr>
        <p:txBody>
          <a:bodyPr>
            <a:normAutofit/>
          </a:bodyPr>
          <a:lstStyle/>
          <a:p>
            <a:r>
              <a:rPr lang="uk-U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“</a:t>
            </a:r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Master-slave” архітектура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249251"/>
            <a:ext cx="10894694" cy="494041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uk-UA" sz="1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endParaRPr lang="ru-RU" sz="1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работу с метаданными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всей файловой системы. Метаданные: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пространство имен;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 о контроле доступа к данным;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файлов в чанки;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текущее положение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чанков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Контролирует всю глобальную деятельность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свободными чанка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сборка мусора (сбор более ненужных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чанков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orphaned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chunks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перемещение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чанков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между чанк – серверами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Мастер постоянно </a:t>
            </a: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обменивается сообщениями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HeartBeat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с чанк - серверами, чтобы отдать инструкции,  и определить их состояние (узнать они функционируют).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Chunkservers</a:t>
            </a:r>
            <a:endParaRPr lang="ru-RU" sz="1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бычно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Linux-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машины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ранят чанки на локальных дисках в виде файлов Linux и осуществляют чтение или запись чанка по указанному ключу и диапазону байт.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 взаимодействуют с мастером для операций с метаданными, но все операции с данными идут непосредственно из чанк-серверов. </a:t>
            </a:r>
          </a:p>
        </p:txBody>
      </p:sp>
    </p:spTree>
    <p:extLst>
      <p:ext uri="{BB962C8B-B14F-4D97-AF65-F5344CB8AC3E}">
        <p14:creationId xmlns:p14="http://schemas.microsoft.com/office/powerpoint/2010/main" val="89187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05341" y="1097334"/>
            <a:ext cx="1052088" cy="1294454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1049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GFS – преимущества и недостатки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55813"/>
            <a:ext cx="5157787" cy="3494981"/>
          </a:xfrm>
        </p:spPr>
        <p:txBody>
          <a:bodyPr>
            <a:noAutofit/>
          </a:bodyPr>
          <a:lstStyle/>
          <a:p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 на малых объемах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чтении и записи, для которых эта система не была назначена, весьма невелика. Причем обработка малых объемов ухудшает работу общего центра обработки данных.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Подходит для центров обработки данных, предназначенных для поиска.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 самым большим недостатком является то, что Google до сих пор </a:t>
            </a: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выпустил программное обеспечение с открытым исходным кодом и проявляет мало интереса к его продаже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55813"/>
            <a:ext cx="5183188" cy="3623770"/>
          </a:xfrm>
        </p:spPr>
        <p:txBody>
          <a:bodyPr>
            <a:normAutofit fontScale="62500" lnSpcReduction="20000"/>
          </a:bodyPr>
          <a:lstStyle/>
          <a:p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Троекратное репликация данных, мастер, быстро переходящий на другой ресурс, разумное размещение реплик, автоматическая повторная репликация и дешевая копия снимка.</a:t>
            </a:r>
          </a:p>
          <a:p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Большинство задач - это задача чтения, около 90%. GFS производительности на больших объемах последовательно считываемых данных является образцовым.</a:t>
            </a:r>
          </a:p>
          <a:p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Система организует свою работу даже из-за отказов различных типов, автоматически балансирует нагрузки функция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snapshot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3 дневно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окно для мертвых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чанков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Хранения не становится дешевле, ведь используется недорогое оборудование.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9903" y="5808373"/>
            <a:ext cx="9825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Именно поэтому были созданы другие распределенные системы, основываясь на GFS. Одна из наиболее популярных распределенных систем с открытыми кодами - есть система Apache Hadoop.</a:t>
            </a:r>
          </a:p>
          <a:p>
            <a:endParaRPr lang="en-US" b="1" i="1" dirty="0"/>
          </a:p>
        </p:txBody>
      </p:sp>
      <p:pic>
        <p:nvPicPr>
          <p:cNvPr id="11" name="Picture 2" descr="http://findicons.com/files/icons/1700/2d/512/arrow_righ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97" y="5679583"/>
            <a:ext cx="850006" cy="85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94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static.thegeekstuff.com/wp-content/uploads/2012/12/hadoo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4167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uk-U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Hadoop </a:t>
            </a:r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File System (HDFS).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октябре 2008 года в Америке три инженера с Google, Facebook и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Yahoo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один менеджер по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создали новую компанию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Cloudera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Они сделали ставку на распределенные системы вычислений на основе архитектуры MPP. Разумно рассудив, что объем данных в мире, которые необходимо анализировать, растет с каждым днем, и количество компаний, нуждающихся инструментах для такого анализа данных, будет постоянно расти.</a:t>
            </a:r>
          </a:p>
          <a:p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 программная платформа (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Framework) построения распределенных приложений для массово-параллельной обработки. Основные концепции платформы Hadoop были подчеркнуты из докладов инженеров Google, опубликованных в 2004-2006 годах.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февраль 2012 проект Apache Hadoop включает в себя 3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подпроекта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Hadoop </a:t>
            </a:r>
            <a:r>
              <a:rPr lang="ru-RU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библиотеки и сценарии управления распределенной обработкой, файловой системой, развертывания инфраструктуры;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Hadoop Distributed File System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распределенная файловая система, которая обеспечивает высокоскоростной доступ к данным приложения;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Hadoop MapReduce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программная платформа для распределенной обработки больших объемов данных на вычислительном кластере.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01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static.thegeekstuff.com/wp-content/uploads/2012/12/hadoo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0919" cy="104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Особенности:</a:t>
            </a:r>
            <a:b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100"/>
            <a:ext cx="10515600" cy="5434883"/>
          </a:xfrm>
        </p:spPr>
        <p:txBody>
          <a:bodyPr>
            <a:noAutofit/>
          </a:bodyPr>
          <a:lstStyle/>
          <a:p>
            <a:pPr marL="0" lvl="0" indent="0">
              <a:spcBef>
                <a:spcPts val="400"/>
              </a:spcBef>
              <a:buNone/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основным техническим характеристикам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платформы Hadoop относят:</a:t>
            </a:r>
          </a:p>
          <a:p>
            <a:pPr lvl="0"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Масштабируемость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платформа масштабируется линейно;</a:t>
            </a:r>
          </a:p>
          <a:p>
            <a:pPr lvl="0"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Устойчивость к сбоям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все данные хранятся избыточно, все неудачные задачи по обработке данных перезапускаются;</a:t>
            </a:r>
          </a:p>
          <a:p>
            <a:pPr lvl="0"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Кроссплатформенность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библиотеки Hadoop написаны (в основном) на Java, и могут выполняться в любой операционной системе, поддерживающей JVM (Java VM);</a:t>
            </a:r>
          </a:p>
          <a:p>
            <a:pPr lvl="0"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распараллеливание задач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Hadoop создает «чистые» абстракции для разработчиков, снимая с них работу по планированию, контролю и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агрегатирования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результатов параллельной обработки данных.</a:t>
            </a:r>
          </a:p>
          <a:p>
            <a:pPr lvl="0">
              <a:spcBef>
                <a:spcPts val="400"/>
              </a:spcBef>
              <a:buFont typeface="Wingdings" panose="05000000000000000000" pitchFamily="2" charset="2"/>
              <a:buChar char="ü"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40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использования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Hadoop можно определить как:</a:t>
            </a:r>
          </a:p>
          <a:p>
            <a:pPr lvl="0"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Гибкость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хранение и анализ структурированных и неструктурированных типов данных;</a:t>
            </a:r>
          </a:p>
          <a:p>
            <a:pPr lvl="0"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Эффективность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в большинстве случаев более низкая стоимость хранения / обработки терабайта данных по сравнению существующими решениями. Низкая стоимость создания кластера для создания Hadoop-кластера не нужно дорогое серверное аппаратное обеспечение.</a:t>
            </a:r>
          </a:p>
          <a:p>
            <a:pPr lvl="0"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Сравнительная легкость адаптации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Hadoop имеет широкую экосистему, активно развивается;</a:t>
            </a:r>
          </a:p>
          <a:p>
            <a:pPr lvl="0"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Минимальные риски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связанные с некорректной работой ядра платформы: на сегодняшний день платформа Hadoop успешно используется для обработки петабайт информации;</a:t>
            </a:r>
          </a:p>
          <a:p>
            <a:pPr lvl="0"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лицензирование: низкая стоимость внедрения и владения платформой Hadoop.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164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97575" y="0"/>
            <a:ext cx="603129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http://static.thegeekstuff.com/wp-content/uploads/2012/12/hadoo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0919" cy="104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519707"/>
            <a:ext cx="5157787" cy="46699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три 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категории машинных ролей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системе Hadoop:</a:t>
            </a:r>
          </a:p>
          <a:p>
            <a:r>
              <a:rPr lang="ru-RU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machines</a:t>
            </a: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(клиентские машины)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</a:t>
            </a:r>
            <a:r>
              <a:rPr lang="uk-UA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зка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данных в кластеры,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Джоб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Reduce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получение и просмотр результатов.</a:t>
            </a:r>
          </a:p>
          <a:p>
            <a:r>
              <a:rPr lang="ru-RU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Masters</a:t>
            </a: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(главный узел) - управление и хранение метаинформации о  HDFS.</a:t>
            </a:r>
          </a:p>
          <a:p>
            <a:r>
              <a:rPr lang="ru-RU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(подчиненные узлы) – узлы хранения данных и запуска вычислений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Slave Node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{Data Node, TaskTracker}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400"/>
              </a:spcBef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Роли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en-US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Reduce</a:t>
            </a: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запуск параллельных вычислений на данных с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en-US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JobTracker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контролирует и координирует параллельную  обработку данных с использованием Map Reduce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uk-UA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Name Node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синхронизирует с Name Node, сохранив копию для себя.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34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3085</Words>
  <Application>Microsoft Office PowerPoint</Application>
  <PresentationFormat>Widescreen</PresentationFormat>
  <Paragraphs>315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Распределённые системы</vt:lpstr>
      <vt:lpstr>    Google File System (GFS)</vt:lpstr>
      <vt:lpstr>Основные понятия дизайна  и архитектуры</vt:lpstr>
      <vt:lpstr>  “Master-slave” архітектура</vt:lpstr>
      <vt:lpstr>  GFS – преимущества и недостатки</vt:lpstr>
      <vt:lpstr>     Hadoop Distributed File System (HDFS).</vt:lpstr>
      <vt:lpstr>     Особенности: </vt:lpstr>
      <vt:lpstr>Архитектура Hadoop</vt:lpstr>
      <vt:lpstr>Основные принципы работы системы Hadoop</vt:lpstr>
      <vt:lpstr>   Загрузка данных в     кластер</vt:lpstr>
      <vt:lpstr>Концепция "Rack Awareness"</vt:lpstr>
      <vt:lpstr>Процес запису файлів в HDFS.</vt:lpstr>
      <vt:lpstr>Процесс записи файлов в HDFS.</vt:lpstr>
      <vt:lpstr>Процес читання файлів з HDFS</vt:lpstr>
      <vt:lpstr>  Выводы</vt:lpstr>
      <vt:lpstr>           ПРОГРАММНЫЙ ИНТЕРФЕЙС MAP / REDUCE   Выполнение распределенных задач на платформе Hadoop происходит в рамках парадигмы Map / Reduce - это программная модель выполнения распределенных вычислений для больших объемов данных.  • В общем случае, для Map / Reduce выделяют 2 фазы:</vt:lpstr>
      <vt:lpstr>       Основные этапы выполнения Hadoop      MapReduce</vt:lpstr>
      <vt:lpstr> Основные этапы выполнения Hadoop      Map/Reduce</vt:lpstr>
      <vt:lpstr> Основные этапы выполнения Hadoop      MapReduce</vt:lpstr>
      <vt:lpstr>     Весь цикл работы Hadoop и MapReduce </vt:lpstr>
      <vt:lpstr>    Архитектура Hadoop MapReduce.</vt:lpstr>
      <vt:lpstr>     Первый этап MapReduce: Map.</vt:lpstr>
      <vt:lpstr>     Второй этап MapReduce: Reduce.</vt:lpstr>
      <vt:lpstr>Hive architecture</vt:lpstr>
      <vt:lpstr>      Hadoop MapReduce 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Iryna Kuzmenko</dc:creator>
  <cp:lastModifiedBy>Administrator</cp:lastModifiedBy>
  <cp:revision>217</cp:revision>
  <dcterms:created xsi:type="dcterms:W3CDTF">2013-06-16T16:26:28Z</dcterms:created>
  <dcterms:modified xsi:type="dcterms:W3CDTF">2019-02-14T08:20:29Z</dcterms:modified>
</cp:coreProperties>
</file>