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0" r:id="rId1"/>
  </p:sldMasterIdLst>
  <p:notesMasterIdLst>
    <p:notesMasterId r:id="rId14"/>
  </p:notesMasterIdLst>
  <p:sldIdLst>
    <p:sldId id="258" r:id="rId2"/>
    <p:sldId id="256" r:id="rId3"/>
    <p:sldId id="259" r:id="rId4"/>
    <p:sldId id="260" r:id="rId5"/>
    <p:sldId id="257" r:id="rId6"/>
    <p:sldId id="261" r:id="rId7"/>
    <p:sldId id="263" r:id="rId8"/>
    <p:sldId id="264" r:id="rId9"/>
    <p:sldId id="265" r:id="rId10"/>
    <p:sldId id="266" r:id="rId11"/>
    <p:sldId id="267"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048" autoAdjust="0"/>
  </p:normalViewPr>
  <p:slideViewPr>
    <p:cSldViewPr snapToGrid="0" snapToObjects="1">
      <p:cViewPr varScale="1">
        <p:scale>
          <a:sx n="66" d="100"/>
          <a:sy n="66" d="100"/>
        </p:scale>
        <p:origin x="185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AA16C-2923-49A4-83E7-D2456F59DD3A}" type="datetimeFigureOut">
              <a:rPr lang="en-IN" smtClean="0"/>
              <a:t>12-05-2025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780BE6-7C5B-4341-AC8E-9FC09019502A}" type="slidenum">
              <a:rPr lang="en-IN" smtClean="0"/>
              <a:t>‹#›</a:t>
            </a:fld>
            <a:endParaRPr lang="en-IN"/>
          </a:p>
        </p:txBody>
      </p:sp>
    </p:spTree>
    <p:extLst>
      <p:ext uri="{BB962C8B-B14F-4D97-AF65-F5344CB8AC3E}">
        <p14:creationId xmlns:p14="http://schemas.microsoft.com/office/powerpoint/2010/main" val="859782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IN" dirty="0"/>
              <a:t>Electronics &amp; Communication Engineer</a:t>
            </a:r>
          </a:p>
          <a:p>
            <a:pPr marL="285750" indent="-285750">
              <a:buFont typeface="Arial" panose="020B0604020202020204" pitchFamily="34" charset="0"/>
              <a:buChar char="•"/>
            </a:pPr>
            <a:r>
              <a:rPr lang="en-IN" dirty="0"/>
              <a:t>19 years of IT BFSI domain experience specializing in G20 Regulatory Reporting space </a:t>
            </a:r>
          </a:p>
          <a:p>
            <a:pPr marL="285750" indent="-285750">
              <a:buFont typeface="Arial" panose="020B0604020202020204" pitchFamily="34" charset="0"/>
              <a:buChar char="•"/>
            </a:pPr>
            <a:r>
              <a:rPr lang="en-IN" dirty="0"/>
              <a:t>Started my professional career with Polaris as a fresher , continued with Cognizant as a developer, now leading the tech agile delivery and support for UBS IB &amp; NCL G20 Regulatory Reporting landscape </a:t>
            </a:r>
          </a:p>
          <a:p>
            <a:pPr marL="285750" indent="-285750">
              <a:buFont typeface="Arial" panose="020B0604020202020204" pitchFamily="34" charset="0"/>
              <a:buChar char="•"/>
            </a:pPr>
            <a:r>
              <a:rPr lang="en-IN" dirty="0"/>
              <a:t>Have a kid, although he is 12 years old now </a:t>
            </a:r>
            <a:r>
              <a:rPr lang="en-IN" dirty="0">
                <a:sym typeface="Wingdings" panose="05000000000000000000" pitchFamily="2" charset="2"/>
              </a:rPr>
              <a:t>, who is curious and enthusiast just like you people</a:t>
            </a:r>
          </a:p>
          <a:p>
            <a:pPr marL="285750" indent="-285750">
              <a:buFont typeface="Arial" panose="020B0604020202020204" pitchFamily="34" charset="0"/>
              <a:buChar char="•"/>
            </a:pPr>
            <a:r>
              <a:rPr lang="en-IN" dirty="0">
                <a:sym typeface="Wingdings" panose="05000000000000000000" pitchFamily="2" charset="2"/>
              </a:rPr>
              <a:t>My hobbies include reading books, leisure travel ,listening to music  and developed a new hobby now a days to sing for self .</a:t>
            </a:r>
            <a:endParaRPr lang="en-IN" dirty="0"/>
          </a:p>
          <a:p>
            <a:endParaRPr lang="en-IN" dirty="0"/>
          </a:p>
        </p:txBody>
      </p:sp>
      <p:sp>
        <p:nvSpPr>
          <p:cNvPr id="4" name="Slide Number Placeholder 3"/>
          <p:cNvSpPr>
            <a:spLocks noGrp="1"/>
          </p:cNvSpPr>
          <p:nvPr>
            <p:ph type="sldNum" sz="quarter" idx="5"/>
          </p:nvPr>
        </p:nvSpPr>
        <p:spPr/>
        <p:txBody>
          <a:bodyPr/>
          <a:lstStyle/>
          <a:p>
            <a:fld id="{25780BE6-7C5B-4341-AC8E-9FC09019502A}" type="slidenum">
              <a:rPr lang="en-IN" smtClean="0"/>
              <a:t>2</a:t>
            </a:fld>
            <a:endParaRPr lang="en-IN"/>
          </a:p>
        </p:txBody>
      </p:sp>
    </p:spTree>
    <p:extLst>
      <p:ext uri="{BB962C8B-B14F-4D97-AF65-F5344CB8AC3E}">
        <p14:creationId xmlns:p14="http://schemas.microsoft.com/office/powerpoint/2010/main" val="3112433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384DD-5AEA-0AF0-90D3-ADA97913C9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211259-C625-B287-16BE-E1BFAFF7C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EDF777-8878-F310-24B6-EEDDFFDB9C70}"/>
              </a:ext>
            </a:extLst>
          </p:cNvPr>
          <p:cNvSpPr>
            <a:spLocks noGrp="1"/>
          </p:cNvSpPr>
          <p:nvPr>
            <p:ph type="body" idx="1"/>
          </p:nvPr>
        </p:nvSpPr>
        <p:spPr/>
        <p:txBody>
          <a:bodyPr/>
          <a:lstStyle/>
          <a:p>
            <a:pPr rtl="0">
              <a:buFont typeface="Arial" panose="020B0604020202020204" pitchFamily="34" charset="0"/>
              <a:buNone/>
            </a:pPr>
            <a:endParaRPr lang="en-IN" dirty="0"/>
          </a:p>
        </p:txBody>
      </p:sp>
      <p:sp>
        <p:nvSpPr>
          <p:cNvPr id="4" name="Slide Number Placeholder 3">
            <a:extLst>
              <a:ext uri="{FF2B5EF4-FFF2-40B4-BE49-F238E27FC236}">
                <a16:creationId xmlns:a16="http://schemas.microsoft.com/office/drawing/2014/main" id="{FD2A99FA-FCD5-149B-7FE3-C92F295AABAE}"/>
              </a:ext>
            </a:extLst>
          </p:cNvPr>
          <p:cNvSpPr>
            <a:spLocks noGrp="1"/>
          </p:cNvSpPr>
          <p:nvPr>
            <p:ph type="sldNum" sz="quarter" idx="5"/>
          </p:nvPr>
        </p:nvSpPr>
        <p:spPr/>
        <p:txBody>
          <a:bodyPr/>
          <a:lstStyle/>
          <a:p>
            <a:fld id="{25780BE6-7C5B-4341-AC8E-9FC09019502A}" type="slidenum">
              <a:rPr lang="en-IN" smtClean="0"/>
              <a:t>12</a:t>
            </a:fld>
            <a:endParaRPr lang="en-IN"/>
          </a:p>
        </p:txBody>
      </p:sp>
    </p:spTree>
    <p:extLst>
      <p:ext uri="{BB962C8B-B14F-4D97-AF65-F5344CB8AC3E}">
        <p14:creationId xmlns:p14="http://schemas.microsoft.com/office/powerpoint/2010/main" val="314210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Picture of a young fresher, standing in front of a massive corporate tower—nervous, heart racing, briefcase in hand. It's a moment packed with excitement along with nervousness. Many of us can recall that emotional high-wire act of stepping into the unknown for the first time. This emotional connection is critical—it reminds us that behind every professional journey lies a deeply human story. Arjun’s first steps are not just into a building but into a future he can shape. Each fresher’s journey starts the same way: with a simple, powerful first step. Let’s follow Arjun’s story to see how those initial emotions evolve into growth, leadership, and impact.</a:t>
            </a:r>
            <a:endParaRPr lang="en-IN" dirty="0"/>
          </a:p>
        </p:txBody>
      </p:sp>
      <p:sp>
        <p:nvSpPr>
          <p:cNvPr id="4" name="Slide Number Placeholder 3"/>
          <p:cNvSpPr>
            <a:spLocks noGrp="1"/>
          </p:cNvSpPr>
          <p:nvPr>
            <p:ph type="sldNum" sz="quarter" idx="5"/>
          </p:nvPr>
        </p:nvSpPr>
        <p:spPr/>
        <p:txBody>
          <a:bodyPr/>
          <a:lstStyle/>
          <a:p>
            <a:fld id="{25780BE6-7C5B-4341-AC8E-9FC09019502A}" type="slidenum">
              <a:rPr lang="en-IN" smtClean="0"/>
              <a:t>4</a:t>
            </a:fld>
            <a:endParaRPr lang="en-IN"/>
          </a:p>
        </p:txBody>
      </p:sp>
    </p:spTree>
    <p:extLst>
      <p:ext uri="{BB962C8B-B14F-4D97-AF65-F5344CB8AC3E}">
        <p14:creationId xmlns:p14="http://schemas.microsoft.com/office/powerpoint/2010/main" val="3109509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Roboto" panose="02000000000000000000" pitchFamily="2" charset="0"/>
              </a:rPr>
              <a:t>When Arjun meets his Project Manager, the expectations are laid out clearly: timely delivery, quality work, communication, and professionalism. These aren't just tick boxes; they are the pillars on which client trust is built. In IT banking, mistakes can mean severe consequences—lost money, regulatory breaches, or brand damage. Hence, delivering not just fast, but *correct* work, with clear communication and professional conduct, is mandatory. Think of yourself not just as a coder, but as a trusted problem solver for someone's financial world. This mindset is what separates average contributors from future leaders.</a:t>
            </a:r>
            <a:endParaRPr lang="en-IN" dirty="0"/>
          </a:p>
        </p:txBody>
      </p:sp>
      <p:sp>
        <p:nvSpPr>
          <p:cNvPr id="4" name="Slide Number Placeholder 3"/>
          <p:cNvSpPr>
            <a:spLocks noGrp="1"/>
          </p:cNvSpPr>
          <p:nvPr>
            <p:ph type="sldNum" sz="quarter" idx="5"/>
          </p:nvPr>
        </p:nvSpPr>
        <p:spPr/>
        <p:txBody>
          <a:bodyPr/>
          <a:lstStyle/>
          <a:p>
            <a:fld id="{25780BE6-7C5B-4341-AC8E-9FC09019502A}" type="slidenum">
              <a:rPr lang="en-IN" smtClean="0"/>
              <a:t>5</a:t>
            </a:fld>
            <a:endParaRPr lang="en-IN"/>
          </a:p>
        </p:txBody>
      </p:sp>
    </p:spTree>
    <p:extLst>
      <p:ext uri="{BB962C8B-B14F-4D97-AF65-F5344CB8AC3E}">
        <p14:creationId xmlns:p14="http://schemas.microsoft.com/office/powerpoint/2010/main" val="239581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E333B-506C-418A-7166-794A7E1D9E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12468E-A52F-CFEC-382D-8F08A25B7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0F3968-A92C-3DB6-62EA-2950553AFE72}"/>
              </a:ext>
            </a:extLst>
          </p:cNvPr>
          <p:cNvSpPr>
            <a:spLocks noGrp="1"/>
          </p:cNvSpPr>
          <p:nvPr>
            <p:ph type="body" idx="1"/>
          </p:nvPr>
        </p:nvSpPr>
        <p:spPr/>
        <p:txBody>
          <a:bodyPr/>
          <a:lstStyle/>
          <a:p>
            <a:r>
              <a:rPr lang="en-US" b="0" i="0" dirty="0">
                <a:solidFill>
                  <a:srgbClr val="333333"/>
                </a:solidFill>
                <a:effectLst/>
                <a:latin typeface="Roboto" panose="02000000000000000000" pitchFamily="2" charset="0"/>
              </a:rPr>
              <a:t>When Arjun tackles his first assignment—fixing a bug in a banking transaction system—his instinct is to dive straight into coding. But his mentor advises him otherwise: Understand the issue first, ask questions, and only then proceed to design a solution. Many freshers make the mistake of rushing. But in the banking sector, even small bugs can cause massive financial disruptions. Thorough understanding and systematic planning are critical. Documenting each step not only helps Arjun but also future-proofs the work for reviews, audits, and knowledge sharing. Slow is smooth, and smooth is fast in critical industries like IT Banking.</a:t>
            </a:r>
            <a:endParaRPr lang="en-IN" dirty="0"/>
          </a:p>
        </p:txBody>
      </p:sp>
      <p:sp>
        <p:nvSpPr>
          <p:cNvPr id="4" name="Slide Number Placeholder 3">
            <a:extLst>
              <a:ext uri="{FF2B5EF4-FFF2-40B4-BE49-F238E27FC236}">
                <a16:creationId xmlns:a16="http://schemas.microsoft.com/office/drawing/2014/main" id="{D0D09B52-B638-168C-0702-DE239332F2E5}"/>
              </a:ext>
            </a:extLst>
          </p:cNvPr>
          <p:cNvSpPr>
            <a:spLocks noGrp="1"/>
          </p:cNvSpPr>
          <p:nvPr>
            <p:ph type="sldNum" sz="quarter" idx="5"/>
          </p:nvPr>
        </p:nvSpPr>
        <p:spPr/>
        <p:txBody>
          <a:bodyPr/>
          <a:lstStyle/>
          <a:p>
            <a:fld id="{25780BE6-7C5B-4341-AC8E-9FC09019502A}" type="slidenum">
              <a:rPr lang="en-IN" smtClean="0"/>
              <a:t>6</a:t>
            </a:fld>
            <a:endParaRPr lang="en-IN"/>
          </a:p>
        </p:txBody>
      </p:sp>
    </p:spTree>
    <p:extLst>
      <p:ext uri="{BB962C8B-B14F-4D97-AF65-F5344CB8AC3E}">
        <p14:creationId xmlns:p14="http://schemas.microsoft.com/office/powerpoint/2010/main" val="4151712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6E913-F017-F000-E7DE-294B764898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708C58-F7ED-74D4-EBD6-A6FE45A7D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9F09FC-6571-0A55-C476-CBC6FF7990EA}"/>
              </a:ext>
            </a:extLst>
          </p:cNvPr>
          <p:cNvSpPr>
            <a:spLocks noGrp="1"/>
          </p:cNvSpPr>
          <p:nvPr>
            <p:ph type="body" idx="1"/>
          </p:nvPr>
        </p:nvSpPr>
        <p:spPr/>
        <p:txBody>
          <a:bodyPr/>
          <a:lstStyle/>
          <a:p>
            <a:r>
              <a:rPr lang="en-US" b="0" i="0" dirty="0">
                <a:solidFill>
                  <a:srgbClr val="333333"/>
                </a:solidFill>
                <a:effectLst/>
                <a:latin typeface="Roboto" panose="02000000000000000000" pitchFamily="2" charset="0"/>
              </a:rPr>
              <a:t>Initially, Arjun hesitates to speak up during team discussions, relying mostly on emails. However, he soon learns that daily stand-ups, direct conversations, and summarizing discussions through emails are crucial for avoiding miscommunication. Effective communication ensures that the team operates like a well-tuned orchestra rather than a set of disconnected players. Misunderstandings in IT Banking can delay project timelines and lead to costly errors. Proactive clarification is not a sign of weakness—it’s a hallmark of professionalism. When in doubt, speak up! Future success often hinges on how well you communicate.</a:t>
            </a:r>
            <a:endParaRPr lang="en-IN" dirty="0"/>
          </a:p>
        </p:txBody>
      </p:sp>
      <p:sp>
        <p:nvSpPr>
          <p:cNvPr id="4" name="Slide Number Placeholder 3">
            <a:extLst>
              <a:ext uri="{FF2B5EF4-FFF2-40B4-BE49-F238E27FC236}">
                <a16:creationId xmlns:a16="http://schemas.microsoft.com/office/drawing/2014/main" id="{C36A18DD-3486-EE8D-F9CA-B7F21C821431}"/>
              </a:ext>
            </a:extLst>
          </p:cNvPr>
          <p:cNvSpPr>
            <a:spLocks noGrp="1"/>
          </p:cNvSpPr>
          <p:nvPr>
            <p:ph type="sldNum" sz="quarter" idx="5"/>
          </p:nvPr>
        </p:nvSpPr>
        <p:spPr/>
        <p:txBody>
          <a:bodyPr/>
          <a:lstStyle/>
          <a:p>
            <a:fld id="{25780BE6-7C5B-4341-AC8E-9FC09019502A}" type="slidenum">
              <a:rPr lang="en-IN" smtClean="0"/>
              <a:t>7</a:t>
            </a:fld>
            <a:endParaRPr lang="en-IN"/>
          </a:p>
        </p:txBody>
      </p:sp>
    </p:spTree>
    <p:extLst>
      <p:ext uri="{BB962C8B-B14F-4D97-AF65-F5344CB8AC3E}">
        <p14:creationId xmlns:p14="http://schemas.microsoft.com/office/powerpoint/2010/main" val="821429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CD812-9F09-B961-EC87-BFA2794148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1A2EB-E497-D324-209F-F7FB98D49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7CCE56-02F5-C5B5-9F62-ED3C8FC5565B}"/>
              </a:ext>
            </a:extLst>
          </p:cNvPr>
          <p:cNvSpPr>
            <a:spLocks noGrp="1"/>
          </p:cNvSpPr>
          <p:nvPr>
            <p:ph type="body" idx="1"/>
          </p:nvPr>
        </p:nvSpPr>
        <p:spPr/>
        <p:txBody>
          <a:bodyPr/>
          <a:lstStyle/>
          <a:p>
            <a:r>
              <a:rPr lang="en-US" b="0" i="0" dirty="0">
                <a:solidFill>
                  <a:srgbClr val="333333"/>
                </a:solidFill>
                <a:effectLst/>
                <a:latin typeface="Roboto" panose="02000000000000000000" pitchFamily="2" charset="0"/>
              </a:rPr>
              <a:t>At first, Arjun feels overwhelmed by the flood of tasks—emails, bug fixes, meetings. His senior introduces him to powerful tools like Jira and Trello, enabling him to visualize and manage work. He learns that breaking tasks down not only makes them manageable but also gives a sense of accomplishment with each small victory. Applying prioritization methods like the Eisenhower Matrix ensures he addresses critical tasks first without burning out. Mastery of time management is what distinguishes high performers from the rest. In IT Banking, deadlines are non-negotiable, and effective planning becomes a survival skill.</a:t>
            </a:r>
            <a:endParaRPr lang="en-IN" dirty="0"/>
          </a:p>
        </p:txBody>
      </p:sp>
      <p:sp>
        <p:nvSpPr>
          <p:cNvPr id="4" name="Slide Number Placeholder 3">
            <a:extLst>
              <a:ext uri="{FF2B5EF4-FFF2-40B4-BE49-F238E27FC236}">
                <a16:creationId xmlns:a16="http://schemas.microsoft.com/office/drawing/2014/main" id="{7DF98DCE-7D7C-BA1D-F2FB-A64108639B2F}"/>
              </a:ext>
            </a:extLst>
          </p:cNvPr>
          <p:cNvSpPr>
            <a:spLocks noGrp="1"/>
          </p:cNvSpPr>
          <p:nvPr>
            <p:ph type="sldNum" sz="quarter" idx="5"/>
          </p:nvPr>
        </p:nvSpPr>
        <p:spPr/>
        <p:txBody>
          <a:bodyPr/>
          <a:lstStyle/>
          <a:p>
            <a:fld id="{25780BE6-7C5B-4341-AC8E-9FC09019502A}" type="slidenum">
              <a:rPr lang="en-IN" smtClean="0"/>
              <a:t>8</a:t>
            </a:fld>
            <a:endParaRPr lang="en-IN"/>
          </a:p>
        </p:txBody>
      </p:sp>
    </p:spTree>
    <p:extLst>
      <p:ext uri="{BB962C8B-B14F-4D97-AF65-F5344CB8AC3E}">
        <p14:creationId xmlns:p14="http://schemas.microsoft.com/office/powerpoint/2010/main" val="3204509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54BB3-1F5F-CC70-3FD6-2EF9AA79CC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EFBC67-2BD2-5413-1251-007B3BBE3B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3519AB-76DA-958D-F602-3B31492A1A41}"/>
              </a:ext>
            </a:extLst>
          </p:cNvPr>
          <p:cNvSpPr>
            <a:spLocks noGrp="1"/>
          </p:cNvSpPr>
          <p:nvPr>
            <p:ph type="body" idx="1"/>
          </p:nvPr>
        </p:nvSpPr>
        <p:spPr/>
        <p:txBody>
          <a:bodyPr/>
          <a:lstStyle/>
          <a:p>
            <a:r>
              <a:rPr lang="en-US" b="0" i="0" dirty="0">
                <a:solidFill>
                  <a:srgbClr val="333333"/>
                </a:solidFill>
                <a:effectLst/>
                <a:latin typeface="Roboto" panose="02000000000000000000" pitchFamily="2" charset="0"/>
              </a:rPr>
              <a:t>Every fresher, including Arjun, faces a bumpy road filled with doubts and missteps. Fear of asking questions, feeling like a fraud, struggling under deadlines—these are all natural challenges. The key lies in how one responds: seeking mentorship, writing down learnings, and treating mistakes as stepping stones rather than setbacks. Arjun's creation of a personal learning journal became his secret weapon. Remember, the obstacles are not roadblocks—they are checkpoints toward mastery. Courage, humility, and discipline turn early struggles into a foundation for future success.</a:t>
            </a:r>
            <a:endParaRPr lang="en-IN" dirty="0"/>
          </a:p>
        </p:txBody>
      </p:sp>
      <p:sp>
        <p:nvSpPr>
          <p:cNvPr id="4" name="Slide Number Placeholder 3">
            <a:extLst>
              <a:ext uri="{FF2B5EF4-FFF2-40B4-BE49-F238E27FC236}">
                <a16:creationId xmlns:a16="http://schemas.microsoft.com/office/drawing/2014/main" id="{FE829FF9-3481-EFDE-FBDD-928611875A15}"/>
              </a:ext>
            </a:extLst>
          </p:cNvPr>
          <p:cNvSpPr>
            <a:spLocks noGrp="1"/>
          </p:cNvSpPr>
          <p:nvPr>
            <p:ph type="sldNum" sz="quarter" idx="5"/>
          </p:nvPr>
        </p:nvSpPr>
        <p:spPr/>
        <p:txBody>
          <a:bodyPr/>
          <a:lstStyle/>
          <a:p>
            <a:fld id="{25780BE6-7C5B-4341-AC8E-9FC09019502A}" type="slidenum">
              <a:rPr lang="en-IN" smtClean="0"/>
              <a:t>9</a:t>
            </a:fld>
            <a:endParaRPr lang="en-IN"/>
          </a:p>
        </p:txBody>
      </p:sp>
    </p:spTree>
    <p:extLst>
      <p:ext uri="{BB962C8B-B14F-4D97-AF65-F5344CB8AC3E}">
        <p14:creationId xmlns:p14="http://schemas.microsoft.com/office/powerpoint/2010/main" val="30489511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80F60-AEE2-7969-02BD-D4EB6065D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273ADD-4CB3-92EB-0447-A53292C8D7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040880-C177-D70D-55DA-5A13256778A6}"/>
              </a:ext>
            </a:extLst>
          </p:cNvPr>
          <p:cNvSpPr>
            <a:spLocks noGrp="1"/>
          </p:cNvSpPr>
          <p:nvPr>
            <p:ph type="body" idx="1"/>
          </p:nvPr>
        </p:nvSpPr>
        <p:spPr/>
        <p:txBody>
          <a:bodyPr/>
          <a:lstStyle/>
          <a:p>
            <a:pPr rtl="0">
              <a:buFont typeface="Arial" panose="020B0604020202020204" pitchFamily="34" charset="0"/>
              <a:buNone/>
            </a:pPr>
            <a:r>
              <a:rPr lang="en-US" b="0" i="0" dirty="0">
                <a:solidFill>
                  <a:srgbClr val="333333"/>
                </a:solidFill>
                <a:effectLst/>
                <a:latin typeface="Roboto" panose="02000000000000000000" pitchFamily="2" charset="0"/>
              </a:rPr>
              <a:t>Six months into his journey, Arjun realizes the importance of direction. He begins to set clear goals—technically, personally, and professionally. Without these, he would merely float project to project without meaningful growth. He selects technologies to master, like cloud computing, and sets goals for leading meetings and mentoring juniors. These aren't dreams—they're structured into timelines, with milestones and tracking. Visualize your development like a tree: roots are the skills, the trunk is your consistent effort, and the branches represent achievements that keep growing. It’s not about speed—it’s about intention and direction.</a:t>
            </a:r>
            <a:endParaRPr lang="en-IN" dirty="0"/>
          </a:p>
        </p:txBody>
      </p:sp>
      <p:sp>
        <p:nvSpPr>
          <p:cNvPr id="4" name="Slide Number Placeholder 3">
            <a:extLst>
              <a:ext uri="{FF2B5EF4-FFF2-40B4-BE49-F238E27FC236}">
                <a16:creationId xmlns:a16="http://schemas.microsoft.com/office/drawing/2014/main" id="{B2947685-12B1-33D9-06F5-CC7795E9F0D9}"/>
              </a:ext>
            </a:extLst>
          </p:cNvPr>
          <p:cNvSpPr>
            <a:spLocks noGrp="1"/>
          </p:cNvSpPr>
          <p:nvPr>
            <p:ph type="sldNum" sz="quarter" idx="5"/>
          </p:nvPr>
        </p:nvSpPr>
        <p:spPr/>
        <p:txBody>
          <a:bodyPr/>
          <a:lstStyle/>
          <a:p>
            <a:fld id="{25780BE6-7C5B-4341-AC8E-9FC09019502A}" type="slidenum">
              <a:rPr lang="en-IN" smtClean="0"/>
              <a:t>10</a:t>
            </a:fld>
            <a:endParaRPr lang="en-IN"/>
          </a:p>
        </p:txBody>
      </p:sp>
    </p:spTree>
    <p:extLst>
      <p:ext uri="{BB962C8B-B14F-4D97-AF65-F5344CB8AC3E}">
        <p14:creationId xmlns:p14="http://schemas.microsoft.com/office/powerpoint/2010/main" val="159009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54D0D-800A-5EDD-09D1-2CB4D09446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644F87-407A-FDB0-98E9-8F3B83F91B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91AB7-D738-6AA8-8A94-1B54023E8098}"/>
              </a:ext>
            </a:extLst>
          </p:cNvPr>
          <p:cNvSpPr>
            <a:spLocks noGrp="1"/>
          </p:cNvSpPr>
          <p:nvPr>
            <p:ph type="body" idx="1"/>
          </p:nvPr>
        </p:nvSpPr>
        <p:spPr/>
        <p:txBody>
          <a:bodyPr/>
          <a:lstStyle/>
          <a:p>
            <a:pPr rtl="0">
              <a:buFont typeface="Arial" panose="020B0604020202020204" pitchFamily="34" charset="0"/>
              <a:buNone/>
            </a:pPr>
            <a:r>
              <a:rPr lang="en-US" b="0" i="0" dirty="0">
                <a:solidFill>
                  <a:srgbClr val="333333"/>
                </a:solidFill>
                <a:effectLst/>
                <a:latin typeface="Roboto" panose="02000000000000000000" pitchFamily="2" charset="0"/>
              </a:rPr>
              <a:t>Arjun’s journey comes full circle. From a nervous fresher to a confident contributor, he now plays mentor to the next wave of talent. His transformation is not just about skill—it’s rooted in a mindset of continuous growth, openness, and resilience. He reminds new joiners: 'Everyone starts unsure, but your attitude will define your altitude.' Every bug fixed, every question asked, every document written helped build the foundation for leadership. You’re not just preparing for a job—you’re preparing to lead. Keep learning, stay humble, and rise strong. The future of IT Banking needs thinkers, doers, and mentors like you.</a:t>
            </a:r>
            <a:endParaRPr lang="en-IN" dirty="0"/>
          </a:p>
        </p:txBody>
      </p:sp>
      <p:sp>
        <p:nvSpPr>
          <p:cNvPr id="4" name="Slide Number Placeholder 3">
            <a:extLst>
              <a:ext uri="{FF2B5EF4-FFF2-40B4-BE49-F238E27FC236}">
                <a16:creationId xmlns:a16="http://schemas.microsoft.com/office/drawing/2014/main" id="{76F43381-EDC6-1DDC-B37F-98102DFB1114}"/>
              </a:ext>
            </a:extLst>
          </p:cNvPr>
          <p:cNvSpPr>
            <a:spLocks noGrp="1"/>
          </p:cNvSpPr>
          <p:nvPr>
            <p:ph type="sldNum" sz="quarter" idx="5"/>
          </p:nvPr>
        </p:nvSpPr>
        <p:spPr/>
        <p:txBody>
          <a:bodyPr/>
          <a:lstStyle/>
          <a:p>
            <a:fld id="{25780BE6-7C5B-4341-AC8E-9FC09019502A}" type="slidenum">
              <a:rPr lang="en-IN" smtClean="0"/>
              <a:t>11</a:t>
            </a:fld>
            <a:endParaRPr lang="en-IN"/>
          </a:p>
        </p:txBody>
      </p:sp>
    </p:spTree>
    <p:extLst>
      <p:ext uri="{BB962C8B-B14F-4D97-AF65-F5344CB8AC3E}">
        <p14:creationId xmlns:p14="http://schemas.microsoft.com/office/powerpoint/2010/main" val="1908165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6387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2846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83512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3365386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05905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6823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5/12/2025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34325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643126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82046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5/12/2025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9919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712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09548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81613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648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6396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49221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959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5/12/2025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74961409"/>
      </p:ext>
    </p:extLst>
  </p:cSld>
  <p:clrMap bg1="dk1" tx1="lt1" bg2="dk2" tx2="lt2" accent1="accent1" accent2="accent2" accent3="accent3" accent4="accent4" accent5="accent5" accent6="accent6" hlink="hlink" folHlink="folHlink"/>
  <p:sldLayoutIdLst>
    <p:sldLayoutId id="2147484111" r:id="rId1"/>
    <p:sldLayoutId id="2147484112" r:id="rId2"/>
    <p:sldLayoutId id="2147484113" r:id="rId3"/>
    <p:sldLayoutId id="2147484114" r:id="rId4"/>
    <p:sldLayoutId id="2147484115" r:id="rId5"/>
    <p:sldLayoutId id="2147484116" r:id="rId6"/>
    <p:sldLayoutId id="2147484117" r:id="rId7"/>
    <p:sldLayoutId id="2147484118" r:id="rId8"/>
    <p:sldLayoutId id="2147484119" r:id="rId9"/>
    <p:sldLayoutId id="2147484120" r:id="rId10"/>
    <p:sldLayoutId id="2147484121" r:id="rId11"/>
    <p:sldLayoutId id="2147484122" r:id="rId12"/>
    <p:sldLayoutId id="2147484123" r:id="rId13"/>
    <p:sldLayoutId id="2147484124" r:id="rId14"/>
    <p:sldLayoutId id="2147484125" r:id="rId15"/>
    <p:sldLayoutId id="2147484126" r:id="rId16"/>
    <p:sldLayoutId id="214748412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youtube.com/shorts/Z3VMQqo1Fos?si=A_p4C6eV-RMNpg3V" TargetMode="External"/><Relationship Id="rId3" Type="http://schemas.openxmlformats.org/officeDocument/2006/relationships/image" Target="../media/image21.png"/><Relationship Id="rId7" Type="http://schemas.openxmlformats.org/officeDocument/2006/relationships/hyperlink" Target="https://youtube.com/shorts/zuOK_UZAiFI?si=vk6PZvzjbjZ0bEKA"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youtube.com/shorts/uk-HZrBsxAg?si=kkoIXvjV2T2VUtJO" TargetMode="External"/><Relationship Id="rId11" Type="http://schemas.openxmlformats.org/officeDocument/2006/relationships/hyperlink" Target="https://youtu.be/cU2ue9e700E?si=RcGKUi2uV9-s74Z1" TargetMode="External"/><Relationship Id="rId5" Type="http://schemas.openxmlformats.org/officeDocument/2006/relationships/image" Target="../media/image23.png"/><Relationship Id="rId10" Type="http://schemas.openxmlformats.org/officeDocument/2006/relationships/hyperlink" Target="https://youtu.be/Bi-7pho5XB8?si=rrTJVOltJjoocEdE" TargetMode="External"/><Relationship Id="rId4" Type="http://schemas.openxmlformats.org/officeDocument/2006/relationships/image" Target="../media/image22.png"/><Relationship Id="rId9" Type="http://schemas.openxmlformats.org/officeDocument/2006/relationships/hyperlink" Target="https://youtu.be/gyhOXhJPCa4?si=TXb3kKX17UaF-OSQ"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F8BB-8094-2649-F3F2-566D4ECA896F}"/>
              </a:ext>
            </a:extLst>
          </p:cNvPr>
          <p:cNvSpPr>
            <a:spLocks noGrp="1"/>
          </p:cNvSpPr>
          <p:nvPr>
            <p:ph type="ctrTitle"/>
          </p:nvPr>
        </p:nvSpPr>
        <p:spPr>
          <a:xfrm>
            <a:off x="1676400" y="2635623"/>
            <a:ext cx="7467600" cy="865497"/>
          </a:xfrm>
        </p:spPr>
        <p:txBody>
          <a:bodyPr>
            <a:normAutofit fontScale="90000"/>
          </a:bodyPr>
          <a:lstStyle/>
          <a:p>
            <a:r>
              <a:rPr lang="en-US" sz="3600" dirty="0">
                <a:latin typeface="Arial" panose="020B0604020202020204" pitchFamily="34" charset="0"/>
                <a:cs typeface="Arial" panose="020B0604020202020204" pitchFamily="34" charset="0"/>
              </a:rPr>
              <a:t>Freshers to Future Leaders</a:t>
            </a:r>
            <a:br>
              <a:rPr lang="en-US" sz="3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Your Growth Journey Begins</a:t>
            </a:r>
            <a:endParaRPr lang="en-IN" sz="24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6399394-542E-2833-5704-D64301F4887F}"/>
              </a:ext>
            </a:extLst>
          </p:cNvPr>
          <p:cNvSpPr>
            <a:spLocks noGrp="1"/>
          </p:cNvSpPr>
          <p:nvPr>
            <p:ph type="subTitle" idx="1"/>
          </p:nvPr>
        </p:nvSpPr>
        <p:spPr>
          <a:xfrm>
            <a:off x="2632487" y="5087875"/>
            <a:ext cx="5917679" cy="1496297"/>
          </a:xfrm>
        </p:spPr>
        <p:txBody>
          <a:bodyPr>
            <a:normAutofit/>
          </a:bodyPr>
          <a:lstStyle/>
          <a:p>
            <a:r>
              <a:rPr lang="en-IN" dirty="0">
                <a:latin typeface="Arial" panose="020B0604020202020204" pitchFamily="34" charset="0"/>
                <a:cs typeface="Arial" panose="020B0604020202020204" pitchFamily="34" charset="0"/>
              </a:rPr>
              <a:t>Aarati Chaudhari</a:t>
            </a:r>
          </a:p>
          <a:p>
            <a:endParaRPr lang="en-IN" dirty="0"/>
          </a:p>
          <a:p>
            <a:r>
              <a:rPr lang="en-IN" sz="1600" dirty="0">
                <a:latin typeface="Arial" panose="020B0604020202020204" pitchFamily="34" charset="0"/>
                <a:cs typeface="Arial" panose="020B0604020202020204" pitchFamily="34" charset="0"/>
              </a:rPr>
              <a:t>Tech dev lead @UBS</a:t>
            </a:r>
          </a:p>
        </p:txBody>
      </p:sp>
    </p:spTree>
    <p:extLst>
      <p:ext uri="{BB962C8B-B14F-4D97-AF65-F5344CB8AC3E}">
        <p14:creationId xmlns:p14="http://schemas.microsoft.com/office/powerpoint/2010/main" val="2119398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25B01F-707F-D7D7-44C7-A28BB98C6B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FCE5E5-E5A3-A0D2-BBB7-EDA330CF188B}"/>
              </a:ext>
            </a:extLst>
          </p:cNvPr>
          <p:cNvSpPr>
            <a:spLocks noGrp="1"/>
          </p:cNvSpPr>
          <p:nvPr>
            <p:ph type="title"/>
          </p:nvPr>
        </p:nvSpPr>
        <p:spPr>
          <a:xfrm>
            <a:off x="958065" y="362376"/>
            <a:ext cx="7685069" cy="639611"/>
          </a:xfrm>
        </p:spPr>
        <p:txBody>
          <a:bodyPr>
            <a:noAutofit/>
          </a:bodyPr>
          <a:lstStyle/>
          <a:p>
            <a:pPr algn="ctr"/>
            <a:r>
              <a:rPr lang="en-US" sz="2800" dirty="0">
                <a:latin typeface="Arial" panose="020B0604020202020204" pitchFamily="34" charset="0"/>
                <a:cs typeface="Arial" panose="020B0604020202020204" pitchFamily="34" charset="0"/>
              </a:rPr>
              <a:t>Setting personal and professional goals</a:t>
            </a:r>
            <a:endParaRPr lang="en-US" sz="2800" b="0" i="0" dirty="0">
              <a:effectLst/>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03B9A693-66D4-09F7-3429-C4DA9FEB7439}"/>
              </a:ext>
            </a:extLst>
          </p:cNvPr>
          <p:cNvSpPr txBox="1"/>
          <p:nvPr/>
        </p:nvSpPr>
        <p:spPr>
          <a:xfrm>
            <a:off x="336479" y="2303293"/>
            <a:ext cx="4523198" cy="2308324"/>
          </a:xfrm>
          <a:prstGeom prst="rect">
            <a:avLst/>
          </a:prstGeom>
          <a:noFill/>
        </p:spPr>
        <p:txBody>
          <a:bodyPr wrap="square">
            <a:spAutoFit/>
          </a:bodyPr>
          <a:lstStyle/>
          <a:p>
            <a:pPr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Technical Skills:</a:t>
            </a:r>
            <a:r>
              <a:rPr lang="en-US" sz="1600" b="0" i="0" dirty="0">
                <a:solidFill>
                  <a:srgbClr val="1F2728"/>
                </a:solidFill>
                <a:effectLst/>
                <a:latin typeface="Arial" panose="020B0604020202020204" pitchFamily="34" charset="0"/>
                <a:cs typeface="Arial" panose="020B0604020202020204" pitchFamily="34" charset="0"/>
              </a:rPr>
              <a:t> Focus on </a:t>
            </a:r>
            <a:r>
              <a:rPr lang="en-US" sz="1600" dirty="0">
                <a:solidFill>
                  <a:srgbClr val="1F2728"/>
                </a:solidFill>
                <a:latin typeface="Arial" panose="020B0604020202020204" pitchFamily="34" charset="0"/>
                <a:cs typeface="Arial" panose="020B0604020202020204" pitchFamily="34" charset="0"/>
              </a:rPr>
              <a:t>technical learning ,</a:t>
            </a:r>
            <a:r>
              <a:rPr lang="en-US" sz="1600" b="0" i="0" dirty="0">
                <a:solidFill>
                  <a:srgbClr val="1F2728"/>
                </a:solidFill>
                <a:effectLst/>
                <a:latin typeface="Arial" panose="020B0604020202020204" pitchFamily="34" charset="0"/>
                <a:cs typeface="Arial" panose="020B0604020202020204" pitchFamily="34" charset="0"/>
              </a:rPr>
              <a:t>Choose specific technologies to master, like cloud computing or DevOps</a:t>
            </a:r>
          </a:p>
          <a:p>
            <a:pPr algn="l">
              <a:buFont typeface="Arial" panose="020B0604020202020204" pitchFamily="34" charset="0"/>
              <a:buChar char="•"/>
            </a:pPr>
            <a:endParaRPr lang="en-US" sz="1600" b="0" i="0" dirty="0">
              <a:solidFill>
                <a:srgbClr val="1F2728"/>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Soft Skills </a:t>
            </a:r>
            <a:r>
              <a:rPr lang="en-US" sz="1600" b="0" i="0" dirty="0">
                <a:solidFill>
                  <a:srgbClr val="1F2728"/>
                </a:solidFill>
                <a:effectLst/>
                <a:latin typeface="Arial" panose="020B0604020202020204" pitchFamily="34" charset="0"/>
                <a:cs typeface="Arial" panose="020B0604020202020204" pitchFamily="34" charset="0"/>
              </a:rPr>
              <a:t> Improve communication, presentation, and collaboration abilities</a:t>
            </a:r>
          </a:p>
          <a:p>
            <a:pPr algn="l">
              <a:buFont typeface="Arial" panose="020B0604020202020204" pitchFamily="34" charset="0"/>
              <a:buChar char="•"/>
            </a:pPr>
            <a:endParaRPr lang="en-US" sz="1600" b="0" i="0" dirty="0">
              <a:solidFill>
                <a:srgbClr val="1F2728"/>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Career Milestones:</a:t>
            </a:r>
            <a:r>
              <a:rPr lang="en-US" sz="1600" b="0" i="0" dirty="0">
                <a:solidFill>
                  <a:srgbClr val="1F2728"/>
                </a:solidFill>
                <a:effectLst/>
                <a:latin typeface="Arial" panose="020B0604020202020204" pitchFamily="34" charset="0"/>
                <a:cs typeface="Arial" panose="020B0604020202020204" pitchFamily="34" charset="0"/>
              </a:rPr>
              <a:t> Set timelines for achieving roles like module lead or domain expert</a:t>
            </a:r>
          </a:p>
        </p:txBody>
      </p:sp>
      <p:pic>
        <p:nvPicPr>
          <p:cNvPr id="2050" name="Picture 2">
            <a:extLst>
              <a:ext uri="{FF2B5EF4-FFF2-40B4-BE49-F238E27FC236}">
                <a16:creationId xmlns:a16="http://schemas.microsoft.com/office/drawing/2014/main" id="{967FB374-97B5-F790-43A6-C9FE1E126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677" y="1803373"/>
            <a:ext cx="4284323" cy="347754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AB3733C2-AAE9-2DBD-72D5-E026E00FA9F1}"/>
              </a:ext>
            </a:extLst>
          </p:cNvPr>
          <p:cNvSpPr txBox="1"/>
          <p:nvPr/>
        </p:nvSpPr>
        <p:spPr>
          <a:xfrm>
            <a:off x="4800599" y="5319173"/>
            <a:ext cx="3752636" cy="276999"/>
          </a:xfrm>
          <a:prstGeom prst="rect">
            <a:avLst/>
          </a:prstGeom>
          <a:noFill/>
        </p:spPr>
        <p:txBody>
          <a:bodyPr wrap="square">
            <a:spAutoFit/>
          </a:bodyPr>
          <a:lstStyle/>
          <a:p>
            <a:pPr algn="l">
              <a:buNone/>
            </a:pPr>
            <a:r>
              <a:rPr lang="en-US" sz="1200" b="0" i="0" dirty="0">
                <a:effectLst/>
                <a:latin typeface="Arial" panose="020B0604020202020204" pitchFamily="34" charset="0"/>
                <a:cs typeface="Arial" panose="020B0604020202020204" pitchFamily="34" charset="0"/>
              </a:rPr>
              <a:t>Photo by Manuel Will on </a:t>
            </a:r>
            <a:r>
              <a:rPr lang="en-US" sz="1200" b="0" i="0" dirty="0" err="1">
                <a:effectLst/>
                <a:latin typeface="Arial" panose="020B0604020202020204" pitchFamily="34" charset="0"/>
                <a:cs typeface="Arial" panose="020B0604020202020204" pitchFamily="34" charset="0"/>
              </a:rPr>
              <a:t>Unsplash</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137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10A0E-E62B-48F5-E5EC-2B00BD4813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6F4C44-0328-CE12-B7E3-CEF3C49FACA6}"/>
              </a:ext>
            </a:extLst>
          </p:cNvPr>
          <p:cNvSpPr>
            <a:spLocks noGrp="1"/>
          </p:cNvSpPr>
          <p:nvPr>
            <p:ph type="title"/>
          </p:nvPr>
        </p:nvSpPr>
        <p:spPr>
          <a:xfrm>
            <a:off x="747446" y="291165"/>
            <a:ext cx="8078055" cy="639611"/>
          </a:xfrm>
        </p:spPr>
        <p:txBody>
          <a:bodyPr>
            <a:noAutofit/>
          </a:bodyPr>
          <a:lstStyle/>
          <a:p>
            <a:pPr algn="ctr"/>
            <a:r>
              <a:rPr lang="en-IN" sz="2800" dirty="0">
                <a:latin typeface="Arial" panose="020B0604020202020204" pitchFamily="34" charset="0"/>
                <a:cs typeface="Arial" panose="020B0604020202020204" pitchFamily="34" charset="0"/>
              </a:rPr>
              <a:t>Closing Remarks </a:t>
            </a:r>
          </a:p>
        </p:txBody>
      </p:sp>
      <p:sp>
        <p:nvSpPr>
          <p:cNvPr id="4" name="TextBox 3">
            <a:extLst>
              <a:ext uri="{FF2B5EF4-FFF2-40B4-BE49-F238E27FC236}">
                <a16:creationId xmlns:a16="http://schemas.microsoft.com/office/drawing/2014/main" id="{1028151B-E8FA-E073-A5BF-F548B475D65A}"/>
              </a:ext>
            </a:extLst>
          </p:cNvPr>
          <p:cNvSpPr txBox="1"/>
          <p:nvPr/>
        </p:nvSpPr>
        <p:spPr>
          <a:xfrm>
            <a:off x="338242" y="2246219"/>
            <a:ext cx="2658437"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Mentorship Role</a:t>
            </a:r>
            <a:endParaRPr lang="en-IN"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CFE40BC-3604-1CD7-B0D9-B173C3938DD6}"/>
              </a:ext>
            </a:extLst>
          </p:cNvPr>
          <p:cNvSpPr txBox="1"/>
          <p:nvPr/>
        </p:nvSpPr>
        <p:spPr>
          <a:xfrm>
            <a:off x="3039750" y="2246219"/>
            <a:ext cx="2658437"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Mindset Over Skill</a:t>
            </a:r>
            <a:endParaRPr lang="en-IN"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6307DC4-8CA8-372C-F3F0-E33D92050A3F}"/>
              </a:ext>
            </a:extLst>
          </p:cNvPr>
          <p:cNvSpPr txBox="1"/>
          <p:nvPr/>
        </p:nvSpPr>
        <p:spPr>
          <a:xfrm>
            <a:off x="5824162" y="2246219"/>
            <a:ext cx="2658437"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Message to Freshers</a:t>
            </a:r>
            <a:endParaRPr lang="en-IN"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630C235-C200-2BC2-DF9A-352D531444A7}"/>
              </a:ext>
            </a:extLst>
          </p:cNvPr>
          <p:cNvPicPr>
            <a:picLocks noChangeAspect="1"/>
          </p:cNvPicPr>
          <p:nvPr/>
        </p:nvPicPr>
        <p:blipFill>
          <a:blip r:embed="rId3"/>
          <a:stretch>
            <a:fillRect/>
          </a:stretch>
        </p:blipFill>
        <p:spPr>
          <a:xfrm>
            <a:off x="1491277" y="1937374"/>
            <a:ext cx="387370" cy="234962"/>
          </a:xfrm>
          <a:prstGeom prst="rect">
            <a:avLst/>
          </a:prstGeom>
        </p:spPr>
      </p:pic>
      <p:pic>
        <p:nvPicPr>
          <p:cNvPr id="14" name="Picture 13">
            <a:extLst>
              <a:ext uri="{FF2B5EF4-FFF2-40B4-BE49-F238E27FC236}">
                <a16:creationId xmlns:a16="http://schemas.microsoft.com/office/drawing/2014/main" id="{19EC36FC-DAB1-BE37-8591-DA2070D3DE77}"/>
              </a:ext>
            </a:extLst>
          </p:cNvPr>
          <p:cNvPicPr>
            <a:picLocks noChangeAspect="1"/>
          </p:cNvPicPr>
          <p:nvPr/>
        </p:nvPicPr>
        <p:blipFill>
          <a:blip r:embed="rId4"/>
          <a:stretch>
            <a:fillRect/>
          </a:stretch>
        </p:blipFill>
        <p:spPr>
          <a:xfrm>
            <a:off x="4207036" y="1880221"/>
            <a:ext cx="323867" cy="349268"/>
          </a:xfrm>
          <a:prstGeom prst="rect">
            <a:avLst/>
          </a:prstGeom>
        </p:spPr>
      </p:pic>
      <p:pic>
        <p:nvPicPr>
          <p:cNvPr id="16" name="Picture 15">
            <a:extLst>
              <a:ext uri="{FF2B5EF4-FFF2-40B4-BE49-F238E27FC236}">
                <a16:creationId xmlns:a16="http://schemas.microsoft.com/office/drawing/2014/main" id="{04DF85E2-B4D5-4967-EBFA-9DE4CB73DBA0}"/>
              </a:ext>
            </a:extLst>
          </p:cNvPr>
          <p:cNvPicPr>
            <a:picLocks noChangeAspect="1"/>
          </p:cNvPicPr>
          <p:nvPr/>
        </p:nvPicPr>
        <p:blipFill>
          <a:blip r:embed="rId5"/>
          <a:stretch>
            <a:fillRect/>
          </a:stretch>
        </p:blipFill>
        <p:spPr>
          <a:xfrm>
            <a:off x="6972395" y="1883435"/>
            <a:ext cx="361969" cy="349268"/>
          </a:xfrm>
          <a:prstGeom prst="rect">
            <a:avLst/>
          </a:prstGeom>
        </p:spPr>
      </p:pic>
      <p:sp>
        <p:nvSpPr>
          <p:cNvPr id="18" name="TextBox 17">
            <a:extLst>
              <a:ext uri="{FF2B5EF4-FFF2-40B4-BE49-F238E27FC236}">
                <a16:creationId xmlns:a16="http://schemas.microsoft.com/office/drawing/2014/main" id="{6E117A53-3E69-C0FC-3ECC-50413E7A6229}"/>
              </a:ext>
            </a:extLst>
          </p:cNvPr>
          <p:cNvSpPr txBox="1"/>
          <p:nvPr/>
        </p:nvSpPr>
        <p:spPr>
          <a:xfrm>
            <a:off x="273789" y="2615551"/>
            <a:ext cx="2787342" cy="830997"/>
          </a:xfrm>
          <a:prstGeom prst="rect">
            <a:avLst/>
          </a:prstGeom>
          <a:noFill/>
        </p:spPr>
        <p:txBody>
          <a:bodyPr wrap="square">
            <a:spAutoFit/>
          </a:bodyPr>
          <a:lstStyle/>
          <a:p>
            <a:pPr algn="ctr"/>
            <a:r>
              <a:rPr lang="en-US" sz="1600" b="0" i="0" dirty="0">
                <a:effectLst/>
                <a:latin typeface="Arial" panose="020B0604020202020204" pitchFamily="34" charset="0"/>
                <a:cs typeface="Arial" panose="020B0604020202020204" pitchFamily="34" charset="0"/>
              </a:rPr>
              <a:t>Ready to guide new joiners with empathy and experience</a:t>
            </a:r>
            <a:endParaRPr lang="en-IN" sz="1600"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6AF181C0-DF83-D1A7-1093-62C81AAEEBE7}"/>
              </a:ext>
            </a:extLst>
          </p:cNvPr>
          <p:cNvSpPr txBox="1"/>
          <p:nvPr/>
        </p:nvSpPr>
        <p:spPr>
          <a:xfrm>
            <a:off x="3039749" y="2615551"/>
            <a:ext cx="2658437" cy="830997"/>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Adapting, learning, and leading trump technical perfection</a:t>
            </a:r>
            <a:endParaRPr lang="en-IN" sz="1600" dirty="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72B8B1DB-2D39-042F-2D3C-E86829534863}"/>
              </a:ext>
            </a:extLst>
          </p:cNvPr>
          <p:cNvSpPr txBox="1"/>
          <p:nvPr/>
        </p:nvSpPr>
        <p:spPr>
          <a:xfrm>
            <a:off x="5805709" y="2629067"/>
            <a:ext cx="2658437" cy="830997"/>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Every journey starts with unknowns, but growth is predictable</a:t>
            </a:r>
            <a:endParaRPr lang="en-IN" sz="1600" dirty="0">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3A7CF738-1E45-9938-CF86-148022B27034}"/>
              </a:ext>
            </a:extLst>
          </p:cNvPr>
          <p:cNvSpPr txBox="1"/>
          <p:nvPr/>
        </p:nvSpPr>
        <p:spPr>
          <a:xfrm>
            <a:off x="747446" y="5188035"/>
            <a:ext cx="6485965" cy="646331"/>
          </a:xfrm>
          <a:prstGeom prst="rect">
            <a:avLst/>
          </a:prstGeom>
          <a:noFill/>
        </p:spPr>
        <p:txBody>
          <a:bodyPr wrap="square">
            <a:spAutoFit/>
          </a:bodyPr>
          <a:lstStyle/>
          <a:p>
            <a:r>
              <a:rPr lang="en-IN" dirty="0">
                <a:hlinkClick r:id="rId6"/>
              </a:rPr>
              <a:t>https://youtube.com/shorts/uk-HZrBsxAg?si=kkoIXvjV2T2VUtJO</a:t>
            </a:r>
            <a:endParaRPr lang="en-IN" dirty="0"/>
          </a:p>
          <a:p>
            <a:r>
              <a:rPr lang="en-IN" dirty="0">
                <a:hlinkClick r:id="rId7"/>
              </a:rPr>
              <a:t>https://youtube.com/shorts/zuOK_UZAiFI?si=vk6PZvzjbjZ0bEKA</a:t>
            </a:r>
            <a:endParaRPr lang="en-IN" dirty="0"/>
          </a:p>
        </p:txBody>
      </p:sp>
      <p:sp>
        <p:nvSpPr>
          <p:cNvPr id="24" name="TextBox 23">
            <a:extLst>
              <a:ext uri="{FF2B5EF4-FFF2-40B4-BE49-F238E27FC236}">
                <a16:creationId xmlns:a16="http://schemas.microsoft.com/office/drawing/2014/main" id="{0AA5750A-A8AD-1744-4783-79AC9BA2200F}"/>
              </a:ext>
            </a:extLst>
          </p:cNvPr>
          <p:cNvSpPr txBox="1"/>
          <p:nvPr/>
        </p:nvSpPr>
        <p:spPr>
          <a:xfrm>
            <a:off x="747446" y="3740619"/>
            <a:ext cx="6955604" cy="646331"/>
          </a:xfrm>
          <a:prstGeom prst="rect">
            <a:avLst/>
          </a:prstGeom>
          <a:noFill/>
        </p:spPr>
        <p:txBody>
          <a:bodyPr wrap="square" rtlCol="0">
            <a:spAutoFit/>
          </a:bodyPr>
          <a:lstStyle/>
          <a:p>
            <a:r>
              <a:rPr lang="en-IN" dirty="0"/>
              <a:t>Me vs Me to become best : </a:t>
            </a:r>
            <a:r>
              <a:rPr lang="en-IN" dirty="0">
                <a:hlinkClick r:id="rId8"/>
              </a:rPr>
              <a:t>https://youtube.com/shorts/Z3VMQqo1Fos?si=A_p4C6eV-RMNpg3V</a:t>
            </a:r>
            <a:r>
              <a:rPr lang="en-IN" dirty="0"/>
              <a:t>  </a:t>
            </a:r>
          </a:p>
        </p:txBody>
      </p:sp>
      <p:sp>
        <p:nvSpPr>
          <p:cNvPr id="25" name="TextBox 24">
            <a:extLst>
              <a:ext uri="{FF2B5EF4-FFF2-40B4-BE49-F238E27FC236}">
                <a16:creationId xmlns:a16="http://schemas.microsoft.com/office/drawing/2014/main" id="{79667155-2B24-FE8C-0AFD-E2E037A9C694}"/>
              </a:ext>
            </a:extLst>
          </p:cNvPr>
          <p:cNvSpPr txBox="1"/>
          <p:nvPr/>
        </p:nvSpPr>
        <p:spPr>
          <a:xfrm>
            <a:off x="747446" y="4463173"/>
            <a:ext cx="6110555" cy="646331"/>
          </a:xfrm>
          <a:prstGeom prst="rect">
            <a:avLst/>
          </a:prstGeom>
          <a:noFill/>
        </p:spPr>
        <p:txBody>
          <a:bodyPr wrap="square" rtlCol="0">
            <a:spAutoFit/>
          </a:bodyPr>
          <a:lstStyle/>
          <a:p>
            <a:r>
              <a:rPr lang="en-IN" dirty="0"/>
              <a:t>Best video to understand Teamwork for success:  </a:t>
            </a:r>
          </a:p>
          <a:p>
            <a:r>
              <a:rPr lang="en-IN" dirty="0">
                <a:hlinkClick r:id="rId9"/>
              </a:rPr>
              <a:t>https://youtu.be/gyhOXhJPCa4?si=TXb3kKX17UaF-OSQ</a:t>
            </a:r>
            <a:r>
              <a:rPr lang="en-IN" dirty="0"/>
              <a:t> </a:t>
            </a:r>
          </a:p>
        </p:txBody>
      </p:sp>
      <p:sp>
        <p:nvSpPr>
          <p:cNvPr id="26" name="TextBox 25">
            <a:extLst>
              <a:ext uri="{FF2B5EF4-FFF2-40B4-BE49-F238E27FC236}">
                <a16:creationId xmlns:a16="http://schemas.microsoft.com/office/drawing/2014/main" id="{782A7214-688B-2B61-736E-C43FBD9CAC35}"/>
              </a:ext>
            </a:extLst>
          </p:cNvPr>
          <p:cNvSpPr txBox="1"/>
          <p:nvPr/>
        </p:nvSpPr>
        <p:spPr>
          <a:xfrm>
            <a:off x="747446" y="5834366"/>
            <a:ext cx="6012950" cy="923330"/>
          </a:xfrm>
          <a:prstGeom prst="rect">
            <a:avLst/>
          </a:prstGeom>
          <a:noFill/>
        </p:spPr>
        <p:txBody>
          <a:bodyPr wrap="square">
            <a:spAutoFit/>
          </a:bodyPr>
          <a:lstStyle/>
          <a:p>
            <a:r>
              <a:rPr lang="en-IN" dirty="0">
                <a:hlinkClick r:id="rId10">
                  <a:extLst>
                    <a:ext uri="{A12FA001-AC4F-418D-AE19-62706E023703}">
                      <ahyp:hlinkClr xmlns:ahyp="http://schemas.microsoft.com/office/drawing/2018/hyperlinkcolor" val="tx"/>
                    </a:ext>
                  </a:extLst>
                </a:hlinkClick>
              </a:rPr>
              <a:t>Believe in yourself and you will be unstoppable: </a:t>
            </a:r>
            <a:r>
              <a:rPr lang="en-IN" dirty="0">
                <a:hlinkClick r:id="rId10"/>
              </a:rPr>
              <a:t>https://youtu.be/Bi-7pho5XB8?si=rrTJVOltJjoocEdE</a:t>
            </a:r>
            <a:endParaRPr lang="en-IN" dirty="0"/>
          </a:p>
          <a:p>
            <a:r>
              <a:rPr lang="en-IN" dirty="0">
                <a:hlinkClick r:id="rId11"/>
              </a:rPr>
              <a:t>https://youtu.be/cU2ue9e700E?si=RcGKUi2uV9-s74Z1</a:t>
            </a:r>
            <a:r>
              <a:rPr lang="en-IN" dirty="0"/>
              <a:t>  </a:t>
            </a:r>
          </a:p>
        </p:txBody>
      </p:sp>
    </p:spTree>
    <p:extLst>
      <p:ext uri="{BB962C8B-B14F-4D97-AF65-F5344CB8AC3E}">
        <p14:creationId xmlns:p14="http://schemas.microsoft.com/office/powerpoint/2010/main" val="3275490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BFBF0-ED0D-3255-85C9-00F72F8154D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F1DB923-6BE1-F891-8633-A307B935E07B}"/>
              </a:ext>
            </a:extLst>
          </p:cNvPr>
          <p:cNvSpPr/>
          <p:nvPr/>
        </p:nvSpPr>
        <p:spPr>
          <a:xfrm>
            <a:off x="1384658" y="1536174"/>
            <a:ext cx="6588088" cy="3785652"/>
          </a:xfrm>
          <a:prstGeom prst="rect">
            <a:avLst/>
          </a:prstGeom>
          <a:noFill/>
        </p:spPr>
        <p:txBody>
          <a:bodyPr wrap="square" lIns="91440" tIns="45720" rIns="91440" bIns="45720">
            <a:spAutoFit/>
          </a:bodyPr>
          <a:lstStyle/>
          <a:p>
            <a:pPr algn="ctr"/>
            <a:r>
              <a:rPr lang="en-US" sz="6000" b="1" cap="none" spc="0" dirty="0">
                <a:ln w="12700">
                  <a:solidFill>
                    <a:schemeClr val="accent1"/>
                  </a:solidFill>
                  <a:prstDash val="solid"/>
                </a:ln>
                <a:solidFill>
                  <a:srgbClr val="002060"/>
                </a:solidFill>
                <a:effectLst>
                  <a:outerShdw dist="38100" dir="2640000" algn="bl" rotWithShape="0">
                    <a:schemeClr val="accent1"/>
                  </a:outerShdw>
                </a:effectLst>
                <a:latin typeface="Brush Script MT" panose="03060802040406070304" pitchFamily="66" charset="0"/>
              </a:rPr>
              <a:t>Thank you </a:t>
            </a:r>
          </a:p>
          <a:p>
            <a:pPr algn="ctr"/>
            <a:r>
              <a:rPr lang="en-US" sz="6000" b="1" cap="none" spc="0" dirty="0">
                <a:ln w="12700">
                  <a:solidFill>
                    <a:schemeClr val="accent1"/>
                  </a:solidFill>
                  <a:prstDash val="solid"/>
                </a:ln>
                <a:solidFill>
                  <a:srgbClr val="002060"/>
                </a:solidFill>
                <a:effectLst>
                  <a:outerShdw dist="38100" dir="2640000" algn="bl" rotWithShape="0">
                    <a:schemeClr val="accent1"/>
                  </a:outerShdw>
                </a:effectLst>
                <a:latin typeface="Brush Script MT" panose="03060802040406070304" pitchFamily="66" charset="0"/>
              </a:rPr>
              <a:t>and </a:t>
            </a:r>
          </a:p>
          <a:p>
            <a:pPr algn="ctr"/>
            <a:r>
              <a:rPr lang="en-US" sz="6000" b="1" cap="none" spc="0" dirty="0">
                <a:ln w="12700">
                  <a:solidFill>
                    <a:schemeClr val="accent1"/>
                  </a:solidFill>
                  <a:prstDash val="solid"/>
                </a:ln>
                <a:solidFill>
                  <a:srgbClr val="002060"/>
                </a:solidFill>
                <a:effectLst>
                  <a:outerShdw dist="38100" dir="2640000" algn="bl" rotWithShape="0">
                    <a:schemeClr val="accent1"/>
                  </a:outerShdw>
                </a:effectLst>
                <a:latin typeface="Brush Script MT" panose="03060802040406070304" pitchFamily="66" charset="0"/>
              </a:rPr>
              <a:t>All the Best for your Future !!</a:t>
            </a:r>
          </a:p>
        </p:txBody>
      </p:sp>
    </p:spTree>
    <p:extLst>
      <p:ext uri="{BB962C8B-B14F-4D97-AF65-F5344CB8AC3E}">
        <p14:creationId xmlns:p14="http://schemas.microsoft.com/office/powerpoint/2010/main" val="3401135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8931" y="215153"/>
            <a:ext cx="7685069" cy="663389"/>
          </a:xfrm>
        </p:spPr>
        <p:txBody>
          <a:bodyPr>
            <a:normAutofit/>
          </a:bodyPr>
          <a:lstStyle/>
          <a:p>
            <a:r>
              <a:rPr lang="en-IN" sz="2800" dirty="0">
                <a:latin typeface="Arial" panose="020B0604020202020204" pitchFamily="34" charset="0"/>
                <a:cs typeface="Arial" panose="020B0604020202020204" pitchFamily="34" charset="0"/>
              </a:rPr>
              <a:t>Introduction – Speaker/Audience</a:t>
            </a:r>
            <a:endParaRPr sz="2800" dirty="0">
              <a:latin typeface="Arial" panose="020B0604020202020204" pitchFamily="34" charset="0"/>
              <a:cs typeface="Arial" panose="020B0604020202020204" pitchFamily="34" charset="0"/>
            </a:endParaRPr>
          </a:p>
        </p:txBody>
      </p:sp>
      <p:pic>
        <p:nvPicPr>
          <p:cNvPr id="2054" name="Picture 6">
            <a:extLst>
              <a:ext uri="{FF2B5EF4-FFF2-40B4-BE49-F238E27FC236}">
                <a16:creationId xmlns:a16="http://schemas.microsoft.com/office/drawing/2014/main" id="{80485D7C-C477-9909-6DD9-378220CD7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31" y="1036172"/>
            <a:ext cx="2790340" cy="232693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E202AB3B-B8D8-9052-DAC1-6BF8B47F5B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181" y="3657600"/>
            <a:ext cx="2824443" cy="25100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D2AE9-6104-B84E-AE59-26B345A9E2BE}"/>
              </a:ext>
            </a:extLst>
          </p:cNvPr>
          <p:cNvSpPr>
            <a:spLocks noGrp="1"/>
          </p:cNvSpPr>
          <p:nvPr>
            <p:ph type="title"/>
          </p:nvPr>
        </p:nvSpPr>
        <p:spPr>
          <a:xfrm>
            <a:off x="856060" y="501975"/>
            <a:ext cx="7429499" cy="1478570"/>
          </a:xfrm>
        </p:spPr>
        <p:txBody>
          <a:bodyPr/>
          <a:lstStyle/>
          <a:p>
            <a:r>
              <a:rPr lang="en-IN" dirty="0">
                <a:latin typeface="Arial" panose="020B0604020202020204" pitchFamily="34" charset="0"/>
                <a:cs typeface="Arial" panose="020B0604020202020204" pitchFamily="34" charset="0"/>
              </a:rPr>
              <a:t>Session contents</a:t>
            </a:r>
          </a:p>
        </p:txBody>
      </p:sp>
      <p:sp>
        <p:nvSpPr>
          <p:cNvPr id="3" name="Content Placeholder 2">
            <a:extLst>
              <a:ext uri="{FF2B5EF4-FFF2-40B4-BE49-F238E27FC236}">
                <a16:creationId xmlns:a16="http://schemas.microsoft.com/office/drawing/2014/main" id="{A981A4F3-C798-84DF-50DD-6C9D3917CCD1}"/>
              </a:ext>
            </a:extLst>
          </p:cNvPr>
          <p:cNvSpPr>
            <a:spLocks noGrp="1"/>
          </p:cNvSpPr>
          <p:nvPr>
            <p:ph idx="1"/>
          </p:nvPr>
        </p:nvSpPr>
        <p:spPr>
          <a:xfrm>
            <a:off x="856060" y="1979891"/>
            <a:ext cx="7502749" cy="3843200"/>
          </a:xfrm>
        </p:spPr>
        <p:txBody>
          <a:bodyPr>
            <a:noAutofit/>
          </a:bodyPr>
          <a:lstStyle/>
          <a:p>
            <a:r>
              <a:rPr lang="en-IN" sz="1600" dirty="0">
                <a:latin typeface="Arial" panose="020B0604020202020204" pitchFamily="34" charset="0"/>
                <a:cs typeface="Arial" panose="020B0604020202020204" pitchFamily="34" charset="0"/>
              </a:rPr>
              <a:t>New Beginning in Organization</a:t>
            </a:r>
          </a:p>
          <a:p>
            <a:r>
              <a:rPr lang="en-US" sz="1600" dirty="0">
                <a:latin typeface="Arial" panose="020B0604020202020204" pitchFamily="34" charset="0"/>
                <a:cs typeface="Arial" panose="020B0604020202020204" pitchFamily="34" charset="0"/>
              </a:rPr>
              <a:t>Stakeholder Expectations from the Team</a:t>
            </a:r>
            <a:endParaRPr lang="en-IN"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Approach Toward Projects as a Fresher</a:t>
            </a:r>
          </a:p>
          <a:p>
            <a:r>
              <a:rPr lang="en-US" sz="1600" dirty="0">
                <a:latin typeface="Arial" panose="020B0604020202020204" pitchFamily="34" charset="0"/>
                <a:cs typeface="Arial" panose="020B0604020202020204" pitchFamily="34" charset="0"/>
              </a:rPr>
              <a:t>Effective Communication Within Team and Stakeholders</a:t>
            </a:r>
          </a:p>
          <a:p>
            <a:r>
              <a:rPr lang="en-US" sz="1600" dirty="0">
                <a:latin typeface="Arial" panose="020B0604020202020204" pitchFamily="34" charset="0"/>
                <a:cs typeface="Arial" panose="020B0604020202020204" pitchFamily="34" charset="0"/>
              </a:rPr>
              <a:t>Time Management and Task Prioritization</a:t>
            </a:r>
          </a:p>
          <a:p>
            <a:r>
              <a:rPr lang="en-US" sz="1600" dirty="0">
                <a:latin typeface="Arial" panose="020B0604020202020204" pitchFamily="34" charset="0"/>
                <a:cs typeface="Arial" panose="020B0604020202020204" pitchFamily="34" charset="0"/>
              </a:rPr>
              <a:t>Common Challenges Faced by Freshers and How to Overcome Them</a:t>
            </a:r>
          </a:p>
          <a:p>
            <a:r>
              <a:rPr lang="en-IN" sz="1600" dirty="0">
                <a:latin typeface="Arial" panose="020B0604020202020204" pitchFamily="34" charset="0"/>
                <a:cs typeface="Arial" panose="020B0604020202020204" pitchFamily="34" charset="0"/>
              </a:rPr>
              <a:t>Setting</a:t>
            </a:r>
            <a:r>
              <a:rPr lang="en-US" sz="1600" dirty="0">
                <a:latin typeface="Arial" panose="020B0604020202020204" pitchFamily="34" charset="0"/>
                <a:cs typeface="Arial" panose="020B0604020202020204" pitchFamily="34" charset="0"/>
              </a:rPr>
              <a:t> Personal and Professional Development Goals</a:t>
            </a:r>
          </a:p>
          <a:p>
            <a:r>
              <a:rPr lang="en-IN" sz="1600" dirty="0">
                <a:latin typeface="Arial" panose="020B0604020202020204" pitchFamily="34" charset="0"/>
                <a:cs typeface="Arial" panose="020B0604020202020204" pitchFamily="34" charset="0"/>
              </a:rPr>
              <a:t>Closing Remarks </a:t>
            </a:r>
          </a:p>
        </p:txBody>
      </p:sp>
    </p:spTree>
    <p:extLst>
      <p:ext uri="{BB962C8B-B14F-4D97-AF65-F5344CB8AC3E}">
        <p14:creationId xmlns:p14="http://schemas.microsoft.com/office/powerpoint/2010/main" val="36535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353B9-EF33-35C8-A4FC-97B5C4D35B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DD4FD-E9A6-34C8-DB5B-B44231865DDB}"/>
              </a:ext>
            </a:extLst>
          </p:cNvPr>
          <p:cNvSpPr>
            <a:spLocks noGrp="1"/>
          </p:cNvSpPr>
          <p:nvPr>
            <p:ph type="title"/>
          </p:nvPr>
        </p:nvSpPr>
        <p:spPr>
          <a:xfrm>
            <a:off x="998401" y="379880"/>
            <a:ext cx="7685069" cy="639611"/>
          </a:xfrm>
        </p:spPr>
        <p:txBody>
          <a:bodyPr>
            <a:noAutofit/>
          </a:bodyPr>
          <a:lstStyle/>
          <a:p>
            <a:pPr algn="ctr"/>
            <a:r>
              <a:rPr lang="en-IN" sz="2800" dirty="0">
                <a:latin typeface="Arial" panose="020B0604020202020204" pitchFamily="34" charset="0"/>
                <a:cs typeface="Arial" panose="020B0604020202020204" pitchFamily="34" charset="0"/>
              </a:rPr>
              <a:t>New Beginning in Organization </a:t>
            </a:r>
          </a:p>
        </p:txBody>
      </p:sp>
      <p:sp>
        <p:nvSpPr>
          <p:cNvPr id="3" name="Content Placeholder 2">
            <a:extLst>
              <a:ext uri="{FF2B5EF4-FFF2-40B4-BE49-F238E27FC236}">
                <a16:creationId xmlns:a16="http://schemas.microsoft.com/office/drawing/2014/main" id="{D911BB4F-EBE3-0DFC-C118-0013F9CF6759}"/>
              </a:ext>
            </a:extLst>
          </p:cNvPr>
          <p:cNvSpPr>
            <a:spLocks noGrp="1"/>
          </p:cNvSpPr>
          <p:nvPr>
            <p:ph idx="1"/>
          </p:nvPr>
        </p:nvSpPr>
        <p:spPr>
          <a:xfrm>
            <a:off x="4420682" y="1819831"/>
            <a:ext cx="4191857" cy="3590019"/>
          </a:xfrm>
        </p:spPr>
        <p:txBody>
          <a:bodyPr>
            <a:normAutofit/>
          </a:bodyPr>
          <a:lstStyle/>
          <a:p>
            <a:r>
              <a:rPr lang="en-US" sz="2000" dirty="0">
                <a:latin typeface="Arial" panose="020B0604020202020204" pitchFamily="34" charset="0"/>
                <a:cs typeface="Arial" panose="020B0604020202020204" pitchFamily="34" charset="0"/>
              </a:rPr>
              <a:t>Welcome to the world of tech!</a:t>
            </a:r>
          </a:p>
          <a:p>
            <a:r>
              <a:rPr lang="en-US" sz="2000" dirty="0">
                <a:latin typeface="Arial" panose="020B0604020202020204" pitchFamily="34" charset="0"/>
                <a:cs typeface="Arial" panose="020B0604020202020204" pitchFamily="34" charset="0"/>
              </a:rPr>
              <a:t>In this session, we’ll follow a fresher just like you, navigating first few months in a IT project.</a:t>
            </a:r>
          </a:p>
          <a:p>
            <a:r>
              <a:rPr lang="en-US" sz="2000" dirty="0">
                <a:latin typeface="Arial" panose="020B0604020202020204" pitchFamily="34" charset="0"/>
                <a:cs typeface="Arial" panose="020B0604020202020204" pitchFamily="34" charset="0"/>
              </a:rPr>
              <a:t>You’ll learn what team’s expectations, how to manage work, and how to grow fast.</a:t>
            </a:r>
          </a:p>
        </p:txBody>
      </p:sp>
      <p:pic>
        <p:nvPicPr>
          <p:cNvPr id="3074" name="Picture 2">
            <a:extLst>
              <a:ext uri="{FF2B5EF4-FFF2-40B4-BE49-F238E27FC236}">
                <a16:creationId xmlns:a16="http://schemas.microsoft.com/office/drawing/2014/main" id="{F6EC4106-32A6-9E57-C80C-67DDFCCB76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730" y="1452279"/>
            <a:ext cx="3863788" cy="36307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178C61-7820-E8F4-A02E-62C8705284DB}"/>
              </a:ext>
            </a:extLst>
          </p:cNvPr>
          <p:cNvSpPr txBox="1"/>
          <p:nvPr/>
        </p:nvSpPr>
        <p:spPr>
          <a:xfrm>
            <a:off x="1186666" y="5490535"/>
            <a:ext cx="3234016" cy="246221"/>
          </a:xfrm>
          <a:prstGeom prst="rect">
            <a:avLst/>
          </a:prstGeom>
          <a:noFill/>
        </p:spPr>
        <p:txBody>
          <a:bodyPr wrap="square">
            <a:spAutoFit/>
          </a:bodyPr>
          <a:lstStyle/>
          <a:p>
            <a:pPr algn="l">
              <a:buNone/>
            </a:pPr>
            <a:r>
              <a:rPr lang="en-US" sz="1000" b="0" i="0" dirty="0">
                <a:effectLst/>
                <a:latin typeface="Arial" panose="020B0604020202020204" pitchFamily="34" charset="0"/>
                <a:cs typeface="Arial" panose="020B0604020202020204" pitchFamily="34" charset="0"/>
              </a:rPr>
              <a:t>Photo by Urfan Hasanov on </a:t>
            </a:r>
            <a:r>
              <a:rPr lang="en-US" sz="1000" b="0" i="0" dirty="0" err="1">
                <a:effectLst/>
                <a:latin typeface="Arial" panose="020B0604020202020204" pitchFamily="34" charset="0"/>
                <a:cs typeface="Arial" panose="020B0604020202020204" pitchFamily="34" charset="0"/>
              </a:rPr>
              <a:t>Unsplash</a:t>
            </a:r>
            <a:endParaRPr lang="en-IN"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8440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F00E6-EA0C-DCD1-5FAD-482E1EDE41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FE38CD-D054-816F-7AD0-06F5F9368E9A}"/>
              </a:ext>
            </a:extLst>
          </p:cNvPr>
          <p:cNvSpPr>
            <a:spLocks noGrp="1"/>
          </p:cNvSpPr>
          <p:nvPr>
            <p:ph type="title"/>
          </p:nvPr>
        </p:nvSpPr>
        <p:spPr>
          <a:xfrm>
            <a:off x="958065" y="362376"/>
            <a:ext cx="7685069" cy="639611"/>
          </a:xfrm>
        </p:spPr>
        <p:txBody>
          <a:bodyPr>
            <a:noAutofit/>
          </a:bodyPr>
          <a:lstStyle/>
          <a:p>
            <a:pPr algn="ctr"/>
            <a:r>
              <a:rPr lang="en-US" sz="2800" dirty="0">
                <a:latin typeface="Arial" panose="020B0604020202020204" pitchFamily="34" charset="0"/>
                <a:cs typeface="Arial" panose="020B0604020202020204" pitchFamily="34" charset="0"/>
              </a:rPr>
              <a:t>Stakeholder Expectations from the Team</a:t>
            </a:r>
            <a:endParaRPr lang="en-IN" sz="28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C168EA02-05B7-9D4D-B445-37ADC6F3ACEA}"/>
              </a:ext>
            </a:extLst>
          </p:cNvPr>
          <p:cNvPicPr>
            <a:picLocks noChangeAspect="1"/>
          </p:cNvPicPr>
          <p:nvPr/>
        </p:nvPicPr>
        <p:blipFill>
          <a:blip r:embed="rId3"/>
          <a:stretch>
            <a:fillRect/>
          </a:stretch>
        </p:blipFill>
        <p:spPr>
          <a:xfrm>
            <a:off x="2044763" y="1993503"/>
            <a:ext cx="428685" cy="342948"/>
          </a:xfrm>
          <a:prstGeom prst="rect">
            <a:avLst/>
          </a:prstGeom>
        </p:spPr>
      </p:pic>
      <p:pic>
        <p:nvPicPr>
          <p:cNvPr id="14" name="Picture 13">
            <a:extLst>
              <a:ext uri="{FF2B5EF4-FFF2-40B4-BE49-F238E27FC236}">
                <a16:creationId xmlns:a16="http://schemas.microsoft.com/office/drawing/2014/main" id="{419DD306-DA0E-7934-686F-99AAAC5EF18F}"/>
              </a:ext>
            </a:extLst>
          </p:cNvPr>
          <p:cNvPicPr>
            <a:picLocks noChangeAspect="1"/>
          </p:cNvPicPr>
          <p:nvPr/>
        </p:nvPicPr>
        <p:blipFill>
          <a:blip r:embed="rId4"/>
          <a:stretch>
            <a:fillRect/>
          </a:stretch>
        </p:blipFill>
        <p:spPr>
          <a:xfrm>
            <a:off x="6484790" y="1993503"/>
            <a:ext cx="371527" cy="390580"/>
          </a:xfrm>
          <a:prstGeom prst="rect">
            <a:avLst/>
          </a:prstGeom>
        </p:spPr>
      </p:pic>
      <p:pic>
        <p:nvPicPr>
          <p:cNvPr id="16" name="Picture 15">
            <a:extLst>
              <a:ext uri="{FF2B5EF4-FFF2-40B4-BE49-F238E27FC236}">
                <a16:creationId xmlns:a16="http://schemas.microsoft.com/office/drawing/2014/main" id="{410CFBD0-4B4A-B038-8E07-467BF66D6AB8}"/>
              </a:ext>
            </a:extLst>
          </p:cNvPr>
          <p:cNvPicPr>
            <a:picLocks noChangeAspect="1"/>
          </p:cNvPicPr>
          <p:nvPr/>
        </p:nvPicPr>
        <p:blipFill>
          <a:blip r:embed="rId5"/>
          <a:stretch>
            <a:fillRect/>
          </a:stretch>
        </p:blipFill>
        <p:spPr>
          <a:xfrm>
            <a:off x="2044763" y="3895986"/>
            <a:ext cx="447737" cy="276264"/>
          </a:xfrm>
          <a:prstGeom prst="rect">
            <a:avLst/>
          </a:prstGeom>
        </p:spPr>
      </p:pic>
      <p:pic>
        <p:nvPicPr>
          <p:cNvPr id="18" name="Picture 17">
            <a:extLst>
              <a:ext uri="{FF2B5EF4-FFF2-40B4-BE49-F238E27FC236}">
                <a16:creationId xmlns:a16="http://schemas.microsoft.com/office/drawing/2014/main" id="{2090CEBB-ED1C-4CCC-C4D8-4027C2542D7D}"/>
              </a:ext>
            </a:extLst>
          </p:cNvPr>
          <p:cNvPicPr>
            <a:picLocks noChangeAspect="1"/>
          </p:cNvPicPr>
          <p:nvPr/>
        </p:nvPicPr>
        <p:blipFill>
          <a:blip r:embed="rId6"/>
          <a:stretch>
            <a:fillRect/>
          </a:stretch>
        </p:blipFill>
        <p:spPr>
          <a:xfrm>
            <a:off x="6494316" y="3855645"/>
            <a:ext cx="352474" cy="390580"/>
          </a:xfrm>
          <a:prstGeom prst="rect">
            <a:avLst/>
          </a:prstGeom>
        </p:spPr>
      </p:pic>
      <p:sp>
        <p:nvSpPr>
          <p:cNvPr id="20" name="TextBox 19">
            <a:extLst>
              <a:ext uri="{FF2B5EF4-FFF2-40B4-BE49-F238E27FC236}">
                <a16:creationId xmlns:a16="http://schemas.microsoft.com/office/drawing/2014/main" id="{AB4D931D-A129-C093-25E2-0FFAAE4F00CB}"/>
              </a:ext>
            </a:extLst>
          </p:cNvPr>
          <p:cNvSpPr txBox="1"/>
          <p:nvPr/>
        </p:nvSpPr>
        <p:spPr>
          <a:xfrm>
            <a:off x="939025" y="2431540"/>
            <a:ext cx="2659211" cy="338554"/>
          </a:xfrm>
          <a:prstGeom prst="rect">
            <a:avLst/>
          </a:prstGeom>
          <a:noFill/>
        </p:spPr>
        <p:txBody>
          <a:bodyPr wrap="square">
            <a:spAutoFit/>
          </a:bodyPr>
          <a:lstStyle/>
          <a:p>
            <a:pPr algn="ctr"/>
            <a:r>
              <a:rPr lang="en-IN" sz="1600" b="1" i="0" dirty="0">
                <a:solidFill>
                  <a:schemeClr val="bg1"/>
                </a:solidFill>
                <a:effectLst/>
                <a:latin typeface="Arial" panose="020B0604020202020204" pitchFamily="34" charset="0"/>
                <a:cs typeface="Arial" panose="020B0604020202020204" pitchFamily="34" charset="0"/>
              </a:rPr>
              <a:t>Timely Delivery</a:t>
            </a:r>
          </a:p>
        </p:txBody>
      </p:sp>
      <p:sp>
        <p:nvSpPr>
          <p:cNvPr id="22" name="TextBox 21">
            <a:extLst>
              <a:ext uri="{FF2B5EF4-FFF2-40B4-BE49-F238E27FC236}">
                <a16:creationId xmlns:a16="http://schemas.microsoft.com/office/drawing/2014/main" id="{0E96C87E-978E-EEF4-EC51-4B7E68D866A1}"/>
              </a:ext>
            </a:extLst>
          </p:cNvPr>
          <p:cNvSpPr txBox="1"/>
          <p:nvPr/>
        </p:nvSpPr>
        <p:spPr>
          <a:xfrm>
            <a:off x="5340947" y="2384083"/>
            <a:ext cx="2659211" cy="338554"/>
          </a:xfrm>
          <a:prstGeom prst="rect">
            <a:avLst/>
          </a:prstGeom>
          <a:noFill/>
        </p:spPr>
        <p:txBody>
          <a:bodyPr wrap="square">
            <a:spAutoFit/>
          </a:bodyPr>
          <a:lstStyle/>
          <a:p>
            <a:pPr algn="ctr"/>
            <a:r>
              <a:rPr lang="en-IN" sz="1600" b="1" i="0" dirty="0">
                <a:solidFill>
                  <a:schemeClr val="bg1"/>
                </a:solidFill>
                <a:effectLst/>
                <a:latin typeface="Arial" panose="020B0604020202020204" pitchFamily="34" charset="0"/>
                <a:cs typeface="Arial" panose="020B0604020202020204" pitchFamily="34" charset="0"/>
              </a:rPr>
              <a:t>High-Quality Work</a:t>
            </a:r>
          </a:p>
        </p:txBody>
      </p:sp>
      <p:sp>
        <p:nvSpPr>
          <p:cNvPr id="24" name="TextBox 23">
            <a:extLst>
              <a:ext uri="{FF2B5EF4-FFF2-40B4-BE49-F238E27FC236}">
                <a16:creationId xmlns:a16="http://schemas.microsoft.com/office/drawing/2014/main" id="{307317E7-336F-5574-B200-88B6A70C4142}"/>
              </a:ext>
            </a:extLst>
          </p:cNvPr>
          <p:cNvSpPr txBox="1"/>
          <p:nvPr/>
        </p:nvSpPr>
        <p:spPr>
          <a:xfrm>
            <a:off x="939025" y="4243872"/>
            <a:ext cx="3065032" cy="338554"/>
          </a:xfrm>
          <a:prstGeom prst="rect">
            <a:avLst/>
          </a:prstGeom>
          <a:noFill/>
        </p:spPr>
        <p:txBody>
          <a:bodyPr wrap="square">
            <a:spAutoFit/>
          </a:bodyPr>
          <a:lstStyle/>
          <a:p>
            <a:pPr algn="ctr">
              <a:buNone/>
            </a:pPr>
            <a:r>
              <a:rPr lang="en-IN" sz="1600" b="1" i="0" dirty="0">
                <a:solidFill>
                  <a:schemeClr val="bg1"/>
                </a:solidFill>
                <a:effectLst/>
                <a:latin typeface="Arial" panose="020B0604020202020204" pitchFamily="34" charset="0"/>
                <a:cs typeface="Arial" panose="020B0604020202020204" pitchFamily="34" charset="0"/>
              </a:rPr>
              <a:t>Proactive Communication</a:t>
            </a:r>
            <a:endParaRPr lang="en-IN" sz="1600" dirty="0">
              <a:solidFill>
                <a:schemeClr val="bg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9D415E78-538E-7B79-E6D5-112597DF5AA5}"/>
              </a:ext>
            </a:extLst>
          </p:cNvPr>
          <p:cNvSpPr txBox="1"/>
          <p:nvPr/>
        </p:nvSpPr>
        <p:spPr>
          <a:xfrm>
            <a:off x="5124589" y="4259672"/>
            <a:ext cx="3065032" cy="338554"/>
          </a:xfrm>
          <a:prstGeom prst="rect">
            <a:avLst/>
          </a:prstGeom>
          <a:noFill/>
        </p:spPr>
        <p:txBody>
          <a:bodyPr wrap="square">
            <a:spAutoFit/>
          </a:bodyPr>
          <a:lstStyle/>
          <a:p>
            <a:pPr algn="ctr">
              <a:buNone/>
            </a:pPr>
            <a:r>
              <a:rPr lang="en-IN" sz="1600" b="1" i="0" dirty="0">
                <a:solidFill>
                  <a:schemeClr val="bg1"/>
                </a:solidFill>
                <a:effectLst/>
                <a:latin typeface="Arial" panose="020B0604020202020204" pitchFamily="34" charset="0"/>
                <a:cs typeface="Arial" panose="020B0604020202020204" pitchFamily="34" charset="0"/>
              </a:rPr>
              <a:t>Professional Attitude</a:t>
            </a:r>
            <a:endParaRPr lang="en-IN" sz="1600" dirty="0">
              <a:solidFill>
                <a:schemeClr val="bg1"/>
              </a:solidFill>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F4EBECEB-9CB0-6CB0-B88D-AD1322CEF6B6}"/>
              </a:ext>
            </a:extLst>
          </p:cNvPr>
          <p:cNvSpPr txBox="1"/>
          <p:nvPr/>
        </p:nvSpPr>
        <p:spPr>
          <a:xfrm>
            <a:off x="-30256" y="2734785"/>
            <a:ext cx="4578722" cy="523220"/>
          </a:xfrm>
          <a:prstGeom prst="rect">
            <a:avLst/>
          </a:prstGeom>
          <a:noFill/>
        </p:spPr>
        <p:txBody>
          <a:bodyPr wrap="square">
            <a:spAutoFit/>
          </a:bodyPr>
          <a:lstStyle/>
          <a:p>
            <a:pPr algn="ctr"/>
            <a:r>
              <a:rPr lang="en-US" sz="1400" b="0" i="0" dirty="0">
                <a:effectLst/>
                <a:latin typeface="Arial" panose="020B0604020202020204" pitchFamily="34" charset="0"/>
                <a:cs typeface="Arial" panose="020B0604020202020204" pitchFamily="34" charset="0"/>
              </a:rPr>
              <a:t>Projects must be completed on or before deadlines to maintain client trust</a:t>
            </a:r>
            <a:endParaRPr lang="en-IN" sz="1400" dirty="0">
              <a:latin typeface="Arial" panose="020B0604020202020204" pitchFamily="34" charset="0"/>
              <a:cs typeface="Arial" panose="020B0604020202020204" pitchFamily="34" charset="0"/>
            </a:endParaRPr>
          </a:p>
        </p:txBody>
      </p:sp>
      <p:sp>
        <p:nvSpPr>
          <p:cNvPr id="30" name="TextBox 29">
            <a:extLst>
              <a:ext uri="{FF2B5EF4-FFF2-40B4-BE49-F238E27FC236}">
                <a16:creationId xmlns:a16="http://schemas.microsoft.com/office/drawing/2014/main" id="{B2DC0F77-A057-4709-3133-B39A4DE49316}"/>
              </a:ext>
            </a:extLst>
          </p:cNvPr>
          <p:cNvSpPr txBox="1"/>
          <p:nvPr/>
        </p:nvSpPr>
        <p:spPr>
          <a:xfrm>
            <a:off x="4377829" y="2738310"/>
            <a:ext cx="4585446" cy="523220"/>
          </a:xfrm>
          <a:prstGeom prst="rect">
            <a:avLst/>
          </a:prstGeom>
          <a:noFill/>
        </p:spPr>
        <p:txBody>
          <a:bodyPr wrap="square">
            <a:spAutoFit/>
          </a:bodyPr>
          <a:lstStyle/>
          <a:p>
            <a:pPr algn="ctr">
              <a:buNone/>
            </a:pPr>
            <a:r>
              <a:rPr lang="en-US" sz="1400" dirty="0">
                <a:latin typeface="Arial" panose="020B0604020202020204" pitchFamily="34" charset="0"/>
                <a:cs typeface="Arial" panose="020B0604020202020204" pitchFamily="34" charset="0"/>
              </a:rPr>
              <a:t>Deliverables must meet banking security and functionality standards</a:t>
            </a:r>
            <a:endParaRPr lang="en-IN" sz="1400" dirty="0">
              <a:latin typeface="Arial" panose="020B0604020202020204" pitchFamily="34" charset="0"/>
              <a:cs typeface="Arial" panose="020B0604020202020204" pitchFamily="34" charset="0"/>
            </a:endParaRPr>
          </a:p>
        </p:txBody>
      </p:sp>
      <p:sp>
        <p:nvSpPr>
          <p:cNvPr id="32" name="TextBox 31">
            <a:extLst>
              <a:ext uri="{FF2B5EF4-FFF2-40B4-BE49-F238E27FC236}">
                <a16:creationId xmlns:a16="http://schemas.microsoft.com/office/drawing/2014/main" id="{8ED83F12-00B0-E6DA-F509-304C97D0687B}"/>
              </a:ext>
            </a:extLst>
          </p:cNvPr>
          <p:cNvSpPr txBox="1"/>
          <p:nvPr/>
        </p:nvSpPr>
        <p:spPr>
          <a:xfrm>
            <a:off x="219957" y="4613204"/>
            <a:ext cx="4097346" cy="523220"/>
          </a:xfrm>
          <a:prstGeom prst="rect">
            <a:avLst/>
          </a:prstGeom>
          <a:noFill/>
        </p:spPr>
        <p:txBody>
          <a:bodyPr wrap="square">
            <a:spAutoFit/>
          </a:bodyPr>
          <a:lstStyle/>
          <a:p>
            <a:pPr algn="ctr">
              <a:buNone/>
            </a:pPr>
            <a:r>
              <a:rPr lang="en-US" sz="1400" dirty="0">
                <a:latin typeface="Arial" panose="020B0604020202020204" pitchFamily="34" charset="0"/>
                <a:cs typeface="Arial" panose="020B0604020202020204" pitchFamily="34" charset="0"/>
              </a:rPr>
              <a:t>Constant updates and immediate escalation of issues are crucial</a:t>
            </a:r>
            <a:endParaRPr lang="en-IN" sz="1400" dirty="0">
              <a:latin typeface="Arial" panose="020B0604020202020204" pitchFamily="34" charset="0"/>
              <a:cs typeface="Arial" panose="020B0604020202020204" pitchFamily="34" charset="0"/>
            </a:endParaRPr>
          </a:p>
        </p:txBody>
      </p:sp>
      <p:sp>
        <p:nvSpPr>
          <p:cNvPr id="34" name="TextBox 33">
            <a:extLst>
              <a:ext uri="{FF2B5EF4-FFF2-40B4-BE49-F238E27FC236}">
                <a16:creationId xmlns:a16="http://schemas.microsoft.com/office/drawing/2014/main" id="{82B2C663-D1AC-453B-1D33-3C89C6893249}"/>
              </a:ext>
            </a:extLst>
          </p:cNvPr>
          <p:cNvSpPr txBox="1"/>
          <p:nvPr/>
        </p:nvSpPr>
        <p:spPr>
          <a:xfrm>
            <a:off x="4377829" y="4624178"/>
            <a:ext cx="4585446" cy="738664"/>
          </a:xfrm>
          <a:prstGeom prst="rect">
            <a:avLst/>
          </a:prstGeom>
          <a:noFill/>
        </p:spPr>
        <p:txBody>
          <a:bodyPr wrap="square">
            <a:spAutoFit/>
          </a:bodyPr>
          <a:lstStyle/>
          <a:p>
            <a:pPr algn="ctr">
              <a:buNone/>
            </a:pPr>
            <a:r>
              <a:rPr lang="en-US" sz="1400" b="0" i="0" dirty="0">
                <a:effectLst/>
                <a:latin typeface="Arial" panose="020B0604020202020204" pitchFamily="34" charset="0"/>
                <a:cs typeface="Arial" panose="020B0604020202020204" pitchFamily="34" charset="0"/>
              </a:rPr>
              <a:t>Represent the company’s brand through behavior, language, and ethics according to company’s </a:t>
            </a:r>
          </a:p>
          <a:p>
            <a:pPr algn="ctr">
              <a:buNone/>
            </a:pPr>
            <a:r>
              <a:rPr lang="en-US" sz="1400" dirty="0">
                <a:latin typeface="Arial" panose="020B0604020202020204" pitchFamily="34" charset="0"/>
                <a:cs typeface="Arial" panose="020B0604020202020204" pitchFamily="34" charset="0"/>
              </a:rPr>
              <a:t>“</a:t>
            </a:r>
            <a:r>
              <a:rPr lang="en-US" sz="1400" b="0" i="0" dirty="0">
                <a:effectLst/>
                <a:latin typeface="Arial" panose="020B0604020202020204" pitchFamily="34" charset="0"/>
                <a:cs typeface="Arial" panose="020B0604020202020204" pitchFamily="34" charset="0"/>
              </a:rPr>
              <a:t>Code Of Conducts”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25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11CA11-EFEE-E979-C37B-B0B60054D3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9E786F-6FB5-9609-3D26-85B4B35636CA}"/>
              </a:ext>
            </a:extLst>
          </p:cNvPr>
          <p:cNvSpPr>
            <a:spLocks noGrp="1"/>
          </p:cNvSpPr>
          <p:nvPr>
            <p:ph type="title"/>
          </p:nvPr>
        </p:nvSpPr>
        <p:spPr>
          <a:xfrm>
            <a:off x="958065" y="362376"/>
            <a:ext cx="7685069" cy="639611"/>
          </a:xfrm>
        </p:spPr>
        <p:txBody>
          <a:bodyPr>
            <a:noAutofit/>
          </a:bodyPr>
          <a:lstStyle/>
          <a:p>
            <a:pPr algn="ctr"/>
            <a:r>
              <a:rPr lang="en-US" sz="2800" b="0" i="0" dirty="0">
                <a:effectLst/>
                <a:latin typeface="Arial" panose="020B0604020202020204" pitchFamily="34" charset="0"/>
                <a:cs typeface="Arial" panose="020B0604020202020204" pitchFamily="34" charset="0"/>
              </a:rPr>
              <a:t>Approach Toward Projects as a Fresher</a:t>
            </a:r>
          </a:p>
        </p:txBody>
      </p:sp>
      <p:sp>
        <p:nvSpPr>
          <p:cNvPr id="4" name="TextBox 3">
            <a:extLst>
              <a:ext uri="{FF2B5EF4-FFF2-40B4-BE49-F238E27FC236}">
                <a16:creationId xmlns:a16="http://schemas.microsoft.com/office/drawing/2014/main" id="{839E1996-EAD8-DE79-F347-446232FB62A2}"/>
              </a:ext>
            </a:extLst>
          </p:cNvPr>
          <p:cNvSpPr txBox="1"/>
          <p:nvPr/>
        </p:nvSpPr>
        <p:spPr>
          <a:xfrm>
            <a:off x="219635" y="2149332"/>
            <a:ext cx="4450977" cy="2554545"/>
          </a:xfrm>
          <a:prstGeom prst="rect">
            <a:avLst/>
          </a:prstGeom>
          <a:noFill/>
        </p:spPr>
        <p:txBody>
          <a:bodyPr wrap="square">
            <a:spAutoFit/>
          </a:bodyPr>
          <a:lstStyle/>
          <a:p>
            <a:pPr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Understand Requirements:</a:t>
            </a:r>
            <a:r>
              <a:rPr lang="en-US" sz="1600" b="0" i="0" dirty="0">
                <a:solidFill>
                  <a:srgbClr val="1F2728"/>
                </a:solidFill>
                <a:effectLst/>
                <a:latin typeface="Arial" panose="020B0604020202020204" pitchFamily="34" charset="0"/>
                <a:cs typeface="Arial" panose="020B0604020202020204" pitchFamily="34" charset="0"/>
              </a:rPr>
              <a:t> Focus first on understanding the </a:t>
            </a:r>
            <a:r>
              <a:rPr lang="en-US" sz="1600" dirty="0">
                <a:solidFill>
                  <a:srgbClr val="1F2728"/>
                </a:solidFill>
                <a:latin typeface="Arial" panose="020B0604020202020204" pitchFamily="34" charset="0"/>
                <a:cs typeface="Arial" panose="020B0604020202020204" pitchFamily="34" charset="0"/>
              </a:rPr>
              <a:t>requirements</a:t>
            </a:r>
            <a:r>
              <a:rPr lang="en-US" sz="1600" b="0" i="0" dirty="0">
                <a:solidFill>
                  <a:srgbClr val="1F2728"/>
                </a:solidFill>
                <a:effectLst/>
                <a:latin typeface="Arial" panose="020B0604020202020204" pitchFamily="34" charset="0"/>
                <a:cs typeface="Arial" panose="020B0604020202020204" pitchFamily="34" charset="0"/>
              </a:rPr>
              <a:t> fully before starting to code</a:t>
            </a:r>
          </a:p>
          <a:p>
            <a:pPr algn="l">
              <a:buFont typeface="Arial" panose="020B0604020202020204" pitchFamily="34" charset="0"/>
              <a:buChar char="•"/>
            </a:pPr>
            <a:endParaRPr lang="en-US" sz="1600" b="0" i="0" dirty="0">
              <a:solidFill>
                <a:srgbClr val="1F2728"/>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Ask Questions:</a:t>
            </a:r>
            <a:r>
              <a:rPr lang="en-US" sz="1600" b="0" i="0" dirty="0">
                <a:solidFill>
                  <a:srgbClr val="1F2728"/>
                </a:solidFill>
                <a:effectLst/>
                <a:latin typeface="Arial" panose="020B0604020202020204" pitchFamily="34" charset="0"/>
                <a:cs typeface="Arial" panose="020B0604020202020204" pitchFamily="34" charset="0"/>
              </a:rPr>
              <a:t> No question is too basic; clarity today prevents mistakes tomorrow</a:t>
            </a:r>
          </a:p>
          <a:p>
            <a:pPr algn="l">
              <a:buFont typeface="Arial" panose="020B0604020202020204" pitchFamily="34" charset="0"/>
              <a:buChar char="•"/>
            </a:pPr>
            <a:endParaRPr lang="en-US" sz="1600" b="0" i="0" dirty="0">
              <a:solidFill>
                <a:srgbClr val="1F2728"/>
              </a:solidFill>
              <a:effectLst/>
              <a:latin typeface="Arial" panose="020B0604020202020204" pitchFamily="34" charset="0"/>
              <a:cs typeface="Arial" panose="020B0604020202020204" pitchFamily="34" charset="0"/>
            </a:endParaRPr>
          </a:p>
          <a:p>
            <a:pPr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Document Your Work:</a:t>
            </a:r>
            <a:r>
              <a:rPr lang="en-US" sz="1600" b="0" i="0" dirty="0">
                <a:solidFill>
                  <a:srgbClr val="1F2728"/>
                </a:solidFill>
                <a:effectLst/>
                <a:latin typeface="Arial" panose="020B0604020202020204" pitchFamily="34" charset="0"/>
                <a:cs typeface="Arial" panose="020B0604020202020204" pitchFamily="34" charset="0"/>
              </a:rPr>
              <a:t> Maintain detailed notes to aid in debugging, reviews, and future reference</a:t>
            </a:r>
          </a:p>
        </p:txBody>
      </p:sp>
      <p:pic>
        <p:nvPicPr>
          <p:cNvPr id="4098" name="Picture 2">
            <a:extLst>
              <a:ext uri="{FF2B5EF4-FFF2-40B4-BE49-F238E27FC236}">
                <a16:creationId xmlns:a16="http://schemas.microsoft.com/office/drawing/2014/main" id="{2986A706-B4B4-ABC5-76C5-DEFB69D807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598" y="1988982"/>
            <a:ext cx="4343401" cy="300074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BCF219-6C06-23E5-ADBB-8F2DC252DB64}"/>
              </a:ext>
            </a:extLst>
          </p:cNvPr>
          <p:cNvSpPr txBox="1"/>
          <p:nvPr/>
        </p:nvSpPr>
        <p:spPr>
          <a:xfrm>
            <a:off x="4796119" y="4989731"/>
            <a:ext cx="2779057" cy="246221"/>
          </a:xfrm>
          <a:prstGeom prst="rect">
            <a:avLst/>
          </a:prstGeom>
          <a:noFill/>
        </p:spPr>
        <p:txBody>
          <a:bodyPr wrap="square">
            <a:spAutoFit/>
          </a:bodyPr>
          <a:lstStyle/>
          <a:p>
            <a:pPr algn="l">
              <a:buNone/>
            </a:pPr>
            <a:r>
              <a:rPr lang="en-US" sz="1000" b="0" i="0" dirty="0">
                <a:effectLst/>
                <a:latin typeface="Arial" panose="020B0604020202020204" pitchFamily="34" charset="0"/>
                <a:cs typeface="Arial" panose="020B0604020202020204" pitchFamily="34" charset="0"/>
              </a:rPr>
              <a:t>Photo by Jule Kopp on </a:t>
            </a:r>
            <a:r>
              <a:rPr lang="en-US" sz="1000" b="0" i="0" dirty="0" err="1">
                <a:effectLst/>
                <a:latin typeface="Arial" panose="020B0604020202020204" pitchFamily="34" charset="0"/>
                <a:cs typeface="Arial" panose="020B0604020202020204" pitchFamily="34" charset="0"/>
              </a:rPr>
              <a:t>Unsplash</a:t>
            </a:r>
            <a:endParaRPr lang="en-IN" sz="1100" dirty="0"/>
          </a:p>
        </p:txBody>
      </p:sp>
    </p:spTree>
    <p:extLst>
      <p:ext uri="{BB962C8B-B14F-4D97-AF65-F5344CB8AC3E}">
        <p14:creationId xmlns:p14="http://schemas.microsoft.com/office/powerpoint/2010/main" val="3803575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2A94A-F515-F32A-7CFF-73742351C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202B1-9DD9-4CBF-6BBD-EE7547630B0E}"/>
              </a:ext>
            </a:extLst>
          </p:cNvPr>
          <p:cNvSpPr>
            <a:spLocks noGrp="1"/>
          </p:cNvSpPr>
          <p:nvPr>
            <p:ph type="title"/>
          </p:nvPr>
        </p:nvSpPr>
        <p:spPr>
          <a:xfrm>
            <a:off x="958065" y="362376"/>
            <a:ext cx="7685069" cy="639611"/>
          </a:xfrm>
        </p:spPr>
        <p:txBody>
          <a:bodyPr>
            <a:noAutofit/>
          </a:bodyPr>
          <a:lstStyle/>
          <a:p>
            <a:pPr algn="ctr"/>
            <a:r>
              <a:rPr lang="en-US" sz="2800" dirty="0">
                <a:latin typeface="Arial" panose="020B0604020202020204" pitchFamily="34" charset="0"/>
                <a:cs typeface="Arial" panose="020B0604020202020204" pitchFamily="34" charset="0"/>
              </a:rPr>
              <a:t>Effective communication within team and stakeholders</a:t>
            </a:r>
            <a:endParaRPr lang="en-US" sz="2800" b="0" i="0"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1767904-0ED2-0E67-CF1A-CC3944732F3B}"/>
              </a:ext>
            </a:extLst>
          </p:cNvPr>
          <p:cNvSpPr txBox="1"/>
          <p:nvPr/>
        </p:nvSpPr>
        <p:spPr>
          <a:xfrm>
            <a:off x="286871" y="2136338"/>
            <a:ext cx="4285129" cy="2800767"/>
          </a:xfrm>
          <a:prstGeom prst="rect">
            <a:avLst/>
          </a:prstGeom>
          <a:noFill/>
        </p:spPr>
        <p:txBody>
          <a:bodyPr wrap="square">
            <a:spAutoFit/>
          </a:bodyPr>
          <a:lstStyle/>
          <a:p>
            <a:pPr marL="285750" indent="-285750" algn="l">
              <a:buFont typeface="Arial" panose="020B0604020202020204" pitchFamily="34" charset="0"/>
              <a:buChar char="•"/>
            </a:pPr>
            <a:r>
              <a:rPr lang="en-US" sz="1600" b="1" i="0" dirty="0">
                <a:solidFill>
                  <a:srgbClr val="1F2728"/>
                </a:solidFill>
                <a:effectLst/>
                <a:latin typeface="Arial" panose="020B0604020202020204" pitchFamily="34" charset="0"/>
                <a:cs typeface="Arial" panose="020B0604020202020204" pitchFamily="34" charset="0"/>
              </a:rPr>
              <a:t>Daily Stand-ups:</a:t>
            </a:r>
            <a:r>
              <a:rPr lang="en-US" sz="1600" b="0" i="0" dirty="0">
                <a:solidFill>
                  <a:srgbClr val="1F2728"/>
                </a:solidFill>
                <a:effectLst/>
                <a:latin typeface="Arial" panose="020B0604020202020204" pitchFamily="34" charset="0"/>
                <a:cs typeface="Arial" panose="020B0604020202020204" pitchFamily="34" charset="0"/>
              </a:rPr>
              <a:t> Regular team huddles help keep everyone aligned and accountable</a:t>
            </a:r>
          </a:p>
          <a:p>
            <a:pPr algn="l">
              <a:buFont typeface="Arial" panose="020B0604020202020204" pitchFamily="34" charset="0"/>
              <a:buChar char="•"/>
            </a:pPr>
            <a:endParaRPr lang="en-US" sz="1600" b="0" i="0" dirty="0">
              <a:solidFill>
                <a:srgbClr val="1F2728"/>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1F2728"/>
                </a:solidFill>
                <a:latin typeface="Arial" panose="020B0604020202020204" pitchFamily="34" charset="0"/>
                <a:cs typeface="Arial" panose="020B0604020202020204" pitchFamily="34" charset="0"/>
              </a:rPr>
              <a:t>Email Summaries: </a:t>
            </a:r>
            <a:r>
              <a:rPr lang="en-US" sz="1600" dirty="0">
                <a:solidFill>
                  <a:srgbClr val="1F2728"/>
                </a:solidFill>
                <a:latin typeface="Arial" panose="020B0604020202020204" pitchFamily="34" charset="0"/>
                <a:cs typeface="Arial" panose="020B0604020202020204" pitchFamily="34" charset="0"/>
              </a:rPr>
              <a:t>Follow-up emails after meetings avoid misinterpretations and document decisions</a:t>
            </a:r>
          </a:p>
          <a:p>
            <a:pPr marL="285750" indent="-285750">
              <a:buFont typeface="Arial" panose="020B0604020202020204" pitchFamily="34" charset="0"/>
              <a:buChar char="•"/>
            </a:pPr>
            <a:endParaRPr lang="en-US" sz="1600" dirty="0">
              <a:solidFill>
                <a:srgbClr val="1F272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1" dirty="0">
                <a:solidFill>
                  <a:srgbClr val="1F2728"/>
                </a:solidFill>
                <a:latin typeface="Arial" panose="020B0604020202020204" pitchFamily="34" charset="0"/>
                <a:cs typeface="Arial" panose="020B0604020202020204" pitchFamily="34" charset="0"/>
              </a:rPr>
              <a:t>Clarify, Don't Assume: </a:t>
            </a:r>
            <a:r>
              <a:rPr lang="en-US" sz="1600" dirty="0">
                <a:solidFill>
                  <a:srgbClr val="1F2728"/>
                </a:solidFill>
                <a:latin typeface="Arial" panose="020B0604020202020204" pitchFamily="34" charset="0"/>
                <a:cs typeface="Arial" panose="020B0604020202020204" pitchFamily="34" charset="0"/>
              </a:rPr>
              <a:t>Always confirm understanding rather than making risky assumptions</a:t>
            </a:r>
          </a:p>
        </p:txBody>
      </p:sp>
      <p:pic>
        <p:nvPicPr>
          <p:cNvPr id="1026" name="Picture 2">
            <a:extLst>
              <a:ext uri="{FF2B5EF4-FFF2-40B4-BE49-F238E27FC236}">
                <a16:creationId xmlns:a16="http://schemas.microsoft.com/office/drawing/2014/main" id="{C5683567-8FAD-0AB2-DBA8-3EACF5A21F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39245"/>
            <a:ext cx="4572000" cy="31949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E75B3E3-8258-A1F9-4026-9E3DD09FA113}"/>
              </a:ext>
            </a:extLst>
          </p:cNvPr>
          <p:cNvSpPr txBox="1"/>
          <p:nvPr/>
        </p:nvSpPr>
        <p:spPr>
          <a:xfrm>
            <a:off x="4572000" y="5134197"/>
            <a:ext cx="3823446" cy="246221"/>
          </a:xfrm>
          <a:prstGeom prst="rect">
            <a:avLst/>
          </a:prstGeom>
          <a:noFill/>
        </p:spPr>
        <p:txBody>
          <a:bodyPr wrap="square">
            <a:spAutoFit/>
          </a:bodyPr>
          <a:lstStyle/>
          <a:p>
            <a:pPr algn="l">
              <a:buNone/>
            </a:pPr>
            <a:r>
              <a:rPr lang="en-US" sz="1000" b="0" i="0" dirty="0">
                <a:effectLst/>
                <a:latin typeface="Arial" panose="020B0604020202020204" pitchFamily="34" charset="0"/>
                <a:cs typeface="Arial" panose="020B0604020202020204" pitchFamily="34" charset="0"/>
              </a:rPr>
              <a:t>Photo by </a:t>
            </a:r>
            <a:r>
              <a:rPr lang="en-US" sz="1000" b="0" i="0" dirty="0" err="1">
                <a:effectLst/>
                <a:latin typeface="Arial" panose="020B0604020202020204" pitchFamily="34" charset="0"/>
                <a:cs typeface="Arial" panose="020B0604020202020204" pitchFamily="34" charset="0"/>
              </a:rPr>
              <a:t>ThisisEngineering</a:t>
            </a:r>
            <a:r>
              <a:rPr lang="en-US" sz="1000" b="0" i="0" dirty="0">
                <a:effectLst/>
                <a:latin typeface="Arial" panose="020B0604020202020204" pitchFamily="34" charset="0"/>
                <a:cs typeface="Arial" panose="020B0604020202020204" pitchFamily="34" charset="0"/>
              </a:rPr>
              <a:t> RAEng on </a:t>
            </a:r>
            <a:r>
              <a:rPr lang="en-US" sz="1000" b="0" i="0" dirty="0" err="1">
                <a:effectLst/>
                <a:latin typeface="Arial" panose="020B0604020202020204" pitchFamily="34" charset="0"/>
                <a:cs typeface="Arial" panose="020B0604020202020204" pitchFamily="34" charset="0"/>
              </a:rPr>
              <a:t>Unsplash</a:t>
            </a:r>
            <a:endParaRPr lang="en-IN" dirty="0"/>
          </a:p>
        </p:txBody>
      </p:sp>
    </p:spTree>
    <p:extLst>
      <p:ext uri="{BB962C8B-B14F-4D97-AF65-F5344CB8AC3E}">
        <p14:creationId xmlns:p14="http://schemas.microsoft.com/office/powerpoint/2010/main" val="1334921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10102-6C98-C9FF-B3DF-58BA9E104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AD747-0E89-BBFB-E88D-46E64C977672}"/>
              </a:ext>
            </a:extLst>
          </p:cNvPr>
          <p:cNvSpPr>
            <a:spLocks noGrp="1"/>
          </p:cNvSpPr>
          <p:nvPr>
            <p:ph type="title"/>
          </p:nvPr>
        </p:nvSpPr>
        <p:spPr>
          <a:xfrm>
            <a:off x="958065" y="362376"/>
            <a:ext cx="7685069" cy="639611"/>
          </a:xfrm>
        </p:spPr>
        <p:txBody>
          <a:bodyPr>
            <a:noAutofit/>
          </a:bodyPr>
          <a:lstStyle/>
          <a:p>
            <a:pPr algn="ctr"/>
            <a:r>
              <a:rPr lang="en-US" sz="2800" dirty="0">
                <a:latin typeface="Arial" panose="020B0604020202020204" pitchFamily="34" charset="0"/>
                <a:cs typeface="Arial" panose="020B0604020202020204" pitchFamily="34" charset="0"/>
              </a:rPr>
              <a:t>Time management and task prioritization</a:t>
            </a:r>
            <a:endParaRPr lang="en-US" sz="2800" b="0" i="0"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68779F5-EB97-5940-9527-BFAD815E7F9D}"/>
              </a:ext>
            </a:extLst>
          </p:cNvPr>
          <p:cNvSpPr txBox="1"/>
          <p:nvPr/>
        </p:nvSpPr>
        <p:spPr>
          <a:xfrm>
            <a:off x="6512447" y="2270247"/>
            <a:ext cx="1662953"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Use Tools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AAC7E4B9-DB40-367A-C97A-70F00E9AC77D}"/>
              </a:ext>
            </a:extLst>
          </p:cNvPr>
          <p:cNvSpPr txBox="1"/>
          <p:nvPr/>
        </p:nvSpPr>
        <p:spPr>
          <a:xfrm>
            <a:off x="3276374" y="2279509"/>
            <a:ext cx="2362200"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Break Tasks Down</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9090EA5-DEF8-33D5-8EF7-9DEF58BB3A52}"/>
              </a:ext>
            </a:extLst>
          </p:cNvPr>
          <p:cNvSpPr txBox="1"/>
          <p:nvPr/>
        </p:nvSpPr>
        <p:spPr>
          <a:xfrm>
            <a:off x="207088" y="2271941"/>
            <a:ext cx="2747682"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Prioritize Effectively</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528C9CB1-B6AF-5321-0A85-6032BA50C29A}"/>
              </a:ext>
            </a:extLst>
          </p:cNvPr>
          <p:cNvSpPr txBox="1"/>
          <p:nvPr/>
        </p:nvSpPr>
        <p:spPr>
          <a:xfrm>
            <a:off x="5961131" y="2598003"/>
            <a:ext cx="2886609" cy="830997"/>
          </a:xfrm>
          <a:prstGeom prst="rect">
            <a:avLst/>
          </a:prstGeom>
          <a:noFill/>
        </p:spPr>
        <p:txBody>
          <a:bodyPr wrap="square">
            <a:spAutoFit/>
          </a:bodyPr>
          <a:lstStyle/>
          <a:p>
            <a:pPr algn="ctr">
              <a:buNone/>
            </a:pPr>
            <a:r>
              <a:rPr lang="en-US" sz="1600" dirty="0">
                <a:effectLst/>
                <a:latin typeface="Arial" panose="020B0604020202020204" pitchFamily="34" charset="0"/>
                <a:cs typeface="Arial" panose="020B0604020202020204" pitchFamily="34" charset="0"/>
              </a:rPr>
              <a:t>Adopt project management tools like Jira or </a:t>
            </a:r>
            <a:r>
              <a:rPr lang="en-US" sz="1600" dirty="0">
                <a:latin typeface="Arial" panose="020B0604020202020204" pitchFamily="34" charset="0"/>
                <a:cs typeface="Arial" panose="020B0604020202020204" pitchFamily="34" charset="0"/>
              </a:rPr>
              <a:t>Gitlab</a:t>
            </a:r>
            <a:r>
              <a:rPr lang="en-US" sz="1600" dirty="0">
                <a:effectLst/>
                <a:latin typeface="Arial" panose="020B0604020202020204" pitchFamily="34" charset="0"/>
                <a:cs typeface="Arial" panose="020B0604020202020204" pitchFamily="34" charset="0"/>
              </a:rPr>
              <a:t> to stay organized.</a:t>
            </a:r>
            <a:endParaRPr lang="en-IN"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F7F2796-1E08-020C-8075-1689B38F74E2}"/>
              </a:ext>
            </a:extLst>
          </p:cNvPr>
          <p:cNvSpPr txBox="1"/>
          <p:nvPr/>
        </p:nvSpPr>
        <p:spPr>
          <a:xfrm>
            <a:off x="3160374" y="2648841"/>
            <a:ext cx="2747682"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Divide larger tasks into smaller, manageable parts.</a:t>
            </a:r>
            <a:endParaRPr lang="en-IN" sz="16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7578842B-E99B-574A-F729-04E3BCCE2123}"/>
              </a:ext>
            </a:extLst>
          </p:cNvPr>
          <p:cNvSpPr txBox="1"/>
          <p:nvPr/>
        </p:nvSpPr>
        <p:spPr>
          <a:xfrm>
            <a:off x="-34766" y="2601123"/>
            <a:ext cx="3344352" cy="830997"/>
          </a:xfrm>
          <a:prstGeom prst="rect">
            <a:avLst/>
          </a:prstGeom>
          <a:noFill/>
        </p:spPr>
        <p:txBody>
          <a:bodyPr wrap="square">
            <a:spAutoFit/>
          </a:bodyPr>
          <a:lstStyle/>
          <a:p>
            <a:pPr algn="ctr">
              <a:buNone/>
            </a:pPr>
            <a:r>
              <a:rPr lang="en-US" sz="1600" dirty="0">
                <a:latin typeface="Arial" panose="020B0604020202020204" pitchFamily="34" charset="0"/>
                <a:cs typeface="Arial" panose="020B0604020202020204" pitchFamily="34" charset="0"/>
              </a:rPr>
              <a:t>Prioritization to be considered based on Stakeholder Expectations</a:t>
            </a:r>
            <a:endParaRPr lang="en-IN" sz="2000" dirty="0"/>
          </a:p>
        </p:txBody>
      </p:sp>
      <p:pic>
        <p:nvPicPr>
          <p:cNvPr id="18" name="Picture 17">
            <a:extLst>
              <a:ext uri="{FF2B5EF4-FFF2-40B4-BE49-F238E27FC236}">
                <a16:creationId xmlns:a16="http://schemas.microsoft.com/office/drawing/2014/main" id="{AC1E9FC2-9B14-F62E-6707-DD0829D3DD41}"/>
              </a:ext>
            </a:extLst>
          </p:cNvPr>
          <p:cNvPicPr>
            <a:picLocks noChangeAspect="1"/>
          </p:cNvPicPr>
          <p:nvPr/>
        </p:nvPicPr>
        <p:blipFill>
          <a:blip r:embed="rId3"/>
          <a:stretch>
            <a:fillRect/>
          </a:stretch>
        </p:blipFill>
        <p:spPr>
          <a:xfrm>
            <a:off x="7096240" y="1786704"/>
            <a:ext cx="495369" cy="323895"/>
          </a:xfrm>
          <a:prstGeom prst="rect">
            <a:avLst/>
          </a:prstGeom>
        </p:spPr>
      </p:pic>
      <p:pic>
        <p:nvPicPr>
          <p:cNvPr id="20" name="Picture 19">
            <a:extLst>
              <a:ext uri="{FF2B5EF4-FFF2-40B4-BE49-F238E27FC236}">
                <a16:creationId xmlns:a16="http://schemas.microsoft.com/office/drawing/2014/main" id="{3CFC1075-065E-36A4-D5AB-EC22C6B771D1}"/>
              </a:ext>
            </a:extLst>
          </p:cNvPr>
          <p:cNvPicPr>
            <a:picLocks noChangeAspect="1"/>
          </p:cNvPicPr>
          <p:nvPr/>
        </p:nvPicPr>
        <p:blipFill>
          <a:blip r:embed="rId4"/>
          <a:stretch>
            <a:fillRect/>
          </a:stretch>
        </p:blipFill>
        <p:spPr>
          <a:xfrm>
            <a:off x="4278180" y="1699318"/>
            <a:ext cx="358588" cy="358588"/>
          </a:xfrm>
          <a:prstGeom prst="rect">
            <a:avLst/>
          </a:prstGeom>
        </p:spPr>
      </p:pic>
      <p:pic>
        <p:nvPicPr>
          <p:cNvPr id="22" name="Picture 21">
            <a:extLst>
              <a:ext uri="{FF2B5EF4-FFF2-40B4-BE49-F238E27FC236}">
                <a16:creationId xmlns:a16="http://schemas.microsoft.com/office/drawing/2014/main" id="{A82C709A-0D1A-09BA-3DBD-3770664A04A0}"/>
              </a:ext>
            </a:extLst>
          </p:cNvPr>
          <p:cNvPicPr>
            <a:picLocks noChangeAspect="1"/>
          </p:cNvPicPr>
          <p:nvPr/>
        </p:nvPicPr>
        <p:blipFill>
          <a:blip r:embed="rId5"/>
          <a:stretch>
            <a:fillRect/>
          </a:stretch>
        </p:blipFill>
        <p:spPr>
          <a:xfrm>
            <a:off x="1399929" y="1669033"/>
            <a:ext cx="362001" cy="419158"/>
          </a:xfrm>
          <a:prstGeom prst="rect">
            <a:avLst/>
          </a:prstGeom>
        </p:spPr>
      </p:pic>
      <p:pic>
        <p:nvPicPr>
          <p:cNvPr id="24" name="Picture 23">
            <a:extLst>
              <a:ext uri="{FF2B5EF4-FFF2-40B4-BE49-F238E27FC236}">
                <a16:creationId xmlns:a16="http://schemas.microsoft.com/office/drawing/2014/main" id="{FD64E5CD-8541-68A9-3B7F-7310245376A7}"/>
              </a:ext>
            </a:extLst>
          </p:cNvPr>
          <p:cNvPicPr>
            <a:picLocks noChangeAspect="1"/>
          </p:cNvPicPr>
          <p:nvPr/>
        </p:nvPicPr>
        <p:blipFill>
          <a:blip r:embed="rId6"/>
          <a:srcRect b="15643"/>
          <a:stretch/>
        </p:blipFill>
        <p:spPr>
          <a:xfrm>
            <a:off x="0" y="3768755"/>
            <a:ext cx="9144000" cy="2658942"/>
          </a:xfrm>
          <a:prstGeom prst="rect">
            <a:avLst/>
          </a:prstGeom>
        </p:spPr>
      </p:pic>
    </p:spTree>
    <p:extLst>
      <p:ext uri="{BB962C8B-B14F-4D97-AF65-F5344CB8AC3E}">
        <p14:creationId xmlns:p14="http://schemas.microsoft.com/office/powerpoint/2010/main" val="859946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030FB-D125-9C7A-F984-9234526E1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3033-BD98-E384-D4A5-B6F1603D8DD4}"/>
              </a:ext>
            </a:extLst>
          </p:cNvPr>
          <p:cNvSpPr>
            <a:spLocks noGrp="1"/>
          </p:cNvSpPr>
          <p:nvPr>
            <p:ph type="title"/>
          </p:nvPr>
        </p:nvSpPr>
        <p:spPr>
          <a:xfrm>
            <a:off x="958065" y="362376"/>
            <a:ext cx="7685069" cy="639611"/>
          </a:xfrm>
        </p:spPr>
        <p:txBody>
          <a:bodyPr>
            <a:noAutofit/>
          </a:bodyPr>
          <a:lstStyle/>
          <a:p>
            <a:pPr algn="ctr"/>
            <a:r>
              <a:rPr lang="en-US" sz="2800" dirty="0">
                <a:latin typeface="Arial" panose="020B0604020202020204" pitchFamily="34" charset="0"/>
                <a:cs typeface="Arial" panose="020B0604020202020204" pitchFamily="34" charset="0"/>
              </a:rPr>
              <a:t>Common challenges faced by freshers</a:t>
            </a:r>
            <a:endParaRPr lang="en-US" sz="2800" b="0" i="0" dirty="0">
              <a:effectLst/>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69D255-B851-3230-9CB3-D3645640783E}"/>
              </a:ext>
            </a:extLst>
          </p:cNvPr>
          <p:cNvSpPr txBox="1"/>
          <p:nvPr/>
        </p:nvSpPr>
        <p:spPr>
          <a:xfrm>
            <a:off x="1144654" y="2104149"/>
            <a:ext cx="3062397"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Fear of Asking Questions</a:t>
            </a:r>
            <a:endParaRPr lang="en-IN"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61BB8AB-F9F0-B626-D980-8F7F943FD6B2}"/>
              </a:ext>
            </a:extLst>
          </p:cNvPr>
          <p:cNvSpPr txBox="1"/>
          <p:nvPr/>
        </p:nvSpPr>
        <p:spPr>
          <a:xfrm>
            <a:off x="5272354" y="2104884"/>
            <a:ext cx="2362200"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Imposter Syndrome</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2C54169-0049-5146-D396-B3EFAA6486AE}"/>
              </a:ext>
            </a:extLst>
          </p:cNvPr>
          <p:cNvSpPr txBox="1"/>
          <p:nvPr/>
        </p:nvSpPr>
        <p:spPr>
          <a:xfrm>
            <a:off x="1111474" y="4238765"/>
            <a:ext cx="3198614" cy="369332"/>
          </a:xfrm>
          <a:prstGeom prst="rect">
            <a:avLst/>
          </a:prstGeom>
          <a:noFill/>
        </p:spPr>
        <p:txBody>
          <a:bodyPr wrap="square">
            <a:spAutoFit/>
          </a:bodyPr>
          <a:lstStyle/>
          <a:p>
            <a:pPr algn="ctr">
              <a:buNone/>
            </a:pPr>
            <a:r>
              <a:rPr lang="en-IN" sz="1800" b="1" i="0" dirty="0">
                <a:solidFill>
                  <a:srgbClr val="1F2728"/>
                </a:solidFill>
                <a:effectLst/>
                <a:latin typeface="Arial" panose="020B0604020202020204" pitchFamily="34" charset="0"/>
                <a:cs typeface="Arial" panose="020B0604020202020204" pitchFamily="34" charset="0"/>
              </a:rPr>
              <a:t>Handling Time Pressure</a:t>
            </a:r>
            <a:endParaRPr lang="en-IN" dirty="0">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EC7E4E05-FCE5-5FE8-709D-29FDA3C4FFA8}"/>
              </a:ext>
            </a:extLst>
          </p:cNvPr>
          <p:cNvSpPr txBox="1"/>
          <p:nvPr/>
        </p:nvSpPr>
        <p:spPr>
          <a:xfrm>
            <a:off x="1336939" y="2556749"/>
            <a:ext cx="2747682" cy="584775"/>
          </a:xfrm>
          <a:prstGeom prst="rect">
            <a:avLst/>
          </a:prstGeom>
          <a:noFill/>
        </p:spPr>
        <p:txBody>
          <a:bodyPr wrap="square">
            <a:spAutoFit/>
          </a:bodyPr>
          <a:lstStyle/>
          <a:p>
            <a:pPr algn="ctr">
              <a:buNone/>
            </a:pPr>
            <a:r>
              <a:rPr lang="en-US" sz="1600" dirty="0">
                <a:effectLst/>
                <a:latin typeface="Arial" panose="020B0604020202020204" pitchFamily="34" charset="0"/>
                <a:cs typeface="Arial" panose="020B0604020202020204" pitchFamily="34" charset="0"/>
              </a:rPr>
              <a:t>Conquer hesitation by seeking clarity early</a:t>
            </a:r>
            <a:endParaRPr lang="en-IN" sz="16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823D6F4-869A-1EEA-F82D-297C2628FAEB}"/>
              </a:ext>
            </a:extLst>
          </p:cNvPr>
          <p:cNvSpPr txBox="1"/>
          <p:nvPr/>
        </p:nvSpPr>
        <p:spPr>
          <a:xfrm>
            <a:off x="5003773" y="2551905"/>
            <a:ext cx="2899360" cy="830997"/>
          </a:xfrm>
          <a:prstGeom prst="rect">
            <a:avLst/>
          </a:prstGeom>
          <a:noFill/>
        </p:spPr>
        <p:txBody>
          <a:bodyPr wrap="square">
            <a:spAutoFit/>
          </a:bodyPr>
          <a:lstStyle/>
          <a:p>
            <a:pPr algn="ctr">
              <a:buNone/>
            </a:pPr>
            <a:r>
              <a:rPr lang="en-US" sz="1600" dirty="0">
                <a:effectLst/>
                <a:latin typeface="Arial" panose="020B0604020202020204" pitchFamily="34" charset="0"/>
                <a:cs typeface="Arial" panose="020B0604020202020204" pitchFamily="34" charset="0"/>
              </a:rPr>
              <a:t>Recognize that growth comes through learning, not perfection</a:t>
            </a:r>
            <a:endParaRPr lang="en-IN" sz="1200" dirty="0">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ED01E43E-174E-CD10-07A5-7F76EE67813F}"/>
              </a:ext>
            </a:extLst>
          </p:cNvPr>
          <p:cNvSpPr txBox="1"/>
          <p:nvPr/>
        </p:nvSpPr>
        <p:spPr>
          <a:xfrm>
            <a:off x="1242810" y="4702014"/>
            <a:ext cx="2935940" cy="584775"/>
          </a:xfrm>
          <a:prstGeom prst="rect">
            <a:avLst/>
          </a:prstGeom>
          <a:noFill/>
        </p:spPr>
        <p:txBody>
          <a:bodyPr wrap="square">
            <a:spAutoFit/>
          </a:bodyPr>
          <a:lstStyle/>
          <a:p>
            <a:pPr algn="ctr">
              <a:buNone/>
            </a:pPr>
            <a:r>
              <a:rPr lang="en-US" sz="1600" dirty="0">
                <a:effectLst/>
                <a:latin typeface="Arial" panose="020B0604020202020204" pitchFamily="34" charset="0"/>
                <a:cs typeface="Arial" panose="020B0604020202020204" pitchFamily="34" charset="0"/>
              </a:rPr>
              <a:t>Use prioritization strategies and realistic scheduling</a:t>
            </a:r>
            <a:endParaRPr lang="en-IN"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8986A56-484F-EC93-8781-C0D12446E910}"/>
              </a:ext>
            </a:extLst>
          </p:cNvPr>
          <p:cNvSpPr txBox="1"/>
          <p:nvPr/>
        </p:nvSpPr>
        <p:spPr>
          <a:xfrm>
            <a:off x="5128023" y="4717872"/>
            <a:ext cx="2825043" cy="584775"/>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Adopt a growth mindset and seek regular feedback</a:t>
            </a:r>
            <a:endParaRPr lang="en-IN" sz="1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C0BBB5F-EA4A-001D-285E-47072EF76660}"/>
              </a:ext>
            </a:extLst>
          </p:cNvPr>
          <p:cNvPicPr>
            <a:picLocks noChangeAspect="1"/>
          </p:cNvPicPr>
          <p:nvPr/>
        </p:nvPicPr>
        <p:blipFill>
          <a:blip r:embed="rId3"/>
          <a:stretch>
            <a:fillRect/>
          </a:stretch>
        </p:blipFill>
        <p:spPr>
          <a:xfrm>
            <a:off x="2548847" y="1687013"/>
            <a:ext cx="254013" cy="387370"/>
          </a:xfrm>
          <a:prstGeom prst="rect">
            <a:avLst/>
          </a:prstGeom>
        </p:spPr>
      </p:pic>
      <p:sp>
        <p:nvSpPr>
          <p:cNvPr id="11" name="TextBox 10">
            <a:extLst>
              <a:ext uri="{FF2B5EF4-FFF2-40B4-BE49-F238E27FC236}">
                <a16:creationId xmlns:a16="http://schemas.microsoft.com/office/drawing/2014/main" id="{58D97D93-1F04-47D1-9F35-BB8D91FDCAF9}"/>
              </a:ext>
            </a:extLst>
          </p:cNvPr>
          <p:cNvSpPr txBox="1"/>
          <p:nvPr/>
        </p:nvSpPr>
        <p:spPr>
          <a:xfrm>
            <a:off x="4833914" y="4239778"/>
            <a:ext cx="3413262" cy="368319"/>
          </a:xfrm>
          <a:prstGeom prst="rect">
            <a:avLst/>
          </a:prstGeom>
          <a:noFill/>
        </p:spPr>
        <p:txBody>
          <a:bodyPr wrap="square">
            <a:spAutoFit/>
          </a:bodyPr>
          <a:lstStyle/>
          <a:p>
            <a:pPr algn="ctr">
              <a:buNone/>
            </a:pPr>
            <a:r>
              <a:rPr lang="en-IN" sz="1800" b="1" i="0" dirty="0">
                <a:solidFill>
                  <a:srgbClr val="1F2728"/>
                </a:solidFill>
                <a:effectLst/>
                <a:latin typeface="Roboto" panose="02000000000000000000" pitchFamily="2" charset="0"/>
              </a:rPr>
              <a:t>Learning from Mistakes</a:t>
            </a:r>
            <a:endParaRPr lang="en-IN" dirty="0"/>
          </a:p>
        </p:txBody>
      </p:sp>
      <p:pic>
        <p:nvPicPr>
          <p:cNvPr id="15" name="Picture 14">
            <a:extLst>
              <a:ext uri="{FF2B5EF4-FFF2-40B4-BE49-F238E27FC236}">
                <a16:creationId xmlns:a16="http://schemas.microsoft.com/office/drawing/2014/main" id="{6520C20F-993D-C4E1-96EA-9C2E787A3EA6}"/>
              </a:ext>
            </a:extLst>
          </p:cNvPr>
          <p:cNvPicPr>
            <a:picLocks noChangeAspect="1"/>
          </p:cNvPicPr>
          <p:nvPr/>
        </p:nvPicPr>
        <p:blipFill>
          <a:blip r:embed="rId4"/>
          <a:stretch>
            <a:fillRect/>
          </a:stretch>
        </p:blipFill>
        <p:spPr>
          <a:xfrm>
            <a:off x="6272469" y="1786608"/>
            <a:ext cx="361969" cy="273064"/>
          </a:xfrm>
          <a:prstGeom prst="rect">
            <a:avLst/>
          </a:prstGeom>
        </p:spPr>
      </p:pic>
      <p:pic>
        <p:nvPicPr>
          <p:cNvPr id="19" name="Picture 18">
            <a:extLst>
              <a:ext uri="{FF2B5EF4-FFF2-40B4-BE49-F238E27FC236}">
                <a16:creationId xmlns:a16="http://schemas.microsoft.com/office/drawing/2014/main" id="{D7A686F6-A591-A3C4-56BE-5ABADBC1DA8C}"/>
              </a:ext>
            </a:extLst>
          </p:cNvPr>
          <p:cNvPicPr>
            <a:picLocks noChangeAspect="1"/>
          </p:cNvPicPr>
          <p:nvPr/>
        </p:nvPicPr>
        <p:blipFill>
          <a:blip r:embed="rId5"/>
          <a:stretch>
            <a:fillRect/>
          </a:stretch>
        </p:blipFill>
        <p:spPr>
          <a:xfrm>
            <a:off x="2548847" y="3809569"/>
            <a:ext cx="323867" cy="342918"/>
          </a:xfrm>
          <a:prstGeom prst="rect">
            <a:avLst/>
          </a:prstGeom>
        </p:spPr>
      </p:pic>
      <p:pic>
        <p:nvPicPr>
          <p:cNvPr id="23" name="Picture 22">
            <a:extLst>
              <a:ext uri="{FF2B5EF4-FFF2-40B4-BE49-F238E27FC236}">
                <a16:creationId xmlns:a16="http://schemas.microsoft.com/office/drawing/2014/main" id="{31EF019E-6EC5-D022-4014-91AB3C1DA898}"/>
              </a:ext>
            </a:extLst>
          </p:cNvPr>
          <p:cNvPicPr>
            <a:picLocks noChangeAspect="1"/>
          </p:cNvPicPr>
          <p:nvPr/>
        </p:nvPicPr>
        <p:blipFill>
          <a:blip r:embed="rId6"/>
          <a:stretch>
            <a:fillRect/>
          </a:stretch>
        </p:blipFill>
        <p:spPr>
          <a:xfrm>
            <a:off x="6350035" y="3777830"/>
            <a:ext cx="381020" cy="368319"/>
          </a:xfrm>
          <a:prstGeom prst="rect">
            <a:avLst/>
          </a:prstGeom>
        </p:spPr>
      </p:pic>
    </p:spTree>
    <p:extLst>
      <p:ext uri="{BB962C8B-B14F-4D97-AF65-F5344CB8AC3E}">
        <p14:creationId xmlns:p14="http://schemas.microsoft.com/office/powerpoint/2010/main" val="9959697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1308</TotalTime>
  <Words>1593</Words>
  <Application>Microsoft Office PowerPoint</Application>
  <PresentationFormat>On-screen Show (4:3)</PresentationFormat>
  <Paragraphs>106</Paragraphs>
  <Slides>12</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Brush Script MT</vt:lpstr>
      <vt:lpstr>Calibri</vt:lpstr>
      <vt:lpstr>Roboto</vt:lpstr>
      <vt:lpstr>Tw Cen MT</vt:lpstr>
      <vt:lpstr>Wingdings</vt:lpstr>
      <vt:lpstr>Circuit</vt:lpstr>
      <vt:lpstr>Freshers to Future Leaders Your Growth Journey Begins</vt:lpstr>
      <vt:lpstr>Introduction – Speaker/Audience</vt:lpstr>
      <vt:lpstr>Session contents</vt:lpstr>
      <vt:lpstr>New Beginning in Organization </vt:lpstr>
      <vt:lpstr>Stakeholder Expectations from the Team</vt:lpstr>
      <vt:lpstr>Approach Toward Projects as a Fresher</vt:lpstr>
      <vt:lpstr>Effective communication within team and stakeholders</vt:lpstr>
      <vt:lpstr>Time management and task prioritization</vt:lpstr>
      <vt:lpstr>Common challenges faced by freshers</vt:lpstr>
      <vt:lpstr>Setting personal and professional goals</vt:lpstr>
      <vt:lpstr>Closing Remarks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Aarati Chaudhari</cp:lastModifiedBy>
  <cp:revision>34</cp:revision>
  <dcterms:created xsi:type="dcterms:W3CDTF">2013-01-27T09:14:16Z</dcterms:created>
  <dcterms:modified xsi:type="dcterms:W3CDTF">2025-05-12T18:27:11Z</dcterms:modified>
  <cp:category/>
</cp:coreProperties>
</file>