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ml0u/jNcw36VLyIIWgxTJibhB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Introduce myself and introduce the session:</a:t>
            </a:r>
            <a:endParaRPr/>
          </a:p>
          <a:p>
            <a:pPr indent="0" lvl="0" marL="0" rtl="0" algn="l">
              <a:lnSpc>
                <a:spcPct val="100000"/>
              </a:lnSpc>
              <a:spcBef>
                <a:spcPts val="0"/>
              </a:spcBef>
              <a:spcAft>
                <a:spcPts val="0"/>
              </a:spcAft>
              <a:buSzPts val="1400"/>
              <a:buNone/>
            </a:pPr>
            <a:r>
              <a:rPr lang="en"/>
              <a:t>The goal for today is really just to give you an introductory-level understanding of the practice of digital perservation, in the hopes that if you're curious about this field, or even if you've never heard anything about it, maybe you can keep it in mind as a possible interesting career path.</a:t>
            </a:r>
            <a:endParaRPr/>
          </a:p>
          <a:p>
            <a:pPr indent="0" lvl="0" marL="0" rtl="0" algn="l">
              <a:lnSpc>
                <a:spcPct val="100000"/>
              </a:lnSpc>
              <a:spcBef>
                <a:spcPts val="0"/>
              </a:spcBef>
              <a:spcAft>
                <a:spcPts val="0"/>
              </a:spcAft>
              <a:buSzPts val="1400"/>
              <a:buNone/>
            </a:pPr>
            <a:r>
              <a:rPr lang="en"/>
              <a:t>I'm go over some fundamental concepts and demonstrate the application of these concepts using a few open-source tools; and we'll have some time at the end for questions—but also feel free to ask questions throughout in the chat, I'll try to keep an eye on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58b2d3bec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558b2d3bec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So file format identification is a good place to start, where you simply ask: what type of file is this? </a:t>
            </a:r>
            <a:r>
              <a:rPr b="1" lang="en"/>
              <a:t>How would you go about answering that question?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File extension is not always reliable (you can actually change it), and not detailed: doesn't tell you the version of the format it is, what program this was created with, the technical specifications of the file; all of this information can be crucial for the future preservation of this content.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File format id tools use file sfromat ignatures and file registries to reliably identify formats (file signatures are a string of characters in the beginning of the code of a file that is unique for each format) registry is a list of known file formats and signature. DROID is an exmple of a file format id tool that uses the pronom registry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that allows you to make informed decisions about how to best preserve that file—eg if it's a format that's already obsolete, then you'd probably want to migrate it to the newer version of that format—if it's a proprietary format rather than an open-source one, you might want to normalize it to an open-source format for preservation. I'll talk more about migration and normalization in a moment, btu I just wanted to illustrate why knowing what file formats you're working with is really important.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Once we've identified the file format, another helpful thing to do is to characterize it. So essentially to ask what are the technical characteristics of this file? Like the file format, this is also really relevant to know: for example take two files that are both the same format, jpeg, but with different compression levels—if they're copies of the same image, you'll probably want to keep the highly compressed one as an access copy, and the less compressed one as a preservation copy. This is a simple example of a situation where knowing the format isn't enough to allow you to make preservation decisions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Just demonstrate another cmd line tool that you can use to view technical metadata of a file, it's called exif tool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Tells you if there's a technical problem/irregualrity in the file—that might cause preservation issues further down the line.</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lang="en"/>
              <a:t>so to summarize: file format identification, characterization and validation are all ways to gather information about the files you're preserving. This will inform the strategies you use to preserve the content.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Migration, normalization and emulation are all strategies that safeguard files against the loss of data due to obsolescence.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Migration: creating copies of an obsolete file in a newer format. </a:t>
            </a:r>
            <a:endParaRPr/>
          </a:p>
          <a:p>
            <a:pPr indent="0" lvl="0" marL="0" rtl="0" algn="l">
              <a:lnSpc>
                <a:spcPct val="100000"/>
              </a:lnSpc>
              <a:spcBef>
                <a:spcPts val="0"/>
              </a:spcBef>
              <a:spcAft>
                <a:spcPts val="0"/>
              </a:spcAft>
              <a:buSzPts val="1400"/>
              <a:buNone/>
            </a:pPr>
            <a:r>
              <a:rPr lang="en"/>
              <a:t>An example of migration would be if you had a bunch of word processing file from twenty years ago, and you converted them to a current word document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
              <a:t>Normalization</a:t>
            </a:r>
            <a:r>
              <a:rPr lang="en"/>
              <a:t>: proactively and automatically creating a copy of a file in a different format to ensure future preservation and access</a:t>
            </a:r>
            <a:endParaRPr/>
          </a:p>
          <a:p>
            <a:pPr indent="0" lvl="0" marL="0" rtl="0" algn="l">
              <a:lnSpc>
                <a:spcPct val="100000"/>
              </a:lnSpc>
              <a:spcBef>
                <a:spcPts val="0"/>
              </a:spcBef>
              <a:spcAft>
                <a:spcPts val="0"/>
              </a:spcAft>
              <a:buSzPts val="1400"/>
              <a:buNone/>
            </a:pPr>
            <a:r>
              <a:rPr lang="en"/>
              <a:t>An example of normalization would let's say you have a bunch of current word docs, knowing that microsoft word is also likely to become obsolete as a format in the next couple decades, you decide I am going to proactively create archival pdf/a copy of all my word documents, because PDF/a is an open standard and therefore more stable than microsoft word.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You might wonder: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 won't talk much about emulation because frankly, it's not an area I know much about but in digital preservation, emulation involves using software that mimics an obsolete computing environment as a means to engage with files that are native to that environment. So going back to our example of the old word processing files from the 90s, you could use an emulator to run the software that the files were created on, and be able to interact with that content.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 would say that there's been a lot of interest in emulation in recent years the digipres community but it's for now anyway less common than migration and normalization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I've shown you a handful of methods and tools used to do digital preservation on a small scale, but if you're looking to scale up these practices, it's not really practical to do all of these manually. So, there are a number of digital preservation systems out there that integrate these tools into a single workflow, that can be automated to a large extent. A lot of institutions actively engaged in digital preservation use these systems.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58b2d3bec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558b2d3be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I've shown you a handful of methods and tools used to do digital preservation on a small scale, but if you're looking to scale up these practices, it's not really practical to do all of these manually. So, there are a number of digital preservation systems out there that integrate these tools into a single workflow, that can be automated to a large extent. A lot of institutions actively engaged in digital preservation use these systems.</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
                <a:solidFill>
                  <a:schemeClr val="dk1"/>
                </a:solidFill>
              </a:rPr>
              <a:t>I'll be doing a mini demo of one of these systems, AM: This is what we're using at concordia for our digipres workflows</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It's been widely adopted in the canadian cultural heritage community, as well as in the states and abroad</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They essentially integrate a bunch of the opensource tools into one interface, to do a lot of the tasks that I just talked about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https://sandbox.archivematica.org/administration/accounts/login/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demo@example.com</a:t>
            </a:r>
            <a:endParaRPr/>
          </a:p>
          <a:p>
            <a:pPr indent="0" lvl="0" marL="0" rtl="0" algn="l">
              <a:lnSpc>
                <a:spcPct val="100000"/>
              </a:lnSpc>
              <a:spcBef>
                <a:spcPts val="0"/>
              </a:spcBef>
              <a:spcAft>
                <a:spcPts val="0"/>
              </a:spcAft>
              <a:buSzPts val="1400"/>
              <a:buNone/>
            </a:pPr>
            <a:r>
              <a:rPr lang="en"/>
              <a:t>password: demodemo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3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58b2d3bec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558b2d3be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30"/>
              </a:spcBef>
              <a:spcAft>
                <a:spcPts val="0"/>
              </a:spcAft>
              <a:buSzPts val="1400"/>
              <a:buNone/>
            </a:pPr>
            <a:r>
              <a:rPr lang="en"/>
              <a:t>This is a good place to start, I think. I like this definition because it really accurately frames digital preservation as an ongoing process, and something that requires a sustained commitment.</a:t>
            </a:r>
            <a:endParaRPr/>
          </a:p>
          <a:p>
            <a:pPr indent="0" lvl="0" marL="0" rtl="0" algn="l">
              <a:lnSpc>
                <a:spcPct val="100000"/>
              </a:lnSpc>
              <a:spcBef>
                <a:spcPts val="33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30"/>
              </a:spcBef>
              <a:spcAft>
                <a:spcPts val="0"/>
              </a:spcAft>
              <a:buSzPts val="1400"/>
              <a:buNone/>
            </a:pPr>
            <a:r>
              <a:rPr lang="en"/>
              <a:t>why is this necessary? the nature of digital material makes preserving them quite challenging for various; </a:t>
            </a:r>
            <a:endParaRPr/>
          </a:p>
          <a:p>
            <a:pPr indent="0" lvl="0" marL="0" rtl="0" algn="l">
              <a:lnSpc>
                <a:spcPct val="100000"/>
              </a:lnSpc>
              <a:spcBef>
                <a:spcPts val="330"/>
              </a:spcBef>
              <a:spcAft>
                <a:spcPts val="0"/>
              </a:spcAft>
              <a:buSzPts val="1400"/>
              <a:buNone/>
            </a:pPr>
            <a:r>
              <a:t/>
            </a:r>
            <a:endParaRPr/>
          </a:p>
          <a:p>
            <a:pPr indent="0" lvl="0" marL="0" rtl="0" algn="l">
              <a:lnSpc>
                <a:spcPct val="100000"/>
              </a:lnSpc>
              <a:spcBef>
                <a:spcPts val="330"/>
              </a:spcBef>
              <a:spcAft>
                <a:spcPts val="0"/>
              </a:spcAft>
              <a:buSzPts val="1400"/>
              <a:buNone/>
            </a:pPr>
            <a:r>
              <a:rPr lang="en"/>
              <a:t>files get corrupted, hard drives fail, these are really common realities that often lead to the loss of digital materials</a:t>
            </a:r>
            <a:endParaRPr/>
          </a:p>
          <a:p>
            <a:pPr indent="0" lvl="0" marL="0" rtl="0" algn="l">
              <a:lnSpc>
                <a:spcPct val="100000"/>
              </a:lnSpc>
              <a:spcBef>
                <a:spcPts val="330"/>
              </a:spcBef>
              <a:spcAft>
                <a:spcPts val="0"/>
              </a:spcAft>
              <a:buSzPts val="1400"/>
              <a:buNone/>
            </a:pPr>
            <a:r>
              <a:rPr lang="en"/>
              <a:t>Digital files are also really easy to modify or delete: most of us here have probably experienced this</a:t>
            </a:r>
            <a:endParaRPr/>
          </a:p>
          <a:p>
            <a:pPr indent="0" lvl="0" marL="0" rtl="0" algn="l">
              <a:lnSpc>
                <a:spcPct val="100000"/>
              </a:lnSpc>
              <a:spcBef>
                <a:spcPts val="330"/>
              </a:spcBef>
              <a:spcAft>
                <a:spcPts val="0"/>
              </a:spcAft>
              <a:buSzPts val="1400"/>
              <a:buNone/>
            </a:pPr>
            <a:r>
              <a:rPr lang="en"/>
              <a:t>obsolescence and technological change is a big one;  the nature of digital materials is such that our interaction with them is always mediated through several layers of technology: to open a file and see what's inside it, you need hardware—a computer, but you also need an operating system, and you also need that specific piece of software that can read the file. And all of these things, the computer, OS and software change really quickly, and can become obsolete inn just a few years. So it's actually a real challenge to keep digital content usable over a long period of time.</a:t>
            </a:r>
            <a:endParaRPr/>
          </a:p>
          <a:p>
            <a:pPr indent="0" lvl="0" marL="0" rtl="0" algn="l">
              <a:lnSpc>
                <a:spcPct val="100000"/>
              </a:lnSpc>
              <a:spcBef>
                <a:spcPts val="330"/>
              </a:spcBef>
              <a:spcAft>
                <a:spcPts val="0"/>
              </a:spcAft>
              <a:buSzPts val="1400"/>
              <a:buNone/>
            </a:pPr>
            <a:r>
              <a:t/>
            </a:r>
            <a:endParaRPr/>
          </a:p>
          <a:p>
            <a:pPr indent="0" lvl="0" marL="0" rtl="0" algn="l">
              <a:lnSpc>
                <a:spcPct val="100000"/>
              </a:lnSpc>
              <a:spcBef>
                <a:spcPts val="330"/>
              </a:spcBef>
              <a:spcAft>
                <a:spcPts val="0"/>
              </a:spcAft>
              <a:buSzPts val="1400"/>
              <a:buNone/>
            </a:pPr>
            <a:r>
              <a:rPr lang="en"/>
              <a:t>An easy example to illustrate the importance of digital preservation is if you think of something that's written on paper, if it’s stored properly in acid-free folders and controlled climate, can last for centuries without any intervention needed—but if you tried to open a word processing file that no one had touched in just 20 years, there's high chances that that content would be irretreivable.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a:solidFill>
                  <a:schemeClr val="dk1"/>
                </a:solidFill>
              </a:rPr>
              <a:t>I'm going to go over the most basic ways that digital archivists mitigate the risks that I mentioned, which is also referred to as bit level preservation:</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58b2d3bec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558b2d3bec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
              <a:t>When we're talking about bit-level preservation, we're talking about the most basic form of digital preservation</a:t>
            </a:r>
            <a:endParaRPr/>
          </a:p>
          <a:p>
            <a:pPr indent="0" lvl="0" marL="0" rtl="0" algn="l">
              <a:lnSpc>
                <a:spcPct val="100000"/>
              </a:lnSpc>
              <a:spcBef>
                <a:spcPts val="0"/>
              </a:spcBef>
              <a:spcAft>
                <a:spcPts val="0"/>
              </a:spcAft>
              <a:buSzPts val="1400"/>
              <a:buNone/>
            </a:pPr>
            <a:r>
              <a:rPr lang="en"/>
              <a:t>Bit-level preservation means preserving the bitstream of a digital file—at the most fundamental level, digital files are composed of series of 1s and 0s, also called a bitstream.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 goal of bit-level preservation is preserving the bitstream, making sure those 1s and 0s are safe, but you're not necessarily preserving the ability to meaningfully render and use the data</a:t>
            </a:r>
            <a:endParaRPr/>
          </a:p>
          <a:p>
            <a:pPr indent="0" lvl="0" marL="0" rtl="0" algn="l">
              <a:lnSpc>
                <a:spcPct val="100000"/>
              </a:lnSpc>
              <a:spcBef>
                <a:spcPts val="0"/>
              </a:spcBef>
              <a:spcAft>
                <a:spcPts val="0"/>
              </a:spcAft>
              <a:buSzPts val="1400"/>
              <a:buNone/>
            </a:pPr>
            <a:r>
              <a:rPr lang="en"/>
              <a:t>ex of word processing file from the 90s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 know it's a kind of abstract concept right now, but it will make a bit more sense later on when we talk about more advanced digital preservation strategies that go beyond bit-level preservation</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
                <a:solidFill>
                  <a:schemeClr val="dk1"/>
                </a:solidFill>
              </a:rPr>
              <a:t> I'll be talking about two main strategies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There two main strategies that we can use to support bit-level preservation: the first one is fixity (also sometimes referred to as integrity)</a:t>
            </a:r>
            <a:endParaRPr/>
          </a:p>
          <a:p>
            <a:pPr indent="0" lvl="0" marL="0" rtl="0" algn="l">
              <a:lnSpc>
                <a:spcPct val="100000"/>
              </a:lnSpc>
              <a:spcBef>
                <a:spcPts val="0"/>
              </a:spcBef>
              <a:spcAft>
                <a:spcPts val="0"/>
              </a:spcAft>
              <a:buSzPts val="1400"/>
              <a:buNone/>
            </a:pPr>
            <a:r>
              <a:rPr lang="en"/>
              <a:t>Fixity is the assurance that a digital file has remained unchanged over time. By monitoring fixity, we can be sure that files in our care haven't been modified or corrupted.</a:t>
            </a:r>
            <a:endParaRPr/>
          </a:p>
          <a:p>
            <a:pPr indent="0" lvl="0" marL="0" rtl="0" algn="l">
              <a:lnSpc>
                <a:spcPct val="100000"/>
              </a:lnSpc>
              <a:spcBef>
                <a:spcPts val="0"/>
              </a:spcBef>
              <a:spcAft>
                <a:spcPts val="0"/>
              </a:spcAft>
              <a:buSzPts val="1400"/>
              <a:buNone/>
            </a:pPr>
            <a:r>
              <a:rPr lang="en"/>
              <a:t>The main tool that digital archivists use to monitor fixity is checksums.</a:t>
            </a:r>
            <a:endParaRPr/>
          </a:p>
          <a:p>
            <a:pPr indent="0" lvl="0" marL="0" rtl="0" algn="l">
              <a:lnSpc>
                <a:spcPct val="100000"/>
              </a:lnSpc>
              <a:spcBef>
                <a:spcPts val="0"/>
              </a:spcBef>
              <a:spcAft>
                <a:spcPts val="0"/>
              </a:spcAft>
              <a:buSzPts val="1400"/>
              <a:buNone/>
            </a:pPr>
            <a:r>
              <a:rPr lang="en"/>
              <a:t>A checksum is an alphanumeric string that's created by an algorithm and unique to each file. You can think of it as a ‘digital fingerprint’ whereby even the smallest change to the file will cause the checksum to change completely. </a:t>
            </a:r>
            <a:endParaRPr/>
          </a:p>
          <a:p>
            <a:pPr indent="0" lvl="0" marL="0" rtl="0" algn="l">
              <a:lnSpc>
                <a:spcPct val="100000"/>
              </a:lnSpc>
              <a:spcBef>
                <a:spcPts val="0"/>
              </a:spcBef>
              <a:spcAft>
                <a:spcPts val="0"/>
              </a:spcAft>
              <a:buSzPts val="1400"/>
              <a:buNone/>
            </a:pPr>
            <a:r>
              <a:rPr lang="en"/>
              <a:t>Standard practice is to calculate checksums whenever files are moved, so for example at the moment that a donor transfers a set of files to the repository. It's also good practice to do regular fixity checks on the files in your repository, to ensure that none of them have been corrupted or modified—and so that if they have, you can replace a corrupted copy with a clean 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demo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Of course that example is totally manual: checksums in practice are almost never calculated like that—there's scripts and programs that will automatically calculate checksusm for vast nubmers of files and then comapre those values to the previously calculated value to make sure they match.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Any questions about fixity?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Another basic way to ensure bit-level preservation is through replication: one advantage of digital files in terms of preservation is that it's really easy to create a large amount of exact copies of them, and we all know that lots of copies keeps stuff safe.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 key component to preserving digital materials is having several copies in different geographic locations and on different types of storage media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An example of this: different repositories across canada have agreements to host copies of each others' data; so that if there's a natural disaster in one province, the copies in the other provinces will be safe; so that's why geographic spread Is ideal</a:t>
            </a:r>
            <a:endParaRPr/>
          </a:p>
          <a:p>
            <a:pPr indent="0" lvl="0" marL="0" rtl="0" algn="l">
              <a:lnSpc>
                <a:spcPct val="100000"/>
              </a:lnSpc>
              <a:spcBef>
                <a:spcPts val="0"/>
              </a:spcBef>
              <a:spcAft>
                <a:spcPts val="0"/>
              </a:spcAft>
              <a:buSzPts val="1400"/>
              <a:buNone/>
            </a:pPr>
            <a:r>
              <a:rPr lang="en"/>
              <a:t>Types of storage: again, this just mitigates the risk of losing data in the event of a disaster; one on local networked drives, one in cloud storage Amazon glacier, and one on offline tape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So those are the simplest, most basic strategies that we use to preserve digital content. In this next section, I'm going to talk a bit about some more complex strategies that go a step further than preserving the bitsream, and aim to also preserve the ability to meaningfully render the content. So I'll explain a bit about what I mean.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You are a digital archivist and your repository has received a donation of digital files. once you have the basic bit preservation taken care of—you've set up multiple copies on appropriate storage with fixity checks, you know that those ones and zeroes are safe, now you can start thinking about how to make sure the content will be usable.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 next step is to really understand your files, so that you can evaluate the preservation risks that they face and then decide how to mitigate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558b2d3bec_0_5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558b2d3bec_0_5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558b2d3bec_0_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558b2d3bec_0_9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558b2d3bec_0_9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558b2d3bec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558b2d3bec_0_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g2558b2d3bec_0_98"/>
          <p:cNvSpPr txBox="1"/>
          <p:nvPr>
            <p:ph type="ctrTitle"/>
          </p:nvPr>
        </p:nvSpPr>
        <p:spPr>
          <a:xfrm>
            <a:off x="3012325" y="2220413"/>
            <a:ext cx="5445900" cy="1804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4800"/>
              <a:buNone/>
              <a:defRPr sz="4800"/>
            </a:lvl1pPr>
            <a:lvl2pPr lvl="1" rtl="0" algn="r">
              <a:lnSpc>
                <a:spcPct val="100000"/>
              </a:lnSpc>
              <a:spcBef>
                <a:spcPts val="0"/>
              </a:spcBef>
              <a:spcAft>
                <a:spcPts val="0"/>
              </a:spcAft>
              <a:buSzPts val="6000"/>
              <a:buNone/>
              <a:defRPr sz="6000"/>
            </a:lvl2pPr>
            <a:lvl3pPr lvl="2" rtl="0" algn="r">
              <a:lnSpc>
                <a:spcPct val="100000"/>
              </a:lnSpc>
              <a:spcBef>
                <a:spcPts val="0"/>
              </a:spcBef>
              <a:spcAft>
                <a:spcPts val="0"/>
              </a:spcAft>
              <a:buSzPts val="6000"/>
              <a:buNone/>
              <a:defRPr sz="6000"/>
            </a:lvl3pPr>
            <a:lvl4pPr lvl="3" rtl="0" algn="r">
              <a:lnSpc>
                <a:spcPct val="100000"/>
              </a:lnSpc>
              <a:spcBef>
                <a:spcPts val="0"/>
              </a:spcBef>
              <a:spcAft>
                <a:spcPts val="0"/>
              </a:spcAft>
              <a:buSzPts val="6000"/>
              <a:buNone/>
              <a:defRPr sz="6000"/>
            </a:lvl4pPr>
            <a:lvl5pPr lvl="4" rtl="0" algn="r">
              <a:lnSpc>
                <a:spcPct val="100000"/>
              </a:lnSpc>
              <a:spcBef>
                <a:spcPts val="0"/>
              </a:spcBef>
              <a:spcAft>
                <a:spcPts val="0"/>
              </a:spcAft>
              <a:buSzPts val="6000"/>
              <a:buNone/>
              <a:defRPr sz="6000"/>
            </a:lvl5pPr>
            <a:lvl6pPr lvl="5" rtl="0" algn="r">
              <a:lnSpc>
                <a:spcPct val="100000"/>
              </a:lnSpc>
              <a:spcBef>
                <a:spcPts val="0"/>
              </a:spcBef>
              <a:spcAft>
                <a:spcPts val="0"/>
              </a:spcAft>
              <a:buSzPts val="6000"/>
              <a:buNone/>
              <a:defRPr sz="6000"/>
            </a:lvl6pPr>
            <a:lvl7pPr lvl="6" rtl="0" algn="r">
              <a:lnSpc>
                <a:spcPct val="100000"/>
              </a:lnSpc>
              <a:spcBef>
                <a:spcPts val="0"/>
              </a:spcBef>
              <a:spcAft>
                <a:spcPts val="0"/>
              </a:spcAft>
              <a:buSzPts val="6000"/>
              <a:buNone/>
              <a:defRPr sz="6000"/>
            </a:lvl7pPr>
            <a:lvl8pPr lvl="7" rtl="0" algn="r">
              <a:lnSpc>
                <a:spcPct val="100000"/>
              </a:lnSpc>
              <a:spcBef>
                <a:spcPts val="0"/>
              </a:spcBef>
              <a:spcAft>
                <a:spcPts val="0"/>
              </a:spcAft>
              <a:buSzPts val="6000"/>
              <a:buNone/>
              <a:defRPr sz="6000"/>
            </a:lvl8pPr>
            <a:lvl9pPr lvl="8" rtl="0" algn="r">
              <a:lnSpc>
                <a:spcPct val="100000"/>
              </a:lnSpc>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52" name="Shape 52"/>
        <p:cNvGrpSpPr/>
        <p:nvPr/>
      </p:nvGrpSpPr>
      <p:grpSpPr>
        <a:xfrm>
          <a:off x="0" y="0"/>
          <a:ext cx="0" cy="0"/>
          <a:chOff x="0" y="0"/>
          <a:chExt cx="0" cy="0"/>
        </a:xfrm>
      </p:grpSpPr>
      <p:sp>
        <p:nvSpPr>
          <p:cNvPr id="53" name="Google Shape;53;g2558b2d3bec_0_101"/>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558b2d3bec_0_101"/>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4000"/>
              <a:buNone/>
              <a:defRPr sz="40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p:txBody>
      </p:sp>
      <p:sp>
        <p:nvSpPr>
          <p:cNvPr id="55" name="Google Shape;55;g2558b2d3bec_0_101"/>
          <p:cNvSpPr txBox="1"/>
          <p:nvPr>
            <p:ph idx="1" type="subTitle"/>
          </p:nvPr>
        </p:nvSpPr>
        <p:spPr>
          <a:xfrm>
            <a:off x="6101100" y="2863389"/>
            <a:ext cx="2446500" cy="1432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4"/>
              </a:buClr>
              <a:buSzPts val="2200"/>
              <a:buNone/>
              <a:defRPr sz="2200">
                <a:solidFill>
                  <a:schemeClr val="accent4"/>
                </a:solidFill>
              </a:defRPr>
            </a:lvl1pPr>
            <a:lvl2pPr lvl="1" rtl="0" algn="l">
              <a:lnSpc>
                <a:spcPct val="100000"/>
              </a:lnSpc>
              <a:spcBef>
                <a:spcPts val="0"/>
              </a:spcBef>
              <a:spcAft>
                <a:spcPts val="0"/>
              </a:spcAft>
              <a:buClr>
                <a:schemeClr val="accent4"/>
              </a:buClr>
              <a:buSzPts val="2200"/>
              <a:buNone/>
              <a:defRPr sz="2200">
                <a:solidFill>
                  <a:schemeClr val="accent4"/>
                </a:solidFill>
              </a:defRPr>
            </a:lvl2pPr>
            <a:lvl3pPr lvl="2" rtl="0" algn="l">
              <a:lnSpc>
                <a:spcPct val="100000"/>
              </a:lnSpc>
              <a:spcBef>
                <a:spcPts val="0"/>
              </a:spcBef>
              <a:spcAft>
                <a:spcPts val="0"/>
              </a:spcAft>
              <a:buClr>
                <a:schemeClr val="accent4"/>
              </a:buClr>
              <a:buSzPts val="2200"/>
              <a:buNone/>
              <a:defRPr sz="2200">
                <a:solidFill>
                  <a:schemeClr val="accent4"/>
                </a:solidFill>
              </a:defRPr>
            </a:lvl3pPr>
            <a:lvl4pPr lvl="3" rtl="0" algn="l">
              <a:lnSpc>
                <a:spcPct val="100000"/>
              </a:lnSpc>
              <a:spcBef>
                <a:spcPts val="0"/>
              </a:spcBef>
              <a:spcAft>
                <a:spcPts val="0"/>
              </a:spcAft>
              <a:buClr>
                <a:schemeClr val="accent4"/>
              </a:buClr>
              <a:buSzPts val="2200"/>
              <a:buNone/>
              <a:defRPr sz="2200">
                <a:solidFill>
                  <a:schemeClr val="accent4"/>
                </a:solidFill>
              </a:defRPr>
            </a:lvl4pPr>
            <a:lvl5pPr lvl="4" rtl="0" algn="l">
              <a:lnSpc>
                <a:spcPct val="100000"/>
              </a:lnSpc>
              <a:spcBef>
                <a:spcPts val="0"/>
              </a:spcBef>
              <a:spcAft>
                <a:spcPts val="0"/>
              </a:spcAft>
              <a:buClr>
                <a:schemeClr val="accent4"/>
              </a:buClr>
              <a:buSzPts val="2200"/>
              <a:buNone/>
              <a:defRPr sz="2200">
                <a:solidFill>
                  <a:schemeClr val="accent4"/>
                </a:solidFill>
              </a:defRPr>
            </a:lvl5pPr>
            <a:lvl6pPr lvl="5" rtl="0" algn="l">
              <a:lnSpc>
                <a:spcPct val="100000"/>
              </a:lnSpc>
              <a:spcBef>
                <a:spcPts val="0"/>
              </a:spcBef>
              <a:spcAft>
                <a:spcPts val="0"/>
              </a:spcAft>
              <a:buClr>
                <a:schemeClr val="accent4"/>
              </a:buClr>
              <a:buSzPts val="2200"/>
              <a:buNone/>
              <a:defRPr sz="2200">
                <a:solidFill>
                  <a:schemeClr val="accent4"/>
                </a:solidFill>
              </a:defRPr>
            </a:lvl6pPr>
            <a:lvl7pPr lvl="6" rtl="0" algn="l">
              <a:lnSpc>
                <a:spcPct val="100000"/>
              </a:lnSpc>
              <a:spcBef>
                <a:spcPts val="0"/>
              </a:spcBef>
              <a:spcAft>
                <a:spcPts val="0"/>
              </a:spcAft>
              <a:buClr>
                <a:schemeClr val="accent4"/>
              </a:buClr>
              <a:buSzPts val="2200"/>
              <a:buNone/>
              <a:defRPr sz="2200">
                <a:solidFill>
                  <a:schemeClr val="accent4"/>
                </a:solidFill>
              </a:defRPr>
            </a:lvl7pPr>
            <a:lvl8pPr lvl="7" rtl="0" algn="l">
              <a:lnSpc>
                <a:spcPct val="100000"/>
              </a:lnSpc>
              <a:spcBef>
                <a:spcPts val="0"/>
              </a:spcBef>
              <a:spcAft>
                <a:spcPts val="0"/>
              </a:spcAft>
              <a:buClr>
                <a:schemeClr val="accent4"/>
              </a:buClr>
              <a:buSzPts val="2200"/>
              <a:buNone/>
              <a:defRPr sz="2200">
                <a:solidFill>
                  <a:schemeClr val="accent4"/>
                </a:solidFill>
              </a:defRPr>
            </a:lvl8pPr>
            <a:lvl9pPr lvl="8" rtl="0" algn="l">
              <a:lnSpc>
                <a:spcPct val="100000"/>
              </a:lnSpc>
              <a:spcBef>
                <a:spcPts val="0"/>
              </a:spcBef>
              <a:spcAft>
                <a:spcPts val="0"/>
              </a:spcAft>
              <a:buClr>
                <a:schemeClr val="accent4"/>
              </a:buClr>
              <a:buSzPts val="2200"/>
              <a:buNone/>
              <a:defRPr sz="2200">
                <a:solidFill>
                  <a:schemeClr val="accent4"/>
                </a:solidFill>
              </a:defRPr>
            </a:lvl9pPr>
          </a:lstStyle>
          <a:p/>
        </p:txBody>
      </p:sp>
      <p:sp>
        <p:nvSpPr>
          <p:cNvPr id="56" name="Google Shape;56;g2558b2d3bec_0_10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558b2d3bec_0_6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558b2d3bec_0_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558b2d3bec_0_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558b2d3bec_0_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558b2d3bec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558b2d3bec_0_68"/>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b="1" sz="2400">
                <a:solidFill>
                  <a:srgbClr val="000000"/>
                </a:solidFill>
                <a:latin typeface="Calibri"/>
                <a:ea typeface="Calibri"/>
                <a:cs typeface="Calibri"/>
                <a:sym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558b2d3bec_0_6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558b2d3bec_0_6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558b2d3bec_0_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558b2d3bec_0_7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558b2d3bec_0_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558b2d3bec_0_7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558b2d3bec_0_7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558b2d3bec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558b2d3bec_0_8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558b2d3bec_0_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558b2d3bec_0_8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558b2d3bec_0_8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558b2d3bec_0_8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558b2d3bec_0_8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558b2d3bec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558b2d3bec_0_8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558b2d3bec_0_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558b2d3bec_0_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558b2d3bec_0_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558b2d3bec_0_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sarah.lake@concordia.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nationalarchives.gov.uk/information-management/manage-information/preserving-digital-records/droid/" TargetMode="External"/><Relationship Id="rId4" Type="http://schemas.openxmlformats.org/officeDocument/2006/relationships/hyperlink" Target="https://www.nationalarchives.gov.uk/PRON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exiftool.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jhove.openpreservation.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archivematica.org/en/"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sandbox.archivematica.org/administration/accounts/login/" TargetMode="External"/><Relationship Id="rId4" Type="http://schemas.openxmlformats.org/officeDocument/2006/relationships/hyperlink" Target="mailto:demo@examp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dpconline.org/handbook" TargetMode="External"/><Relationship Id="rId4" Type="http://schemas.openxmlformats.org/officeDocument/2006/relationships/hyperlink" Target="https://dpc.getlearnworld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dpconline.org/handbook/gloss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ndsa.org/publications/levels-of-digital-preserv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1112504" y="1742566"/>
            <a:ext cx="7692600" cy="1804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b="1" lang="en" sz="5000">
                <a:latin typeface="Calibri"/>
                <a:ea typeface="Calibri"/>
                <a:cs typeface="Calibri"/>
                <a:sym typeface="Calibri"/>
              </a:rPr>
              <a:t>Introduction to </a:t>
            </a:r>
            <a:br>
              <a:rPr b="1" lang="en" sz="5000">
                <a:latin typeface="Calibri"/>
                <a:ea typeface="Calibri"/>
                <a:cs typeface="Calibri"/>
                <a:sym typeface="Calibri"/>
              </a:rPr>
            </a:br>
            <a:r>
              <a:rPr b="1" lang="en" sz="5000">
                <a:latin typeface="Calibri"/>
                <a:ea typeface="Calibri"/>
                <a:cs typeface="Calibri"/>
                <a:sym typeface="Calibri"/>
              </a:rPr>
              <a:t>Digital Preservation</a:t>
            </a:r>
            <a:endParaRPr b="1" sz="5000">
              <a:latin typeface="Calibri"/>
              <a:ea typeface="Calibri"/>
              <a:cs typeface="Calibri"/>
              <a:sym typeface="Calibri"/>
            </a:endParaRPr>
          </a:p>
          <a:p>
            <a:pPr indent="0" lvl="0" marL="0" rtl="0" algn="r">
              <a:lnSpc>
                <a:spcPct val="100000"/>
              </a:lnSpc>
              <a:spcBef>
                <a:spcPts val="0"/>
              </a:spcBef>
              <a:spcAft>
                <a:spcPts val="0"/>
              </a:spcAft>
              <a:buSzPts val="4800"/>
              <a:buNone/>
            </a:pPr>
            <a:r>
              <a:t/>
            </a:r>
            <a:endParaRPr sz="5000">
              <a:latin typeface="Calibri"/>
              <a:ea typeface="Calibri"/>
              <a:cs typeface="Calibri"/>
              <a:sym typeface="Calibri"/>
            </a:endParaRPr>
          </a:p>
        </p:txBody>
      </p:sp>
      <p:sp>
        <p:nvSpPr>
          <p:cNvPr id="62" name="Google Shape;62;p1"/>
          <p:cNvSpPr txBox="1"/>
          <p:nvPr/>
        </p:nvSpPr>
        <p:spPr>
          <a:xfrm>
            <a:off x="385375" y="3108475"/>
            <a:ext cx="3840900" cy="9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2000" u="none" cap="none" strike="noStrike">
                <a:solidFill>
                  <a:schemeClr val="dk1"/>
                </a:solidFill>
                <a:latin typeface="Calibri"/>
                <a:ea typeface="Calibri"/>
                <a:cs typeface="Calibri"/>
                <a:sym typeface="Calibri"/>
              </a:rPr>
              <a:t>Sarah Lake</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 sz="2000" u="none" cap="none" strike="noStrike">
                <a:solidFill>
                  <a:schemeClr val="dk1"/>
                </a:solidFill>
                <a:latin typeface="Calibri"/>
                <a:ea typeface="Calibri"/>
                <a:cs typeface="Calibri"/>
                <a:sym typeface="Calibri"/>
              </a:rPr>
              <a:t>Digital Preservation Librarian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 sz="2000" u="none" cap="none" strike="noStrike">
                <a:solidFill>
                  <a:schemeClr val="dk1"/>
                </a:solidFill>
                <a:latin typeface="Calibri"/>
                <a:ea typeface="Calibri"/>
                <a:cs typeface="Calibri"/>
                <a:sym typeface="Calibri"/>
              </a:rPr>
              <a:t>Concordia University </a:t>
            </a:r>
            <a:endParaRPr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 sz="2000" u="sng" cap="none" strike="noStrike">
                <a:solidFill>
                  <a:schemeClr val="dk1"/>
                </a:solidFill>
                <a:latin typeface="Calibri"/>
                <a:ea typeface="Calibri"/>
                <a:cs typeface="Calibri"/>
                <a:sym typeface="Calibri"/>
                <a:hlinkClick r:id="rId3">
                  <a:extLst>
                    <a:ext uri="{A12FA001-AC4F-418D-AE19-62706E023703}">
                      <ahyp:hlinkClr val="tx"/>
                    </a:ext>
                  </a:extLst>
                </a:hlinkClick>
              </a:rPr>
              <a:t>sarah.lake@concordia.ca</a:t>
            </a:r>
            <a:endParaRPr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63" name="Google Shape;63;p1"/>
          <p:cNvSpPr txBox="1"/>
          <p:nvPr/>
        </p:nvSpPr>
        <p:spPr>
          <a:xfrm>
            <a:off x="4903902" y="4048675"/>
            <a:ext cx="3901200" cy="51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i="0" lang="en" sz="2400" u="none" cap="none" strike="noStrike">
                <a:solidFill>
                  <a:schemeClr val="dk1"/>
                </a:solidFill>
                <a:latin typeface="Calibri"/>
                <a:ea typeface="Calibri"/>
                <a:cs typeface="Calibri"/>
                <a:sym typeface="Calibri"/>
              </a:rPr>
              <a:t>BiblioTECH 202</a:t>
            </a:r>
            <a:r>
              <a:rPr b="1" lang="en" sz="2400">
                <a:solidFill>
                  <a:schemeClr val="dk1"/>
                </a:solidFill>
                <a:latin typeface="Calibri"/>
                <a:ea typeface="Calibri"/>
                <a:cs typeface="Calibri"/>
                <a:sym typeface="Calibri"/>
              </a:rPr>
              <a:t>3</a:t>
            </a:r>
            <a:endParaRPr b="1" i="0" sz="2400" u="none" cap="none" strike="noStrike">
              <a:solidFill>
                <a:schemeClr val="dk1"/>
              </a:solidFill>
              <a:latin typeface="Calibri"/>
              <a:ea typeface="Calibri"/>
              <a:cs typeface="Calibri"/>
              <a:sym typeface="Calibri"/>
            </a:endParaRPr>
          </a:p>
          <a:p>
            <a:pPr indent="0" lvl="0" marL="0" marR="0" rtl="0" algn="r">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558b2d3bec_0_13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g2558b2d3bec_0_130"/>
          <p:cNvSpPr txBox="1"/>
          <p:nvPr/>
        </p:nvSpPr>
        <p:spPr>
          <a:xfrm>
            <a:off x="440255" y="1069075"/>
            <a:ext cx="8520600" cy="34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4000"/>
              <a:buFont typeface="Montserrat"/>
              <a:buNone/>
            </a:pPr>
            <a:r>
              <a:t/>
            </a:r>
            <a:endParaRPr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i="0" lang="en" sz="2000" u="none" cap="none" strike="noStrike">
                <a:solidFill>
                  <a:schemeClr val="dk1"/>
                </a:solidFill>
                <a:latin typeface="Calibri"/>
                <a:ea typeface="Calibri"/>
                <a:cs typeface="Calibri"/>
                <a:sym typeface="Calibri"/>
              </a:rPr>
              <a:t>File format identification, characterization and validation</a:t>
            </a:r>
            <a:endParaRPr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i="0" lang="en" sz="2000" u="none" cap="none" strike="noStrike">
                <a:solidFill>
                  <a:schemeClr val="dk1"/>
                </a:solidFill>
                <a:latin typeface="Calibri"/>
                <a:ea typeface="Calibri"/>
                <a:cs typeface="Calibri"/>
                <a:sym typeface="Calibri"/>
              </a:rPr>
              <a:t>Migration, </a:t>
            </a:r>
            <a:r>
              <a:rPr lang="en" sz="2000">
                <a:solidFill>
                  <a:schemeClr val="dk1"/>
                </a:solidFill>
                <a:latin typeface="Calibri"/>
                <a:ea typeface="Calibri"/>
                <a:cs typeface="Calibri"/>
                <a:sym typeface="Calibri"/>
              </a:rPr>
              <a:t>n</a:t>
            </a:r>
            <a:r>
              <a:rPr i="0" lang="en" sz="2000" u="none" cap="none" strike="noStrike">
                <a:solidFill>
                  <a:schemeClr val="dk1"/>
                </a:solidFill>
                <a:latin typeface="Calibri"/>
                <a:ea typeface="Calibri"/>
                <a:cs typeface="Calibri"/>
                <a:sym typeface="Calibri"/>
              </a:rPr>
              <a:t>ormalization and </a:t>
            </a:r>
            <a:r>
              <a:rPr lang="en" sz="2000">
                <a:solidFill>
                  <a:schemeClr val="dk1"/>
                </a:solidFill>
                <a:latin typeface="Calibri"/>
                <a:ea typeface="Calibri"/>
                <a:cs typeface="Calibri"/>
                <a:sym typeface="Calibri"/>
              </a:rPr>
              <a:t>e</a:t>
            </a:r>
            <a:r>
              <a:rPr i="0" lang="en" sz="2000" u="none" cap="none" strike="noStrike">
                <a:solidFill>
                  <a:schemeClr val="dk1"/>
                </a:solidFill>
                <a:latin typeface="Calibri"/>
                <a:ea typeface="Calibri"/>
                <a:cs typeface="Calibri"/>
                <a:sym typeface="Calibri"/>
              </a:rPr>
              <a:t>mulation</a:t>
            </a:r>
            <a:endParaRPr>
              <a:latin typeface="Calibri"/>
              <a:ea typeface="Calibri"/>
              <a:cs typeface="Calibri"/>
              <a:sym typeface="Calibri"/>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p:txBody>
      </p:sp>
      <p:sp>
        <p:nvSpPr>
          <p:cNvPr id="127" name="Google Shape;127;g2558b2d3bec_0_130"/>
          <p:cNvSpPr txBox="1"/>
          <p:nvPr>
            <p:ph idx="4294967295"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4000"/>
              <a:buNone/>
            </a:pPr>
            <a:r>
              <a:rPr b="1" lang="en" sz="2400">
                <a:latin typeface="Calibri"/>
                <a:ea typeface="Calibri"/>
                <a:cs typeface="Calibri"/>
                <a:sym typeface="Calibri"/>
              </a:rPr>
              <a:t>Other digital preservation strategies</a:t>
            </a:r>
            <a:endParaRPr b="1"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File format identification, characterization and validation</a:t>
            </a:r>
            <a:endParaRPr sz="2000"/>
          </a:p>
        </p:txBody>
      </p:sp>
      <p:sp>
        <p:nvSpPr>
          <p:cNvPr id="133" name="Google Shape;133;p10"/>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0"/>
          <p:cNvSpPr txBox="1"/>
          <p:nvPr>
            <p:ph idx="1" type="body"/>
          </p:nvPr>
        </p:nvSpPr>
        <p:spPr>
          <a:xfrm>
            <a:off x="746928" y="1643306"/>
            <a:ext cx="63387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Identification: </a:t>
            </a:r>
            <a:r>
              <a:rPr lang="en" sz="2000">
                <a:solidFill>
                  <a:schemeClr val="dk1"/>
                </a:solidFill>
                <a:latin typeface="Calibri"/>
                <a:ea typeface="Calibri"/>
                <a:cs typeface="Calibri"/>
                <a:sym typeface="Calibri"/>
              </a:rPr>
              <a:t>what type of file is this?</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lang="en" sz="2000">
                <a:solidFill>
                  <a:schemeClr val="dk1"/>
                </a:solidFill>
                <a:latin typeface="Calibri"/>
                <a:ea typeface="Calibri"/>
                <a:cs typeface="Calibri"/>
                <a:sym typeface="Calibri"/>
              </a:rPr>
              <a:t>How would you go about answering that question?</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b="1"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lang="en" sz="2000" u="sng">
                <a:solidFill>
                  <a:schemeClr val="accent5"/>
                </a:solidFill>
                <a:latin typeface="Calibri"/>
                <a:ea typeface="Calibri"/>
                <a:cs typeface="Calibri"/>
                <a:sym typeface="Calibri"/>
                <a:hlinkClick r:id="rId3">
                  <a:extLst>
                    <a:ext uri="{A12FA001-AC4F-418D-AE19-62706E023703}">
                      <ahyp:hlinkClr val="tx"/>
                    </a:ext>
                  </a:extLst>
                </a:hlinkClick>
              </a:rPr>
              <a:t>DROID</a:t>
            </a:r>
            <a:endParaRPr sz="2000">
              <a:solidFill>
                <a:schemeClr val="accent5"/>
              </a:solidFill>
              <a:latin typeface="Calibri"/>
              <a:ea typeface="Calibri"/>
              <a:cs typeface="Calibri"/>
              <a:sym typeface="Calibri"/>
            </a:endParaRPr>
          </a:p>
          <a:p>
            <a:pPr indent="0" lvl="0" marL="0" rtl="0" algn="l">
              <a:lnSpc>
                <a:spcPct val="100000"/>
              </a:lnSpc>
              <a:spcBef>
                <a:spcPts val="600"/>
              </a:spcBef>
              <a:spcAft>
                <a:spcPts val="0"/>
              </a:spcAft>
              <a:buSzPts val="2000"/>
              <a:buNone/>
            </a:pPr>
            <a:r>
              <a:rPr lang="en" sz="2000" u="sng">
                <a:solidFill>
                  <a:schemeClr val="accent5"/>
                </a:solidFill>
                <a:latin typeface="Calibri"/>
                <a:ea typeface="Calibri"/>
                <a:cs typeface="Calibri"/>
                <a:sym typeface="Calibri"/>
                <a:hlinkClick r:id="rId4">
                  <a:extLst>
                    <a:ext uri="{A12FA001-AC4F-418D-AE19-62706E023703}">
                      <ahyp:hlinkClr val="tx"/>
                    </a:ext>
                  </a:extLst>
                </a:hlinkClick>
              </a:rPr>
              <a:t>PRONOM file format registry</a:t>
            </a:r>
            <a:endParaRPr sz="2000">
              <a:solidFill>
                <a:schemeClr val="accent5"/>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b="1"/>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File format identification, characterization and validation</a:t>
            </a:r>
            <a:endParaRPr sz="2000"/>
          </a:p>
        </p:txBody>
      </p:sp>
      <p:sp>
        <p:nvSpPr>
          <p:cNvPr id="140" name="Google Shape;140;p11"/>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11"/>
          <p:cNvSpPr txBox="1"/>
          <p:nvPr>
            <p:ph idx="1" type="body"/>
          </p:nvPr>
        </p:nvSpPr>
        <p:spPr>
          <a:xfrm>
            <a:off x="746928" y="1643306"/>
            <a:ext cx="63387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Characterization: </a:t>
            </a:r>
            <a:r>
              <a:rPr lang="en" sz="2000">
                <a:solidFill>
                  <a:schemeClr val="dk1"/>
                </a:solidFill>
                <a:latin typeface="Calibri"/>
                <a:ea typeface="Calibri"/>
                <a:cs typeface="Calibri"/>
                <a:sym typeface="Calibri"/>
              </a:rPr>
              <a:t>what are the characteristics of this file?</a:t>
            </a:r>
            <a:endParaRPr b="1"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b="1"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Practice: </a:t>
            </a:r>
            <a:r>
              <a:rPr lang="en" sz="2000">
                <a:solidFill>
                  <a:schemeClr val="dk1"/>
                </a:solidFill>
                <a:latin typeface="Calibri"/>
                <a:ea typeface="Calibri"/>
                <a:cs typeface="Calibri"/>
                <a:sym typeface="Calibri"/>
              </a:rPr>
              <a:t>Use </a:t>
            </a:r>
            <a:r>
              <a:rPr lang="en" sz="2000" u="sng">
                <a:solidFill>
                  <a:schemeClr val="accent5"/>
                </a:solidFill>
                <a:latin typeface="Calibri"/>
                <a:ea typeface="Calibri"/>
                <a:cs typeface="Calibri"/>
                <a:sym typeface="Calibri"/>
                <a:hlinkClick r:id="rId3">
                  <a:extLst>
                    <a:ext uri="{A12FA001-AC4F-418D-AE19-62706E023703}">
                      <ahyp:hlinkClr val="tx"/>
                    </a:ext>
                  </a:extLst>
                </a:hlinkClick>
              </a:rPr>
              <a:t>ExifTool</a:t>
            </a:r>
            <a:r>
              <a:rPr lang="en" sz="2000">
                <a:solidFill>
                  <a:schemeClr val="dk1"/>
                </a:solidFill>
                <a:latin typeface="Calibri"/>
                <a:ea typeface="Calibri"/>
                <a:cs typeface="Calibri"/>
                <a:sym typeface="Calibri"/>
              </a:rPr>
              <a:t> to view image metadata</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File format identification, characterization and validation</a:t>
            </a:r>
            <a:endParaRPr sz="2000"/>
          </a:p>
        </p:txBody>
      </p:sp>
      <p:sp>
        <p:nvSpPr>
          <p:cNvPr id="147" name="Google Shape;147;p12"/>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12"/>
          <p:cNvSpPr txBox="1"/>
          <p:nvPr>
            <p:ph idx="1" type="body"/>
          </p:nvPr>
        </p:nvSpPr>
        <p:spPr>
          <a:xfrm>
            <a:off x="746928" y="1643306"/>
            <a:ext cx="63387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Validation:</a:t>
            </a:r>
            <a:r>
              <a:rPr lang="en" sz="2000">
                <a:solidFill>
                  <a:schemeClr val="dk1"/>
                </a:solidFill>
                <a:latin typeface="Calibri"/>
                <a:ea typeface="Calibri"/>
                <a:cs typeface="Calibri"/>
                <a:sym typeface="Calibri"/>
              </a:rPr>
              <a:t> is it a well-formed file, i.e. is it compliant with the specifications of its format?</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b="1" sz="2000">
              <a:latin typeface="Calibri"/>
              <a:ea typeface="Calibri"/>
              <a:cs typeface="Calibri"/>
              <a:sym typeface="Calibri"/>
            </a:endParaRPr>
          </a:p>
          <a:p>
            <a:pPr indent="0" lvl="0" marL="0" rtl="0" algn="l">
              <a:lnSpc>
                <a:spcPct val="100000"/>
              </a:lnSpc>
              <a:spcBef>
                <a:spcPts val="600"/>
              </a:spcBef>
              <a:spcAft>
                <a:spcPts val="0"/>
              </a:spcAft>
              <a:buSzPts val="2000"/>
              <a:buNone/>
            </a:pPr>
            <a:r>
              <a:rPr b="1" lang="en" sz="2000">
                <a:latin typeface="Calibri"/>
                <a:ea typeface="Calibri"/>
                <a:cs typeface="Calibri"/>
                <a:sym typeface="Calibri"/>
              </a:rPr>
              <a:t> </a:t>
            </a:r>
            <a:r>
              <a:rPr b="1" lang="en" sz="2000" u="sng">
                <a:solidFill>
                  <a:schemeClr val="hlink"/>
                </a:solidFill>
                <a:latin typeface="Calibri"/>
                <a:ea typeface="Calibri"/>
                <a:cs typeface="Calibri"/>
                <a:sym typeface="Calibri"/>
                <a:hlinkClick r:id="rId3"/>
              </a:rPr>
              <a:t>Jhove</a:t>
            </a:r>
            <a:r>
              <a:rPr b="1" lang="en"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Migration, Normalization, Emulation</a:t>
            </a:r>
            <a:endParaRPr b="0"/>
          </a:p>
        </p:txBody>
      </p:sp>
      <p:sp>
        <p:nvSpPr>
          <p:cNvPr id="154" name="Google Shape;154;p13"/>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13"/>
          <p:cNvSpPr txBox="1"/>
          <p:nvPr>
            <p:ph idx="1" type="body"/>
          </p:nvPr>
        </p:nvSpPr>
        <p:spPr>
          <a:xfrm>
            <a:off x="746928" y="1643306"/>
            <a:ext cx="63387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Migration: </a:t>
            </a:r>
            <a:r>
              <a:rPr lang="en" sz="2000">
                <a:solidFill>
                  <a:schemeClr val="dk1"/>
                </a:solidFill>
                <a:latin typeface="Calibri"/>
                <a:ea typeface="Calibri"/>
                <a:cs typeface="Calibri"/>
                <a:sym typeface="Calibri"/>
              </a:rPr>
              <a:t>creating copies of a file in a newer version of an obsolete format</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b="1"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Normalization</a:t>
            </a:r>
            <a:r>
              <a:rPr lang="en" sz="2000">
                <a:solidFill>
                  <a:schemeClr val="dk1"/>
                </a:solidFill>
                <a:latin typeface="Calibri"/>
                <a:ea typeface="Calibri"/>
                <a:cs typeface="Calibri"/>
                <a:sym typeface="Calibri"/>
              </a:rPr>
              <a:t>: proactively and automatically creating a copy of a file in a different format to ensure future preservation and access</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idx="1" type="body"/>
          </p:nvPr>
        </p:nvSpPr>
        <p:spPr>
          <a:xfrm>
            <a:off x="716143" y="1617315"/>
            <a:ext cx="6829200" cy="95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What makes one file format preferable over another for preservation?</a:t>
            </a:r>
            <a:endParaRPr b="1"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000">
              <a:solidFill>
                <a:schemeClr val="dk1"/>
              </a:solidFill>
              <a:latin typeface="Calibri"/>
              <a:ea typeface="Calibri"/>
              <a:cs typeface="Calibri"/>
              <a:sym typeface="Calibri"/>
            </a:endParaRPr>
          </a:p>
        </p:txBody>
      </p:sp>
      <p:sp>
        <p:nvSpPr>
          <p:cNvPr id="161" name="Google Shape;161;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Normalization</a:t>
            </a:r>
            <a:endParaRPr/>
          </a:p>
        </p:txBody>
      </p:sp>
      <p:sp>
        <p:nvSpPr>
          <p:cNvPr id="162" name="Google Shape;162;p14"/>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14"/>
          <p:cNvSpPr txBox="1"/>
          <p:nvPr>
            <p:ph idx="1" type="body"/>
          </p:nvPr>
        </p:nvSpPr>
        <p:spPr>
          <a:xfrm>
            <a:off x="691823" y="2624465"/>
            <a:ext cx="58152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a:solidFill>
                  <a:schemeClr val="dk1"/>
                </a:solidFill>
                <a:latin typeface="Calibri"/>
                <a:ea typeface="Calibri"/>
                <a:cs typeface="Calibri"/>
                <a:sym typeface="Calibri"/>
              </a:rPr>
              <a:t>Preservation-friendly formats tend to be</a:t>
            </a:r>
            <a:endParaRPr sz="2000">
              <a:solidFill>
                <a:schemeClr val="dk1"/>
              </a:solidFill>
              <a:latin typeface="Calibri"/>
              <a:ea typeface="Calibri"/>
              <a:cs typeface="Calibri"/>
              <a:sym typeface="Calibri"/>
            </a:endParaRPr>
          </a:p>
          <a:p>
            <a:pPr indent="-355600" lvl="0" marL="457200" rtl="0" algn="l">
              <a:lnSpc>
                <a:spcPct val="100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Stable, widely supported and well-documented</a:t>
            </a:r>
            <a:endParaRPr sz="2000">
              <a:solidFill>
                <a:schemeClr val="dk1"/>
              </a:solidFill>
              <a:latin typeface="Calibri"/>
              <a:ea typeface="Calibri"/>
              <a:cs typeface="Calibri"/>
              <a:sym typeface="Calibri"/>
            </a:endParaRPr>
          </a:p>
          <a:p>
            <a:pPr indent="-355600" lvl="0" marL="45720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Open-source and non-proprietary</a:t>
            </a:r>
            <a:endParaRPr sz="2000">
              <a:solidFill>
                <a:schemeClr val="dk1"/>
              </a:solidFill>
              <a:latin typeface="Calibri"/>
              <a:ea typeface="Calibri"/>
              <a:cs typeface="Calibri"/>
              <a:sym typeface="Calibri"/>
            </a:endParaRPr>
          </a:p>
          <a:p>
            <a:pPr indent="-355600" lvl="0" marL="45720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Uncompressed or losslessly compressed</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Emulation</a:t>
            </a:r>
            <a:endParaRPr/>
          </a:p>
        </p:txBody>
      </p:sp>
      <p:sp>
        <p:nvSpPr>
          <p:cNvPr id="169" name="Google Shape;169;p15"/>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Graphical user interface, text, application&#10;&#10;Description automatically generated" id="170" name="Google Shape;170;p15"/>
          <p:cNvPicPr preferRelativeResize="0"/>
          <p:nvPr/>
        </p:nvPicPr>
        <p:blipFill rotWithShape="1">
          <a:blip r:embed="rId3">
            <a:alphaModFix/>
          </a:blip>
          <a:srcRect b="0" l="0" r="0" t="0"/>
          <a:stretch/>
        </p:blipFill>
        <p:spPr>
          <a:xfrm>
            <a:off x="3348567" y="1082675"/>
            <a:ext cx="4912783" cy="36819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76" name="Google Shape;176;p16"/>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000"/>
              <a:buNone/>
            </a:pPr>
            <a:r>
              <a:rPr b="1" lang="en" sz="2500">
                <a:latin typeface="Calibri"/>
                <a:ea typeface="Calibri"/>
                <a:cs typeface="Calibri"/>
                <a:sym typeface="Calibri"/>
              </a:rPr>
              <a:t>Digital preservation infrastructure</a:t>
            </a:r>
            <a:endParaRPr b="1" sz="25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558b2d3bec_0_11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g2558b2d3bec_0_115"/>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000"/>
              <a:buNone/>
            </a:pPr>
            <a:r>
              <a:rPr b="1" lang="en" sz="2500">
                <a:latin typeface="Calibri"/>
                <a:ea typeface="Calibri"/>
                <a:cs typeface="Calibri"/>
                <a:sym typeface="Calibri"/>
              </a:rPr>
              <a:t>Digital preservation infrastructure</a:t>
            </a:r>
            <a:endParaRPr b="1" sz="2500">
              <a:latin typeface="Calibri"/>
              <a:ea typeface="Calibri"/>
              <a:cs typeface="Calibri"/>
              <a:sym typeface="Calibri"/>
            </a:endParaRPr>
          </a:p>
        </p:txBody>
      </p:sp>
      <p:sp>
        <p:nvSpPr>
          <p:cNvPr id="183" name="Google Shape;183;g2558b2d3bec_0_115"/>
          <p:cNvSpPr txBox="1"/>
          <p:nvPr>
            <p:ph idx="4294967295" type="body"/>
          </p:nvPr>
        </p:nvSpPr>
        <p:spPr>
          <a:xfrm>
            <a:off x="744925" y="1584675"/>
            <a:ext cx="7639800" cy="241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2000" u="sng">
                <a:solidFill>
                  <a:schemeClr val="hlink"/>
                </a:solidFill>
                <a:latin typeface="Calibri"/>
                <a:ea typeface="Calibri"/>
                <a:cs typeface="Calibri"/>
                <a:sym typeface="Calibri"/>
                <a:hlinkClick r:id="rId3"/>
              </a:rPr>
              <a:t>Archivematica</a:t>
            </a:r>
            <a:r>
              <a:rPr lang="en" sz="2000">
                <a:latin typeface="Calibri"/>
                <a:ea typeface="Calibri"/>
                <a:cs typeface="Calibri"/>
                <a:sym typeface="Calibri"/>
              </a:rPr>
              <a:t> </a:t>
            </a:r>
            <a:r>
              <a:rPr lang="en" sz="2000">
                <a:solidFill>
                  <a:schemeClr val="dk1"/>
                </a:solidFill>
                <a:latin typeface="Calibri"/>
                <a:ea typeface="Calibri"/>
                <a:cs typeface="Calibri"/>
                <a:sym typeface="Calibri"/>
              </a:rPr>
              <a:t>is a free and </a:t>
            </a:r>
            <a:r>
              <a:rPr b="1" lang="en" sz="2000">
                <a:solidFill>
                  <a:schemeClr val="dk1"/>
                </a:solidFill>
                <a:latin typeface="Calibri"/>
                <a:ea typeface="Calibri"/>
                <a:cs typeface="Calibri"/>
                <a:sym typeface="Calibri"/>
              </a:rPr>
              <a:t>open-source</a:t>
            </a:r>
            <a:r>
              <a:rPr lang="en" sz="2000">
                <a:solidFill>
                  <a:schemeClr val="dk1"/>
                </a:solidFill>
                <a:latin typeface="Calibri"/>
                <a:ea typeface="Calibri"/>
                <a:cs typeface="Calibri"/>
                <a:sym typeface="Calibri"/>
              </a:rPr>
              <a:t> digital preservation application that is designed to maintain </a:t>
            </a:r>
            <a:r>
              <a:rPr b="1" lang="en" sz="2000">
                <a:solidFill>
                  <a:schemeClr val="dk1"/>
                </a:solidFill>
                <a:latin typeface="Calibri"/>
                <a:ea typeface="Calibri"/>
                <a:cs typeface="Calibri"/>
                <a:sym typeface="Calibri"/>
              </a:rPr>
              <a:t>standards-based</a:t>
            </a:r>
            <a:r>
              <a:rPr lang="en" sz="2000">
                <a:solidFill>
                  <a:schemeClr val="dk1"/>
                </a:solidFill>
                <a:latin typeface="Calibri"/>
                <a:ea typeface="Calibri"/>
                <a:cs typeface="Calibri"/>
                <a:sym typeface="Calibri"/>
              </a:rPr>
              <a:t>, long-term access to collections of digital objects. </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400"/>
              <a:buNone/>
            </a:pPr>
            <a:r>
              <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400"/>
              <a:buNone/>
            </a:pPr>
            <a:r>
              <a:rPr lang="en" sz="2000">
                <a:solidFill>
                  <a:schemeClr val="dk1"/>
                </a:solidFill>
                <a:latin typeface="Calibri"/>
                <a:ea typeface="Calibri"/>
                <a:cs typeface="Calibri"/>
                <a:sym typeface="Calibri"/>
              </a:rPr>
              <a:t>Features a series of microservices for processing digital materials for preservation</a:t>
            </a:r>
            <a:endParaRPr sz="2000">
              <a:solidFill>
                <a:schemeClr val="dk1"/>
              </a:solidFill>
              <a:latin typeface="Calibri"/>
              <a:ea typeface="Calibri"/>
              <a:cs typeface="Calibri"/>
              <a:sym typeface="Calibri"/>
            </a:endParaRPr>
          </a:p>
        </p:txBody>
      </p:sp>
      <p:pic>
        <p:nvPicPr>
          <p:cNvPr id="184" name="Google Shape;184;g2558b2d3bec_0_115"/>
          <p:cNvPicPr preferRelativeResize="0"/>
          <p:nvPr/>
        </p:nvPicPr>
        <p:blipFill rotWithShape="1">
          <a:blip r:embed="rId4">
            <a:alphaModFix/>
          </a:blip>
          <a:srcRect b="0" l="0" r="0" t="0"/>
          <a:stretch/>
        </p:blipFill>
        <p:spPr>
          <a:xfrm>
            <a:off x="2711626" y="4001774"/>
            <a:ext cx="3706393" cy="644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90" name="Google Shape;190;p18"/>
          <p:cNvSpPr txBox="1"/>
          <p:nvPr>
            <p:ph type="ctrTitle"/>
          </p:nvPr>
        </p:nvSpPr>
        <p:spPr>
          <a:xfrm>
            <a:off x="635650" y="1626200"/>
            <a:ext cx="8106900" cy="27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2000" u="sng">
                <a:solidFill>
                  <a:schemeClr val="hlink"/>
                </a:solidFill>
                <a:latin typeface="Calibri"/>
                <a:ea typeface="Calibri"/>
                <a:cs typeface="Calibri"/>
                <a:sym typeface="Calibri"/>
                <a:hlinkClick r:id="rId3"/>
              </a:rPr>
              <a:t>https://sandbox.archivematica.org/administration/accounts/login/</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4000"/>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4000"/>
              <a:buNone/>
            </a:pPr>
            <a:r>
              <a:rPr lang="en" sz="2000">
                <a:solidFill>
                  <a:schemeClr val="dk1"/>
                </a:solidFill>
                <a:latin typeface="Calibri"/>
                <a:ea typeface="Calibri"/>
                <a:cs typeface="Calibri"/>
                <a:sym typeface="Calibri"/>
              </a:rPr>
              <a:t>Username: </a:t>
            </a:r>
            <a:r>
              <a:rPr b="1" lang="en" sz="2000" u="sng">
                <a:solidFill>
                  <a:schemeClr val="hlink"/>
                </a:solidFill>
                <a:latin typeface="Calibri"/>
                <a:ea typeface="Calibri"/>
                <a:cs typeface="Calibri"/>
                <a:sym typeface="Calibri"/>
                <a:hlinkClick r:id="rId4"/>
              </a:rPr>
              <a:t>demo@example.com</a:t>
            </a:r>
            <a:endParaRPr b="1" sz="2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4000"/>
              <a:buNone/>
            </a:pPr>
            <a:r>
              <a:rPr lang="en" sz="2000">
                <a:solidFill>
                  <a:schemeClr val="dk1"/>
                </a:solidFill>
                <a:latin typeface="Calibri"/>
                <a:ea typeface="Calibri"/>
                <a:cs typeface="Calibri"/>
                <a:sym typeface="Calibri"/>
              </a:rPr>
              <a:t>Password: </a:t>
            </a:r>
            <a:r>
              <a:rPr b="1" lang="en" sz="2000">
                <a:solidFill>
                  <a:schemeClr val="dk1"/>
                </a:solidFill>
                <a:latin typeface="Calibri"/>
                <a:ea typeface="Calibri"/>
                <a:cs typeface="Calibri"/>
                <a:sym typeface="Calibri"/>
              </a:rPr>
              <a:t>demodemo</a:t>
            </a:r>
            <a:endParaRPr b="1" sz="2000">
              <a:solidFill>
                <a:schemeClr val="dk1"/>
              </a:solidFill>
              <a:latin typeface="Calibri"/>
              <a:ea typeface="Calibri"/>
              <a:cs typeface="Calibri"/>
              <a:sym typeface="Calibri"/>
            </a:endParaRPr>
          </a:p>
        </p:txBody>
      </p:sp>
      <p:sp>
        <p:nvSpPr>
          <p:cNvPr id="191" name="Google Shape;191;p18"/>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latin typeface="Calibri"/>
                <a:ea typeface="Calibri"/>
                <a:cs typeface="Calibri"/>
                <a:sym typeface="Calibri"/>
              </a:rPr>
              <a:t>Archivematica demo</a:t>
            </a:r>
            <a:endParaRPr b="1" sz="2500">
              <a:latin typeface="Calibri"/>
              <a:ea typeface="Calibri"/>
              <a:cs typeface="Calibri"/>
              <a:sym typeface="Calibri"/>
            </a:endParaRPr>
          </a:p>
          <a:p>
            <a:pPr indent="0" lvl="0" marL="0" rtl="0" algn="l">
              <a:spcBef>
                <a:spcPts val="0"/>
              </a:spcBef>
              <a:spcAft>
                <a:spcPts val="0"/>
              </a:spcAft>
              <a:buSzPts val="4000"/>
              <a:buNone/>
            </a:pPr>
            <a:r>
              <a:t/>
            </a:r>
            <a:endParaRPr b="1" sz="2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Outline</a:t>
            </a:r>
            <a:endParaRPr b="1" sz="2400">
              <a:latin typeface="Calibri"/>
              <a:ea typeface="Calibri"/>
              <a:cs typeface="Calibri"/>
              <a:sym typeface="Calibri"/>
            </a:endParaRPr>
          </a:p>
        </p:txBody>
      </p:sp>
      <p:sp>
        <p:nvSpPr>
          <p:cNvPr id="69" name="Google Shape;69;p2"/>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2"/>
          <p:cNvSpPr txBox="1"/>
          <p:nvPr>
            <p:ph idx="1" type="body"/>
          </p:nvPr>
        </p:nvSpPr>
        <p:spPr>
          <a:xfrm>
            <a:off x="730482" y="1630971"/>
            <a:ext cx="7508507" cy="1937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dk1"/>
              </a:buClr>
              <a:buSzPts val="1800"/>
              <a:buFont typeface="Calibri"/>
              <a:buAutoNum type="arabicPeriod"/>
            </a:pPr>
            <a:r>
              <a:rPr lang="en" sz="1800">
                <a:solidFill>
                  <a:schemeClr val="dk1"/>
                </a:solidFill>
                <a:latin typeface="Calibri"/>
                <a:ea typeface="Calibri"/>
                <a:cs typeface="Calibri"/>
                <a:sym typeface="Calibri"/>
              </a:rPr>
              <a:t>What is digital preservation?</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AutoNum type="arabicPeriod"/>
            </a:pPr>
            <a:r>
              <a:rPr lang="en" sz="1800">
                <a:solidFill>
                  <a:schemeClr val="dk1"/>
                </a:solidFill>
                <a:latin typeface="Calibri"/>
                <a:ea typeface="Calibri"/>
                <a:cs typeface="Calibri"/>
                <a:sym typeface="Calibri"/>
              </a:rPr>
              <a:t>Bit-level preservation</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Fixity</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Replication</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AutoNum type="arabicPeriod"/>
            </a:pPr>
            <a:r>
              <a:rPr lang="en" sz="1800">
                <a:solidFill>
                  <a:schemeClr val="dk1"/>
                </a:solidFill>
                <a:latin typeface="Calibri"/>
                <a:ea typeface="Calibri"/>
                <a:cs typeface="Calibri"/>
                <a:sym typeface="Calibri"/>
              </a:rPr>
              <a:t>Other digital preservation strategies</a:t>
            </a:r>
            <a:endParaRPr sz="1800">
              <a:solidFill>
                <a:schemeClr val="dk1"/>
              </a:solidFill>
              <a:latin typeface="Calibri"/>
              <a:ea typeface="Calibri"/>
              <a:cs typeface="Calibri"/>
              <a:sym typeface="Calibri"/>
            </a:endParaRPr>
          </a:p>
          <a:p>
            <a:pPr indent="-330200" lvl="1" marL="914400" rtl="0" algn="l">
              <a:lnSpc>
                <a:spcPct val="100000"/>
              </a:lnSpc>
              <a:spcBef>
                <a:spcPts val="0"/>
              </a:spcBef>
              <a:spcAft>
                <a:spcPts val="0"/>
              </a:spcAft>
              <a:buClr>
                <a:schemeClr val="dk1"/>
              </a:buClr>
              <a:buSzPts val="1600"/>
              <a:buFont typeface="Calibri"/>
              <a:buAutoNum type="alphaLcPeriod"/>
            </a:pPr>
            <a:r>
              <a:rPr lang="en" sz="1800">
                <a:solidFill>
                  <a:schemeClr val="dk1"/>
                </a:solidFill>
                <a:latin typeface="Calibri"/>
                <a:ea typeface="Calibri"/>
                <a:cs typeface="Calibri"/>
                <a:sym typeface="Calibri"/>
              </a:rPr>
              <a:t>File format identification, characterization and validation</a:t>
            </a:r>
            <a:endParaRPr sz="1800">
              <a:solidFill>
                <a:schemeClr val="dk1"/>
              </a:solidFill>
              <a:latin typeface="Calibri"/>
              <a:ea typeface="Calibri"/>
              <a:cs typeface="Calibri"/>
              <a:sym typeface="Calibri"/>
            </a:endParaRPr>
          </a:p>
          <a:p>
            <a:pPr indent="-330200" lvl="1" marL="914400" rtl="0" algn="l">
              <a:lnSpc>
                <a:spcPct val="100000"/>
              </a:lnSpc>
              <a:spcBef>
                <a:spcPts val="0"/>
              </a:spcBef>
              <a:spcAft>
                <a:spcPts val="0"/>
              </a:spcAft>
              <a:buClr>
                <a:schemeClr val="dk1"/>
              </a:buClr>
              <a:buSzPts val="1600"/>
              <a:buFont typeface="Calibri"/>
              <a:buAutoNum type="alphaLcPeriod"/>
            </a:pPr>
            <a:r>
              <a:rPr lang="en" sz="1800">
                <a:solidFill>
                  <a:schemeClr val="dk1"/>
                </a:solidFill>
                <a:latin typeface="Calibri"/>
                <a:ea typeface="Calibri"/>
                <a:cs typeface="Calibri"/>
                <a:sym typeface="Calibri"/>
              </a:rPr>
              <a:t>Migration, normalization and emulation</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AutoNum type="arabicPeriod"/>
            </a:pPr>
            <a:r>
              <a:rPr lang="en" sz="1800">
                <a:solidFill>
                  <a:schemeClr val="dk1"/>
                </a:solidFill>
                <a:latin typeface="Calibri"/>
                <a:ea typeface="Calibri"/>
                <a:cs typeface="Calibri"/>
                <a:sym typeface="Calibri"/>
              </a:rPr>
              <a:t>Digital preservation infrastructure</a:t>
            </a:r>
            <a:endParaRPr sz="1800">
              <a:solidFill>
                <a:schemeClr val="dk1"/>
              </a:solidFill>
              <a:latin typeface="Calibri"/>
              <a:ea typeface="Calibri"/>
              <a:cs typeface="Calibri"/>
              <a:sym typeface="Calibri"/>
            </a:endParaRPr>
          </a:p>
          <a:p>
            <a:pPr indent="-342900" lvl="1" marL="914400" rtl="0" algn="l">
              <a:lnSpc>
                <a:spcPct val="100000"/>
              </a:lnSpc>
              <a:spcBef>
                <a:spcPts val="0"/>
              </a:spcBef>
              <a:spcAft>
                <a:spcPts val="0"/>
              </a:spcAft>
              <a:buClr>
                <a:schemeClr val="dk1"/>
              </a:buClr>
              <a:buSzPts val="1800"/>
              <a:buFont typeface="Calibri"/>
              <a:buAutoNum type="alphaLcPeriod"/>
            </a:pPr>
            <a:r>
              <a:rPr lang="en" sz="1800">
                <a:solidFill>
                  <a:schemeClr val="dk1"/>
                </a:solidFill>
                <a:latin typeface="Calibri"/>
                <a:ea typeface="Calibri"/>
                <a:cs typeface="Calibri"/>
                <a:sym typeface="Calibri"/>
              </a:rPr>
              <a:t>Archivematica demo</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latin typeface="Calibri"/>
                <a:ea typeface="Calibri"/>
                <a:cs typeface="Calibri"/>
                <a:sym typeface="Calibri"/>
              </a:rPr>
              <a:t>Introductory digital preservation resources</a:t>
            </a:r>
            <a:endParaRPr b="1" sz="2500">
              <a:latin typeface="Calibri"/>
              <a:ea typeface="Calibri"/>
              <a:cs typeface="Calibri"/>
              <a:sym typeface="Calibri"/>
            </a:endParaRPr>
          </a:p>
        </p:txBody>
      </p:sp>
      <p:sp>
        <p:nvSpPr>
          <p:cNvPr id="197" name="Google Shape;197;p19"/>
          <p:cNvSpPr txBox="1"/>
          <p:nvPr>
            <p:ph idx="1" type="body"/>
          </p:nvPr>
        </p:nvSpPr>
        <p:spPr>
          <a:xfrm>
            <a:off x="691200" y="1511100"/>
            <a:ext cx="7761600" cy="32472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600"/>
              </a:spcBef>
              <a:spcAft>
                <a:spcPts val="0"/>
              </a:spcAft>
              <a:buClr>
                <a:srgbClr val="454F5B"/>
              </a:buClr>
              <a:buSzPts val="1200"/>
              <a:buNone/>
            </a:pPr>
            <a:r>
              <a:rPr lang="en" sz="2000" u="sng">
                <a:solidFill>
                  <a:schemeClr val="hlink"/>
                </a:solidFill>
                <a:latin typeface="Calibri"/>
                <a:ea typeface="Calibri"/>
                <a:cs typeface="Calibri"/>
                <a:sym typeface="Calibri"/>
                <a:hlinkClick r:id="rId3"/>
              </a:rPr>
              <a:t>DPC Digital Preservation Handbook</a:t>
            </a:r>
            <a:r>
              <a:rPr lang="en" sz="2000">
                <a:solidFill>
                  <a:srgbClr val="454F5B"/>
                </a:solidFill>
                <a:latin typeface="Calibri"/>
                <a:ea typeface="Calibri"/>
                <a:cs typeface="Calibri"/>
                <a:sym typeface="Calibri"/>
              </a:rPr>
              <a:t>: </a:t>
            </a:r>
            <a:endParaRPr sz="2000">
              <a:solidFill>
                <a:schemeClr val="hlink"/>
              </a:solidFill>
              <a:latin typeface="Calibri"/>
              <a:ea typeface="Calibri"/>
              <a:cs typeface="Calibri"/>
              <a:sym typeface="Calibri"/>
            </a:endParaRPr>
          </a:p>
          <a:p>
            <a:pPr indent="0" lvl="0" marL="152400" rtl="0" algn="l">
              <a:lnSpc>
                <a:spcPct val="114999"/>
              </a:lnSpc>
              <a:spcBef>
                <a:spcPts val="600"/>
              </a:spcBef>
              <a:spcAft>
                <a:spcPts val="0"/>
              </a:spcAft>
              <a:buSzPts val="1200"/>
              <a:buNone/>
            </a:pPr>
            <a:r>
              <a:rPr lang="en" sz="2000">
                <a:solidFill>
                  <a:schemeClr val="dk1"/>
                </a:solidFill>
                <a:latin typeface="Calibri"/>
                <a:ea typeface="Calibri"/>
                <a:cs typeface="Calibri"/>
                <a:sym typeface="Calibri"/>
              </a:rPr>
              <a:t>A</a:t>
            </a:r>
            <a:r>
              <a:rPr lang="en" sz="2000">
                <a:solidFill>
                  <a:schemeClr val="dk1"/>
                </a:solidFill>
                <a:latin typeface="Calibri"/>
                <a:ea typeface="Calibri"/>
                <a:cs typeface="Calibri"/>
                <a:sym typeface="Calibri"/>
              </a:rPr>
              <a:t>ccessible introduction to digital preservation</a:t>
            </a:r>
            <a:endParaRPr sz="2000">
              <a:solidFill>
                <a:schemeClr val="dk1"/>
              </a:solidFill>
              <a:latin typeface="Calibri"/>
              <a:ea typeface="Calibri"/>
              <a:cs typeface="Calibri"/>
              <a:sym typeface="Calibri"/>
            </a:endParaRPr>
          </a:p>
          <a:p>
            <a:pPr indent="0" lvl="0" marL="152400" rtl="0" algn="l">
              <a:lnSpc>
                <a:spcPct val="114999"/>
              </a:lnSpc>
              <a:spcBef>
                <a:spcPts val="600"/>
              </a:spcBef>
              <a:spcAft>
                <a:spcPts val="0"/>
              </a:spcAft>
              <a:buSzPts val="1200"/>
              <a:buNone/>
            </a:pPr>
            <a:r>
              <a:t/>
            </a:r>
            <a:endParaRPr sz="2000">
              <a:solidFill>
                <a:srgbClr val="454F5B"/>
              </a:solidFill>
              <a:latin typeface="Calibri"/>
              <a:ea typeface="Calibri"/>
              <a:cs typeface="Calibri"/>
              <a:sym typeface="Calibri"/>
            </a:endParaRPr>
          </a:p>
          <a:p>
            <a:pPr indent="0" lvl="0" marL="152400" rtl="0" algn="l">
              <a:lnSpc>
                <a:spcPct val="115000"/>
              </a:lnSpc>
              <a:spcBef>
                <a:spcPts val="0"/>
              </a:spcBef>
              <a:spcAft>
                <a:spcPts val="0"/>
              </a:spcAft>
              <a:buClr>
                <a:srgbClr val="454F5B"/>
              </a:buClr>
              <a:buSzPts val="1200"/>
              <a:buNone/>
            </a:pPr>
            <a:r>
              <a:rPr lang="en" sz="2000" u="sng">
                <a:solidFill>
                  <a:schemeClr val="hlink"/>
                </a:solidFill>
                <a:latin typeface="Calibri"/>
                <a:ea typeface="Calibri"/>
                <a:cs typeface="Calibri"/>
                <a:sym typeface="Calibri"/>
                <a:hlinkClick r:id="rId4"/>
              </a:rPr>
              <a:t>DPC Novice to Know-how training</a:t>
            </a:r>
            <a:r>
              <a:rPr lang="en" sz="2000">
                <a:solidFill>
                  <a:srgbClr val="454F5B"/>
                </a:solidFill>
                <a:latin typeface="Calibri"/>
                <a:ea typeface="Calibri"/>
                <a:cs typeface="Calibri"/>
                <a:sym typeface="Calibri"/>
              </a:rPr>
              <a:t>: </a:t>
            </a:r>
            <a:endParaRPr sz="2000">
              <a:solidFill>
                <a:schemeClr val="hlink"/>
              </a:solidFill>
              <a:latin typeface="Calibri"/>
              <a:ea typeface="Calibri"/>
              <a:cs typeface="Calibri"/>
              <a:sym typeface="Calibri"/>
            </a:endParaRPr>
          </a:p>
          <a:p>
            <a:pPr indent="0" lvl="0" marL="152400" rtl="0" algn="l">
              <a:lnSpc>
                <a:spcPct val="114999"/>
              </a:lnSpc>
              <a:spcBef>
                <a:spcPts val="0"/>
              </a:spcBef>
              <a:spcAft>
                <a:spcPts val="0"/>
              </a:spcAft>
              <a:buSzPts val="1200"/>
              <a:buNone/>
            </a:pPr>
            <a:r>
              <a:rPr lang="en" sz="2000">
                <a:solidFill>
                  <a:schemeClr val="dk1"/>
                </a:solidFill>
                <a:latin typeface="Calibri"/>
                <a:ea typeface="Calibri"/>
                <a:cs typeface="Calibri"/>
                <a:sym typeface="Calibri"/>
              </a:rPr>
              <a:t>Free online course for digital preservation topics</a:t>
            </a:r>
            <a:endParaRPr sz="1200">
              <a:solidFill>
                <a:srgbClr val="454F5B"/>
              </a:solidFill>
            </a:endParaRPr>
          </a:p>
        </p:txBody>
      </p:sp>
      <p:sp>
        <p:nvSpPr>
          <p:cNvPr id="198" name="Google Shape;198;p19"/>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idx="1" type="body"/>
          </p:nvPr>
        </p:nvSpPr>
        <p:spPr>
          <a:xfrm>
            <a:off x="691200" y="1511100"/>
            <a:ext cx="7761600" cy="3247200"/>
          </a:xfrm>
          <a:prstGeom prst="rect">
            <a:avLst/>
          </a:prstGeom>
          <a:noFill/>
          <a:ln>
            <a:noFill/>
          </a:ln>
        </p:spPr>
        <p:txBody>
          <a:bodyPr anchorCtr="0" anchor="t" bIns="91425" lIns="91425" spcFirstLastPara="1" rIns="91425" wrap="square" tIns="91425">
            <a:noAutofit/>
          </a:bodyPr>
          <a:lstStyle/>
          <a:p>
            <a:pPr indent="0" lvl="0" marL="152400" rtl="0" algn="ctr">
              <a:lnSpc>
                <a:spcPct val="115000"/>
              </a:lnSpc>
              <a:spcBef>
                <a:spcPts val="600"/>
              </a:spcBef>
              <a:spcAft>
                <a:spcPts val="0"/>
              </a:spcAft>
              <a:buClr>
                <a:srgbClr val="454F5B"/>
              </a:buClr>
              <a:buSzPts val="1200"/>
              <a:buNone/>
            </a:pPr>
            <a:r>
              <a:t/>
            </a:r>
            <a:endParaRPr sz="2500">
              <a:solidFill>
                <a:schemeClr val="dk1"/>
              </a:solidFill>
              <a:latin typeface="Calibri"/>
              <a:ea typeface="Calibri"/>
              <a:cs typeface="Calibri"/>
              <a:sym typeface="Calibri"/>
            </a:endParaRPr>
          </a:p>
          <a:p>
            <a:pPr indent="0" lvl="0" marL="152400" rtl="0" algn="l">
              <a:lnSpc>
                <a:spcPct val="115000"/>
              </a:lnSpc>
              <a:spcBef>
                <a:spcPts val="600"/>
              </a:spcBef>
              <a:spcAft>
                <a:spcPts val="0"/>
              </a:spcAft>
              <a:buClr>
                <a:srgbClr val="454F5B"/>
              </a:buClr>
              <a:buSzPts val="1200"/>
              <a:buNone/>
            </a:pPr>
            <a:r>
              <a:t/>
            </a:r>
            <a:endParaRPr sz="2500" u="sng">
              <a:solidFill>
                <a:schemeClr val="hlink"/>
              </a:solidFill>
              <a:latin typeface="Calibri"/>
              <a:ea typeface="Calibri"/>
              <a:cs typeface="Calibri"/>
              <a:sym typeface="Calibri"/>
            </a:endParaRPr>
          </a:p>
          <a:p>
            <a:pPr indent="0" lvl="0" marL="152400" rtl="0" algn="ctr">
              <a:lnSpc>
                <a:spcPct val="114999"/>
              </a:lnSpc>
              <a:spcBef>
                <a:spcPts val="600"/>
              </a:spcBef>
              <a:spcAft>
                <a:spcPts val="0"/>
              </a:spcAft>
              <a:buSzPts val="1200"/>
              <a:buNone/>
            </a:pPr>
            <a:r>
              <a:rPr lang="en" sz="2000" u="sng">
                <a:solidFill>
                  <a:schemeClr val="hlink"/>
                </a:solidFill>
                <a:latin typeface="Calibri"/>
                <a:ea typeface="Calibri"/>
                <a:cs typeface="Calibri"/>
                <a:sym typeface="Calibri"/>
              </a:rPr>
              <a:t>sarah.lake@concordia.ca</a:t>
            </a:r>
            <a:endParaRPr sz="2000">
              <a:solidFill>
                <a:schemeClr val="hlink"/>
              </a:solidFill>
              <a:latin typeface="Calibri"/>
              <a:ea typeface="Calibri"/>
              <a:cs typeface="Calibri"/>
              <a:sym typeface="Calibri"/>
            </a:endParaRPr>
          </a:p>
        </p:txBody>
      </p:sp>
      <p:sp>
        <p:nvSpPr>
          <p:cNvPr id="204" name="Google Shape;204;p20"/>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558b2d3bec_0_10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sz="2400">
                <a:latin typeface="Calibri"/>
                <a:ea typeface="Calibri"/>
                <a:cs typeface="Calibri"/>
                <a:sym typeface="Calibri"/>
              </a:rPr>
              <a:t>What is digital preservation?</a:t>
            </a:r>
            <a:endParaRPr b="1" sz="2400">
              <a:latin typeface="Calibri"/>
              <a:ea typeface="Calibri"/>
              <a:cs typeface="Calibri"/>
              <a:sym typeface="Calibri"/>
            </a:endParaRPr>
          </a:p>
        </p:txBody>
      </p:sp>
      <p:sp>
        <p:nvSpPr>
          <p:cNvPr id="76" name="Google Shape;76;g2558b2d3bec_0_107"/>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g2558b2d3bec_0_107"/>
          <p:cNvSpPr txBox="1"/>
          <p:nvPr>
            <p:ph idx="1" type="body"/>
          </p:nvPr>
        </p:nvSpPr>
        <p:spPr>
          <a:xfrm>
            <a:off x="730482" y="1630971"/>
            <a:ext cx="75084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b="1" lang="en" sz="2000">
                <a:solidFill>
                  <a:schemeClr val="dk1"/>
                </a:solidFill>
                <a:latin typeface="Calibri"/>
                <a:ea typeface="Calibri"/>
                <a:cs typeface="Calibri"/>
                <a:sym typeface="Calibri"/>
              </a:rPr>
              <a:t>Digital Preservation</a:t>
            </a:r>
            <a:r>
              <a:rPr lang="en" sz="2000">
                <a:solidFill>
                  <a:schemeClr val="dk1"/>
                </a:solidFill>
                <a:latin typeface="Calibri"/>
                <a:ea typeface="Calibri"/>
                <a:cs typeface="Calibri"/>
                <a:sym typeface="Calibri"/>
              </a:rPr>
              <a:t> refers to the series of managed activities necessary to ensure continued access to digital materials for as long as necessary.</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lang="en" sz="2000" u="sng">
                <a:solidFill>
                  <a:schemeClr val="accent5"/>
                </a:solidFill>
                <a:latin typeface="Calibri"/>
                <a:ea typeface="Calibri"/>
                <a:cs typeface="Calibri"/>
                <a:sym typeface="Calibri"/>
                <a:hlinkClick r:id="rId3">
                  <a:extLst>
                    <a:ext uri="{A12FA001-AC4F-418D-AE19-62706E023703}">
                      <ahyp:hlinkClr val="tx"/>
                    </a:ext>
                  </a:extLst>
                </a:hlinkClick>
              </a:rPr>
              <a:t>Digital Preservation Coalition</a:t>
            </a:r>
            <a:endParaRPr sz="2000">
              <a:solidFill>
                <a:schemeClr val="accent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3000"/>
              <a:buNone/>
            </a:pPr>
            <a:r>
              <a:rPr lang="en"/>
              <a:t>Why is digital preservation necessary?</a:t>
            </a:r>
            <a:endParaRPr/>
          </a:p>
        </p:txBody>
      </p:sp>
      <p:sp>
        <p:nvSpPr>
          <p:cNvPr id="83" name="Google Shape;83;p3"/>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3"/>
          <p:cNvSpPr txBox="1"/>
          <p:nvPr>
            <p:ph idx="1" type="body"/>
          </p:nvPr>
        </p:nvSpPr>
        <p:spPr>
          <a:xfrm>
            <a:off x="730482" y="1630971"/>
            <a:ext cx="48525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a:solidFill>
                  <a:schemeClr val="dk1"/>
                </a:solidFill>
                <a:latin typeface="Calibri"/>
                <a:ea typeface="Calibri"/>
                <a:cs typeface="Calibri"/>
                <a:sym typeface="Calibri"/>
              </a:rPr>
              <a:t>Some threats to digital objects:</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000">
              <a:solidFill>
                <a:schemeClr val="dk1"/>
              </a:solidFill>
              <a:latin typeface="Calibri"/>
              <a:ea typeface="Calibri"/>
              <a:cs typeface="Calibri"/>
              <a:sym typeface="Calibri"/>
            </a:endParaRPr>
          </a:p>
          <a:p>
            <a:pPr indent="-355600" lvl="1" marL="91440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File corruption</a:t>
            </a:r>
            <a:endParaRPr sz="2000">
              <a:solidFill>
                <a:schemeClr val="dk1"/>
              </a:solidFill>
              <a:latin typeface="Calibri"/>
              <a:ea typeface="Calibri"/>
              <a:cs typeface="Calibri"/>
              <a:sym typeface="Calibri"/>
            </a:endParaRPr>
          </a:p>
          <a:p>
            <a:pPr indent="-355600" lvl="1" marL="91440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Media/hardware failure</a:t>
            </a:r>
            <a:endParaRPr sz="2000">
              <a:solidFill>
                <a:schemeClr val="dk1"/>
              </a:solidFill>
              <a:latin typeface="Calibri"/>
              <a:ea typeface="Calibri"/>
              <a:cs typeface="Calibri"/>
              <a:sym typeface="Calibri"/>
            </a:endParaRPr>
          </a:p>
          <a:p>
            <a:pPr indent="-355600" lvl="1" marL="91440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Human error</a:t>
            </a:r>
            <a:endParaRPr sz="2000">
              <a:solidFill>
                <a:schemeClr val="dk1"/>
              </a:solidFill>
              <a:latin typeface="Calibri"/>
              <a:ea typeface="Calibri"/>
              <a:cs typeface="Calibri"/>
              <a:sym typeface="Calibri"/>
            </a:endParaRPr>
          </a:p>
          <a:p>
            <a:pPr indent="-355600" lvl="1" marL="91440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Obsolescence and technological change</a:t>
            </a:r>
            <a:endParaRPr sz="2000">
              <a:solidFill>
                <a:schemeClr val="dk1"/>
              </a:solidFill>
              <a:latin typeface="Calibri"/>
              <a:ea typeface="Calibri"/>
              <a:cs typeface="Calibri"/>
              <a:sym typeface="Calibri"/>
            </a:endParaRPr>
          </a:p>
        </p:txBody>
      </p:sp>
      <p:pic>
        <p:nvPicPr>
          <p:cNvPr descr="A picture containing text&#10;&#10;Description automatically generated" id="85" name="Google Shape;85;p3"/>
          <p:cNvPicPr preferRelativeResize="0"/>
          <p:nvPr/>
        </p:nvPicPr>
        <p:blipFill rotWithShape="1">
          <a:blip r:embed="rId3">
            <a:alphaModFix/>
          </a:blip>
          <a:srcRect b="0" l="0" r="0" t="0"/>
          <a:stretch/>
        </p:blipFill>
        <p:spPr>
          <a:xfrm>
            <a:off x="5372100" y="2231887"/>
            <a:ext cx="2743200" cy="1822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1"/>
                </a:solidFill>
              </a:rPr>
              <a:t>Bit-level preservation</a:t>
            </a:r>
            <a:endParaRPr b="0">
              <a:solidFill>
                <a:schemeClr val="dk1"/>
              </a:solidFill>
            </a:endParaRPr>
          </a:p>
        </p:txBody>
      </p:sp>
      <p:sp>
        <p:nvSpPr>
          <p:cNvPr id="91" name="Google Shape;91;p6"/>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558b2d3bec_0_12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1"/>
                </a:solidFill>
              </a:rPr>
              <a:t>Bit-level preservation</a:t>
            </a:r>
            <a:endParaRPr b="0">
              <a:solidFill>
                <a:schemeClr val="dk1"/>
              </a:solidFill>
            </a:endParaRPr>
          </a:p>
        </p:txBody>
      </p:sp>
      <p:sp>
        <p:nvSpPr>
          <p:cNvPr id="97" name="Google Shape;97;g2558b2d3bec_0_124"/>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g2558b2d3bec_0_124"/>
          <p:cNvSpPr txBox="1"/>
          <p:nvPr>
            <p:ph idx="1" type="body"/>
          </p:nvPr>
        </p:nvSpPr>
        <p:spPr>
          <a:xfrm>
            <a:off x="730482" y="1630971"/>
            <a:ext cx="7508400"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lang="en" sz="2000">
                <a:solidFill>
                  <a:schemeClr val="dk1"/>
                </a:solidFill>
                <a:latin typeface="Calibri"/>
                <a:ea typeface="Calibri"/>
                <a:cs typeface="Calibri"/>
                <a:sym typeface="Calibri"/>
              </a:rPr>
              <a:t>Preserving an exact copy of the data, but not necessarily the ability to meaningfully render and use the data</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lang="en" sz="2000">
                <a:solidFill>
                  <a:schemeClr val="dk1"/>
                </a:solidFill>
                <a:latin typeface="Calibri"/>
                <a:ea typeface="Calibri"/>
                <a:cs typeface="Calibri"/>
                <a:sym typeface="Calibri"/>
              </a:rPr>
              <a:t>2 main strategies: </a:t>
            </a:r>
            <a:r>
              <a:rPr b="1" lang="en" sz="2000">
                <a:solidFill>
                  <a:schemeClr val="dk1"/>
                </a:solidFill>
                <a:latin typeface="Calibri"/>
                <a:ea typeface="Calibri"/>
                <a:cs typeface="Calibri"/>
                <a:sym typeface="Calibri"/>
              </a:rPr>
              <a:t>Fixity</a:t>
            </a:r>
            <a:r>
              <a:rPr lang="en" sz="2000">
                <a:solidFill>
                  <a:schemeClr val="dk1"/>
                </a:solidFill>
                <a:latin typeface="Calibri"/>
                <a:ea typeface="Calibri"/>
                <a:cs typeface="Calibri"/>
                <a:sym typeface="Calibri"/>
              </a:rPr>
              <a:t> and </a:t>
            </a:r>
            <a:r>
              <a:rPr b="1" lang="en" sz="2000">
                <a:solidFill>
                  <a:schemeClr val="dk1"/>
                </a:solidFill>
                <a:latin typeface="Calibri"/>
                <a:ea typeface="Calibri"/>
                <a:cs typeface="Calibri"/>
                <a:sym typeface="Calibri"/>
              </a:rPr>
              <a:t>replication</a:t>
            </a:r>
            <a:endParaRPr b="1"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Fixity</a:t>
            </a:r>
            <a:endParaRPr/>
          </a:p>
        </p:txBody>
      </p:sp>
      <p:sp>
        <p:nvSpPr>
          <p:cNvPr id="104" name="Google Shape;104;p7"/>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7"/>
          <p:cNvSpPr txBox="1"/>
          <p:nvPr>
            <p:ph idx="1" type="body"/>
          </p:nvPr>
        </p:nvSpPr>
        <p:spPr>
          <a:xfrm>
            <a:off x="804489" y="1713202"/>
            <a:ext cx="7658494" cy="19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lang="en" sz="2000">
                <a:solidFill>
                  <a:schemeClr val="dk1"/>
                </a:solidFill>
                <a:latin typeface="Calibri"/>
                <a:ea typeface="Calibri"/>
                <a:cs typeface="Calibri"/>
                <a:sym typeface="Calibri"/>
              </a:rPr>
              <a:t>Fixity (or integrity) is the assurance that a digital file has remained unchanged over time. </a:t>
            </a:r>
            <a:r>
              <a:rPr b="1" lang="en" sz="2000">
                <a:solidFill>
                  <a:schemeClr val="dk1"/>
                </a:solidFill>
                <a:latin typeface="Calibri"/>
                <a:ea typeface="Calibri"/>
                <a:cs typeface="Calibri"/>
                <a:sym typeface="Calibri"/>
              </a:rPr>
              <a:t>Checksums</a:t>
            </a:r>
            <a:r>
              <a:rPr lang="en" sz="2000">
                <a:solidFill>
                  <a:schemeClr val="dk1"/>
                </a:solidFill>
                <a:latin typeface="Calibri"/>
                <a:ea typeface="Calibri"/>
                <a:cs typeface="Calibri"/>
                <a:sym typeface="Calibri"/>
              </a:rPr>
              <a:t> are commonly used to verify and monitor fixity.</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rPr lang="en" sz="2000">
                <a:solidFill>
                  <a:schemeClr val="dk1"/>
                </a:solidFill>
                <a:latin typeface="Calibri"/>
                <a:ea typeface="Calibri"/>
                <a:cs typeface="Calibri"/>
                <a:sym typeface="Calibri"/>
              </a:rPr>
              <a:t>Practice: use md5 command to calculate checksums</a:t>
            </a:r>
            <a:endParaRPr sz="20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Replication</a:t>
            </a:r>
            <a:endParaRPr/>
          </a:p>
        </p:txBody>
      </p:sp>
      <p:sp>
        <p:nvSpPr>
          <p:cNvPr id="111" name="Google Shape;111;p8"/>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8"/>
          <p:cNvSpPr txBox="1"/>
          <p:nvPr>
            <p:ph idx="1" type="body"/>
          </p:nvPr>
        </p:nvSpPr>
        <p:spPr>
          <a:xfrm>
            <a:off x="615300" y="1629650"/>
            <a:ext cx="969300" cy="159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t/>
            </a:r>
            <a:endParaRPr sz="10000">
              <a:solidFill>
                <a:schemeClr val="accent2"/>
              </a:solidFill>
            </a:endParaRPr>
          </a:p>
          <a:p>
            <a:pPr indent="0" lvl="0" marL="0" rtl="0" algn="l">
              <a:lnSpc>
                <a:spcPct val="100000"/>
              </a:lnSpc>
              <a:spcBef>
                <a:spcPts val="600"/>
              </a:spcBef>
              <a:spcAft>
                <a:spcPts val="0"/>
              </a:spcAft>
              <a:buSzPts val="2000"/>
              <a:buNone/>
            </a:pPr>
            <a:r>
              <a:t/>
            </a:r>
            <a:endParaRPr/>
          </a:p>
        </p:txBody>
      </p:sp>
      <p:sp>
        <p:nvSpPr>
          <p:cNvPr id="113" name="Google Shape;113;p8"/>
          <p:cNvSpPr txBox="1"/>
          <p:nvPr>
            <p:ph idx="1" type="body"/>
          </p:nvPr>
        </p:nvSpPr>
        <p:spPr>
          <a:xfrm>
            <a:off x="691200" y="1393425"/>
            <a:ext cx="7781100" cy="2917800"/>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600"/>
              </a:spcBef>
              <a:spcAft>
                <a:spcPts val="0"/>
              </a:spcAft>
              <a:buSzPts val="2000"/>
              <a:buNone/>
            </a:pPr>
            <a:r>
              <a:t/>
            </a:r>
            <a:endParaRPr sz="2000">
              <a:solidFill>
                <a:srgbClr val="000000"/>
              </a:solidFill>
              <a:latin typeface="Calibri"/>
              <a:ea typeface="Calibri"/>
              <a:cs typeface="Calibri"/>
              <a:sym typeface="Calibri"/>
            </a:endParaRPr>
          </a:p>
          <a:p>
            <a:pPr indent="0" lvl="0" marL="101600" rtl="0" algn="l">
              <a:lnSpc>
                <a:spcPct val="100000"/>
              </a:lnSpc>
              <a:spcBef>
                <a:spcPts val="600"/>
              </a:spcBef>
              <a:spcAft>
                <a:spcPts val="0"/>
              </a:spcAft>
              <a:buSzPts val="2000"/>
              <a:buNone/>
            </a:pPr>
            <a:r>
              <a:rPr lang="en" sz="2000">
                <a:solidFill>
                  <a:srgbClr val="000000"/>
                </a:solidFill>
                <a:latin typeface="Calibri"/>
                <a:ea typeface="Calibri"/>
                <a:cs typeface="Calibri"/>
                <a:sym typeface="Calibri"/>
              </a:rPr>
              <a:t>Replicating copies of data in multiple locations, on multiple types of storage media mitigates the risk of loss. The copies should be independent to avoid accidental deletion.</a:t>
            </a:r>
            <a:endParaRPr sz="2000">
              <a:solidFill>
                <a:srgbClr val="000000"/>
              </a:solidFill>
              <a:latin typeface="Calibri"/>
              <a:ea typeface="Calibri"/>
              <a:cs typeface="Calibri"/>
              <a:sym typeface="Calibri"/>
            </a:endParaRPr>
          </a:p>
          <a:p>
            <a:pPr indent="0" lvl="0" marL="101600" rtl="0" algn="l">
              <a:lnSpc>
                <a:spcPct val="100000"/>
              </a:lnSpc>
              <a:spcBef>
                <a:spcPts val="600"/>
              </a:spcBef>
              <a:spcAft>
                <a:spcPts val="0"/>
              </a:spcAft>
              <a:buSzPts val="2000"/>
              <a:buNone/>
            </a:pPr>
            <a:r>
              <a:t/>
            </a:r>
            <a:endParaRPr sz="2000">
              <a:solidFill>
                <a:srgbClr val="000000"/>
              </a:solidFill>
              <a:latin typeface="Calibri"/>
              <a:ea typeface="Calibri"/>
              <a:cs typeface="Calibri"/>
              <a:sym typeface="Calibri"/>
            </a:endParaRPr>
          </a:p>
          <a:p>
            <a:pPr indent="0" lvl="0" marL="101600" rtl="0" algn="l">
              <a:lnSpc>
                <a:spcPct val="100000"/>
              </a:lnSpc>
              <a:spcBef>
                <a:spcPts val="600"/>
              </a:spcBef>
              <a:spcAft>
                <a:spcPts val="0"/>
              </a:spcAft>
              <a:buSzPts val="2000"/>
              <a:buNone/>
            </a:pPr>
            <a:r>
              <a:rPr lang="en" sz="2000">
                <a:solidFill>
                  <a:srgbClr val="000000"/>
                </a:solidFill>
                <a:latin typeface="Calibri"/>
                <a:ea typeface="Calibri"/>
                <a:cs typeface="Calibri"/>
                <a:sym typeface="Calibri"/>
              </a:rPr>
              <a:t>See NDSA levels of preservation guidelines on storage: </a:t>
            </a:r>
            <a:r>
              <a:rPr lang="en" sz="2000" u="sng">
                <a:solidFill>
                  <a:schemeClr val="accent5"/>
                </a:solidFill>
                <a:latin typeface="Calibri"/>
                <a:ea typeface="Calibri"/>
                <a:cs typeface="Calibri"/>
                <a:sym typeface="Calibri"/>
                <a:hlinkClick r:id="rId3">
                  <a:extLst>
                    <a:ext uri="{A12FA001-AC4F-418D-AE19-62706E023703}">
                      <ahyp:hlinkClr val="tx"/>
                    </a:ext>
                  </a:extLst>
                </a:hlinkClick>
              </a:rPr>
              <a:t>https://ndsa.org/publications/levels-of-digital-preservation/</a:t>
            </a:r>
            <a:r>
              <a:rPr lang="en" sz="2000">
                <a:solidFill>
                  <a:srgbClr val="000000"/>
                </a:solidFill>
                <a:latin typeface="Calibri"/>
                <a:ea typeface="Calibri"/>
                <a:cs typeface="Calibri"/>
                <a:sym typeface="Calibri"/>
              </a:rPr>
              <a:t>.</a:t>
            </a:r>
            <a:endParaRPr sz="2000">
              <a:solidFill>
                <a:srgbClr val="000000"/>
              </a:solidFill>
              <a:latin typeface="Calibri"/>
              <a:ea typeface="Calibri"/>
              <a:cs typeface="Calibri"/>
              <a:sym typeface="Calibri"/>
            </a:endParaRPr>
          </a:p>
          <a:p>
            <a:pPr indent="0" lvl="0" marL="101600" rtl="0" algn="l">
              <a:lnSpc>
                <a:spcPct val="100000"/>
              </a:lnSpc>
              <a:spcBef>
                <a:spcPts val="600"/>
              </a:spcBef>
              <a:spcAft>
                <a:spcPts val="0"/>
              </a:spcAft>
              <a:buSzPts val="2000"/>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19" name="Google Shape;119;p9"/>
          <p:cNvSpPr txBox="1"/>
          <p:nvPr/>
        </p:nvSpPr>
        <p:spPr>
          <a:xfrm>
            <a:off x="440255" y="1069075"/>
            <a:ext cx="8520600" cy="34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4000"/>
              <a:buFont typeface="Montserrat"/>
              <a:buNone/>
            </a:pPr>
            <a:r>
              <a:t/>
            </a:r>
            <a:endParaRPr i="0" sz="2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latin typeface="Calibri"/>
              <a:ea typeface="Calibri"/>
              <a:cs typeface="Calibri"/>
              <a:sym typeface="Calibri"/>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a:p>
            <a:pPr indent="-88900" lvl="0" marL="342900" marR="0" rtl="0" algn="l">
              <a:lnSpc>
                <a:spcPct val="100000"/>
              </a:lnSpc>
              <a:spcBef>
                <a:spcPts val="0"/>
              </a:spcBef>
              <a:spcAft>
                <a:spcPts val="0"/>
              </a:spcAft>
              <a:buClr>
                <a:srgbClr val="FFFFFF"/>
              </a:buClr>
              <a:buSzPts val="4000"/>
              <a:buFont typeface="Arial"/>
              <a:buNone/>
            </a:pPr>
            <a:r>
              <a:t/>
            </a:r>
            <a:endParaRPr b="1" sz="2000">
              <a:solidFill>
                <a:schemeClr val="dk1"/>
              </a:solidFill>
              <a:latin typeface="Montserrat"/>
              <a:ea typeface="Montserrat"/>
              <a:cs typeface="Montserrat"/>
              <a:sym typeface="Montserrat"/>
            </a:endParaRPr>
          </a:p>
        </p:txBody>
      </p:sp>
      <p:sp>
        <p:nvSpPr>
          <p:cNvPr id="120" name="Google Shape;120;p9"/>
          <p:cNvSpPr txBox="1"/>
          <p:nvPr>
            <p:ph idx="4294967295"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4000"/>
              <a:buFont typeface="Arial"/>
              <a:buNone/>
            </a:pPr>
            <a:r>
              <a:rPr b="1" lang="en" sz="2400">
                <a:latin typeface="Calibri"/>
                <a:ea typeface="Calibri"/>
                <a:cs typeface="Calibri"/>
                <a:sym typeface="Calibri"/>
              </a:rPr>
              <a:t>Other digital preservation strategies</a:t>
            </a:r>
            <a:endParaRPr b="1"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