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ml0u/jNcw36VLyIIWgxTJibhB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3"/>
  </p:normalViewPr>
  <p:slideViewPr>
    <p:cSldViewPr snapToGrid="0">
      <p:cViewPr varScale="1">
        <p:scale>
          <a:sx n="114" d="100"/>
          <a:sy n="114" d="100"/>
        </p:scale>
        <p:origin x="1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Introduce myself and introduce the session:</a:t>
            </a:r>
            <a:endParaRPr/>
          </a:p>
          <a:p>
            <a:pPr marL="0" lvl="0" indent="0" algn="l" rtl="0">
              <a:lnSpc>
                <a:spcPct val="100000"/>
              </a:lnSpc>
              <a:spcBef>
                <a:spcPts val="0"/>
              </a:spcBef>
              <a:spcAft>
                <a:spcPts val="0"/>
              </a:spcAft>
              <a:buSzPts val="1400"/>
              <a:buNone/>
            </a:pPr>
            <a:r>
              <a:rPr lang="en"/>
              <a:t>The goal for today is really just to give you an introductory-level understanding of the practice of digital perservation, in the hopes that if you're curious about this field, or even if you've never heard anything about it, maybe you can keep it in mind as a possible interesting career path.</a:t>
            </a:r>
            <a:endParaRPr/>
          </a:p>
          <a:p>
            <a:pPr marL="0" lvl="0" indent="0" algn="l" rtl="0">
              <a:lnSpc>
                <a:spcPct val="100000"/>
              </a:lnSpc>
              <a:spcBef>
                <a:spcPts val="0"/>
              </a:spcBef>
              <a:spcAft>
                <a:spcPts val="0"/>
              </a:spcAft>
              <a:buSzPts val="1400"/>
              <a:buNone/>
            </a:pPr>
            <a:r>
              <a:rPr lang="en"/>
              <a:t>I'm go over some fundamental concepts and demonstrate the application of these concepts using a few open-source tools; and we'll have some time at the end for questions—but also feel free to ask questions throughout in the chat, I'll try to keep an eye on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58b2d3be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558b2d3be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So file format identification is a good place to start, where you simply ask: what type of file is this? </a:t>
            </a:r>
            <a:r>
              <a:rPr lang="en" b="1"/>
              <a:t>How would you go about answering that question?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File extension is not always reliable (you can actually change it), and not detailed: doesn't tell you the version of the format it is, what program this was created with, the technical specifications of the file; all of this information can be crucial for the future preservation of this content.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File format id tools use file sfromat ignatures and file registries to reliably identify formats (file signatures are a string of characters in the beginning of the code of a file that is unique for each format) registry is a list of known file formats and signature. DROID is an exmple of a file format id tool that uses the pronom registry</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that allows you to make informed decisions about how to best preserve that file—eg if it's a format that's already obsolete, then you'd probably want to migrate it to the newer version of that format—if it's a proprietary format rather than an open-source one, you might want to normalize it to an open-source format for preservation. I'll talk more about migration and normalization in a moment, btu I just wanted to illustrate why knowing what file formats you're working with is really important.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Once we've identified the file format, another helpful thing to do is to characterize it. So essentially to ask what are the technical characteristics of this file? Like the file format, this is also really relevant to know: for example take two files that are both the same format, jpeg, but with different compression levels—if they're copies of the same image, you'll probably want to keep the highly compressed one as an access copy, and the less compressed one as a preservation copy. This is a simple example of a situation where knowing the format isn't enough to allow you to make preservation decisions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Just demonstrate another cmd line tool that you can use to view technical metadata of a file, it's called exif tool</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Tells you if there's a technical problem/irregualrity in the file—that might cause preservation issues further down the line.</a:t>
            </a:r>
            <a:endParaRPr/>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
              <a:t>so to summarize: file format identification, characterization and validation are all ways to gather information about the files you're preserving. This will inform the strategies you use to preserve the content.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Migration, normalization and emulation are all strategies that safeguard files against the loss of data due to obsolescence.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Migration: creating copies of an obsolete file in a newer format. </a:t>
            </a:r>
            <a:endParaRPr/>
          </a:p>
          <a:p>
            <a:pPr marL="0" lvl="0" indent="0" algn="l" rtl="0">
              <a:lnSpc>
                <a:spcPct val="100000"/>
              </a:lnSpc>
              <a:spcBef>
                <a:spcPts val="0"/>
              </a:spcBef>
              <a:spcAft>
                <a:spcPts val="0"/>
              </a:spcAft>
              <a:buSzPts val="1400"/>
              <a:buNone/>
            </a:pPr>
            <a:r>
              <a:rPr lang="en"/>
              <a:t>An example of migration would be if you had a bunch of word processing file from twenty years ago, and you converted them to a current word document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b="1"/>
              <a:t>Normalization</a:t>
            </a:r>
            <a:r>
              <a:rPr lang="en"/>
              <a:t>: proactively and automatically creating a copy of a file in a different format to ensure future preservation and access</a:t>
            </a:r>
            <a:endParaRPr/>
          </a:p>
          <a:p>
            <a:pPr marL="0" lvl="0" indent="0" algn="l" rtl="0">
              <a:lnSpc>
                <a:spcPct val="100000"/>
              </a:lnSpc>
              <a:spcBef>
                <a:spcPts val="0"/>
              </a:spcBef>
              <a:spcAft>
                <a:spcPts val="0"/>
              </a:spcAft>
              <a:buSzPts val="1400"/>
              <a:buNone/>
            </a:pPr>
            <a:r>
              <a:rPr lang="en"/>
              <a:t>An example of normalization would let's say you have a bunch of current word docs, knowing that microsoft word is also likely to become obsolete as a format in the next couple decades, you decide I am going to proactively create archival pdf/a copy of all my word documents, because PDF/a is an open standard and therefore more stable than microsoft word.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You might wonder:</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 won't talk much about emulation because frankly, it's not an area I know much about but in digital preservation, emulation involves using software that mimics an obsolete computing environment as a means to engage with files that are native to that environment. So going back to our example of the old word processing files from the 90s, you could use an emulator to run the software that the files were created on, and be able to interact with that content.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 would say that there's been a lot of interest in emulation in recent years the digipres community but it's for now anyway less common than migration and normalization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I've shown you a handful of methods and tools used to do digital preservation on a small scale, but if you're looking to scale up these practices, it's not really practical to do all of these manually. So, there are a number of digital preservation systems out there that integrate these tools into a single workflow, that can be automated to a large extent. A lot of institutions actively engaged in digital preservation use these systems.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58b2d3be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2558b2d3bec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I've shown you a handful of methods and tools used to do digital preservation on a small scale, but if you're looking to scale up these practices, it's not really practical to do all of these manually. So, there are a number of digital preservation systems out there that integrate these tools into a single workflow, that can be automated to a large extent. A lot of institutions actively engaged in digital preservation use these systems.</a:t>
            </a:r>
            <a:endParaRPr/>
          </a:p>
          <a:p>
            <a:pPr marL="0" lvl="0" indent="0" algn="l" rtl="0">
              <a:lnSpc>
                <a:spcPct val="100000"/>
              </a:lnSpc>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en">
                <a:solidFill>
                  <a:schemeClr val="dk1"/>
                </a:solidFill>
              </a:rPr>
              <a:t>I'll be doing a mini demo of one of these systems, AM: This is what we're using at concordia for our digipres workflows</a:t>
            </a:r>
            <a:endParaRPr>
              <a:solidFill>
                <a:schemeClr val="dk1"/>
              </a:solidFill>
            </a:endParaRPr>
          </a:p>
          <a:p>
            <a:pPr marL="0" lvl="0" indent="0" algn="l" rtl="0">
              <a:spcBef>
                <a:spcPts val="0"/>
              </a:spcBef>
              <a:spcAft>
                <a:spcPts val="0"/>
              </a:spcAft>
              <a:buClr>
                <a:schemeClr val="dk1"/>
              </a:buClr>
              <a:buSzPts val="1400"/>
              <a:buFont typeface="Arial"/>
              <a:buNone/>
            </a:pPr>
            <a:r>
              <a:rPr lang="en">
                <a:solidFill>
                  <a:schemeClr val="dk1"/>
                </a:solidFill>
              </a:rPr>
              <a:t>It's been widely adopted in the canadian cultural heritage community, as well as in the states and abroad</a:t>
            </a:r>
            <a:endParaRPr>
              <a:solidFill>
                <a:schemeClr val="dk1"/>
              </a:solidFill>
            </a:endParaRPr>
          </a:p>
          <a:p>
            <a:pPr marL="0" lvl="0" indent="0" algn="l" rtl="0">
              <a:spcBef>
                <a:spcPts val="0"/>
              </a:spcBef>
              <a:spcAft>
                <a:spcPts val="0"/>
              </a:spcAft>
              <a:buClr>
                <a:schemeClr val="dk1"/>
              </a:buClr>
              <a:buSzPts val="1400"/>
              <a:buFont typeface="Arial"/>
              <a:buNone/>
            </a:pPr>
            <a:endParaRPr>
              <a:solidFill>
                <a:schemeClr val="dk1"/>
              </a:solidFill>
            </a:endParaRPr>
          </a:p>
          <a:p>
            <a:pPr marL="0" lvl="0" indent="0" algn="l" rtl="0">
              <a:spcBef>
                <a:spcPts val="0"/>
              </a:spcBef>
              <a:spcAft>
                <a:spcPts val="0"/>
              </a:spcAft>
              <a:buClr>
                <a:schemeClr val="dk1"/>
              </a:buClr>
              <a:buSzPts val="1400"/>
              <a:buFont typeface="Arial"/>
              <a:buNone/>
            </a:pPr>
            <a:r>
              <a:rPr lang="en">
                <a:solidFill>
                  <a:schemeClr val="dk1"/>
                </a:solidFill>
              </a:rPr>
              <a:t>They essentially integrate a bunch of the opensource tools into one interface, to do a lot of the tasks that I just talked about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https://sandbox.archivematica.org/administration/accounts/login/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demo@example.com</a:t>
            </a:r>
            <a:endParaRPr/>
          </a:p>
          <a:p>
            <a:pPr marL="0" lvl="0" indent="0" algn="l" rtl="0">
              <a:lnSpc>
                <a:spcPct val="100000"/>
              </a:lnSpc>
              <a:spcBef>
                <a:spcPts val="0"/>
              </a:spcBef>
              <a:spcAft>
                <a:spcPts val="0"/>
              </a:spcAft>
              <a:buSzPts val="1400"/>
              <a:buNone/>
            </a:pPr>
            <a:r>
              <a:rPr lang="en"/>
              <a:t>password: demodemo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3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58b2d3be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558b2d3bec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30"/>
              </a:spcBef>
              <a:spcAft>
                <a:spcPts val="0"/>
              </a:spcAft>
              <a:buSzPts val="1400"/>
              <a:buNone/>
            </a:pPr>
            <a:r>
              <a:rPr lang="en"/>
              <a:t>This is a good place to start, I think. I like this definition because it really accurately frames digital preservation as an ongoing process, and something that requires a sustained commitment.</a:t>
            </a:r>
            <a:endParaRPr/>
          </a:p>
          <a:p>
            <a:pPr marL="0" lvl="0" indent="0" algn="l" rtl="0">
              <a:lnSpc>
                <a:spcPct val="100000"/>
              </a:lnSpc>
              <a:spcBef>
                <a:spcPts val="33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30"/>
              </a:spcBef>
              <a:spcAft>
                <a:spcPts val="0"/>
              </a:spcAft>
              <a:buSzPts val="1400"/>
              <a:buNone/>
            </a:pPr>
            <a:r>
              <a:rPr lang="en" dirty="0"/>
              <a:t>why is this necessary? the nature of digital material makes preserving them quite challenging for various; </a:t>
            </a:r>
            <a:endParaRPr dirty="0"/>
          </a:p>
          <a:p>
            <a:pPr marL="0" lvl="0" indent="0" algn="l" rtl="0">
              <a:lnSpc>
                <a:spcPct val="100000"/>
              </a:lnSpc>
              <a:spcBef>
                <a:spcPts val="330"/>
              </a:spcBef>
              <a:spcAft>
                <a:spcPts val="0"/>
              </a:spcAft>
              <a:buSzPts val="1400"/>
              <a:buNone/>
            </a:pPr>
            <a:endParaRPr dirty="0"/>
          </a:p>
          <a:p>
            <a:pPr marL="0" lvl="0" indent="0" algn="l" rtl="0">
              <a:lnSpc>
                <a:spcPct val="100000"/>
              </a:lnSpc>
              <a:spcBef>
                <a:spcPts val="330"/>
              </a:spcBef>
              <a:spcAft>
                <a:spcPts val="0"/>
              </a:spcAft>
              <a:buSzPts val="1400"/>
              <a:buNone/>
            </a:pPr>
            <a:r>
              <a:rPr lang="en" dirty="0"/>
              <a:t>files get corrupted, hard drives fail, these are really common realities that often lead to the loss of digital materials</a:t>
            </a:r>
            <a:endParaRPr dirty="0"/>
          </a:p>
          <a:p>
            <a:pPr marL="0" lvl="0" indent="0" algn="l" rtl="0">
              <a:lnSpc>
                <a:spcPct val="100000"/>
              </a:lnSpc>
              <a:spcBef>
                <a:spcPts val="330"/>
              </a:spcBef>
              <a:spcAft>
                <a:spcPts val="0"/>
              </a:spcAft>
              <a:buSzPts val="1400"/>
              <a:buNone/>
            </a:pPr>
            <a:r>
              <a:rPr lang="en" dirty="0"/>
              <a:t>Digital files are also really easy to modify or delete: most of us here have probably experienced this</a:t>
            </a:r>
            <a:endParaRPr dirty="0"/>
          </a:p>
          <a:p>
            <a:pPr marL="0" lvl="0" indent="0" algn="l" rtl="0">
              <a:lnSpc>
                <a:spcPct val="100000"/>
              </a:lnSpc>
              <a:spcBef>
                <a:spcPts val="330"/>
              </a:spcBef>
              <a:spcAft>
                <a:spcPts val="0"/>
              </a:spcAft>
              <a:buSzPts val="1400"/>
              <a:buNone/>
            </a:pPr>
            <a:r>
              <a:rPr lang="en" dirty="0"/>
              <a:t>obsolescence and technological change is a big one;  the nature of digital materials is such that our interaction with them is always mediated through several layers of technology: to open a file and see what's inside it, you need hardware—a computer, but you also need an operating system, and you also need that specific piece of software that can read the file. And all of these things, the computer, OS and software change really quickly, and can become obsolete inn just a few years. So it's actually a real challenge to keep digital content usable over a long period of time.</a:t>
            </a:r>
            <a:endParaRPr dirty="0"/>
          </a:p>
          <a:p>
            <a:pPr marL="0" lvl="0" indent="0" algn="l" rtl="0">
              <a:lnSpc>
                <a:spcPct val="100000"/>
              </a:lnSpc>
              <a:spcBef>
                <a:spcPts val="330"/>
              </a:spcBef>
              <a:spcAft>
                <a:spcPts val="0"/>
              </a:spcAft>
              <a:buSzPts val="1400"/>
              <a:buNone/>
            </a:pPr>
            <a:endParaRPr dirty="0"/>
          </a:p>
          <a:p>
            <a:pPr marL="0" lvl="0" indent="0" algn="l" rtl="0">
              <a:lnSpc>
                <a:spcPct val="100000"/>
              </a:lnSpc>
              <a:spcBef>
                <a:spcPts val="330"/>
              </a:spcBef>
              <a:spcAft>
                <a:spcPts val="0"/>
              </a:spcAft>
              <a:buSzPts val="1400"/>
              <a:buNone/>
            </a:pPr>
            <a:r>
              <a:rPr lang="en" dirty="0"/>
              <a:t>An easy example to illustrate the importance of digital preservation is if you think of something that's written on paper, if it’s stored properly in acid-free folders and controlled climate, can last for centuries without any intervention needed—but if you tried to open a word processing file that no one had touched in just 20 years, there's high chances that that content would be </a:t>
            </a:r>
            <a:r>
              <a:rPr lang="en" dirty="0" err="1"/>
              <a:t>irretreivable</a:t>
            </a:r>
            <a:r>
              <a:rPr lang="en"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dirty="0">
                <a:solidFill>
                  <a:schemeClr val="dk1"/>
                </a:solidFill>
              </a:rPr>
              <a:t>I'm going to go over the most basic ways that digital archivists mitigate the risks that I mentioned, which is also referred to as bit level preservation:</a:t>
            </a:r>
            <a:endParaRPr dirty="0">
              <a:solidFill>
                <a:schemeClr val="dk1"/>
              </a:solidFill>
            </a:endParaRPr>
          </a:p>
          <a:p>
            <a:pPr marL="0" lvl="0" indent="0" algn="l" rtl="0">
              <a:spcBef>
                <a:spcPts val="0"/>
              </a:spcBef>
              <a:spcAft>
                <a:spcPts val="0"/>
              </a:spcAft>
              <a:buClr>
                <a:schemeClr val="dk1"/>
              </a:buClr>
              <a:buSzPts val="1400"/>
              <a:buFont typeface="Arial"/>
              <a:buNone/>
            </a:pPr>
            <a:endParaRPr dirty="0">
              <a:solidFill>
                <a:schemeClr val="dk1"/>
              </a:solidFill>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58b2d3be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558b2d3bec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endParaRPr>
              <a:solidFill>
                <a:schemeClr val="dk1"/>
              </a:solidFill>
            </a:endParaRPr>
          </a:p>
          <a:p>
            <a:pPr marL="0" lvl="0" indent="0" algn="l" rtl="0">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r>
              <a:rPr lang="en"/>
              <a:t>When we're talking about bit-level preservation, we're talking about the most basic form of digital preservation</a:t>
            </a:r>
            <a:endParaRPr/>
          </a:p>
          <a:p>
            <a:pPr marL="0" lvl="0" indent="0" algn="l" rtl="0">
              <a:lnSpc>
                <a:spcPct val="100000"/>
              </a:lnSpc>
              <a:spcBef>
                <a:spcPts val="0"/>
              </a:spcBef>
              <a:spcAft>
                <a:spcPts val="0"/>
              </a:spcAft>
              <a:buSzPts val="1400"/>
              <a:buNone/>
            </a:pPr>
            <a:r>
              <a:rPr lang="en"/>
              <a:t>Bit-level preservation means preserving the bitstream of a digital file—at the most fundamental level, digital files are composed of series of 1s and 0s, also called a bitstream.</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 goal of bit-level preservation is preserving the bitstream, making sure those 1s and 0s are safe, but you're not necessarily preserving the ability to meaningfully render and use the data</a:t>
            </a:r>
            <a:endParaRPr/>
          </a:p>
          <a:p>
            <a:pPr marL="0" lvl="0" indent="0" algn="l" rtl="0">
              <a:lnSpc>
                <a:spcPct val="100000"/>
              </a:lnSpc>
              <a:spcBef>
                <a:spcPts val="0"/>
              </a:spcBef>
              <a:spcAft>
                <a:spcPts val="0"/>
              </a:spcAft>
              <a:buSzPts val="1400"/>
              <a:buNone/>
            </a:pPr>
            <a:r>
              <a:rPr lang="en"/>
              <a:t>ex of word processing file from the 90s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 know it's a kind of abstract concept right now, but it will make a bit more sense later on when we talk about more advanced digital preservation strategies that go beyond bit-level preservation</a:t>
            </a:r>
            <a:endParaRPr/>
          </a:p>
          <a:p>
            <a:pPr marL="0" lvl="0" indent="0" algn="l" rtl="0">
              <a:lnSpc>
                <a:spcPct val="100000"/>
              </a:lnSpc>
              <a:spcBef>
                <a:spcPts val="0"/>
              </a:spcBef>
              <a:spcAft>
                <a:spcPts val="0"/>
              </a:spcAft>
              <a:buSzPts val="1400"/>
              <a:buNone/>
            </a:pPr>
            <a:endParaRPr/>
          </a:p>
          <a:p>
            <a:pPr marL="0" lvl="0" indent="0" algn="l" rtl="0">
              <a:spcBef>
                <a:spcPts val="0"/>
              </a:spcBef>
              <a:spcAft>
                <a:spcPts val="0"/>
              </a:spcAft>
              <a:buSzPts val="1400"/>
              <a:buNone/>
            </a:pPr>
            <a:r>
              <a:rPr lang="en">
                <a:solidFill>
                  <a:schemeClr val="dk1"/>
                </a:solidFill>
              </a:rPr>
              <a:t> I'll be talking about two main strategies</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There two main strategies that we can use to support bit-level preservation: the first one is fixity (also sometimes referred to as integrity)</a:t>
            </a:r>
            <a:endParaRPr dirty="0"/>
          </a:p>
          <a:p>
            <a:pPr marL="0" lvl="0" indent="0" algn="l" rtl="0">
              <a:lnSpc>
                <a:spcPct val="100000"/>
              </a:lnSpc>
              <a:spcBef>
                <a:spcPts val="0"/>
              </a:spcBef>
              <a:spcAft>
                <a:spcPts val="0"/>
              </a:spcAft>
              <a:buSzPts val="1400"/>
              <a:buNone/>
            </a:pPr>
            <a:r>
              <a:rPr lang="en" dirty="0"/>
              <a:t>Fixity is the assurance that a digital file has remained unchanged over time. By monitoring fixity, we can be sure that files in our care haven't been modified or corrupted.</a:t>
            </a:r>
            <a:endParaRPr dirty="0"/>
          </a:p>
          <a:p>
            <a:pPr marL="0" lvl="0" indent="0" algn="l" rtl="0">
              <a:lnSpc>
                <a:spcPct val="100000"/>
              </a:lnSpc>
              <a:spcBef>
                <a:spcPts val="0"/>
              </a:spcBef>
              <a:spcAft>
                <a:spcPts val="0"/>
              </a:spcAft>
              <a:buSzPts val="1400"/>
              <a:buNone/>
            </a:pPr>
            <a:r>
              <a:rPr lang="en" dirty="0"/>
              <a:t>The main tool that digital archivists use to monitor fixity is checksums.</a:t>
            </a:r>
            <a:endParaRPr dirty="0"/>
          </a:p>
          <a:p>
            <a:pPr marL="0" lvl="0" indent="0" algn="l" rtl="0">
              <a:lnSpc>
                <a:spcPct val="100000"/>
              </a:lnSpc>
              <a:spcBef>
                <a:spcPts val="0"/>
              </a:spcBef>
              <a:spcAft>
                <a:spcPts val="0"/>
              </a:spcAft>
              <a:buSzPts val="1400"/>
              <a:buNone/>
            </a:pPr>
            <a:r>
              <a:rPr lang="en" dirty="0"/>
              <a:t>A checksum is an alphanumeric string that's created by an algorithm and unique to each file. You can think of it as a ‘digital fingerprint’ whereby even the smallest change to the file will cause the checksum to change completely. </a:t>
            </a:r>
            <a:endParaRPr dirty="0"/>
          </a:p>
          <a:p>
            <a:pPr marL="0" lvl="0" indent="0" algn="l" rtl="0">
              <a:lnSpc>
                <a:spcPct val="100000"/>
              </a:lnSpc>
              <a:spcBef>
                <a:spcPts val="0"/>
              </a:spcBef>
              <a:spcAft>
                <a:spcPts val="0"/>
              </a:spcAft>
              <a:buSzPts val="1400"/>
              <a:buNone/>
            </a:pPr>
            <a:r>
              <a:rPr lang="en" dirty="0"/>
              <a:t>Standard practice is to calculate checksums whenever files are moved, so for example at the moment that a donor transfers a set of files to the repository. It's also good practice to do regular fixity checks on the files in your repository, to ensure that none of them have been corrupted or modified—and so that if they have, you can replace a corrupted copy with a clean one.</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demo</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Of course that example is totally manual: checksums in practice are almost never calculated like that—there's scripts and programs that will automatically calculate </a:t>
            </a:r>
            <a:r>
              <a:rPr lang="en" dirty="0" err="1"/>
              <a:t>checksusm</a:t>
            </a:r>
            <a:r>
              <a:rPr lang="en" dirty="0"/>
              <a:t> for vast </a:t>
            </a:r>
            <a:r>
              <a:rPr lang="en" dirty="0" err="1"/>
              <a:t>nubmers</a:t>
            </a:r>
            <a:r>
              <a:rPr lang="en" dirty="0"/>
              <a:t> of files and then </a:t>
            </a:r>
            <a:r>
              <a:rPr lang="en" dirty="0" err="1"/>
              <a:t>comapre</a:t>
            </a:r>
            <a:r>
              <a:rPr lang="en" dirty="0"/>
              <a:t> those values to the previously calculated value to make sure they match.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Any questions about fixity?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Another basic way to ensure bit-level preservation is through replication: one advantage of digital files in terms of preservation is that it's really easy to create a large amount of exact copies of them, and we all know that lots of copies keeps stuff safe.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A key component to preserving digital materials is having several copies in different geographic locations and on different types of storage media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An example of this: different repositories across canada have agreements to host copies of each others' data; so that if there's a natural disaster in one province, the copies in the other provinces will be safe; so that's why geographic spread Is ideal</a:t>
            </a:r>
            <a:endParaRPr/>
          </a:p>
          <a:p>
            <a:pPr marL="0" lvl="0" indent="0" algn="l" rtl="0">
              <a:lnSpc>
                <a:spcPct val="100000"/>
              </a:lnSpc>
              <a:spcBef>
                <a:spcPts val="0"/>
              </a:spcBef>
              <a:spcAft>
                <a:spcPts val="0"/>
              </a:spcAft>
              <a:buSzPts val="1400"/>
              <a:buNone/>
            </a:pPr>
            <a:r>
              <a:rPr lang="en"/>
              <a:t>Types of storage: again, this just mitigates the risk of losing data in the event of a disaster; one on local networked drives, one in cloud storage Amazon glacier, and one on offline tape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So those are the simplest, most basic strategies that we use to preserve digital content. In this next section, I'm going to talk a bit about some more complex strategies that go a step further than preserving the bitsream, and aim to also preserve the ability to meaningfully render the content. So I'll explain a bit about what I mean.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You are a digital archivist and your repository has received a donation of digital files. once you have the basic bit preservation taken care of—you've set up multiple copies on appropriate storage with fixity checks, you know that those ones and zeroes are safe, now you can start thinking about how to make sure the content will be usable.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 next step is to really understand your files, so that you can evaluate the preservation risks that they face and then decide how to mitigate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558b2d3bec_0_5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2558b2d3bec_0_5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2558b2d3bec_0_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558b2d3bec_0_9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558b2d3bec_0_9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2558b2d3bec_0_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558b2d3bec_0_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sp>
        <p:nvSpPr>
          <p:cNvPr id="51" name="Google Shape;51;g2558b2d3bec_0_98"/>
          <p:cNvSpPr txBox="1">
            <a:spLocks noGrp="1"/>
          </p:cNvSpPr>
          <p:nvPr>
            <p:ph type="ctrTitle"/>
          </p:nvPr>
        </p:nvSpPr>
        <p:spPr>
          <a:xfrm>
            <a:off x="3012325" y="2220413"/>
            <a:ext cx="5445900" cy="1804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4800"/>
              <a:buNone/>
              <a:defRPr sz="4800"/>
            </a:lvl1pPr>
            <a:lvl2pPr lvl="1" algn="r" rtl="0">
              <a:lnSpc>
                <a:spcPct val="100000"/>
              </a:lnSpc>
              <a:spcBef>
                <a:spcPts val="0"/>
              </a:spcBef>
              <a:spcAft>
                <a:spcPts val="0"/>
              </a:spcAft>
              <a:buSzPts val="6000"/>
              <a:buNone/>
              <a:defRPr sz="6000"/>
            </a:lvl2pPr>
            <a:lvl3pPr lvl="2" algn="r" rtl="0">
              <a:lnSpc>
                <a:spcPct val="100000"/>
              </a:lnSpc>
              <a:spcBef>
                <a:spcPts val="0"/>
              </a:spcBef>
              <a:spcAft>
                <a:spcPts val="0"/>
              </a:spcAft>
              <a:buSzPts val="6000"/>
              <a:buNone/>
              <a:defRPr sz="6000"/>
            </a:lvl3pPr>
            <a:lvl4pPr lvl="3" algn="r" rtl="0">
              <a:lnSpc>
                <a:spcPct val="100000"/>
              </a:lnSpc>
              <a:spcBef>
                <a:spcPts val="0"/>
              </a:spcBef>
              <a:spcAft>
                <a:spcPts val="0"/>
              </a:spcAft>
              <a:buSzPts val="6000"/>
              <a:buNone/>
              <a:defRPr sz="6000"/>
            </a:lvl4pPr>
            <a:lvl5pPr lvl="4" algn="r" rtl="0">
              <a:lnSpc>
                <a:spcPct val="100000"/>
              </a:lnSpc>
              <a:spcBef>
                <a:spcPts val="0"/>
              </a:spcBef>
              <a:spcAft>
                <a:spcPts val="0"/>
              </a:spcAft>
              <a:buSzPts val="6000"/>
              <a:buNone/>
              <a:defRPr sz="6000"/>
            </a:lvl5pPr>
            <a:lvl6pPr lvl="5" algn="r" rtl="0">
              <a:lnSpc>
                <a:spcPct val="100000"/>
              </a:lnSpc>
              <a:spcBef>
                <a:spcPts val="0"/>
              </a:spcBef>
              <a:spcAft>
                <a:spcPts val="0"/>
              </a:spcAft>
              <a:buSzPts val="6000"/>
              <a:buNone/>
              <a:defRPr sz="6000"/>
            </a:lvl6pPr>
            <a:lvl7pPr lvl="6" algn="r" rtl="0">
              <a:lnSpc>
                <a:spcPct val="100000"/>
              </a:lnSpc>
              <a:spcBef>
                <a:spcPts val="0"/>
              </a:spcBef>
              <a:spcAft>
                <a:spcPts val="0"/>
              </a:spcAft>
              <a:buSzPts val="6000"/>
              <a:buNone/>
              <a:defRPr sz="6000"/>
            </a:lvl7pPr>
            <a:lvl8pPr lvl="7" algn="r" rtl="0">
              <a:lnSpc>
                <a:spcPct val="100000"/>
              </a:lnSpc>
              <a:spcBef>
                <a:spcPts val="0"/>
              </a:spcBef>
              <a:spcAft>
                <a:spcPts val="0"/>
              </a:spcAft>
              <a:buSzPts val="6000"/>
              <a:buNone/>
              <a:defRPr sz="6000"/>
            </a:lvl8pPr>
            <a:lvl9pPr lvl="8" algn="r" rtl="0">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_1">
    <p:spTree>
      <p:nvGrpSpPr>
        <p:cNvPr id="1" name="Shape 52"/>
        <p:cNvGrpSpPr/>
        <p:nvPr/>
      </p:nvGrpSpPr>
      <p:grpSpPr>
        <a:xfrm>
          <a:off x="0" y="0"/>
          <a:ext cx="0" cy="0"/>
          <a:chOff x="0" y="0"/>
          <a:chExt cx="0" cy="0"/>
        </a:xfrm>
      </p:grpSpPr>
      <p:sp>
        <p:nvSpPr>
          <p:cNvPr id="53" name="Google Shape;53;g2558b2d3bec_0_101"/>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2558b2d3bec_0_101"/>
          <p:cNvSpPr txBox="1">
            <a:spLocks noGrp="1"/>
          </p:cNvSpPr>
          <p:nvPr>
            <p:ph type="ctrTitle"/>
          </p:nvPr>
        </p:nvSpPr>
        <p:spPr>
          <a:xfrm>
            <a:off x="685800" y="2897794"/>
            <a:ext cx="4505400" cy="1432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4000"/>
              <a:buNone/>
              <a:defRPr sz="4000">
                <a:solidFill>
                  <a:srgbClr val="FFFFFF"/>
                </a:solidFill>
              </a:defRPr>
            </a:lvl1pPr>
            <a:lvl2pPr lvl="1" algn="ctr" rtl="0">
              <a:lnSpc>
                <a:spcPct val="100000"/>
              </a:lnSpc>
              <a:spcBef>
                <a:spcPts val="0"/>
              </a:spcBef>
              <a:spcAft>
                <a:spcPts val="0"/>
              </a:spcAft>
              <a:buClr>
                <a:srgbClr val="FFFFFF"/>
              </a:buClr>
              <a:buSzPts val="4800"/>
              <a:buNone/>
              <a:defRPr sz="4800">
                <a:solidFill>
                  <a:srgbClr val="FFFFFF"/>
                </a:solidFill>
              </a:defRPr>
            </a:lvl2pPr>
            <a:lvl3pPr lvl="2" algn="ctr" rtl="0">
              <a:lnSpc>
                <a:spcPct val="100000"/>
              </a:lnSpc>
              <a:spcBef>
                <a:spcPts val="0"/>
              </a:spcBef>
              <a:spcAft>
                <a:spcPts val="0"/>
              </a:spcAft>
              <a:buClr>
                <a:srgbClr val="FFFFFF"/>
              </a:buClr>
              <a:buSzPts val="4800"/>
              <a:buNone/>
              <a:defRPr sz="4800">
                <a:solidFill>
                  <a:srgbClr val="FFFFFF"/>
                </a:solidFill>
              </a:defRPr>
            </a:lvl3pPr>
            <a:lvl4pPr lvl="3" algn="ctr" rtl="0">
              <a:lnSpc>
                <a:spcPct val="100000"/>
              </a:lnSpc>
              <a:spcBef>
                <a:spcPts val="0"/>
              </a:spcBef>
              <a:spcAft>
                <a:spcPts val="0"/>
              </a:spcAft>
              <a:buClr>
                <a:srgbClr val="FFFFFF"/>
              </a:buClr>
              <a:buSzPts val="4800"/>
              <a:buNone/>
              <a:defRPr sz="4800">
                <a:solidFill>
                  <a:srgbClr val="FFFFFF"/>
                </a:solidFill>
              </a:defRPr>
            </a:lvl4pPr>
            <a:lvl5pPr lvl="4" algn="ctr" rtl="0">
              <a:lnSpc>
                <a:spcPct val="100000"/>
              </a:lnSpc>
              <a:spcBef>
                <a:spcPts val="0"/>
              </a:spcBef>
              <a:spcAft>
                <a:spcPts val="0"/>
              </a:spcAft>
              <a:buClr>
                <a:srgbClr val="FFFFFF"/>
              </a:buClr>
              <a:buSzPts val="4800"/>
              <a:buNone/>
              <a:defRPr sz="4800">
                <a:solidFill>
                  <a:srgbClr val="FFFFFF"/>
                </a:solidFill>
              </a:defRPr>
            </a:lvl5pPr>
            <a:lvl6pPr lvl="5" algn="ctr" rtl="0">
              <a:lnSpc>
                <a:spcPct val="100000"/>
              </a:lnSpc>
              <a:spcBef>
                <a:spcPts val="0"/>
              </a:spcBef>
              <a:spcAft>
                <a:spcPts val="0"/>
              </a:spcAft>
              <a:buClr>
                <a:srgbClr val="FFFFFF"/>
              </a:buClr>
              <a:buSzPts val="4800"/>
              <a:buNone/>
              <a:defRPr sz="4800">
                <a:solidFill>
                  <a:srgbClr val="FFFFFF"/>
                </a:solidFill>
              </a:defRPr>
            </a:lvl6pPr>
            <a:lvl7pPr lvl="6" algn="ctr" rtl="0">
              <a:lnSpc>
                <a:spcPct val="100000"/>
              </a:lnSpc>
              <a:spcBef>
                <a:spcPts val="0"/>
              </a:spcBef>
              <a:spcAft>
                <a:spcPts val="0"/>
              </a:spcAft>
              <a:buClr>
                <a:srgbClr val="FFFFFF"/>
              </a:buClr>
              <a:buSzPts val="4800"/>
              <a:buNone/>
              <a:defRPr sz="4800">
                <a:solidFill>
                  <a:srgbClr val="FFFFFF"/>
                </a:solidFill>
              </a:defRPr>
            </a:lvl7pPr>
            <a:lvl8pPr lvl="7" algn="ctr" rtl="0">
              <a:lnSpc>
                <a:spcPct val="100000"/>
              </a:lnSpc>
              <a:spcBef>
                <a:spcPts val="0"/>
              </a:spcBef>
              <a:spcAft>
                <a:spcPts val="0"/>
              </a:spcAft>
              <a:buClr>
                <a:srgbClr val="FFFFFF"/>
              </a:buClr>
              <a:buSzPts val="4800"/>
              <a:buNone/>
              <a:defRPr sz="4800">
                <a:solidFill>
                  <a:srgbClr val="FFFFFF"/>
                </a:solidFill>
              </a:defRPr>
            </a:lvl8pPr>
            <a:lvl9pPr lvl="8" algn="ctr" rtl="0">
              <a:lnSpc>
                <a:spcPct val="100000"/>
              </a:lnSpc>
              <a:spcBef>
                <a:spcPts val="0"/>
              </a:spcBef>
              <a:spcAft>
                <a:spcPts val="0"/>
              </a:spcAft>
              <a:buClr>
                <a:srgbClr val="FFFFFF"/>
              </a:buClr>
              <a:buSzPts val="4800"/>
              <a:buNone/>
              <a:defRPr sz="4800">
                <a:solidFill>
                  <a:srgbClr val="FFFFFF"/>
                </a:solidFill>
              </a:defRPr>
            </a:lvl9pPr>
          </a:lstStyle>
          <a:p>
            <a:endParaRPr/>
          </a:p>
        </p:txBody>
      </p:sp>
      <p:sp>
        <p:nvSpPr>
          <p:cNvPr id="55" name="Google Shape;55;g2558b2d3bec_0_101"/>
          <p:cNvSpPr txBox="1">
            <a:spLocks noGrp="1"/>
          </p:cNvSpPr>
          <p:nvPr>
            <p:ph type="subTitle" idx="1"/>
          </p:nvPr>
        </p:nvSpPr>
        <p:spPr>
          <a:xfrm>
            <a:off x="6101100" y="2863389"/>
            <a:ext cx="2446500" cy="143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4"/>
              </a:buClr>
              <a:buSzPts val="2200"/>
              <a:buNone/>
              <a:defRPr sz="2200">
                <a:solidFill>
                  <a:schemeClr val="accent4"/>
                </a:solidFill>
              </a:defRPr>
            </a:lvl1pPr>
            <a:lvl2pPr lvl="1" algn="l" rtl="0">
              <a:lnSpc>
                <a:spcPct val="100000"/>
              </a:lnSpc>
              <a:spcBef>
                <a:spcPts val="0"/>
              </a:spcBef>
              <a:spcAft>
                <a:spcPts val="0"/>
              </a:spcAft>
              <a:buClr>
                <a:schemeClr val="accent4"/>
              </a:buClr>
              <a:buSzPts val="2200"/>
              <a:buNone/>
              <a:defRPr sz="2200">
                <a:solidFill>
                  <a:schemeClr val="accent4"/>
                </a:solidFill>
              </a:defRPr>
            </a:lvl2pPr>
            <a:lvl3pPr lvl="2" algn="l" rtl="0">
              <a:lnSpc>
                <a:spcPct val="100000"/>
              </a:lnSpc>
              <a:spcBef>
                <a:spcPts val="0"/>
              </a:spcBef>
              <a:spcAft>
                <a:spcPts val="0"/>
              </a:spcAft>
              <a:buClr>
                <a:schemeClr val="accent4"/>
              </a:buClr>
              <a:buSzPts val="2200"/>
              <a:buNone/>
              <a:defRPr sz="2200">
                <a:solidFill>
                  <a:schemeClr val="accent4"/>
                </a:solidFill>
              </a:defRPr>
            </a:lvl3pPr>
            <a:lvl4pPr lvl="3" algn="l" rtl="0">
              <a:lnSpc>
                <a:spcPct val="100000"/>
              </a:lnSpc>
              <a:spcBef>
                <a:spcPts val="0"/>
              </a:spcBef>
              <a:spcAft>
                <a:spcPts val="0"/>
              </a:spcAft>
              <a:buClr>
                <a:schemeClr val="accent4"/>
              </a:buClr>
              <a:buSzPts val="2200"/>
              <a:buNone/>
              <a:defRPr sz="2200">
                <a:solidFill>
                  <a:schemeClr val="accent4"/>
                </a:solidFill>
              </a:defRPr>
            </a:lvl4pPr>
            <a:lvl5pPr lvl="4" algn="l" rtl="0">
              <a:lnSpc>
                <a:spcPct val="100000"/>
              </a:lnSpc>
              <a:spcBef>
                <a:spcPts val="0"/>
              </a:spcBef>
              <a:spcAft>
                <a:spcPts val="0"/>
              </a:spcAft>
              <a:buClr>
                <a:schemeClr val="accent4"/>
              </a:buClr>
              <a:buSzPts val="2200"/>
              <a:buNone/>
              <a:defRPr sz="2200">
                <a:solidFill>
                  <a:schemeClr val="accent4"/>
                </a:solidFill>
              </a:defRPr>
            </a:lvl5pPr>
            <a:lvl6pPr lvl="5" algn="l" rtl="0">
              <a:lnSpc>
                <a:spcPct val="100000"/>
              </a:lnSpc>
              <a:spcBef>
                <a:spcPts val="0"/>
              </a:spcBef>
              <a:spcAft>
                <a:spcPts val="0"/>
              </a:spcAft>
              <a:buClr>
                <a:schemeClr val="accent4"/>
              </a:buClr>
              <a:buSzPts val="2200"/>
              <a:buNone/>
              <a:defRPr sz="2200">
                <a:solidFill>
                  <a:schemeClr val="accent4"/>
                </a:solidFill>
              </a:defRPr>
            </a:lvl6pPr>
            <a:lvl7pPr lvl="6" algn="l" rtl="0">
              <a:lnSpc>
                <a:spcPct val="100000"/>
              </a:lnSpc>
              <a:spcBef>
                <a:spcPts val="0"/>
              </a:spcBef>
              <a:spcAft>
                <a:spcPts val="0"/>
              </a:spcAft>
              <a:buClr>
                <a:schemeClr val="accent4"/>
              </a:buClr>
              <a:buSzPts val="2200"/>
              <a:buNone/>
              <a:defRPr sz="2200">
                <a:solidFill>
                  <a:schemeClr val="accent4"/>
                </a:solidFill>
              </a:defRPr>
            </a:lvl7pPr>
            <a:lvl8pPr lvl="7" algn="l" rtl="0">
              <a:lnSpc>
                <a:spcPct val="100000"/>
              </a:lnSpc>
              <a:spcBef>
                <a:spcPts val="0"/>
              </a:spcBef>
              <a:spcAft>
                <a:spcPts val="0"/>
              </a:spcAft>
              <a:buClr>
                <a:schemeClr val="accent4"/>
              </a:buClr>
              <a:buSzPts val="2200"/>
              <a:buNone/>
              <a:defRPr sz="2200">
                <a:solidFill>
                  <a:schemeClr val="accent4"/>
                </a:solidFill>
              </a:defRPr>
            </a:lvl8pPr>
            <a:lvl9pPr lvl="8" algn="l" rtl="0">
              <a:lnSpc>
                <a:spcPct val="100000"/>
              </a:lnSpc>
              <a:spcBef>
                <a:spcPts val="0"/>
              </a:spcBef>
              <a:spcAft>
                <a:spcPts val="0"/>
              </a:spcAft>
              <a:buClr>
                <a:schemeClr val="accent4"/>
              </a:buClr>
              <a:buSzPts val="2200"/>
              <a:buNone/>
              <a:defRPr sz="2200">
                <a:solidFill>
                  <a:schemeClr val="accent4"/>
                </a:solidFill>
              </a:defRPr>
            </a:lvl9pPr>
          </a:lstStyle>
          <a:p>
            <a:endParaRPr/>
          </a:p>
        </p:txBody>
      </p:sp>
      <p:sp>
        <p:nvSpPr>
          <p:cNvPr id="56" name="Google Shape;56;g2558b2d3bec_0_10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558b2d3bec_0_6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2558b2d3bec_0_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558b2d3bec_0_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2558b2d3bec_0_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2558b2d3bec_0_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558b2d3bec_0_6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rmAutofit/>
          </a:bodyPr>
          <a:lstStyle>
            <a:lvl1pPr lvl="0">
              <a:spcBef>
                <a:spcPts val="0"/>
              </a:spcBef>
              <a:spcAft>
                <a:spcPts val="0"/>
              </a:spcAft>
              <a:buSzPts val="2800"/>
              <a:buNone/>
              <a:defRPr sz="2400" b="1">
                <a:solidFill>
                  <a:srgbClr val="000000"/>
                </a:solidFill>
                <a:latin typeface="Calibri"/>
                <a:ea typeface="Calibri"/>
                <a:cs typeface="Calibri"/>
                <a:sym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2558b2d3bec_0_6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2558b2d3bec_0_6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2558b2d3bec_0_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558b2d3bec_0_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2558b2d3bec_0_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558b2d3bec_0_7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2558b2d3bec_0_7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2558b2d3bec_0_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558b2d3bec_0_8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2558b2d3bec_0_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558b2d3bec_0_8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2558b2d3bec_0_8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2558b2d3bec_0_8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2558b2d3bec_0_8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2558b2d3bec_0_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558b2d3bec_0_8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2558b2d3bec_0_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558b2d3bec_0_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2558b2d3bec_0_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2558b2d3bec_0_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ah.lake@concordia.ca"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nationalarchives.gov.uk/information-management/manage-information/preserving-digital-records/droid/"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nationalarchives.gov.uk/PRON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iftool.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jhove.openpreservation.or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archivematica.org/en/"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sandbox.archivematica.org/administration/accounts/login/"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mailto:demo@examp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dpconline.org/handbook"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dpc.getlearnworld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dpconline.org/handbook/glossar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ndsa.org/publications/levels-of-digital-preserva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1112504" y="1742566"/>
            <a:ext cx="7692600" cy="1804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n" sz="5000" b="1" dirty="0">
                <a:latin typeface="Calibri"/>
                <a:ea typeface="Calibri"/>
                <a:cs typeface="Calibri"/>
                <a:sym typeface="Calibri"/>
              </a:rPr>
              <a:t>Introduction </a:t>
            </a:r>
            <a:r>
              <a:rPr lang="en" sz="5000" b="1" dirty="0" err="1">
                <a:latin typeface="Calibri"/>
                <a:ea typeface="Calibri"/>
                <a:cs typeface="Calibri"/>
                <a:sym typeface="Calibri"/>
              </a:rPr>
              <a:t>à</a:t>
            </a:r>
            <a:r>
              <a:rPr lang="en" sz="5000" b="1" dirty="0">
                <a:latin typeface="Calibri"/>
                <a:ea typeface="Calibri"/>
                <a:cs typeface="Calibri"/>
                <a:sym typeface="Calibri"/>
              </a:rPr>
              <a:t> </a:t>
            </a:r>
            <a:br>
              <a:rPr lang="en" sz="5000" b="1" dirty="0">
                <a:latin typeface="Calibri"/>
                <a:ea typeface="Calibri"/>
                <a:cs typeface="Calibri"/>
                <a:sym typeface="Calibri"/>
              </a:rPr>
            </a:br>
            <a:r>
              <a:rPr lang="fr-CA" sz="5000" b="1" dirty="0">
                <a:latin typeface="Calibri"/>
                <a:ea typeface="Calibri"/>
                <a:cs typeface="Calibri"/>
                <a:sym typeface="Calibri"/>
              </a:rPr>
              <a:t>la préservation numérique</a:t>
            </a:r>
            <a:endParaRPr sz="5000" b="1" dirty="0">
              <a:latin typeface="Calibri"/>
              <a:ea typeface="Calibri"/>
              <a:cs typeface="Calibri"/>
              <a:sym typeface="Calibri"/>
            </a:endParaRPr>
          </a:p>
          <a:p>
            <a:pPr marL="0" lvl="0" indent="0" algn="r" rtl="0">
              <a:lnSpc>
                <a:spcPct val="100000"/>
              </a:lnSpc>
              <a:spcBef>
                <a:spcPts val="0"/>
              </a:spcBef>
              <a:spcAft>
                <a:spcPts val="0"/>
              </a:spcAft>
              <a:buSzPts val="4800"/>
              <a:buNone/>
            </a:pPr>
            <a:endParaRPr sz="5000" dirty="0">
              <a:latin typeface="Calibri"/>
              <a:ea typeface="Calibri"/>
              <a:cs typeface="Calibri"/>
              <a:sym typeface="Calibri"/>
            </a:endParaRPr>
          </a:p>
        </p:txBody>
      </p:sp>
      <p:sp>
        <p:nvSpPr>
          <p:cNvPr id="62" name="Google Shape;62;p1"/>
          <p:cNvSpPr txBox="1"/>
          <p:nvPr/>
        </p:nvSpPr>
        <p:spPr>
          <a:xfrm>
            <a:off x="385375" y="3108475"/>
            <a:ext cx="3840900" cy="9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1" i="0" u="none" strike="noStrike" cap="none" dirty="0">
                <a:solidFill>
                  <a:schemeClr val="dk1"/>
                </a:solidFill>
                <a:latin typeface="Calibri"/>
                <a:ea typeface="Calibri"/>
                <a:cs typeface="Calibri"/>
                <a:sym typeface="Calibri"/>
              </a:rPr>
              <a:t>Sarah Lake</a:t>
            </a:r>
            <a:endParaRPr sz="20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fr-CA" sz="2000" i="0" u="none" strike="noStrike" cap="none" dirty="0">
                <a:solidFill>
                  <a:schemeClr val="dk1"/>
                </a:solidFill>
                <a:latin typeface="Calibri"/>
                <a:ea typeface="Calibri"/>
                <a:cs typeface="Calibri"/>
                <a:sym typeface="Calibri"/>
              </a:rPr>
              <a:t>Bibliothécaire responsable de la préservation numérique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2000" i="0" u="none" strike="noStrike" cap="none" dirty="0">
                <a:solidFill>
                  <a:schemeClr val="dk1"/>
                </a:solidFill>
                <a:latin typeface="Calibri"/>
                <a:ea typeface="Calibri"/>
                <a:cs typeface="Calibri"/>
                <a:sym typeface="Calibri"/>
              </a:rPr>
              <a:t>Université Concordi</a:t>
            </a:r>
            <a:r>
              <a:rPr lang="fr-CA" sz="2000" i="0" u="none" strike="noStrike" cap="none" dirty="0">
                <a:solidFill>
                  <a:schemeClr val="dk1"/>
                </a:solidFill>
                <a:latin typeface="Calibri"/>
                <a:ea typeface="Calibri"/>
                <a:cs typeface="Calibri"/>
                <a:sym typeface="Calibri"/>
              </a:rPr>
              <a:t>a</a:t>
            </a:r>
          </a:p>
          <a:p>
            <a:pPr marL="0" marR="0" lvl="0" indent="0" algn="l" rtl="0">
              <a:lnSpc>
                <a:spcPct val="100000"/>
              </a:lnSpc>
              <a:spcBef>
                <a:spcPts val="0"/>
              </a:spcBef>
              <a:spcAft>
                <a:spcPts val="0"/>
              </a:spcAft>
              <a:buClr>
                <a:srgbClr val="000000"/>
              </a:buClr>
              <a:buSzPts val="1400"/>
              <a:buFont typeface="Arial"/>
              <a:buNone/>
            </a:pPr>
            <a:r>
              <a:rPr lang="fr-CA" sz="200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sarah.lake@concordia.ca</a:t>
            </a:r>
            <a:endParaRPr lang="fr-CA" sz="200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000000"/>
              </a:solidFill>
              <a:latin typeface="Montserrat"/>
              <a:ea typeface="Montserrat"/>
              <a:cs typeface="Montserrat"/>
              <a:sym typeface="Montserrat"/>
            </a:endParaRPr>
          </a:p>
        </p:txBody>
      </p:sp>
      <p:sp>
        <p:nvSpPr>
          <p:cNvPr id="63" name="Google Shape;63;p1"/>
          <p:cNvSpPr txBox="1"/>
          <p:nvPr/>
        </p:nvSpPr>
        <p:spPr>
          <a:xfrm>
            <a:off x="4903902" y="4048675"/>
            <a:ext cx="3901200" cy="514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2400" b="1" i="0" u="none" strike="noStrike" cap="none">
                <a:solidFill>
                  <a:schemeClr val="dk1"/>
                </a:solidFill>
                <a:latin typeface="Calibri"/>
                <a:ea typeface="Calibri"/>
                <a:cs typeface="Calibri"/>
                <a:sym typeface="Calibri"/>
              </a:rPr>
              <a:t>BiblioTECH 202</a:t>
            </a:r>
            <a:r>
              <a:rPr lang="en" sz="2400" b="1">
                <a:solidFill>
                  <a:schemeClr val="dk1"/>
                </a:solidFill>
                <a:latin typeface="Calibri"/>
                <a:ea typeface="Calibri"/>
                <a:cs typeface="Calibri"/>
                <a:sym typeface="Calibri"/>
              </a:rPr>
              <a:t>3</a:t>
            </a:r>
            <a:endParaRPr sz="2400" b="1" i="0" u="none" strike="noStrike" cap="none">
              <a:solidFill>
                <a:schemeClr val="dk1"/>
              </a:solidFill>
              <a:latin typeface="Calibri"/>
              <a:ea typeface="Calibri"/>
              <a:cs typeface="Calibri"/>
              <a:sym typeface="Calibri"/>
            </a:endParaRPr>
          </a:p>
          <a:p>
            <a:pPr marL="0" marR="0" lvl="0" indent="0" algn="r" rtl="0">
              <a:lnSpc>
                <a:spcPct val="100000"/>
              </a:lnSpc>
              <a:spcBef>
                <a:spcPts val="0"/>
              </a:spcBef>
              <a:spcAft>
                <a:spcPts val="0"/>
              </a:spcAft>
              <a:buNone/>
            </a:pPr>
            <a:endParaRPr sz="16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558b2d3bec_0_130"/>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26" name="Google Shape;126;g2558b2d3bec_0_130"/>
          <p:cNvSpPr txBox="1"/>
          <p:nvPr/>
        </p:nvSpPr>
        <p:spPr>
          <a:xfrm>
            <a:off x="440255" y="1069075"/>
            <a:ext cx="8520600" cy="3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4000"/>
              <a:buFont typeface="Montserrat"/>
              <a:buNone/>
            </a:pPr>
            <a:endParaRPr sz="200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2000" i="0" u="none" strike="noStrike" cap="none" dirty="0">
                <a:solidFill>
                  <a:schemeClr val="dk1"/>
                </a:solidFill>
                <a:latin typeface="Calibri"/>
                <a:ea typeface="Calibri"/>
                <a:cs typeface="Calibri"/>
                <a:sym typeface="Calibri"/>
              </a:rPr>
              <a:t>Identification, description et validation des formats de </a:t>
            </a:r>
            <a:r>
              <a:rPr lang="fr-CA" sz="2000" i="0" u="none" strike="noStrike" cap="none" dirty="0">
                <a:solidFill>
                  <a:schemeClr val="dk1"/>
                </a:solidFill>
                <a:latin typeface="Calibri"/>
                <a:ea typeface="Calibri"/>
                <a:cs typeface="Calibri"/>
                <a:sym typeface="Calibri"/>
              </a:rPr>
              <a:t>fichiers</a:t>
            </a:r>
          </a:p>
          <a:p>
            <a:pPr marL="457200" marR="0" lvl="0" indent="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fr-CA" sz="2000" i="0" u="none" strike="noStrike" cap="none" dirty="0">
                <a:solidFill>
                  <a:schemeClr val="dk1"/>
                </a:solidFill>
                <a:latin typeface="Calibri"/>
                <a:ea typeface="Calibri"/>
                <a:cs typeface="Calibri"/>
                <a:sym typeface="Calibri"/>
              </a:rPr>
              <a:t>Migration, </a:t>
            </a:r>
            <a:r>
              <a:rPr lang="fr-CA" sz="2000" dirty="0">
                <a:solidFill>
                  <a:schemeClr val="dk1"/>
                </a:solidFill>
                <a:latin typeface="Calibri"/>
                <a:ea typeface="Calibri"/>
                <a:cs typeface="Calibri"/>
                <a:sym typeface="Calibri"/>
              </a:rPr>
              <a:t>standardisation</a:t>
            </a:r>
            <a:r>
              <a:rPr lang="fr-CA" sz="2000" i="0" u="none" strike="noStrike" cap="none" dirty="0">
                <a:solidFill>
                  <a:schemeClr val="dk1"/>
                </a:solidFill>
                <a:latin typeface="Calibri"/>
                <a:ea typeface="Calibri"/>
                <a:cs typeface="Calibri"/>
                <a:sym typeface="Calibri"/>
              </a:rPr>
              <a:t> et émulation des fichiers</a:t>
            </a:r>
            <a:endParaRPr lang="fr-CA" dirty="0">
              <a:latin typeface="Calibri"/>
              <a:ea typeface="Calibri"/>
              <a:cs typeface="Calibri"/>
              <a:sym typeface="Calibri"/>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dirty="0">
              <a:solidFill>
                <a:schemeClr val="dk1"/>
              </a:solidFill>
              <a:latin typeface="Montserrat"/>
              <a:ea typeface="Montserrat"/>
              <a:cs typeface="Montserrat"/>
              <a:sym typeface="Montserrat"/>
            </a:endParaRPr>
          </a:p>
        </p:txBody>
      </p:sp>
      <p:sp>
        <p:nvSpPr>
          <p:cNvPr id="127" name="Google Shape;127;g2558b2d3bec_0_130"/>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4000"/>
              <a:buNone/>
            </a:pPr>
            <a:r>
              <a:rPr lang="fr-CA" sz="2400" b="1" dirty="0">
                <a:latin typeface="Calibri"/>
                <a:ea typeface="Calibri"/>
                <a:cs typeface="Calibri"/>
                <a:sym typeface="Calibri"/>
              </a:rPr>
              <a:t>D’autres stratégies de préservation numérique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sz="2000" dirty="0"/>
              <a:t>Identification, description et validation des formats de fichiers</a:t>
            </a:r>
            <a:endParaRPr sz="2000" dirty="0"/>
          </a:p>
        </p:txBody>
      </p:sp>
      <p:sp>
        <p:nvSpPr>
          <p:cNvPr id="133" name="Google Shape;13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4" name="Google Shape;134;p10"/>
          <p:cNvSpPr txBox="1">
            <a:spLocks noGrp="1"/>
          </p:cNvSpPr>
          <p:nvPr>
            <p:ph type="body" idx="1"/>
          </p:nvPr>
        </p:nvSpPr>
        <p:spPr>
          <a:xfrm>
            <a:off x="746928" y="1643306"/>
            <a:ext cx="63387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sz="2000" b="1" dirty="0">
                <a:solidFill>
                  <a:schemeClr val="dk1"/>
                </a:solidFill>
                <a:latin typeface="Calibri"/>
                <a:ea typeface="Calibri"/>
                <a:cs typeface="Calibri"/>
                <a:sym typeface="Calibri"/>
              </a:rPr>
              <a:t>Identification: </a:t>
            </a:r>
            <a:r>
              <a:rPr lang="fr-CA" sz="2000" dirty="0">
                <a:solidFill>
                  <a:schemeClr val="dk1"/>
                </a:solidFill>
                <a:latin typeface="Calibri"/>
                <a:ea typeface="Calibri"/>
                <a:cs typeface="Calibri"/>
                <a:sym typeface="Calibri"/>
              </a:rPr>
              <a:t>de quel type de fichier s’agit-il?</a:t>
            </a:r>
            <a:endParaRPr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endParaRPr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dirty="0">
                <a:solidFill>
                  <a:schemeClr val="dk1"/>
                </a:solidFill>
                <a:latin typeface="Calibri"/>
                <a:ea typeface="Calibri"/>
                <a:cs typeface="Calibri"/>
                <a:sym typeface="Calibri"/>
              </a:rPr>
              <a:t>Comment feriez-vous pour répondre à cette question?</a:t>
            </a:r>
            <a:endParaRPr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endParaRPr sz="2000" b="1"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en" sz="20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DROID</a:t>
            </a:r>
            <a:endParaRPr sz="2000" dirty="0">
              <a:solidFill>
                <a:schemeClr val="accent5"/>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u="sng" dirty="0">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R</a:t>
            </a:r>
            <a:r>
              <a:rPr lang="en" sz="2000" u="sng" dirty="0">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egistre des formats de fichier PRONO</a:t>
            </a:r>
            <a:r>
              <a:rPr lang="en" sz="2000" u="sng" dirty="0">
                <a:solidFill>
                  <a:schemeClr val="accent5"/>
                </a:solidFill>
                <a:latin typeface="Calibri"/>
                <a:ea typeface="Calibri"/>
                <a:cs typeface="Calibri"/>
                <a:sym typeface="Calibri"/>
              </a:rPr>
              <a:t>M</a:t>
            </a:r>
            <a:endParaRPr b="1"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sz="2000" dirty="0"/>
              <a:t>Identification, description et validation des formats de fichiers</a:t>
            </a:r>
            <a:endParaRPr sz="2000" dirty="0"/>
          </a:p>
        </p:txBody>
      </p:sp>
      <p:sp>
        <p:nvSpPr>
          <p:cNvPr id="140" name="Google Shape;14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41" name="Google Shape;141;p11"/>
          <p:cNvSpPr txBox="1">
            <a:spLocks noGrp="1"/>
          </p:cNvSpPr>
          <p:nvPr>
            <p:ph type="body" idx="1"/>
          </p:nvPr>
        </p:nvSpPr>
        <p:spPr>
          <a:xfrm>
            <a:off x="746928" y="1643306"/>
            <a:ext cx="63387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Description : </a:t>
            </a:r>
            <a:r>
              <a:rPr lang="fr-CA" sz="2000" dirty="0">
                <a:solidFill>
                  <a:schemeClr val="dk1"/>
                </a:solidFill>
                <a:latin typeface="Calibri"/>
                <a:ea typeface="Calibri"/>
                <a:cs typeface="Calibri"/>
                <a:sym typeface="Calibri"/>
              </a:rPr>
              <a:t>quelles sont les caractéristiques de ce fichier? </a:t>
            </a:r>
          </a:p>
          <a:p>
            <a:pPr marL="0" lvl="0" indent="0" algn="l" rtl="0">
              <a:lnSpc>
                <a:spcPct val="100000"/>
              </a:lnSpc>
              <a:spcBef>
                <a:spcPts val="600"/>
              </a:spcBef>
              <a:spcAft>
                <a:spcPts val="0"/>
              </a:spcAft>
              <a:buSzPts val="2000"/>
              <a:buNone/>
            </a:pPr>
            <a:endParaRPr lang="fr-CA" sz="2000" b="1"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Exercice : </a:t>
            </a:r>
            <a:r>
              <a:rPr lang="fr-CA" sz="2000" dirty="0">
                <a:solidFill>
                  <a:schemeClr val="dk1"/>
                </a:solidFill>
                <a:latin typeface="Calibri"/>
                <a:ea typeface="Calibri"/>
                <a:cs typeface="Calibri"/>
                <a:sym typeface="Calibri"/>
              </a:rPr>
              <a:t>Utilisez </a:t>
            </a:r>
            <a:r>
              <a:rPr lang="fr-CA" sz="20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ExifTool</a:t>
            </a:r>
            <a:r>
              <a:rPr lang="fr-CA" sz="2000" dirty="0">
                <a:solidFill>
                  <a:schemeClr val="dk1"/>
                </a:solidFill>
                <a:latin typeface="Calibri"/>
                <a:ea typeface="Calibri"/>
                <a:cs typeface="Calibri"/>
                <a:sym typeface="Calibri"/>
              </a:rPr>
              <a:t> pour consulter les métadonnées d’une image</a:t>
            </a: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sz="2000" dirty="0"/>
              <a:t>Identification, description et validation des formats de fichiers</a:t>
            </a:r>
          </a:p>
        </p:txBody>
      </p:sp>
      <p:sp>
        <p:nvSpPr>
          <p:cNvPr id="147" name="Google Shape;1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48" name="Google Shape;148;p12"/>
          <p:cNvSpPr txBox="1">
            <a:spLocks noGrp="1"/>
          </p:cNvSpPr>
          <p:nvPr>
            <p:ph type="body" idx="1"/>
          </p:nvPr>
        </p:nvSpPr>
        <p:spPr>
          <a:xfrm>
            <a:off x="746928" y="1643306"/>
            <a:ext cx="63387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Validation:</a:t>
            </a:r>
            <a:r>
              <a:rPr lang="fr-CA" sz="2000" dirty="0">
                <a:solidFill>
                  <a:schemeClr val="dk1"/>
                </a:solidFill>
                <a:latin typeface="Calibri"/>
                <a:ea typeface="Calibri"/>
                <a:cs typeface="Calibri"/>
                <a:sym typeface="Calibri"/>
              </a:rPr>
              <a:t> le fichier est-il bien encodé? Respecte-t-il les spécificités de son format?</a:t>
            </a:r>
          </a:p>
          <a:p>
            <a:pPr marL="0" lvl="0" indent="0" algn="l" rtl="0">
              <a:lnSpc>
                <a:spcPct val="100000"/>
              </a:lnSpc>
              <a:spcBef>
                <a:spcPts val="600"/>
              </a:spcBef>
              <a:spcAft>
                <a:spcPts val="0"/>
              </a:spcAft>
              <a:buSzPts val="2000"/>
              <a:buNone/>
            </a:pPr>
            <a:endParaRPr sz="2000" b="1" dirty="0">
              <a:latin typeface="Calibri"/>
              <a:ea typeface="Calibri"/>
              <a:cs typeface="Calibri"/>
              <a:sym typeface="Calibri"/>
            </a:endParaRPr>
          </a:p>
          <a:p>
            <a:pPr marL="0" lvl="0" indent="0" algn="l" rtl="0">
              <a:lnSpc>
                <a:spcPct val="100000"/>
              </a:lnSpc>
              <a:spcBef>
                <a:spcPts val="600"/>
              </a:spcBef>
              <a:spcAft>
                <a:spcPts val="0"/>
              </a:spcAft>
              <a:buSzPts val="2000"/>
              <a:buNone/>
            </a:pPr>
            <a:r>
              <a:rPr lang="en" sz="2000" b="1" dirty="0">
                <a:latin typeface="Calibri"/>
                <a:ea typeface="Calibri"/>
                <a:cs typeface="Calibri"/>
                <a:sym typeface="Calibri"/>
              </a:rPr>
              <a:t> </a:t>
            </a:r>
            <a:r>
              <a:rPr lang="en" sz="2000" b="1" u="sng" dirty="0">
                <a:solidFill>
                  <a:schemeClr val="hlink"/>
                </a:solidFill>
                <a:latin typeface="Calibri"/>
                <a:ea typeface="Calibri"/>
                <a:cs typeface="Calibri"/>
                <a:sym typeface="Calibri"/>
                <a:hlinkClick r:id="rId3"/>
              </a:rPr>
              <a:t>Jhove</a:t>
            </a:r>
            <a:r>
              <a:rPr lang="en" sz="2000" b="1" dirty="0">
                <a:latin typeface="Calibri"/>
                <a:ea typeface="Calibri"/>
                <a:cs typeface="Calibri"/>
                <a:sym typeface="Calibri"/>
              </a:rPr>
              <a:t> </a:t>
            </a:r>
            <a:endParaRPr sz="2000"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t>Migration, Standardisation, Émulation des fichiers</a:t>
            </a:r>
            <a:endParaRPr lang="fr-CA" b="0" dirty="0"/>
          </a:p>
        </p:txBody>
      </p:sp>
      <p:sp>
        <p:nvSpPr>
          <p:cNvPr id="154" name="Google Shape;1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55" name="Google Shape;155;p13"/>
          <p:cNvSpPr txBox="1">
            <a:spLocks noGrp="1"/>
          </p:cNvSpPr>
          <p:nvPr>
            <p:ph type="body" idx="1"/>
          </p:nvPr>
        </p:nvSpPr>
        <p:spPr>
          <a:xfrm>
            <a:off x="746928" y="1643306"/>
            <a:ext cx="63387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Migration: </a:t>
            </a:r>
            <a:r>
              <a:rPr lang="fr-CA" sz="2000" dirty="0">
                <a:solidFill>
                  <a:schemeClr val="dk1"/>
                </a:solidFill>
                <a:latin typeface="Calibri"/>
                <a:ea typeface="Calibri"/>
                <a:cs typeface="Calibri"/>
                <a:sym typeface="Calibri"/>
              </a:rPr>
              <a:t>créer des copies d’un fichier dans une nouvelle version d’un format devenu obsolète</a:t>
            </a:r>
          </a:p>
          <a:p>
            <a:pPr marL="0" lvl="0" indent="0" algn="l" rtl="0">
              <a:lnSpc>
                <a:spcPct val="100000"/>
              </a:lnSpc>
              <a:spcBef>
                <a:spcPts val="600"/>
              </a:spcBef>
              <a:spcAft>
                <a:spcPts val="0"/>
              </a:spcAft>
              <a:buSzPts val="2000"/>
              <a:buNone/>
            </a:pPr>
            <a:endParaRPr lang="fr-CA" sz="2000" b="1"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Standardisation </a:t>
            </a:r>
            <a:r>
              <a:rPr lang="fr-CA" sz="2000" dirty="0">
                <a:solidFill>
                  <a:schemeClr val="dk1"/>
                </a:solidFill>
                <a:latin typeface="Calibri"/>
                <a:ea typeface="Calibri"/>
                <a:cs typeface="Calibri"/>
                <a:sym typeface="Calibri"/>
              </a:rPr>
              <a:t>: activement et automatiquement créer une copie d’un fichier dans un autre format afin de garantir son accessibilité</a:t>
            </a: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body" idx="1"/>
          </p:nvPr>
        </p:nvSpPr>
        <p:spPr>
          <a:xfrm>
            <a:off x="716143" y="1617315"/>
            <a:ext cx="6829200" cy="9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Qu’est-ce qui rend un format de fichier préférable à un autre pour la préservation?</a:t>
            </a:r>
            <a:endParaRPr lang="fr-CA" sz="2000" dirty="0">
              <a:solidFill>
                <a:schemeClr val="dk1"/>
              </a:solidFill>
              <a:latin typeface="Calibri"/>
              <a:ea typeface="Calibri"/>
              <a:cs typeface="Calibri"/>
              <a:sym typeface="Calibri"/>
            </a:endParaRPr>
          </a:p>
        </p:txBody>
      </p:sp>
      <p:sp>
        <p:nvSpPr>
          <p:cNvPr id="161" name="Google Shape;1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t>Standardisation</a:t>
            </a:r>
          </a:p>
        </p:txBody>
      </p:sp>
      <p:sp>
        <p:nvSpPr>
          <p:cNvPr id="162" name="Google Shape;16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63" name="Google Shape;163;p14"/>
          <p:cNvSpPr txBox="1">
            <a:spLocks noGrp="1"/>
          </p:cNvSpPr>
          <p:nvPr>
            <p:ph type="body" idx="1"/>
          </p:nvPr>
        </p:nvSpPr>
        <p:spPr>
          <a:xfrm>
            <a:off x="691823" y="2624465"/>
            <a:ext cx="58152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fr-CA" sz="2000" dirty="0">
                <a:solidFill>
                  <a:schemeClr val="dk1"/>
                </a:solidFill>
                <a:latin typeface="Calibri"/>
                <a:ea typeface="Calibri"/>
                <a:cs typeface="Calibri"/>
                <a:sym typeface="Calibri"/>
              </a:rPr>
              <a:t>Les formats préférables tendent à être :</a:t>
            </a:r>
            <a:endParaRPr sz="2000" dirty="0">
              <a:solidFill>
                <a:schemeClr val="dk1"/>
              </a:solidFill>
              <a:latin typeface="Calibri"/>
              <a:ea typeface="Calibri"/>
              <a:cs typeface="Calibri"/>
              <a:sym typeface="Calibri"/>
            </a:endParaRPr>
          </a:p>
          <a:p>
            <a:pPr marL="457200" lvl="0" indent="-355600" algn="l" rtl="0">
              <a:lnSpc>
                <a:spcPct val="100000"/>
              </a:lnSpc>
              <a:spcBef>
                <a:spcPts val="60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Stables, largement supportés et bien documentés</a:t>
            </a:r>
          </a:p>
          <a:p>
            <a:pPr marL="457200" lvl="0"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Libres et ouverts</a:t>
            </a:r>
          </a:p>
          <a:p>
            <a:pPr marL="457200" lvl="0"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Non-compressés ou peu compressés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t>Émulation</a:t>
            </a:r>
          </a:p>
        </p:txBody>
      </p:sp>
      <p:sp>
        <p:nvSpPr>
          <p:cNvPr id="169" name="Google Shape;16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170" name="Google Shape;170;p15" descr="Graphical user interface, text, application&#10;&#10;Description automatically generated"/>
          <p:cNvPicPr preferRelativeResize="0"/>
          <p:nvPr/>
        </p:nvPicPr>
        <p:blipFill rotWithShape="1">
          <a:blip r:embed="rId3">
            <a:alphaModFix/>
          </a:blip>
          <a:srcRect/>
          <a:stretch/>
        </p:blipFill>
        <p:spPr>
          <a:xfrm>
            <a:off x="3348567" y="1082675"/>
            <a:ext cx="4912783" cy="36819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17</a:t>
            </a:fld>
            <a:endParaRPr/>
          </a:p>
        </p:txBody>
      </p:sp>
      <p:sp>
        <p:nvSpPr>
          <p:cNvPr id="176" name="Google Shape;176;p16"/>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4000"/>
              <a:buNone/>
            </a:pPr>
            <a:r>
              <a:rPr lang="fr-CA" sz="2500" b="1" dirty="0">
                <a:latin typeface="Calibri"/>
                <a:ea typeface="Calibri"/>
                <a:cs typeface="Calibri"/>
                <a:sym typeface="Calibri"/>
              </a:rPr>
              <a:t>Infrastructure de préservation numérique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558b2d3bec_0_115"/>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82" name="Google Shape;182;g2558b2d3bec_0_115"/>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4000"/>
              <a:buNone/>
            </a:pPr>
            <a:r>
              <a:rPr lang="fr-CA" sz="2500" b="1" dirty="0">
                <a:latin typeface="Calibri"/>
                <a:ea typeface="Calibri"/>
                <a:cs typeface="Calibri"/>
                <a:sym typeface="Calibri"/>
              </a:rPr>
              <a:t>Infrastructure de préservation numérique</a:t>
            </a:r>
          </a:p>
        </p:txBody>
      </p:sp>
      <p:sp>
        <p:nvSpPr>
          <p:cNvPr id="183" name="Google Shape;183;g2558b2d3bec_0_115"/>
          <p:cNvSpPr txBox="1">
            <a:spLocks noGrp="1"/>
          </p:cNvSpPr>
          <p:nvPr>
            <p:ph type="body" idx="4294967295"/>
          </p:nvPr>
        </p:nvSpPr>
        <p:spPr>
          <a:xfrm>
            <a:off x="744925" y="1584675"/>
            <a:ext cx="7639800" cy="241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fr-CA" sz="2000" u="sng" dirty="0">
                <a:solidFill>
                  <a:schemeClr val="hlink"/>
                </a:solidFill>
                <a:latin typeface="Calibri"/>
                <a:ea typeface="Calibri"/>
                <a:cs typeface="Calibri"/>
                <a:sym typeface="Calibri"/>
                <a:hlinkClick r:id="rId3"/>
              </a:rPr>
              <a:t>Archivematica</a:t>
            </a:r>
            <a:r>
              <a:rPr lang="fr-CA" sz="2000" dirty="0">
                <a:latin typeface="Calibri"/>
                <a:ea typeface="Calibri"/>
                <a:cs typeface="Calibri"/>
                <a:sym typeface="Calibri"/>
              </a:rPr>
              <a:t> est un logiciel gratuit et </a:t>
            </a:r>
            <a:r>
              <a:rPr lang="fr-CA" sz="2000" b="1" dirty="0">
                <a:latin typeface="Calibri"/>
                <a:ea typeface="Calibri"/>
                <a:cs typeface="Calibri"/>
                <a:sym typeface="Calibri"/>
              </a:rPr>
              <a:t>ouvert</a:t>
            </a:r>
            <a:r>
              <a:rPr lang="fr-CA" sz="2000" dirty="0">
                <a:latin typeface="Calibri"/>
                <a:ea typeface="Calibri"/>
                <a:cs typeface="Calibri"/>
                <a:sym typeface="Calibri"/>
              </a:rPr>
              <a:t> pour la préservation numérique. Il est conçu pour garantir un accès pérenne et </a:t>
            </a:r>
            <a:r>
              <a:rPr lang="fr-CA" sz="2000" b="1" dirty="0">
                <a:latin typeface="Calibri"/>
                <a:ea typeface="Calibri"/>
                <a:cs typeface="Calibri"/>
                <a:sym typeface="Calibri"/>
              </a:rPr>
              <a:t>conforme aux normes en vigueur</a:t>
            </a:r>
            <a:r>
              <a:rPr lang="fr-CA" sz="2000" dirty="0">
                <a:latin typeface="Calibri"/>
                <a:ea typeface="Calibri"/>
                <a:cs typeface="Calibri"/>
                <a:sym typeface="Calibri"/>
              </a:rPr>
              <a:t> à des collections de biens numériques.</a:t>
            </a:r>
          </a:p>
          <a:p>
            <a:pPr marL="0" lvl="0" indent="0" algn="l" rtl="0">
              <a:lnSpc>
                <a:spcPct val="100000"/>
              </a:lnSpc>
              <a:spcBef>
                <a:spcPts val="600"/>
              </a:spcBef>
              <a:spcAft>
                <a:spcPts val="0"/>
              </a:spcAft>
              <a:buSzPts val="2400"/>
              <a:buNone/>
            </a:pPr>
            <a:endParaRPr lang="fr-CA" sz="2000" dirty="0">
              <a:latin typeface="Calibri"/>
              <a:ea typeface="Calibri"/>
              <a:cs typeface="Calibri"/>
              <a:sym typeface="Calibri"/>
            </a:endParaRPr>
          </a:p>
          <a:p>
            <a:pPr marL="0" lvl="0" indent="0" algn="l" rtl="0">
              <a:lnSpc>
                <a:spcPct val="100000"/>
              </a:lnSpc>
              <a:spcBef>
                <a:spcPts val="600"/>
              </a:spcBef>
              <a:spcAft>
                <a:spcPts val="0"/>
              </a:spcAft>
              <a:buSzPts val="2400"/>
              <a:buNone/>
            </a:pPr>
            <a:r>
              <a:rPr lang="fr-CA" sz="2000" dirty="0">
                <a:solidFill>
                  <a:schemeClr val="dk1"/>
                </a:solidFill>
                <a:latin typeface="Calibri"/>
                <a:ea typeface="Calibri"/>
                <a:cs typeface="Calibri"/>
                <a:sym typeface="Calibri"/>
              </a:rPr>
              <a:t>Le logiciel rend disponible une gamme de services pour le traitement de biens numériques à des fins de préservation.</a:t>
            </a:r>
          </a:p>
        </p:txBody>
      </p:sp>
      <p:pic>
        <p:nvPicPr>
          <p:cNvPr id="184" name="Google Shape;184;g2558b2d3bec_0_115"/>
          <p:cNvPicPr preferRelativeResize="0"/>
          <p:nvPr/>
        </p:nvPicPr>
        <p:blipFill rotWithShape="1">
          <a:blip r:embed="rId4">
            <a:alphaModFix/>
          </a:blip>
          <a:srcRect/>
          <a:stretch/>
        </p:blipFill>
        <p:spPr>
          <a:xfrm>
            <a:off x="2711626" y="4001774"/>
            <a:ext cx="3706393" cy="64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19</a:t>
            </a:fld>
            <a:endParaRPr/>
          </a:p>
        </p:txBody>
      </p:sp>
      <p:sp>
        <p:nvSpPr>
          <p:cNvPr id="190" name="Google Shape;190;p18"/>
          <p:cNvSpPr txBox="1">
            <a:spLocks noGrp="1"/>
          </p:cNvSpPr>
          <p:nvPr>
            <p:ph type="ctrTitle"/>
          </p:nvPr>
        </p:nvSpPr>
        <p:spPr>
          <a:xfrm>
            <a:off x="635650" y="1626200"/>
            <a:ext cx="8106900" cy="27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sz="2000" u="sng" dirty="0">
                <a:solidFill>
                  <a:schemeClr val="hlink"/>
                </a:solidFill>
                <a:latin typeface="Calibri"/>
                <a:ea typeface="Calibri"/>
                <a:cs typeface="Calibri"/>
                <a:sym typeface="Calibri"/>
                <a:hlinkClick r:id="rId3"/>
              </a:rPr>
              <a:t>https://sandbox.archivematica.org/administration/accounts/login/</a:t>
            </a:r>
            <a:endParaRPr sz="20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4000"/>
              <a:buNone/>
            </a:pPr>
            <a:endParaRPr sz="20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4000"/>
              <a:buNone/>
            </a:pPr>
            <a:r>
              <a:rPr lang="fr-CA" sz="2000" dirty="0">
                <a:solidFill>
                  <a:schemeClr val="dk1"/>
                </a:solidFill>
                <a:latin typeface="Calibri"/>
                <a:ea typeface="Calibri"/>
                <a:cs typeface="Calibri"/>
                <a:sym typeface="Calibri"/>
              </a:rPr>
              <a:t>Nom d’utilisateur ou d’utilisatrice </a:t>
            </a:r>
            <a:r>
              <a:rPr lang="en" sz="2000" dirty="0">
                <a:solidFill>
                  <a:schemeClr val="dk1"/>
                </a:solidFill>
                <a:latin typeface="Calibri"/>
                <a:ea typeface="Calibri"/>
                <a:cs typeface="Calibri"/>
                <a:sym typeface="Calibri"/>
              </a:rPr>
              <a:t>: </a:t>
            </a:r>
            <a:r>
              <a:rPr lang="en" sz="2000" b="1" u="sng" dirty="0">
                <a:solidFill>
                  <a:schemeClr val="hlink"/>
                </a:solidFill>
                <a:latin typeface="Calibri"/>
                <a:ea typeface="Calibri"/>
                <a:cs typeface="Calibri"/>
                <a:sym typeface="Calibri"/>
                <a:hlinkClick r:id="rId4"/>
              </a:rPr>
              <a:t>demo@example.com</a:t>
            </a:r>
            <a:endParaRPr sz="2000" b="1"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4000"/>
              <a:buNone/>
            </a:pPr>
            <a:r>
              <a:rPr lang="fr-CA" sz="2000" dirty="0">
                <a:solidFill>
                  <a:schemeClr val="dk1"/>
                </a:solidFill>
                <a:latin typeface="Calibri"/>
                <a:ea typeface="Calibri"/>
                <a:cs typeface="Calibri"/>
                <a:sym typeface="Calibri"/>
              </a:rPr>
              <a:t>Mot de passe </a:t>
            </a:r>
            <a:r>
              <a:rPr lang="en" sz="2000" dirty="0">
                <a:solidFill>
                  <a:schemeClr val="dk1"/>
                </a:solidFill>
                <a:latin typeface="Calibri"/>
                <a:ea typeface="Calibri"/>
                <a:cs typeface="Calibri"/>
                <a:sym typeface="Calibri"/>
              </a:rPr>
              <a:t>: </a:t>
            </a:r>
            <a:r>
              <a:rPr lang="en" sz="2000" b="1" dirty="0" err="1">
                <a:solidFill>
                  <a:schemeClr val="dk1"/>
                </a:solidFill>
                <a:latin typeface="Calibri"/>
                <a:ea typeface="Calibri"/>
                <a:cs typeface="Calibri"/>
                <a:sym typeface="Calibri"/>
              </a:rPr>
              <a:t>demodemo</a:t>
            </a:r>
            <a:endParaRPr sz="2000" b="1" dirty="0">
              <a:solidFill>
                <a:schemeClr val="dk1"/>
              </a:solidFill>
              <a:latin typeface="Calibri"/>
              <a:ea typeface="Calibri"/>
              <a:cs typeface="Calibri"/>
              <a:sym typeface="Calibri"/>
            </a:endParaRPr>
          </a:p>
        </p:txBody>
      </p:sp>
      <p:sp>
        <p:nvSpPr>
          <p:cNvPr id="191" name="Google Shape;191;p18"/>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CA" sz="2500" b="1" dirty="0">
                <a:latin typeface="Calibri"/>
                <a:ea typeface="Calibri"/>
                <a:cs typeface="Calibri"/>
                <a:sym typeface="Calibri"/>
              </a:rPr>
              <a:t>Démonstration de </a:t>
            </a:r>
            <a:r>
              <a:rPr lang="fr-CA" sz="2500" b="1" dirty="0" err="1">
                <a:latin typeface="Calibri"/>
                <a:ea typeface="Calibri"/>
                <a:cs typeface="Calibri"/>
                <a:sym typeface="Calibri"/>
              </a:rPr>
              <a:t>Archivematica</a:t>
            </a:r>
            <a:endParaRPr sz="2500" b="1" dirty="0">
              <a:latin typeface="Calibri"/>
              <a:ea typeface="Calibri"/>
              <a:cs typeface="Calibri"/>
              <a:sym typeface="Calibri"/>
            </a:endParaRPr>
          </a:p>
          <a:p>
            <a:pPr marL="0" lvl="0" indent="0" algn="l" rtl="0">
              <a:spcBef>
                <a:spcPts val="0"/>
              </a:spcBef>
              <a:spcAft>
                <a:spcPts val="0"/>
              </a:spcAft>
              <a:buSzPts val="4000"/>
              <a:buNone/>
            </a:pPr>
            <a:endParaRPr sz="2500" b="1"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t>Plan de la présentation</a:t>
            </a:r>
            <a:endParaRPr lang="fr-CA" sz="2400" b="1" dirty="0">
              <a:latin typeface="Calibri"/>
              <a:ea typeface="Calibri"/>
              <a:cs typeface="Calibri"/>
              <a:sym typeface="Calibri"/>
            </a:endParaRPr>
          </a:p>
        </p:txBody>
      </p:sp>
      <p:sp>
        <p:nvSpPr>
          <p:cNvPr id="69" name="Google Shape;6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0" name="Google Shape;70;p2"/>
          <p:cNvSpPr txBox="1">
            <a:spLocks noGrp="1"/>
          </p:cNvSpPr>
          <p:nvPr>
            <p:ph type="body" idx="1"/>
          </p:nvPr>
        </p:nvSpPr>
        <p:spPr>
          <a:xfrm>
            <a:off x="730482" y="1630971"/>
            <a:ext cx="7508507" cy="1937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chemeClr val="dk1"/>
              </a:buClr>
              <a:buSzPts val="1800"/>
              <a:buFont typeface="Calibri"/>
              <a:buAutoNum type="arabicPeriod"/>
            </a:pPr>
            <a:r>
              <a:rPr lang="fr-CA" sz="1800" dirty="0">
                <a:solidFill>
                  <a:schemeClr val="dk1"/>
                </a:solidFill>
                <a:latin typeface="Calibri"/>
                <a:ea typeface="Calibri"/>
                <a:cs typeface="Calibri"/>
                <a:sym typeface="Calibri"/>
              </a:rPr>
              <a:t>Qu’est-ce que la préservation numérique?</a:t>
            </a:r>
          </a:p>
          <a:p>
            <a:pPr marL="457200" lvl="0" indent="-342900" algn="l" rtl="0">
              <a:lnSpc>
                <a:spcPct val="100000"/>
              </a:lnSpc>
              <a:spcBef>
                <a:spcPts val="0"/>
              </a:spcBef>
              <a:spcAft>
                <a:spcPts val="0"/>
              </a:spcAft>
              <a:buClr>
                <a:schemeClr val="dk1"/>
              </a:buClr>
              <a:buSzPts val="1800"/>
              <a:buFont typeface="Calibri"/>
              <a:buAutoNum type="arabicPeriod"/>
            </a:pPr>
            <a:r>
              <a:rPr lang="fr-CA" sz="1800" dirty="0">
                <a:solidFill>
                  <a:schemeClr val="dk1"/>
                </a:solidFill>
                <a:latin typeface="Calibri"/>
                <a:ea typeface="Calibri"/>
                <a:cs typeface="Calibri"/>
                <a:sym typeface="Calibri"/>
              </a:rPr>
              <a:t>Préservation des bits</a:t>
            </a:r>
          </a:p>
          <a:p>
            <a:pPr lvl="1" indent="-342900">
              <a:lnSpc>
                <a:spcPct val="100000"/>
              </a:lnSpc>
              <a:buClr>
                <a:schemeClr val="dk1"/>
              </a:buClr>
              <a:buSzPts val="1800"/>
              <a:buFont typeface="Calibri"/>
              <a:buAutoNum type="alphaLcPeriod"/>
            </a:pPr>
            <a:r>
              <a:rPr lang="fr-CA" sz="1800" dirty="0">
                <a:solidFill>
                  <a:schemeClr val="dk1"/>
                </a:solidFill>
                <a:latin typeface="Calibri"/>
                <a:ea typeface="Calibri"/>
                <a:cs typeface="Calibri"/>
                <a:sym typeface="Calibri"/>
              </a:rPr>
              <a:t>Fixité</a:t>
            </a:r>
          </a:p>
          <a:p>
            <a:pPr marL="914400" lvl="1" indent="-342900" algn="l" rtl="0">
              <a:lnSpc>
                <a:spcPct val="100000"/>
              </a:lnSpc>
              <a:spcBef>
                <a:spcPts val="0"/>
              </a:spcBef>
              <a:spcAft>
                <a:spcPts val="0"/>
              </a:spcAft>
              <a:buClr>
                <a:schemeClr val="dk1"/>
              </a:buClr>
              <a:buSzPts val="1800"/>
              <a:buFont typeface="Calibri"/>
              <a:buAutoNum type="alphaLcPeriod"/>
            </a:pPr>
            <a:r>
              <a:rPr lang="fr-CA" sz="1800" dirty="0">
                <a:solidFill>
                  <a:schemeClr val="dk1"/>
                </a:solidFill>
                <a:latin typeface="Calibri"/>
                <a:ea typeface="Calibri"/>
                <a:cs typeface="Calibri"/>
                <a:sym typeface="Calibri"/>
              </a:rPr>
              <a:t>Duplication</a:t>
            </a:r>
          </a:p>
          <a:p>
            <a:pPr marL="457200" lvl="0" indent="-342900" algn="l" rtl="0">
              <a:lnSpc>
                <a:spcPct val="100000"/>
              </a:lnSpc>
              <a:spcBef>
                <a:spcPts val="0"/>
              </a:spcBef>
              <a:spcAft>
                <a:spcPts val="0"/>
              </a:spcAft>
              <a:buClr>
                <a:schemeClr val="dk1"/>
              </a:buClr>
              <a:buSzPts val="1800"/>
              <a:buFont typeface="Calibri"/>
              <a:buAutoNum type="arabicPeriod"/>
            </a:pPr>
            <a:r>
              <a:rPr lang="fr-CA" sz="1800" dirty="0">
                <a:solidFill>
                  <a:schemeClr val="dk1"/>
                </a:solidFill>
                <a:latin typeface="Calibri"/>
                <a:ea typeface="Calibri"/>
                <a:cs typeface="Calibri"/>
                <a:sym typeface="Calibri"/>
              </a:rPr>
              <a:t>D’autres stratégies de préservation numérique</a:t>
            </a:r>
          </a:p>
          <a:p>
            <a:pPr marL="914400" lvl="1" indent="-330200" algn="l" rtl="0">
              <a:lnSpc>
                <a:spcPct val="100000"/>
              </a:lnSpc>
              <a:spcBef>
                <a:spcPts val="0"/>
              </a:spcBef>
              <a:spcAft>
                <a:spcPts val="0"/>
              </a:spcAft>
              <a:buClr>
                <a:schemeClr val="dk1"/>
              </a:buClr>
              <a:buSzPts val="1600"/>
              <a:buFont typeface="Calibri"/>
              <a:buAutoNum type="alphaLcPeriod"/>
            </a:pPr>
            <a:r>
              <a:rPr lang="fr-CA" sz="1800" dirty="0">
                <a:solidFill>
                  <a:schemeClr val="dk1"/>
                </a:solidFill>
                <a:latin typeface="Calibri"/>
                <a:ea typeface="Calibri"/>
                <a:cs typeface="Calibri"/>
                <a:sym typeface="Calibri"/>
              </a:rPr>
              <a:t>Identification, description et validation des formats de fichiers</a:t>
            </a:r>
          </a:p>
          <a:p>
            <a:pPr marL="914400" lvl="1" indent="-330200" algn="l" rtl="0">
              <a:lnSpc>
                <a:spcPct val="100000"/>
              </a:lnSpc>
              <a:spcBef>
                <a:spcPts val="0"/>
              </a:spcBef>
              <a:spcAft>
                <a:spcPts val="0"/>
              </a:spcAft>
              <a:buClr>
                <a:schemeClr val="dk1"/>
              </a:buClr>
              <a:buSzPts val="1600"/>
              <a:buFont typeface="Calibri"/>
              <a:buAutoNum type="alphaLcPeriod"/>
            </a:pPr>
            <a:r>
              <a:rPr lang="fr-CA" sz="1800" dirty="0">
                <a:solidFill>
                  <a:schemeClr val="dk1"/>
                </a:solidFill>
                <a:latin typeface="Calibri"/>
                <a:ea typeface="Calibri"/>
                <a:cs typeface="Calibri"/>
                <a:sym typeface="Calibri"/>
              </a:rPr>
              <a:t>Migration, standardisation et émulation des fichiers</a:t>
            </a:r>
          </a:p>
          <a:p>
            <a:pPr marL="457200" lvl="0" indent="-342900" algn="l" rtl="0">
              <a:lnSpc>
                <a:spcPct val="100000"/>
              </a:lnSpc>
              <a:spcBef>
                <a:spcPts val="0"/>
              </a:spcBef>
              <a:spcAft>
                <a:spcPts val="0"/>
              </a:spcAft>
              <a:buClr>
                <a:schemeClr val="dk1"/>
              </a:buClr>
              <a:buSzPts val="1800"/>
              <a:buFont typeface="Calibri"/>
              <a:buAutoNum type="arabicPeriod"/>
            </a:pPr>
            <a:r>
              <a:rPr lang="fr-CA" sz="1800" dirty="0">
                <a:solidFill>
                  <a:schemeClr val="dk1"/>
                </a:solidFill>
                <a:latin typeface="Calibri"/>
                <a:ea typeface="Calibri"/>
                <a:cs typeface="Calibri"/>
                <a:sym typeface="Calibri"/>
              </a:rPr>
              <a:t>Infrastructure de préservation numérique</a:t>
            </a:r>
          </a:p>
          <a:p>
            <a:pPr marL="914400" lvl="1" indent="-342900" algn="l" rtl="0">
              <a:lnSpc>
                <a:spcPct val="100000"/>
              </a:lnSpc>
              <a:spcBef>
                <a:spcPts val="0"/>
              </a:spcBef>
              <a:spcAft>
                <a:spcPts val="0"/>
              </a:spcAft>
              <a:buClr>
                <a:schemeClr val="dk1"/>
              </a:buClr>
              <a:buSzPts val="1800"/>
              <a:buFont typeface="Calibri"/>
              <a:buAutoNum type="alphaLcPeriod"/>
            </a:pPr>
            <a:r>
              <a:rPr lang="fr-CA" sz="1800" dirty="0">
                <a:solidFill>
                  <a:schemeClr val="dk1"/>
                </a:solidFill>
                <a:latin typeface="Calibri"/>
                <a:ea typeface="Calibri"/>
                <a:cs typeface="Calibri"/>
                <a:sym typeface="Calibri"/>
              </a:rPr>
              <a:t>Démonstration d’</a:t>
            </a:r>
            <a:r>
              <a:rPr lang="fr-CA" sz="1800" dirty="0" err="1">
                <a:solidFill>
                  <a:schemeClr val="dk1"/>
                </a:solidFill>
                <a:latin typeface="Calibri"/>
                <a:ea typeface="Calibri"/>
                <a:cs typeface="Calibri"/>
                <a:sym typeface="Calibri"/>
              </a:rPr>
              <a:t>Archivematica</a:t>
            </a:r>
            <a:endParaRPr lang="fr-CA" sz="18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sz="2500" b="1" dirty="0">
                <a:latin typeface="Calibri"/>
                <a:ea typeface="Calibri"/>
                <a:cs typeface="Calibri"/>
                <a:sym typeface="Calibri"/>
              </a:rPr>
              <a:t>Ressources introductives à la préservation numérique</a:t>
            </a:r>
          </a:p>
        </p:txBody>
      </p:sp>
      <p:sp>
        <p:nvSpPr>
          <p:cNvPr id="197" name="Google Shape;197;p19"/>
          <p:cNvSpPr txBox="1">
            <a:spLocks noGrp="1"/>
          </p:cNvSpPr>
          <p:nvPr>
            <p:ph type="body" idx="1"/>
          </p:nvPr>
        </p:nvSpPr>
        <p:spPr>
          <a:xfrm>
            <a:off x="691200" y="1511100"/>
            <a:ext cx="7761600" cy="32472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600"/>
              </a:spcBef>
              <a:spcAft>
                <a:spcPts val="0"/>
              </a:spcAft>
              <a:buClr>
                <a:srgbClr val="454F5B"/>
              </a:buClr>
              <a:buSzPts val="1200"/>
              <a:buNone/>
            </a:pPr>
            <a:r>
              <a:rPr lang="en" sz="2000" u="sng" dirty="0">
                <a:solidFill>
                  <a:schemeClr val="hlink"/>
                </a:solidFill>
                <a:latin typeface="Calibri"/>
                <a:ea typeface="Calibri"/>
                <a:cs typeface="Calibri"/>
                <a:sym typeface="Calibri"/>
                <a:hlinkClick r:id="rId3"/>
              </a:rPr>
              <a:t>DPC Digital Preservation Handbook</a:t>
            </a:r>
            <a:r>
              <a:rPr lang="en" sz="2000" dirty="0">
                <a:solidFill>
                  <a:srgbClr val="454F5B"/>
                </a:solidFill>
                <a:latin typeface="Calibri"/>
                <a:ea typeface="Calibri"/>
                <a:cs typeface="Calibri"/>
                <a:sym typeface="Calibri"/>
              </a:rPr>
              <a:t>: </a:t>
            </a:r>
            <a:endParaRPr sz="2000" dirty="0">
              <a:solidFill>
                <a:schemeClr val="hlink"/>
              </a:solidFill>
              <a:latin typeface="Calibri"/>
              <a:ea typeface="Calibri"/>
              <a:cs typeface="Calibri"/>
              <a:sym typeface="Calibri"/>
            </a:endParaRPr>
          </a:p>
          <a:p>
            <a:pPr marL="152400" lvl="0" indent="0" algn="l" rtl="0">
              <a:lnSpc>
                <a:spcPct val="114999"/>
              </a:lnSpc>
              <a:spcBef>
                <a:spcPts val="600"/>
              </a:spcBef>
              <a:spcAft>
                <a:spcPts val="0"/>
              </a:spcAft>
              <a:buSzPts val="1200"/>
              <a:buNone/>
            </a:pPr>
            <a:r>
              <a:rPr lang="fr-CA" sz="2000" dirty="0">
                <a:solidFill>
                  <a:schemeClr val="dk1"/>
                </a:solidFill>
                <a:latin typeface="Calibri"/>
                <a:ea typeface="Calibri"/>
                <a:cs typeface="Calibri"/>
                <a:sym typeface="Calibri"/>
              </a:rPr>
              <a:t>Introduction accessible à la préservation numérique</a:t>
            </a:r>
            <a:endParaRPr sz="2000" dirty="0">
              <a:solidFill>
                <a:schemeClr val="dk1"/>
              </a:solidFill>
              <a:latin typeface="Calibri"/>
              <a:ea typeface="Calibri"/>
              <a:cs typeface="Calibri"/>
              <a:sym typeface="Calibri"/>
            </a:endParaRPr>
          </a:p>
          <a:p>
            <a:pPr marL="152400" lvl="0" indent="0" algn="l" rtl="0">
              <a:lnSpc>
                <a:spcPct val="114999"/>
              </a:lnSpc>
              <a:spcBef>
                <a:spcPts val="600"/>
              </a:spcBef>
              <a:spcAft>
                <a:spcPts val="0"/>
              </a:spcAft>
              <a:buSzPts val="1200"/>
              <a:buNone/>
            </a:pPr>
            <a:endParaRPr sz="2000" dirty="0">
              <a:solidFill>
                <a:srgbClr val="454F5B"/>
              </a:solidFill>
              <a:latin typeface="Calibri"/>
              <a:ea typeface="Calibri"/>
              <a:cs typeface="Calibri"/>
              <a:sym typeface="Calibri"/>
            </a:endParaRPr>
          </a:p>
          <a:p>
            <a:pPr marL="152400" lvl="0" indent="0" algn="l" rtl="0">
              <a:lnSpc>
                <a:spcPct val="115000"/>
              </a:lnSpc>
              <a:spcBef>
                <a:spcPts val="0"/>
              </a:spcBef>
              <a:spcAft>
                <a:spcPts val="0"/>
              </a:spcAft>
              <a:buClr>
                <a:srgbClr val="454F5B"/>
              </a:buClr>
              <a:buSzPts val="1200"/>
              <a:buNone/>
            </a:pPr>
            <a:r>
              <a:rPr lang="en" sz="2000" u="sng" dirty="0">
                <a:solidFill>
                  <a:schemeClr val="hlink"/>
                </a:solidFill>
                <a:latin typeface="Calibri"/>
                <a:ea typeface="Calibri"/>
                <a:cs typeface="Calibri"/>
                <a:sym typeface="Calibri"/>
                <a:hlinkClick r:id="rId4"/>
              </a:rPr>
              <a:t>DPC Novice to Know-how training</a:t>
            </a:r>
            <a:r>
              <a:rPr lang="en" sz="2000" dirty="0">
                <a:solidFill>
                  <a:srgbClr val="454F5B"/>
                </a:solidFill>
                <a:latin typeface="Calibri"/>
                <a:ea typeface="Calibri"/>
                <a:cs typeface="Calibri"/>
                <a:sym typeface="Calibri"/>
              </a:rPr>
              <a:t>: </a:t>
            </a:r>
            <a:endParaRPr sz="2000" dirty="0">
              <a:solidFill>
                <a:schemeClr val="hlink"/>
              </a:solidFill>
              <a:latin typeface="Calibri"/>
              <a:ea typeface="Calibri"/>
              <a:cs typeface="Calibri"/>
              <a:sym typeface="Calibri"/>
            </a:endParaRPr>
          </a:p>
          <a:p>
            <a:pPr marL="152400" lvl="0" indent="0" algn="l" rtl="0">
              <a:lnSpc>
                <a:spcPct val="114999"/>
              </a:lnSpc>
              <a:spcBef>
                <a:spcPts val="0"/>
              </a:spcBef>
              <a:spcAft>
                <a:spcPts val="0"/>
              </a:spcAft>
              <a:buSzPts val="1200"/>
              <a:buNone/>
            </a:pPr>
            <a:r>
              <a:rPr lang="fr-CA" sz="2000" dirty="0">
                <a:solidFill>
                  <a:schemeClr val="dk1"/>
                </a:solidFill>
                <a:latin typeface="Calibri"/>
                <a:cs typeface="Calibri"/>
                <a:sym typeface="Calibri"/>
              </a:rPr>
              <a:t>Formation en ligne gratuite sur des sujets liés à la préservation numérique</a:t>
            </a:r>
            <a:endParaRPr lang="fr-CA" sz="1200" dirty="0">
              <a:solidFill>
                <a:srgbClr val="454F5B"/>
              </a:solidFill>
            </a:endParaRPr>
          </a:p>
        </p:txBody>
      </p:sp>
      <p:sp>
        <p:nvSpPr>
          <p:cNvPr id="198" name="Google Shape;1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body" idx="1"/>
          </p:nvPr>
        </p:nvSpPr>
        <p:spPr>
          <a:xfrm>
            <a:off x="691200" y="1511100"/>
            <a:ext cx="7761600" cy="3247200"/>
          </a:xfrm>
          <a:prstGeom prst="rect">
            <a:avLst/>
          </a:prstGeom>
          <a:noFill/>
          <a:ln>
            <a:noFill/>
          </a:ln>
        </p:spPr>
        <p:txBody>
          <a:bodyPr spcFirstLastPara="1" wrap="square" lIns="91425" tIns="91425" rIns="91425" bIns="91425" anchor="t" anchorCtr="0">
            <a:noAutofit/>
          </a:bodyPr>
          <a:lstStyle/>
          <a:p>
            <a:pPr marL="152400" lvl="0" indent="0" algn="ctr" rtl="0">
              <a:lnSpc>
                <a:spcPct val="115000"/>
              </a:lnSpc>
              <a:spcBef>
                <a:spcPts val="600"/>
              </a:spcBef>
              <a:spcAft>
                <a:spcPts val="0"/>
              </a:spcAft>
              <a:buClr>
                <a:srgbClr val="454F5B"/>
              </a:buClr>
              <a:buSzPts val="1200"/>
              <a:buNone/>
            </a:pPr>
            <a:endParaRPr sz="2500">
              <a:solidFill>
                <a:schemeClr val="dk1"/>
              </a:solidFill>
              <a:latin typeface="Calibri"/>
              <a:ea typeface="Calibri"/>
              <a:cs typeface="Calibri"/>
              <a:sym typeface="Calibri"/>
            </a:endParaRPr>
          </a:p>
          <a:p>
            <a:pPr marL="152400" lvl="0" indent="0" algn="l" rtl="0">
              <a:lnSpc>
                <a:spcPct val="115000"/>
              </a:lnSpc>
              <a:spcBef>
                <a:spcPts val="600"/>
              </a:spcBef>
              <a:spcAft>
                <a:spcPts val="0"/>
              </a:spcAft>
              <a:buClr>
                <a:srgbClr val="454F5B"/>
              </a:buClr>
              <a:buSzPts val="1200"/>
              <a:buNone/>
            </a:pPr>
            <a:endParaRPr sz="2500" u="sng">
              <a:solidFill>
                <a:schemeClr val="hlink"/>
              </a:solidFill>
              <a:latin typeface="Calibri"/>
              <a:ea typeface="Calibri"/>
              <a:cs typeface="Calibri"/>
              <a:sym typeface="Calibri"/>
            </a:endParaRPr>
          </a:p>
          <a:p>
            <a:pPr marL="152400" lvl="0" indent="0" algn="ctr" rtl="0">
              <a:lnSpc>
                <a:spcPct val="114999"/>
              </a:lnSpc>
              <a:spcBef>
                <a:spcPts val="600"/>
              </a:spcBef>
              <a:spcAft>
                <a:spcPts val="0"/>
              </a:spcAft>
              <a:buSzPts val="1200"/>
              <a:buNone/>
            </a:pPr>
            <a:r>
              <a:rPr lang="en" sz="2000" u="sng">
                <a:solidFill>
                  <a:schemeClr val="hlink"/>
                </a:solidFill>
                <a:latin typeface="Calibri"/>
                <a:ea typeface="Calibri"/>
                <a:cs typeface="Calibri"/>
                <a:sym typeface="Calibri"/>
              </a:rPr>
              <a:t>sarah.lake@concordia.ca</a:t>
            </a:r>
            <a:endParaRPr sz="2000">
              <a:solidFill>
                <a:schemeClr val="hlink"/>
              </a:solidFill>
              <a:latin typeface="Calibri"/>
              <a:ea typeface="Calibri"/>
              <a:cs typeface="Calibri"/>
              <a:sym typeface="Calibri"/>
            </a:endParaRPr>
          </a:p>
        </p:txBody>
      </p:sp>
      <p:sp>
        <p:nvSpPr>
          <p:cNvPr id="204" name="Google Shape;2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558b2d3bec_0_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sz="2400" b="1" dirty="0">
                <a:latin typeface="Calibri"/>
                <a:ea typeface="Calibri"/>
                <a:cs typeface="Calibri"/>
                <a:sym typeface="Calibri"/>
              </a:rPr>
              <a:t>Qu’est-ce que la préservation numérique?</a:t>
            </a:r>
          </a:p>
        </p:txBody>
      </p:sp>
      <p:sp>
        <p:nvSpPr>
          <p:cNvPr id="76" name="Google Shape;76;g2558b2d3bec_0_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CA" smtClean="0"/>
              <a:t>3</a:t>
            </a:fld>
            <a:endParaRPr lang="fr-CA"/>
          </a:p>
        </p:txBody>
      </p:sp>
      <p:sp>
        <p:nvSpPr>
          <p:cNvPr id="77" name="Google Shape;77;g2558b2d3bec_0_107"/>
          <p:cNvSpPr txBox="1">
            <a:spLocks noGrp="1"/>
          </p:cNvSpPr>
          <p:nvPr>
            <p:ph type="body" idx="1"/>
          </p:nvPr>
        </p:nvSpPr>
        <p:spPr>
          <a:xfrm>
            <a:off x="730482" y="1630971"/>
            <a:ext cx="75084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La préservation numérique </a:t>
            </a:r>
            <a:r>
              <a:rPr lang="fr-CA" sz="2000" dirty="0">
                <a:solidFill>
                  <a:schemeClr val="dk1"/>
                </a:solidFill>
                <a:latin typeface="Calibri"/>
                <a:ea typeface="Calibri"/>
                <a:cs typeface="Calibri"/>
                <a:sym typeface="Calibri"/>
              </a:rPr>
              <a:t>désigne l’ensemble des pratiques de gestion qui visent à garantir l’accès continu à un bien numérique.</a:t>
            </a:r>
          </a:p>
          <a:p>
            <a:pPr marL="0" lvl="0" indent="0" algn="l" rtl="0">
              <a:lnSpc>
                <a:spcPct val="100000"/>
              </a:lnSpc>
              <a:spcBef>
                <a:spcPts val="600"/>
              </a:spcBef>
              <a:spcAft>
                <a:spcPts val="0"/>
              </a:spcAft>
              <a:buSzPts val="2000"/>
              <a:buNone/>
            </a:pPr>
            <a:endParaRPr lang="fr-CA"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Digital Preservation Coalition</a:t>
            </a:r>
            <a:endParaRPr lang="fr-CA" sz="2000" dirty="0">
              <a:solidFill>
                <a:schemeClr val="accent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3000"/>
              <a:buNone/>
            </a:pPr>
            <a:r>
              <a:rPr lang="fr-CA"/>
              <a:t>Pourquoi la préservation numérique est-elle nécessaire?</a:t>
            </a:r>
          </a:p>
        </p:txBody>
      </p:sp>
      <p:sp>
        <p:nvSpPr>
          <p:cNvPr id="83" name="Google Shape;8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CA" smtClean="0"/>
              <a:t>4</a:t>
            </a:fld>
            <a:endParaRPr lang="fr-CA"/>
          </a:p>
        </p:txBody>
      </p:sp>
      <p:sp>
        <p:nvSpPr>
          <p:cNvPr id="84" name="Google Shape;84;p3"/>
          <p:cNvSpPr txBox="1">
            <a:spLocks noGrp="1"/>
          </p:cNvSpPr>
          <p:nvPr>
            <p:ph type="body" idx="1"/>
          </p:nvPr>
        </p:nvSpPr>
        <p:spPr>
          <a:xfrm>
            <a:off x="730482" y="1630971"/>
            <a:ext cx="4641618"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fr-CA" sz="2000" dirty="0">
                <a:solidFill>
                  <a:schemeClr val="dk1"/>
                </a:solidFill>
                <a:latin typeface="Calibri"/>
                <a:ea typeface="Calibri"/>
                <a:cs typeface="Calibri"/>
                <a:sym typeface="Calibri"/>
              </a:rPr>
              <a:t>L’accès à un bien numérique peut être compromis par:</a:t>
            </a:r>
          </a:p>
          <a:p>
            <a:pPr marL="0" lvl="0" indent="0" algn="l" rtl="0">
              <a:lnSpc>
                <a:spcPct val="100000"/>
              </a:lnSpc>
              <a:spcBef>
                <a:spcPts val="600"/>
              </a:spcBef>
              <a:spcAft>
                <a:spcPts val="0"/>
              </a:spcAft>
              <a:buSzPts val="2000"/>
              <a:buNone/>
            </a:pPr>
            <a:endParaRPr lang="fr-CA" sz="2000" dirty="0">
              <a:solidFill>
                <a:schemeClr val="dk1"/>
              </a:solidFill>
              <a:latin typeface="Calibri"/>
              <a:ea typeface="Calibri"/>
              <a:cs typeface="Calibri"/>
              <a:sym typeface="Calibri"/>
            </a:endParaRPr>
          </a:p>
          <a:p>
            <a:pPr marL="914400" lvl="1"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Corruption de fichier</a:t>
            </a:r>
          </a:p>
          <a:p>
            <a:pPr marL="914400" lvl="1"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Bris de support</a:t>
            </a:r>
          </a:p>
          <a:p>
            <a:pPr marL="914400" lvl="1"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Erreur humaine</a:t>
            </a:r>
          </a:p>
          <a:p>
            <a:pPr marL="914400" lvl="1" indent="-355600" algn="l" rtl="0">
              <a:lnSpc>
                <a:spcPct val="100000"/>
              </a:lnSpc>
              <a:spcBef>
                <a:spcPts val="0"/>
              </a:spcBef>
              <a:spcAft>
                <a:spcPts val="0"/>
              </a:spcAft>
              <a:buClr>
                <a:schemeClr val="dk1"/>
              </a:buClr>
              <a:buSzPts val="2000"/>
              <a:buFont typeface="Calibri"/>
              <a:buChar char="•"/>
            </a:pPr>
            <a:r>
              <a:rPr lang="fr-CA" sz="2000" dirty="0">
                <a:solidFill>
                  <a:schemeClr val="dk1"/>
                </a:solidFill>
                <a:latin typeface="Calibri"/>
                <a:ea typeface="Calibri"/>
                <a:cs typeface="Calibri"/>
                <a:sym typeface="Calibri"/>
              </a:rPr>
              <a:t>Obsolescence et transformation des technologies</a:t>
            </a:r>
          </a:p>
        </p:txBody>
      </p:sp>
      <p:pic>
        <p:nvPicPr>
          <p:cNvPr id="85" name="Google Shape;85;p3" descr="A picture containing text&#10;&#10;Description automatically generated"/>
          <p:cNvPicPr preferRelativeResize="0"/>
          <p:nvPr/>
        </p:nvPicPr>
        <p:blipFill rotWithShape="1">
          <a:blip r:embed="rId3">
            <a:alphaModFix/>
          </a:blip>
          <a:srcRect/>
          <a:stretch/>
        </p:blipFill>
        <p:spPr>
          <a:xfrm>
            <a:off x="5372100" y="2231887"/>
            <a:ext cx="2743200" cy="1822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solidFill>
                  <a:schemeClr val="dk1"/>
                </a:solidFill>
              </a:rPr>
              <a:t>Préservation des bits</a:t>
            </a:r>
            <a:endParaRPr lang="fr-CA" b="0" dirty="0">
              <a:solidFill>
                <a:schemeClr val="dk1"/>
              </a:solidFill>
            </a:endParaRPr>
          </a:p>
        </p:txBody>
      </p:sp>
      <p:sp>
        <p:nvSpPr>
          <p:cNvPr id="91" name="Google Shape;9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558b2d3bec_0_1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solidFill>
                  <a:schemeClr val="dk1"/>
                </a:solidFill>
              </a:rPr>
              <a:t>Préservation des bits</a:t>
            </a:r>
            <a:endParaRPr lang="fr-CA" b="0" dirty="0">
              <a:solidFill>
                <a:schemeClr val="dk1"/>
              </a:solidFill>
            </a:endParaRPr>
          </a:p>
        </p:txBody>
      </p:sp>
      <p:sp>
        <p:nvSpPr>
          <p:cNvPr id="97" name="Google Shape;97;g2558b2d3bec_0_1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8" name="Google Shape;98;g2558b2d3bec_0_124"/>
          <p:cNvSpPr txBox="1">
            <a:spLocks noGrp="1"/>
          </p:cNvSpPr>
          <p:nvPr>
            <p:ph type="body" idx="1"/>
          </p:nvPr>
        </p:nvSpPr>
        <p:spPr>
          <a:xfrm>
            <a:off x="730482" y="1630971"/>
            <a:ext cx="7508400"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dirty="0">
                <a:solidFill>
                  <a:schemeClr val="dk1"/>
                </a:solidFill>
                <a:latin typeface="Calibri"/>
                <a:ea typeface="Calibri"/>
                <a:cs typeface="Calibri"/>
                <a:sym typeface="Calibri"/>
              </a:rPr>
              <a:t>Préserver une copie d’un bien numérique, sans nécessairement veiller à ce qu’on puisse continuer à l’utiliser.</a:t>
            </a:r>
          </a:p>
          <a:p>
            <a:pPr marL="0" lvl="0" indent="0" algn="l" rtl="0">
              <a:lnSpc>
                <a:spcPct val="100000"/>
              </a:lnSpc>
              <a:spcBef>
                <a:spcPts val="600"/>
              </a:spcBef>
              <a:spcAft>
                <a:spcPts val="0"/>
              </a:spcAft>
              <a:buSzPts val="2000"/>
              <a:buNone/>
            </a:pPr>
            <a:endParaRPr lang="fr-CA"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dirty="0">
                <a:solidFill>
                  <a:schemeClr val="dk1"/>
                </a:solidFill>
                <a:latin typeface="Calibri"/>
                <a:ea typeface="Calibri"/>
                <a:cs typeface="Calibri"/>
                <a:sym typeface="Calibri"/>
              </a:rPr>
              <a:t>2 stratégies principales: </a:t>
            </a:r>
            <a:r>
              <a:rPr lang="fr-CA" sz="2000" b="1" dirty="0">
                <a:solidFill>
                  <a:schemeClr val="dk1"/>
                </a:solidFill>
                <a:latin typeface="Calibri"/>
                <a:ea typeface="Calibri"/>
                <a:cs typeface="Calibri"/>
                <a:sym typeface="Calibri"/>
              </a:rPr>
              <a:t>fixité</a:t>
            </a:r>
            <a:r>
              <a:rPr lang="fr-CA" sz="2000" dirty="0">
                <a:solidFill>
                  <a:schemeClr val="dk1"/>
                </a:solidFill>
                <a:latin typeface="Calibri"/>
                <a:ea typeface="Calibri"/>
                <a:cs typeface="Calibri"/>
                <a:sym typeface="Calibri"/>
              </a:rPr>
              <a:t> et </a:t>
            </a:r>
            <a:r>
              <a:rPr lang="fr-CA" sz="2000" b="1" dirty="0">
                <a:solidFill>
                  <a:schemeClr val="dk1"/>
                </a:solidFill>
                <a:latin typeface="Calibri"/>
                <a:ea typeface="Calibri"/>
                <a:cs typeface="Calibri"/>
                <a:sym typeface="Calibri"/>
              </a:rPr>
              <a:t>duplication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CA" dirty="0"/>
              <a:t>Fixité</a:t>
            </a:r>
          </a:p>
        </p:txBody>
      </p:sp>
      <p:sp>
        <p:nvSpPr>
          <p:cNvPr id="104" name="Google Shape;10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5" name="Google Shape;105;p7"/>
          <p:cNvSpPr txBox="1">
            <a:spLocks noGrp="1"/>
          </p:cNvSpPr>
          <p:nvPr>
            <p:ph type="body" idx="1"/>
          </p:nvPr>
        </p:nvSpPr>
        <p:spPr>
          <a:xfrm>
            <a:off x="804489" y="1713202"/>
            <a:ext cx="7658494" cy="193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fr-CA" sz="2000" dirty="0">
                <a:solidFill>
                  <a:schemeClr val="dk1"/>
                </a:solidFill>
                <a:latin typeface="Calibri"/>
                <a:ea typeface="Calibri"/>
                <a:cs typeface="Calibri"/>
                <a:sym typeface="Calibri"/>
              </a:rPr>
              <a:t>La fixité (ou l’intégrité) d’un fichier indique s’il est resté inchangé à travers le temps. Calculer la </a:t>
            </a:r>
            <a:r>
              <a:rPr lang="fr-CA" sz="2000" b="1" dirty="0">
                <a:solidFill>
                  <a:schemeClr val="dk1"/>
                </a:solidFill>
                <a:latin typeface="Calibri"/>
                <a:ea typeface="Calibri"/>
                <a:cs typeface="Calibri"/>
                <a:sym typeface="Calibri"/>
              </a:rPr>
              <a:t>somme de contrôle</a:t>
            </a:r>
            <a:r>
              <a:rPr lang="fr-CA" sz="2000" dirty="0">
                <a:solidFill>
                  <a:schemeClr val="dk1"/>
                </a:solidFill>
                <a:latin typeface="Calibri"/>
                <a:ea typeface="Calibri"/>
                <a:cs typeface="Calibri"/>
                <a:sym typeface="Calibri"/>
              </a:rPr>
              <a:t> (</a:t>
            </a:r>
            <a:r>
              <a:rPr lang="fr-CA" sz="2000" i="1" dirty="0">
                <a:solidFill>
                  <a:schemeClr val="dk1"/>
                </a:solidFill>
                <a:latin typeface="Calibri"/>
                <a:ea typeface="Calibri"/>
                <a:cs typeface="Calibri"/>
                <a:sym typeface="Calibri"/>
              </a:rPr>
              <a:t>checksum</a:t>
            </a:r>
            <a:r>
              <a:rPr lang="fr-CA" sz="2000" dirty="0">
                <a:solidFill>
                  <a:schemeClr val="dk1"/>
                </a:solidFill>
                <a:latin typeface="Calibri"/>
                <a:ea typeface="Calibri"/>
                <a:cs typeface="Calibri"/>
                <a:sym typeface="Calibri"/>
              </a:rPr>
              <a:t>) d’un fichier permet de vérifier sa fixité.</a:t>
            </a:r>
          </a:p>
          <a:p>
            <a:pPr marL="0" lvl="0" indent="0" algn="l" rtl="0">
              <a:lnSpc>
                <a:spcPct val="100000"/>
              </a:lnSpc>
              <a:spcBef>
                <a:spcPts val="600"/>
              </a:spcBef>
              <a:spcAft>
                <a:spcPts val="0"/>
              </a:spcAft>
              <a:buSzPts val="2000"/>
              <a:buNone/>
            </a:pPr>
            <a:endParaRPr lang="fr-CA" sz="2000" dirty="0">
              <a:solidFill>
                <a:schemeClr val="dk1"/>
              </a:solidFill>
              <a:latin typeface="Calibri"/>
              <a:ea typeface="Calibri"/>
              <a:cs typeface="Calibri"/>
              <a:sym typeface="Calibri"/>
            </a:endParaRPr>
          </a:p>
          <a:p>
            <a:pPr marL="0" lvl="0" indent="0" algn="l" rtl="0">
              <a:lnSpc>
                <a:spcPct val="100000"/>
              </a:lnSpc>
              <a:spcBef>
                <a:spcPts val="600"/>
              </a:spcBef>
              <a:spcAft>
                <a:spcPts val="0"/>
              </a:spcAft>
              <a:buSzPts val="2000"/>
              <a:buNone/>
            </a:pPr>
            <a:r>
              <a:rPr lang="fr-CA" sz="2000" b="1" dirty="0">
                <a:solidFill>
                  <a:schemeClr val="dk1"/>
                </a:solidFill>
                <a:latin typeface="Calibri"/>
                <a:ea typeface="Calibri"/>
                <a:cs typeface="Calibri"/>
                <a:sym typeface="Calibri"/>
              </a:rPr>
              <a:t>Exercice</a:t>
            </a:r>
            <a:r>
              <a:rPr lang="fr-CA" sz="2000" dirty="0">
                <a:solidFill>
                  <a:schemeClr val="dk1"/>
                </a:solidFill>
                <a:latin typeface="Calibri"/>
                <a:ea typeface="Calibri"/>
                <a:cs typeface="Calibri"/>
                <a:sym typeface="Calibri"/>
              </a:rPr>
              <a:t> : utilisez la commande md5 pour calculer la somme de contrôle d’un fichier</a:t>
            </a: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dirty="0"/>
              <a:t>Duplication</a:t>
            </a:r>
            <a:endParaRPr dirty="0"/>
          </a:p>
        </p:txBody>
      </p:sp>
      <p:sp>
        <p:nvSpPr>
          <p:cNvPr id="111" name="Google Shape;11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12" name="Google Shape;112;p8"/>
          <p:cNvSpPr txBox="1">
            <a:spLocks noGrp="1"/>
          </p:cNvSpPr>
          <p:nvPr>
            <p:ph type="body" idx="1"/>
          </p:nvPr>
        </p:nvSpPr>
        <p:spPr>
          <a:xfrm>
            <a:off x="615300" y="1629650"/>
            <a:ext cx="969300" cy="15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endParaRPr sz="10000">
              <a:solidFill>
                <a:schemeClr val="accent2"/>
              </a:solidFill>
            </a:endParaRPr>
          </a:p>
          <a:p>
            <a:pPr marL="0" lvl="0" indent="0" algn="l" rtl="0">
              <a:lnSpc>
                <a:spcPct val="100000"/>
              </a:lnSpc>
              <a:spcBef>
                <a:spcPts val="600"/>
              </a:spcBef>
              <a:spcAft>
                <a:spcPts val="0"/>
              </a:spcAft>
              <a:buSzPts val="2000"/>
              <a:buNone/>
            </a:pPr>
            <a:endParaRPr/>
          </a:p>
        </p:txBody>
      </p:sp>
      <p:sp>
        <p:nvSpPr>
          <p:cNvPr id="113" name="Google Shape;113;p8"/>
          <p:cNvSpPr txBox="1">
            <a:spLocks noGrp="1"/>
          </p:cNvSpPr>
          <p:nvPr>
            <p:ph type="body" idx="1"/>
          </p:nvPr>
        </p:nvSpPr>
        <p:spPr>
          <a:xfrm>
            <a:off x="691200" y="1393425"/>
            <a:ext cx="7781100" cy="2917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600"/>
              </a:spcBef>
              <a:spcAft>
                <a:spcPts val="0"/>
              </a:spcAft>
              <a:buSzPts val="2000"/>
              <a:buNone/>
            </a:pPr>
            <a:endParaRPr lang="fr-CA" sz="2000" dirty="0">
              <a:solidFill>
                <a:srgbClr val="000000"/>
              </a:solidFill>
              <a:latin typeface="Calibri"/>
              <a:ea typeface="Calibri"/>
              <a:cs typeface="Calibri"/>
              <a:sym typeface="Calibri"/>
            </a:endParaRPr>
          </a:p>
          <a:p>
            <a:pPr marL="101600" lvl="0" indent="0" algn="l" rtl="0">
              <a:lnSpc>
                <a:spcPct val="100000"/>
              </a:lnSpc>
              <a:spcBef>
                <a:spcPts val="600"/>
              </a:spcBef>
              <a:spcAft>
                <a:spcPts val="0"/>
              </a:spcAft>
              <a:buSzPts val="2000"/>
              <a:buNone/>
            </a:pPr>
            <a:r>
              <a:rPr lang="fr-CA" sz="2000" dirty="0">
                <a:solidFill>
                  <a:srgbClr val="000000"/>
                </a:solidFill>
                <a:latin typeface="Calibri"/>
                <a:ea typeface="Calibri"/>
                <a:cs typeface="Calibri"/>
                <a:sym typeface="Calibri"/>
              </a:rPr>
              <a:t>Sauvegarder des </a:t>
            </a:r>
            <a:r>
              <a:rPr lang="fr-CA" sz="2000" b="1" dirty="0">
                <a:solidFill>
                  <a:srgbClr val="000000"/>
                </a:solidFill>
                <a:latin typeface="Calibri"/>
                <a:ea typeface="Calibri"/>
                <a:cs typeface="Calibri"/>
                <a:sym typeface="Calibri"/>
              </a:rPr>
              <a:t>copies</a:t>
            </a:r>
            <a:r>
              <a:rPr lang="fr-CA" sz="2000" dirty="0">
                <a:solidFill>
                  <a:srgbClr val="000000"/>
                </a:solidFill>
                <a:latin typeface="Calibri"/>
                <a:ea typeface="Calibri"/>
                <a:cs typeface="Calibri"/>
                <a:sym typeface="Calibri"/>
              </a:rPr>
              <a:t> d’un bien numérique à </a:t>
            </a:r>
            <a:r>
              <a:rPr lang="fr-CA" sz="2000" b="1" dirty="0">
                <a:solidFill>
                  <a:srgbClr val="000000"/>
                </a:solidFill>
                <a:latin typeface="Calibri"/>
                <a:ea typeface="Calibri"/>
                <a:cs typeface="Calibri"/>
                <a:sym typeface="Calibri"/>
              </a:rPr>
              <a:t>plusieurs emplacements </a:t>
            </a:r>
            <a:r>
              <a:rPr lang="fr-CA" sz="2000" dirty="0">
                <a:solidFill>
                  <a:srgbClr val="000000"/>
                </a:solidFill>
                <a:latin typeface="Calibri"/>
                <a:ea typeface="Calibri"/>
                <a:cs typeface="Calibri"/>
                <a:sym typeface="Calibri"/>
              </a:rPr>
              <a:t>et sur des </a:t>
            </a:r>
            <a:r>
              <a:rPr lang="fr-CA" sz="2000" b="1" dirty="0">
                <a:solidFill>
                  <a:srgbClr val="000000"/>
                </a:solidFill>
                <a:latin typeface="Calibri"/>
                <a:ea typeface="Calibri"/>
                <a:cs typeface="Calibri"/>
                <a:sym typeface="Calibri"/>
              </a:rPr>
              <a:t>supports différents </a:t>
            </a:r>
            <a:r>
              <a:rPr lang="fr-CA" sz="2000" dirty="0">
                <a:solidFill>
                  <a:srgbClr val="000000"/>
                </a:solidFill>
                <a:latin typeface="Calibri"/>
                <a:ea typeface="Calibri"/>
                <a:cs typeface="Calibri"/>
                <a:sym typeface="Calibri"/>
              </a:rPr>
              <a:t>réduit les risques de le perdre. Les fichiers de ces copies devraient être indépendants les uns des autres afin d’éviter leur suppression accidentelle.</a:t>
            </a:r>
          </a:p>
          <a:p>
            <a:pPr marL="101600" lvl="0" indent="0" algn="l" rtl="0">
              <a:lnSpc>
                <a:spcPct val="100000"/>
              </a:lnSpc>
              <a:spcBef>
                <a:spcPts val="600"/>
              </a:spcBef>
              <a:spcAft>
                <a:spcPts val="0"/>
              </a:spcAft>
              <a:buSzPts val="2000"/>
              <a:buNone/>
            </a:pPr>
            <a:endParaRPr lang="fr-CA" sz="2000" dirty="0">
              <a:solidFill>
                <a:srgbClr val="000000"/>
              </a:solidFill>
              <a:latin typeface="Calibri"/>
              <a:ea typeface="Calibri"/>
              <a:cs typeface="Calibri"/>
              <a:sym typeface="Calibri"/>
            </a:endParaRPr>
          </a:p>
          <a:p>
            <a:pPr marL="101600" lvl="0" indent="0" algn="l" rtl="0">
              <a:lnSpc>
                <a:spcPct val="100000"/>
              </a:lnSpc>
              <a:spcBef>
                <a:spcPts val="600"/>
              </a:spcBef>
              <a:spcAft>
                <a:spcPts val="0"/>
              </a:spcAft>
              <a:buSzPts val="2000"/>
              <a:buNone/>
            </a:pPr>
            <a:r>
              <a:rPr lang="fr-CA" sz="2000" dirty="0">
                <a:solidFill>
                  <a:srgbClr val="000000"/>
                </a:solidFill>
                <a:latin typeface="Calibri"/>
                <a:ea typeface="Calibri"/>
                <a:cs typeface="Calibri"/>
                <a:sym typeface="Calibri"/>
              </a:rPr>
              <a:t>Voir les directives de la NDSA sur la préservation numérique : </a:t>
            </a:r>
            <a:r>
              <a:rPr lang="fr-CA" sz="20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https://ndsa.org/publications/levels-of-digital-preservation/</a:t>
            </a:r>
            <a:r>
              <a:rPr lang="fr-CA" sz="2000" dirty="0">
                <a:solidFill>
                  <a:srgbClr val="000000"/>
                </a:solidFill>
                <a:latin typeface="Calibri"/>
                <a:ea typeface="Calibri"/>
                <a:cs typeface="Calibri"/>
                <a:sym typeface="Calibri"/>
              </a:rPr>
              <a:t>.</a:t>
            </a:r>
          </a:p>
          <a:p>
            <a:pPr marL="101600" lvl="0" indent="0" algn="l" rtl="0">
              <a:lnSpc>
                <a:spcPct val="100000"/>
              </a:lnSpc>
              <a:spcBef>
                <a:spcPts val="600"/>
              </a:spcBef>
              <a:spcAft>
                <a:spcPts val="0"/>
              </a:spcAft>
              <a:buSzPts val="2000"/>
              <a:buNone/>
            </a:pPr>
            <a:endParaRPr sz="2000"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9</a:t>
            </a:fld>
            <a:endParaRPr/>
          </a:p>
        </p:txBody>
      </p:sp>
      <p:sp>
        <p:nvSpPr>
          <p:cNvPr id="119" name="Google Shape;119;p9"/>
          <p:cNvSpPr txBox="1"/>
          <p:nvPr/>
        </p:nvSpPr>
        <p:spPr>
          <a:xfrm>
            <a:off x="440255" y="1069075"/>
            <a:ext cx="8520600" cy="3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4000"/>
              <a:buFont typeface="Montserrat"/>
              <a:buNone/>
            </a:pPr>
            <a:endParaRPr sz="200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a:latin typeface="Calibri"/>
              <a:ea typeface="Calibri"/>
              <a:cs typeface="Calibri"/>
              <a:sym typeface="Calibri"/>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a:p>
            <a:pPr marL="342900" marR="0" lvl="0" indent="-88900" algn="l" rtl="0">
              <a:lnSpc>
                <a:spcPct val="100000"/>
              </a:lnSpc>
              <a:spcBef>
                <a:spcPts val="0"/>
              </a:spcBef>
              <a:spcAft>
                <a:spcPts val="0"/>
              </a:spcAft>
              <a:buClr>
                <a:srgbClr val="FFFFFF"/>
              </a:buClr>
              <a:buSzPts val="4000"/>
              <a:buFont typeface="Arial"/>
              <a:buNone/>
            </a:pPr>
            <a:endParaRPr sz="2000" b="1">
              <a:solidFill>
                <a:schemeClr val="dk1"/>
              </a:solidFill>
              <a:latin typeface="Montserrat"/>
              <a:ea typeface="Montserrat"/>
              <a:cs typeface="Montserrat"/>
              <a:sym typeface="Montserrat"/>
            </a:endParaRPr>
          </a:p>
        </p:txBody>
      </p:sp>
      <p:sp>
        <p:nvSpPr>
          <p:cNvPr id="120" name="Google Shape;120;p9"/>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4000"/>
              <a:buFont typeface="Arial"/>
              <a:buNone/>
            </a:pPr>
            <a:r>
              <a:rPr lang="fr-CA" sz="2400" b="1" dirty="0">
                <a:latin typeface="Calibri"/>
                <a:ea typeface="Calibri"/>
                <a:cs typeface="Calibri"/>
                <a:sym typeface="Calibri"/>
              </a:rPr>
              <a:t>D’autres stratégies de préservation numérique</a:t>
            </a:r>
            <a:endParaRPr sz="2400" b="1"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2705</Words>
  <Application>Microsoft Macintosh PowerPoint</Application>
  <PresentationFormat>Affichage à l'écran (16:9)</PresentationFormat>
  <Paragraphs>233</Paragraphs>
  <Slides>21</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Calibri</vt:lpstr>
      <vt:lpstr>Montserrat</vt:lpstr>
      <vt:lpstr>Arial</vt:lpstr>
      <vt:lpstr>Simple Light</vt:lpstr>
      <vt:lpstr>Introduction à  la préservation numérique </vt:lpstr>
      <vt:lpstr>Plan de la présentation</vt:lpstr>
      <vt:lpstr>Qu’est-ce que la préservation numérique?</vt:lpstr>
      <vt:lpstr>Pourquoi la préservation numérique est-elle nécessaire?</vt:lpstr>
      <vt:lpstr>Préservation des bits</vt:lpstr>
      <vt:lpstr>Préservation des bits</vt:lpstr>
      <vt:lpstr>Fixité</vt:lpstr>
      <vt:lpstr>Duplication</vt:lpstr>
      <vt:lpstr>D’autres stratégies de préservation numérique</vt:lpstr>
      <vt:lpstr>D’autres stratégies de préservation numérique</vt:lpstr>
      <vt:lpstr>Identification, description et validation des formats de fichiers</vt:lpstr>
      <vt:lpstr>Identification, description et validation des formats de fichiers</vt:lpstr>
      <vt:lpstr>Identification, description et validation des formats de fichiers</vt:lpstr>
      <vt:lpstr>Migration, Standardisation, Émulation des fichiers</vt:lpstr>
      <vt:lpstr>Standardisation</vt:lpstr>
      <vt:lpstr>Émulation</vt:lpstr>
      <vt:lpstr>Infrastructure de préservation numérique</vt:lpstr>
      <vt:lpstr>Infrastructure de préservation numérique</vt:lpstr>
      <vt:lpstr>https://sandbox.archivematica.org/administration/accounts/login/  Nom d’utilisateur ou d’utilisatrice : demo@example.com Mot de passe : demodemo</vt:lpstr>
      <vt:lpstr>Ressources introductives à la préservation numérique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préservation numérique </dc:title>
  <cp:lastModifiedBy>Justin Roy</cp:lastModifiedBy>
  <cp:revision>32</cp:revision>
  <dcterms:modified xsi:type="dcterms:W3CDTF">2023-07-10T14:42:00Z</dcterms:modified>
</cp:coreProperties>
</file>