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ssistan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h8z7Z5BPb+VZpKPjDfLpoZS7h5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ssistant-bold.fntdata"/><Relationship Id="rId41" Type="http://schemas.openxmlformats.org/officeDocument/2006/relationships/font" Target="fonts/Assistant-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ayweb.pag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ifer.rhizome.or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ytdl-org" TargetMode="External"/><Relationship Id="rId3" Type="http://schemas.openxmlformats.org/officeDocument/2006/relationships/hyperlink" Target="http://web.archive.org/" TargetMode="External"/><Relationship Id="rId4" Type="http://schemas.openxmlformats.org/officeDocument/2006/relationships/hyperlink" Target="https://www.docnow.io/" TargetMode="External"/><Relationship Id="rId5" Type="http://schemas.openxmlformats.org/officeDocument/2006/relationships/hyperlink" Target="https://netpreserve.org/web-archiving/tools-and-softwar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w.rhizome.org/" TargetMode="External"/><Relationship Id="rId3" Type="http://schemas.openxmlformats.org/officeDocument/2006/relationships/hyperlink" Target="https://www.danah.or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texte.ca/app/uploads/sites/2/2021/06/web_archiving_guide.pd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ucho.org/" TargetMode="External"/><Relationship Id="rId3" Type="http://schemas.openxmlformats.org/officeDocument/2006/relationships/hyperlink" Target="https://carta.archive-it.or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url.com/mryramh7"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recorder.ne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webrecorder/archiveweb.page/releas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Welcome/intros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Sarah: web archiving is one aspect of my job, I lead the library’s web archiving efforts; help my colleagues preserve web content and I give workshops on web archiving for Concordia grad students and faculty.</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Hélène Brousseau is the digital media and visual resources librarian at Concordia University, formally the digital collections and systems librarian at Artexte where she lead Artexte’s Web archiving initiatives which include introductory workshops using Webrecorder and Conifer.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highlight>
                  <a:schemeClr val="lt1"/>
                </a:highlight>
                <a:latin typeface="Calibri"/>
                <a:ea typeface="Calibri"/>
                <a:cs typeface="Calibri"/>
                <a:sym typeface="Calibri"/>
              </a:rPr>
              <a:t>This is a beginner-level workshop, more practical-oriented than technical-oriented</a:t>
            </a:r>
            <a:endParaRPr sz="1200">
              <a:solidFill>
                <a:schemeClr val="dk1"/>
              </a:solidFill>
              <a:latin typeface="Calibri"/>
              <a:ea typeface="Calibri"/>
              <a:cs typeface="Calibri"/>
              <a:sym typeface="Calibri"/>
            </a:endParaRPr>
          </a:p>
          <a:p>
            <a:pPr indent="0" lvl="0" marL="0" rtl="0" algn="l">
              <a:lnSpc>
                <a:spcPct val="100000"/>
              </a:lnSpc>
              <a:spcBef>
                <a:spcPts val="720"/>
              </a:spcBef>
              <a:spcAft>
                <a:spcPts val="0"/>
              </a:spcAft>
              <a:buClr>
                <a:schemeClr val="dk1"/>
              </a:buClr>
              <a:buSzPts val="1100"/>
              <a:buFont typeface="Arial"/>
              <a:buNone/>
            </a:pPr>
            <a:r>
              <a:rPr lang="fr" sz="1200">
                <a:solidFill>
                  <a:schemeClr val="dk1"/>
                </a:solidFill>
                <a:latin typeface="Calibri"/>
                <a:ea typeface="Calibri"/>
                <a:cs typeface="Calibri"/>
                <a:sym typeface="Calibri"/>
              </a:rPr>
              <a:t>Goal of workshop: to introduce you to the practice of web archiving; mention some things to think about as you plan to archive web content; and show you a free tool to preserve web content on a small scale</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rtl="0" algn="l">
              <a:lnSpc>
                <a:spcPct val="100000"/>
              </a:lnSpc>
              <a:spcBef>
                <a:spcPts val="72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1218b7c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1218b7cf5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if you go into an existing collection,</a:t>
            </a:r>
            <a:endParaRPr/>
          </a:p>
          <a:p>
            <a:pPr indent="0" lvl="0" marL="0" rtl="0" algn="l">
              <a:lnSpc>
                <a:spcPct val="100000"/>
              </a:lnSpc>
              <a:spcBef>
                <a:spcPts val="0"/>
              </a:spcBef>
              <a:spcAft>
                <a:spcPts val="0"/>
              </a:spcAft>
              <a:buSzPts val="1100"/>
              <a:buNone/>
            </a:pPr>
            <a:r>
              <a:rPr lang="fr"/>
              <a:t>you’ll have a list of pages you have captured, with the size of the page, and the date captured</a:t>
            </a:r>
            <a:endParaRPr/>
          </a:p>
          <a:p>
            <a:pPr indent="0" lvl="0" marL="0" rtl="0" algn="l">
              <a:lnSpc>
                <a:spcPct val="100000"/>
              </a:lnSpc>
              <a:spcBef>
                <a:spcPts val="0"/>
              </a:spcBef>
              <a:spcAft>
                <a:spcPts val="0"/>
              </a:spcAft>
              <a:buSzPts val="1100"/>
              <a:buNone/>
            </a:pPr>
            <a:r>
              <a:rPr lang="fr"/>
              <a:t>If you want to start a new capture in that collection, click on the blue button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218b7cf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41218b7cf5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new window will pop up, where you can put the URL to capture</a:t>
            </a:r>
            <a:endParaRPr/>
          </a:p>
          <a:p>
            <a:pPr indent="0" lvl="0" marL="0" rtl="0" algn="l">
              <a:lnSpc>
                <a:spcPct val="100000"/>
              </a:lnSpc>
              <a:spcBef>
                <a:spcPts val="0"/>
              </a:spcBef>
              <a:spcAft>
                <a:spcPts val="0"/>
              </a:spcAft>
              <a:buSzPts val="1100"/>
              <a:buNone/>
            </a:pPr>
            <a:r>
              <a:rPr lang="fr"/>
              <a:t>click go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1218b7cf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41218b7cf5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by default, the capture will start with the autopilot feature on: this little indicator at the top right corner tells you the progress of the capture. </a:t>
            </a:r>
            <a:endParaRPr/>
          </a:p>
          <a:p>
            <a:pPr indent="-304800" lvl="0" marL="457200" rtl="0" algn="l">
              <a:lnSpc>
                <a:spcPct val="115000"/>
              </a:lnSpc>
              <a:spcBef>
                <a:spcPts val="0"/>
              </a:spcBef>
              <a:spcAft>
                <a:spcPts val="0"/>
              </a:spcAft>
              <a:buClr>
                <a:schemeClr val="dk1"/>
              </a:buClr>
              <a:buSzPts val="1200"/>
              <a:buFont typeface="Assistant"/>
              <a:buChar char="●"/>
            </a:pPr>
            <a:r>
              <a:rPr b="1" lang="fr" sz="1200">
                <a:solidFill>
                  <a:schemeClr val="dk1"/>
                </a:solidFill>
                <a:latin typeface="Assistant"/>
                <a:ea typeface="Assistant"/>
                <a:cs typeface="Assistant"/>
                <a:sym typeface="Assistant"/>
              </a:rPr>
              <a:t>brown with number: capture in progress</a:t>
            </a:r>
            <a:endParaRPr b="1" sz="1200">
              <a:solidFill>
                <a:schemeClr val="dk1"/>
              </a:solidFill>
              <a:latin typeface="Assistant"/>
              <a:ea typeface="Assistant"/>
              <a:cs typeface="Assistant"/>
              <a:sym typeface="Assistant"/>
            </a:endParaRPr>
          </a:p>
          <a:p>
            <a:pPr indent="-304800" lvl="0" marL="457200" rtl="0" algn="l">
              <a:lnSpc>
                <a:spcPct val="115000"/>
              </a:lnSpc>
              <a:spcBef>
                <a:spcPts val="0"/>
              </a:spcBef>
              <a:spcAft>
                <a:spcPts val="0"/>
              </a:spcAft>
              <a:buClr>
                <a:schemeClr val="dk1"/>
              </a:buClr>
              <a:buSzPts val="1200"/>
              <a:buFont typeface="Assistant"/>
              <a:buChar char="●"/>
            </a:pPr>
            <a:r>
              <a:rPr b="1" lang="fr" sz="1200">
                <a:solidFill>
                  <a:schemeClr val="dk1"/>
                </a:solidFill>
                <a:latin typeface="Assistant"/>
                <a:ea typeface="Assistant"/>
                <a:cs typeface="Assistant"/>
                <a:sym typeface="Assistant"/>
              </a:rPr>
              <a:t>green: the capture is completed for the page.</a:t>
            </a:r>
            <a:endParaRPr>
              <a:solidFill>
                <a:schemeClr val="dk1"/>
              </a:solidFill>
            </a:endParaRPr>
          </a:p>
          <a:p>
            <a:pPr indent="0" lvl="0" marL="0" rtl="0" algn="l">
              <a:lnSpc>
                <a:spcPct val="100000"/>
              </a:lnSpc>
              <a:spcBef>
                <a:spcPts val="0"/>
              </a:spcBef>
              <a:spcAft>
                <a:spcPts val="0"/>
              </a:spcAft>
              <a:buSzPts val="1100"/>
              <a:buNone/>
            </a:pPr>
            <a:r>
              <a:rPr lang="fr">
                <a:solidFill>
                  <a:schemeClr val="dk1"/>
                </a:solidFill>
              </a:rPr>
              <a:t>what’s happening is that app is copying all the content that’s loading in the browser as you’re viewing it: sometimes you need to interact with the page for something to load, for example clicking play on a video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you need to interact with the page; click on images, links, audiovisual content, to make sure everything gets saved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218b7cf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41218b7cf5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after you’re done, you can review what you captured: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on your collection page, you will see the URLs of all the webpages you archived during your capture session, along with the timestamp and amount of data captured</a:t>
            </a:r>
            <a:endParaRPr/>
          </a:p>
          <a:p>
            <a:pPr indent="0" lvl="0" marL="0" rtl="0" algn="l">
              <a:lnSpc>
                <a:spcPct val="100000"/>
              </a:lnSpc>
              <a:spcBef>
                <a:spcPts val="0"/>
              </a:spcBef>
              <a:spcAft>
                <a:spcPts val="0"/>
              </a:spcAft>
              <a:buSzPts val="1100"/>
              <a:buNone/>
            </a:pPr>
            <a:r>
              <a:rPr lang="fr"/>
              <a:t>it’s also possible to delete a URL if you accidentally captured something you didn’t want included.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1218b7cf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41218b7cf5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you can play back your capture to review it, to make sure everything is loading properly.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1218b7cf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41218b7cf5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few options for downloading or sharing your captured content:</a:t>
            </a:r>
            <a:endParaRPr/>
          </a:p>
          <a:p>
            <a:pPr indent="0" lvl="0" marL="0" rtl="0" algn="l">
              <a:lnSpc>
                <a:spcPct val="100000"/>
              </a:lnSpc>
              <a:spcBef>
                <a:spcPts val="0"/>
              </a:spcBef>
              <a:spcAft>
                <a:spcPts val="0"/>
              </a:spcAft>
              <a:buSzPts val="1100"/>
              <a:buNone/>
            </a:pPr>
            <a:r>
              <a:rPr lang="fr"/>
              <a:t>you can download a warc file, which is the pretty much standard file format for web archives</a:t>
            </a:r>
            <a:endParaRPr/>
          </a:p>
          <a:p>
            <a:pPr indent="0" lvl="0" marL="0" rtl="0" algn="l">
              <a:lnSpc>
                <a:spcPct val="100000"/>
              </a:lnSpc>
              <a:spcBef>
                <a:spcPts val="0"/>
              </a:spcBef>
              <a:spcAft>
                <a:spcPts val="0"/>
              </a:spcAft>
              <a:buSzPts val="1100"/>
              <a:buNone/>
            </a:pPr>
            <a:r>
              <a:rPr lang="fr"/>
              <a:t>	a warc will contain all of the data that was saved from your capture; so all of the html, all the code, all the images, all the elements that were harvested form the webpage, all packaged into one file.</a:t>
            </a:r>
            <a:endParaRPr/>
          </a:p>
          <a:p>
            <a:pPr indent="0" lvl="0" marL="0" rtl="0" algn="l">
              <a:lnSpc>
                <a:spcPct val="100000"/>
              </a:lnSpc>
              <a:spcBef>
                <a:spcPts val="0"/>
              </a:spcBef>
              <a:spcAft>
                <a:spcPts val="0"/>
              </a:spcAft>
              <a:buSzPts val="1100"/>
              <a:buNone/>
            </a:pPr>
            <a:r>
              <a:rPr lang="fr"/>
              <a:t>	it also contains important metadata like the date and time of the capture, and the tool used</a:t>
            </a:r>
            <a:endParaRPr/>
          </a:p>
          <a:p>
            <a:pPr indent="0" lvl="0" marL="0" rtl="0" algn="l">
              <a:lnSpc>
                <a:spcPct val="100000"/>
              </a:lnSpc>
              <a:spcBef>
                <a:spcPts val="0"/>
              </a:spcBef>
              <a:spcAft>
                <a:spcPts val="0"/>
              </a:spcAft>
              <a:buSzPts val="1100"/>
              <a:buNone/>
            </a:pPr>
            <a:r>
              <a:rPr lang="fr"/>
              <a:t>you can also download a WACZ file, which is a zipped version of WARC, it s a newer more efficient specification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so what do you do with this warc file?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and then you can save multiple copies on cloud storage for safekeeping; if you’d like to share it with someone you can just give them a copy of the WARC file, they don’t have to download this application, all they have to do is load it into their browser using replayweb.page, which we will show you in a moment.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1218b7cf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41218b7cf5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100"/>
              <a:buNone/>
            </a:pPr>
            <a:r>
              <a:rPr lang="fr" sz="1200">
                <a:solidFill>
                  <a:srgbClr val="5C5962"/>
                </a:solidFill>
                <a:highlight>
                  <a:srgbClr val="FFFFFF"/>
                </a:highlight>
                <a:latin typeface="Roboto"/>
                <a:ea typeface="Roboto"/>
                <a:cs typeface="Roboto"/>
                <a:sym typeface="Roboto"/>
              </a:rPr>
              <a:t>so that’s the desktop app</a:t>
            </a:r>
            <a:endParaRPr sz="1200">
              <a:solidFill>
                <a:srgbClr val="5C596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fr" sz="1200">
                <a:solidFill>
                  <a:srgbClr val="5C5962"/>
                </a:solidFill>
                <a:highlight>
                  <a:srgbClr val="FFFFFF"/>
                </a:highlight>
                <a:latin typeface="Roboto"/>
                <a:ea typeface="Roboto"/>
                <a:cs typeface="Roboto"/>
                <a:sym typeface="Roboto"/>
              </a:rPr>
              <a:t>there’s also the browser extension option, which we won’t demo, but it’s good to be aware of:</a:t>
            </a:r>
            <a:endParaRPr sz="1200">
              <a:solidFill>
                <a:srgbClr val="5C596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fr" sz="1200">
                <a:solidFill>
                  <a:srgbClr val="5C5962"/>
                </a:solidFill>
                <a:highlight>
                  <a:srgbClr val="FFFFFF"/>
                </a:highlight>
                <a:latin typeface="Roboto"/>
                <a:ea typeface="Roboto"/>
                <a:cs typeface="Roboto"/>
                <a:sym typeface="Roboto"/>
              </a:rPr>
              <a:t>it essentially works the same way as the desktop: rather than storing the captured content on your computer, it stores it temporarily in your browser–once you’re done capturing, you can download a warc file and save it.</a:t>
            </a:r>
            <a:endParaRPr sz="1200">
              <a:solidFill>
                <a:srgbClr val="5C5962"/>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1218b7cf5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41218b7cf5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just to show you what it looks like: just open your browser and to the URL that you want to capture, and click on the extension and click start. so really simple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f19ca7be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1f19ca7be0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400"/>
              <a:buNone/>
            </a:pPr>
            <a:r>
              <a:rPr b="1" lang="fr" sz="1400" u="sng">
                <a:solidFill>
                  <a:schemeClr val="hlink"/>
                </a:solidFill>
                <a:latin typeface="Assistant"/>
                <a:ea typeface="Assistant"/>
                <a:cs typeface="Assistant"/>
                <a:sym typeface="Assistant"/>
                <a:hlinkClick r:id="rId2"/>
              </a:rPr>
              <a:t>https://replayweb.page/</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07ab8ee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407ab8ee91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7a5c09a3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27a5c09a38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
                <a:solidFill>
                  <a:schemeClr val="dk1"/>
                </a:solidFill>
              </a:rPr>
              <a:t>So what exactly is web archiving?</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IIPC defines web archiving as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so an ex of WA that you might be familiar with is the wayback machine.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Wayback is the platform by which you can access the IA’s vast collection of archived web pages (archiving the web since 1996, over 800 billion web pages in their archive), you can travel back through time and see what a web page looked like 10, 20 years ago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50">
                <a:solidFill>
                  <a:srgbClr val="202122"/>
                </a:solidFill>
                <a:highlight>
                  <a:srgbClr val="FFFFFF"/>
                </a:highlight>
              </a:rPr>
              <a:t>so the wayback machine is one famous example of WA. when we’re talking about WA this can be as simple as taking a snapshot of a webpage at a certain point in time, or as complex as creating a fully interactive copy of an entire website with all of its functionality preserved; </a:t>
            </a:r>
            <a:r>
              <a:rPr lang="fr" sz="1050">
                <a:solidFill>
                  <a:srgbClr val="202122"/>
                </a:solidFill>
                <a:highlight>
                  <a:schemeClr val="lt1"/>
                </a:highlight>
              </a:rPr>
              <a:t>and there’s a lot of different tools that allow you to do this, out they that all work a bit differently.</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50">
                <a:solidFill>
                  <a:srgbClr val="202122"/>
                </a:solidFill>
                <a:highlight>
                  <a:srgbClr val="FFFFFF"/>
                </a:highlight>
              </a:rPr>
              <a:t>so the important thing to note here is that there’s really a spectrum of complexity in web archiving, depending on what your goal is and what exactly you’re trying to capture.</a:t>
            </a:r>
            <a:endParaRPr sz="1050">
              <a:solidFill>
                <a:srgbClr val="202122"/>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8253fbc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48253fbcd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dddf594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9dddf594e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earlier I gave some history about webrecorder: when the Mellon grant project ended, Rhizome actually rebranded parts of the software as a web archives hosting service, and they renamed it Conifer.</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Conifer has a free tier which allows you to host up to 5 GB of content; and a supporter tier (current prices are 20 USD per month or 200 per year for 40 Gb of space)</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Good option if you want to make your web archives easily accessible: anyone with the link can view them (no need to upload them to replay.webpage), and option to add descriptive metadata, etc.</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u="sng">
                <a:solidFill>
                  <a:schemeClr val="hlink"/>
                </a:solidFill>
                <a:highlight>
                  <a:srgbClr val="FFFFFF"/>
                </a:highlight>
                <a:hlinkClick r:id="rId2"/>
              </a:rPr>
              <a:t>https://conifer.rhizome.org/</a:t>
            </a:r>
            <a:r>
              <a:rPr lang="fr" sz="1200">
                <a:solidFill>
                  <a:srgbClr val="3E3E3E"/>
                </a:solidFill>
                <a:highlight>
                  <a:srgbClr val="FFFFFF"/>
                </a:highlight>
              </a:rPr>
              <a:t>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07ab8ee9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07ab8ee9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u="sng">
                <a:solidFill>
                  <a:schemeClr val="hlink"/>
                </a:solidFill>
                <a:hlinkClick r:id="rId2"/>
              </a:rPr>
              <a:t>https://github.com/ytdl-org</a:t>
            </a:r>
            <a:r>
              <a:rPr lang="fr"/>
              <a:t> </a:t>
            </a:r>
            <a:endParaRPr/>
          </a:p>
          <a:p>
            <a:pPr indent="0" lvl="0" marL="0" rtl="0" algn="l">
              <a:lnSpc>
                <a:spcPct val="100000"/>
              </a:lnSpc>
              <a:spcBef>
                <a:spcPts val="0"/>
              </a:spcBef>
              <a:spcAft>
                <a:spcPts val="0"/>
              </a:spcAft>
              <a:buClr>
                <a:schemeClr val="dk1"/>
              </a:buClr>
              <a:buSzPts val="1100"/>
              <a:buFont typeface="Arial"/>
              <a:buNone/>
            </a:pPr>
            <a:r>
              <a:rPr lang="fr" u="sng">
                <a:solidFill>
                  <a:schemeClr val="hlink"/>
                </a:solidFill>
                <a:hlinkClick r:id="rId3"/>
              </a:rPr>
              <a:t>http://web.archive.org/</a:t>
            </a:r>
            <a:endParaRPr/>
          </a:p>
          <a:p>
            <a:pPr indent="0" lvl="0" marL="0" rtl="0" algn="l">
              <a:lnSpc>
                <a:spcPct val="100000"/>
              </a:lnSpc>
              <a:spcBef>
                <a:spcPts val="0"/>
              </a:spcBef>
              <a:spcAft>
                <a:spcPts val="0"/>
              </a:spcAft>
              <a:buSzPts val="1100"/>
              <a:buNone/>
            </a:pPr>
            <a:r>
              <a:rPr lang="fr" u="sng">
                <a:solidFill>
                  <a:schemeClr val="hlink"/>
                </a:solidFill>
                <a:hlinkClick r:id="rId4"/>
              </a:rPr>
              <a:t>https://www.docnow.io/</a:t>
            </a:r>
            <a:endParaRPr/>
          </a:p>
          <a:p>
            <a:pPr indent="0" lvl="0" marL="0" rtl="0" algn="l">
              <a:lnSpc>
                <a:spcPct val="100000"/>
              </a:lnSpc>
              <a:spcBef>
                <a:spcPts val="0"/>
              </a:spcBef>
              <a:spcAft>
                <a:spcPts val="0"/>
              </a:spcAft>
              <a:buSzPts val="1100"/>
              <a:buNone/>
            </a:pPr>
            <a:r>
              <a:rPr lang="fr" u="sng">
                <a:solidFill>
                  <a:schemeClr val="hlink"/>
                </a:solidFill>
                <a:hlinkClick r:id="rId5"/>
              </a:rPr>
              <a:t>https://netpreserve.org/web-archiving/tools-and-software/</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8253fbc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48253fbcd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7ab8ee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407ab8ee9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Though the web has significantly augmented our capacity to disseminate information and share stories. It remains a fragile space where content is constantly at risk of disappearing. In most cases it can start happening in the space of a few years. In this context, there are many question that we must ask ourselves on preservation: who’s stories are being archived and who has power in this process?</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Traditional archives have been associated with long histories and a traditions of state power. And under the cover of objectivity and truth, archives and archivists have played an active role in giving space to certain voices all the while obscuring others.</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The tool we are introducing you today allows for anyone to archive web content with very few limitations, but this process still involves many ethical issues that we encourage you to take into consideration when doing web archiving.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In the next few slides, we will briefly explore some of the issues that you might be confronted with.</a:t>
            </a:r>
            <a:endParaRPr sz="1050">
              <a:solidFill>
                <a:srgbClr val="202122"/>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2f95a21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42f95a214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The first issue is a well known one: copyright</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You should consider copyright whenever you are archiving Websites that include content that is not yours. As an individual this may be easy to navigate, however if you are creating web archives for an organizational website or for a research group, you should tread carefully.</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For example, you produced an online exhibition that includes images. After the exhibition, you can no longer host the website, for whatever reason, and you want to use Webrecorder to archive the exhibition. If all the photographs you featured were in the public domain, then you don’t have to worry about it. But if you had to seek permissions from copyright holders to display those photographs in exhibition, you’ll probably want to make sure that they’re okay with their work being available online in perpetuity, not just for a set amount of time.</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Another important element to consider, is how this content will be made available? Will it continue to be available online as an archival version of the exhibition, or will it be an offline copy of the warc file, that’s accessible only on a local computer through a warc player like replay.webpage? And do researchers need to sign an access agreement to view it? </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If you have an archived website that is of significant research value, but you can’t get explicit permission from the copyright holder of that content to broadcast it; a more controlled access method might be appropriate.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so it’s important to think a out that as well</a:t>
            </a:r>
            <a:endParaRPr sz="1050">
              <a:solidFill>
                <a:srgbClr val="202122"/>
              </a:solidFill>
              <a:highlight>
                <a:srgbClr val="FFFFFF"/>
              </a:highlight>
            </a:endParaRPr>
          </a:p>
          <a:p>
            <a:pPr indent="0" lvl="0" marL="914400" rtl="0" algn="l">
              <a:lnSpc>
                <a:spcPct val="100000"/>
              </a:lnSpc>
              <a:spcBef>
                <a:spcPts val="0"/>
              </a:spcBef>
              <a:spcAft>
                <a:spcPts val="0"/>
              </a:spcAft>
              <a:buSzPts val="1100"/>
              <a:buNone/>
            </a:pPr>
            <a:r>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Obviously, best practice is to get written consent from the site owner to archive their content, perhaps as part of a donation agreement, before you embark on any web archiving</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This isn’t always necessarily feasible, also, the site owner doesn’t necessarily own all the copyright to the works displayed on their website, so another best practice is to have really clear takedown mechanisms; for eg a form where the someone can contact you and have their content removed from the web archive upon request–this is how the IA and other big web archives handle this.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07ab8ee9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407ab8ee91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Beyond copyright there are also some ethical issues to consider when archiving the web.  For example, the right to privacy and consent.</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If something is accessible on the Web, does it mean that anyone can archive and store the content?</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The community around the Documenting the Now initiative have explored some of  these issues, in their White Paper Ethical Considerations for Archiving Social Media Content Generated by Contemporary Social Movements. In their paper, authors Bergis Jules, Ed Summers and Dr. Vernon Mitchell Jr say that “ For archivists and scholars interested in archiving or research that involves social media content, the internet affords the luxury of a certain amount of distance to be able to observe people, consume information generated by and about them, and collect their data without having to participate in equitable engagement as a way to understand their lives, communities, or concerns.”</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Keep in mind that web archiving for a specific subject or an event across many websites and platforms can lead to problematic situations, this is particularly true when working with social media content involving political subjects, active conflicts, social activism and movements.</a:t>
            </a:r>
            <a:endParaRPr>
              <a:solidFill>
                <a:schemeClr val="dk1"/>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Before starting a project, you may want to consider an ethical check-up, here are a few questions that could help you make sure that what you are planning is respectful:</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What do you want to bear witness to, and for whom?</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Consider what was the initial intention or planned audience when the content was published. Will archiving the website result in a negative impact for the original content creator?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Does the content involve minors either as producers or as subject, this might be an issue around the right to be forgotten</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You might also need to consider the audience that will be using or studying the web archive</a:t>
            </a:r>
            <a:endParaRPr sz="1050">
              <a:solidFill>
                <a:srgbClr val="202122"/>
              </a:solidFill>
              <a:highlight>
                <a:schemeClr val="lt1"/>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chemeClr val="lt1"/>
                </a:highlight>
              </a:rPr>
              <a:t>For example, when documenting social movements, the archives might include archives of acts of civil disobedience, you might be confronted with situations where your archival work may be used in police investigations.</a:t>
            </a:r>
            <a:endParaRPr sz="1050">
              <a:solidFill>
                <a:srgbClr val="202122"/>
              </a:solidFill>
              <a:highlight>
                <a:schemeClr val="lt1"/>
              </a:highlight>
            </a:endParaRPr>
          </a:p>
          <a:p>
            <a:pPr indent="0" lvl="0" marL="91440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Who produces the content, and how close are we to them? (possible bias in the selection of archived content)</a:t>
            </a:r>
            <a:endParaRPr>
              <a:solidFill>
                <a:schemeClr val="dk1"/>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How is the archive contextualized? What information do you consign with the archival file that will support a better understanding of what is the context of creation and the person or community that is the subject of the website.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Best practice strategies that have been adopted by many archivists in the field to mitigate these issues and many others that you might be confronted to include: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aim to be close to the subject you are archiving. Ideally contacting and getting to know the people and organizations that you want to archive before doing the work.</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try to be aware of the biases that you arrive with that will have an impact on selection, prioritize working in committees with different stakeholders when possible.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evaluate the ethical risks of the project beforehand.  For example will we be able to identify individuals in the project or will results only be communicated in a way that respects the original creators or where they cannot be identified like in a visualization for example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07ab8ee9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407ab8ee9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1" marL="914400" rtl="0" algn="l">
              <a:lnSpc>
                <a:spcPct val="100000"/>
              </a:lnSpc>
              <a:spcBef>
                <a:spcPts val="0"/>
              </a:spcBef>
              <a:spcAft>
                <a:spcPts val="0"/>
              </a:spcAft>
              <a:buClr>
                <a:srgbClr val="202122"/>
              </a:buClr>
              <a:buSzPts val="1050"/>
              <a:buChar char="○"/>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For more information about ethical issues surrounding Web archiving, we recommend a listen of the conferences presented during the National Forum on Ethics in Archiving the Web conference from 2018, available online.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u="sng">
                <a:solidFill>
                  <a:schemeClr val="hlink"/>
                </a:solidFill>
                <a:highlight>
                  <a:srgbClr val="FFFFFF"/>
                </a:highlight>
                <a:hlinkClick r:id="rId2"/>
              </a:rPr>
              <a:t>https://eaw.rhizome.org/</a:t>
            </a:r>
            <a:r>
              <a:rPr lang="fr" sz="1050">
                <a:solidFill>
                  <a:srgbClr val="202122"/>
                </a:solidFill>
                <a:highlight>
                  <a:srgbClr val="FFFFFF"/>
                </a:highlight>
              </a:rPr>
              <a:t>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Here is the link to the Documenting the Now White paper and</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If the issues of privacy interest you, we recommend looking at the work of Danah Boyd (</a:t>
            </a:r>
            <a:r>
              <a:rPr lang="fr" sz="1050" u="sng">
                <a:solidFill>
                  <a:schemeClr val="hlink"/>
                </a:solidFill>
                <a:highlight>
                  <a:srgbClr val="FFFFFF"/>
                </a:highlight>
                <a:hlinkClick r:id="rId3"/>
              </a:rPr>
              <a:t>https://www.danah.org/</a:t>
            </a:r>
            <a:r>
              <a:rPr lang="fr" sz="1050">
                <a:solidFill>
                  <a:srgbClr val="202122"/>
                </a:solidFill>
                <a:highlight>
                  <a:srgbClr val="FFFFFF"/>
                </a:highlight>
              </a:rPr>
              <a:t>) who explores reasonable expectation of privacy particularly with teens. She has published multiple books including:  Participatory Culture in a Networked Era: A Conversation on Youth, Learning, Commerce, and Politics (2015)</a:t>
            </a:r>
            <a:endParaRPr sz="1050">
              <a:solidFill>
                <a:srgbClr val="202122"/>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2f95a21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42f95a214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Now that we’ve explored the foundational concepts of Web archiving and some ethical issues,  I’d like to take a few moments to discuss the planning of a Web archiving project.</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Planning is key to a successful Web archiving initiative, as with any archival work.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You would never start building a classification scheme for an archival fonds without first evaluating the materials and even inventorying the documents. Same with Web archiving. </a:t>
            </a:r>
            <a:endParaRPr sz="1050">
              <a:solidFill>
                <a:srgbClr val="202122"/>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7a5c09a3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27a5c09a38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Planning will ensure that you define clearly the limits of the work to be done and for this there are a few steps we want to bring to your attention</a:t>
            </a:r>
            <a:endParaRPr sz="1050">
              <a:solidFill>
                <a:srgbClr val="20212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a:solidFill>
                  <a:srgbClr val="202122"/>
                </a:solidFill>
                <a:highlight>
                  <a:srgbClr val="FFFFFF"/>
                </a:highlight>
              </a:rPr>
              <a:t> On the right of the screen, you can see a one-page document that is available in French and in English from Artexte’s Website, you can use it as a guide to inform the questions that you should be asking yourself.</a:t>
            </a:r>
            <a:endParaRPr sz="1050">
              <a:solidFill>
                <a:srgbClr val="20212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u="sng">
                <a:solidFill>
                  <a:schemeClr val="hlink"/>
                </a:solidFill>
                <a:highlight>
                  <a:srgbClr val="FFFFFF"/>
                </a:highlight>
                <a:hlinkClick r:id="rId2"/>
              </a:rPr>
              <a:t>https://artexte.ca/app/uploads/sites/2/2021/06/web_archiving_guide.pdf</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Determine your objectives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What is the purpose of the capture?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Who is the target audience for the archives?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Define the scope of the project and the archiving sessions: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Are you archiving a whole website or only portions?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be archiving across multiple websites to create a collection?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archive external links?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include multimedia elements such as video and audio components? (If not, will these be archived elsewhere?, how do you ensure a link between the documents?)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When planning your project, consider the context of the websites you plan to archive.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For example, who created them and for who?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Does your planned harvesting allow you to give a complete or partial portrait of the content you are capturing?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If you are only capturing portions of a website, perhaps you need to reflect on how you will contextualize of your archival file. For example, will it be necessary to complete the file with additional information to ensure proper interpretation by future users.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Be organized, the tools we will be showing you today involve navigating the page manually, it is easy to lose track of which elements have been archived and which have not.</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take the time to list the websites you aim to archive before starting the capture.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the list will help plan objectives for individual harvesting sessions.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and it will be useful during your verifications once the work is complete.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07ab8ee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407ab8ee9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web archiving in libraries: preserving and providing access to information; </a:t>
            </a:r>
            <a:r>
              <a:rPr lang="fr"/>
              <a:t>cultural</a:t>
            </a:r>
            <a:r>
              <a:rPr lang="fr"/>
              <a:t> heritage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There’s also collaborative WA projects: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SUCHO: a network of </a:t>
            </a:r>
            <a:r>
              <a:rPr lang="fr" sz="1200">
                <a:solidFill>
                  <a:srgbClr val="5C5962"/>
                </a:solidFill>
                <a:highlight>
                  <a:srgbClr val="FFFFFF"/>
                </a:highlight>
                <a:latin typeface="Roboto"/>
                <a:ea typeface="Roboto"/>
                <a:cs typeface="Roboto"/>
                <a:sym typeface="Roboto"/>
              </a:rPr>
              <a:t>volunteer web archivists that formed at the start of the war, who collaborated to archive Ukranian websites before they went offline. </a:t>
            </a:r>
            <a:endParaRPr/>
          </a:p>
          <a:p>
            <a:pPr indent="0" lvl="0" marL="0" rtl="0" algn="l">
              <a:lnSpc>
                <a:spcPct val="100000"/>
              </a:lnSpc>
              <a:spcBef>
                <a:spcPts val="0"/>
              </a:spcBef>
              <a:spcAft>
                <a:spcPts val="0"/>
              </a:spcAft>
              <a:buClr>
                <a:schemeClr val="dk1"/>
              </a:buClr>
              <a:buSzPts val="1600"/>
              <a:buFont typeface="Arial"/>
              <a:buNone/>
            </a:pPr>
            <a:r>
              <a:rPr lang="fr" u="sng">
                <a:solidFill>
                  <a:schemeClr val="hlink"/>
                </a:solidFill>
                <a:hlinkClick r:id="rId2"/>
              </a:rPr>
              <a:t>https://www.sucho.org/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CARTA: a consortium of art libraries that was formed to build an archive of web content related to art history and contemporary art practice.</a:t>
            </a:r>
            <a:endParaRPr/>
          </a:p>
          <a:p>
            <a:pPr indent="0" lvl="0" marL="0" rtl="0" algn="l">
              <a:lnSpc>
                <a:spcPct val="100000"/>
              </a:lnSpc>
              <a:spcBef>
                <a:spcPts val="0"/>
              </a:spcBef>
              <a:spcAft>
                <a:spcPts val="0"/>
              </a:spcAft>
              <a:buSzPts val="1100"/>
              <a:buNone/>
            </a:pPr>
            <a:r>
              <a:rPr lang="fr"/>
              <a:t>participating Canadian institutions include AGO, National Gallery for example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u="sng">
                <a:solidFill>
                  <a:schemeClr val="hlink"/>
                </a:solidFill>
                <a:hlinkClick r:id="rId3"/>
              </a:rPr>
              <a:t>https://carta.archive-it.org/</a:t>
            </a:r>
            <a:r>
              <a:rPr lang="fr"/>
              <a:t> </a:t>
            </a:r>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713ba3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5713ba39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u="sng">
                <a:solidFill>
                  <a:schemeClr val="hlink"/>
                </a:solidFill>
                <a:hlinkClick r:id="rId2"/>
              </a:rPr>
              <a:t>https://tinyurl.com/mryramh7</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fr"/>
              <a:t>Excel version (HB share)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fc1bc8c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1fc1bc8c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87acee5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587acee5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(pause for questions)</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Many, many web archiving tools to choose from</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I won’t attempt to try to explain them all, but I’ll speak instead more broadly about two approaches, and talk about the advantages and disadvantages of each: these two approaches are crawler driven and user-driven (I should note that these are not really official terms, in that you won’t find an authoritative definition for them anywhere, but I have seen them used in an informal way in web archiving literature to describe these approaches, and I personally find them helpful. I just wanted to mention that in case you were wondering where these terms came from)</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So an example of a crawler-driven web archiving tool would be archive-it. The way this kind of tool works is that the web archivist come up with a list of seeds (URLs that you want to capture), you set the parameters for the seeds e.g., do you want every link on the page to also be captured, etc, and then once everything is set up: you start a crawl, and the web crawlers automatically do all the work of downloading all the code, images, documents, and other files from that URL, whatever is essential to reproducing the content as similarly to original form as possible. And this is completely hands off–you come back in a few hours or a couple days and you review what the crawlers captured. So this is great for web collections with a lot of content, it’s very scalable.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The disadvantage to this approach is that even for a pretty experienced web archivist, it can take a lot of trial and error and troubleshooting to figure out why certain parts of a website or web page weren’t captured by the crawlers. Also, when it comes to what we call dynamic content, meaning any content that requires user interaction to load, like a video that you need to click play on, or if you think of instagram, where as you scroll, more content loads–web crawlers typically really struggle to capture that content because they can’t interact with a website the same way a user can.</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fr" sz="1050">
                <a:solidFill>
                  <a:srgbClr val="202122"/>
                </a:solidFill>
                <a:highlight>
                  <a:schemeClr val="lt1"/>
                </a:highlight>
              </a:rPr>
              <a:t>So this is where user-driven or dynamic capture methods come in: the tool we’ll be showing you today, webrecorder, is an example of this. What we mean by user driven is that the capture process depends on active participation from a user. Rather than a web crawler going to just fetch content from a url in an automated way, what’s happening is the content that’s loading in your browser is being intercepted by the web archiving server, which is capturing exactly what you’re seeing in your browser during your session. So what’s great about these kinds of tools is that they’re really great at capturing dynamic content, because you are providing the interaction that it needs to capture that, by for example, clicking play on a video. Of course, the disadvantage is that it’s completely manual, so capturing an entire website, even a pretty small one, is quite time-consuming.</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07ab8ee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407ab8ee91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1218b7c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41218b7cf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Webrecorder is a community-run software project that develops open-source tools to capture websites and replay them.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So we’re going to be talking about two webrecorder tools today: archiveweb.page and replayweb.page. (as the names suggest, the first one captures web content and the second one replays the captured content)</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400"/>
              <a:buNone/>
            </a:pPr>
            <a:r>
              <a:rPr b="1" lang="fr" sz="1400" u="sng">
                <a:solidFill>
                  <a:schemeClr val="hlink"/>
                </a:solidFill>
                <a:latin typeface="Assistant"/>
                <a:ea typeface="Assistant"/>
                <a:cs typeface="Assistant"/>
                <a:sym typeface="Assistant"/>
                <a:hlinkClick r:id="rId2"/>
              </a:rPr>
              <a:t>https://webrecorder.net/</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rPr lang="f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4e75d77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44e75d77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bit of history: the webrecorder software was originally created in 2014 by an independent developer named ilya kreymer. From 2015-2020 they partnered with Rhizome with support from a Mellon Foundation grant to further develop the software. If anyone is unfamiliar with Rhizome, they’re a</a:t>
            </a:r>
            <a:r>
              <a:rPr lang="fr">
                <a:solidFill>
                  <a:schemeClr val="dk1"/>
                </a:solidFill>
              </a:rPr>
              <a:t> non-profit dedicated to promoting and preserving digital art, and they’re affiliated with the New Museum of Contemporary Art in New York City</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As of 2020, webrecorder is now an independent project again.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I’ll also mention that the capture tool that we’ll be using today, archiveweb.page is available as both a desktop app and a browser extension: for the demo we’ll be focusing mostly on the desktop application; the capture process is very similar for both.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so we’re going to show you how it works: I’m going to walk through the interface and the features with screenshots on the next few slides, and then H. will do a live demo and show you everything a second time. and at that point, you can follow along if you’d like on your own computer. but we’ll also give you some time after the demo to try it out yourself.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(if anyone would like a couple minutes to download archiveweb.page, please raise your hand)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link to download: </a:t>
            </a:r>
            <a:r>
              <a:rPr lang="fr" u="sng">
                <a:solidFill>
                  <a:schemeClr val="hlink"/>
                </a:solidFill>
                <a:hlinkClick r:id="rId2"/>
              </a:rPr>
              <a:t>https://github.com/webrecorder/archiveweb.page/releases</a:t>
            </a:r>
            <a:r>
              <a:rPr lang="fr"/>
              <a:t> </a:t>
            </a:r>
            <a:endParaRPr/>
          </a:p>
          <a:p>
            <a:pPr indent="0" lvl="0" marL="0" rtl="0" algn="l">
              <a:lnSpc>
                <a:spcPct val="100000"/>
              </a:lnSpc>
              <a:spcBef>
                <a:spcPts val="0"/>
              </a:spcBef>
              <a:spcAft>
                <a:spcPts val="0"/>
              </a:spcAft>
              <a:buSzPts val="1100"/>
              <a:buNone/>
            </a:pPr>
            <a:r>
              <a:rPr lang="fr"/>
              <a:t>paste in chat: (choose .exe for windows or .dmg for mac)</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rPr lang="fr"/>
              <a:t>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218b7cf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41218b7cf5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When you open the app, you will see all your collections under “current web archives”</a:t>
            </a:r>
            <a:endParaRPr/>
          </a:p>
          <a:p>
            <a:pPr indent="0" lvl="0" marL="0" rtl="0" algn="l">
              <a:lnSpc>
                <a:spcPct val="100000"/>
              </a:lnSpc>
              <a:spcBef>
                <a:spcPts val="0"/>
              </a:spcBef>
              <a:spcAft>
                <a:spcPts val="0"/>
              </a:spcAft>
              <a:buSzPts val="1100"/>
              <a:buNone/>
            </a:pPr>
            <a:r>
              <a:rPr lang="fr"/>
              <a:t>	</a:t>
            </a:r>
            <a:r>
              <a:rPr lang="fr">
                <a:solidFill>
                  <a:schemeClr val="dk1"/>
                </a:solidFill>
              </a:rPr>
              <a:t>you can see high-level information about your collections: date created, size, etc</a:t>
            </a:r>
            <a:endParaRPr/>
          </a:p>
          <a:p>
            <a:pPr indent="0" lvl="0" marL="0" rtl="0" algn="l">
              <a:lnSpc>
                <a:spcPct val="100000"/>
              </a:lnSpc>
              <a:spcBef>
                <a:spcPts val="0"/>
              </a:spcBef>
              <a:spcAft>
                <a:spcPts val="0"/>
              </a:spcAft>
              <a:buSzPts val="1100"/>
              <a:buNone/>
            </a:pPr>
            <a:r>
              <a:rPr lang="fr"/>
              <a:t>You can create a new one at the top left</a:t>
            </a:r>
            <a:endParaRPr/>
          </a:p>
          <a:p>
            <a:pPr indent="0" lvl="0" marL="0" rtl="0" algn="l">
              <a:lnSpc>
                <a:spcPct val="100000"/>
              </a:lnSpc>
              <a:spcBef>
                <a:spcPts val="0"/>
              </a:spcBef>
              <a:spcAft>
                <a:spcPts val="0"/>
              </a:spcAft>
              <a:buSzPts val="1100"/>
              <a:buNone/>
            </a:pPr>
            <a:r>
              <a:rPr lang="fr"/>
              <a:t>Or add to an existing collection using the blue button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1218b7c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41218b7cf5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hyperlink" Target="https://replayweb.p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netpreserv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hyperlink" Target="https://conifer.rhizome.org/" TargetMode="External"/><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s://github.com/ytdl-org" TargetMode="External"/><Relationship Id="rId5" Type="http://schemas.openxmlformats.org/officeDocument/2006/relationships/hyperlink" Target="http://web.archive.org/" TargetMode="External"/><Relationship Id="rId6" Type="http://schemas.openxmlformats.org/officeDocument/2006/relationships/hyperlink" Target="https://www.docnow.io/" TargetMode="External"/><Relationship Id="rId7" Type="http://schemas.openxmlformats.org/officeDocument/2006/relationships/hyperlink" Target="https://netpreserve.org/web-archiving/tools-and-softwa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hyperlink" Target="mailto:helene.brousseau@concordia.ca" TargetMode="External"/><Relationship Id="rId5" Type="http://schemas.openxmlformats.org/officeDocument/2006/relationships/hyperlink" Target="mailto:sarah.lake@concordia.c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hyperlink" Target="https://eaw.rhizome.org/" TargetMode="External"/><Relationship Id="rId5" Type="http://schemas.openxmlformats.org/officeDocument/2006/relationships/hyperlink" Target="https://www.docnow.io/docs/docnow-whitepaper-2018.pdf" TargetMode="External"/><Relationship Id="rId6" Type="http://schemas.openxmlformats.org/officeDocument/2006/relationships/hyperlink" Target="https://www.danah.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hyperlink" Target="https://artexte.ca/app/uploads/sites/2/2021/06/web_archiving_guid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webarchiveweb.bac-lac.canada.ca/" TargetMode="External"/><Relationship Id="rId11" Type="http://schemas.openxmlformats.org/officeDocument/2006/relationships/hyperlink" Target="https://webrecorder.net/" TargetMode="External"/><Relationship Id="rId10" Type="http://schemas.openxmlformats.org/officeDocument/2006/relationships/hyperlink" Target="https://archive-it.org/" TargetMode="External"/><Relationship Id="rId9" Type="http://schemas.openxmlformats.org/officeDocument/2006/relationships/hyperlink" Target="https://archive-it.org/organizations/1427" TargetMode="External"/><Relationship Id="rId5" Type="http://schemas.openxmlformats.org/officeDocument/2006/relationships/hyperlink" Target="https://www2.banq.qc.ca/collections/collections_patrimoniales/archives_web/?language_id=1" TargetMode="External"/><Relationship Id="rId6" Type="http://schemas.openxmlformats.org/officeDocument/2006/relationships/hyperlink" Target="https://www.sucho.org/" TargetMode="External"/><Relationship Id="rId7" Type="http://schemas.openxmlformats.org/officeDocument/2006/relationships/hyperlink" Target="https://carta.archive-it.org/" TargetMode="External"/><Relationship Id="rId8" Type="http://schemas.openxmlformats.org/officeDocument/2006/relationships/hyperlink" Target="https://archive-it.org/home/Concordi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hyperlink" Target="https://docs.google.com/spreadsheets/d/1lpKsTgE6P3C9e-qb20yXT45vs8pIULHC/edit?usp=sharing&amp;ouid=113728755677533745846&amp;rtpof=true&amp;sd=tru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hyperlink" Target="https://archiveweb.page/guide" TargetMode="External"/><Relationship Id="rId11" Type="http://schemas.openxmlformats.org/officeDocument/2006/relationships/hyperlink" Target="https://guides.cuny.edu/digital-toolkit/preservation" TargetMode="External"/><Relationship Id="rId10" Type="http://schemas.openxmlformats.org/officeDocument/2006/relationships/hyperlink" Target="https://netpreserve.org/" TargetMode="External"/><Relationship Id="rId12" Type="http://schemas.openxmlformats.org/officeDocument/2006/relationships/hyperlink" Target="https://archivesunleashed.org/about-project/" TargetMode="External"/><Relationship Id="rId9" Type="http://schemas.openxmlformats.org/officeDocument/2006/relationships/hyperlink" Target="https://www.docnow.io/" TargetMode="External"/><Relationship Id="rId5" Type="http://schemas.openxmlformats.org/officeDocument/2006/relationships/hyperlink" Target="https://github.com/DocNow" TargetMode="External"/><Relationship Id="rId6" Type="http://schemas.openxmlformats.org/officeDocument/2006/relationships/hyperlink" Target="https://archive-it.org/" TargetMode="External"/><Relationship Id="rId7" Type="http://schemas.openxmlformats.org/officeDocument/2006/relationships/hyperlink" Target="https://artexte.ca/app/uploads/2021/06/guide_archivage_web.pdf" TargetMode="External"/><Relationship Id="rId8" Type="http://schemas.openxmlformats.org/officeDocument/2006/relationships/hyperlink" Target="https://netpreserve.org/web-archiving/tools-and-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hyperlink" Target="https://webrecorde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5" name="Google Shape;5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6" name="Google Shape;56;p2"/>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57" name="Google Shape;57;p2"/>
          <p:cNvSpPr txBox="1"/>
          <p:nvPr/>
        </p:nvSpPr>
        <p:spPr>
          <a:xfrm>
            <a:off x="519625" y="2809225"/>
            <a:ext cx="4685400" cy="1215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 sz="1600" u="none" cap="none" strike="noStrike">
                <a:solidFill>
                  <a:srgbClr val="000000"/>
                </a:solidFill>
                <a:latin typeface="Assistant"/>
                <a:ea typeface="Assistant"/>
                <a:cs typeface="Assistant"/>
                <a:sym typeface="Assistant"/>
              </a:rPr>
              <a:t>Hélène Brousseau / </a:t>
            </a:r>
            <a:r>
              <a:rPr b="0" i="0" lang="fr" sz="1500" u="none" cap="none" strike="noStrike">
                <a:solidFill>
                  <a:srgbClr val="000000"/>
                </a:solidFill>
                <a:latin typeface="Assistant"/>
                <a:ea typeface="Assistant"/>
                <a:cs typeface="Assistant"/>
                <a:sym typeface="Assistant"/>
              </a:rPr>
              <a:t>Digital Media &amp; Visual Resources Librarian, Concordia University</a:t>
            </a:r>
            <a:endParaRPr b="1"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b="1" i="0" lang="fr" sz="1500" u="none" cap="none" strike="noStrike">
                <a:solidFill>
                  <a:srgbClr val="000000"/>
                </a:solidFill>
                <a:latin typeface="Assistant"/>
                <a:ea typeface="Assistant"/>
                <a:cs typeface="Assistant"/>
                <a:sym typeface="Assistant"/>
              </a:rPr>
              <a:t>Sarah Lake / </a:t>
            </a:r>
            <a:r>
              <a:rPr b="0" i="0" lang="fr" sz="1500" u="none" cap="none" strike="noStrike">
                <a:solidFill>
                  <a:srgbClr val="000000"/>
                </a:solidFill>
                <a:latin typeface="Assistant"/>
                <a:ea typeface="Assistant"/>
                <a:cs typeface="Assistant"/>
                <a:sym typeface="Assistant"/>
              </a:rPr>
              <a:t>Digital Preservation Librarian, Concordia University</a:t>
            </a:r>
            <a:endParaRPr b="0" i="0" sz="1500" u="none" cap="none" strike="noStrike">
              <a:solidFill>
                <a:srgbClr val="000000"/>
              </a:solidFill>
              <a:latin typeface="Assistant"/>
              <a:ea typeface="Assistant"/>
              <a:cs typeface="Assistant"/>
              <a:sym typeface="Assistant"/>
            </a:endParaRPr>
          </a:p>
        </p:txBody>
      </p:sp>
      <p:sp>
        <p:nvSpPr>
          <p:cNvPr id="58" name="Google Shape;58;p2"/>
          <p:cNvSpPr txBox="1"/>
          <p:nvPr/>
        </p:nvSpPr>
        <p:spPr>
          <a:xfrm>
            <a:off x="519625" y="685950"/>
            <a:ext cx="6796800" cy="1627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fr" sz="5100">
                <a:latin typeface="Assistant"/>
                <a:ea typeface="Assistant"/>
                <a:cs typeface="Assistant"/>
                <a:sym typeface="Assistant"/>
              </a:rPr>
              <a:t>Web Archiving</a:t>
            </a:r>
            <a:endParaRPr b="1" i="0" sz="27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Assistant"/>
              <a:ea typeface="Assistant"/>
              <a:cs typeface="Assistant"/>
              <a:sym typeface="Assistant"/>
            </a:endParaRPr>
          </a:p>
          <a:p>
            <a:pPr indent="0" lvl="0" marL="0" rtl="0" algn="l">
              <a:spcBef>
                <a:spcPts val="0"/>
              </a:spcBef>
              <a:spcAft>
                <a:spcPts val="0"/>
              </a:spcAft>
              <a:buClr>
                <a:schemeClr val="dk1"/>
              </a:buClr>
              <a:buSzPts val="1600"/>
              <a:buFont typeface="Arial"/>
              <a:buNone/>
            </a:pPr>
            <a:r>
              <a:rPr b="1" lang="fr" sz="2600">
                <a:solidFill>
                  <a:schemeClr val="dk1"/>
                </a:solidFill>
                <a:latin typeface="Assistant"/>
                <a:ea typeface="Assistant"/>
                <a:cs typeface="Assistant"/>
                <a:sym typeface="Assistant"/>
              </a:rPr>
              <a:t>BiblioTECH 2023</a:t>
            </a:r>
            <a:endParaRPr sz="2600">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1218b7cf5_1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9" name="Google Shape;149;g241218b7cf5_1_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0" name="Google Shape;150;g241218b7cf5_1_3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51" name="Google Shape;151;g241218b7cf5_1_33"/>
          <p:cNvPicPr preferRelativeResize="0"/>
          <p:nvPr/>
        </p:nvPicPr>
        <p:blipFill rotWithShape="1">
          <a:blip r:embed="rId4">
            <a:alphaModFix/>
          </a:blip>
          <a:srcRect b="18380" l="329" r="-328" t="0"/>
          <a:stretch/>
        </p:blipFill>
        <p:spPr>
          <a:xfrm>
            <a:off x="311700" y="651900"/>
            <a:ext cx="8697226" cy="4149029"/>
          </a:xfrm>
          <a:prstGeom prst="rect">
            <a:avLst/>
          </a:prstGeom>
          <a:noFill/>
          <a:ln cap="flat" cmpd="sng" w="28575">
            <a:solidFill>
              <a:schemeClr val="dk1"/>
            </a:solidFill>
            <a:prstDash val="solid"/>
            <a:round/>
            <a:headEnd len="sm" w="sm" type="none"/>
            <a:tailEnd len="sm" w="sm" type="none"/>
          </a:ln>
        </p:spPr>
      </p:pic>
      <p:sp>
        <p:nvSpPr>
          <p:cNvPr id="152" name="Google Shape;152;g241218b7cf5_1_33"/>
          <p:cNvSpPr txBox="1"/>
          <p:nvPr/>
        </p:nvSpPr>
        <p:spPr>
          <a:xfrm>
            <a:off x="2405450" y="1668050"/>
            <a:ext cx="2237100" cy="7389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fr" sz="1200" u="none" cap="none" strike="noStrike">
                <a:solidFill>
                  <a:schemeClr val="dk1"/>
                </a:solidFill>
                <a:latin typeface="Assistant"/>
                <a:ea typeface="Assistant"/>
                <a:cs typeface="Assistant"/>
                <a:sym typeface="Assistant"/>
              </a:rPr>
              <a:t>Click on the blue button to start a new capture in the collection.</a:t>
            </a:r>
            <a:endParaRPr b="1" i="0" sz="1200" u="none" cap="none" strike="noStrike">
              <a:solidFill>
                <a:srgbClr val="000000"/>
              </a:solidFill>
              <a:latin typeface="Assistant"/>
              <a:ea typeface="Assistant"/>
              <a:cs typeface="Assistant"/>
              <a:sym typeface="Assistant"/>
            </a:endParaRPr>
          </a:p>
        </p:txBody>
      </p:sp>
      <p:cxnSp>
        <p:nvCxnSpPr>
          <p:cNvPr id="153" name="Google Shape;153;g241218b7cf5_1_33"/>
          <p:cNvCxnSpPr>
            <a:stCxn id="152" idx="1"/>
          </p:cNvCxnSpPr>
          <p:nvPr/>
        </p:nvCxnSpPr>
        <p:spPr>
          <a:xfrm rot="10800000">
            <a:off x="1562450" y="1305500"/>
            <a:ext cx="843000" cy="732000"/>
          </a:xfrm>
          <a:prstGeom prst="straightConnector1">
            <a:avLst/>
          </a:prstGeom>
          <a:noFill/>
          <a:ln cap="flat" cmpd="sng" w="9525">
            <a:solidFill>
              <a:srgbClr val="FF0000"/>
            </a:solidFill>
            <a:prstDash val="solid"/>
            <a:round/>
            <a:headEnd len="sm" w="sm" type="none"/>
            <a:tailEnd len="med" w="med" type="triangle"/>
          </a:ln>
        </p:spPr>
      </p:cxnSp>
      <p:sp>
        <p:nvSpPr>
          <p:cNvPr id="154" name="Google Shape;154;g241218b7cf5_1_33"/>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41218b7cf5_1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g241218b7cf5_1_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1" name="Google Shape;161;g241218b7cf5_1_4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62" name="Google Shape;162;g241218b7cf5_1_43"/>
          <p:cNvPicPr preferRelativeResize="0"/>
          <p:nvPr/>
        </p:nvPicPr>
        <p:blipFill rotWithShape="1">
          <a:blip r:embed="rId4">
            <a:alphaModFix/>
          </a:blip>
          <a:srcRect b="3583" l="0" r="0" t="3583"/>
          <a:stretch/>
        </p:blipFill>
        <p:spPr>
          <a:xfrm>
            <a:off x="311700" y="597350"/>
            <a:ext cx="6629525" cy="3162624"/>
          </a:xfrm>
          <a:prstGeom prst="rect">
            <a:avLst/>
          </a:prstGeom>
          <a:noFill/>
          <a:ln cap="flat" cmpd="sng" w="28575">
            <a:solidFill>
              <a:schemeClr val="dk1"/>
            </a:solidFill>
            <a:prstDash val="solid"/>
            <a:round/>
            <a:headEnd len="sm" w="sm" type="none"/>
            <a:tailEnd len="sm" w="sm" type="none"/>
          </a:ln>
        </p:spPr>
      </p:pic>
      <p:sp>
        <p:nvSpPr>
          <p:cNvPr id="163" name="Google Shape;163;g241218b7cf5_1_43"/>
          <p:cNvSpPr txBox="1"/>
          <p:nvPr/>
        </p:nvSpPr>
        <p:spPr>
          <a:xfrm>
            <a:off x="4859500" y="3015200"/>
            <a:ext cx="1860300" cy="3693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200" u="none" cap="none" strike="noStrike">
                <a:solidFill>
                  <a:srgbClr val="000000"/>
                </a:solidFill>
                <a:latin typeface="Assistant"/>
                <a:ea typeface="Assistant"/>
                <a:cs typeface="Assistant"/>
                <a:sym typeface="Assistant"/>
              </a:rPr>
              <a:t>Write the URL to capture.</a:t>
            </a:r>
            <a:endParaRPr b="1" i="0" sz="1200" u="none" cap="none" strike="noStrike">
              <a:solidFill>
                <a:srgbClr val="000000"/>
              </a:solidFill>
              <a:latin typeface="Assistant"/>
              <a:ea typeface="Assistant"/>
              <a:cs typeface="Assistant"/>
              <a:sym typeface="Assistant"/>
            </a:endParaRPr>
          </a:p>
        </p:txBody>
      </p:sp>
      <p:cxnSp>
        <p:nvCxnSpPr>
          <p:cNvPr id="164" name="Google Shape;164;g241218b7cf5_1_43"/>
          <p:cNvCxnSpPr>
            <a:stCxn id="163" idx="1"/>
          </p:cNvCxnSpPr>
          <p:nvPr/>
        </p:nvCxnSpPr>
        <p:spPr>
          <a:xfrm rot="10800000">
            <a:off x="4030600" y="2632250"/>
            <a:ext cx="828900" cy="567600"/>
          </a:xfrm>
          <a:prstGeom prst="straightConnector1">
            <a:avLst/>
          </a:prstGeom>
          <a:noFill/>
          <a:ln cap="flat" cmpd="sng" w="9525">
            <a:solidFill>
              <a:srgbClr val="FF0000"/>
            </a:solidFill>
            <a:prstDash val="solid"/>
            <a:round/>
            <a:headEnd len="sm" w="sm" type="none"/>
            <a:tailEnd len="med" w="med" type="triangle"/>
          </a:ln>
        </p:spPr>
      </p:cxnSp>
      <p:cxnSp>
        <p:nvCxnSpPr>
          <p:cNvPr id="165" name="Google Shape;165;g241218b7cf5_1_43"/>
          <p:cNvCxnSpPr/>
          <p:nvPr/>
        </p:nvCxnSpPr>
        <p:spPr>
          <a:xfrm flipH="1">
            <a:off x="6569100" y="2303475"/>
            <a:ext cx="337800" cy="7800"/>
          </a:xfrm>
          <a:prstGeom prst="straightConnector1">
            <a:avLst/>
          </a:prstGeom>
          <a:noFill/>
          <a:ln cap="flat" cmpd="sng" w="9525">
            <a:solidFill>
              <a:schemeClr val="dk2"/>
            </a:solidFill>
            <a:prstDash val="solid"/>
            <a:round/>
            <a:headEnd len="sm" w="sm" type="none"/>
            <a:tailEnd len="med" w="med" type="triangle"/>
          </a:ln>
        </p:spPr>
      </p:cxnSp>
      <p:sp>
        <p:nvSpPr>
          <p:cNvPr id="166" name="Google Shape;166;g241218b7cf5_1_43"/>
          <p:cNvSpPr txBox="1"/>
          <p:nvPr/>
        </p:nvSpPr>
        <p:spPr>
          <a:xfrm>
            <a:off x="6528800" y="2246975"/>
            <a:ext cx="1513200" cy="5541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200" u="none" cap="none" strike="noStrike">
                <a:solidFill>
                  <a:srgbClr val="000000"/>
                </a:solidFill>
                <a:latin typeface="Assistant"/>
                <a:ea typeface="Assistant"/>
                <a:cs typeface="Assistant"/>
                <a:sym typeface="Assistant"/>
              </a:rPr>
              <a:t>Click go to start the capture.</a:t>
            </a:r>
            <a:endParaRPr b="1" i="0" sz="1200" u="none" cap="none" strike="noStrike">
              <a:solidFill>
                <a:srgbClr val="000000"/>
              </a:solidFill>
              <a:latin typeface="Assistant"/>
              <a:ea typeface="Assistant"/>
              <a:cs typeface="Assistant"/>
              <a:sym typeface="Assistant"/>
            </a:endParaRPr>
          </a:p>
        </p:txBody>
      </p:sp>
      <p:cxnSp>
        <p:nvCxnSpPr>
          <p:cNvPr id="167" name="Google Shape;167;g241218b7cf5_1_43"/>
          <p:cNvCxnSpPr/>
          <p:nvPr/>
        </p:nvCxnSpPr>
        <p:spPr>
          <a:xfrm rot="10800000">
            <a:off x="5928200" y="2518175"/>
            <a:ext cx="600600" cy="3600"/>
          </a:xfrm>
          <a:prstGeom prst="straightConnector1">
            <a:avLst/>
          </a:prstGeom>
          <a:noFill/>
          <a:ln cap="flat" cmpd="sng" w="9525">
            <a:solidFill>
              <a:srgbClr val="FF0000"/>
            </a:solidFill>
            <a:prstDash val="solid"/>
            <a:round/>
            <a:headEnd len="sm" w="sm" type="none"/>
            <a:tailEnd len="med" w="med" type="triangle"/>
          </a:ln>
        </p:spPr>
      </p:cxnSp>
      <p:sp>
        <p:nvSpPr>
          <p:cNvPr id="168" name="Google Shape;168;g241218b7cf5_1_43"/>
          <p:cNvSpPr txBox="1"/>
          <p:nvPr/>
        </p:nvSpPr>
        <p:spPr>
          <a:xfrm>
            <a:off x="331075" y="4041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41218b7cf5_1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4" name="Google Shape;174;g241218b7cf5_1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g241218b7cf5_1_5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76" name="Google Shape;176;g241218b7cf5_1_56"/>
          <p:cNvPicPr preferRelativeResize="0"/>
          <p:nvPr/>
        </p:nvPicPr>
        <p:blipFill rotWithShape="1">
          <a:blip r:embed="rId4">
            <a:alphaModFix/>
          </a:blip>
          <a:srcRect b="2669" l="0" r="0" t="2660"/>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77" name="Google Shape;177;g241218b7cf5_1_56"/>
          <p:cNvSpPr txBox="1"/>
          <p:nvPr/>
        </p:nvSpPr>
        <p:spPr>
          <a:xfrm>
            <a:off x="3815350" y="826975"/>
            <a:ext cx="4153200" cy="22656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fr" sz="1100" u="none" cap="none" strike="noStrike">
                <a:solidFill>
                  <a:schemeClr val="dk1"/>
                </a:solidFill>
                <a:latin typeface="Assistant"/>
                <a:ea typeface="Assistant"/>
                <a:cs typeface="Assistant"/>
                <a:sym typeface="Assistant"/>
              </a:rPr>
              <a:t>The autopilot is usually on. The square changes colour depending on its state:</a:t>
            </a:r>
            <a:endParaRPr b="1" i="0" sz="11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rgbClr val="000000"/>
              </a:buClr>
              <a:buSzPts val="1100"/>
              <a:buFont typeface="Arial"/>
              <a:buNone/>
            </a:pPr>
            <a:r>
              <a:rPr b="1" i="0" lang="fr" sz="1100" u="none" cap="none" strike="noStrike">
                <a:solidFill>
                  <a:schemeClr val="dk1"/>
                </a:solidFill>
                <a:latin typeface="Assistant"/>
                <a:ea typeface="Assistant"/>
                <a:cs typeface="Assistant"/>
                <a:sym typeface="Assistant"/>
              </a:rPr>
              <a:t>brown with number: capture in progress</a:t>
            </a:r>
            <a:endParaRPr b="1" i="0" sz="11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rgbClr val="000000"/>
              </a:buClr>
              <a:buSzPts val="1100"/>
              <a:buFont typeface="Arial"/>
              <a:buNone/>
            </a:pPr>
            <a:r>
              <a:rPr b="1" i="0" lang="fr" sz="1100" u="none" cap="none" strike="noStrike">
                <a:solidFill>
                  <a:schemeClr val="dk1"/>
                </a:solidFill>
                <a:latin typeface="Assistant"/>
                <a:ea typeface="Assistant"/>
                <a:cs typeface="Assistant"/>
                <a:sym typeface="Assistant"/>
              </a:rPr>
              <a:t>green: the capture is completed for the page</a:t>
            </a:r>
            <a:endParaRPr b="1" i="0" sz="1100" u="none" cap="none" strike="noStrike">
              <a:solidFill>
                <a:schemeClr val="dk1"/>
              </a:solidFill>
              <a:latin typeface="Assistant"/>
              <a:ea typeface="Assistant"/>
              <a:cs typeface="Assistant"/>
              <a:sym typeface="Assistant"/>
            </a:endParaRPr>
          </a:p>
          <a:p>
            <a:pPr indent="0" lvl="0" marL="45720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i="0" lang="fr" sz="1100" u="none" cap="none" strike="noStrike">
                <a:solidFill>
                  <a:schemeClr val="dk1"/>
                </a:solidFill>
                <a:latin typeface="Assistant"/>
                <a:ea typeface="Assistant"/>
                <a:cs typeface="Assistant"/>
                <a:sym typeface="Assistant"/>
              </a:rPr>
              <a:t>You need to navigate and interact with the page. Be sure to click on all images, links and audiovisual content you wish to capture. The archive tool will capture all the information that enters the web browser. In some cases, interaction is required for the information to be received.</a:t>
            </a:r>
            <a:endParaRPr b="1" i="0" sz="1100" u="none" cap="none" strike="noStrike">
              <a:solidFill>
                <a:schemeClr val="dk1"/>
              </a:solidFill>
              <a:latin typeface="Assistant"/>
              <a:ea typeface="Assistant"/>
              <a:cs typeface="Assistant"/>
              <a:sym typeface="Assistant"/>
            </a:endParaRPr>
          </a:p>
        </p:txBody>
      </p:sp>
      <p:cxnSp>
        <p:nvCxnSpPr>
          <p:cNvPr id="178" name="Google Shape;178;g241218b7cf5_1_56"/>
          <p:cNvCxnSpPr>
            <a:stCxn id="177" idx="3"/>
          </p:cNvCxnSpPr>
          <p:nvPr/>
        </p:nvCxnSpPr>
        <p:spPr>
          <a:xfrm flipH="1" rot="10800000">
            <a:off x="7968550" y="832975"/>
            <a:ext cx="833400" cy="1126800"/>
          </a:xfrm>
          <a:prstGeom prst="straightConnector1">
            <a:avLst/>
          </a:prstGeom>
          <a:noFill/>
          <a:ln cap="flat" cmpd="sng" w="9525">
            <a:solidFill>
              <a:srgbClr val="FF0000"/>
            </a:solidFill>
            <a:prstDash val="solid"/>
            <a:round/>
            <a:headEnd len="sm" w="sm" type="none"/>
            <a:tailEnd len="med" w="med" type="triangle"/>
          </a:ln>
        </p:spPr>
      </p:cxnSp>
      <p:sp>
        <p:nvSpPr>
          <p:cNvPr id="179" name="Google Shape;179;g241218b7cf5_1_56"/>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1218b7cf5_1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5" name="Google Shape;185;g241218b7cf5_1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6" name="Google Shape;186;g241218b7cf5_1_6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87" name="Google Shape;187;g241218b7cf5_1_66"/>
          <p:cNvPicPr preferRelativeResize="0"/>
          <p:nvPr/>
        </p:nvPicPr>
        <p:blipFill rotWithShape="1">
          <a:blip r:embed="rId4">
            <a:alphaModFix/>
          </a:blip>
          <a:srcRect b="9856" l="0" r="0" t="9858"/>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88" name="Google Shape;188;g241218b7cf5_1_66"/>
          <p:cNvSpPr txBox="1"/>
          <p:nvPr/>
        </p:nvSpPr>
        <p:spPr>
          <a:xfrm>
            <a:off x="6230925" y="1691475"/>
            <a:ext cx="2306100" cy="5487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fr" sz="1100" u="none" cap="none" strike="noStrike">
                <a:solidFill>
                  <a:schemeClr val="dk1"/>
                </a:solidFill>
                <a:latin typeface="Assistant"/>
                <a:ea typeface="Assistant"/>
                <a:cs typeface="Assistant"/>
                <a:sym typeface="Assistant"/>
              </a:rPr>
              <a:t>View of the web archive collection, after capture.</a:t>
            </a:r>
            <a:endParaRPr b="1" i="0" sz="1200" u="none" cap="none" strike="noStrike">
              <a:solidFill>
                <a:schemeClr val="dk1"/>
              </a:solidFill>
              <a:latin typeface="Assistant"/>
              <a:ea typeface="Assistant"/>
              <a:cs typeface="Assistant"/>
              <a:sym typeface="Assistant"/>
            </a:endParaRPr>
          </a:p>
        </p:txBody>
      </p:sp>
      <p:sp>
        <p:nvSpPr>
          <p:cNvPr id="189" name="Google Shape;189;g241218b7cf5_1_66"/>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41218b7cf5_1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5" name="Google Shape;195;g241218b7cf5_1_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6" name="Google Shape;196;g241218b7cf5_1_7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97" name="Google Shape;197;g241218b7cf5_1_75"/>
          <p:cNvPicPr preferRelativeResize="0"/>
          <p:nvPr/>
        </p:nvPicPr>
        <p:blipFill rotWithShape="1">
          <a:blip r:embed="rId4">
            <a:alphaModFix/>
          </a:blip>
          <a:srcRect b="7563" l="0" r="0" t="7554"/>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98" name="Google Shape;198;g241218b7cf5_1_75"/>
          <p:cNvSpPr txBox="1"/>
          <p:nvPr/>
        </p:nvSpPr>
        <p:spPr>
          <a:xfrm>
            <a:off x="5188000" y="1277975"/>
            <a:ext cx="2767800" cy="11328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fr" sz="1100" u="none" cap="none" strike="noStrike">
                <a:solidFill>
                  <a:schemeClr val="dk1"/>
                </a:solidFill>
                <a:latin typeface="Assistant"/>
                <a:ea typeface="Assistant"/>
                <a:cs typeface="Assistant"/>
                <a:sym typeface="Assistant"/>
              </a:rPr>
              <a:t>View when consulting the web archive from the software.</a:t>
            </a:r>
            <a:endParaRPr b="1" i="0" sz="11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i="0" lang="fr" sz="1100" u="none" cap="none" strike="noStrike">
                <a:solidFill>
                  <a:schemeClr val="dk1"/>
                </a:solidFill>
                <a:latin typeface="Assistant"/>
                <a:ea typeface="Assistant"/>
                <a:cs typeface="Assistant"/>
                <a:sym typeface="Assistant"/>
              </a:rPr>
              <a:t>Note that we see the date and time of the capture.</a:t>
            </a:r>
            <a:endParaRPr b="1" i="0" sz="1100" u="none" cap="none" strike="noStrike">
              <a:solidFill>
                <a:schemeClr val="dk1"/>
              </a:solidFill>
              <a:latin typeface="Assistant"/>
              <a:ea typeface="Assistant"/>
              <a:cs typeface="Assistant"/>
              <a:sym typeface="Assistant"/>
            </a:endParaRPr>
          </a:p>
        </p:txBody>
      </p:sp>
      <p:cxnSp>
        <p:nvCxnSpPr>
          <p:cNvPr id="199" name="Google Shape;199;g241218b7cf5_1_75"/>
          <p:cNvCxnSpPr>
            <a:stCxn id="198" idx="3"/>
          </p:cNvCxnSpPr>
          <p:nvPr/>
        </p:nvCxnSpPr>
        <p:spPr>
          <a:xfrm flipH="1" rot="10800000">
            <a:off x="7955800" y="857675"/>
            <a:ext cx="336900" cy="986700"/>
          </a:xfrm>
          <a:prstGeom prst="straightConnector1">
            <a:avLst/>
          </a:prstGeom>
          <a:noFill/>
          <a:ln cap="flat" cmpd="sng" w="9525">
            <a:solidFill>
              <a:srgbClr val="FF0000"/>
            </a:solidFill>
            <a:prstDash val="solid"/>
            <a:round/>
            <a:headEnd len="sm" w="sm" type="none"/>
            <a:tailEnd len="med" w="med" type="triangle"/>
          </a:ln>
        </p:spPr>
      </p:cxnSp>
      <p:sp>
        <p:nvSpPr>
          <p:cNvPr id="200" name="Google Shape;200;g241218b7cf5_1_75"/>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41218b7cf5_1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6" name="Google Shape;206;g241218b7cf5_1_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7" name="Google Shape;207;g241218b7cf5_1_8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08" name="Google Shape;208;g241218b7cf5_1_85"/>
          <p:cNvPicPr preferRelativeResize="0"/>
          <p:nvPr/>
        </p:nvPicPr>
        <p:blipFill rotWithShape="1">
          <a:blip r:embed="rId4">
            <a:alphaModFix/>
          </a:blip>
          <a:srcRect b="7739" l="0" r="0" t="7741"/>
          <a:stretch/>
        </p:blipFill>
        <p:spPr>
          <a:xfrm>
            <a:off x="311700" y="651900"/>
            <a:ext cx="8697226" cy="4149029"/>
          </a:xfrm>
          <a:prstGeom prst="rect">
            <a:avLst/>
          </a:prstGeom>
          <a:noFill/>
          <a:ln cap="flat" cmpd="sng" w="28575">
            <a:solidFill>
              <a:schemeClr val="dk1"/>
            </a:solidFill>
            <a:prstDash val="solid"/>
            <a:round/>
            <a:headEnd len="sm" w="sm" type="none"/>
            <a:tailEnd len="sm" w="sm" type="none"/>
          </a:ln>
        </p:spPr>
      </p:pic>
      <p:sp>
        <p:nvSpPr>
          <p:cNvPr id="209" name="Google Shape;209;g241218b7cf5_1_85"/>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41218b7cf5_1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5" name="Google Shape;215;g241218b7cf5_1_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6" name="Google Shape;216;g241218b7cf5_1_9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17" name="Google Shape;217;g241218b7cf5_1_95"/>
          <p:cNvPicPr preferRelativeResize="0"/>
          <p:nvPr/>
        </p:nvPicPr>
        <p:blipFill rotWithShape="1">
          <a:blip r:embed="rId4">
            <a:alphaModFix/>
          </a:blip>
          <a:srcRect b="8284" l="0" r="0" t="8284"/>
          <a:stretch/>
        </p:blipFill>
        <p:spPr>
          <a:xfrm>
            <a:off x="311700" y="597350"/>
            <a:ext cx="8697226" cy="4149026"/>
          </a:xfrm>
          <a:prstGeom prst="rect">
            <a:avLst/>
          </a:prstGeom>
          <a:noFill/>
          <a:ln cap="flat" cmpd="sng" w="28575">
            <a:solidFill>
              <a:schemeClr val="dk1"/>
            </a:solidFill>
            <a:prstDash val="solid"/>
            <a:round/>
            <a:headEnd len="sm" w="sm" type="none"/>
            <a:tailEnd len="sm" w="sm" type="none"/>
          </a:ln>
        </p:spPr>
      </p:pic>
      <p:sp>
        <p:nvSpPr>
          <p:cNvPr id="218" name="Google Shape;218;g241218b7cf5_1_95"/>
          <p:cNvSpPr txBox="1"/>
          <p:nvPr/>
        </p:nvSpPr>
        <p:spPr>
          <a:xfrm>
            <a:off x="178675" y="251700"/>
            <a:ext cx="56754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2ND OPTION: BROWSER EXTENSION</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1218b7cf5_1_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4" name="Google Shape;224;g241218b7cf5_1_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5" name="Google Shape;225;g241218b7cf5_1_10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26" name="Google Shape;226;g241218b7cf5_1_103"/>
          <p:cNvPicPr preferRelativeResize="0"/>
          <p:nvPr/>
        </p:nvPicPr>
        <p:blipFill rotWithShape="1">
          <a:blip r:embed="rId4">
            <a:alphaModFix/>
          </a:blip>
          <a:srcRect b="1484" l="0" r="0" t="1494"/>
          <a:stretch/>
        </p:blipFill>
        <p:spPr>
          <a:xfrm>
            <a:off x="311700" y="597350"/>
            <a:ext cx="8697226" cy="4149026"/>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49411"/>
              </a:srgbClr>
            </a:outerShdw>
          </a:effectLst>
        </p:spPr>
      </p:pic>
      <p:sp>
        <p:nvSpPr>
          <p:cNvPr id="227" name="Google Shape;227;g241218b7cf5_1_103"/>
          <p:cNvSpPr/>
          <p:nvPr/>
        </p:nvSpPr>
        <p:spPr>
          <a:xfrm>
            <a:off x="7607750" y="735050"/>
            <a:ext cx="522000" cy="48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g241218b7cf5_1_103"/>
          <p:cNvCxnSpPr>
            <a:stCxn id="229" idx="3"/>
          </p:cNvCxnSpPr>
          <p:nvPr/>
        </p:nvCxnSpPr>
        <p:spPr>
          <a:xfrm flipH="1" rot="10800000">
            <a:off x="6781300" y="1120000"/>
            <a:ext cx="780600" cy="308400"/>
          </a:xfrm>
          <a:prstGeom prst="straightConnector1">
            <a:avLst/>
          </a:prstGeom>
          <a:noFill/>
          <a:ln cap="flat" cmpd="sng" w="9525">
            <a:solidFill>
              <a:srgbClr val="FF0000"/>
            </a:solidFill>
            <a:prstDash val="solid"/>
            <a:round/>
            <a:headEnd len="sm" w="sm" type="none"/>
            <a:tailEnd len="med" w="med" type="triangle"/>
          </a:ln>
        </p:spPr>
      </p:cxnSp>
      <p:pic>
        <p:nvPicPr>
          <p:cNvPr id="230" name="Google Shape;230;g241218b7cf5_1_103"/>
          <p:cNvPicPr preferRelativeResize="0"/>
          <p:nvPr/>
        </p:nvPicPr>
        <p:blipFill rotWithShape="1">
          <a:blip r:embed="rId5">
            <a:alphaModFix/>
          </a:blip>
          <a:srcRect b="0" l="0" r="0" t="0"/>
          <a:stretch/>
        </p:blipFill>
        <p:spPr>
          <a:xfrm>
            <a:off x="4225603" y="2461051"/>
            <a:ext cx="4437746" cy="1950863"/>
          </a:xfrm>
          <a:prstGeom prst="rect">
            <a:avLst/>
          </a:prstGeom>
          <a:noFill/>
          <a:ln cap="flat" cmpd="sng" w="28575">
            <a:solidFill>
              <a:srgbClr val="FF0000"/>
            </a:solidFill>
            <a:prstDash val="solid"/>
            <a:round/>
            <a:headEnd len="sm" w="sm" type="none"/>
            <a:tailEnd len="sm" w="sm" type="none"/>
          </a:ln>
          <a:effectLst>
            <a:outerShdw blurRad="500063" rotWithShape="0" algn="bl" dir="5400000" dist="142875">
              <a:srgbClr val="000000">
                <a:alpha val="64313"/>
              </a:srgbClr>
            </a:outerShdw>
          </a:effectLst>
        </p:spPr>
      </p:pic>
      <p:sp>
        <p:nvSpPr>
          <p:cNvPr id="229" name="Google Shape;229;g241218b7cf5_1_103"/>
          <p:cNvSpPr txBox="1"/>
          <p:nvPr/>
        </p:nvSpPr>
        <p:spPr>
          <a:xfrm>
            <a:off x="2478700" y="797350"/>
            <a:ext cx="4302600" cy="12621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rgbClr val="000000"/>
                </a:solidFill>
                <a:latin typeface="Assistant"/>
                <a:ea typeface="Assistant"/>
                <a:cs typeface="Assistant"/>
                <a:sym typeface="Assistant"/>
              </a:rPr>
              <a:t>Click on the extension icon to start a web capture.</a:t>
            </a:r>
            <a:endParaRPr b="1" i="0" sz="14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rgbClr val="000000"/>
                </a:solidFill>
                <a:latin typeface="Assistant"/>
                <a:ea typeface="Assistant"/>
                <a:cs typeface="Assistant"/>
                <a:sym typeface="Assistant"/>
              </a:rPr>
              <a:t>A menu will open in which it is possible to click on Start to begin the capture.</a:t>
            </a:r>
            <a:endParaRPr b="1" i="0" sz="14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ssistant"/>
              <a:ea typeface="Assistant"/>
              <a:cs typeface="Assistant"/>
              <a:sym typeface="Assistant"/>
            </a:endParaRPr>
          </a:p>
        </p:txBody>
      </p:sp>
      <p:sp>
        <p:nvSpPr>
          <p:cNvPr id="231" name="Google Shape;231;g241218b7cf5_1_103"/>
          <p:cNvSpPr txBox="1"/>
          <p:nvPr/>
        </p:nvSpPr>
        <p:spPr>
          <a:xfrm>
            <a:off x="178675" y="251700"/>
            <a:ext cx="56877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2ND OPTION: BROWSER EXTENSION</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f19ca7be0_0_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7" name="Google Shape;237;g11f19ca7be0_0_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8" name="Google Shape;238;g11f19ca7be0_0_12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39" name="Google Shape;239;g11f19ca7be0_0_126"/>
          <p:cNvPicPr preferRelativeResize="0"/>
          <p:nvPr/>
        </p:nvPicPr>
        <p:blipFill rotWithShape="1">
          <a:blip r:embed="rId4">
            <a:alphaModFix/>
          </a:blip>
          <a:srcRect b="16418" l="0" r="0" t="0"/>
          <a:stretch/>
        </p:blipFill>
        <p:spPr>
          <a:xfrm>
            <a:off x="311700" y="1017726"/>
            <a:ext cx="7252936" cy="3460000"/>
          </a:xfrm>
          <a:prstGeom prst="rect">
            <a:avLst/>
          </a:prstGeom>
          <a:noFill/>
          <a:ln cap="flat" cmpd="sng" w="28575">
            <a:solidFill>
              <a:schemeClr val="dk1"/>
            </a:solidFill>
            <a:prstDash val="solid"/>
            <a:round/>
            <a:headEnd len="sm" w="sm" type="none"/>
            <a:tailEnd len="sm" w="sm" type="none"/>
          </a:ln>
        </p:spPr>
      </p:pic>
      <p:sp>
        <p:nvSpPr>
          <p:cNvPr id="240" name="Google Shape;240;g11f19ca7be0_0_126"/>
          <p:cNvSpPr txBox="1"/>
          <p:nvPr/>
        </p:nvSpPr>
        <p:spPr>
          <a:xfrm>
            <a:off x="178675" y="251700"/>
            <a:ext cx="3159600" cy="6156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Consulting web archive files: ReplayWeb.Page</a:t>
            </a:r>
            <a:endParaRPr b="1" i="0" sz="1400" u="none" cap="none" strike="noStrike">
              <a:solidFill>
                <a:schemeClr val="dk1"/>
              </a:solidFill>
              <a:latin typeface="Assistant"/>
              <a:ea typeface="Assistant"/>
              <a:cs typeface="Assistant"/>
              <a:sym typeface="Assistant"/>
            </a:endParaRPr>
          </a:p>
        </p:txBody>
      </p:sp>
      <p:sp>
        <p:nvSpPr>
          <p:cNvPr id="241" name="Google Shape;241;g11f19ca7be0_0_126"/>
          <p:cNvSpPr txBox="1"/>
          <p:nvPr/>
        </p:nvSpPr>
        <p:spPr>
          <a:xfrm>
            <a:off x="6319575" y="3897600"/>
            <a:ext cx="2091000" cy="4002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400" u="sng" cap="none" strike="noStrike">
                <a:solidFill>
                  <a:schemeClr val="hlink"/>
                </a:solidFill>
                <a:latin typeface="Assistant"/>
                <a:ea typeface="Assistant"/>
                <a:cs typeface="Assistant"/>
                <a:sym typeface="Assistant"/>
                <a:hlinkClick r:id="rId5"/>
              </a:rPr>
              <a:t>https://replayweb.page/</a:t>
            </a:r>
            <a:r>
              <a:rPr b="1" i="0" lang="fr" sz="1400" u="none" cap="none" strike="noStrike">
                <a:solidFill>
                  <a:schemeClr val="dk1"/>
                </a:solidFill>
                <a:latin typeface="Assistant"/>
                <a:ea typeface="Assistant"/>
                <a:cs typeface="Assistant"/>
                <a:sym typeface="Assistant"/>
              </a:rPr>
              <a:t> </a:t>
            </a:r>
            <a:endParaRPr b="1" i="0" sz="1400" u="none" cap="none" strike="noStrike">
              <a:solidFill>
                <a:srgbClr val="000000"/>
              </a:solidFill>
              <a:latin typeface="Assistant"/>
              <a:ea typeface="Assistant"/>
              <a:cs typeface="Assistant"/>
              <a:sym typeface="Assistant"/>
            </a:endParaRPr>
          </a:p>
        </p:txBody>
      </p:sp>
      <p:sp>
        <p:nvSpPr>
          <p:cNvPr id="242" name="Google Shape;242;g11f19ca7be0_0_126"/>
          <p:cNvSpPr txBox="1"/>
          <p:nvPr/>
        </p:nvSpPr>
        <p:spPr>
          <a:xfrm>
            <a:off x="5532525" y="2720200"/>
            <a:ext cx="3414600" cy="9465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fr" sz="1500" u="none" cap="none" strike="noStrike">
                <a:solidFill>
                  <a:schemeClr val="dk1"/>
                </a:solidFill>
                <a:latin typeface="Assistant"/>
                <a:ea typeface="Assistant"/>
                <a:cs typeface="Assistant"/>
                <a:sym typeface="Assistant"/>
              </a:rPr>
              <a:t>Tool for viewing web archive files, including WARC, WACZ, HAR or WBN type files.</a:t>
            </a:r>
            <a:endParaRPr b="1" i="0" sz="1700" u="none" cap="none" strike="noStrike">
              <a:solidFill>
                <a:schemeClr val="dk1"/>
              </a:solidFill>
              <a:latin typeface="Assistant"/>
              <a:ea typeface="Assistant"/>
              <a:cs typeface="Assistant"/>
              <a:sym typeface="Assistan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07ab8ee91_0_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8" name="Google Shape;248;g2407ab8ee91_0_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9" name="Google Shape;249;g2407ab8ee91_0_113"/>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250" name="Google Shape;250;g2407ab8ee91_0_113"/>
          <p:cNvSpPr txBox="1"/>
          <p:nvPr/>
        </p:nvSpPr>
        <p:spPr>
          <a:xfrm>
            <a:off x="2511150" y="1304750"/>
            <a:ext cx="4121700" cy="116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Webrecorder demo</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27a5c09a38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4" name="Google Shape;64;g127a5c09a38_0_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5" name="Google Shape;65;g127a5c09a38_0_108"/>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66" name="Google Shape;66;g127a5c09a38_0_108"/>
          <p:cNvSpPr txBox="1"/>
          <p:nvPr/>
        </p:nvSpPr>
        <p:spPr>
          <a:xfrm>
            <a:off x="311700" y="445025"/>
            <a:ext cx="36201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1" i="0" lang="fr" sz="2100" u="none" cap="none" strike="noStrike">
                <a:solidFill>
                  <a:schemeClr val="dk1"/>
                </a:solidFill>
                <a:latin typeface="Assistant"/>
                <a:ea typeface="Assistant"/>
                <a:cs typeface="Assistant"/>
                <a:sym typeface="Assistant"/>
              </a:rPr>
              <a:t>What is web archiving?</a:t>
            </a:r>
            <a:endParaRPr b="1" i="0" sz="2400" u="none" cap="none" strike="noStrike">
              <a:solidFill>
                <a:srgbClr val="000000"/>
              </a:solidFill>
              <a:latin typeface="Assistant"/>
              <a:ea typeface="Assistant"/>
              <a:cs typeface="Assistant"/>
              <a:sym typeface="Assistant"/>
            </a:endParaRPr>
          </a:p>
        </p:txBody>
      </p:sp>
      <p:sp>
        <p:nvSpPr>
          <p:cNvPr id="67" name="Google Shape;67;g127a5c09a38_0_108"/>
          <p:cNvSpPr txBox="1"/>
          <p:nvPr/>
        </p:nvSpPr>
        <p:spPr>
          <a:xfrm>
            <a:off x="311700" y="1273675"/>
            <a:ext cx="5307600" cy="17238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fr" sz="2100" u="none" cap="none" strike="noStrike">
                <a:solidFill>
                  <a:srgbClr val="000000"/>
                </a:solidFill>
                <a:latin typeface="Assistant"/>
                <a:ea typeface="Assistant"/>
                <a:cs typeface="Assistant"/>
                <a:sym typeface="Assistant"/>
              </a:rPr>
              <a:t>Web archiving is the process of collecting portions of the World Wide Web, preserving the collections in an archival format, and then serving the archives for access and use.</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
        <p:nvSpPr>
          <p:cNvPr id="68" name="Google Shape;68;g127a5c09a38_0_108"/>
          <p:cNvSpPr txBox="1"/>
          <p:nvPr/>
        </p:nvSpPr>
        <p:spPr>
          <a:xfrm>
            <a:off x="3851800" y="2862425"/>
            <a:ext cx="2536200" cy="446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fr" sz="1700" u="sng" cap="none" strike="noStrike">
                <a:solidFill>
                  <a:schemeClr val="hlink"/>
                </a:solidFill>
                <a:latin typeface="Assistant"/>
                <a:ea typeface="Assistant"/>
                <a:cs typeface="Assistant"/>
                <a:sym typeface="Assistant"/>
                <a:hlinkClick r:id="rId4"/>
              </a:rPr>
              <a:t>https://netpreserve.org/</a:t>
            </a:r>
            <a:r>
              <a:rPr b="1" i="0" lang="fr" sz="1700" u="none" cap="none" strike="noStrike">
                <a:solidFill>
                  <a:srgbClr val="000000"/>
                </a:solidFill>
                <a:latin typeface="Assistant"/>
                <a:ea typeface="Assistant"/>
                <a:cs typeface="Assistant"/>
                <a:sym typeface="Assistant"/>
              </a:rPr>
              <a:t> </a:t>
            </a:r>
            <a:endParaRPr b="1" i="0" sz="17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48253fbcd4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6" name="Google Shape;256;g148253fbcd4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57" name="Google Shape;257;g148253fbcd4_0_7"/>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258" name="Google Shape;258;g148253fbcd4_0_7"/>
          <p:cNvSpPr txBox="1"/>
          <p:nvPr/>
        </p:nvSpPr>
        <p:spPr>
          <a:xfrm>
            <a:off x="3179464" y="1017725"/>
            <a:ext cx="2536800" cy="523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fr" sz="2200" u="none" cap="none" strike="noStrike">
                <a:solidFill>
                  <a:schemeClr val="dk1"/>
                </a:solidFill>
                <a:latin typeface="Assistant"/>
                <a:ea typeface="Assistant"/>
                <a:cs typeface="Assistant"/>
                <a:sym typeface="Assistant"/>
              </a:rPr>
              <a:t>PRACTICE</a:t>
            </a:r>
            <a:endParaRPr b="1" i="0" sz="2200" u="none" cap="none" strike="noStrike">
              <a:solidFill>
                <a:schemeClr val="dk1"/>
              </a:solidFill>
              <a:latin typeface="Assistant"/>
              <a:ea typeface="Assistant"/>
              <a:cs typeface="Assistant"/>
              <a:sym typeface="Assistant"/>
            </a:endParaRPr>
          </a:p>
        </p:txBody>
      </p:sp>
      <p:sp>
        <p:nvSpPr>
          <p:cNvPr id="259" name="Google Shape;259;g148253fbcd4_0_7"/>
          <p:cNvSpPr txBox="1"/>
          <p:nvPr/>
        </p:nvSpPr>
        <p:spPr>
          <a:xfrm>
            <a:off x="1778774" y="1879575"/>
            <a:ext cx="5338200" cy="1416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chemeClr val="dk1"/>
              </a:buClr>
              <a:buSzPts val="1100"/>
              <a:buFont typeface="Arial"/>
              <a:buNone/>
            </a:pPr>
            <a:r>
              <a:rPr b="1" i="0" lang="fr" sz="1600" u="none" cap="none" strike="noStrike">
                <a:solidFill>
                  <a:schemeClr val="dk1"/>
                </a:solidFill>
                <a:latin typeface="Assistant"/>
                <a:ea typeface="Assistant"/>
                <a:cs typeface="Assistant"/>
                <a:sym typeface="Assistant"/>
              </a:rPr>
              <a:t>Capture several web pages of your choice using Webrecorder and review your capture.</a:t>
            </a:r>
            <a:endParaRPr b="1" i="0" sz="16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chemeClr val="dk1"/>
              </a:buClr>
              <a:buSzPts val="1100"/>
              <a:buFont typeface="Arial"/>
              <a:buNone/>
            </a:pPr>
            <a:r>
              <a:rPr b="1" i="0" lang="fr" sz="1600" u="none" cap="none" strike="noStrike">
                <a:solidFill>
                  <a:schemeClr val="dk1"/>
                </a:solidFill>
                <a:latin typeface="Assistant"/>
                <a:ea typeface="Assistant"/>
                <a:cs typeface="Assistant"/>
                <a:sym typeface="Assistant"/>
              </a:rPr>
              <a:t>Unmute or use the chat to ask questions!</a:t>
            </a:r>
            <a:endParaRPr b="1" i="0" sz="1600" u="none" cap="none" strike="noStrike">
              <a:solidFill>
                <a:schemeClr val="dk1"/>
              </a:solidFill>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9dddf594ee_0_22"/>
          <p:cNvSpPr txBox="1"/>
          <p:nvPr>
            <p:ph type="title"/>
          </p:nvPr>
        </p:nvSpPr>
        <p:spPr>
          <a:xfrm>
            <a:off x="289763" y="45736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65" name="Google Shape;265;g19dddf594ee_0_22"/>
          <p:cNvSpPr txBox="1"/>
          <p:nvPr>
            <p:ph idx="1" type="body"/>
          </p:nvPr>
        </p:nvSpPr>
        <p:spPr>
          <a:xfrm>
            <a:off x="289763" y="116481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66" name="Google Shape;266;g19dddf594ee_0_22"/>
          <p:cNvPicPr preferRelativeResize="0"/>
          <p:nvPr/>
        </p:nvPicPr>
        <p:blipFill rotWithShape="1">
          <a:blip r:embed="rId3">
            <a:alphaModFix/>
          </a:blip>
          <a:srcRect b="0" l="0" r="0" t="0"/>
          <a:stretch/>
        </p:blipFill>
        <p:spPr>
          <a:xfrm>
            <a:off x="-21937" y="-12337"/>
            <a:ext cx="9187866" cy="5168174"/>
          </a:xfrm>
          <a:prstGeom prst="rect">
            <a:avLst/>
          </a:prstGeom>
          <a:noFill/>
          <a:ln>
            <a:noFill/>
          </a:ln>
        </p:spPr>
      </p:pic>
      <p:sp>
        <p:nvSpPr>
          <p:cNvPr id="267" name="Google Shape;267;g19dddf594ee_0_22"/>
          <p:cNvSpPr txBox="1"/>
          <p:nvPr/>
        </p:nvSpPr>
        <p:spPr>
          <a:xfrm>
            <a:off x="159188" y="457363"/>
            <a:ext cx="29049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2100" u="none" cap="none" strike="noStrike">
                <a:solidFill>
                  <a:schemeClr val="dk1"/>
                </a:solidFill>
                <a:latin typeface="Assistant"/>
                <a:ea typeface="Assistant"/>
                <a:cs typeface="Assistant"/>
                <a:sym typeface="Assistant"/>
              </a:rPr>
              <a:t>More web archiving tools</a:t>
            </a:r>
            <a:endParaRPr b="1" i="0" sz="2100" u="none" cap="none" strike="noStrike">
              <a:solidFill>
                <a:schemeClr val="dk1"/>
              </a:solidFill>
              <a:latin typeface="Assistant"/>
              <a:ea typeface="Assistant"/>
              <a:cs typeface="Assistant"/>
              <a:sym typeface="Assistant"/>
            </a:endParaRPr>
          </a:p>
        </p:txBody>
      </p:sp>
      <p:sp>
        <p:nvSpPr>
          <p:cNvPr id="268" name="Google Shape;268;g19dddf594ee_0_22"/>
          <p:cNvSpPr txBox="1"/>
          <p:nvPr/>
        </p:nvSpPr>
        <p:spPr>
          <a:xfrm>
            <a:off x="134075" y="1379325"/>
            <a:ext cx="5381400" cy="2605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fr" sz="2100" u="none" cap="none" strike="noStrike">
                <a:solidFill>
                  <a:srgbClr val="202020"/>
                </a:solidFill>
                <a:highlight>
                  <a:schemeClr val="lt1"/>
                </a:highlight>
                <a:latin typeface="Assistant"/>
                <a:ea typeface="Assistant"/>
                <a:cs typeface="Assistant"/>
                <a:sym typeface="Assistant"/>
              </a:rPr>
              <a:t>Conifer</a:t>
            </a:r>
            <a:endParaRPr b="1" i="0" sz="2100" u="none" cap="none" strike="noStrike">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none" cap="none" strike="noStrike">
                <a:solidFill>
                  <a:srgbClr val="202020"/>
                </a:solidFill>
                <a:highlight>
                  <a:schemeClr val="lt1"/>
                </a:highlight>
                <a:latin typeface="Assistant"/>
                <a:ea typeface="Assistant"/>
                <a:cs typeface="Assistant"/>
                <a:sym typeface="Assistant"/>
              </a:rPr>
              <a:t>Same capture software as Webrecorder, offered as a service with the option to host collections</a:t>
            </a:r>
            <a:endParaRPr b="0" i="0" sz="2100" u="none" cap="none" strike="noStrike">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none" cap="none" strike="noStrike">
                <a:solidFill>
                  <a:srgbClr val="202020"/>
                </a:solidFill>
                <a:highlight>
                  <a:schemeClr val="lt1"/>
                </a:highlight>
                <a:latin typeface="Assistant"/>
                <a:ea typeface="Assistant"/>
                <a:cs typeface="Assistant"/>
                <a:sym typeface="Assistant"/>
              </a:rPr>
              <a:t>Free accounts host up to 5 GB</a:t>
            </a:r>
            <a:endParaRPr b="0" i="0" sz="2100" u="none" cap="none" strike="noStrike">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sng" cap="none" strike="noStrike">
                <a:solidFill>
                  <a:schemeClr val="hlink"/>
                </a:solidFill>
                <a:highlight>
                  <a:schemeClr val="lt1"/>
                </a:highlight>
                <a:latin typeface="Assistant"/>
                <a:ea typeface="Assistant"/>
                <a:cs typeface="Assistant"/>
                <a:sym typeface="Assistant"/>
                <a:hlinkClick r:id="rId4"/>
              </a:rPr>
              <a:t>https://conifer.rhizome.org/</a:t>
            </a:r>
            <a:r>
              <a:rPr b="0" i="0" lang="fr" sz="2100" u="none" cap="none" strike="noStrike">
                <a:solidFill>
                  <a:srgbClr val="202020"/>
                </a:solidFill>
                <a:highlight>
                  <a:schemeClr val="lt1"/>
                </a:highlight>
                <a:latin typeface="Assistant"/>
                <a:ea typeface="Assistant"/>
                <a:cs typeface="Assistant"/>
                <a:sym typeface="Assistant"/>
              </a:rPr>
              <a:t> </a:t>
            </a:r>
            <a:endParaRPr b="0" i="0" sz="2100" u="none" cap="none" strike="noStrike">
              <a:solidFill>
                <a:srgbClr val="202020"/>
              </a:solidFill>
              <a:highlight>
                <a:schemeClr val="lt1"/>
              </a:highlight>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p:txBody>
      </p:sp>
      <p:pic>
        <p:nvPicPr>
          <p:cNvPr descr="Rhizome &gt; blog &gt; Introducing Conifer" id="269" name="Google Shape;269;g19dddf594ee_0_22"/>
          <p:cNvPicPr preferRelativeResize="0"/>
          <p:nvPr/>
        </p:nvPicPr>
        <p:blipFill rotWithShape="1">
          <a:blip r:embed="rId5">
            <a:alphaModFix/>
          </a:blip>
          <a:srcRect b="0" l="0" r="0" t="0"/>
          <a:stretch/>
        </p:blipFill>
        <p:spPr>
          <a:xfrm>
            <a:off x="5262650" y="1645362"/>
            <a:ext cx="3903276" cy="164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07ab8ee91_0_105"/>
          <p:cNvSpPr txBox="1"/>
          <p:nvPr>
            <p:ph type="title"/>
          </p:nvPr>
        </p:nvSpPr>
        <p:spPr>
          <a:xfrm>
            <a:off x="289763" y="45736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5" name="Google Shape;275;g2407ab8ee91_0_105"/>
          <p:cNvSpPr txBox="1"/>
          <p:nvPr>
            <p:ph idx="1" type="body"/>
          </p:nvPr>
        </p:nvSpPr>
        <p:spPr>
          <a:xfrm>
            <a:off x="289763" y="116481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6" name="Google Shape;276;g2407ab8ee91_0_105"/>
          <p:cNvPicPr preferRelativeResize="0"/>
          <p:nvPr/>
        </p:nvPicPr>
        <p:blipFill rotWithShape="1">
          <a:blip r:embed="rId3">
            <a:alphaModFix/>
          </a:blip>
          <a:srcRect b="0" l="0" r="0" t="0"/>
          <a:stretch/>
        </p:blipFill>
        <p:spPr>
          <a:xfrm>
            <a:off x="-21937" y="-12337"/>
            <a:ext cx="9187866" cy="5168174"/>
          </a:xfrm>
          <a:prstGeom prst="rect">
            <a:avLst/>
          </a:prstGeom>
          <a:noFill/>
          <a:ln>
            <a:noFill/>
          </a:ln>
        </p:spPr>
      </p:pic>
      <p:sp>
        <p:nvSpPr>
          <p:cNvPr id="277" name="Google Shape;277;g2407ab8ee91_0_105"/>
          <p:cNvSpPr txBox="1"/>
          <p:nvPr/>
        </p:nvSpPr>
        <p:spPr>
          <a:xfrm>
            <a:off x="159188" y="457363"/>
            <a:ext cx="29049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2100" u="none" cap="none" strike="noStrike">
                <a:solidFill>
                  <a:schemeClr val="dk1"/>
                </a:solidFill>
                <a:latin typeface="Assistant"/>
                <a:ea typeface="Assistant"/>
                <a:cs typeface="Assistant"/>
                <a:sym typeface="Assistant"/>
              </a:rPr>
              <a:t>More web archiving tools</a:t>
            </a:r>
            <a:endParaRPr b="1" i="0" sz="2100" u="none" cap="none" strike="noStrike">
              <a:solidFill>
                <a:schemeClr val="dk1"/>
              </a:solidFill>
              <a:latin typeface="Assistant"/>
              <a:ea typeface="Assistant"/>
              <a:cs typeface="Assistant"/>
              <a:sym typeface="Assistant"/>
            </a:endParaRPr>
          </a:p>
        </p:txBody>
      </p:sp>
      <p:sp>
        <p:nvSpPr>
          <p:cNvPr id="278" name="Google Shape;278;g2407ab8ee91_0_105"/>
          <p:cNvSpPr txBox="1"/>
          <p:nvPr/>
        </p:nvSpPr>
        <p:spPr>
          <a:xfrm>
            <a:off x="134075" y="1379329"/>
            <a:ext cx="8832000" cy="2987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000000"/>
              </a:buClr>
              <a:buSzPts val="2100"/>
              <a:buFont typeface="Assistant"/>
              <a:buChar char="●"/>
            </a:pPr>
            <a:r>
              <a:rPr b="0" i="0" lang="fr" sz="2100" u="sng" cap="none" strike="noStrike">
                <a:solidFill>
                  <a:schemeClr val="accent5"/>
                </a:solidFill>
                <a:highlight>
                  <a:schemeClr val="lt1"/>
                </a:highlight>
                <a:latin typeface="Assistant"/>
                <a:ea typeface="Assistant"/>
                <a:cs typeface="Assistant"/>
                <a:sym typeface="Assistant"/>
                <a:hlinkClick r:id="rId4">
                  <a:extLst>
                    <a:ext uri="{A12FA001-AC4F-418D-AE19-62706E023703}">
                      <ahyp:hlinkClr val="tx"/>
                    </a:ext>
                  </a:extLst>
                </a:hlinkClick>
              </a:rPr>
              <a:t>youtube-dl</a:t>
            </a:r>
            <a:r>
              <a:rPr b="0" i="0" lang="fr" sz="2100" u="none" cap="none" strike="noStrike">
                <a:solidFill>
                  <a:srgbClr val="202020"/>
                </a:solidFill>
                <a:highlight>
                  <a:schemeClr val="lt1"/>
                </a:highlight>
                <a:latin typeface="Assistant"/>
                <a:ea typeface="Assistant"/>
                <a:cs typeface="Assistant"/>
                <a:sym typeface="Assistant"/>
              </a:rPr>
              <a:t> : Command-line program to download videos from YouTube.com and other video sites</a:t>
            </a:r>
            <a:endParaRPr b="0" i="0" sz="2100" u="none" cap="none" strike="noStrike">
              <a:solidFill>
                <a:srgbClr val="000000"/>
              </a:solidFill>
              <a:latin typeface="Arial"/>
              <a:ea typeface="Arial"/>
              <a:cs typeface="Arial"/>
              <a:sym typeface="Arial"/>
            </a:endParaRPr>
          </a:p>
          <a:p>
            <a:pPr indent="-361950" lvl="0" marL="457200" marR="0" rtl="0" algn="l">
              <a:lnSpc>
                <a:spcPct val="115000"/>
              </a:lnSpc>
              <a:spcBef>
                <a:spcPts val="0"/>
              </a:spcBef>
              <a:spcAft>
                <a:spcPts val="0"/>
              </a:spcAft>
              <a:buClr>
                <a:srgbClr val="000000"/>
              </a:buClr>
              <a:buSzPts val="2100"/>
              <a:buFont typeface="Assistant"/>
              <a:buChar char="●"/>
            </a:pPr>
            <a:r>
              <a:rPr b="0" i="0" lang="fr" sz="2100" u="sng" cap="none" strike="noStrike">
                <a:solidFill>
                  <a:schemeClr val="hlink"/>
                </a:solidFill>
                <a:highlight>
                  <a:srgbClr val="FFFFFF"/>
                </a:highlight>
                <a:latin typeface="Assistant"/>
                <a:ea typeface="Assistant"/>
                <a:cs typeface="Assistant"/>
                <a:sym typeface="Assistant"/>
                <a:hlinkClick r:id="rId5"/>
              </a:rPr>
              <a:t>“Save Page Now” feature</a:t>
            </a:r>
            <a:r>
              <a:rPr b="0" i="0" lang="fr" sz="2100" u="none" cap="none" strike="noStrike">
                <a:solidFill>
                  <a:srgbClr val="202020"/>
                </a:solidFill>
                <a:highlight>
                  <a:srgbClr val="FFFFFF"/>
                </a:highlight>
                <a:latin typeface="Assistant"/>
                <a:ea typeface="Assistant"/>
                <a:cs typeface="Assistant"/>
                <a:sym typeface="Assistant"/>
              </a:rPr>
              <a:t>: add a single web page to the Internet Archive’s WayBack Machine</a:t>
            </a:r>
            <a:endParaRPr b="0" i="0" sz="2100" u="none" cap="none" strike="noStrike">
              <a:solidFill>
                <a:srgbClr val="202020"/>
              </a:solidFill>
              <a:highlight>
                <a:srgbClr val="FFFFFF"/>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sng" cap="none" strike="noStrike">
                <a:solidFill>
                  <a:schemeClr val="accent5"/>
                </a:solidFill>
                <a:highlight>
                  <a:schemeClr val="lt1"/>
                </a:highlight>
                <a:latin typeface="Assistant"/>
                <a:ea typeface="Assistant"/>
                <a:cs typeface="Assistant"/>
                <a:sym typeface="Assistant"/>
                <a:hlinkClick r:id="rId6">
                  <a:extLst>
                    <a:ext uri="{A12FA001-AC4F-418D-AE19-62706E023703}">
                      <ahyp:hlinkClr val="tx"/>
                    </a:ext>
                  </a:extLst>
                </a:hlinkClick>
              </a:rPr>
              <a:t>Documenting the Now</a:t>
            </a:r>
            <a:r>
              <a:rPr b="0" i="0" lang="fr" sz="2100" u="none" cap="none" strike="noStrike">
                <a:solidFill>
                  <a:srgbClr val="202020"/>
                </a:solidFill>
                <a:highlight>
                  <a:schemeClr val="lt1"/>
                </a:highlight>
                <a:latin typeface="Assistant"/>
                <a:ea typeface="Assistant"/>
                <a:cs typeface="Assistant"/>
                <a:sym typeface="Assistant"/>
              </a:rPr>
              <a:t>: tools for social media archiving</a:t>
            </a:r>
            <a:endParaRPr b="0" i="0" sz="2100" u="none" cap="none" strike="noStrike">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none" cap="none" strike="noStrike">
                <a:solidFill>
                  <a:srgbClr val="202020"/>
                </a:solidFill>
                <a:highlight>
                  <a:schemeClr val="lt1"/>
                </a:highlight>
                <a:latin typeface="Assistant"/>
                <a:ea typeface="Assistant"/>
                <a:cs typeface="Assistant"/>
                <a:sym typeface="Assistant"/>
              </a:rPr>
              <a:t>Even more tools! </a:t>
            </a:r>
            <a:r>
              <a:rPr b="0" i="0" lang="fr" sz="2100" u="sng" cap="none" strike="noStrike">
                <a:solidFill>
                  <a:schemeClr val="accent5"/>
                </a:solidFill>
                <a:highlight>
                  <a:schemeClr val="lt1"/>
                </a:highlight>
                <a:latin typeface="Assistant"/>
                <a:ea typeface="Assistant"/>
                <a:cs typeface="Assistant"/>
                <a:sym typeface="Assistant"/>
                <a:hlinkClick r:id="rId7">
                  <a:extLst>
                    <a:ext uri="{A12FA001-AC4F-418D-AE19-62706E023703}">
                      <ahyp:hlinkClr val="tx"/>
                    </a:ext>
                  </a:extLst>
                </a:hlinkClick>
              </a:rPr>
              <a:t>https://netpreserve.org/web-archiving/tools-and-software/</a:t>
            </a:r>
            <a:r>
              <a:rPr b="0" i="0" lang="fr" sz="2100" u="none" cap="none" strike="noStrike">
                <a:solidFill>
                  <a:srgbClr val="202020"/>
                </a:solidFill>
                <a:highlight>
                  <a:schemeClr val="lt1"/>
                </a:highlight>
                <a:latin typeface="Assistant"/>
                <a:ea typeface="Assistant"/>
                <a:cs typeface="Assistant"/>
                <a:sym typeface="Assistant"/>
              </a:rPr>
              <a:t> </a:t>
            </a:r>
            <a:endParaRPr b="0" i="0" sz="2100" u="none" cap="none" strike="noStrike">
              <a:solidFill>
                <a:srgbClr val="202020"/>
              </a:solidFill>
              <a:highlight>
                <a:schemeClr val="lt1"/>
              </a:highlight>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202020"/>
              </a:solidFill>
              <a:highlight>
                <a:srgbClr val="FFFFFF"/>
              </a:highlight>
              <a:latin typeface="Assistant"/>
              <a:ea typeface="Assistant"/>
              <a:cs typeface="Assistant"/>
              <a:sym typeface="Assistan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48253fbcd4_0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4" name="Google Shape;284;g148253fbcd4_0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5" name="Google Shape;285;g148253fbcd4_0_23"/>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286" name="Google Shape;286;g148253fbcd4_0_23"/>
          <p:cNvSpPr txBox="1"/>
          <p:nvPr/>
        </p:nvSpPr>
        <p:spPr>
          <a:xfrm>
            <a:off x="3181338" y="1713625"/>
            <a:ext cx="2781300" cy="600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fr" sz="2700" u="none" cap="none" strike="noStrike">
                <a:solidFill>
                  <a:srgbClr val="000000"/>
                </a:solidFill>
                <a:latin typeface="Assistant"/>
                <a:ea typeface="Assistant"/>
                <a:cs typeface="Assistant"/>
                <a:sym typeface="Assistant"/>
              </a:rPr>
              <a:t>Thank you</a:t>
            </a:r>
            <a:endParaRPr b="1" i="0" sz="2700" u="none" cap="none" strike="noStrike">
              <a:solidFill>
                <a:srgbClr val="000000"/>
              </a:solidFill>
              <a:latin typeface="Assistant"/>
              <a:ea typeface="Assistant"/>
              <a:cs typeface="Assistant"/>
              <a:sym typeface="Assistant"/>
            </a:endParaRPr>
          </a:p>
        </p:txBody>
      </p:sp>
      <p:sp>
        <p:nvSpPr>
          <p:cNvPr id="287" name="Google Shape;287;g148253fbcd4_0_23"/>
          <p:cNvSpPr txBox="1"/>
          <p:nvPr/>
        </p:nvSpPr>
        <p:spPr>
          <a:xfrm>
            <a:off x="2565150" y="2824375"/>
            <a:ext cx="4013700" cy="984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1" i="0" lang="fr" sz="2100" u="sng" cap="none" strike="noStrike">
                <a:solidFill>
                  <a:schemeClr val="hlink"/>
                </a:solidFill>
                <a:latin typeface="Assistant"/>
                <a:ea typeface="Assistant"/>
                <a:cs typeface="Assistant"/>
                <a:sym typeface="Assistant"/>
                <a:hlinkClick r:id="rId4"/>
              </a:rPr>
              <a:t>helene.brousseau@concordia.ca</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a:p>
            <a:pPr indent="0" lvl="0" marL="0" marR="0" rtl="0" algn="ctr">
              <a:lnSpc>
                <a:spcPct val="115000"/>
              </a:lnSpc>
              <a:spcBef>
                <a:spcPts val="0"/>
              </a:spcBef>
              <a:spcAft>
                <a:spcPts val="0"/>
              </a:spcAft>
              <a:buClr>
                <a:schemeClr val="dk1"/>
              </a:buClr>
              <a:buSzPts val="1100"/>
              <a:buFont typeface="Arial"/>
              <a:buNone/>
            </a:pPr>
            <a:r>
              <a:rPr b="1" i="0" lang="fr" sz="2100" u="sng" cap="none" strike="noStrike">
                <a:solidFill>
                  <a:schemeClr val="hlink"/>
                </a:solidFill>
                <a:latin typeface="Assistant"/>
                <a:ea typeface="Assistant"/>
                <a:cs typeface="Assistant"/>
                <a:sym typeface="Assistant"/>
                <a:hlinkClick r:id="rId5"/>
              </a:rPr>
              <a:t>sarah.lake@concordia.ca</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600"/>
              <a:buFont typeface="Arial"/>
              <a:buNone/>
            </a:pPr>
            <a:r>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07ab8ee91_0_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3" name="Google Shape;293;g2407ab8ee91_0_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4" name="Google Shape;294;g2407ab8ee91_0_46"/>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295" name="Google Shape;295;g2407ab8ee91_0_46"/>
          <p:cNvSpPr txBox="1"/>
          <p:nvPr/>
        </p:nvSpPr>
        <p:spPr>
          <a:xfrm>
            <a:off x="2511150" y="1304750"/>
            <a:ext cx="4121700" cy="2154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Ethical issues and reflections around </a:t>
            </a:r>
            <a:r>
              <a:rPr b="1" lang="fr" sz="3200">
                <a:latin typeface="Assistant"/>
                <a:ea typeface="Assistant"/>
                <a:cs typeface="Assistant"/>
                <a:sym typeface="Assistant"/>
              </a:rPr>
              <a:t>web </a:t>
            </a:r>
            <a:r>
              <a:rPr b="1" i="0" lang="fr" sz="3200" u="none" cap="none" strike="noStrike">
                <a:solidFill>
                  <a:srgbClr val="000000"/>
                </a:solidFill>
                <a:latin typeface="Assistant"/>
                <a:ea typeface="Assistant"/>
                <a:cs typeface="Assistant"/>
                <a:sym typeface="Assistant"/>
              </a:rPr>
              <a:t>archives </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42f95a2140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1" name="Google Shape;301;g242f95a2140_0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2" name="Google Shape;302;g242f95a2140_0_9"/>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03" name="Google Shape;303;g242f95a2140_0_9"/>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42f95a2140_0_9"/>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fr" sz="2100" u="none" cap="none" strike="noStrike">
                <a:solidFill>
                  <a:srgbClr val="000000"/>
                </a:solidFill>
                <a:latin typeface="Assistant"/>
                <a:ea typeface="Assistant"/>
                <a:cs typeface="Assistant"/>
                <a:sym typeface="Assistant"/>
              </a:rPr>
              <a:t>Ethical issues: points of reflection</a:t>
            </a:r>
            <a:endParaRPr b="1" i="0" sz="2100" u="none" cap="none" strike="noStrike">
              <a:solidFill>
                <a:srgbClr val="000000"/>
              </a:solidFill>
              <a:latin typeface="Assistant"/>
              <a:ea typeface="Assistant"/>
              <a:cs typeface="Assistant"/>
              <a:sym typeface="Assistant"/>
            </a:endParaRPr>
          </a:p>
        </p:txBody>
      </p:sp>
      <p:sp>
        <p:nvSpPr>
          <p:cNvPr id="305" name="Google Shape;305;g242f95a2140_0_9"/>
          <p:cNvSpPr txBox="1"/>
          <p:nvPr/>
        </p:nvSpPr>
        <p:spPr>
          <a:xfrm>
            <a:off x="197750" y="1413475"/>
            <a:ext cx="8634600" cy="2659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 sz="1900" u="none" cap="none" strike="noStrike">
                <a:solidFill>
                  <a:srgbClr val="202020"/>
                </a:solidFill>
                <a:highlight>
                  <a:srgbClr val="FFFFFF"/>
                </a:highlight>
                <a:latin typeface="Assistant"/>
                <a:ea typeface="Assistant"/>
                <a:cs typeface="Assistant"/>
                <a:sym typeface="Assistant"/>
              </a:rPr>
              <a:t>Copyright</a:t>
            </a:r>
            <a:endParaRPr b="1" i="0" sz="19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0" i="0" lang="fr" sz="1900" u="none" cap="none" strike="noStrike">
                <a:solidFill>
                  <a:schemeClr val="dk1"/>
                </a:solidFill>
                <a:latin typeface="Times New Roman"/>
                <a:ea typeface="Times New Roman"/>
                <a:cs typeface="Times New Roman"/>
                <a:sym typeface="Times New Roman"/>
              </a:rPr>
              <a:t> </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rgbClr val="202020"/>
              </a:buClr>
              <a:buSzPts val="1900"/>
              <a:buFont typeface="Assistant"/>
              <a:buChar char="●"/>
            </a:pPr>
            <a:r>
              <a:rPr b="0" i="0" lang="fr" sz="1900" u="none" cap="none" strike="noStrike">
                <a:solidFill>
                  <a:srgbClr val="202020"/>
                </a:solidFill>
                <a:highlight>
                  <a:srgbClr val="FFFFFF"/>
                </a:highlight>
                <a:latin typeface="Assistant"/>
                <a:ea typeface="Assistant"/>
                <a:cs typeface="Assistant"/>
                <a:sym typeface="Assistant"/>
              </a:rPr>
              <a:t>Does the website contain works for which you do not have permission to broadcast in perpetuity?</a:t>
            </a:r>
            <a:endParaRPr b="0" i="0" sz="1900" u="none" cap="none" strike="noStrike">
              <a:solidFill>
                <a:srgbClr val="202020"/>
              </a:solidFill>
              <a:highlight>
                <a:srgbClr val="FFFFFF"/>
              </a:highlight>
              <a:latin typeface="Assistant"/>
              <a:ea typeface="Assistant"/>
              <a:cs typeface="Assistant"/>
              <a:sym typeface="Assistant"/>
            </a:endParaRPr>
          </a:p>
          <a:p>
            <a:pPr indent="-349250" lvl="0" marL="457200" marR="0" rtl="0" algn="l">
              <a:lnSpc>
                <a:spcPct val="115000"/>
              </a:lnSpc>
              <a:spcBef>
                <a:spcPts val="0"/>
              </a:spcBef>
              <a:spcAft>
                <a:spcPts val="0"/>
              </a:spcAft>
              <a:buClr>
                <a:srgbClr val="202020"/>
              </a:buClr>
              <a:buSzPts val="1900"/>
              <a:buFont typeface="Assistant"/>
              <a:buChar char="●"/>
            </a:pPr>
            <a:r>
              <a:rPr b="0" i="0" lang="fr" sz="1900" u="none" cap="none" strike="noStrike">
                <a:solidFill>
                  <a:srgbClr val="202020"/>
                </a:solidFill>
                <a:highlight>
                  <a:srgbClr val="FFFFFF"/>
                </a:highlight>
                <a:latin typeface="Assistant"/>
                <a:ea typeface="Assistant"/>
                <a:cs typeface="Assistant"/>
                <a:sym typeface="Assistant"/>
              </a:rPr>
              <a:t>In what context will the archives be accessible?</a:t>
            </a:r>
            <a:endParaRPr b="0" i="0" sz="1900" u="none" cap="none" strike="noStrike">
              <a:solidFill>
                <a:srgbClr val="202020"/>
              </a:solidFill>
              <a:highlight>
                <a:srgbClr val="FFFFFF"/>
              </a:highlight>
              <a:latin typeface="Assistant"/>
              <a:ea typeface="Assistant"/>
              <a:cs typeface="Assistant"/>
              <a:sym typeface="Assistant"/>
            </a:endParaRPr>
          </a:p>
          <a:p>
            <a:pPr indent="-349250" lvl="0" marL="457200" marR="0" rtl="0" algn="l">
              <a:lnSpc>
                <a:spcPct val="115000"/>
              </a:lnSpc>
              <a:spcBef>
                <a:spcPts val="0"/>
              </a:spcBef>
              <a:spcAft>
                <a:spcPts val="0"/>
              </a:spcAft>
              <a:buClr>
                <a:srgbClr val="202020"/>
              </a:buClr>
              <a:buSzPts val="1900"/>
              <a:buFont typeface="Assistant"/>
              <a:buChar char="●"/>
            </a:pPr>
            <a:r>
              <a:rPr b="0" i="0" lang="fr" sz="1900" u="none" cap="none" strike="noStrike">
                <a:solidFill>
                  <a:srgbClr val="202020"/>
                </a:solidFill>
                <a:highlight>
                  <a:srgbClr val="FFFFFF"/>
                </a:highlight>
                <a:latin typeface="Assistant"/>
                <a:ea typeface="Assistant"/>
                <a:cs typeface="Assistant"/>
                <a:sym typeface="Assistant"/>
              </a:rPr>
              <a:t>Consider including a clause for web archiving in contracts with collaborators, and establishing take-down mechanisms for your web archive.</a:t>
            </a:r>
            <a:endParaRPr b="0" i="0" sz="1900" u="none" cap="none" strike="noStrike">
              <a:solidFill>
                <a:srgbClr val="202020"/>
              </a:solidFill>
              <a:highlight>
                <a:srgbClr val="FFFFFF"/>
              </a:highlight>
              <a:latin typeface="Assistant"/>
              <a:ea typeface="Assistant"/>
              <a:cs typeface="Assistant"/>
              <a:sym typeface="Assistan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407ab8ee91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11" name="Google Shape;311;g2407ab8ee91_0_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2" name="Google Shape;312;g2407ab8ee91_0_95"/>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13" name="Google Shape;313;g2407ab8ee91_0_95"/>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407ab8ee91_0_95"/>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fr" sz="2100" u="none" cap="none" strike="noStrike">
                <a:solidFill>
                  <a:srgbClr val="000000"/>
                </a:solidFill>
                <a:latin typeface="Assistant"/>
                <a:ea typeface="Assistant"/>
                <a:cs typeface="Assistant"/>
                <a:sym typeface="Assistant"/>
              </a:rPr>
              <a:t>Ethical issues: points of reflection</a:t>
            </a:r>
            <a:endParaRPr b="1" i="0" sz="2100" u="none" cap="none" strike="noStrike">
              <a:solidFill>
                <a:srgbClr val="000000"/>
              </a:solidFill>
              <a:latin typeface="Assistant"/>
              <a:ea typeface="Assistant"/>
              <a:cs typeface="Assistant"/>
              <a:sym typeface="Assistant"/>
            </a:endParaRPr>
          </a:p>
        </p:txBody>
      </p:sp>
      <p:sp>
        <p:nvSpPr>
          <p:cNvPr id="315" name="Google Shape;315;g2407ab8ee91_0_95"/>
          <p:cNvSpPr txBox="1"/>
          <p:nvPr/>
        </p:nvSpPr>
        <p:spPr>
          <a:xfrm>
            <a:off x="197750" y="1413475"/>
            <a:ext cx="8634600" cy="3155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fr" sz="1800" u="none" cap="none" strike="noStrike">
                <a:solidFill>
                  <a:schemeClr val="dk1"/>
                </a:solidFill>
                <a:latin typeface="Calibri"/>
                <a:ea typeface="Calibri"/>
                <a:cs typeface="Calibri"/>
                <a:sym typeface="Calibri"/>
              </a:rPr>
              <a:t> </a:t>
            </a:r>
            <a:r>
              <a:rPr b="1" i="0" lang="fr" sz="1800" u="none" cap="none" strike="noStrike">
                <a:solidFill>
                  <a:schemeClr val="dk1"/>
                </a:solidFill>
                <a:latin typeface="Assistant"/>
                <a:ea typeface="Assistant"/>
                <a:cs typeface="Assistant"/>
                <a:sym typeface="Assistant"/>
              </a:rPr>
              <a:t>Privacy and consent</a:t>
            </a:r>
            <a:endParaRPr b="1" i="0" sz="1800" u="none" cap="none" strike="noStrike">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b="0" i="0" lang="fr" sz="1800" u="none" cap="none" strike="noStrike">
                <a:solidFill>
                  <a:schemeClr val="dk1"/>
                </a:solidFill>
                <a:latin typeface="Assistant"/>
                <a:ea typeface="Assistant"/>
                <a:cs typeface="Assistant"/>
                <a:sym typeface="Assistant"/>
              </a:rPr>
              <a:t>Web archiving for a specific subject or an event across many websites and platforms can lead to ethical questions, particularly when working with social media content including political subjects, war, social activism and movements, etc.</a:t>
            </a:r>
            <a:endParaRPr b="0" i="0" sz="1800" u="none" cap="none" strike="noStrike">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b="0" i="0" lang="fr" sz="1800" u="none" cap="none" strike="noStrike">
                <a:solidFill>
                  <a:schemeClr val="dk1"/>
                </a:solidFill>
                <a:latin typeface="Assistant"/>
                <a:ea typeface="Assistant"/>
                <a:cs typeface="Assistant"/>
                <a:sym typeface="Assistant"/>
              </a:rPr>
              <a:t>What do you want to bear witness to, and for whom?</a:t>
            </a:r>
            <a:endParaRPr b="0" i="0" sz="1800" u="none" cap="none" strike="noStrike">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b="0" i="0" lang="fr" sz="1800" u="none" cap="none" strike="noStrike">
                <a:solidFill>
                  <a:schemeClr val="dk1"/>
                </a:solidFill>
                <a:latin typeface="Assistant"/>
                <a:ea typeface="Assistant"/>
                <a:cs typeface="Assistant"/>
                <a:sym typeface="Assistant"/>
              </a:rPr>
              <a:t>Who produces the content, and how close are you to them? (possible bias in the selection of archived content)</a:t>
            </a:r>
            <a:endParaRPr b="0" i="0" sz="1800" u="none" cap="none" strike="noStrike">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b="0" i="0" lang="fr" sz="1800" u="none" cap="none" strike="noStrike">
                <a:solidFill>
                  <a:schemeClr val="dk1"/>
                </a:solidFill>
                <a:latin typeface="Assistant"/>
                <a:ea typeface="Assistant"/>
                <a:cs typeface="Assistant"/>
                <a:sym typeface="Assistant"/>
              </a:rPr>
              <a:t>How is the archive contextualized? </a:t>
            </a:r>
            <a:endParaRPr b="0" i="0" sz="1800" u="none" cap="none" strike="noStrike">
              <a:solidFill>
                <a:schemeClr val="dk1"/>
              </a:solidFill>
              <a:latin typeface="Assistant"/>
              <a:ea typeface="Assistant"/>
              <a:cs typeface="Assistant"/>
              <a:sym typeface="Assistan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07ab8ee91_0_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21" name="Google Shape;321;g2407ab8ee91_0_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22" name="Google Shape;322;g2407ab8ee91_0_83"/>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23" name="Google Shape;323;g2407ab8ee91_0_83"/>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407ab8ee91_0_83"/>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fr" sz="2100" u="none" cap="none" strike="noStrike">
                <a:solidFill>
                  <a:srgbClr val="000000"/>
                </a:solidFill>
                <a:latin typeface="Assistant"/>
                <a:ea typeface="Assistant"/>
                <a:cs typeface="Assistant"/>
                <a:sym typeface="Assistant"/>
              </a:rPr>
              <a:t>Ethical issues: points of reflection</a:t>
            </a:r>
            <a:endParaRPr b="1" i="0" sz="2100" u="none" cap="none" strike="noStrike">
              <a:solidFill>
                <a:srgbClr val="000000"/>
              </a:solidFill>
              <a:latin typeface="Assistant"/>
              <a:ea typeface="Assistant"/>
              <a:cs typeface="Assistant"/>
              <a:sym typeface="Assistant"/>
            </a:endParaRPr>
          </a:p>
        </p:txBody>
      </p:sp>
      <p:sp>
        <p:nvSpPr>
          <p:cNvPr id="325" name="Google Shape;325;g2407ab8ee91_0_83"/>
          <p:cNvSpPr txBox="1"/>
          <p:nvPr/>
        </p:nvSpPr>
        <p:spPr>
          <a:xfrm>
            <a:off x="311700" y="1422525"/>
            <a:ext cx="5198100" cy="110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500"/>
              <a:buFont typeface="Arial"/>
              <a:buNone/>
            </a:pPr>
            <a:r>
              <a:rPr b="1" i="0" lang="fr" sz="2100" u="none" cap="none" strike="noStrike">
                <a:solidFill>
                  <a:schemeClr val="dk1"/>
                </a:solidFill>
                <a:latin typeface="Assistant"/>
                <a:ea typeface="Assistant"/>
                <a:cs typeface="Assistant"/>
                <a:sym typeface="Assistant"/>
              </a:rPr>
              <a:t>See the</a:t>
            </a:r>
            <a:r>
              <a:rPr b="1" i="1" lang="fr" sz="2100" u="none" cap="none" strike="noStrike">
                <a:solidFill>
                  <a:schemeClr val="dk1"/>
                </a:solidFill>
                <a:latin typeface="Assistant"/>
                <a:ea typeface="Assistant"/>
                <a:cs typeface="Assistant"/>
                <a:sym typeface="Assistant"/>
              </a:rPr>
              <a:t> National Forum on Ethics in Archiving the Web </a:t>
            </a:r>
            <a:r>
              <a:rPr b="1" i="0" lang="fr" sz="2100" u="none" cap="none" strike="noStrike">
                <a:solidFill>
                  <a:schemeClr val="dk1"/>
                </a:solidFill>
                <a:latin typeface="Assistant"/>
                <a:ea typeface="Assistant"/>
                <a:cs typeface="Assistant"/>
                <a:sym typeface="Assistant"/>
              </a:rPr>
              <a:t>conference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p:txBody>
      </p:sp>
      <p:sp>
        <p:nvSpPr>
          <p:cNvPr id="326" name="Google Shape;326;g2407ab8ee91_0_83"/>
          <p:cNvSpPr txBox="1"/>
          <p:nvPr/>
        </p:nvSpPr>
        <p:spPr>
          <a:xfrm>
            <a:off x="4988700" y="1691025"/>
            <a:ext cx="3671100" cy="572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fr" sz="2100" u="sng" cap="none" strike="noStrike">
                <a:solidFill>
                  <a:schemeClr val="hlink"/>
                </a:solidFill>
                <a:latin typeface="Assistant"/>
                <a:ea typeface="Assistant"/>
                <a:cs typeface="Assistant"/>
                <a:sym typeface="Assistant"/>
                <a:hlinkClick r:id="rId4"/>
              </a:rPr>
              <a:t>https://eaw.rhizome.org/</a:t>
            </a:r>
            <a:endParaRPr b="1" i="0" sz="2100" u="none" cap="none" strike="noStrike">
              <a:solidFill>
                <a:srgbClr val="000000"/>
              </a:solidFill>
              <a:latin typeface="Assistant"/>
              <a:ea typeface="Assistant"/>
              <a:cs typeface="Assistant"/>
              <a:sym typeface="Assistant"/>
            </a:endParaRPr>
          </a:p>
        </p:txBody>
      </p:sp>
      <p:sp>
        <p:nvSpPr>
          <p:cNvPr id="327" name="Google Shape;327;g2407ab8ee91_0_83"/>
          <p:cNvSpPr txBox="1"/>
          <p:nvPr/>
        </p:nvSpPr>
        <p:spPr>
          <a:xfrm>
            <a:off x="293825" y="2718525"/>
            <a:ext cx="8163300" cy="1850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500"/>
              <a:buFont typeface="Arial"/>
              <a:buNone/>
            </a:pPr>
            <a:r>
              <a:rPr b="1" i="0" lang="fr" sz="2100" u="none" cap="none" strike="noStrike">
                <a:solidFill>
                  <a:schemeClr val="dk1"/>
                </a:solidFill>
                <a:latin typeface="Assistant"/>
                <a:ea typeface="Assistant"/>
                <a:cs typeface="Assistant"/>
                <a:sym typeface="Assistant"/>
              </a:rPr>
              <a:t>Further reading:</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rPr b="1" i="0" lang="fr" sz="1700" u="none" cap="none" strike="noStrike">
                <a:solidFill>
                  <a:schemeClr val="dk1"/>
                </a:solidFill>
                <a:latin typeface="Assistant"/>
                <a:ea typeface="Assistant"/>
                <a:cs typeface="Assistant"/>
                <a:sym typeface="Assistant"/>
              </a:rPr>
              <a:t>Work by Documenting the Now: </a:t>
            </a:r>
            <a:r>
              <a:rPr b="1" i="0" lang="fr" sz="1700" u="sng" cap="none" strike="noStrike">
                <a:solidFill>
                  <a:schemeClr val="hlink"/>
                </a:solidFill>
                <a:latin typeface="Assistant"/>
                <a:ea typeface="Assistant"/>
                <a:cs typeface="Assistant"/>
                <a:sym typeface="Assistant"/>
                <a:hlinkClick r:id="rId5"/>
              </a:rPr>
              <a:t>Ethical Considerations for Archiving Social Media Content Generated by Contemporary Social Movements: Challenges, Opportunities, and Recommendations</a:t>
            </a:r>
            <a:endParaRPr b="1" i="0" sz="17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rPr b="1" i="0" lang="fr" sz="1700" u="none" cap="none" strike="noStrike">
                <a:solidFill>
                  <a:schemeClr val="dk1"/>
                </a:solidFill>
                <a:latin typeface="Assistant"/>
                <a:ea typeface="Assistant"/>
                <a:cs typeface="Assistant"/>
                <a:sym typeface="Assistant"/>
              </a:rPr>
              <a:t>Work on privacy: see Danah Boyd </a:t>
            </a:r>
            <a:r>
              <a:rPr b="1" i="0" lang="fr" sz="1700" u="sng" cap="none" strike="noStrike">
                <a:solidFill>
                  <a:schemeClr val="hlink"/>
                </a:solidFill>
                <a:latin typeface="Assistant"/>
                <a:ea typeface="Assistant"/>
                <a:cs typeface="Assistant"/>
                <a:sym typeface="Assistant"/>
                <a:hlinkClick r:id="rId6"/>
              </a:rPr>
              <a:t>https://www.danah.org/</a:t>
            </a:r>
            <a:endParaRPr b="1" i="0" sz="17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42f95a2140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33" name="Google Shape;333;g242f95a2140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34" name="Google Shape;334;g242f95a2140_0_18"/>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35" name="Google Shape;335;g242f95a2140_0_18"/>
          <p:cNvSpPr txBox="1"/>
          <p:nvPr/>
        </p:nvSpPr>
        <p:spPr>
          <a:xfrm>
            <a:off x="2511150" y="1304750"/>
            <a:ext cx="4121700" cy="1662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Planning a web archiving project</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27a5c09a38_0_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41" name="Google Shape;341;g127a5c09a38_0_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42" name="Google Shape;342;g127a5c09a38_0_139"/>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43" name="Google Shape;343;g127a5c09a38_0_139"/>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4" name="Google Shape;344;g127a5c09a38_0_139"/>
          <p:cNvPicPr preferRelativeResize="0"/>
          <p:nvPr/>
        </p:nvPicPr>
        <p:blipFill rotWithShape="1">
          <a:blip r:embed="rId4">
            <a:alphaModFix/>
          </a:blip>
          <a:srcRect b="590" l="1171" r="1169" t="984"/>
          <a:stretch/>
        </p:blipFill>
        <p:spPr>
          <a:xfrm>
            <a:off x="5128975" y="192670"/>
            <a:ext cx="3295199" cy="4629830"/>
          </a:xfrm>
          <a:prstGeom prst="rect">
            <a:avLst/>
          </a:prstGeom>
          <a:noFill/>
          <a:ln>
            <a:noFill/>
          </a:ln>
        </p:spPr>
      </p:pic>
      <p:sp>
        <p:nvSpPr>
          <p:cNvPr id="345" name="Google Shape;345;g127a5c09a38_0_139"/>
          <p:cNvSpPr txBox="1"/>
          <p:nvPr/>
        </p:nvSpPr>
        <p:spPr>
          <a:xfrm>
            <a:off x="311700" y="445025"/>
            <a:ext cx="43452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fr" sz="2100" u="none" cap="none" strike="noStrike">
                <a:solidFill>
                  <a:srgbClr val="000000"/>
                </a:solidFill>
                <a:latin typeface="Assistant"/>
                <a:ea typeface="Assistant"/>
                <a:cs typeface="Assistant"/>
                <a:sym typeface="Assistant"/>
              </a:rPr>
              <a:t>Planning a web archiving project</a:t>
            </a:r>
            <a:endParaRPr b="1" i="0" sz="2100" u="none" cap="none" strike="noStrike">
              <a:solidFill>
                <a:srgbClr val="000000"/>
              </a:solidFill>
              <a:latin typeface="Assistant"/>
              <a:ea typeface="Assistant"/>
              <a:cs typeface="Assistant"/>
              <a:sym typeface="Assistant"/>
            </a:endParaRPr>
          </a:p>
        </p:txBody>
      </p:sp>
      <p:sp>
        <p:nvSpPr>
          <p:cNvPr id="346" name="Google Shape;346;g127a5c09a38_0_139"/>
          <p:cNvSpPr txBox="1"/>
          <p:nvPr/>
        </p:nvSpPr>
        <p:spPr>
          <a:xfrm>
            <a:off x="311700" y="1152475"/>
            <a:ext cx="4345200" cy="188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fr" sz="2100" u="none" cap="none" strike="noStrike">
                <a:solidFill>
                  <a:srgbClr val="000000"/>
                </a:solidFill>
                <a:latin typeface="Assistant"/>
                <a:ea typeface="Assistant"/>
                <a:cs typeface="Assistant"/>
                <a:sym typeface="Assistant"/>
              </a:rPr>
              <a:t>one-page guide by Artexte: </a:t>
            </a:r>
            <a:r>
              <a:rPr b="1" i="0" lang="fr" sz="2100" u="sng" cap="none" strike="noStrike">
                <a:solidFill>
                  <a:schemeClr val="hlink"/>
                </a:solidFill>
                <a:latin typeface="Assistant"/>
                <a:ea typeface="Assistant"/>
                <a:cs typeface="Assistant"/>
                <a:sym typeface="Assistant"/>
                <a:hlinkClick r:id="rId5"/>
              </a:rPr>
              <a:t>https://artexte.ca/app/uploads/sites/2/2021/06/web_archiving_guide.pdf</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07ab8ee91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4" name="Google Shape;74;g2407ab8ee91_0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5" name="Google Shape;75;g2407ab8ee91_0_4"/>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76" name="Google Shape;76;g2407ab8ee91_0_4"/>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407ab8ee91_0_4"/>
          <p:cNvSpPr txBox="1"/>
          <p:nvPr/>
        </p:nvSpPr>
        <p:spPr>
          <a:xfrm>
            <a:off x="311700" y="1152475"/>
            <a:ext cx="7316100" cy="3417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Increasing number of GLAM institutions are engaged in web archiving:</a:t>
            </a:r>
            <a:endParaRPr sz="2100">
              <a:latin typeface="Assistant"/>
              <a:ea typeface="Assistant"/>
              <a:cs typeface="Assistant"/>
              <a:sym typeface="Assistant"/>
            </a:endParaRPr>
          </a:p>
          <a:p>
            <a:pPr indent="-361950" lvl="1" marL="9144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National Libraries (</a:t>
            </a:r>
            <a:r>
              <a:rPr lang="fr" sz="2100" u="sng">
                <a:solidFill>
                  <a:schemeClr val="hlink"/>
                </a:solidFill>
                <a:latin typeface="Assistant"/>
                <a:ea typeface="Assistant"/>
                <a:cs typeface="Assistant"/>
                <a:sym typeface="Assistant"/>
                <a:hlinkClick r:id="rId4"/>
              </a:rPr>
              <a:t>LAC-BaC</a:t>
            </a:r>
            <a:r>
              <a:rPr lang="fr" sz="2100">
                <a:latin typeface="Assistant"/>
                <a:ea typeface="Assistant"/>
                <a:cs typeface="Assistant"/>
                <a:sym typeface="Assistant"/>
              </a:rPr>
              <a:t>, </a:t>
            </a:r>
            <a:r>
              <a:rPr lang="fr" sz="2100" u="sng">
                <a:solidFill>
                  <a:schemeClr val="hlink"/>
                </a:solidFill>
                <a:latin typeface="Assistant"/>
                <a:ea typeface="Assistant"/>
                <a:cs typeface="Assistant"/>
                <a:sym typeface="Assistant"/>
                <a:hlinkClick r:id="rId5"/>
              </a:rPr>
              <a:t>BAnQ</a:t>
            </a:r>
            <a:r>
              <a:rPr lang="fr" sz="2100">
                <a:latin typeface="Assistant"/>
                <a:ea typeface="Assistant"/>
                <a:cs typeface="Assistant"/>
                <a:sym typeface="Assistant"/>
              </a:rPr>
              <a:t>)</a:t>
            </a:r>
            <a:endParaRPr sz="2100">
              <a:latin typeface="Assistant"/>
              <a:ea typeface="Assistant"/>
              <a:cs typeface="Assistant"/>
              <a:sym typeface="Assistant"/>
            </a:endParaRPr>
          </a:p>
          <a:p>
            <a:pPr indent="-361950" lvl="1" marL="9144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Consortial projects </a:t>
            </a:r>
            <a:r>
              <a:rPr b="0" i="0" lang="fr" sz="2100" u="none" cap="none" strike="noStrike">
                <a:solidFill>
                  <a:srgbClr val="000000"/>
                </a:solidFill>
                <a:latin typeface="Assistant"/>
                <a:ea typeface="Assistant"/>
                <a:cs typeface="Assistant"/>
                <a:sym typeface="Assistant"/>
              </a:rPr>
              <a:t>(</a:t>
            </a:r>
            <a:r>
              <a:rPr b="0" i="0" lang="fr" sz="2100" u="sng" cap="none" strike="noStrike">
                <a:solidFill>
                  <a:schemeClr val="hlink"/>
                </a:solidFill>
                <a:latin typeface="Assistant"/>
                <a:ea typeface="Assistant"/>
                <a:cs typeface="Assistant"/>
                <a:sym typeface="Assistant"/>
                <a:hlinkClick r:id="rId6"/>
              </a:rPr>
              <a:t>SUCHO</a:t>
            </a:r>
            <a:r>
              <a:rPr lang="fr" sz="2100">
                <a:latin typeface="Assistant"/>
                <a:ea typeface="Assistant"/>
                <a:cs typeface="Assistant"/>
                <a:sym typeface="Assistant"/>
              </a:rPr>
              <a:t>,</a:t>
            </a:r>
            <a:r>
              <a:rPr lang="fr" sz="2100">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7"/>
              </a:rPr>
              <a:t>CARTA</a:t>
            </a:r>
            <a:r>
              <a:rPr b="0" i="0" lang="fr" sz="2100" u="none" cap="none" strike="noStrike">
                <a:solidFill>
                  <a:srgbClr val="000000"/>
                </a:solidFill>
                <a:latin typeface="Assistant"/>
                <a:ea typeface="Assistant"/>
                <a:cs typeface="Assistant"/>
                <a:sym typeface="Assistant"/>
              </a:rPr>
              <a:t>)</a:t>
            </a:r>
            <a:endParaRPr b="0" i="0" sz="2100" u="none" cap="none" strike="noStrike">
              <a:solidFill>
                <a:srgbClr val="000000"/>
              </a:solidFill>
              <a:latin typeface="Assistant"/>
              <a:ea typeface="Assistant"/>
              <a:cs typeface="Assistant"/>
              <a:sym typeface="Assistant"/>
            </a:endParaRPr>
          </a:p>
          <a:p>
            <a:pPr indent="-361950" lvl="1" marL="914400" rtl="0" algn="l">
              <a:spcBef>
                <a:spcPts val="0"/>
              </a:spcBef>
              <a:spcAft>
                <a:spcPts val="0"/>
              </a:spcAft>
              <a:buSzPts val="2100"/>
              <a:buFont typeface="Assistant"/>
              <a:buChar char="○"/>
            </a:pPr>
            <a:r>
              <a:rPr lang="fr" sz="2100">
                <a:solidFill>
                  <a:schemeClr val="dk1"/>
                </a:solidFill>
                <a:latin typeface="Assistant"/>
                <a:ea typeface="Assistant"/>
                <a:cs typeface="Assistant"/>
                <a:sym typeface="Assistant"/>
              </a:rPr>
              <a:t>Academic libraries (</a:t>
            </a:r>
            <a:r>
              <a:rPr lang="fr" sz="2100" u="sng">
                <a:solidFill>
                  <a:schemeClr val="hlink"/>
                </a:solidFill>
                <a:latin typeface="Assistant"/>
                <a:ea typeface="Assistant"/>
                <a:cs typeface="Assistant"/>
                <a:sym typeface="Assistant"/>
                <a:hlinkClick r:id="rId8"/>
              </a:rPr>
              <a:t>Concordia</a:t>
            </a:r>
            <a:r>
              <a:rPr lang="fr" sz="2100">
                <a:solidFill>
                  <a:schemeClr val="dk1"/>
                </a:solidFill>
                <a:latin typeface="Assistant"/>
                <a:ea typeface="Assistant"/>
                <a:cs typeface="Assistant"/>
                <a:sym typeface="Assistant"/>
              </a:rPr>
              <a:t>, </a:t>
            </a:r>
            <a:r>
              <a:rPr lang="fr" sz="2100" u="sng">
                <a:solidFill>
                  <a:schemeClr val="hlink"/>
                </a:solidFill>
                <a:latin typeface="Assistant"/>
                <a:ea typeface="Assistant"/>
                <a:cs typeface="Assistant"/>
                <a:sym typeface="Assistant"/>
                <a:hlinkClick r:id="rId9"/>
              </a:rPr>
              <a:t>McGill</a:t>
            </a:r>
            <a:r>
              <a:rPr lang="fr" sz="2100">
                <a:solidFill>
                  <a:schemeClr val="dk1"/>
                </a:solidFill>
                <a:latin typeface="Assistant"/>
                <a:ea typeface="Assistant"/>
                <a:cs typeface="Assistant"/>
                <a:sym typeface="Assistant"/>
              </a:rPr>
              <a:t>) </a:t>
            </a:r>
            <a:endParaRPr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Web </a:t>
            </a:r>
            <a:r>
              <a:rPr lang="fr" sz="2100">
                <a:latin typeface="Assistant"/>
                <a:ea typeface="Assistant"/>
                <a:cs typeface="Assistant"/>
                <a:sym typeface="Assistant"/>
              </a:rPr>
              <a:t>archiving tools and platforms becoming increasingly widespread and accessible:</a:t>
            </a:r>
            <a:endParaRPr sz="2100">
              <a:latin typeface="Assistant"/>
              <a:ea typeface="Assistant"/>
              <a:cs typeface="Assistant"/>
              <a:sym typeface="Assistant"/>
            </a:endParaRPr>
          </a:p>
          <a:p>
            <a:pPr indent="-361950" lvl="1" marL="914400" marR="0" rtl="0" algn="l">
              <a:lnSpc>
                <a:spcPct val="100000"/>
              </a:lnSpc>
              <a:spcBef>
                <a:spcPts val="0"/>
              </a:spcBef>
              <a:spcAft>
                <a:spcPts val="0"/>
              </a:spcAft>
              <a:buSzPts val="2100"/>
              <a:buFont typeface="Assistant"/>
              <a:buChar char="○"/>
            </a:pPr>
            <a:r>
              <a:rPr lang="fr" sz="2100" u="sng">
                <a:solidFill>
                  <a:schemeClr val="hlink"/>
                </a:solidFill>
                <a:latin typeface="Assistant"/>
                <a:ea typeface="Assistant"/>
                <a:cs typeface="Assistant"/>
                <a:sym typeface="Assistant"/>
                <a:hlinkClick r:id="rId10"/>
              </a:rPr>
              <a:t>Archive-It </a:t>
            </a:r>
            <a:r>
              <a:rPr lang="fr" sz="2100">
                <a:latin typeface="Assistant"/>
                <a:ea typeface="Assistant"/>
                <a:cs typeface="Assistant"/>
                <a:sym typeface="Assistant"/>
              </a:rPr>
              <a:t>as a popular hosted platform</a:t>
            </a:r>
            <a:endParaRPr sz="2100">
              <a:latin typeface="Assistant"/>
              <a:ea typeface="Assistant"/>
              <a:cs typeface="Assistant"/>
              <a:sym typeface="Assistant"/>
            </a:endParaRPr>
          </a:p>
          <a:p>
            <a:pPr indent="-361950" lvl="1" marL="9144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Open-source tools like </a:t>
            </a:r>
            <a:r>
              <a:rPr lang="fr" sz="2100" u="sng">
                <a:solidFill>
                  <a:schemeClr val="hlink"/>
                </a:solidFill>
                <a:latin typeface="Assistant"/>
                <a:ea typeface="Assistant"/>
                <a:cs typeface="Assistant"/>
                <a:sym typeface="Assistant"/>
                <a:hlinkClick r:id="rId11"/>
              </a:rPr>
              <a:t>Webrecorder</a:t>
            </a:r>
            <a:r>
              <a:rPr lang="fr" sz="2100">
                <a:latin typeface="Assistant"/>
                <a:ea typeface="Assistant"/>
                <a:cs typeface="Assistant"/>
                <a:sym typeface="Assistant"/>
              </a:rPr>
              <a:t> as more DIY alternatives</a:t>
            </a:r>
            <a:endParaRPr sz="2100">
              <a:latin typeface="Assistant"/>
              <a:ea typeface="Assistant"/>
              <a:cs typeface="Assistant"/>
              <a:sym typeface="Assistant"/>
            </a:endParaRPr>
          </a:p>
        </p:txBody>
      </p:sp>
      <p:sp>
        <p:nvSpPr>
          <p:cNvPr id="78" name="Google Shape;78;g2407ab8ee91_0_4"/>
          <p:cNvSpPr txBox="1"/>
          <p:nvPr/>
        </p:nvSpPr>
        <p:spPr>
          <a:xfrm>
            <a:off x="311700" y="445025"/>
            <a:ext cx="34758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900"/>
              <a:buFont typeface="Arial"/>
              <a:buNone/>
            </a:pPr>
            <a:r>
              <a:rPr b="1" lang="fr" sz="2100">
                <a:solidFill>
                  <a:schemeClr val="dk1"/>
                </a:solidFill>
                <a:latin typeface="Assistant"/>
                <a:ea typeface="Assistant"/>
                <a:cs typeface="Assistant"/>
                <a:sym typeface="Assistant"/>
              </a:rPr>
              <a:t>Web archiving in libraries</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5713ba390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2" name="Google Shape;352;g15713ba390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53" name="Google Shape;353;g15713ba390c_0_0"/>
          <p:cNvPicPr preferRelativeResize="0"/>
          <p:nvPr/>
        </p:nvPicPr>
        <p:blipFill rotWithShape="1">
          <a:blip r:embed="rId3">
            <a:alphaModFix/>
          </a:blip>
          <a:srcRect b="0" l="0" r="0" t="0"/>
          <a:stretch/>
        </p:blipFill>
        <p:spPr>
          <a:xfrm>
            <a:off x="-12" y="-82850"/>
            <a:ext cx="9187866" cy="5168174"/>
          </a:xfrm>
          <a:prstGeom prst="rect">
            <a:avLst/>
          </a:prstGeom>
          <a:noFill/>
          <a:ln>
            <a:noFill/>
          </a:ln>
        </p:spPr>
      </p:pic>
      <p:sp>
        <p:nvSpPr>
          <p:cNvPr id="354" name="Google Shape;354;g15713ba390c_0_0"/>
          <p:cNvSpPr txBox="1"/>
          <p:nvPr/>
        </p:nvSpPr>
        <p:spPr>
          <a:xfrm>
            <a:off x="2714125" y="2024175"/>
            <a:ext cx="3759600" cy="523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fr" sz="2200" u="sng" cap="none" strike="noStrike">
                <a:solidFill>
                  <a:schemeClr val="hlink"/>
                </a:solidFill>
                <a:latin typeface="Assistant"/>
                <a:ea typeface="Assistant"/>
                <a:cs typeface="Assistant"/>
                <a:sym typeface="Assistant"/>
                <a:hlinkClick r:id="rId4"/>
              </a:rPr>
              <a:t>Web archiving planning tool</a:t>
            </a:r>
            <a:endParaRPr b="1" i="0" sz="2200" u="none" cap="none" strike="noStrike">
              <a:solidFill>
                <a:schemeClr val="dk1"/>
              </a:solidFill>
              <a:latin typeface="Assistant"/>
              <a:ea typeface="Assistant"/>
              <a:cs typeface="Assistant"/>
              <a:sym typeface="Assistan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1fc1bc8c0f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60" name="Google Shape;360;g11fc1bc8c0f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61" name="Google Shape;361;g11fc1bc8c0f_0_7"/>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62" name="Google Shape;362;g11fc1bc8c0f_0_7"/>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1fc1bc8c0f_0_7"/>
          <p:cNvSpPr txBox="1"/>
          <p:nvPr/>
        </p:nvSpPr>
        <p:spPr>
          <a:xfrm>
            <a:off x="235500" y="445025"/>
            <a:ext cx="3862500" cy="4311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fr" sz="1600" u="none" cap="none" strike="noStrike">
                <a:solidFill>
                  <a:srgbClr val="000000"/>
                </a:solidFill>
                <a:latin typeface="Assistant"/>
                <a:ea typeface="Assistant"/>
                <a:cs typeface="Assistant"/>
                <a:sym typeface="Assistant"/>
              </a:rPr>
              <a:t>Further reading</a:t>
            </a:r>
            <a:endParaRPr b="1" i="0" sz="1600" u="none" cap="none" strike="noStrike">
              <a:solidFill>
                <a:srgbClr val="000000"/>
              </a:solidFill>
              <a:latin typeface="Assistant"/>
              <a:ea typeface="Assistant"/>
              <a:cs typeface="Assistant"/>
              <a:sym typeface="Assistant"/>
            </a:endParaRPr>
          </a:p>
        </p:txBody>
      </p:sp>
      <p:sp>
        <p:nvSpPr>
          <p:cNvPr id="364" name="Google Shape;364;g11fc1bc8c0f_0_7"/>
          <p:cNvSpPr txBox="1"/>
          <p:nvPr/>
        </p:nvSpPr>
        <p:spPr>
          <a:xfrm>
            <a:off x="248300" y="1088800"/>
            <a:ext cx="4041900" cy="3332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fr" sz="1600" u="none" cap="none" strike="noStrike">
                <a:solidFill>
                  <a:srgbClr val="000000"/>
                </a:solidFill>
                <a:latin typeface="Assistant"/>
                <a:ea typeface="Assistant"/>
                <a:cs typeface="Assistant"/>
                <a:sym typeface="Assistant"/>
              </a:rPr>
              <a:t>Tools</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4"/>
              </a:rPr>
              <a:t>https://archiveweb.page/guide</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5"/>
              </a:rPr>
              <a:t>https://github.com/DocNow</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6"/>
              </a:rPr>
              <a:t>https://archive-it.org/</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7"/>
              </a:rPr>
              <a:t>https://artexte.ca/app/uploads/2021/06/guide_archivage_web.pdf</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8"/>
              </a:rPr>
              <a:t>https://netpreserve.org/web-archiving/tools-and-software/</a:t>
            </a:r>
            <a:r>
              <a:rPr b="1" i="0" lang="fr" sz="1500" u="none" cap="none" strike="noStrike">
                <a:solidFill>
                  <a:srgbClr val="202020"/>
                </a:solidFill>
                <a:highlight>
                  <a:srgbClr val="FFFFFF"/>
                </a:highlight>
                <a:latin typeface="Assistant"/>
                <a:ea typeface="Assistant"/>
                <a:cs typeface="Assistant"/>
                <a:sym typeface="Assistant"/>
              </a:rPr>
              <a:t> </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p:txBody>
      </p:sp>
      <p:sp>
        <p:nvSpPr>
          <p:cNvPr id="365" name="Google Shape;365;g11fc1bc8c0f_0_7"/>
          <p:cNvSpPr txBox="1"/>
          <p:nvPr/>
        </p:nvSpPr>
        <p:spPr>
          <a:xfrm>
            <a:off x="4707450" y="596100"/>
            <a:ext cx="4125000" cy="3825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500"/>
              <a:buFont typeface="Arial"/>
              <a:buNone/>
            </a:pPr>
            <a:r>
              <a:rPr b="1" i="0" lang="fr" sz="1600" u="none" cap="none" strike="noStrike">
                <a:solidFill>
                  <a:srgbClr val="000000"/>
                </a:solidFill>
                <a:latin typeface="Assistant"/>
                <a:ea typeface="Assistant"/>
                <a:cs typeface="Assistant"/>
                <a:sym typeface="Assistant"/>
              </a:rPr>
              <a:t>Projects / associations</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accent5"/>
                </a:solidFill>
                <a:highlight>
                  <a:schemeClr val="lt1"/>
                </a:highlight>
                <a:latin typeface="Assistant"/>
                <a:ea typeface="Assistant"/>
                <a:cs typeface="Assistant"/>
                <a:sym typeface="Assistant"/>
                <a:hlinkClick r:id="rId9">
                  <a:extLst>
                    <a:ext uri="{A12FA001-AC4F-418D-AE19-62706E023703}">
                      <ahyp:hlinkClr val="tx"/>
                    </a:ext>
                  </a:extLst>
                </a:hlinkClick>
              </a:rPr>
              <a:t>https://www.docnow.io/</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rPr b="1" i="0" lang="fr" sz="1600" u="sng" cap="none" strike="noStrike">
                <a:solidFill>
                  <a:schemeClr val="hlink"/>
                </a:solidFill>
                <a:latin typeface="Assistant"/>
                <a:ea typeface="Assistant"/>
                <a:cs typeface="Assistant"/>
                <a:sym typeface="Assistant"/>
                <a:hlinkClick r:id="rId10"/>
              </a:rPr>
              <a:t>https://netpreserve.org/</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t/>
            </a:r>
            <a:endParaRPr b="1" sz="1600">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rPr b="1" lang="fr" sz="1600">
                <a:latin typeface="Assistant"/>
                <a:ea typeface="Assistant"/>
                <a:cs typeface="Assistant"/>
                <a:sym typeface="Assistant"/>
              </a:rPr>
              <a:t>CUNY LibGuide: </a:t>
            </a:r>
            <a:r>
              <a:rPr b="1" lang="fr" sz="1600" u="sng">
                <a:solidFill>
                  <a:schemeClr val="hlink"/>
                </a:solidFill>
                <a:latin typeface="Assistant"/>
                <a:ea typeface="Assistant"/>
                <a:cs typeface="Assistant"/>
                <a:sym typeface="Assistant"/>
                <a:hlinkClick r:id="rId11"/>
              </a:rPr>
              <a:t>https://guides.cuny.edu/digital-toolkit/preservation</a:t>
            </a:r>
            <a:r>
              <a:rPr b="1" lang="fr" sz="1600">
                <a:latin typeface="Assistant"/>
                <a:ea typeface="Assistant"/>
                <a:cs typeface="Assistant"/>
                <a:sym typeface="Assistant"/>
              </a:rPr>
              <a:t> </a:t>
            </a:r>
            <a:endParaRPr b="1" sz="1600">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t/>
            </a:r>
            <a:endParaRPr b="1" sz="1600">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500"/>
              <a:buFont typeface="Arial"/>
              <a:buNone/>
            </a:pPr>
            <a:r>
              <a:rPr b="1" i="0" lang="fr" sz="1500" u="none" cap="none" strike="noStrike">
                <a:solidFill>
                  <a:schemeClr val="dk1"/>
                </a:solidFill>
                <a:latin typeface="Assistant"/>
                <a:ea typeface="Assistant"/>
                <a:cs typeface="Assistant"/>
                <a:sym typeface="Assistant"/>
              </a:rPr>
              <a:t>Reuse of web archives</a:t>
            </a:r>
            <a:endParaRPr b="1" i="0" sz="15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i="0" lang="fr" sz="1500" u="sng" cap="none" strike="noStrike">
                <a:solidFill>
                  <a:srgbClr val="1155CC"/>
                </a:solidFill>
                <a:latin typeface="Assistant"/>
                <a:ea typeface="Assistant"/>
                <a:cs typeface="Assistant"/>
                <a:sym typeface="Assistant"/>
                <a:hlinkClick r:id="rId12">
                  <a:extLst>
                    <a:ext uri="{A12FA001-AC4F-418D-AE19-62706E023703}">
                      <ahyp:hlinkClr val="tx"/>
                    </a:ext>
                  </a:extLst>
                </a:hlinkClick>
              </a:rPr>
              <a:t>https://archivesunleashed.org/about-project/</a:t>
            </a:r>
            <a:endParaRPr b="1" i="0" sz="1600" u="none" cap="none" strike="noStrike">
              <a:solidFill>
                <a:srgbClr val="000000"/>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587acee57b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4" name="Google Shape;84;g2587acee57b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5" name="Google Shape;85;g2587acee57b_2_0"/>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86" name="Google Shape;86;g2587acee57b_2_0"/>
          <p:cNvSpPr txBox="1"/>
          <p:nvPr/>
        </p:nvSpPr>
        <p:spPr>
          <a:xfrm>
            <a:off x="4526825" y="1262125"/>
            <a:ext cx="4260300" cy="3417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USER-DRIVEN/DYNAMIC </a:t>
            </a:r>
            <a:endParaRPr b="1" i="1" sz="2100" u="sng">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lang="fr" sz="2100">
                <a:latin typeface="Assistant"/>
                <a:ea typeface="Assistant"/>
                <a:cs typeface="Assistant"/>
                <a:sym typeface="Assistant"/>
              </a:rPr>
              <a:t>(e.g. Webrecorder)</a:t>
            </a:r>
            <a:endParaRPr b="1" sz="2100">
              <a:latin typeface="Assistant"/>
              <a:ea typeface="Assistant"/>
              <a:cs typeface="Assistant"/>
              <a:sym typeface="Assistant"/>
            </a:endParaRPr>
          </a:p>
          <a:p>
            <a:pPr indent="0" lvl="0" marL="0" marR="0" rtl="0" algn="l">
              <a:lnSpc>
                <a:spcPct val="100000"/>
              </a:lnSpc>
              <a:spcBef>
                <a:spcPts val="0"/>
              </a:spcBef>
              <a:spcAft>
                <a:spcPts val="0"/>
              </a:spcAft>
              <a:buNone/>
            </a:pPr>
            <a:r>
              <a:t/>
            </a:r>
            <a:endParaRPr sz="2100">
              <a:latin typeface="Assistant"/>
              <a:ea typeface="Assistant"/>
              <a:cs typeface="Assistant"/>
              <a:sym typeface="Assistant"/>
            </a:endParaRPr>
          </a:p>
          <a:p>
            <a:pPr indent="0" lvl="0" marL="457200" marR="0" rtl="0" algn="l">
              <a:lnSpc>
                <a:spcPct val="100000"/>
              </a:lnSpc>
              <a:spcBef>
                <a:spcPts val="0"/>
              </a:spcBef>
              <a:spcAft>
                <a:spcPts val="0"/>
              </a:spcAft>
              <a:buNone/>
            </a:pPr>
            <a:r>
              <a:t/>
            </a:r>
            <a:endParaRPr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Content downloaded as it loads in the browser: requires user interaction</a:t>
            </a:r>
            <a:endParaRPr sz="2100">
              <a:latin typeface="Assistant"/>
              <a:ea typeface="Assistant"/>
              <a:cs typeface="Assistant"/>
              <a:sym typeface="Assistant"/>
            </a:endParaRPr>
          </a:p>
          <a:p>
            <a:pPr indent="-361950" lvl="0" marL="457200" rtl="0" algn="l">
              <a:spcBef>
                <a:spcPts val="0"/>
              </a:spcBef>
              <a:spcAft>
                <a:spcPts val="0"/>
              </a:spcAft>
              <a:buSzPts val="2100"/>
              <a:buFont typeface="Assistant"/>
              <a:buChar char="●"/>
            </a:pPr>
            <a:r>
              <a:rPr lang="fr" sz="2100">
                <a:solidFill>
                  <a:schemeClr val="dk1"/>
                </a:solidFill>
                <a:latin typeface="Assistant"/>
                <a:ea typeface="Assistant"/>
                <a:cs typeface="Assistant"/>
                <a:sym typeface="Assistant"/>
              </a:rPr>
              <a:t>Manual (time-consuming) process</a:t>
            </a:r>
            <a:endParaRPr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Great for dynamic content</a:t>
            </a:r>
            <a:endParaRPr sz="2100">
              <a:latin typeface="Assistant"/>
              <a:ea typeface="Assistant"/>
              <a:cs typeface="Assistant"/>
              <a:sym typeface="Assistant"/>
            </a:endParaRPr>
          </a:p>
        </p:txBody>
      </p:sp>
      <p:sp>
        <p:nvSpPr>
          <p:cNvPr id="87" name="Google Shape;87;g2587acee57b_2_0"/>
          <p:cNvSpPr txBox="1"/>
          <p:nvPr/>
        </p:nvSpPr>
        <p:spPr>
          <a:xfrm>
            <a:off x="311700" y="445025"/>
            <a:ext cx="39582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fr" sz="2100">
                <a:latin typeface="Assistant"/>
                <a:ea typeface="Assistant"/>
                <a:cs typeface="Assistant"/>
                <a:sym typeface="Assistant"/>
              </a:rPr>
              <a:t>Web archiving tools in libraries</a:t>
            </a:r>
            <a:endParaRPr b="1" i="0" sz="2100" u="none" cap="none" strike="noStrike">
              <a:solidFill>
                <a:srgbClr val="000000"/>
              </a:solidFill>
              <a:latin typeface="Assistant"/>
              <a:ea typeface="Assistant"/>
              <a:cs typeface="Assistant"/>
              <a:sym typeface="Assistant"/>
            </a:endParaRPr>
          </a:p>
        </p:txBody>
      </p:sp>
      <p:sp>
        <p:nvSpPr>
          <p:cNvPr id="88" name="Google Shape;88;g2587acee57b_2_0"/>
          <p:cNvSpPr txBox="1"/>
          <p:nvPr/>
        </p:nvSpPr>
        <p:spPr>
          <a:xfrm>
            <a:off x="311700" y="1262125"/>
            <a:ext cx="4005300" cy="3417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CRAWLER-DRIVEN </a:t>
            </a:r>
            <a:endParaRPr b="1" i="1" sz="2100" u="sng">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lang="fr" sz="2100">
                <a:latin typeface="Assistant"/>
                <a:ea typeface="Assistant"/>
                <a:cs typeface="Assistant"/>
                <a:sym typeface="Assistant"/>
              </a:rPr>
              <a:t>(e.g. Archive-It)</a:t>
            </a:r>
            <a:endParaRPr b="1" sz="2100">
              <a:latin typeface="Assistant"/>
              <a:ea typeface="Assistant"/>
              <a:cs typeface="Assistant"/>
              <a:sym typeface="Assistant"/>
            </a:endParaRPr>
          </a:p>
          <a:p>
            <a:pPr indent="0" lvl="0" marL="0" marR="0" rtl="0" algn="l">
              <a:lnSpc>
                <a:spcPct val="100000"/>
              </a:lnSpc>
              <a:spcBef>
                <a:spcPts val="0"/>
              </a:spcBef>
              <a:spcAft>
                <a:spcPts val="0"/>
              </a:spcAft>
              <a:buNone/>
            </a:pPr>
            <a:r>
              <a:t/>
            </a:r>
            <a:endParaRPr b="1" sz="2100">
              <a:latin typeface="Assistant"/>
              <a:ea typeface="Assistant"/>
              <a:cs typeface="Assistant"/>
              <a:sym typeface="Assistant"/>
            </a:endParaRPr>
          </a:p>
          <a:p>
            <a:pPr indent="0" lvl="0" marL="0" marR="0" rtl="0" algn="l">
              <a:lnSpc>
                <a:spcPct val="100000"/>
              </a:lnSpc>
              <a:spcBef>
                <a:spcPts val="0"/>
              </a:spcBef>
              <a:spcAft>
                <a:spcPts val="0"/>
              </a:spcAft>
              <a:buNone/>
            </a:pPr>
            <a:r>
              <a:t/>
            </a:r>
            <a:endParaRPr b="1"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Content automatically downloaded by crawlers through HTTP requests</a:t>
            </a:r>
            <a:endParaRPr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Scalable</a:t>
            </a:r>
            <a:endParaRPr sz="2100">
              <a:latin typeface="Assistant"/>
              <a:ea typeface="Assistant"/>
              <a:cs typeface="Assistant"/>
              <a:sym typeface="Assistant"/>
            </a:endParaRPr>
          </a:p>
          <a:p>
            <a:pPr indent="-361950" lvl="0" marL="457200" marR="0" rtl="0" algn="l">
              <a:lnSpc>
                <a:spcPct val="100000"/>
              </a:lnSpc>
              <a:spcBef>
                <a:spcPts val="0"/>
              </a:spcBef>
              <a:spcAft>
                <a:spcPts val="0"/>
              </a:spcAft>
              <a:buSzPts val="2100"/>
              <a:buFont typeface="Assistant"/>
              <a:buChar char="●"/>
            </a:pPr>
            <a:r>
              <a:rPr lang="fr" sz="2100">
                <a:latin typeface="Assistant"/>
                <a:ea typeface="Assistant"/>
                <a:cs typeface="Assistant"/>
                <a:sym typeface="Assistant"/>
              </a:rPr>
              <a:t>Limitations for dynamic content</a:t>
            </a:r>
            <a:endParaRPr sz="2100">
              <a:latin typeface="Assistant"/>
              <a:ea typeface="Assistant"/>
              <a:cs typeface="Assistant"/>
              <a:sym typeface="Assistant"/>
            </a:endParaRPr>
          </a:p>
        </p:txBody>
      </p:sp>
      <p:pic>
        <p:nvPicPr>
          <p:cNvPr id="89" name="Google Shape;89;g2587acee57b_2_0"/>
          <p:cNvPicPr preferRelativeResize="0"/>
          <p:nvPr/>
        </p:nvPicPr>
        <p:blipFill>
          <a:blip r:embed="rId4">
            <a:alphaModFix/>
          </a:blip>
          <a:stretch>
            <a:fillRect/>
          </a:stretch>
        </p:blipFill>
        <p:spPr>
          <a:xfrm>
            <a:off x="2744374" y="1439975"/>
            <a:ext cx="1181906" cy="1027151"/>
          </a:xfrm>
          <a:prstGeom prst="rect">
            <a:avLst/>
          </a:prstGeom>
          <a:noFill/>
          <a:ln>
            <a:noFill/>
          </a:ln>
        </p:spPr>
      </p:pic>
      <p:pic>
        <p:nvPicPr>
          <p:cNvPr id="90" name="Google Shape;90;g2587acee57b_2_0"/>
          <p:cNvPicPr preferRelativeResize="0"/>
          <p:nvPr/>
        </p:nvPicPr>
        <p:blipFill>
          <a:blip r:embed="rId5">
            <a:alphaModFix/>
          </a:blip>
          <a:stretch>
            <a:fillRect/>
          </a:stretch>
        </p:blipFill>
        <p:spPr>
          <a:xfrm>
            <a:off x="7640575" y="1547026"/>
            <a:ext cx="813050" cy="81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407ab8ee91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6" name="Google Shape;96;g2407ab8ee91_0_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7" name="Google Shape;97;g2407ab8ee91_0_76"/>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98" name="Google Shape;98;g2407ab8ee91_0_76"/>
          <p:cNvSpPr txBox="1"/>
          <p:nvPr/>
        </p:nvSpPr>
        <p:spPr>
          <a:xfrm>
            <a:off x="2511150" y="1685750"/>
            <a:ext cx="4121700" cy="116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Webrecorder</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1218b7cf5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4" name="Google Shape;104;g241218b7cf5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5" name="Google Shape;105;g241218b7cf5_1_0"/>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06" name="Google Shape;106;g241218b7cf5_1_0"/>
          <p:cNvPicPr preferRelativeResize="0"/>
          <p:nvPr/>
        </p:nvPicPr>
        <p:blipFill rotWithShape="1">
          <a:blip r:embed="rId4">
            <a:alphaModFix/>
          </a:blip>
          <a:srcRect b="0" l="0" r="0" t="0"/>
          <a:stretch/>
        </p:blipFill>
        <p:spPr>
          <a:xfrm>
            <a:off x="235825" y="1030863"/>
            <a:ext cx="8716225" cy="3029201"/>
          </a:xfrm>
          <a:prstGeom prst="rect">
            <a:avLst/>
          </a:prstGeom>
          <a:noFill/>
          <a:ln cap="flat" cmpd="sng" w="28575">
            <a:solidFill>
              <a:schemeClr val="dk1"/>
            </a:solidFill>
            <a:prstDash val="solid"/>
            <a:round/>
            <a:headEnd len="sm" w="sm" type="none"/>
            <a:tailEnd len="sm" w="sm" type="none"/>
          </a:ln>
        </p:spPr>
      </p:pic>
      <p:sp>
        <p:nvSpPr>
          <p:cNvPr id="107" name="Google Shape;107;g241218b7cf5_1_0"/>
          <p:cNvSpPr txBox="1"/>
          <p:nvPr/>
        </p:nvSpPr>
        <p:spPr>
          <a:xfrm>
            <a:off x="235825" y="349550"/>
            <a:ext cx="3275100" cy="5079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2100" u="sng" cap="none" strike="noStrike">
                <a:solidFill>
                  <a:schemeClr val="hlink"/>
                </a:solidFill>
                <a:latin typeface="Assistant"/>
                <a:ea typeface="Assistant"/>
                <a:cs typeface="Assistant"/>
                <a:sym typeface="Assistant"/>
                <a:hlinkClick r:id="rId5"/>
              </a:rPr>
              <a:t>https://webrecorder.net/</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4e75d775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3" name="Google Shape;113;g244e75d775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4" name="Google Shape;114;g244e75d7759_0_0"/>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115" name="Google Shape;115;g244e75d7759_0_0"/>
          <p:cNvSpPr txBox="1"/>
          <p:nvPr/>
        </p:nvSpPr>
        <p:spPr>
          <a:xfrm>
            <a:off x="311700" y="367625"/>
            <a:ext cx="36174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2100" u="none" cap="none" strike="noStrike">
                <a:solidFill>
                  <a:schemeClr val="dk1"/>
                </a:solidFill>
                <a:latin typeface="Assistant"/>
                <a:ea typeface="Assistant"/>
                <a:cs typeface="Assistant"/>
                <a:sym typeface="Assistant"/>
              </a:rPr>
              <a:t>Webrecorder history</a:t>
            </a:r>
            <a:endParaRPr b="1" i="0" sz="2100" u="none" cap="none" strike="noStrike">
              <a:solidFill>
                <a:schemeClr val="dk1"/>
              </a:solidFill>
              <a:latin typeface="Assistant"/>
              <a:ea typeface="Assistant"/>
              <a:cs typeface="Assistant"/>
              <a:sym typeface="Assistant"/>
            </a:endParaRPr>
          </a:p>
        </p:txBody>
      </p:sp>
      <p:sp>
        <p:nvSpPr>
          <p:cNvPr id="116" name="Google Shape;116;g244e75d7759_0_0"/>
          <p:cNvSpPr txBox="1"/>
          <p:nvPr/>
        </p:nvSpPr>
        <p:spPr>
          <a:xfrm>
            <a:off x="311700" y="1152475"/>
            <a:ext cx="4938300" cy="2958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fr" sz="2100" u="none" cap="none" strike="noStrike">
                <a:solidFill>
                  <a:srgbClr val="000000"/>
                </a:solidFill>
                <a:latin typeface="Assistant"/>
                <a:ea typeface="Assistant"/>
                <a:cs typeface="Assistant"/>
                <a:sym typeface="Assistant"/>
              </a:rPr>
              <a:t>2014</a:t>
            </a:r>
            <a:r>
              <a:rPr b="0" i="0" lang="fr" sz="2100" u="none" cap="none" strike="noStrike">
                <a:solidFill>
                  <a:srgbClr val="000000"/>
                </a:solidFill>
                <a:latin typeface="Assistant"/>
                <a:ea typeface="Assistant"/>
                <a:cs typeface="Assistant"/>
                <a:sym typeface="Assistant"/>
              </a:rPr>
              <a:t>: created by independent developer Ilya Kreymer</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rPr b="1" i="0" lang="fr" sz="2100" u="none" cap="none" strike="noStrike">
                <a:solidFill>
                  <a:srgbClr val="000000"/>
                </a:solidFill>
                <a:latin typeface="Assistant"/>
                <a:ea typeface="Assistant"/>
                <a:cs typeface="Assistant"/>
                <a:sym typeface="Assistant"/>
              </a:rPr>
              <a:t>2015-2020</a:t>
            </a:r>
            <a:r>
              <a:rPr b="0" i="0" lang="fr" sz="2100" u="none" cap="none" strike="noStrike">
                <a:solidFill>
                  <a:srgbClr val="000000"/>
                </a:solidFill>
                <a:latin typeface="Assistant"/>
                <a:ea typeface="Assistant"/>
                <a:cs typeface="Assistant"/>
                <a:sym typeface="Assistant"/>
              </a:rPr>
              <a:t>: Multi-year Mellon grant partnership with Rhizome</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rPr b="1" i="0" lang="fr" sz="2100" u="none" cap="none" strike="noStrike">
                <a:solidFill>
                  <a:srgbClr val="000000"/>
                </a:solidFill>
                <a:latin typeface="Assistant"/>
                <a:ea typeface="Assistant"/>
                <a:cs typeface="Assistant"/>
                <a:sym typeface="Assistant"/>
              </a:rPr>
              <a:t>2020</a:t>
            </a:r>
            <a:r>
              <a:rPr b="0" i="0" lang="fr" sz="2100" u="none" cap="none" strike="noStrike">
                <a:solidFill>
                  <a:srgbClr val="000000"/>
                </a:solidFill>
                <a:latin typeface="Assistant"/>
                <a:ea typeface="Assistant"/>
                <a:cs typeface="Assistant"/>
                <a:sym typeface="Assistant"/>
              </a:rPr>
              <a:t>: Webrecorder now an independent community project</a:t>
            </a:r>
            <a:endParaRPr b="0" i="0" sz="2100" u="none" cap="none" strike="noStrike">
              <a:solidFill>
                <a:srgbClr val="000000"/>
              </a:solidFill>
              <a:latin typeface="Assistant"/>
              <a:ea typeface="Assistant"/>
              <a:cs typeface="Assistant"/>
              <a:sym typeface="Assistant"/>
            </a:endParaRPr>
          </a:p>
        </p:txBody>
      </p:sp>
      <p:pic>
        <p:nvPicPr>
          <p:cNvPr id="117" name="Google Shape;117;g244e75d7759_0_0"/>
          <p:cNvPicPr preferRelativeResize="0"/>
          <p:nvPr/>
        </p:nvPicPr>
        <p:blipFill rotWithShape="1">
          <a:blip r:embed="rId4">
            <a:alphaModFix/>
          </a:blip>
          <a:srcRect b="0" l="0" r="0" t="0"/>
          <a:stretch/>
        </p:blipFill>
        <p:spPr>
          <a:xfrm>
            <a:off x="6000300" y="1310825"/>
            <a:ext cx="2363325" cy="868525"/>
          </a:xfrm>
          <a:prstGeom prst="rect">
            <a:avLst/>
          </a:prstGeom>
          <a:noFill/>
          <a:ln>
            <a:noFill/>
          </a:ln>
        </p:spPr>
      </p:pic>
      <p:pic>
        <p:nvPicPr>
          <p:cNvPr id="118" name="Google Shape;118;g244e75d7759_0_0"/>
          <p:cNvPicPr preferRelativeResize="0"/>
          <p:nvPr/>
        </p:nvPicPr>
        <p:blipFill rotWithShape="1">
          <a:blip r:embed="rId5">
            <a:alphaModFix/>
          </a:blip>
          <a:srcRect b="0" l="0" r="0" t="0"/>
          <a:stretch/>
        </p:blipFill>
        <p:spPr>
          <a:xfrm>
            <a:off x="6467460" y="2226375"/>
            <a:ext cx="1429000" cy="142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1218b7cf5_1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4" name="Google Shape;124;g241218b7cf5_1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5" name="Google Shape;125;g241218b7cf5_1_10"/>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26" name="Google Shape;126;g241218b7cf5_1_10"/>
          <p:cNvPicPr preferRelativeResize="0"/>
          <p:nvPr/>
        </p:nvPicPr>
        <p:blipFill rotWithShape="1">
          <a:blip r:embed="rId4">
            <a:alphaModFix/>
          </a:blip>
          <a:srcRect b="18540" l="0" r="0" t="-1198"/>
          <a:stretch/>
        </p:blipFill>
        <p:spPr>
          <a:xfrm>
            <a:off x="311700" y="597350"/>
            <a:ext cx="8697226" cy="4149027"/>
          </a:xfrm>
          <a:prstGeom prst="rect">
            <a:avLst/>
          </a:prstGeom>
          <a:noFill/>
          <a:ln cap="flat" cmpd="sng" w="28575">
            <a:solidFill>
              <a:schemeClr val="dk1"/>
            </a:solidFill>
            <a:prstDash val="solid"/>
            <a:round/>
            <a:headEnd len="sm" w="sm" type="none"/>
            <a:tailEnd len="sm" w="sm" type="none"/>
          </a:ln>
        </p:spPr>
      </p:pic>
      <p:sp>
        <p:nvSpPr>
          <p:cNvPr id="127" name="Google Shape;127;g241218b7cf5_1_10"/>
          <p:cNvSpPr txBox="1"/>
          <p:nvPr/>
        </p:nvSpPr>
        <p:spPr>
          <a:xfrm>
            <a:off x="1668050" y="1472325"/>
            <a:ext cx="2237100" cy="5541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200" u="none" cap="none" strike="noStrike">
                <a:solidFill>
                  <a:srgbClr val="000000"/>
                </a:solidFill>
                <a:latin typeface="Assistant"/>
                <a:ea typeface="Assistant"/>
                <a:cs typeface="Assistant"/>
                <a:sym typeface="Assistant"/>
              </a:rPr>
              <a:t>Click here to create a new collection</a:t>
            </a:r>
            <a:endParaRPr b="1" i="0" sz="1200" u="none" cap="none" strike="noStrike">
              <a:solidFill>
                <a:srgbClr val="000000"/>
              </a:solidFill>
              <a:latin typeface="Assistant"/>
              <a:ea typeface="Assistant"/>
              <a:cs typeface="Assistant"/>
              <a:sym typeface="Assistant"/>
            </a:endParaRPr>
          </a:p>
        </p:txBody>
      </p:sp>
      <p:sp>
        <p:nvSpPr>
          <p:cNvPr id="128" name="Google Shape;128;g241218b7cf5_1_10"/>
          <p:cNvSpPr txBox="1"/>
          <p:nvPr/>
        </p:nvSpPr>
        <p:spPr>
          <a:xfrm>
            <a:off x="4638350" y="1127850"/>
            <a:ext cx="2237100" cy="7389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200" u="none" cap="none" strike="noStrike">
                <a:solidFill>
                  <a:srgbClr val="000000"/>
                </a:solidFill>
                <a:latin typeface="Assistant"/>
                <a:ea typeface="Assistant"/>
                <a:cs typeface="Assistant"/>
                <a:sym typeface="Assistant"/>
              </a:rPr>
              <a:t>Click on the blue button to archive web pages in an existing collection.</a:t>
            </a:r>
            <a:endParaRPr b="1" i="0" sz="1200" u="none" cap="none" strike="noStrike">
              <a:solidFill>
                <a:srgbClr val="000000"/>
              </a:solidFill>
              <a:latin typeface="Assistant"/>
              <a:ea typeface="Assistant"/>
              <a:cs typeface="Assistant"/>
              <a:sym typeface="Assistant"/>
            </a:endParaRPr>
          </a:p>
        </p:txBody>
      </p:sp>
      <p:cxnSp>
        <p:nvCxnSpPr>
          <p:cNvPr id="129" name="Google Shape;129;g241218b7cf5_1_10"/>
          <p:cNvCxnSpPr>
            <a:stCxn id="127" idx="1"/>
          </p:cNvCxnSpPr>
          <p:nvPr/>
        </p:nvCxnSpPr>
        <p:spPr>
          <a:xfrm rot="10800000">
            <a:off x="1234250" y="1419675"/>
            <a:ext cx="433800" cy="329700"/>
          </a:xfrm>
          <a:prstGeom prst="straightConnector1">
            <a:avLst/>
          </a:prstGeom>
          <a:noFill/>
          <a:ln cap="flat" cmpd="sng" w="9525">
            <a:solidFill>
              <a:srgbClr val="FF0000"/>
            </a:solidFill>
            <a:prstDash val="solid"/>
            <a:round/>
            <a:headEnd len="sm" w="sm" type="none"/>
            <a:tailEnd len="med" w="med" type="triangle"/>
          </a:ln>
        </p:spPr>
      </p:cxnSp>
      <p:cxnSp>
        <p:nvCxnSpPr>
          <p:cNvPr id="130" name="Google Shape;130;g241218b7cf5_1_10"/>
          <p:cNvCxnSpPr>
            <a:stCxn id="128" idx="2"/>
          </p:cNvCxnSpPr>
          <p:nvPr/>
        </p:nvCxnSpPr>
        <p:spPr>
          <a:xfrm flipH="1">
            <a:off x="4736900" y="1866750"/>
            <a:ext cx="1020000" cy="520500"/>
          </a:xfrm>
          <a:prstGeom prst="straightConnector1">
            <a:avLst/>
          </a:prstGeom>
          <a:noFill/>
          <a:ln cap="flat" cmpd="sng" w="9525">
            <a:solidFill>
              <a:srgbClr val="FF0000"/>
            </a:solidFill>
            <a:prstDash val="solid"/>
            <a:round/>
            <a:headEnd len="sm" w="sm" type="none"/>
            <a:tailEnd len="med" w="med" type="triangle"/>
          </a:ln>
        </p:spPr>
      </p:cxnSp>
      <p:sp>
        <p:nvSpPr>
          <p:cNvPr id="131" name="Google Shape;131;g241218b7cf5_1_10"/>
          <p:cNvSpPr txBox="1"/>
          <p:nvPr/>
        </p:nvSpPr>
        <p:spPr>
          <a:xfrm>
            <a:off x="6323525" y="4439025"/>
            <a:ext cx="2113500" cy="4002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rgbClr val="000000"/>
                </a:solidFill>
                <a:latin typeface="Assistant"/>
                <a:ea typeface="Assistant"/>
                <a:cs typeface="Assistant"/>
                <a:sym typeface="Assistant"/>
              </a:rPr>
              <a:t>https://webrecorder.net/</a:t>
            </a:r>
            <a:endParaRPr b="1" i="0" sz="1400" u="none" cap="none" strike="noStrike">
              <a:solidFill>
                <a:srgbClr val="000000"/>
              </a:solidFill>
              <a:latin typeface="Assistant"/>
              <a:ea typeface="Assistant"/>
              <a:cs typeface="Assistant"/>
              <a:sym typeface="Assistant"/>
            </a:endParaRPr>
          </a:p>
        </p:txBody>
      </p:sp>
      <p:sp>
        <p:nvSpPr>
          <p:cNvPr id="132" name="Google Shape;132;g241218b7cf5_1_10"/>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1218b7cf5_1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8" name="Google Shape;138;g241218b7cf5_1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9" name="Google Shape;139;g241218b7cf5_1_2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40" name="Google Shape;140;g241218b7cf5_1_23"/>
          <p:cNvPicPr preferRelativeResize="0"/>
          <p:nvPr/>
        </p:nvPicPr>
        <p:blipFill rotWithShape="1">
          <a:blip r:embed="rId4">
            <a:alphaModFix/>
          </a:blip>
          <a:srcRect b="8178" l="0" r="0" t="8172"/>
          <a:stretch/>
        </p:blipFill>
        <p:spPr>
          <a:xfrm>
            <a:off x="311700" y="597350"/>
            <a:ext cx="8697226" cy="4149028"/>
          </a:xfrm>
          <a:prstGeom prst="rect">
            <a:avLst/>
          </a:prstGeom>
          <a:noFill/>
          <a:ln cap="flat" cmpd="sng" w="28575">
            <a:solidFill>
              <a:schemeClr val="dk1"/>
            </a:solidFill>
            <a:prstDash val="solid"/>
            <a:round/>
            <a:headEnd len="sm" w="sm" type="none"/>
            <a:tailEnd len="sm" w="sm" type="none"/>
          </a:ln>
        </p:spPr>
      </p:pic>
      <p:sp>
        <p:nvSpPr>
          <p:cNvPr id="141" name="Google Shape;141;g241218b7cf5_1_23"/>
          <p:cNvSpPr txBox="1"/>
          <p:nvPr/>
        </p:nvSpPr>
        <p:spPr>
          <a:xfrm>
            <a:off x="5280400" y="3528850"/>
            <a:ext cx="2237100" cy="3693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200" u="none" cap="none" strike="noStrike">
                <a:solidFill>
                  <a:srgbClr val="000000"/>
                </a:solidFill>
                <a:latin typeface="Assistant"/>
                <a:ea typeface="Assistant"/>
                <a:cs typeface="Assistant"/>
                <a:sym typeface="Assistant"/>
              </a:rPr>
              <a:t>Give the new collection a title.</a:t>
            </a:r>
            <a:endParaRPr b="1" i="0" sz="1200" u="none" cap="none" strike="noStrike">
              <a:solidFill>
                <a:srgbClr val="000000"/>
              </a:solidFill>
              <a:latin typeface="Assistant"/>
              <a:ea typeface="Assistant"/>
              <a:cs typeface="Assistant"/>
              <a:sym typeface="Assistant"/>
            </a:endParaRPr>
          </a:p>
        </p:txBody>
      </p:sp>
      <p:cxnSp>
        <p:nvCxnSpPr>
          <p:cNvPr id="142" name="Google Shape;142;g241218b7cf5_1_23"/>
          <p:cNvCxnSpPr>
            <a:stCxn id="141" idx="1"/>
          </p:cNvCxnSpPr>
          <p:nvPr/>
        </p:nvCxnSpPr>
        <p:spPr>
          <a:xfrm rot="10800000">
            <a:off x="4451500" y="3145900"/>
            <a:ext cx="828900" cy="56760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g241218b7cf5_1_23"/>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WEBRECORDER DEMONSTRATION, 1ST OPTION: STANDALONE APP</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