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hdqK6m0PjA78vlDl450GDJxvRH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8086274-D477-4009-8F35-0DDF90CB8398}">
  <a:tblStyle styleId="{F8086274-D477-4009-8F35-0DDF90CB839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1d019d4b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91d019d4b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/>
          <p:nvPr/>
        </p:nvSpPr>
        <p:spPr>
          <a:xfrm>
            <a:off x="4840017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9"/>
          <p:cNvSpPr/>
          <p:nvPr/>
        </p:nvSpPr>
        <p:spPr>
          <a:xfrm>
            <a:off x="4839900" y="0"/>
            <a:ext cx="4316900" cy="4887028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8" name="Google Shape;18;p9"/>
          <p:cNvSpPr txBox="1"/>
          <p:nvPr>
            <p:ph idx="12" type="sldNum"/>
          </p:nvPr>
        </p:nvSpPr>
        <p:spPr>
          <a:xfrm>
            <a:off x="90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9"/>
          <p:cNvSpPr txBox="1"/>
          <p:nvPr>
            <p:ph type="title"/>
          </p:nvPr>
        </p:nvSpPr>
        <p:spPr>
          <a:xfrm>
            <a:off x="5264725" y="500925"/>
            <a:ext cx="37065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9"/>
          <p:cNvSpPr txBox="1"/>
          <p:nvPr>
            <p:ph idx="1" type="body"/>
          </p:nvPr>
        </p:nvSpPr>
        <p:spPr>
          <a:xfrm>
            <a:off x="301275" y="500925"/>
            <a:ext cx="4166400" cy="44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2" type="body"/>
          </p:nvPr>
        </p:nvSpPr>
        <p:spPr>
          <a:xfrm>
            <a:off x="5192225" y="1286175"/>
            <a:ext cx="3706500" cy="26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" name="Google Shape;22;p9"/>
          <p:cNvSpPr txBox="1"/>
          <p:nvPr>
            <p:ph idx="3" type="body"/>
          </p:nvPr>
        </p:nvSpPr>
        <p:spPr>
          <a:xfrm>
            <a:off x="5192225" y="4089650"/>
            <a:ext cx="3706500" cy="808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/>
          <p:nvPr/>
        </p:nvSpPr>
        <p:spPr>
          <a:xfrm>
            <a:off x="-125" y="0"/>
            <a:ext cx="4316900" cy="4887028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5" name="Google Shape;25;p1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0"/>
          <p:cNvSpPr txBox="1"/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10"/>
          <p:cNvSpPr txBox="1"/>
          <p:nvPr>
            <p:ph idx="1" type="body"/>
          </p:nvPr>
        </p:nvSpPr>
        <p:spPr>
          <a:xfrm>
            <a:off x="4644675" y="500925"/>
            <a:ext cx="4166400" cy="44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10"/>
          <p:cNvSpPr txBox="1"/>
          <p:nvPr>
            <p:ph idx="2" type="body"/>
          </p:nvPr>
        </p:nvSpPr>
        <p:spPr>
          <a:xfrm>
            <a:off x="315425" y="1286175"/>
            <a:ext cx="3706500" cy="26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3" type="body"/>
          </p:nvPr>
        </p:nvSpPr>
        <p:spPr>
          <a:xfrm>
            <a:off x="315425" y="4089650"/>
            <a:ext cx="3706500" cy="808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3" name="Google Shape;33;p1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" name="Google Shape;34;p11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8" name="Google Shape;38;p12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9" name="Google Shape;39;p12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5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5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2" name="Google Shape;52;p15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Problem Solving Session</a:t>
            </a:r>
            <a:endParaRPr/>
          </a:p>
        </p:txBody>
      </p:sp>
      <p:sp>
        <p:nvSpPr>
          <p:cNvPr id="69" name="Google Shape;69;p1"/>
          <p:cNvSpPr txBox="1"/>
          <p:nvPr>
            <p:ph idx="1" type="body"/>
          </p:nvPr>
        </p:nvSpPr>
        <p:spPr>
          <a:xfrm>
            <a:off x="311700" y="1505700"/>
            <a:ext cx="4128000" cy="3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remainder of today’s class will comprise the </a:t>
            </a:r>
            <a:r>
              <a:rPr b="1" i="1" lang="en">
                <a:solidFill>
                  <a:srgbClr val="FF0000"/>
                </a:solidFill>
              </a:rPr>
              <a:t>problem solving session</a:t>
            </a:r>
            <a:r>
              <a:rPr lang="en"/>
              <a:t> (</a:t>
            </a:r>
            <a:r>
              <a:rPr b="1" i="1" lang="en">
                <a:solidFill>
                  <a:srgbClr val="FF0000"/>
                </a:solidFill>
              </a:rPr>
              <a:t>PSS</a:t>
            </a:r>
            <a:r>
              <a:rPr lang="en"/>
              <a:t>).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Your instructor will divide you into </a:t>
            </a:r>
            <a:r>
              <a:rPr b="1" i="1" lang="en">
                <a:solidFill>
                  <a:srgbClr val="FF0000"/>
                </a:solidFill>
              </a:rPr>
              <a:t>teams of 3 or 4 students</a:t>
            </a:r>
            <a:r>
              <a:rPr lang="en"/>
              <a:t>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team will </a:t>
            </a:r>
            <a:r>
              <a:rPr b="1" i="1" lang="en">
                <a:solidFill>
                  <a:srgbClr val="FF0000"/>
                </a:solidFill>
              </a:rPr>
              <a:t>work together</a:t>
            </a:r>
            <a:r>
              <a:rPr lang="en"/>
              <a:t> to solve the following problems over the course of </a:t>
            </a:r>
            <a:r>
              <a:rPr b="1" i="1" lang="en">
                <a:solidFill>
                  <a:srgbClr val="FF0000"/>
                </a:solidFill>
              </a:rPr>
              <a:t>20-30 minutes</a:t>
            </a:r>
            <a:r>
              <a:rPr lang="en"/>
              <a:t>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You may work on paper, a white board, or digitally as determined by your instructor.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You will submit your solution by pushing it to GitHub before the end of class.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Your instructor will go over the solution before the end of class.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there is any time remaining, you will begin work on your homework assignment.</a:t>
            </a:r>
            <a:endParaRPr/>
          </a:p>
        </p:txBody>
      </p:sp>
      <p:sp>
        <p:nvSpPr>
          <p:cNvPr id="70" name="Google Shape;70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"/>
          <p:cNvSpPr txBox="1"/>
          <p:nvPr>
            <p:ph idx="4294967295" type="body"/>
          </p:nvPr>
        </p:nvSpPr>
        <p:spPr>
          <a:xfrm>
            <a:off x="4759575" y="3528444"/>
            <a:ext cx="3706500" cy="680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participation is a significant part of your grade (20%). This includes in class activities and the problem solving session.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 txBox="1"/>
          <p:nvPr>
            <p:ph idx="4294967295" type="body"/>
          </p:nvPr>
        </p:nvSpPr>
        <p:spPr>
          <a:xfrm>
            <a:off x="4759575" y="4315619"/>
            <a:ext cx="3706500" cy="680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graders will grade your participation by verifying that you pushed your solutions before the end of the class period each day.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9574" y="1386736"/>
            <a:ext cx="3706500" cy="2035232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/>
          <p:nvPr>
            <p:ph idx="12" type="sldNum"/>
          </p:nvPr>
        </p:nvSpPr>
        <p:spPr>
          <a:xfrm>
            <a:off x="90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2"/>
          <p:cNvSpPr txBox="1"/>
          <p:nvPr>
            <p:ph type="title"/>
          </p:nvPr>
        </p:nvSpPr>
        <p:spPr>
          <a:xfrm>
            <a:off x="5264725" y="43725"/>
            <a:ext cx="37065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Problem 1</a:t>
            </a:r>
            <a:endParaRPr/>
          </a:p>
        </p:txBody>
      </p:sp>
      <p:sp>
        <p:nvSpPr>
          <p:cNvPr id="80" name="Google Shape;80;p2"/>
          <p:cNvSpPr txBox="1"/>
          <p:nvPr>
            <p:ph idx="2" type="body"/>
          </p:nvPr>
        </p:nvSpPr>
        <p:spPr>
          <a:xfrm>
            <a:off x="5025325" y="681825"/>
            <a:ext cx="3945900" cy="13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Assume that each of the following is an absolute path to a file in your file system. Draw the tree that represents the structure in the space on the left.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You may use the provided icons, or you may draw the diagram on paper or a whiteboard and insert a photo or scan to the left.</a:t>
            </a:r>
            <a:endParaRPr/>
          </a:p>
        </p:txBody>
      </p:sp>
      <p:sp>
        <p:nvSpPr>
          <p:cNvPr id="81" name="Google Shape;81;p2"/>
          <p:cNvSpPr txBox="1"/>
          <p:nvPr/>
        </p:nvSpPr>
        <p:spPr>
          <a:xfrm>
            <a:off x="5025325" y="2187950"/>
            <a:ext cx="3945900" cy="15246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C:\Users\Ron\Documents\biography.txt</a:t>
            </a:r>
            <a:endParaRPr b="0" i="0" sz="1200" u="none" cap="none" strike="noStrike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C:\Users\Ron\SoftDevI\Week01\homework.txt</a:t>
            </a:r>
            <a:endParaRPr b="0" i="0" sz="1200" u="none" cap="none" strike="noStrike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C:\Users\Harry\todo_list.txt</a:t>
            </a:r>
            <a:endParaRPr b="0" i="0" sz="1200" u="none" cap="none" strike="noStrike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C:\Program Files\Python\python.exe</a:t>
            </a:r>
            <a:endParaRPr b="0" i="0" sz="1200" u="none" cap="none" strike="noStrike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C:\Program Files\Git\git.exe</a:t>
            </a:r>
            <a:endParaRPr b="0" i="0" sz="1200" u="none" cap="none" strike="noStrike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D:\Games\WoW\wow.exe</a:t>
            </a:r>
            <a:endParaRPr b="0" i="0" sz="1200" u="none" cap="none" strike="noStrike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D:\stuff.txt</a:t>
            </a:r>
            <a:endParaRPr b="0" i="0" sz="1200" u="none" cap="none" strike="noStrike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" name="Google Shape;82;p2"/>
          <p:cNvSpPr/>
          <p:nvPr/>
        </p:nvSpPr>
        <p:spPr>
          <a:xfrm>
            <a:off x="1430736" y="1721956"/>
            <a:ext cx="502850" cy="399175"/>
          </a:xfrm>
          <a:prstGeom prst="flowChartMagneticDisk">
            <a:avLst/>
          </a:prstGeom>
          <a:solidFill>
            <a:srgbClr val="D9D9D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X: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639142" y="2463529"/>
            <a:ext cx="812700" cy="293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Dir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84" name="Google Shape;8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230" y="977831"/>
            <a:ext cx="502851" cy="3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"/>
          <p:cNvSpPr txBox="1"/>
          <p:nvPr>
            <p:ph idx="3" type="body"/>
          </p:nvPr>
        </p:nvSpPr>
        <p:spPr>
          <a:xfrm>
            <a:off x="5145025" y="3910075"/>
            <a:ext cx="3706500" cy="590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Remember, </a:t>
            </a:r>
            <a:r>
              <a:rPr b="1" i="1" lang="en" u="sng"/>
              <a:t>every</a:t>
            </a:r>
            <a:r>
              <a:rPr lang="en"/>
              <a:t> team member should record the answers in their own copy of the packet. </a:t>
            </a:r>
            <a:endParaRPr/>
          </a:p>
        </p:txBody>
      </p:sp>
      <p:sp>
        <p:nvSpPr>
          <p:cNvPr id="86" name="Google Shape;86;p2"/>
          <p:cNvSpPr txBox="1"/>
          <p:nvPr/>
        </p:nvSpPr>
        <p:spPr>
          <a:xfrm>
            <a:off x="0" y="3006750"/>
            <a:ext cx="778500" cy="255300"/>
          </a:xfrm>
          <a:prstGeom prst="rect">
            <a:avLst/>
          </a:prstGeom>
          <a:solidFill>
            <a:srgbClr val="4A86E8"/>
          </a:solidFill>
          <a:ln cap="flat" cmpd="sng" w="1905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" name="Google Shape;87;p2"/>
          <p:cNvSpPr/>
          <p:nvPr/>
        </p:nvSpPr>
        <p:spPr>
          <a:xfrm>
            <a:off x="3028961" y="1721956"/>
            <a:ext cx="502850" cy="399175"/>
          </a:xfrm>
          <a:prstGeom prst="flowChartMagneticDisk">
            <a:avLst/>
          </a:prstGeom>
          <a:solidFill>
            <a:srgbClr val="D9D9D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" name="Google Shape;88;p2"/>
          <p:cNvSpPr/>
          <p:nvPr/>
        </p:nvSpPr>
        <p:spPr>
          <a:xfrm>
            <a:off x="1673342" y="2463529"/>
            <a:ext cx="812700" cy="293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Dir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" name="Google Shape;89;p2"/>
          <p:cNvSpPr/>
          <p:nvPr/>
        </p:nvSpPr>
        <p:spPr>
          <a:xfrm>
            <a:off x="2707542" y="2463529"/>
            <a:ext cx="812700" cy="293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Dir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" name="Google Shape;90;p2"/>
          <p:cNvSpPr/>
          <p:nvPr/>
        </p:nvSpPr>
        <p:spPr>
          <a:xfrm>
            <a:off x="3789692" y="2463529"/>
            <a:ext cx="812700" cy="293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Dir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1002875" y="3006750"/>
            <a:ext cx="778500" cy="255300"/>
          </a:xfrm>
          <a:prstGeom prst="rect">
            <a:avLst/>
          </a:prstGeom>
          <a:solidFill>
            <a:srgbClr val="4A86E8"/>
          </a:solidFill>
          <a:ln cap="flat" cmpd="sng" w="1905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2011225" y="3006750"/>
            <a:ext cx="778500" cy="255300"/>
          </a:xfrm>
          <a:prstGeom prst="rect">
            <a:avLst/>
          </a:prstGeom>
          <a:solidFill>
            <a:srgbClr val="4A86E8"/>
          </a:solidFill>
          <a:ln cap="flat" cmpd="sng" w="1905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3014100" y="3006750"/>
            <a:ext cx="778500" cy="255300"/>
          </a:xfrm>
          <a:prstGeom prst="rect">
            <a:avLst/>
          </a:prstGeom>
          <a:solidFill>
            <a:srgbClr val="4A86E8"/>
          </a:solidFill>
          <a:ln cap="flat" cmpd="sng" w="1905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4019713" y="3006750"/>
            <a:ext cx="778500" cy="255300"/>
          </a:xfrm>
          <a:prstGeom prst="rect">
            <a:avLst/>
          </a:prstGeom>
          <a:solidFill>
            <a:srgbClr val="4A86E8"/>
          </a:solidFill>
          <a:ln cap="flat" cmpd="sng" w="1905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Problem 2</a:t>
            </a:r>
            <a:endParaRPr/>
          </a:p>
        </p:txBody>
      </p:sp>
      <p:sp>
        <p:nvSpPr>
          <p:cNvPr id="100" name="Google Shape;10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3"/>
          <p:cNvSpPr txBox="1"/>
          <p:nvPr>
            <p:ph idx="2" type="body"/>
          </p:nvPr>
        </p:nvSpPr>
        <p:spPr>
          <a:xfrm>
            <a:off x="315425" y="1286175"/>
            <a:ext cx="37065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Spend a few minutes talking with your team members about your prior experience programming.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/>
              <a:t>Rate yourselves on a scale of 0 (very little or no experience) to 10 (I should be teaching this class!).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"/>
              <a:t>Fill out the tables with each of your answers.</a:t>
            </a:r>
            <a:endParaRPr/>
          </a:p>
        </p:txBody>
      </p:sp>
      <p:sp>
        <p:nvSpPr>
          <p:cNvPr id="102" name="Google Shape;102;p3"/>
          <p:cNvSpPr txBox="1"/>
          <p:nvPr>
            <p:ph idx="3" type="body"/>
          </p:nvPr>
        </p:nvSpPr>
        <p:spPr>
          <a:xfrm>
            <a:off x="315425" y="3480050"/>
            <a:ext cx="3706500" cy="754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Software Development &amp; Problem Solving is designed for students of </a:t>
            </a:r>
            <a:r>
              <a:rPr i="1" lang="en" u="sng"/>
              <a:t>all</a:t>
            </a:r>
            <a:r>
              <a:rPr lang="en"/>
              <a:t> levels of experience. Don’t worry if you feel like you are a 0 or a 10.</a:t>
            </a:r>
            <a:endParaRPr/>
          </a:p>
        </p:txBody>
      </p:sp>
      <p:graphicFrame>
        <p:nvGraphicFramePr>
          <p:cNvPr id="103" name="Google Shape;103;p3"/>
          <p:cNvGraphicFramePr/>
          <p:nvPr/>
        </p:nvGraphicFramePr>
        <p:xfrm>
          <a:off x="4531700" y="46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{F8086274-D477-4009-8F35-0DDF90CB8398}</a:tableStyleId>
              </a:tblPr>
              <a:tblGrid>
                <a:gridCol w="2618425"/>
                <a:gridCol w="17415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Name: Luke Spaulding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Prior Experience (0-10): 1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Comments: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/>
                        <a:t>I’ve taken some classes in HS but basically forgot everything. 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graphicFrame>
        <p:nvGraphicFramePr>
          <p:cNvPr id="104" name="Google Shape;104;p3"/>
          <p:cNvGraphicFramePr/>
          <p:nvPr/>
        </p:nvGraphicFramePr>
        <p:xfrm>
          <a:off x="4531700" y="183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{F8086274-D477-4009-8F35-0DDF90CB8398}</a:tableStyleId>
              </a:tblPr>
              <a:tblGrid>
                <a:gridCol w="2618425"/>
                <a:gridCol w="17415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Name: 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Prior Experience (0-10):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Comments: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graphicFrame>
        <p:nvGraphicFramePr>
          <p:cNvPr id="105" name="Google Shape;105;p3"/>
          <p:cNvGraphicFramePr/>
          <p:nvPr/>
        </p:nvGraphicFramePr>
        <p:xfrm>
          <a:off x="4531700" y="32143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{F8086274-D477-4009-8F35-0DDF90CB8398}</a:tableStyleId>
              </a:tblPr>
              <a:tblGrid>
                <a:gridCol w="2618425"/>
                <a:gridCol w="17415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Name: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Prior Experience (0-10):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Comments: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106" name="Google Shape;106;p3"/>
          <p:cNvSpPr txBox="1"/>
          <p:nvPr>
            <p:ph idx="3" type="body"/>
          </p:nvPr>
        </p:nvSpPr>
        <p:spPr>
          <a:xfrm>
            <a:off x="311725" y="4361100"/>
            <a:ext cx="3706500" cy="3660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If you need more space, duplicate this slide.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1d019d4be_0_11"/>
          <p:cNvSpPr txBox="1"/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Problem 2</a:t>
            </a:r>
            <a:endParaRPr/>
          </a:p>
        </p:txBody>
      </p:sp>
      <p:sp>
        <p:nvSpPr>
          <p:cNvPr id="112" name="Google Shape;112;g91d019d4be_0_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g91d019d4be_0_11"/>
          <p:cNvSpPr txBox="1"/>
          <p:nvPr>
            <p:ph idx="2" type="body"/>
          </p:nvPr>
        </p:nvSpPr>
        <p:spPr>
          <a:xfrm>
            <a:off x="315425" y="1286175"/>
            <a:ext cx="37065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Spend a few minutes talking with your team members about your prior experience programming.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/>
              <a:t>Rate yourselves on a scale of 0 (very little or no experience) to 10 (I should be teaching this class!).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"/>
              <a:t>Fill out the tables with each of your answers.</a:t>
            </a:r>
            <a:endParaRPr/>
          </a:p>
        </p:txBody>
      </p:sp>
      <p:sp>
        <p:nvSpPr>
          <p:cNvPr id="114" name="Google Shape;114;g91d019d4be_0_11"/>
          <p:cNvSpPr txBox="1"/>
          <p:nvPr>
            <p:ph idx="3" type="body"/>
          </p:nvPr>
        </p:nvSpPr>
        <p:spPr>
          <a:xfrm>
            <a:off x="315425" y="3480050"/>
            <a:ext cx="3706500" cy="754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Software Development &amp; Problem Solving is designed for students of </a:t>
            </a:r>
            <a:r>
              <a:rPr i="1" lang="en" u="sng"/>
              <a:t>all</a:t>
            </a:r>
            <a:r>
              <a:rPr lang="en"/>
              <a:t> levels of experience. Don’t worry if you feel like you are a 0 or a 10.</a:t>
            </a:r>
            <a:endParaRPr/>
          </a:p>
        </p:txBody>
      </p:sp>
      <p:graphicFrame>
        <p:nvGraphicFramePr>
          <p:cNvPr id="115" name="Google Shape;115;g91d019d4be_0_11"/>
          <p:cNvGraphicFramePr/>
          <p:nvPr/>
        </p:nvGraphicFramePr>
        <p:xfrm>
          <a:off x="4531700" y="46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{F8086274-D477-4009-8F35-0DDF90CB8398}</a:tableStyleId>
              </a:tblPr>
              <a:tblGrid>
                <a:gridCol w="2618425"/>
                <a:gridCol w="17415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Name: Luke Spaulding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Prior Experience (0-10): 1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Comments: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/>
                        <a:t>I’ve taken some classes in HS but basically forgot everything. 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graphicFrame>
        <p:nvGraphicFramePr>
          <p:cNvPr id="116" name="Google Shape;116;g91d019d4be_0_11"/>
          <p:cNvGraphicFramePr/>
          <p:nvPr/>
        </p:nvGraphicFramePr>
        <p:xfrm>
          <a:off x="4531700" y="183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{F8086274-D477-4009-8F35-0DDF90CB8398}</a:tableStyleId>
              </a:tblPr>
              <a:tblGrid>
                <a:gridCol w="2618425"/>
                <a:gridCol w="17415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Name: Paden Johnson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Prior Experience (0-10):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/>
                        <a:t>4</a:t>
                      </a:r>
                      <a:endParaRPr sz="9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Comments: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/>
                        <a:t>High School classes and outside knowledge. 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graphicFrame>
        <p:nvGraphicFramePr>
          <p:cNvPr id="117" name="Google Shape;117;g91d019d4be_0_11"/>
          <p:cNvGraphicFramePr/>
          <p:nvPr/>
        </p:nvGraphicFramePr>
        <p:xfrm>
          <a:off x="4531700" y="32143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{F8086274-D477-4009-8F35-0DDF90CB8398}</a:tableStyleId>
              </a:tblPr>
              <a:tblGrid>
                <a:gridCol w="2618425"/>
                <a:gridCol w="17415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Name: </a:t>
                      </a:r>
                      <a:r>
                        <a:rPr lang="en" sz="900"/>
                        <a:t>Rich Kleinhenz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Prior Experience (0-10):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/>
                        <a:t>4</a:t>
                      </a:r>
                      <a:endParaRPr sz="9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Comments: Computer does not suppoirt pptx files.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118" name="Google Shape;118;g91d019d4be_0_11"/>
          <p:cNvSpPr txBox="1"/>
          <p:nvPr>
            <p:ph idx="3" type="body"/>
          </p:nvPr>
        </p:nvSpPr>
        <p:spPr>
          <a:xfrm>
            <a:off x="311725" y="4361100"/>
            <a:ext cx="3706500" cy="3660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If you need more space, duplicate this slide.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>
            <p:ph idx="12" type="sldNum"/>
          </p:nvPr>
        </p:nvSpPr>
        <p:spPr>
          <a:xfrm>
            <a:off x="90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4"/>
          <p:cNvSpPr txBox="1"/>
          <p:nvPr>
            <p:ph type="title"/>
          </p:nvPr>
        </p:nvSpPr>
        <p:spPr>
          <a:xfrm>
            <a:off x="5264725" y="196125"/>
            <a:ext cx="37065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Problem 3</a:t>
            </a:r>
            <a:endParaRPr/>
          </a:p>
        </p:txBody>
      </p:sp>
      <p:sp>
        <p:nvSpPr>
          <p:cNvPr id="125" name="Google Shape;125;p4"/>
          <p:cNvSpPr txBox="1"/>
          <p:nvPr>
            <p:ph idx="2" type="body"/>
          </p:nvPr>
        </p:nvSpPr>
        <p:spPr>
          <a:xfrm>
            <a:off x="5192225" y="834225"/>
            <a:ext cx="3706500" cy="3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Consider the following commands executed in a Git repository on your computer. Together with your team, describe the status of the file at each step.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notepad new_file.txt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git add new_file.txt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git commit -m "adding a new file"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git push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3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notepad new_file.txt (add text)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26" name="Google Shape;126;p4"/>
          <p:cNvGraphicFramePr/>
          <p:nvPr/>
        </p:nvGraphicFramePr>
        <p:xfrm>
          <a:off x="213050" y="28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{F8086274-D477-4009-8F35-0DDF90CB8398}</a:tableStyleId>
              </a:tblPr>
              <a:tblGrid>
                <a:gridCol w="4482975"/>
              </a:tblGrid>
              <a:tr h="865975"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"/>
                        <a:t>At this time it isnt tracked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2. </a:t>
                      </a:r>
                      <a:r>
                        <a:rPr lang="en"/>
                        <a:t>At this time it is s</a:t>
                      </a:r>
                      <a:r>
                        <a:rPr lang="en" sz="1400" u="none" cap="none" strike="noStrike"/>
                        <a:t>taged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3. </a:t>
                      </a:r>
                      <a:r>
                        <a:rPr lang="en"/>
                        <a:t>At this time it is i</a:t>
                      </a:r>
                      <a:r>
                        <a:rPr lang="en" sz="1400" u="none" cap="none" strike="noStrike"/>
                        <a:t>n the local reposit</a:t>
                      </a:r>
                      <a:r>
                        <a:rPr lang="en"/>
                        <a:t>ory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4. In the remote repository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5. Modified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>
            <p:ph type="title"/>
          </p:nvPr>
        </p:nvSpPr>
        <p:spPr>
          <a:xfrm>
            <a:off x="311725" y="196125"/>
            <a:ext cx="37065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Problem 4</a:t>
            </a:r>
            <a:endParaRPr/>
          </a:p>
        </p:txBody>
      </p:sp>
      <p:sp>
        <p:nvSpPr>
          <p:cNvPr id="132" name="Google Shape;1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5"/>
          <p:cNvSpPr txBox="1"/>
          <p:nvPr>
            <p:ph idx="2" type="body"/>
          </p:nvPr>
        </p:nvSpPr>
        <p:spPr>
          <a:xfrm>
            <a:off x="315425" y="872625"/>
            <a:ext cx="3706500" cy="40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Discuss the following questions with your team, and type or write your answers in the space on the right.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Why do you think that it is a good idea to check the status before staging files?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When starting a brand new assignment, what is the first thing you should do, and why?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>
                <a:solidFill>
                  <a:schemeClr val="lt1"/>
                </a:solidFill>
              </a:rPr>
              <a:t>What is the last thing that you should do before taking a break from working?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300"/>
              <a:buAutoNum type="arabicPeriod"/>
            </a:pPr>
            <a:r>
              <a:rPr lang="en"/>
              <a:t>Assume that you are getting back to work after taking a break. What is the first thing you should do?</a:t>
            </a:r>
            <a:endParaRPr/>
          </a:p>
        </p:txBody>
      </p:sp>
      <p:graphicFrame>
        <p:nvGraphicFramePr>
          <p:cNvPr id="134" name="Google Shape;134;p5"/>
          <p:cNvGraphicFramePr/>
          <p:nvPr/>
        </p:nvGraphicFramePr>
        <p:xfrm>
          <a:off x="4480250" y="36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{F8086274-D477-4009-8F35-0DDF90CB8398}</a:tableStyleId>
              </a:tblPr>
              <a:tblGrid>
                <a:gridCol w="4482975"/>
              </a:tblGrid>
              <a:tr h="1084950"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"/>
                        <a:t>It is a good idea to check the status of the files so that you make sure that you add all of the right files into the repository.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8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2. When you start a brand new assign</a:t>
                      </a:r>
                      <a:r>
                        <a:rPr lang="en"/>
                        <a:t>ment the first thing that you should do is accept the assignment and then clone the repository.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8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3. The last thing that you should do is commit and push your work</a:t>
                      </a:r>
                      <a:r>
                        <a:rPr lang="en"/>
                        <a:t>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8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4. T</a:t>
                      </a:r>
                      <a:r>
                        <a:rPr lang="en"/>
                        <a:t>he first thing that you should do is pull from github if you are on a different device.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>
            <p:ph idx="12" type="sldNum"/>
          </p:nvPr>
        </p:nvSpPr>
        <p:spPr>
          <a:xfrm>
            <a:off x="90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6"/>
          <p:cNvSpPr txBox="1"/>
          <p:nvPr>
            <p:ph type="title"/>
          </p:nvPr>
        </p:nvSpPr>
        <p:spPr>
          <a:xfrm>
            <a:off x="5264725" y="272325"/>
            <a:ext cx="37065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Problem 5</a:t>
            </a:r>
            <a:endParaRPr/>
          </a:p>
        </p:txBody>
      </p:sp>
      <p:sp>
        <p:nvSpPr>
          <p:cNvPr id="141" name="Google Shape;141;p6"/>
          <p:cNvSpPr txBox="1"/>
          <p:nvPr>
            <p:ph idx="1" type="body"/>
          </p:nvPr>
        </p:nvSpPr>
        <p:spPr>
          <a:xfrm>
            <a:off x="301275" y="500925"/>
            <a:ext cx="4166400" cy="4114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t/>
            </a:r>
            <a:endParaRPr sz="1000"/>
          </a:p>
        </p:txBody>
      </p:sp>
      <p:sp>
        <p:nvSpPr>
          <p:cNvPr id="142" name="Google Shape;142;p6"/>
          <p:cNvSpPr txBox="1"/>
          <p:nvPr>
            <p:ph idx="2" type="body"/>
          </p:nvPr>
        </p:nvSpPr>
        <p:spPr>
          <a:xfrm>
            <a:off x="5192225" y="910425"/>
            <a:ext cx="3706500" cy="30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Consider that the same remote repository may be used from more than one computer, e.g.: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may work on a lab computer in the classroom, but your laptop in your dorm.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may work on a team where each team member uses their own computer.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/>
              <a:t>Working together with your team, brainstorm the problems that you may encounter working this way. List as many as you can think of.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"/>
              <a:t>Can you come up with a solution for any of these problems?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