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8" r:id="rId12"/>
    <p:sldId id="267" r:id="rId13"/>
    <p:sldId id="269" r:id="rId14"/>
    <p:sldId id="270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3958" autoAdjust="0"/>
  </p:normalViewPr>
  <p:slideViewPr>
    <p:cSldViewPr snapToGrid="0">
      <p:cViewPr varScale="1">
        <p:scale>
          <a:sx n="80" d="100"/>
          <a:sy n="80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E4498-16B8-4111-B849-7B84B13B72F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22180-5C74-46C6-B57D-682AD6F6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94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细粒度会被信息泄露这篇：在</a:t>
            </a:r>
            <a:r>
              <a:rPr lang="en-US" altLang="zh-CN" dirty="0" smtClean="0"/>
              <a:t>JIT</a:t>
            </a:r>
            <a:r>
              <a:rPr lang="zh-CN" altLang="en-US" dirty="0" smtClean="0"/>
              <a:t>环境中，多次将生成的代码映射到了同一个位置，“变化的东西越多，不变的东西也越多”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22180-5C74-46C6-B57D-682AD6F6EC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6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这些绕开了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的攻击共同点：修改函数指针或者</a:t>
            </a:r>
            <a:r>
              <a:rPr lang="en-US" altLang="zh-CN" dirty="0" err="1" smtClean="0"/>
              <a:t>vtable</a:t>
            </a:r>
            <a:r>
              <a:rPr lang="zh-CN" altLang="en-US" dirty="0" smtClean="0"/>
              <a:t>后利用间接跳转劫持控制流，</a:t>
            </a:r>
            <a:r>
              <a:rPr lang="en-US" altLang="zh-CN" dirty="0" smtClean="0"/>
              <a:t>stack cookie</a:t>
            </a:r>
            <a:r>
              <a:rPr lang="zh-CN" altLang="en-US" dirty="0" smtClean="0"/>
              <a:t>不起作用</a:t>
            </a:r>
            <a:endParaRPr lang="en-US" altLang="zh-CN" dirty="0" smtClean="0"/>
          </a:p>
          <a:p>
            <a:r>
              <a:rPr lang="zh-CN" altLang="en-US" dirty="0" smtClean="0"/>
              <a:t>常见的泄露内存内容的手段是在读取一段内容之前修改长度部分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DEC39-2DA2-410B-9C8B-0592A886E6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2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7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9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2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71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1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5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73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8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6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0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8BD24-B0E5-4D6C-BD6D-6F5AD59F6BC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7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控制流劫持 </a:t>
            </a:r>
            <a:r>
              <a:rPr lang="en-US" altLang="zh-CN" dirty="0" smtClean="0"/>
              <a:t>Control-flow Hijack</a:t>
            </a:r>
          </a:p>
          <a:p>
            <a:pPr lvl="1"/>
            <a:r>
              <a:rPr lang="zh-CN" altLang="en-US" dirty="0" smtClean="0"/>
              <a:t>通过修改代码指针来影响程序行为</a:t>
            </a:r>
            <a:endParaRPr lang="en-US" altLang="zh-CN" dirty="0" smtClean="0"/>
          </a:p>
          <a:p>
            <a:pPr lvl="2"/>
            <a:r>
              <a:rPr lang="zh-CN" altLang="en-US" dirty="0"/>
              <a:t>返回</a:t>
            </a:r>
            <a:r>
              <a:rPr lang="zh-CN" altLang="en-US" dirty="0" smtClean="0"/>
              <a:t>地址、函数指针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控制流劫持需要通过间接转移来跳到恶意代码所在处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隐藏转移目标的位置，如</a:t>
            </a:r>
            <a:r>
              <a:rPr lang="en-US" altLang="zh-CN" dirty="0" smtClean="0"/>
              <a:t>ASLR</a:t>
            </a:r>
          </a:p>
          <a:p>
            <a:pPr lvl="2"/>
            <a:r>
              <a:rPr lang="zh-CN" altLang="en-US" dirty="0" smtClean="0"/>
              <a:t>检查所有的间接转移指令。函数返回时使用的</a:t>
            </a:r>
            <a:r>
              <a:rPr lang="en-US" altLang="zh-CN" dirty="0" smtClean="0"/>
              <a:t>ret</a:t>
            </a:r>
            <a:r>
              <a:rPr lang="zh-CN" altLang="en-US" dirty="0" smtClean="0"/>
              <a:t>指令是常被利用来攻击的一类指令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典型的攻击方式：注入</a:t>
            </a:r>
            <a:r>
              <a:rPr lang="en-US" altLang="zh-CN" dirty="0" smtClean="0"/>
              <a:t>shell code</a:t>
            </a:r>
          </a:p>
          <a:p>
            <a:pPr lvl="2"/>
            <a:r>
              <a:rPr lang="en-US" altLang="zh-CN" dirty="0" smtClean="0"/>
              <a:t>shell code</a:t>
            </a:r>
            <a:r>
              <a:rPr lang="zh-CN" altLang="en-US" dirty="0" smtClean="0"/>
              <a:t>在执行后会为攻击者提供一个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窗口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阻止</a:t>
            </a:r>
            <a:r>
              <a:rPr lang="en-US" altLang="zh-CN" dirty="0" smtClean="0"/>
              <a:t>shell code</a:t>
            </a:r>
            <a:r>
              <a:rPr lang="zh-CN" altLang="en-US" dirty="0" smtClean="0"/>
              <a:t>可以利用</a:t>
            </a:r>
            <a:r>
              <a:rPr lang="en-US" altLang="zh-CN" dirty="0" smtClean="0"/>
              <a:t>Non-executable Data</a:t>
            </a:r>
            <a:r>
              <a:rPr lang="zh-CN" altLang="en-US" dirty="0"/>
              <a:t>，该策略与</a:t>
            </a:r>
            <a:r>
              <a:rPr lang="en-US" altLang="zh-CN" dirty="0"/>
              <a:t>Code Integrity</a:t>
            </a:r>
            <a:r>
              <a:rPr lang="zh-CN" altLang="en-US" dirty="0"/>
              <a:t>共同构成𝑊⨁</a:t>
            </a:r>
            <a:r>
              <a:rPr lang="en-US" altLang="zh-CN" dirty="0"/>
              <a:t>X</a:t>
            </a:r>
            <a:r>
              <a:rPr lang="zh-CN" altLang="en-US" dirty="0" smtClean="0"/>
              <a:t>策略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3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35" y="1690689"/>
            <a:ext cx="7745329" cy="51142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61347" y="3016252"/>
            <a:ext cx="2057400" cy="3324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3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数据导向攻击 </a:t>
            </a:r>
            <a:r>
              <a:rPr lang="en-US" altLang="zh-CN" dirty="0" smtClean="0"/>
              <a:t>Data-only Attack</a:t>
            </a:r>
          </a:p>
          <a:p>
            <a:pPr lvl="1"/>
            <a:r>
              <a:rPr lang="zh-CN" altLang="en-US" dirty="0" smtClean="0"/>
              <a:t>通过修改程序运行中的关键变量来影响程序行为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有研究表明，数据导向攻击的攻击能力非常强大，甚至可以进行图灵完备的运算</a:t>
            </a:r>
            <a:r>
              <a:rPr lang="en-US" altLang="zh-CN" baseline="30000" dirty="0" smtClean="0"/>
              <a:t>[1]</a:t>
            </a:r>
          </a:p>
          <a:p>
            <a:pPr lvl="1"/>
            <a:r>
              <a:rPr lang="zh-CN" altLang="en-US" dirty="0" smtClean="0"/>
              <a:t>可以通过随机化内存中数据的方式来防范数据导向攻击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51784"/>
              </p:ext>
            </p:extLst>
          </p:nvPr>
        </p:nvGraphicFramePr>
        <p:xfrm>
          <a:off x="1133856" y="2811272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26447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 </a:t>
                      </a:r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isAdmin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false;</a:t>
                      </a: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</a:t>
                      </a:r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isAdmin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// do privileged operations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240769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28650" y="6176963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</a:t>
            </a:r>
            <a:r>
              <a:rPr lang="en-US" altLang="zh-CN" sz="1400" dirty="0"/>
              <a:t>1] Hu, Hong, et al. "Data-oriented programming: On the expressiveness of non-control data attacks." Security and Privacy (SP), 2016 IEEE Symposium on. IEEE, 2016.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23293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35" y="1690689"/>
            <a:ext cx="7745329" cy="51142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82659" y="3016252"/>
            <a:ext cx="1010646" cy="3324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信息泄露 </a:t>
            </a:r>
            <a:r>
              <a:rPr lang="en-US" altLang="zh-CN" dirty="0" smtClean="0"/>
              <a:t>Information Leak</a:t>
            </a:r>
          </a:p>
          <a:p>
            <a:pPr lvl="1"/>
            <a:r>
              <a:rPr lang="zh-CN" altLang="en-US" dirty="0" smtClean="0"/>
              <a:t>攻击者可以直接从内存区域中非法读取重要信息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常常是其他攻击手段的前置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例如：为了攻破一个采用了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技术的系统，攻击者往往需要先把代码的实际地址暴露出来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或者直接获取敏感数据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</a:t>
            </a:r>
            <a:r>
              <a:rPr lang="en-US" altLang="zh-CN" dirty="0" smtClean="0"/>
              <a:t>Heartbleed</a:t>
            </a:r>
            <a:r>
              <a:rPr lang="zh-CN" altLang="en-US" dirty="0" smtClean="0"/>
              <a:t>攻击中，攻击者直接获取网站签名的私钥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有研究表明，即使是使用了非常细粒度的</a:t>
            </a:r>
            <a:r>
              <a:rPr lang="en-US" altLang="zh-CN" dirty="0" smtClean="0"/>
              <a:t>ASLR</a:t>
            </a:r>
            <a:r>
              <a:rPr lang="zh-CN" altLang="en-US" dirty="0"/>
              <a:t>也</a:t>
            </a:r>
            <a:r>
              <a:rPr lang="zh-CN" altLang="en-US" dirty="0" smtClean="0"/>
              <a:t>可能会遭受到信息泄露攻击的威胁</a:t>
            </a:r>
            <a:r>
              <a:rPr lang="en-US" altLang="zh-CN" baseline="30000" dirty="0" smtClean="0"/>
              <a:t>[1]</a:t>
            </a:r>
            <a:endParaRPr lang="zh-CN" altLang="en-US" baseline="30000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6176963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</a:t>
            </a:r>
            <a:r>
              <a:rPr lang="en-US" altLang="zh-CN" sz="1400" dirty="0"/>
              <a:t>1] Snow, Kevin Z., et al. "Just-in-time code reuse: On the effectiveness of fine-grained address space layout randomization." Security and Privacy (SP), 2013 IEEE Symposium on. IEEE, 2013.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44225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en-US" altLang="zh-CN" dirty="0" smtClean="0"/>
          </a:p>
          <a:p>
            <a:r>
              <a:rPr lang="zh-CN" altLang="en-US" dirty="0" smtClean="0"/>
              <a:t>防御措施分类</a:t>
            </a:r>
            <a:endParaRPr lang="en-US" altLang="zh-CN" dirty="0" smtClean="0"/>
          </a:p>
          <a:p>
            <a:r>
              <a:rPr lang="en-US" altLang="zh-CN" dirty="0" smtClean="0"/>
              <a:t>Low-fat Pointer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93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目前广泛使用的防御措施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Stack Smashing Protection</a:t>
                </a:r>
              </a:p>
              <a:p>
                <a:pPr lvl="1"/>
                <a:r>
                  <a:rPr lang="zh-CN" altLang="en-US" dirty="0" smtClean="0"/>
                  <a:t>防止栈中的内容被缓冲区溢出攻击所修改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Stack </a:t>
                </a:r>
                <a:r>
                  <a:rPr lang="en-US" altLang="zh-CN" dirty="0" smtClean="0"/>
                  <a:t>Cookie (Stack Canary)</a:t>
                </a:r>
                <a:r>
                  <a:rPr lang="zh-CN" altLang="en-US" dirty="0" smtClean="0"/>
                  <a:t>：</a:t>
                </a:r>
                <a:r>
                  <a:rPr lang="zh-CN" altLang="en-US" dirty="0" smtClean="0"/>
                  <a:t>函数进入时在返回地址与缓冲区之间防止随机数，返回时检查该随机数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阻止代码注入攻击，但是无法对抗</a:t>
                </a:r>
                <a:r>
                  <a:rPr lang="en-US" altLang="zh-CN" dirty="0" smtClean="0"/>
                  <a:t>ROP</a:t>
                </a:r>
              </a:p>
              <a:p>
                <a:pPr lvl="1"/>
                <a:r>
                  <a:rPr lang="en-US" altLang="zh-CN" dirty="0" smtClean="0"/>
                  <a:t>ROP</a:t>
                </a:r>
                <a:r>
                  <a:rPr lang="zh-CN" altLang="en-US" dirty="0" smtClean="0"/>
                  <a:t>攻击可以自动生成</a:t>
                </a:r>
                <a:r>
                  <a:rPr lang="en-US" altLang="zh-CN" baseline="30000" dirty="0" smtClean="0"/>
                  <a:t>[1]</a:t>
                </a:r>
                <a:r>
                  <a:rPr lang="zh-CN" altLang="en-US" dirty="0" smtClean="0"/>
                  <a:t>，而且当代码库足够大时，能够使用的代码片段是图灵完备的</a:t>
                </a:r>
                <a:r>
                  <a:rPr lang="en-US" altLang="zh-CN" baseline="30000" dirty="0" smtClean="0"/>
                  <a:t>[2]</a:t>
                </a:r>
                <a:endParaRPr lang="zh-CN" altLang="en-US" baseline="30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28650" y="5438299"/>
            <a:ext cx="7886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</a:t>
            </a:r>
            <a:r>
              <a:rPr lang="en-US" altLang="zh-CN" sz="1400" dirty="0"/>
              <a:t>1] E. J. Schwartz, T. Avgerinos, and D. </a:t>
            </a:r>
            <a:r>
              <a:rPr lang="en-US" altLang="zh-CN" sz="1400" dirty="0" err="1"/>
              <a:t>Brumley</a:t>
            </a:r>
            <a:r>
              <a:rPr lang="en-US" altLang="zh-CN" sz="1400" dirty="0"/>
              <a:t>, “Q: </a:t>
            </a:r>
            <a:r>
              <a:rPr lang="en-US" altLang="zh-CN" sz="1400" dirty="0" smtClean="0"/>
              <a:t>Exploit hardening </a:t>
            </a:r>
            <a:r>
              <a:rPr lang="en-US" altLang="zh-CN" sz="1400" dirty="0"/>
              <a:t>made easy,” in USENIX Securty’11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400" dirty="0"/>
              <a:t>[2] M. Tran, M. Etheridge, T. </a:t>
            </a:r>
            <a:r>
              <a:rPr lang="en-US" altLang="zh-CN" sz="1400" dirty="0" err="1"/>
              <a:t>Bletsch</a:t>
            </a:r>
            <a:r>
              <a:rPr lang="en-US" altLang="zh-CN" sz="1400" dirty="0"/>
              <a:t>, X. Jiang, V. Freeh, </a:t>
            </a:r>
            <a:r>
              <a:rPr lang="en-US" altLang="zh-CN" sz="1400" dirty="0" smtClean="0"/>
              <a:t>and P</a:t>
            </a:r>
            <a:r>
              <a:rPr lang="en-US" altLang="zh-CN" sz="1400" dirty="0"/>
              <a:t>. Ning, “On the expressiveness of return-into-</a:t>
            </a:r>
            <a:r>
              <a:rPr lang="en-US" altLang="zh-CN" sz="1400" dirty="0" err="1"/>
              <a:t>libc</a:t>
            </a:r>
            <a:r>
              <a:rPr lang="en-US" altLang="zh-CN" sz="1400" dirty="0"/>
              <a:t> attacks</a:t>
            </a:r>
            <a:r>
              <a:rPr lang="en-US" altLang="zh-CN" sz="1400" dirty="0" smtClean="0"/>
              <a:t>,” in </a:t>
            </a:r>
            <a:r>
              <a:rPr lang="en-US" altLang="zh-CN" sz="1400" dirty="0"/>
              <a:t>RAID’11.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911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目前广泛使用的防御措施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ASLR</a:t>
            </a:r>
          </a:p>
          <a:p>
            <a:pPr lvl="1"/>
            <a:r>
              <a:rPr lang="zh-CN" altLang="en-US" dirty="0" smtClean="0"/>
              <a:t>地址随机化可以增加</a:t>
            </a:r>
            <a:r>
              <a:rPr lang="en-US" altLang="zh-CN" dirty="0" smtClean="0"/>
              <a:t>ROP</a:t>
            </a:r>
            <a:r>
              <a:rPr lang="zh-CN" altLang="en-US" dirty="0" smtClean="0"/>
              <a:t>的难度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但是利用信息泄露的攻击手段可以绕开</a:t>
            </a:r>
            <a:r>
              <a:rPr lang="en-US" altLang="zh-CN" dirty="0" smtClean="0"/>
              <a:t>ASLR</a:t>
            </a:r>
          </a:p>
          <a:p>
            <a:pPr lvl="1"/>
            <a:r>
              <a:rPr lang="en-US" altLang="zh-CN" dirty="0" smtClean="0"/>
              <a:t>32</a:t>
            </a:r>
            <a:r>
              <a:rPr lang="zh-CN" altLang="en-US" dirty="0" smtClean="0"/>
              <a:t>位地址</a:t>
            </a:r>
            <a:r>
              <a:rPr lang="zh-CN" altLang="en-US" dirty="0" smtClean="0"/>
              <a:t>下存在能引入的熵</a:t>
            </a:r>
            <a:r>
              <a:rPr lang="zh-CN" altLang="en-US" dirty="0" smtClean="0"/>
              <a:t>不足而导致的随机性不足问题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796377"/>
            <a:ext cx="7659053" cy="29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51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防御措施的分类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Probabilistic</a:t>
                </a:r>
              </a:p>
              <a:p>
                <a:pPr lvl="1"/>
                <a:r>
                  <a:rPr lang="zh-CN" altLang="en-US" dirty="0" smtClean="0"/>
                  <a:t>通过随机化或加密等手段增加攻击难度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无法保证是否可以阻止攻击，无法用来检测特定的入侵行为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ASLR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Data Space Randomization……</a:t>
                </a:r>
              </a:p>
              <a:p>
                <a:r>
                  <a:rPr lang="en-US" altLang="zh-CN" dirty="0" smtClean="0"/>
                  <a:t>Deterministic</a:t>
                </a:r>
              </a:p>
              <a:p>
                <a:pPr lvl="1"/>
                <a:r>
                  <a:rPr lang="zh-CN" altLang="en-US" dirty="0" smtClean="0"/>
                  <a:t>规定特定的安全策略，并实现一种底层的监控机制来保证程序遵照这个安全策略执行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防御能力主要由安全策略决定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lvl="1"/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13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概率式方法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Instruction Set Randomization</a:t>
                </a:r>
              </a:p>
              <a:p>
                <a:pPr lvl="1"/>
                <a:r>
                  <a:rPr lang="zh-CN" altLang="en-US" dirty="0"/>
                  <a:t>通常</a:t>
                </a:r>
                <a:r>
                  <a:rPr lang="zh-CN" altLang="en-US" dirty="0" smtClean="0"/>
                  <a:t>用对指令进行加密的方式来实现，其目的是避免代码破坏攻击和</a:t>
                </a:r>
                <a:r>
                  <a:rPr lang="en-US" altLang="zh-CN" dirty="0" smtClean="0"/>
                  <a:t>shellcode</a:t>
                </a:r>
                <a:r>
                  <a:rPr lang="zh-CN" altLang="en-US" dirty="0" smtClean="0"/>
                  <a:t>的注入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代码破坏和</a:t>
                </a:r>
                <a:r>
                  <a:rPr lang="en-US" altLang="zh-CN" dirty="0" smtClean="0"/>
                  <a:t>shellcode</a:t>
                </a:r>
                <a:r>
                  <a:rPr lang="zh-CN" altLang="en-US" dirty="0" smtClean="0"/>
                  <a:t>注入能够通过代价更低的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 smtClean="0"/>
                  <a:t>方式来阻止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加密</a:t>
                </a:r>
                <a:r>
                  <a:rPr lang="zh-CN" altLang="en-US" dirty="0" smtClean="0"/>
                  <a:t>密钥一旦泄露就会被攻破</a:t>
                </a:r>
                <a:endParaRPr lang="en-US" altLang="zh-CN" dirty="0" smtClean="0"/>
              </a:p>
              <a:p>
                <a:r>
                  <a:rPr lang="zh-CN" altLang="en-US" dirty="0"/>
                  <a:t>更</a:t>
                </a:r>
                <a:r>
                  <a:rPr lang="zh-CN" altLang="en-US" dirty="0" smtClean="0"/>
                  <a:t>常用的方法是</a:t>
                </a:r>
                <a:r>
                  <a:rPr lang="en-US" altLang="zh-CN" dirty="0" smtClean="0"/>
                  <a:t>ASLR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Data Space Randomization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42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en-US" altLang="zh-CN" dirty="0" smtClean="0"/>
          </a:p>
          <a:p>
            <a:r>
              <a:rPr lang="zh-CN" altLang="en-US" dirty="0" smtClean="0"/>
              <a:t>防御措施分类</a:t>
            </a:r>
            <a:endParaRPr lang="en-US" altLang="zh-CN" dirty="0" smtClean="0"/>
          </a:p>
          <a:p>
            <a:r>
              <a:rPr lang="en-US" altLang="zh-CN" dirty="0" smtClean="0"/>
              <a:t>Low-fat Pointer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06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概率式方法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Address Space Layout Randomization (ASLR)</a:t>
            </a:r>
          </a:p>
          <a:p>
            <a:pPr lvl="1"/>
            <a:r>
              <a:rPr lang="zh-CN" altLang="en-US" dirty="0" smtClean="0"/>
              <a:t>原则上所有的内存区域都应该进行随机化，如果有非随机化部分就可以绕开</a:t>
            </a:r>
            <a:r>
              <a:rPr lang="en-US" altLang="zh-CN" dirty="0" smtClean="0"/>
              <a:t>ASLR</a:t>
            </a:r>
          </a:p>
          <a:p>
            <a:pPr lvl="1"/>
            <a:r>
              <a:rPr lang="zh-CN" altLang="en-US" dirty="0" smtClean="0"/>
              <a:t>从性能上考虑，实际实现中并非所有部分都做了随机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Linux</a:t>
            </a:r>
            <a:r>
              <a:rPr lang="zh-CN" altLang="en-US" dirty="0" smtClean="0"/>
              <a:t>通常只对库代码进行随机化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完全的随机化需要将程序编译为“位置无关可执行文件”</a:t>
            </a:r>
            <a:r>
              <a:rPr lang="en-US" altLang="zh-CN" dirty="0" smtClean="0"/>
              <a:t>(PIE)</a:t>
            </a:r>
            <a:r>
              <a:rPr lang="zh-CN" altLang="en-US" dirty="0" smtClean="0"/>
              <a:t>，但这会带来约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的性能损失</a:t>
            </a:r>
            <a:r>
              <a:rPr lang="en-US" altLang="zh-CN" baseline="30000" dirty="0" smtClean="0"/>
              <a:t>[1]</a:t>
            </a:r>
          </a:p>
          <a:p>
            <a:pPr lvl="1"/>
            <a:r>
              <a:rPr lang="en-US" altLang="zh-CN" dirty="0" smtClean="0"/>
              <a:t>32</a:t>
            </a:r>
            <a:r>
              <a:rPr lang="zh-CN" altLang="en-US" dirty="0" smtClean="0"/>
              <a:t>位地址下能够引入的熵不足，无法应对包里搜索和</a:t>
            </a:r>
            <a:r>
              <a:rPr lang="en-US" altLang="zh-CN" dirty="0" smtClean="0"/>
              <a:t>de-randomization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pPr lvl="2"/>
            <a:r>
              <a:rPr lang="en-US" altLang="zh-CN" dirty="0"/>
              <a:t>de-randomization</a:t>
            </a:r>
            <a:r>
              <a:rPr lang="zh-CN" altLang="en-US" dirty="0"/>
              <a:t>攻击的一种形式是将内存用重复的数据片段填满</a:t>
            </a:r>
          </a:p>
          <a:p>
            <a:pPr lvl="2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6144768"/>
            <a:ext cx="788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[1] </a:t>
            </a:r>
            <a:r>
              <a:rPr lang="en-US" altLang="zh-CN" sz="1400" dirty="0"/>
              <a:t>M. Payer, “Too much PIE is bad for performance,” 2012.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5265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概率式方法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Address Space Layout Randomization (ASLR)</a:t>
            </a:r>
          </a:p>
          <a:p>
            <a:pPr lvl="1"/>
            <a:r>
              <a:rPr lang="zh-CN" altLang="en-US" dirty="0"/>
              <a:t>由于𝑊⨁</a:t>
            </a:r>
            <a:r>
              <a:rPr lang="en-US" altLang="zh-CN" dirty="0"/>
              <a:t>X</a:t>
            </a:r>
            <a:r>
              <a:rPr lang="zh-CN" altLang="en-US" dirty="0"/>
              <a:t>的广泛应用，</a:t>
            </a:r>
            <a:r>
              <a:rPr lang="en-US" altLang="zh-CN" dirty="0"/>
              <a:t>ROP</a:t>
            </a:r>
            <a:r>
              <a:rPr lang="zh-CN" altLang="en-US" dirty="0"/>
              <a:t>成为重点防御对象</a:t>
            </a:r>
          </a:p>
          <a:p>
            <a:pPr lvl="1"/>
            <a:r>
              <a:rPr lang="en-US" altLang="zh-CN" dirty="0"/>
              <a:t>Self-Transforming Instruction Relocation (STIR)</a:t>
            </a:r>
            <a:r>
              <a:rPr lang="zh-CN" altLang="en-US" dirty="0"/>
              <a:t>是增加代码部分随机性的一种方式，</a:t>
            </a:r>
            <a:r>
              <a:rPr lang="en-US" altLang="zh-CN" dirty="0"/>
              <a:t>STIR</a:t>
            </a:r>
            <a:r>
              <a:rPr lang="zh-CN" altLang="en-US" dirty="0"/>
              <a:t>在程序加载时随机对基本块进行重排</a:t>
            </a:r>
          </a:p>
          <a:p>
            <a:pPr lvl="2"/>
            <a:r>
              <a:rPr lang="zh-CN" altLang="en-US" dirty="0"/>
              <a:t>无法防止</a:t>
            </a:r>
            <a:r>
              <a:rPr lang="en-US" altLang="zh-CN" dirty="0"/>
              <a:t>return-to-</a:t>
            </a:r>
            <a:r>
              <a:rPr lang="en-US" altLang="zh-CN" dirty="0" err="1"/>
              <a:t>libc</a:t>
            </a:r>
            <a:r>
              <a:rPr lang="zh-CN" altLang="en-US" dirty="0"/>
              <a:t>型的攻击</a:t>
            </a:r>
          </a:p>
          <a:p>
            <a:pPr lvl="2"/>
            <a:r>
              <a:rPr lang="zh-CN" altLang="en-US" dirty="0"/>
              <a:t>类似的防御方式通常假设需要多段代码片段来完成攻击，实际上一些攻击只需要一段代码片段</a:t>
            </a:r>
          </a:p>
          <a:p>
            <a:pPr lvl="1"/>
            <a:r>
              <a:rPr lang="en-US" altLang="zh-CN" dirty="0" err="1"/>
              <a:t>PointGuard</a:t>
            </a:r>
            <a:r>
              <a:rPr lang="zh-CN" altLang="en-US" dirty="0"/>
              <a:t>介于</a:t>
            </a:r>
            <a:r>
              <a:rPr lang="en-US" altLang="zh-CN" dirty="0"/>
              <a:t>ASR</a:t>
            </a:r>
            <a:r>
              <a:rPr lang="zh-CN" altLang="en-US" dirty="0"/>
              <a:t>与</a:t>
            </a:r>
            <a:r>
              <a:rPr lang="en-US" altLang="zh-CN" dirty="0"/>
              <a:t>DSR</a:t>
            </a:r>
            <a:r>
              <a:rPr lang="zh-CN" altLang="en-US" dirty="0"/>
              <a:t>之间，利用与固定值异或的方式加密指针</a:t>
            </a:r>
          </a:p>
          <a:p>
            <a:pPr lvl="2"/>
            <a:r>
              <a:rPr lang="en-US" altLang="zh-CN" dirty="0" smtClean="0"/>
              <a:t>key</a:t>
            </a:r>
            <a:r>
              <a:rPr lang="zh-CN" altLang="en-US" dirty="0"/>
              <a:t>可能会被泄露</a:t>
            </a:r>
          </a:p>
          <a:p>
            <a:pPr lvl="2"/>
            <a:r>
              <a:rPr lang="zh-CN" altLang="en-US" dirty="0" smtClean="0"/>
              <a:t>源码需要重写，与旧有的库不兼容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75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Space Randomization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95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内存错误是计算机安全中最古老的问题之一</a:t>
            </a:r>
            <a:endParaRPr lang="en-US" altLang="zh-CN" dirty="0" smtClean="0"/>
          </a:p>
          <a:p>
            <a:r>
              <a:rPr lang="en-US" altLang="zh-CN" dirty="0" smtClean="0"/>
              <a:t>C/C++</a:t>
            </a:r>
            <a:r>
              <a:rPr lang="zh-CN" altLang="en-US" dirty="0"/>
              <a:t>编写</a:t>
            </a:r>
            <a:r>
              <a:rPr lang="zh-CN" altLang="en-US" dirty="0" smtClean="0"/>
              <a:t>的程序更容易出现内存错误漏洞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通常认为这是因为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是类型不安全的语言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其根源是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语言的机器模型来源于</a:t>
            </a:r>
            <a:r>
              <a:rPr lang="en-US" altLang="zh-CN" dirty="0" smtClean="0"/>
              <a:t>PDP-11</a:t>
            </a:r>
            <a:r>
              <a:rPr lang="en-US" altLang="zh-CN" baseline="30000" dirty="0" smtClean="0"/>
              <a:t>[1]</a:t>
            </a:r>
          </a:p>
          <a:p>
            <a:pPr lvl="1"/>
            <a:r>
              <a:rPr lang="en-US" altLang="zh-CN" dirty="0" smtClean="0"/>
              <a:t>PDP-11</a:t>
            </a:r>
            <a:r>
              <a:rPr lang="zh-CN" altLang="en-US" dirty="0" smtClean="0"/>
              <a:t>内存模型把内存视为连续的空间，任意运算的结果都可能是内存地址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优点：简单，可移植性好</a:t>
            </a:r>
          </a:p>
          <a:p>
            <a:pPr lvl="1"/>
            <a:r>
              <a:rPr lang="zh-CN" altLang="en-US" dirty="0" smtClean="0"/>
              <a:t>缺点：缺少内存安全上的支持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5807631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</a:t>
            </a:r>
            <a:r>
              <a:rPr lang="en-US" altLang="zh-CN" sz="1400" dirty="0"/>
              <a:t>1] Chisnall, David, et al. "Beyond the PDP-11: Architectural support for a memory-safe C abstract machine." ACM SIGPLAN Notices. Vol. 50. No. 4. ACM, 2015.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49460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过去</a:t>
            </a:r>
            <a:r>
              <a:rPr lang="en-US" altLang="zh-CN" dirty="0" smtClean="0"/>
              <a:t>30</a:t>
            </a:r>
            <a:r>
              <a:rPr lang="zh-CN" altLang="en-US" dirty="0" smtClean="0"/>
              <a:t>年间提出了针对不同攻击的多种防御手段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stack canary</a:t>
            </a:r>
          </a:p>
          <a:p>
            <a:pPr lvl="1"/>
            <a:r>
              <a:rPr lang="en-US" altLang="zh-CN" dirty="0" smtClean="0"/>
              <a:t>Data Execution Prevention</a:t>
            </a:r>
          </a:p>
          <a:p>
            <a:pPr lvl="1"/>
            <a:r>
              <a:rPr lang="en-US" altLang="zh-CN" dirty="0" smtClean="0"/>
              <a:t>ASLR</a:t>
            </a:r>
          </a:p>
          <a:p>
            <a:r>
              <a:rPr lang="zh-CN" altLang="en-US" dirty="0"/>
              <a:t>仍</a:t>
            </a:r>
            <a:r>
              <a:rPr lang="zh-CN" altLang="en-US" dirty="0" smtClean="0"/>
              <a:t>有很多起作用的攻击手段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Return Oriented Programming (ROP)</a:t>
            </a:r>
          </a:p>
          <a:p>
            <a:pPr lvl="1"/>
            <a:r>
              <a:rPr lang="zh-CN" altLang="en-US" dirty="0"/>
              <a:t>信息</a:t>
            </a:r>
            <a:r>
              <a:rPr lang="zh-CN" altLang="en-US" dirty="0" smtClean="0"/>
              <a:t>泄露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just-in-time compilation</a:t>
            </a:r>
          </a:p>
          <a:p>
            <a:r>
              <a:rPr lang="zh-CN" altLang="en-US" dirty="0" smtClean="0"/>
              <a:t>在内存安全上，攻击与防御呈现出一种“军备竞赛”的局面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24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内存攻击的一般模型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22" y="2152299"/>
            <a:ext cx="6095248" cy="40246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650" y="6176963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</a:t>
            </a:r>
            <a:r>
              <a:rPr lang="en-US" altLang="zh-CN" sz="1400" dirty="0"/>
              <a:t>1] Szekeres, Laszlo, et al. "</a:t>
            </a:r>
            <a:r>
              <a:rPr lang="en-US" altLang="zh-CN" sz="1400" dirty="0" err="1"/>
              <a:t>Sok</a:t>
            </a:r>
            <a:r>
              <a:rPr lang="en-US" altLang="zh-CN" sz="1400" dirty="0"/>
              <a:t>: Eternal war in memory." Security and Privacy (SP), 2013 IEEE Symposium on. IEEE, 2013.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7993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开始一次内存攻击首先需要触发内存错误，触发内存错误则需要制造一个无效指针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spatial error</a:t>
            </a:r>
            <a:r>
              <a:rPr lang="zh-CN" altLang="en-US" dirty="0" smtClean="0"/>
              <a:t>：越界指针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temporal error</a:t>
            </a:r>
            <a:r>
              <a:rPr lang="zh-CN" altLang="en-US" dirty="0" smtClean="0"/>
              <a:t>：指向已释放区域的指针</a:t>
            </a:r>
            <a:endParaRPr lang="en-US" altLang="zh-CN" dirty="0" smtClean="0"/>
          </a:p>
          <a:p>
            <a:r>
              <a:rPr lang="zh-CN" altLang="en-US" dirty="0" smtClean="0"/>
              <a:t>如何利用无效指针？</a:t>
            </a:r>
            <a:endParaRPr lang="en-US" altLang="zh-CN" dirty="0" smtClean="0"/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其进行读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解引用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可以直接获取敏感数据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可以通过无效指针修改影响程序行为的重要数据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50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35" y="1690689"/>
            <a:ext cx="7745329" cy="51142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650" y="1600200"/>
            <a:ext cx="7816014" cy="15280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0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代码破坏攻击 </a:t>
            </a:r>
            <a:r>
              <a:rPr lang="en-US" altLang="zh-CN" dirty="0" smtClean="0"/>
              <a:t>Code Corruption</a:t>
            </a:r>
          </a:p>
          <a:p>
            <a:pPr lvl="1"/>
            <a:r>
              <a:rPr lang="zh-CN" altLang="en-US" dirty="0" smtClean="0"/>
              <a:t>通过直接修改程序代码来影响程序行为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可以通过保证</a:t>
            </a:r>
            <a:r>
              <a:rPr lang="en-US" altLang="zh-CN" dirty="0" smtClean="0"/>
              <a:t>Code Integrity</a:t>
            </a:r>
            <a:r>
              <a:rPr lang="zh-CN" altLang="en-US" dirty="0" smtClean="0"/>
              <a:t>来阻止这一类攻击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保证可执行代码都是只读的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如利用页表的一位或几位来标记页面权限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在现在的软件执行环境中无法完全保证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Just-In-Time (JIT)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userscript</a:t>
            </a:r>
            <a:endParaRPr lang="en-US" altLang="zh-CN" dirty="0" smtClean="0"/>
          </a:p>
          <a:p>
            <a:pPr lvl="2"/>
            <a:r>
              <a:rPr lang="zh-CN" altLang="en-US" dirty="0"/>
              <a:t>这</a:t>
            </a:r>
            <a:r>
              <a:rPr lang="zh-CN" altLang="en-US" dirty="0" smtClean="0"/>
              <a:t>类软件需要在可写区域中生成需要执行的代码，导致一块内存区域在某个时间段中无法保证</a:t>
            </a:r>
            <a:r>
              <a:rPr lang="en-US" altLang="zh-CN" dirty="0" smtClean="0"/>
              <a:t>Code Integrity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41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35" y="1690689"/>
            <a:ext cx="7745329" cy="51142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02568" y="3016252"/>
            <a:ext cx="1612232" cy="3324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9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1750</TotalTime>
  <Words>1405</Words>
  <Application>Microsoft Office PowerPoint</Application>
  <PresentationFormat>全屏显示(4:3)</PresentationFormat>
  <Paragraphs>136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Arial</vt:lpstr>
      <vt:lpstr>Calibri</vt:lpstr>
      <vt:lpstr>Calibri Light</vt:lpstr>
      <vt:lpstr>Cambria Math</vt:lpstr>
      <vt:lpstr>Courier New</vt:lpstr>
      <vt:lpstr>Office 主题​​</vt:lpstr>
      <vt:lpstr>PowerPoint 演示文稿</vt:lpstr>
      <vt:lpstr>目录</vt:lpstr>
      <vt:lpstr>背景</vt:lpstr>
      <vt:lpstr>背景</vt:lpstr>
      <vt:lpstr>内存攻击模型</vt:lpstr>
      <vt:lpstr>内存攻击模型</vt:lpstr>
      <vt:lpstr>内存攻击模型</vt:lpstr>
      <vt:lpstr>内存攻击模型</vt:lpstr>
      <vt:lpstr>内存攻击模型</vt:lpstr>
      <vt:lpstr>内存攻击模型</vt:lpstr>
      <vt:lpstr>内存攻击模型</vt:lpstr>
      <vt:lpstr>内存攻击模型</vt:lpstr>
      <vt:lpstr>内存攻击模型</vt:lpstr>
      <vt:lpstr>内存攻击模型</vt:lpstr>
      <vt:lpstr>目录</vt:lpstr>
      <vt:lpstr>目前广泛使用的防御措施</vt:lpstr>
      <vt:lpstr>目前广泛使用的防御措施</vt:lpstr>
      <vt:lpstr>防御措施的分类</vt:lpstr>
      <vt:lpstr>概率式方法</vt:lpstr>
      <vt:lpstr>概率式方法</vt:lpstr>
      <vt:lpstr>概率式方法</vt:lpstr>
      <vt:lpstr>概率方法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东维</dc:creator>
  <cp:lastModifiedBy>陈 东维</cp:lastModifiedBy>
  <cp:revision>61</cp:revision>
  <dcterms:created xsi:type="dcterms:W3CDTF">2018-09-05T08:58:25Z</dcterms:created>
  <dcterms:modified xsi:type="dcterms:W3CDTF">2018-09-08T11:48:06Z</dcterms:modified>
</cp:coreProperties>
</file>