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02" autoAdjust="0"/>
  </p:normalViewPr>
  <p:slideViewPr>
    <p:cSldViewPr snapToGrid="0">
      <p:cViewPr varScale="1">
        <p:scale>
          <a:sx n="79" d="100"/>
          <a:sy n="7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1CBAB-4EC8-4F36-970A-E1CD19A86B54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DEC39-2DA2-410B-9C8B-0592A886E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0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László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Szekeres</a:t>
            </a:r>
            <a:r>
              <a:rPr lang="zh-CN" altLang="en-US" dirty="0" smtClean="0"/>
              <a:t>一直在做指针安全有关工作，来自</a:t>
            </a:r>
            <a:r>
              <a:rPr lang="en-US" altLang="zh-CN" dirty="0" smtClean="0"/>
              <a:t>Stony Brook</a:t>
            </a:r>
            <a:r>
              <a:rPr lang="zh-CN" altLang="en-US" dirty="0" smtClean="0"/>
              <a:t>大学</a:t>
            </a:r>
            <a:endParaRPr lang="en-US" altLang="zh-CN" dirty="0" smtClean="0"/>
          </a:p>
          <a:p>
            <a:r>
              <a:rPr lang="en-US" altLang="zh-CN" dirty="0" smtClean="0"/>
              <a:t>Mathias</a:t>
            </a:r>
            <a:r>
              <a:rPr lang="en-US" altLang="zh-CN" baseline="0" dirty="0" smtClean="0"/>
              <a:t> Payer</a:t>
            </a:r>
            <a:r>
              <a:rPr lang="zh-CN" altLang="en-US" baseline="0" dirty="0" smtClean="0"/>
              <a:t>现在在普渡大学领导一个叫</a:t>
            </a:r>
            <a:r>
              <a:rPr lang="en-US" altLang="zh-CN" baseline="0" dirty="0" err="1" smtClean="0"/>
              <a:t>HexHive</a:t>
            </a:r>
            <a:r>
              <a:rPr lang="zh-CN" altLang="en-US" baseline="0" dirty="0" smtClean="0"/>
              <a:t>的小组</a:t>
            </a:r>
            <a:endParaRPr lang="en-US" altLang="zh-CN" baseline="0" dirty="0" smtClean="0"/>
          </a:p>
          <a:p>
            <a:r>
              <a:rPr lang="zh-CN" altLang="en-US" baseline="0" dirty="0" smtClean="0"/>
              <a:t>韦韬现在在百度</a:t>
            </a:r>
            <a:r>
              <a:rPr lang="en-US" altLang="zh-CN" baseline="0" dirty="0" smtClean="0"/>
              <a:t>USDC</a:t>
            </a:r>
          </a:p>
          <a:p>
            <a:r>
              <a:rPr lang="en-US" altLang="zh-CN" dirty="0" smtClean="0"/>
              <a:t>Dawn</a:t>
            </a:r>
            <a:r>
              <a:rPr lang="en-US" altLang="zh-CN" baseline="0" dirty="0" smtClean="0"/>
              <a:t> Song</a:t>
            </a:r>
            <a:r>
              <a:rPr lang="zh-CN" altLang="en-US" baseline="0" dirty="0" smtClean="0"/>
              <a:t>，宋道恩在</a:t>
            </a:r>
            <a:r>
              <a:rPr lang="en-US" altLang="zh-CN" baseline="0" dirty="0" smtClean="0"/>
              <a:t>UCB</a:t>
            </a:r>
            <a:r>
              <a:rPr lang="zh-CN" altLang="en-US" baseline="0" dirty="0" smtClean="0"/>
              <a:t>，现在的研究方向是机器学习、深度学习与安全的结合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8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不安全的指针指经过计算得出的指针，这样的指针可能越界，</a:t>
            </a:r>
            <a:r>
              <a:rPr lang="en-US" altLang="zh-CN" dirty="0" smtClean="0"/>
              <a:t>Yong</a:t>
            </a:r>
            <a:r>
              <a:rPr lang="zh-CN" altLang="en-US" dirty="0" smtClean="0"/>
              <a:t>的系统保证了对不安全指针的写不会影响到其他部分的数据，能够保护永远不通过指针访问的变量，以及返回地址等数据，但是敏感数据可能出现在不安全区域，在</a:t>
            </a:r>
            <a:r>
              <a:rPr lang="en-US" altLang="zh-CN" dirty="0" smtClean="0"/>
              <a:t>SPEC 2000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50%-100%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WIT</a:t>
            </a:r>
            <a:r>
              <a:rPr lang="zh-CN" altLang="en-US" dirty="0" smtClean="0"/>
              <a:t>还额外检测间接转移，因此可以用来防止控制流劫持，在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5-25%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7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5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shadow stack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SPEC</a:t>
            </a:r>
            <a:r>
              <a:rPr lang="en-US" altLang="zh-CN" baseline="0" dirty="0" smtClean="0"/>
              <a:t> 2006</a:t>
            </a:r>
            <a:r>
              <a:rPr lang="zh-CN" altLang="en-US" baseline="0" dirty="0" smtClean="0"/>
              <a:t>上有</a:t>
            </a:r>
            <a:r>
              <a:rPr lang="en-US" altLang="zh-CN" baseline="0" dirty="0" smtClean="0"/>
              <a:t>5%</a:t>
            </a:r>
            <a:r>
              <a:rPr lang="zh-CN" altLang="en-US" baseline="0" dirty="0" smtClean="0"/>
              <a:t>的性能损失，处理异常时有兼容性问题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静态控制流分析的方式平均有</a:t>
            </a:r>
            <a:r>
              <a:rPr lang="en-US" altLang="zh-CN" baseline="0" dirty="0" smtClean="0"/>
              <a:t>15%</a:t>
            </a:r>
            <a:r>
              <a:rPr lang="zh-CN" altLang="en-US" baseline="0" dirty="0" smtClean="0"/>
              <a:t>的性能损失，最高可达</a:t>
            </a:r>
            <a:r>
              <a:rPr lang="en-US" altLang="zh-CN" baseline="0" dirty="0" smtClean="0"/>
              <a:t>45%</a:t>
            </a:r>
            <a:r>
              <a:rPr lang="zh-CN" altLang="en-US" baseline="0" dirty="0" smtClean="0"/>
              <a:t>，同时仍然面临</a:t>
            </a:r>
            <a:r>
              <a:rPr lang="en-US" altLang="zh-CN" baseline="0" dirty="0" smtClean="0"/>
              <a:t>JIT</a:t>
            </a:r>
            <a:r>
              <a:rPr lang="zh-CN" altLang="en-US" baseline="0" dirty="0" smtClean="0"/>
              <a:t>导致的问题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0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实际使用的技术性能㲳都在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只有基于指针的</a:t>
            </a:r>
            <a:r>
              <a:rPr lang="en-US" altLang="zh-CN" dirty="0" smtClean="0"/>
              <a:t>memory safety</a:t>
            </a:r>
            <a:r>
              <a:rPr lang="zh-CN" altLang="en-US" dirty="0" smtClean="0"/>
              <a:t>是最安全的，其他的技术都会留下攻击漏洞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需要注意这些性能分析都是建立在不改动硬件，只使用软件实现的前提下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smtClean="0"/>
              <a:t>兼容性不可忽略，必须要保证源代码不改动，而且支持模块化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4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1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shell code</a:t>
            </a:r>
            <a:r>
              <a:rPr lang="zh-CN" altLang="en-US" dirty="0" smtClean="0"/>
              <a:t>是一段执行后可以启动命令行的代码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9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这些绕开了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的攻击共同点：修改函数指针或者</a:t>
            </a:r>
            <a:r>
              <a:rPr lang="en-US" altLang="zh-CN" dirty="0" err="1" smtClean="0"/>
              <a:t>vtable</a:t>
            </a:r>
            <a:r>
              <a:rPr lang="zh-CN" altLang="en-US" dirty="0" smtClean="0"/>
              <a:t>后利用间接跳转劫持控制流，</a:t>
            </a:r>
            <a:r>
              <a:rPr lang="en-US" altLang="zh-CN" dirty="0" smtClean="0"/>
              <a:t>stack cookie</a:t>
            </a:r>
            <a:r>
              <a:rPr lang="zh-CN" altLang="en-US" dirty="0" smtClean="0"/>
              <a:t>不起作用</a:t>
            </a:r>
            <a:endParaRPr lang="en-US" altLang="zh-CN" dirty="0" smtClean="0"/>
          </a:p>
          <a:p>
            <a:r>
              <a:rPr lang="zh-CN" altLang="en-US" dirty="0" smtClean="0"/>
              <a:t>常见的泄露内存内容的手段是在读取一段内容之前修改长度部分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5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模块化：例如基于编译器的方案是否能够支持独立模块的分别编译</a:t>
            </a:r>
            <a:endParaRPr lang="en-US" altLang="zh-CN" dirty="0" smtClean="0"/>
          </a:p>
          <a:p>
            <a:r>
              <a:rPr lang="zh-CN" altLang="en-US" dirty="0" smtClean="0"/>
              <a:t>由于动态链接库在现代操作系统中的广泛使用，所有实用的方案都需要支持模块化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2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BBC</a:t>
            </a:r>
            <a:r>
              <a:rPr lang="zh-CN" altLang="en-US" dirty="0" smtClean="0"/>
              <a:t>为每个对象加入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，保证其大小为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的幂次并且把基地址对齐到大小的倍数地址上，在</a:t>
            </a:r>
            <a:r>
              <a:rPr lang="en-US" altLang="zh-CN" dirty="0" smtClean="0"/>
              <a:t>SPECINT</a:t>
            </a:r>
            <a:r>
              <a:rPr lang="en-US" altLang="zh-CN" baseline="0" dirty="0" smtClean="0"/>
              <a:t> 2000</a:t>
            </a:r>
            <a:r>
              <a:rPr lang="zh-CN" altLang="en-US" baseline="0" dirty="0" smtClean="0"/>
              <a:t>上平均有</a:t>
            </a:r>
            <a:r>
              <a:rPr lang="en-US" altLang="zh-CN" baseline="0" dirty="0" smtClean="0"/>
              <a:t>60%</a:t>
            </a:r>
            <a:r>
              <a:rPr lang="zh-CN" altLang="en-US" baseline="0" dirty="0" smtClean="0"/>
              <a:t>的性能损失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基于对象的方法无法检查出内存空间被重新分配后的访问错误，</a:t>
            </a:r>
            <a:r>
              <a:rPr lang="en-US" altLang="zh-CN" dirty="0" err="1" smtClean="0"/>
              <a:t>Valgrind</a:t>
            </a:r>
            <a:r>
              <a:rPr lang="zh-CN" altLang="en-US" dirty="0" smtClean="0"/>
              <a:t>是动态翻译，平均有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倍的性能损失，</a:t>
            </a:r>
            <a:r>
              <a:rPr lang="en-US" altLang="zh-CN" dirty="0" err="1" smtClean="0"/>
              <a:t>AddressSanitizer</a:t>
            </a:r>
            <a:r>
              <a:rPr lang="zh-CN" altLang="en-US" dirty="0" smtClean="0"/>
              <a:t>在编译时修改代码，平均有</a:t>
            </a:r>
            <a:r>
              <a:rPr lang="en-US" altLang="zh-CN" dirty="0" smtClean="0"/>
              <a:t>73%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CETS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为每个对象分配一个独有的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，将有效位保存在一个全局字典中，用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进行索引，平均有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116%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的性能损失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4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5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6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34B1-6444-4F24-833E-012B3E957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3A22-A0ED-4F8F-B037-098D0F481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Eternal War in Memory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</a:t>
            </a:r>
            <a:r>
              <a:rPr lang="en-US" altLang="zh-CN" dirty="0" err="1"/>
              <a:t>László</a:t>
            </a:r>
            <a:r>
              <a:rPr lang="en-US" altLang="zh-CN" dirty="0"/>
              <a:t> </a:t>
            </a:r>
            <a:r>
              <a:rPr lang="en-US" altLang="zh-CN" dirty="0" err="1" smtClean="0"/>
              <a:t>Szekeres</a:t>
            </a:r>
            <a:r>
              <a:rPr lang="en-US" altLang="zh-CN" dirty="0" smtClean="0"/>
              <a:t>, Mathias Payer, Tao Wei, Dawn Song</a:t>
            </a:r>
          </a:p>
        </p:txBody>
      </p:sp>
    </p:spTree>
    <p:extLst>
      <p:ext uri="{BB962C8B-B14F-4D97-AF65-F5344CB8AC3E}">
        <p14:creationId xmlns:p14="http://schemas.microsoft.com/office/powerpoint/2010/main" val="56132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zh-CN" altLang="en-US" dirty="0" smtClean="0"/>
              <a:t>的攻击形式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控制流劫持 </a:t>
                </a:r>
                <a:r>
                  <a:rPr lang="en-US" altLang="zh-CN" dirty="0" smtClean="0"/>
                  <a:t>Control-flow Hijack</a:t>
                </a:r>
              </a:p>
              <a:p>
                <a:pPr lvl="1"/>
                <a:r>
                  <a:rPr lang="zh-CN" altLang="en-US" dirty="0" smtClean="0"/>
                  <a:t>通过修改代码指针来改变控制流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返回</a:t>
                </a:r>
                <a:r>
                  <a:rPr lang="zh-CN" altLang="en-US" dirty="0" smtClean="0"/>
                  <a:t>地址、函数指针</a:t>
                </a:r>
                <a:r>
                  <a:rPr lang="en-US" altLang="zh-CN" dirty="0" smtClean="0"/>
                  <a:t>……</a:t>
                </a:r>
              </a:p>
              <a:p>
                <a:pPr lvl="1"/>
                <a:r>
                  <a:rPr lang="zh-CN" altLang="en-US" dirty="0" smtClean="0"/>
                  <a:t>需要利用间接转移来跳到恶意代码位置，对抗措施有：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对</a:t>
                </a:r>
                <a:r>
                  <a:rPr lang="zh-CN" altLang="en-US" dirty="0" smtClean="0"/>
                  <a:t>栈进行保护，如</a:t>
                </a:r>
                <a:r>
                  <a:rPr lang="en-US" altLang="zh-CN" dirty="0" smtClean="0"/>
                  <a:t>stack cookie</a:t>
                </a:r>
              </a:p>
              <a:p>
                <a:pPr lvl="2"/>
                <a:r>
                  <a:rPr lang="zh-CN" altLang="en-US" dirty="0" smtClean="0"/>
                  <a:t>隐藏跳转目标，如</a:t>
                </a:r>
                <a:r>
                  <a:rPr lang="en-US" altLang="zh-CN" dirty="0" smtClean="0"/>
                  <a:t>ASLR</a:t>
                </a:r>
              </a:p>
              <a:p>
                <a:pPr lvl="2"/>
                <a:r>
                  <a:rPr lang="zh-CN" altLang="en-US" dirty="0" smtClean="0"/>
                  <a:t>检查间接转移指令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典型的攻击形式是向内存注入</a:t>
                </a:r>
                <a:r>
                  <a:rPr lang="en-US" altLang="zh-CN" dirty="0" smtClean="0"/>
                  <a:t>shell code</a:t>
                </a:r>
              </a:p>
              <a:p>
                <a:pPr lvl="2"/>
                <a:r>
                  <a:rPr lang="zh-CN" altLang="en-US" dirty="0" smtClean="0"/>
                  <a:t>可以利用</a:t>
                </a:r>
                <a:r>
                  <a:rPr lang="en-US" altLang="zh-CN" dirty="0" smtClean="0"/>
                  <a:t>Non-executable Data</a:t>
                </a:r>
                <a:r>
                  <a:rPr lang="zh-CN" altLang="en-US" dirty="0" smtClean="0"/>
                  <a:t>阻止，该策略与</a:t>
                </a:r>
                <a:r>
                  <a:rPr lang="en-US" altLang="zh-CN" dirty="0" smtClean="0"/>
                  <a:t>Code Integrity</a:t>
                </a:r>
                <a:r>
                  <a:rPr lang="zh-CN" altLang="en-US" dirty="0" smtClean="0"/>
                  <a:t>共同构成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策略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可以通过重用已存在的代码片段来绕过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521" r="-5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63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不同的攻击形式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纯数据攻击 </a:t>
            </a:r>
            <a:r>
              <a:rPr lang="en-US" altLang="zh-CN" dirty="0" smtClean="0"/>
              <a:t>Data-only Attack</a:t>
            </a:r>
          </a:p>
          <a:p>
            <a:pPr lvl="1"/>
            <a:r>
              <a:rPr lang="zh-CN" altLang="en-US" dirty="0" smtClean="0"/>
              <a:t>修改关键的安全变量来影响程序执行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dirty="0" smtClean="0"/>
              <a:t>Data Space Randomization</a:t>
            </a:r>
            <a:r>
              <a:rPr lang="zh-CN" altLang="en-US" dirty="0" smtClean="0"/>
              <a:t>来阻止</a:t>
            </a:r>
            <a:endParaRPr lang="en-US" altLang="zh-CN" dirty="0" smtClean="0"/>
          </a:p>
          <a:p>
            <a:r>
              <a:rPr lang="zh-CN" altLang="en-US" dirty="0"/>
              <a:t>信息</a:t>
            </a:r>
            <a:r>
              <a:rPr lang="zh-CN" altLang="en-US" dirty="0" smtClean="0"/>
              <a:t>泄露 </a:t>
            </a:r>
            <a:r>
              <a:rPr lang="en-US" altLang="zh-CN" dirty="0" smtClean="0"/>
              <a:t>Information Leak</a:t>
            </a:r>
          </a:p>
          <a:p>
            <a:pPr lvl="1"/>
            <a:r>
              <a:rPr lang="zh-CN" altLang="en-US" dirty="0" smtClean="0"/>
              <a:t>直接泄露内存中的信息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zh-CN" altLang="en-US" dirty="0" smtClean="0"/>
              <a:t>于绕开基于随机化的防御措施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92009"/>
              </p:ext>
            </p:extLst>
          </p:nvPr>
        </p:nvGraphicFramePr>
        <p:xfrm>
          <a:off x="1133856" y="281127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644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false;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// do privileged operations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4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65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/>
              <a:t>攻击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防御措施的分类与评价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7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目前广泛使用的防御措施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Stack Smashing Protection</a:t>
                </a:r>
              </a:p>
              <a:p>
                <a:pPr lvl="1"/>
                <a:r>
                  <a:rPr lang="zh-CN" altLang="en-US" dirty="0" smtClean="0"/>
                  <a:t>防止栈中的内容被缓冲区溢出攻击所修改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Stack Cookie</a:t>
                </a:r>
                <a:r>
                  <a:rPr lang="zh-CN" altLang="en-US" dirty="0" smtClean="0"/>
                  <a:t>：函数进入时在返回地址与缓冲区之间防止随机数，返回时检查该随机数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阻止代码注入攻击，但是无法对抗</a:t>
                </a:r>
                <a:r>
                  <a:rPr lang="en-US" altLang="zh-CN" dirty="0" smtClean="0"/>
                  <a:t>ROP</a:t>
                </a:r>
              </a:p>
              <a:p>
                <a:pPr lvl="1"/>
                <a:r>
                  <a:rPr lang="en-US" altLang="zh-CN" dirty="0" smtClean="0"/>
                  <a:t>ROP</a:t>
                </a:r>
                <a:r>
                  <a:rPr lang="zh-CN" altLang="en-US" dirty="0" smtClean="0"/>
                  <a:t>攻击可以自动生成</a:t>
                </a:r>
                <a:r>
                  <a:rPr lang="en-US" altLang="zh-CN" dirty="0" smtClean="0"/>
                  <a:t>[1]</a:t>
                </a:r>
                <a:r>
                  <a:rPr lang="zh-CN" altLang="en-US" dirty="0" smtClean="0"/>
                  <a:t>，而且当代码库足够大时，能够使用的代码片段是图灵完备的</a:t>
                </a:r>
                <a:r>
                  <a:rPr lang="en-US" altLang="zh-CN" dirty="0" smtClean="0"/>
                  <a:t>[2]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8650" y="5438299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E. J. Schwartz, T. Avgerinos, and D. </a:t>
            </a:r>
            <a:r>
              <a:rPr lang="en-US" altLang="zh-CN" sz="1400" dirty="0" err="1"/>
              <a:t>Brumley</a:t>
            </a:r>
            <a:r>
              <a:rPr lang="en-US" altLang="zh-CN" sz="1400" dirty="0"/>
              <a:t>, “Q: </a:t>
            </a:r>
            <a:r>
              <a:rPr lang="en-US" altLang="zh-CN" sz="1400" dirty="0" smtClean="0"/>
              <a:t>Exploit hardening </a:t>
            </a:r>
            <a:r>
              <a:rPr lang="en-US" altLang="zh-CN" sz="1400" dirty="0"/>
              <a:t>made easy,” in USENIX Securty’11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[2] M. Tran, M. Etheridge, T. </a:t>
            </a:r>
            <a:r>
              <a:rPr lang="en-US" altLang="zh-CN" sz="1400" dirty="0" err="1"/>
              <a:t>Bletsch</a:t>
            </a:r>
            <a:r>
              <a:rPr lang="en-US" altLang="zh-CN" sz="1400" dirty="0"/>
              <a:t>, X. Jiang, V. Freeh, </a:t>
            </a:r>
            <a:r>
              <a:rPr lang="en-US" altLang="zh-CN" sz="1400" dirty="0" smtClean="0"/>
              <a:t>and P</a:t>
            </a:r>
            <a:r>
              <a:rPr lang="en-US" altLang="zh-CN" sz="1400" dirty="0"/>
              <a:t>. Ning, “On the expressiveness of return-into-</a:t>
            </a:r>
            <a:r>
              <a:rPr lang="en-US" altLang="zh-CN" sz="1400" dirty="0" err="1"/>
              <a:t>libc</a:t>
            </a:r>
            <a:r>
              <a:rPr lang="en-US" altLang="zh-CN" sz="1400" dirty="0"/>
              <a:t> attacks</a:t>
            </a:r>
            <a:r>
              <a:rPr lang="en-US" altLang="zh-CN" sz="1400" dirty="0" smtClean="0"/>
              <a:t>,” in </a:t>
            </a:r>
            <a:r>
              <a:rPr lang="en-US" altLang="zh-CN" sz="1400" dirty="0"/>
              <a:t>RAID’11.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75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目前广泛使用的防御措施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ASLR</a:t>
            </a:r>
          </a:p>
          <a:p>
            <a:pPr lvl="1"/>
            <a:r>
              <a:rPr lang="zh-CN" altLang="en-US" dirty="0" smtClean="0"/>
              <a:t>地址随机化可以增加</a:t>
            </a:r>
            <a:r>
              <a:rPr lang="en-US" altLang="zh-CN" dirty="0" smtClean="0"/>
              <a:t>ROP</a:t>
            </a:r>
            <a:r>
              <a:rPr lang="zh-CN" altLang="en-US" dirty="0" smtClean="0"/>
              <a:t>的难度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但是利用信息泄露的攻击手段可以绕开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位地址下面临熵不足而导致的随机性不足问题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83551"/>
            <a:ext cx="7659053" cy="29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</a:t>
            </a:r>
            <a:r>
              <a:rPr lang="zh-CN" altLang="en-US" dirty="0" smtClean="0"/>
              <a:t>措施的分类与评价标准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分类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Probabilistic</a:t>
                </a:r>
                <a:r>
                  <a:rPr lang="zh-CN" altLang="en-US" dirty="0" smtClean="0"/>
                  <a:t>：基于随机和加密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Address Space Randomization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Data Space Randomization……</a:t>
                </a:r>
              </a:p>
              <a:p>
                <a:pPr lvl="1"/>
                <a:r>
                  <a:rPr lang="en-US" altLang="zh-CN" dirty="0" smtClean="0"/>
                  <a:t>Deterministic</a:t>
                </a:r>
                <a:r>
                  <a:rPr lang="zh-CN" altLang="en-US" dirty="0" smtClean="0"/>
                  <a:t>：实现一种底层的监控机制来保证执行时遵守特定的安全策略</a:t>
                </a:r>
                <a:r>
                  <a:rPr lang="en-US" altLang="zh-CN" dirty="0" smtClean="0"/>
                  <a:t>[1]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以下对防御措施的分析基于一个假设：不对硬件做修改，只使用软件实现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8650" y="6176963"/>
            <a:ext cx="768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F. B. Schneider, “Enforceable security policies,” </a:t>
            </a:r>
            <a:r>
              <a:rPr lang="en-US" altLang="zh-CN" sz="1400" i="1" dirty="0"/>
              <a:t>ACM Trans. Inf. Sys. Sec.’00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188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防御措施的分类与评价标准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评价标准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Protection</a:t>
            </a:r>
          </a:p>
          <a:p>
            <a:pPr lvl="2"/>
            <a:r>
              <a:rPr lang="zh-CN" altLang="en-US" dirty="0" smtClean="0"/>
              <a:t>执行的策略：关乎保护的有效性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False negative</a:t>
            </a:r>
            <a:r>
              <a:rPr lang="zh-CN" altLang="en-US" dirty="0" smtClean="0"/>
              <a:t>：本该检测出而漏过的攻击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False positive</a:t>
            </a:r>
            <a:r>
              <a:rPr lang="zh-CN" altLang="en-US" dirty="0" smtClean="0"/>
              <a:t>：误报的攻击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Cost</a:t>
            </a:r>
          </a:p>
          <a:p>
            <a:pPr lvl="2"/>
            <a:r>
              <a:rPr lang="zh-CN" altLang="en-US" dirty="0" smtClean="0"/>
              <a:t>性能代价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存储代价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Compatibility</a:t>
            </a:r>
          </a:p>
          <a:p>
            <a:pPr lvl="2"/>
            <a:r>
              <a:rPr lang="zh-CN" altLang="en-US" dirty="0" smtClean="0"/>
              <a:t>源代码兼容：不需要修改源代码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二进制兼容：可以使用未修改的二进制模块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模块化支持：独立的模块能否单独处理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0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Instruction Set Randomization</a:t>
                </a:r>
              </a:p>
              <a:p>
                <a:pPr lvl="1"/>
                <a:r>
                  <a:rPr lang="zh-CN" altLang="en-US" dirty="0" smtClean="0"/>
                  <a:t>通常用对指令进行加密的方式实现，目的是避免代码破坏与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注入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代码破坏和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注入已经通过代价更低的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方式</m:t>
                    </m:r>
                  </m:oMath>
                </a14:m>
                <a:r>
                  <a:rPr lang="zh-CN" altLang="en-US" dirty="0" smtClean="0"/>
                  <a:t>来阻止</a:t>
                </a:r>
                <a:endParaRPr lang="en-US" altLang="zh-CN" dirty="0" smtClean="0"/>
              </a:p>
              <a:p>
                <a:r>
                  <a:rPr lang="zh-CN" altLang="en-US" dirty="0"/>
                  <a:t>有</a:t>
                </a:r>
                <a:r>
                  <a:rPr lang="zh-CN" altLang="en-US" dirty="0" smtClean="0"/>
                  <a:t>意义的两种方式：</a:t>
                </a:r>
                <a:r>
                  <a:rPr lang="en-US" altLang="zh-CN" dirty="0" smtClean="0"/>
                  <a:t>Address Space Randomization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Data Space Randomization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57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Address Space Randomization (ASR)</a:t>
            </a:r>
            <a:endParaRPr lang="en-US" altLang="zh-CN" dirty="0"/>
          </a:p>
          <a:p>
            <a:pPr lvl="1"/>
            <a:r>
              <a:rPr lang="zh-CN" altLang="en-US" dirty="0" smtClean="0"/>
              <a:t>要求所有的内存都进行随机化，存在非随机化部分就可以绕开</a:t>
            </a:r>
            <a:r>
              <a:rPr lang="en-US" altLang="zh-CN" dirty="0" smtClean="0"/>
              <a:t>ASR</a:t>
            </a:r>
          </a:p>
          <a:p>
            <a:pPr lvl="1"/>
            <a:r>
              <a:rPr lang="zh-CN" altLang="en-US" dirty="0" smtClean="0"/>
              <a:t>从性能上考虑，并非所有部分都做了随机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通常只对库代码做随机化</a:t>
            </a:r>
            <a:endParaRPr lang="en-US" altLang="zh-CN" dirty="0" smtClean="0"/>
          </a:p>
          <a:p>
            <a:pPr lvl="2"/>
            <a:r>
              <a:rPr lang="zh-CN" altLang="en-US" dirty="0"/>
              <a:t>多数</a:t>
            </a:r>
            <a:r>
              <a:rPr lang="zh-CN" altLang="en-US" dirty="0" smtClean="0"/>
              <a:t>程序不会被编译成“位置无关可执行文件”</a:t>
            </a:r>
            <a:r>
              <a:rPr lang="en-US" altLang="zh-CN" dirty="0"/>
              <a:t> (PIE) 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PIE</a:t>
            </a:r>
            <a:r>
              <a:rPr lang="zh-CN" altLang="en-US" dirty="0" smtClean="0"/>
              <a:t>会带来约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的性能损失</a:t>
            </a:r>
            <a:r>
              <a:rPr lang="en-US" altLang="zh-CN" dirty="0" smtClean="0"/>
              <a:t>[1]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位地址下能够引入的熵不足，无法应对暴力搜索和</a:t>
            </a:r>
            <a:r>
              <a:rPr lang="en-US" altLang="zh-CN" dirty="0" smtClean="0"/>
              <a:t>de-randomization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de-randomization</a:t>
            </a:r>
            <a:r>
              <a:rPr lang="zh-CN" altLang="en-US" dirty="0" smtClean="0"/>
              <a:t>攻击的一种形式是将内存用重复的数据片段填满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M. Payer, “Too much PIE is bad for performance,” 2012.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207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Address Space Randomization (ASR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的广泛应用，</a:t>
                </a:r>
                <a:r>
                  <a:rPr lang="en-US" altLang="zh-CN" dirty="0" smtClean="0"/>
                  <a:t>ROP</a:t>
                </a:r>
                <a:r>
                  <a:rPr lang="zh-CN" altLang="en-US" dirty="0" smtClean="0"/>
                  <a:t>成为重点防御对象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Self-Transforming Instruction Relocation (STIR)</a:t>
                </a:r>
                <a:r>
                  <a:rPr lang="zh-CN" altLang="en-US" dirty="0" smtClean="0"/>
                  <a:t>是增加代码部分随机性的一种方式，</a:t>
                </a:r>
                <a:r>
                  <a:rPr lang="en-US" altLang="zh-CN" dirty="0" smtClean="0"/>
                  <a:t>STIR</a:t>
                </a:r>
                <a:r>
                  <a:rPr lang="zh-CN" altLang="en-US" dirty="0" smtClean="0"/>
                  <a:t>在程序加载时随机对基本块进行重排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无法防止</a:t>
                </a:r>
                <a:r>
                  <a:rPr lang="en-US" altLang="zh-CN" dirty="0" smtClean="0"/>
                  <a:t>return-to-</a:t>
                </a:r>
                <a:r>
                  <a:rPr lang="en-US" altLang="zh-CN" dirty="0" err="1" smtClean="0"/>
                  <a:t>libc</a:t>
                </a:r>
                <a:r>
                  <a:rPr lang="zh-CN" altLang="en-US" dirty="0" smtClean="0"/>
                  <a:t>型的攻击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类似的防御方式通常假设需要多段代码片段来完成攻击，实际上一些攻击只需要一段代码片段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PointGuard</a:t>
                </a:r>
                <a:r>
                  <a:rPr lang="zh-CN" altLang="en-US" dirty="0" smtClean="0"/>
                  <a:t>介于</a:t>
                </a:r>
                <a:r>
                  <a:rPr lang="en-US" altLang="zh-CN" dirty="0" smtClean="0"/>
                  <a:t>ASR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DSR</a:t>
                </a:r>
                <a:r>
                  <a:rPr lang="zh-CN" altLang="en-US" dirty="0" smtClean="0"/>
                  <a:t>之间，利用与固定值异或的方式加密指针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key</a:t>
                </a:r>
                <a:r>
                  <a:rPr lang="zh-CN" altLang="en-US" dirty="0" smtClean="0"/>
                  <a:t>可能会被泄露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源码不兼容，二进制不兼容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464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攻击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防御措施的分类与评价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594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Space Randomization (DSR)</a:t>
            </a:r>
          </a:p>
          <a:p>
            <a:pPr lvl="1"/>
            <a:r>
              <a:rPr lang="zh-CN" altLang="en-US" dirty="0" smtClean="0"/>
              <a:t>为了克服</a:t>
            </a:r>
            <a:r>
              <a:rPr lang="en-US" altLang="zh-CN" dirty="0" err="1" smtClean="0"/>
              <a:t>PointGuard</a:t>
            </a:r>
            <a:r>
              <a:rPr lang="zh-CN" altLang="en-US" dirty="0" smtClean="0"/>
              <a:t>的缺点而提出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加密变量在内存中的表示，而非变量的地址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为每个变量生成一个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，在存储和读取时进行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unmask</a:t>
            </a:r>
          </a:p>
          <a:p>
            <a:pPr lvl="1"/>
            <a:r>
              <a:rPr lang="zh-CN" altLang="en-US" dirty="0" smtClean="0"/>
              <a:t>由于同一个指针可以指向不同的变量，这些位于同一个“</a:t>
            </a:r>
            <a:r>
              <a:rPr lang="en-US" altLang="zh-CN" dirty="0" smtClean="0"/>
              <a:t>points-to</a:t>
            </a:r>
            <a:r>
              <a:rPr lang="zh-CN" altLang="en-US" dirty="0" smtClean="0"/>
              <a:t>”集合中的变量需要使用同样的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约</a:t>
            </a:r>
            <a:r>
              <a:rPr lang="en-US" altLang="zh-CN" dirty="0" smtClean="0"/>
              <a:t>15%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具备二进制兼容性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points-to</a:t>
            </a:r>
            <a:r>
              <a:rPr lang="zh-CN" altLang="en-US" dirty="0" smtClean="0"/>
              <a:t>集合需要在编译时进行全局的静态分析，不支持模块化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89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Safety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完全的</a:t>
            </a:r>
            <a:r>
              <a:rPr lang="en-US" altLang="zh-CN" dirty="0" smtClean="0"/>
              <a:t>Memory Safety</a:t>
            </a:r>
            <a:r>
              <a:rPr lang="zh-CN" altLang="en-US" dirty="0" smtClean="0"/>
              <a:t>需要阻止所有的</a:t>
            </a:r>
            <a:r>
              <a:rPr lang="en-US" altLang="zh-CN" dirty="0" smtClean="0"/>
              <a:t>spatial/temporal error</a:t>
            </a:r>
          </a:p>
          <a:p>
            <a:r>
              <a:rPr lang="zh-CN" altLang="en-US" dirty="0" smtClean="0"/>
              <a:t>指针边界检查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fat-pointers</a:t>
            </a:r>
            <a:r>
              <a:rPr lang="zh-CN" altLang="en-US" dirty="0" smtClean="0"/>
              <a:t>”，带元数据的指针，修改指针本身会导致不能支持二进制兼容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SoftBound</a:t>
            </a:r>
            <a:r>
              <a:rPr lang="en-US" altLang="zh-CN" dirty="0" smtClean="0"/>
              <a:t>[1]</a:t>
            </a:r>
            <a:r>
              <a:rPr lang="zh-CN" altLang="en-US" dirty="0" smtClean="0"/>
              <a:t>将元数据和指针分离，用哈希表或者</a:t>
            </a:r>
            <a:r>
              <a:rPr lang="en-US" altLang="zh-CN" dirty="0" smtClean="0"/>
              <a:t>shadow memory</a:t>
            </a:r>
            <a:r>
              <a:rPr lang="zh-CN" altLang="en-US" dirty="0" smtClean="0"/>
              <a:t>建立指针与元数据的映射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93536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S. </a:t>
            </a:r>
            <a:r>
              <a:rPr lang="en-US" altLang="zh-CN" sz="1400" dirty="0" err="1"/>
              <a:t>Nagarakatte</a:t>
            </a:r>
            <a:r>
              <a:rPr lang="en-US" altLang="zh-CN" sz="1400" dirty="0"/>
              <a:t>, J. Zhao, M. M. Martin, and S. </a:t>
            </a:r>
            <a:r>
              <a:rPr lang="en-US" altLang="zh-CN" sz="1400" dirty="0" err="1"/>
              <a:t>Zdancewic</a:t>
            </a:r>
            <a:r>
              <a:rPr lang="en-US" altLang="zh-CN" sz="1400" dirty="0"/>
              <a:t>, “</a:t>
            </a:r>
            <a:r>
              <a:rPr lang="en-US" altLang="zh-CN" sz="1400" dirty="0" err="1"/>
              <a:t>SoftBound</a:t>
            </a:r>
            <a:r>
              <a:rPr lang="en-US" altLang="zh-CN" sz="1400" dirty="0"/>
              <a:t>: highly compatible and complete spatial memory safety for C,” </a:t>
            </a:r>
            <a:r>
              <a:rPr lang="en-US" altLang="zh-CN" sz="1400" i="1" dirty="0"/>
              <a:t>SIGPLAN Not.’09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599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Safety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对象边界检查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将边界信息与对象联系在一起，而不是与指针联系在一起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关注指针运算</a:t>
            </a:r>
            <a:r>
              <a:rPr lang="en-US" altLang="zh-CN" dirty="0" smtClean="0"/>
              <a:t>(step 1)</a:t>
            </a:r>
            <a:r>
              <a:rPr lang="zh-CN" altLang="en-US" dirty="0" smtClean="0"/>
              <a:t>而非指针解引用</a:t>
            </a:r>
            <a:r>
              <a:rPr lang="en-US" altLang="zh-CN" dirty="0" smtClean="0"/>
              <a:t>(step 2)</a:t>
            </a:r>
          </a:p>
          <a:p>
            <a:pPr lvl="2"/>
            <a:r>
              <a:rPr lang="zh-CN" altLang="en-US" dirty="0" smtClean="0"/>
              <a:t>有时指针值越过边界是合法的，只要不去解引用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无法完全保证</a:t>
            </a:r>
            <a:r>
              <a:rPr lang="en-US" altLang="zh-CN" dirty="0" smtClean="0"/>
              <a:t>spatial safety</a:t>
            </a:r>
            <a:r>
              <a:rPr lang="zh-CN" altLang="en-US" dirty="0" smtClean="0"/>
              <a:t>，对象内部的内存错误无法检测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语言标准允许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内部的指针运算，例如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strct</a:t>
            </a:r>
            <a:r>
              <a:rPr lang="en-US" altLang="zh-CN" dirty="0" smtClean="0"/>
              <a:t>, 0,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strct</a:t>
            </a:r>
            <a:r>
              <a:rPr lang="en-US" altLang="zh-CN" dirty="0" smtClean="0"/>
              <a:t>))</a:t>
            </a:r>
            <a:r>
              <a:rPr lang="zh-CN" altLang="en-US" dirty="0" smtClean="0"/>
              <a:t>中，指针需要在遍历整个结构体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目前最快的对象边界检查方式：</a:t>
            </a:r>
            <a:r>
              <a:rPr lang="en-US" altLang="zh-CN" dirty="0" smtClean="0"/>
              <a:t>Baggy Bounds Checking (BBC)[1]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69152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P. </a:t>
            </a:r>
            <a:r>
              <a:rPr lang="en-US" altLang="zh-CN" sz="1400" dirty="0" err="1"/>
              <a:t>Akritidis</a:t>
            </a:r>
            <a:r>
              <a:rPr lang="en-US" altLang="zh-CN" sz="1400" dirty="0"/>
              <a:t>, M. Costa, M. Castro, and S. Hand, “Baggy bounds checking: an efficient and backwards-compatible defense against out-of-bounds errors,” in </a:t>
            </a:r>
            <a:r>
              <a:rPr lang="en-US" altLang="zh-CN" sz="1400" i="1" dirty="0"/>
              <a:t>USENIX Security’09</a:t>
            </a:r>
            <a:r>
              <a:rPr lang="en-US" altLang="zh-CN" sz="1400" dirty="0" smtClean="0"/>
              <a:t>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06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内存攻击的一般模型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075585" cy="59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6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Safety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Temporal Safety</a:t>
            </a:r>
          </a:p>
          <a:p>
            <a:pPr lvl="1"/>
            <a:r>
              <a:rPr lang="zh-CN" altLang="en-US" dirty="0" smtClean="0"/>
              <a:t>追踪指针的有效性，避免对已释放指针的解引用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用特殊的分配器实现：如替代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Cling[1]</a:t>
            </a:r>
            <a:r>
              <a:rPr lang="zh-CN" altLang="en-US" dirty="0" smtClean="0"/>
              <a:t>，只允许同类型同对齐的对象重用被释放的内存空间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基于对象的方法：</a:t>
            </a:r>
            <a:r>
              <a:rPr lang="en-US" altLang="zh-CN" dirty="0" err="1" smtClean="0"/>
              <a:t>Valgrind’s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Memcheck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AddressSanitizer</a:t>
            </a:r>
            <a:r>
              <a:rPr lang="en-US" altLang="zh-CN" dirty="0" smtClean="0"/>
              <a:t>[3]</a:t>
            </a:r>
            <a:r>
              <a:rPr lang="zh-CN" altLang="en-US" dirty="0" smtClean="0"/>
              <a:t>，通过在</a:t>
            </a:r>
            <a:r>
              <a:rPr lang="en-US" altLang="zh-CN" dirty="0" smtClean="0"/>
              <a:t>shadow memory</a:t>
            </a:r>
            <a:r>
              <a:rPr lang="zh-CN" altLang="en-US" dirty="0" smtClean="0"/>
              <a:t>中标注被释放的区域来记录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基于指针的方法：最大的问题是如何在释放内存时通知所有指针，</a:t>
            </a:r>
            <a:r>
              <a:rPr lang="en-US" altLang="zh-CN" dirty="0" smtClean="0"/>
              <a:t>CETS[4]</a:t>
            </a:r>
            <a:r>
              <a:rPr lang="zh-CN" altLang="en-US" dirty="0" smtClean="0"/>
              <a:t>扩展了</a:t>
            </a:r>
            <a:r>
              <a:rPr lang="en-US" altLang="zh-CN" dirty="0" err="1" smtClean="0"/>
              <a:t>SoftBound</a:t>
            </a:r>
            <a:r>
              <a:rPr lang="zh-CN" altLang="en-US" dirty="0" smtClean="0"/>
              <a:t>来解决这个问题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5592187"/>
            <a:ext cx="788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[1] </a:t>
            </a:r>
            <a:r>
              <a:rPr lang="en-US" altLang="zh-CN" sz="1200" dirty="0"/>
              <a:t>P. </a:t>
            </a:r>
            <a:r>
              <a:rPr lang="en-US" altLang="zh-CN" sz="1200" dirty="0" err="1"/>
              <a:t>Akritidis</a:t>
            </a:r>
            <a:r>
              <a:rPr lang="en-US" altLang="zh-CN" sz="1200" dirty="0"/>
              <a:t>, “Cling: A memory allocator to mitigate dangling pointers,” in </a:t>
            </a:r>
            <a:r>
              <a:rPr lang="en-US" altLang="zh-CN" sz="1200" i="1" dirty="0"/>
              <a:t>USENIX Security’10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[2] </a:t>
            </a:r>
            <a:r>
              <a:rPr lang="en-US" altLang="zh-CN" sz="1200" dirty="0"/>
              <a:t>N. </a:t>
            </a:r>
            <a:r>
              <a:rPr lang="en-US" altLang="zh-CN" sz="1200" dirty="0" err="1"/>
              <a:t>Nethercote</a:t>
            </a:r>
            <a:r>
              <a:rPr lang="en-US" altLang="zh-CN" sz="1200" dirty="0"/>
              <a:t> and J. Seward, “</a:t>
            </a:r>
            <a:r>
              <a:rPr lang="en-US" altLang="zh-CN" sz="1200" dirty="0" err="1"/>
              <a:t>Valgrind</a:t>
            </a:r>
            <a:r>
              <a:rPr lang="en-US" altLang="zh-CN" sz="1200" dirty="0"/>
              <a:t>: a framework for heavyweight dynamic binary instrumentation,” in </a:t>
            </a:r>
            <a:r>
              <a:rPr lang="en-US" altLang="zh-CN" sz="1200" i="1" dirty="0"/>
              <a:t>PLDI’07</a:t>
            </a:r>
            <a:r>
              <a:rPr lang="en-US" altLang="zh-CN" sz="1200" dirty="0"/>
              <a:t>.</a:t>
            </a:r>
          </a:p>
          <a:p>
            <a:r>
              <a:rPr lang="en-US" altLang="zh-CN" sz="1200" dirty="0" smtClean="0"/>
              <a:t>[3] </a:t>
            </a:r>
            <a:r>
              <a:rPr lang="en-US" altLang="zh-CN" sz="1200" dirty="0"/>
              <a:t>K. </a:t>
            </a:r>
            <a:r>
              <a:rPr lang="en-US" altLang="zh-CN" sz="1200" dirty="0" err="1"/>
              <a:t>Serebryany</a:t>
            </a:r>
            <a:r>
              <a:rPr lang="en-US" altLang="zh-CN" sz="1200" dirty="0"/>
              <a:t>, D. </a:t>
            </a:r>
            <a:r>
              <a:rPr lang="en-US" altLang="zh-CN" sz="1200" dirty="0" err="1"/>
              <a:t>Bruening</a:t>
            </a:r>
            <a:r>
              <a:rPr lang="en-US" altLang="zh-CN" sz="1200" dirty="0"/>
              <a:t>, A. </a:t>
            </a:r>
            <a:r>
              <a:rPr lang="en-US" altLang="zh-CN" sz="1200" dirty="0" err="1"/>
              <a:t>Potapenko</a:t>
            </a:r>
            <a:r>
              <a:rPr lang="en-US" altLang="zh-CN" sz="1200" dirty="0"/>
              <a:t>, and D. </a:t>
            </a:r>
            <a:r>
              <a:rPr lang="en-US" altLang="zh-CN" sz="1200" dirty="0" err="1"/>
              <a:t>Vyukov</a:t>
            </a:r>
            <a:r>
              <a:rPr lang="en-US" altLang="zh-CN" sz="1200" dirty="0"/>
              <a:t>, “</a:t>
            </a:r>
            <a:r>
              <a:rPr lang="en-US" altLang="zh-CN" sz="1200" dirty="0" err="1"/>
              <a:t>AddressSanitizer</a:t>
            </a:r>
            <a:r>
              <a:rPr lang="en-US" altLang="zh-CN" sz="1200" dirty="0"/>
              <a:t>: A fast address sanity checker,” in </a:t>
            </a:r>
            <a:r>
              <a:rPr lang="en-US" altLang="zh-CN" sz="1200" i="1" dirty="0"/>
              <a:t>USENIX ATC’12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[4] </a:t>
            </a:r>
            <a:r>
              <a:rPr lang="en-US" altLang="zh-CN" sz="1200" dirty="0"/>
              <a:t>S. </a:t>
            </a:r>
            <a:r>
              <a:rPr lang="en-US" altLang="zh-CN" sz="1200" dirty="0" err="1"/>
              <a:t>Nagarakatte</a:t>
            </a:r>
            <a:r>
              <a:rPr lang="en-US" altLang="zh-CN" sz="1200" dirty="0"/>
              <a:t>, J. Zhao, M. M. Martin, and S. </a:t>
            </a:r>
            <a:r>
              <a:rPr lang="en-US" altLang="zh-CN" sz="1200" dirty="0" err="1"/>
              <a:t>Zdancewic</a:t>
            </a:r>
            <a:r>
              <a:rPr lang="en-US" altLang="zh-CN" sz="1200" dirty="0"/>
              <a:t>, “CETS: compiler enforced temporal safety for C,” in </a:t>
            </a:r>
            <a:r>
              <a:rPr lang="en-US" altLang="zh-CN" sz="1200" i="1" dirty="0"/>
              <a:t>ISMM’10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51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较弱的防御手段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Integrity</a:t>
            </a:r>
          </a:p>
          <a:p>
            <a:pPr lvl="1"/>
            <a:r>
              <a:rPr lang="zh-CN" altLang="en-US" dirty="0" smtClean="0"/>
              <a:t>阻止非法的写，无法阻止非法的读</a:t>
            </a:r>
            <a:endParaRPr lang="en-US" altLang="zh-CN" dirty="0" smtClean="0"/>
          </a:p>
          <a:p>
            <a:pPr lvl="1"/>
            <a:r>
              <a:rPr lang="zh-CN" altLang="en-US" dirty="0"/>
              <a:t>依赖</a:t>
            </a:r>
            <a:r>
              <a:rPr lang="zh-CN" altLang="en-US" dirty="0" smtClean="0"/>
              <a:t>于静态指针分析的结果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Yong</a:t>
            </a:r>
            <a:r>
              <a:rPr lang="zh-CN" altLang="en-US" dirty="0" smtClean="0"/>
              <a:t>等人提出的技术</a:t>
            </a:r>
            <a:r>
              <a:rPr lang="en-US" altLang="zh-CN" dirty="0" smtClean="0"/>
              <a:t>[1]</a:t>
            </a:r>
            <a:r>
              <a:rPr lang="zh-CN" altLang="en-US" dirty="0" smtClean="0"/>
              <a:t>区分出“不安全”的指针，通过静态分析找到这些指针指向的对象，在</a:t>
            </a:r>
            <a:r>
              <a:rPr lang="en-US" altLang="zh-CN" dirty="0" smtClean="0"/>
              <a:t>shadow memory</a:t>
            </a:r>
            <a:r>
              <a:rPr lang="zh-CN" altLang="en-US" dirty="0" smtClean="0"/>
              <a:t>中对这些对象进行标注，如果要写入不安全的指针，进一步检查写入的目标是否在标注区域内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 Integrity </a:t>
            </a:r>
            <a:r>
              <a:rPr lang="en-US" altLang="zh-CN" dirty="0" err="1" smtClean="0"/>
              <a:t>Tesing</a:t>
            </a:r>
            <a:r>
              <a:rPr lang="en-US" altLang="zh-CN" dirty="0" smtClean="0"/>
              <a:t> (WIT)[2]</a:t>
            </a:r>
            <a:r>
              <a:rPr lang="zh-CN" altLang="en-US" dirty="0" smtClean="0"/>
              <a:t>进一步要求指针只能修改自己的</a:t>
            </a:r>
            <a:r>
              <a:rPr lang="en-US" altLang="zh-CN" dirty="0" smtClean="0"/>
              <a:t>points-to</a:t>
            </a:r>
            <a:r>
              <a:rPr lang="zh-CN" altLang="en-US" dirty="0" smtClean="0"/>
              <a:t>集合中的对象。</a:t>
            </a:r>
            <a:r>
              <a:rPr lang="en-US" altLang="zh-CN" dirty="0" smtClean="0"/>
              <a:t>WIT</a:t>
            </a:r>
            <a:r>
              <a:rPr lang="zh-CN" altLang="en-US" dirty="0" smtClean="0"/>
              <a:t>为每个</a:t>
            </a:r>
            <a:r>
              <a:rPr lang="en-US" altLang="zh-CN" dirty="0" smtClean="0"/>
              <a:t>points-to</a:t>
            </a:r>
            <a:r>
              <a:rPr lang="zh-CN" altLang="en-US" dirty="0" smtClean="0"/>
              <a:t>集合分配一个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，指向</a:t>
            </a:r>
            <a:r>
              <a:rPr lang="en-US" altLang="zh-CN" dirty="0" smtClean="0"/>
              <a:t>shadow memory</a:t>
            </a:r>
            <a:r>
              <a:rPr lang="zh-CN" altLang="en-US" dirty="0" smtClean="0"/>
              <a:t>中的对应区域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6205728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[1] </a:t>
            </a:r>
            <a:r>
              <a:rPr lang="en-US" altLang="zh-CN" sz="1200" dirty="0"/>
              <a:t>S. H. Yong and S. </a:t>
            </a:r>
            <a:r>
              <a:rPr lang="en-US" altLang="zh-CN" sz="1200" dirty="0" err="1"/>
              <a:t>Horwitz</a:t>
            </a:r>
            <a:r>
              <a:rPr lang="en-US" altLang="zh-CN" sz="1200" dirty="0"/>
              <a:t>, “Protecting C programs from attacks via invalid pointer dereferences,” in </a:t>
            </a:r>
            <a:r>
              <a:rPr lang="en-US" altLang="zh-CN" sz="1200" i="1" dirty="0"/>
              <a:t>ESEC/FSE-11’03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[2] </a:t>
            </a:r>
            <a:r>
              <a:rPr lang="pt-BR" altLang="zh-CN" sz="1200" dirty="0"/>
              <a:t>P. Akritidis, C. Cadar, C. Raiciu, M. Costa, and M. Castro, </a:t>
            </a:r>
            <a:r>
              <a:rPr lang="en-US" altLang="zh-CN" sz="1200" dirty="0"/>
              <a:t>“Preventing memory error exploits with WIT,” in </a:t>
            </a:r>
            <a:r>
              <a:rPr lang="en-US" altLang="zh-CN" sz="1200" i="1" dirty="0"/>
              <a:t>IEEE SP’08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867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较弱的防御手段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Data-flow Integrity</a:t>
            </a:r>
          </a:p>
          <a:p>
            <a:pPr lvl="1"/>
            <a:r>
              <a:rPr lang="zh-CN" altLang="en-US" dirty="0" smtClean="0"/>
              <a:t>最初由</a:t>
            </a:r>
            <a:r>
              <a:rPr lang="en-US" altLang="zh-CN" dirty="0" smtClean="0"/>
              <a:t>Castro</a:t>
            </a:r>
            <a:r>
              <a:rPr lang="zh-CN" altLang="en-US" dirty="0" smtClean="0"/>
              <a:t>等人提出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，通过检查读数据指令，在使用被篡改的数据前发现</a:t>
            </a:r>
            <a:r>
              <a:rPr lang="zh-CN" altLang="en-US" dirty="0"/>
              <a:t>内存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利用静态分析找出改写某个值的所有写指令，在读取这个值之前检查上一次改写这个值得指令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是否在静态分析得出的集合中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M. Castro, M. Costa, and T. Harris, “Securing software by enforcing data-flow integrity,” in </a:t>
            </a:r>
            <a:r>
              <a:rPr lang="en-US" altLang="zh-CN" sz="1400" i="1" dirty="0"/>
              <a:t>OSDI’06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264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针对控制流劫持的防御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Code Pointer Integrity</a:t>
            </a:r>
          </a:p>
          <a:p>
            <a:pPr lvl="1"/>
            <a:r>
              <a:rPr lang="zh-CN" altLang="en-US" dirty="0" smtClean="0"/>
              <a:t>一些代码指针需要留在可写区域中，如用户指定的函数指针、返回地址等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仅保证代码指针不被修改并不能避免控制流劫持，比如通过读错误的虚函数表来改变控制流，这时代码指针没有被修改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Code Pointer Integrity</a:t>
            </a:r>
            <a:r>
              <a:rPr lang="zh-CN" altLang="en-US" dirty="0" smtClean="0"/>
              <a:t>的意义并不大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23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针对控制流劫持的防御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Control-flow Integrity</a:t>
            </a:r>
          </a:p>
          <a:p>
            <a:pPr lvl="1"/>
            <a:r>
              <a:rPr lang="zh-CN" altLang="en-US" dirty="0" smtClean="0"/>
              <a:t>主要关注间接转移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最常见的攻击方式是对栈的攻击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Stack Cookie</a:t>
            </a:r>
            <a:r>
              <a:rPr lang="zh-CN" altLang="en-US" dirty="0" smtClean="0"/>
              <a:t>可以阻止缓冲区溢出，但无法阻止对返回地址的直接重写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Shadow Stacks</a:t>
            </a:r>
            <a:r>
              <a:rPr lang="zh-CN" altLang="en-US" dirty="0" smtClean="0"/>
              <a:t>在函数调用时额外保存一份返回地址，返回时比对保存在</a:t>
            </a:r>
            <a:r>
              <a:rPr lang="en-US" altLang="zh-CN" dirty="0" smtClean="0"/>
              <a:t>shadow stack</a:t>
            </a:r>
            <a:r>
              <a:rPr lang="zh-CN" altLang="en-US" dirty="0" smtClean="0"/>
              <a:t>中的返回地址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还可以通过静态分析控制流图的方法来得出转移指令的目标集合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</a:t>
            </a:r>
            <a:r>
              <a:rPr lang="en-US" altLang="zh-CN" dirty="0" smtClean="0"/>
              <a:t>WIT</a:t>
            </a:r>
            <a:r>
              <a:rPr lang="zh-CN" altLang="en-US" dirty="0" smtClean="0"/>
              <a:t>类似，不过要求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直接保存在转移指令后，以防止</a:t>
            </a:r>
            <a:r>
              <a:rPr lang="en-US" altLang="zh-CN" dirty="0" smtClean="0"/>
              <a:t>ID</a:t>
            </a:r>
            <a:r>
              <a:rPr lang="zh-CN" altLang="en-US" dirty="0" smtClean="0"/>
              <a:t>集合被修改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99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不同策略的比较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286" y="1922336"/>
            <a:ext cx="8679427" cy="33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5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内存出错是计算机安全中最古老的问题之一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 smtClean="0"/>
              <a:t>等语言编写的程序更容易出现此类漏洞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C/C++</a:t>
            </a:r>
            <a:r>
              <a:rPr lang="zh-CN" altLang="en-US" dirty="0" smtClean="0"/>
              <a:t>等语言类型不安全</a:t>
            </a:r>
            <a:endParaRPr lang="en-US" altLang="zh-CN" dirty="0" smtClean="0"/>
          </a:p>
          <a:p>
            <a:r>
              <a:rPr lang="zh-CN" altLang="en-US" dirty="0" smtClean="0"/>
              <a:t>最直接的解决办法是换用类型安全语言重写易受攻击的程序</a:t>
            </a:r>
            <a:endParaRPr lang="en-US" altLang="zh-CN" dirty="0" smtClean="0"/>
          </a:p>
          <a:p>
            <a:pPr lvl="1"/>
            <a:r>
              <a:rPr lang="zh-CN" altLang="en-US" dirty="0"/>
              <a:t>现存</a:t>
            </a:r>
            <a:r>
              <a:rPr lang="zh-CN" altLang="en-US" dirty="0" smtClean="0"/>
              <a:t>代码量太大</a:t>
            </a:r>
            <a:endParaRPr lang="en-US" altLang="zh-CN" dirty="0" smtClean="0"/>
          </a:p>
          <a:p>
            <a:pPr lvl="1"/>
            <a:r>
              <a:rPr lang="zh-CN" altLang="en-US" dirty="0"/>
              <a:t>特定</a:t>
            </a:r>
            <a:r>
              <a:rPr lang="zh-CN" altLang="en-US" dirty="0" smtClean="0"/>
              <a:t>程序因为性能要求需要直接的指针操作来支持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0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r>
              <a:rPr lang="en-US" altLang="zh-CN" dirty="0" smtClean="0"/>
              <a:t>30</a:t>
            </a:r>
            <a:r>
              <a:rPr lang="zh-CN" altLang="en-US" dirty="0" smtClean="0"/>
              <a:t>年间出现了针对不同攻击的多种防御手段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stack cookie</a:t>
            </a:r>
          </a:p>
          <a:p>
            <a:pPr lvl="1"/>
            <a:r>
              <a:rPr lang="en-US" altLang="zh-CN" dirty="0" smtClean="0"/>
              <a:t>Data Execution Prevention</a:t>
            </a:r>
          </a:p>
          <a:p>
            <a:pPr lvl="1"/>
            <a:r>
              <a:rPr lang="en-US" altLang="zh-CN" dirty="0" smtClean="0"/>
              <a:t>Address Space Layout Randomization (ASLR)</a:t>
            </a:r>
          </a:p>
          <a:p>
            <a:r>
              <a:rPr lang="zh-CN" altLang="en-US" dirty="0" smtClean="0"/>
              <a:t>但</a:t>
            </a:r>
            <a:r>
              <a:rPr lang="zh-CN" altLang="en-US" dirty="0"/>
              <a:t>仍</a:t>
            </a:r>
            <a:r>
              <a:rPr lang="zh-CN" altLang="en-US" dirty="0" smtClean="0"/>
              <a:t>有很多起效的攻击手段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Oriented Programing (ROP)</a:t>
            </a:r>
          </a:p>
          <a:p>
            <a:pPr lvl="1"/>
            <a:r>
              <a:rPr lang="zh-CN" altLang="en-US" dirty="0" smtClean="0"/>
              <a:t>信息泄露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user scripting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just-in-time compilation</a:t>
            </a:r>
            <a:r>
              <a:rPr lang="zh-CN" altLang="en-US" dirty="0" smtClean="0"/>
              <a:t>的攻击手段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33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存在一些更完善的保护方法，但由于种种原因没有广泛采用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性能、兼容性、保护不够完备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本文系统地分析与比较现有的内存保护方法</a:t>
            </a:r>
            <a:endParaRPr lang="en-US" altLang="zh-CN" dirty="0" smtClean="0"/>
          </a:p>
          <a:p>
            <a:pPr lvl="1"/>
            <a:r>
              <a:rPr lang="zh-CN" altLang="en-US" dirty="0"/>
              <a:t>建立</a:t>
            </a:r>
            <a:r>
              <a:rPr lang="zh-CN" altLang="en-US" dirty="0" smtClean="0"/>
              <a:t>了一个分类内存漏洞和攻击技术的一般模型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根据攻击的不同阶段对保护技术进行分类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从鲁棒性、性能、兼容性的角度对保护技术进行评价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53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攻击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防御措施的分类与评价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6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内存攻击的一般模型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2231571"/>
            <a:ext cx="6858229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8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攻击的开始</a:t>
            </a:r>
            <a:r>
              <a:rPr lang="en-US" altLang="zh-CN" dirty="0"/>
              <a:t>——</a:t>
            </a:r>
            <a:r>
              <a:rPr lang="zh-CN" altLang="en-US" dirty="0"/>
              <a:t>内存错误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内存的攻击始于触发内存错误，为了触发内存错误需要制造一个无效指针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spatial error</a:t>
            </a:r>
            <a:r>
              <a:rPr lang="zh-CN" altLang="en-US" dirty="0" smtClean="0"/>
              <a:t>：越界指针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temporal error</a:t>
            </a:r>
            <a:r>
              <a:rPr lang="zh-CN" altLang="en-US" dirty="0" smtClean="0"/>
              <a:t>：使用已经释放的指针</a:t>
            </a:r>
            <a:endParaRPr lang="en-US" altLang="zh-CN" dirty="0" smtClean="0"/>
          </a:p>
          <a:p>
            <a:r>
              <a:rPr lang="zh-CN" altLang="en-US" dirty="0" smtClean="0"/>
              <a:t>触发内存错误之后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利用无效指针读取敏感数据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向无效指针处写入，修改重要数据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code/data</a:t>
            </a:r>
          </a:p>
          <a:p>
            <a:pPr lvl="2"/>
            <a:r>
              <a:rPr lang="en-US" altLang="zh-CN" dirty="0" smtClean="0"/>
              <a:t>code/data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05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不同的攻击形式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代码破坏 </a:t>
            </a:r>
            <a:r>
              <a:rPr lang="en-US" altLang="zh-CN" dirty="0" smtClean="0"/>
              <a:t>Code Corruption</a:t>
            </a:r>
          </a:p>
          <a:p>
            <a:pPr lvl="1"/>
            <a:r>
              <a:rPr lang="zh-CN" altLang="en-US" dirty="0" smtClean="0"/>
              <a:t>通过直接修改代码来影响程序的执行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可以通过保证</a:t>
            </a:r>
            <a:r>
              <a:rPr lang="en-US" altLang="zh-CN" dirty="0" smtClean="0"/>
              <a:t>Code Integrity</a:t>
            </a:r>
            <a:r>
              <a:rPr lang="zh-CN" altLang="en-US" dirty="0" smtClean="0"/>
              <a:t>来阻止这类攻击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保证可执行代码为只读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环境下无法完全保证</a:t>
            </a:r>
            <a:r>
              <a:rPr lang="en-US" altLang="zh-CN" dirty="0" smtClean="0"/>
              <a:t>Code Integrity</a:t>
            </a:r>
          </a:p>
          <a:p>
            <a:pPr lvl="2"/>
            <a:r>
              <a:rPr lang="en-US" altLang="zh-CN" dirty="0" smtClean="0"/>
              <a:t>JIT</a:t>
            </a:r>
            <a:r>
              <a:rPr lang="zh-CN" altLang="en-US" dirty="0" smtClean="0"/>
              <a:t>需要在可写区域中生成代码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3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2592</Words>
  <Application>Microsoft Office PowerPoint</Application>
  <PresentationFormat>全屏显示(4:3)</PresentationFormat>
  <Paragraphs>236</Paragraphs>
  <Slides>29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Office 主题​​</vt:lpstr>
      <vt:lpstr>Eternal War in Memory</vt:lpstr>
      <vt:lpstr>目录</vt:lpstr>
      <vt:lpstr>背景</vt:lpstr>
      <vt:lpstr>背景</vt:lpstr>
      <vt:lpstr>背景</vt:lpstr>
      <vt:lpstr>目录</vt:lpstr>
      <vt:lpstr>攻击模式</vt:lpstr>
      <vt:lpstr>攻击的开始——内存错误</vt:lpstr>
      <vt:lpstr>不同的攻击形式</vt:lpstr>
      <vt:lpstr>不同的攻击形式</vt:lpstr>
      <vt:lpstr>不同的攻击形式</vt:lpstr>
      <vt:lpstr>目录</vt:lpstr>
      <vt:lpstr>目前广泛使用的防御措施</vt:lpstr>
      <vt:lpstr>目前广泛使用的防御措施</vt:lpstr>
      <vt:lpstr>防御措施的分类与评价标准</vt:lpstr>
      <vt:lpstr>防御措施的分类与评价标准</vt:lpstr>
      <vt:lpstr>概率式方法</vt:lpstr>
      <vt:lpstr>概率式方法</vt:lpstr>
      <vt:lpstr>概率方法</vt:lpstr>
      <vt:lpstr>概率方法</vt:lpstr>
      <vt:lpstr>Memory Safety</vt:lpstr>
      <vt:lpstr>Memory Safety</vt:lpstr>
      <vt:lpstr>攻击模式</vt:lpstr>
      <vt:lpstr>Memory Safety</vt:lpstr>
      <vt:lpstr>较弱的防御手段</vt:lpstr>
      <vt:lpstr>较弱的防御手段</vt:lpstr>
      <vt:lpstr>针对控制流劫持的防御</vt:lpstr>
      <vt:lpstr>针对控制流劫持的防御</vt:lpstr>
      <vt:lpstr>不同策略的比较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东维</dc:creator>
  <cp:lastModifiedBy>陈 东维</cp:lastModifiedBy>
  <cp:revision>65</cp:revision>
  <dcterms:created xsi:type="dcterms:W3CDTF">2018-05-21T02:31:09Z</dcterms:created>
  <dcterms:modified xsi:type="dcterms:W3CDTF">2018-05-21T18:33:39Z</dcterms:modified>
</cp:coreProperties>
</file>