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9" r:id="rId1"/>
  </p:sldMasterIdLst>
  <p:notesMasterIdLst>
    <p:notesMasterId r:id="rId30"/>
  </p:notesMasterIdLst>
  <p:handoutMasterIdLst>
    <p:handoutMasterId r:id="rId31"/>
  </p:handoutMasterIdLst>
  <p:sldIdLst>
    <p:sldId id="256" r:id="rId2"/>
    <p:sldId id="798" r:id="rId3"/>
    <p:sldId id="817" r:id="rId4"/>
    <p:sldId id="816" r:id="rId5"/>
    <p:sldId id="818" r:id="rId6"/>
    <p:sldId id="822" r:id="rId7"/>
    <p:sldId id="812" r:id="rId8"/>
    <p:sldId id="810" r:id="rId9"/>
    <p:sldId id="811" r:id="rId10"/>
    <p:sldId id="813" r:id="rId11"/>
    <p:sldId id="819" r:id="rId12"/>
    <p:sldId id="814" r:id="rId13"/>
    <p:sldId id="820" r:id="rId14"/>
    <p:sldId id="823" r:id="rId15"/>
    <p:sldId id="815" r:id="rId16"/>
    <p:sldId id="821" r:id="rId17"/>
    <p:sldId id="826" r:id="rId18"/>
    <p:sldId id="827" r:id="rId19"/>
    <p:sldId id="828" r:id="rId20"/>
    <p:sldId id="829" r:id="rId21"/>
    <p:sldId id="830" r:id="rId22"/>
    <p:sldId id="833" r:id="rId23"/>
    <p:sldId id="831" r:id="rId24"/>
    <p:sldId id="834" r:id="rId25"/>
    <p:sldId id="832" r:id="rId26"/>
    <p:sldId id="824" r:id="rId27"/>
    <p:sldId id="825" r:id="rId28"/>
    <p:sldId id="715" r:id="rId29"/>
  </p:sldIdLst>
  <p:sldSz cx="9144000" cy="6858000" type="screen4x3"/>
  <p:notesSz cx="6858000" cy="9144000"/>
  <p:defaultTextStyle>
    <a:defPPr>
      <a:defRPr lang="zh-CN"/>
    </a:defPPr>
    <a:lvl1pPr algn="l" rtl="0" fontAlgn="base">
      <a:spcBef>
        <a:spcPct val="0"/>
      </a:spcBef>
      <a:spcAft>
        <a:spcPct val="0"/>
      </a:spcAft>
      <a:defRPr b="1" kern="1200">
        <a:solidFill>
          <a:schemeClr val="bg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bg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bg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bg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bg1"/>
        </a:solidFill>
        <a:latin typeface="Arial" pitchFamily="34" charset="0"/>
        <a:ea typeface="宋体" pitchFamily="2" charset="-122"/>
        <a:cs typeface="+mn-cs"/>
      </a:defRPr>
    </a:lvl5pPr>
    <a:lvl6pPr marL="2286000" algn="l" defTabSz="914400" rtl="0" eaLnBrk="1" latinLnBrk="0" hangingPunct="1">
      <a:defRPr b="1" kern="1200">
        <a:solidFill>
          <a:schemeClr val="bg1"/>
        </a:solidFill>
        <a:latin typeface="Arial" pitchFamily="34" charset="0"/>
        <a:ea typeface="宋体" pitchFamily="2" charset="-122"/>
        <a:cs typeface="+mn-cs"/>
      </a:defRPr>
    </a:lvl6pPr>
    <a:lvl7pPr marL="2743200" algn="l" defTabSz="914400" rtl="0" eaLnBrk="1" latinLnBrk="0" hangingPunct="1">
      <a:defRPr b="1" kern="1200">
        <a:solidFill>
          <a:schemeClr val="bg1"/>
        </a:solidFill>
        <a:latin typeface="Arial" pitchFamily="34" charset="0"/>
        <a:ea typeface="宋体" pitchFamily="2" charset="-122"/>
        <a:cs typeface="+mn-cs"/>
      </a:defRPr>
    </a:lvl7pPr>
    <a:lvl8pPr marL="3200400" algn="l" defTabSz="914400" rtl="0" eaLnBrk="1" latinLnBrk="0" hangingPunct="1">
      <a:defRPr b="1" kern="1200">
        <a:solidFill>
          <a:schemeClr val="bg1"/>
        </a:solidFill>
        <a:latin typeface="Arial" pitchFamily="34" charset="0"/>
        <a:ea typeface="宋体" pitchFamily="2" charset="-122"/>
        <a:cs typeface="+mn-cs"/>
      </a:defRPr>
    </a:lvl8pPr>
    <a:lvl9pPr marL="3657600" algn="l" defTabSz="914400" rtl="0" eaLnBrk="1" latinLnBrk="0" hangingPunct="1">
      <a:defRPr b="1" kern="1200">
        <a:solidFill>
          <a:schemeClr val="bg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CC9900"/>
    <a:srgbClr val="99FF99"/>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78975" autoAdjust="0"/>
  </p:normalViewPr>
  <p:slideViewPr>
    <p:cSldViewPr>
      <p:cViewPr varScale="1">
        <p:scale>
          <a:sx n="60" d="100"/>
          <a:sy n="60" d="100"/>
        </p:scale>
        <p:origin x="164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514"/>
    </p:cViewPr>
  </p:sorterViewPr>
  <p:notesViewPr>
    <p:cSldViewPr>
      <p:cViewPr>
        <p:scale>
          <a:sx n="150" d="100"/>
          <a:sy n="150" d="100"/>
        </p:scale>
        <p:origin x="-552" y="6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50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ltLang="zh-CN"/>
          </a:p>
        </p:txBody>
      </p:sp>
      <p:sp>
        <p:nvSpPr>
          <p:cNvPr id="250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50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A9126B5A-EB13-42F2-83E5-3FCF55A356A4}" type="slidenum">
              <a:rPr lang="en-US" altLang="zh-CN"/>
              <a:pPr>
                <a:defRPr/>
              </a:pPr>
              <a:t>‹#›</a:t>
            </a:fld>
            <a:endParaRPr lang="en-US" altLang="zh-CN"/>
          </a:p>
        </p:txBody>
      </p:sp>
    </p:spTree>
    <p:extLst>
      <p:ext uri="{BB962C8B-B14F-4D97-AF65-F5344CB8AC3E}">
        <p14:creationId xmlns:p14="http://schemas.microsoft.com/office/powerpoint/2010/main" val="4252914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A1323B56-F179-4CBA-B162-C86E75DEA6B5}" type="slidenum">
              <a:rPr lang="en-US" altLang="zh-CN"/>
              <a:pPr>
                <a:defRPr/>
              </a:pPr>
              <a:t>‹#›</a:t>
            </a:fld>
            <a:endParaRPr lang="en-US" altLang="zh-CN"/>
          </a:p>
        </p:txBody>
      </p:sp>
    </p:spTree>
    <p:extLst>
      <p:ext uri="{BB962C8B-B14F-4D97-AF65-F5344CB8AC3E}">
        <p14:creationId xmlns:p14="http://schemas.microsoft.com/office/powerpoint/2010/main" val="3437657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bg1"/>
                </a:solidFill>
                <a:latin typeface="Arial" pitchFamily="34" charset="0"/>
                <a:ea typeface="宋体" pitchFamily="2" charset="-122"/>
              </a:defRPr>
            </a:lvl1pPr>
            <a:lvl2pPr marL="742950" indent="-285750" eaLnBrk="0" hangingPunct="0">
              <a:defRPr b="1">
                <a:solidFill>
                  <a:schemeClr val="bg1"/>
                </a:solidFill>
                <a:latin typeface="Arial" pitchFamily="34" charset="0"/>
                <a:ea typeface="宋体" pitchFamily="2" charset="-122"/>
              </a:defRPr>
            </a:lvl2pPr>
            <a:lvl3pPr marL="1143000" indent="-228600" eaLnBrk="0" hangingPunct="0">
              <a:defRPr b="1">
                <a:solidFill>
                  <a:schemeClr val="bg1"/>
                </a:solidFill>
                <a:latin typeface="Arial" pitchFamily="34" charset="0"/>
                <a:ea typeface="宋体" pitchFamily="2" charset="-122"/>
              </a:defRPr>
            </a:lvl3pPr>
            <a:lvl4pPr marL="1600200" indent="-228600" eaLnBrk="0" hangingPunct="0">
              <a:defRPr b="1">
                <a:solidFill>
                  <a:schemeClr val="bg1"/>
                </a:solidFill>
                <a:latin typeface="Arial" pitchFamily="34" charset="0"/>
                <a:ea typeface="宋体" pitchFamily="2" charset="-122"/>
              </a:defRPr>
            </a:lvl4pPr>
            <a:lvl5pPr marL="2057400" indent="-228600" eaLnBrk="0" hangingPunct="0">
              <a:defRPr b="1">
                <a:solidFill>
                  <a:schemeClr val="bg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bg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bg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bg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bg1"/>
                </a:solidFill>
                <a:latin typeface="Arial" pitchFamily="34" charset="0"/>
                <a:ea typeface="宋体" pitchFamily="2" charset="-122"/>
              </a:defRPr>
            </a:lvl9pPr>
          </a:lstStyle>
          <a:p>
            <a:pPr eaLnBrk="1" hangingPunct="1"/>
            <a:fld id="{1D2F33BC-3D48-4624-A109-21C884EE31C4}" type="slidenum">
              <a:rPr lang="en-US" altLang="zh-CN" b="0" smtClean="0">
                <a:solidFill>
                  <a:schemeClr val="tx1"/>
                </a:solidFill>
              </a:rPr>
              <a:pPr eaLnBrk="1" hangingPunct="1"/>
              <a:t>0</a:t>
            </a:fld>
            <a:endParaRPr lang="en-US" altLang="zh-CN" b="0" smtClean="0">
              <a:solidFill>
                <a:schemeClr val="tx1"/>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747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register renaming eliminates write-after-write (WAW) and write-after-read (WAR) hazards, which are artifacts introduced by a) only having a limited number of ISA registers to use as specifiers and b) loops, which by their very nature will use the same register specifiers on every loop iteration.</a:t>
            </a:r>
          </a:p>
          <a:p>
            <a:pPr marL="228600" indent="-228600">
              <a:buAutoNum type="arabicPeriod"/>
            </a:pPr>
            <a:endParaRPr lang="en-US" altLang="zh-CN" dirty="0" smtClean="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smtClean="0"/>
              <a:t>As instructions are renamed, their register specifiers are explicitly updated to point to physical registers located in the physical register file</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altLang="zh-CN" dirty="0" smtClean="0"/>
          </a:p>
          <a:p>
            <a:pPr marL="228600" indent="-228600">
              <a:buAutoNum type="arabicPeriod"/>
            </a:pPr>
            <a:r>
              <a:rPr lang="en-US" altLang="zh-CN" dirty="0" smtClean="0"/>
              <a:t>A physical register file, containing many more registers than the ISA dictates, holds both the committed architectural register state and speculative register state.</a:t>
            </a:r>
          </a:p>
          <a:p>
            <a:pPr marL="228600" indent="-228600">
              <a:buAutoNum type="arabicPeriod"/>
            </a:pPr>
            <a:endParaRPr lang="en-US" altLang="zh-CN" dirty="0" smtClean="0"/>
          </a:p>
          <a:p>
            <a:pPr marL="228600" indent="-228600">
              <a:buAutoNum type="arabicPeriod"/>
            </a:pPr>
            <a:r>
              <a:rPr lang="en-US" altLang="zh-CN" dirty="0" smtClean="0"/>
              <a:t>This is in contrast to an "implicit renaming" or "data-in-ROB" out-of-order core design. The Architectural Register File only holds the committed register state, while the ROB holds</a:t>
            </a:r>
            <a:r>
              <a:rPr lang="en-US" altLang="zh-CN" baseline="0" dirty="0" smtClean="0"/>
              <a:t> </a:t>
            </a:r>
            <a:r>
              <a:rPr lang="en-US" altLang="zh-CN" dirty="0" smtClean="0"/>
              <a:t>the speculative write-back data</a:t>
            </a:r>
          </a:p>
          <a:p>
            <a:pPr marL="228600" indent="-228600">
              <a:buAutoNum type="arabicPeriod"/>
            </a:pPr>
            <a:endParaRPr lang="en-US" altLang="zh-CN" dirty="0" smtClean="0"/>
          </a:p>
          <a:p>
            <a:pPr marL="228600" indent="-228600">
              <a:buAutoNum type="arabicPeriod"/>
            </a:pPr>
            <a:r>
              <a:rPr lang="en-US" altLang="zh-CN" dirty="0" smtClean="0"/>
              <a:t>Each branch gets its own copy of the rename map table. On a branch mispredict, the map</a:t>
            </a:r>
            <a:r>
              <a:rPr lang="en-US" altLang="zh-CN" baseline="0" dirty="0" smtClean="0"/>
              <a:t> </a:t>
            </a:r>
            <a:r>
              <a:rPr lang="en-US" altLang="zh-CN" dirty="0" smtClean="0"/>
              <a:t>table can be reset from the </a:t>
            </a:r>
            <a:r>
              <a:rPr lang="en-US" altLang="zh-CN" dirty="0" err="1" smtClean="0"/>
              <a:t>mispredic</a:t>
            </a:r>
            <a:r>
              <a:rPr lang="en-US" altLang="zh-CN" dirty="0" smtClean="0"/>
              <a:t> branch's copy of the map table.</a:t>
            </a:r>
          </a:p>
          <a:p>
            <a:pPr marL="228600" indent="-228600">
              <a:buAutoNum type="arabicPeriod"/>
            </a:pPr>
            <a:endParaRPr lang="en-US" altLang="zh-CN" dirty="0" smtClean="0"/>
          </a:p>
          <a:p>
            <a:pPr marL="228600" indent="-228600">
              <a:buAutoNum type="arabicPeriod"/>
            </a:pPr>
            <a:r>
              <a:rPr lang="en-US" altLang="zh-CN" dirty="0" smtClean="0"/>
              <a:t>Exception</a:t>
            </a:r>
            <a:r>
              <a:rPr lang="zh-CN" altLang="en-US" dirty="0" smtClean="0"/>
              <a:t>：</a:t>
            </a:r>
            <a:r>
              <a:rPr lang="zh-CN" altLang="en-US" baseline="0" dirty="0" smtClean="0"/>
              <a:t> 两种策略（一步到位、回滚）</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12</a:t>
            </a:fld>
            <a:endParaRPr lang="en-US" altLang="zh-CN"/>
          </a:p>
        </p:txBody>
      </p:sp>
    </p:spTree>
    <p:extLst>
      <p:ext uri="{BB962C8B-B14F-4D97-AF65-F5344CB8AC3E}">
        <p14:creationId xmlns:p14="http://schemas.microsoft.com/office/powerpoint/2010/main" val="38250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sz="1200" b="0" i="0" u="none" strike="noStrike" kern="1200" baseline="0" dirty="0" smtClean="0">
                <a:solidFill>
                  <a:schemeClr val="tx1"/>
                </a:solidFill>
                <a:latin typeface="Arial" pitchFamily="34" charset="0"/>
                <a:ea typeface="宋体" pitchFamily="2" charset="-122"/>
                <a:cs typeface="+mn-cs"/>
              </a:rPr>
              <a:t>The Busy Table tracks the readiness status of each physical register. If all physical operands are ready, the instruction will be ready to be issued.</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2. The Free List is implemented as a bit-vector. A priority decoder can then be used to find the first free register. BOOM uses a cascading priority decoder to allocate multiple registers per cycle</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3. Free List support for Branch</a:t>
            </a:r>
            <a:r>
              <a:rPr lang="zh-CN" altLang="en-US" sz="1200" b="0" i="0" u="none" strike="noStrike" kern="1200" baseline="0" dirty="0" smtClean="0">
                <a:solidFill>
                  <a:schemeClr val="tx1"/>
                </a:solidFill>
                <a:latin typeface="Arial" pitchFamily="34" charset="0"/>
                <a:ea typeface="宋体" pitchFamily="2" charset="-122"/>
                <a:cs typeface="+mn-cs"/>
              </a:rPr>
              <a:t>：</a:t>
            </a:r>
            <a:r>
              <a:rPr lang="en-US" altLang="zh-CN" sz="1200" b="0" i="0" u="none" strike="noStrike" kern="1200" baseline="0" dirty="0" smtClean="0">
                <a:solidFill>
                  <a:schemeClr val="tx1"/>
                </a:solidFill>
                <a:latin typeface="Arial" pitchFamily="34" charset="0"/>
                <a:ea typeface="宋体" pitchFamily="2" charset="-122"/>
                <a:cs typeface="+mn-cs"/>
              </a:rPr>
              <a:t>the Free List also sets aside a new "Allocation List", initialized to zero. As new physical registers are allocated, the Allocation List for each branch is updated to track all of the physical registers that have been allocated after the branch. If a misspeculation occurs, its Allocation List is added back to the Free List by </a:t>
            </a:r>
            <a:r>
              <a:rPr lang="en-US" altLang="zh-CN" sz="1200" b="0" i="0" u="none" strike="noStrike" kern="1200" baseline="0" dirty="0" err="1" smtClean="0">
                <a:solidFill>
                  <a:schemeClr val="tx1"/>
                </a:solidFill>
                <a:latin typeface="Arial" pitchFamily="34" charset="0"/>
                <a:ea typeface="宋体" pitchFamily="2" charset="-122"/>
                <a:cs typeface="+mn-cs"/>
              </a:rPr>
              <a:t>OR'ing</a:t>
            </a:r>
            <a:r>
              <a:rPr lang="en-US" altLang="zh-CN" sz="1200" b="0" i="0" u="none" strike="noStrike" kern="1200" baseline="0" dirty="0" smtClean="0">
                <a:solidFill>
                  <a:schemeClr val="tx1"/>
                </a:solidFill>
                <a:latin typeface="Arial" pitchFamily="34" charset="0"/>
                <a:ea typeface="宋体" pitchFamily="2" charset="-122"/>
                <a:cs typeface="+mn-cs"/>
              </a:rPr>
              <a:t> the branch's Allocation List with the Free List</a:t>
            </a: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13</a:t>
            </a:fld>
            <a:endParaRPr lang="en-US" altLang="zh-CN"/>
          </a:p>
        </p:txBody>
      </p:sp>
    </p:spTree>
    <p:extLst>
      <p:ext uri="{BB962C8B-B14F-4D97-AF65-F5344CB8AC3E}">
        <p14:creationId xmlns:p14="http://schemas.microsoft.com/office/powerpoint/2010/main" val="3203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14</a:t>
            </a:fld>
            <a:endParaRPr lang="en-US" altLang="zh-CN"/>
          </a:p>
        </p:txBody>
      </p:sp>
    </p:spTree>
    <p:extLst>
      <p:ext uri="{BB962C8B-B14F-4D97-AF65-F5344CB8AC3E}">
        <p14:creationId xmlns:p14="http://schemas.microsoft.com/office/powerpoint/2010/main" val="84254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dirty="0" smtClean="0"/>
              <a:t>跟踪流水线上所有指令、按序执行的假象</a:t>
            </a:r>
            <a:endParaRPr lang="en-US" altLang="zh-CN" dirty="0" smtClean="0"/>
          </a:p>
          <a:p>
            <a:r>
              <a:rPr lang="en-US" altLang="zh-CN" dirty="0" smtClean="0"/>
              <a:t>2.</a:t>
            </a:r>
            <a:r>
              <a:rPr lang="en-US" altLang="zh-CN" baseline="0" dirty="0" smtClean="0"/>
              <a:t> </a:t>
            </a:r>
            <a:r>
              <a:rPr lang="en-US" altLang="zh-CN" dirty="0" smtClean="0"/>
              <a:t>Dispatch</a:t>
            </a:r>
            <a:r>
              <a:rPr lang="zh-CN" altLang="en-US" dirty="0" smtClean="0"/>
              <a:t>：</a:t>
            </a:r>
            <a:r>
              <a:rPr lang="en-US" altLang="zh-CN" dirty="0" smtClean="0"/>
              <a:t>ROB</a:t>
            </a:r>
            <a:r>
              <a:rPr lang="en-US" altLang="zh-CN" baseline="0" dirty="0" smtClean="0"/>
              <a:t> &amp; Issue Window</a:t>
            </a:r>
            <a:r>
              <a:rPr lang="zh-CN" altLang="en-US" baseline="0" dirty="0" smtClean="0"/>
              <a:t>、</a:t>
            </a:r>
            <a:r>
              <a:rPr lang="en-US" altLang="zh-CN" baseline="0" dirty="0" smtClean="0"/>
              <a:t>marked busy</a:t>
            </a:r>
            <a:r>
              <a:rPr lang="zh-CN" altLang="en-US" baseline="0" dirty="0" smtClean="0"/>
              <a:t>，如果指令</a:t>
            </a:r>
            <a:r>
              <a:rPr lang="en-US" altLang="zh-CN" baseline="0" dirty="0" smtClean="0"/>
              <a:t>Completed</a:t>
            </a:r>
            <a:r>
              <a:rPr lang="zh-CN" altLang="en-US" baseline="0" dirty="0" smtClean="0"/>
              <a:t>就会被标记为</a:t>
            </a:r>
            <a:r>
              <a:rPr lang="en-US" altLang="zh-CN" baseline="0" dirty="0" smtClean="0"/>
              <a:t>not busy</a:t>
            </a:r>
          </a:p>
          <a:p>
            <a:r>
              <a:rPr lang="en-US" altLang="zh-CN" baseline="0" dirty="0" smtClean="0"/>
              <a:t>3. </a:t>
            </a:r>
            <a:r>
              <a:rPr lang="zh-CN" altLang="en-US" baseline="0" dirty="0" smtClean="0"/>
              <a:t>若位于</a:t>
            </a:r>
            <a:r>
              <a:rPr lang="en-US" altLang="zh-CN" baseline="0" dirty="0" smtClean="0"/>
              <a:t>ROB head</a:t>
            </a:r>
            <a:r>
              <a:rPr lang="zh-CN" altLang="en-US" baseline="0" dirty="0" smtClean="0"/>
              <a:t>的指令发生</a:t>
            </a:r>
            <a:r>
              <a:rPr lang="en-US" altLang="zh-CN" baseline="0" dirty="0" smtClean="0"/>
              <a:t>Exception</a:t>
            </a:r>
            <a:r>
              <a:rPr lang="zh-CN" altLang="en-US" baseline="0" dirty="0" smtClean="0"/>
              <a:t>，</a:t>
            </a:r>
            <a:r>
              <a:rPr lang="en-US" altLang="zh-CN" baseline="0" dirty="0" smtClean="0"/>
              <a:t>ROB</a:t>
            </a:r>
            <a:r>
              <a:rPr lang="zh-CN" altLang="en-US" baseline="0" dirty="0" smtClean="0"/>
              <a:t>可以选择回滚的方式回退机器状态（</a:t>
            </a:r>
            <a:r>
              <a:rPr lang="en-US" altLang="zh-CN" baseline="0" dirty="0" smtClean="0"/>
              <a:t>table mapping </a:t>
            </a:r>
            <a:r>
              <a:rPr lang="zh-CN" altLang="en-US" baseline="0" dirty="0" smtClean="0"/>
              <a:t>和 </a:t>
            </a:r>
            <a:r>
              <a:rPr lang="en-US" altLang="zh-CN" baseline="0" dirty="0" smtClean="0"/>
              <a:t>free list</a:t>
            </a:r>
            <a:r>
              <a:rPr lang="zh-CN" altLang="en-US" baseline="0" dirty="0" smtClean="0"/>
              <a:t>），整个流水线会被</a:t>
            </a:r>
            <a:r>
              <a:rPr lang="en-US" altLang="zh-CN" baseline="0" dirty="0" smtClean="0"/>
              <a:t>flush</a:t>
            </a:r>
          </a:p>
          <a:p>
            <a:r>
              <a:rPr lang="en-US" altLang="zh-CN" baseline="0" dirty="0" smtClean="0"/>
              <a:t>4. </a:t>
            </a:r>
            <a:r>
              <a:rPr lang="en-US" altLang="zh-CN" sz="1200" b="0" i="0" u="none" strike="noStrike" kern="1200" baseline="0" dirty="0" smtClean="0">
                <a:solidFill>
                  <a:schemeClr val="tx1"/>
                </a:solidFill>
                <a:latin typeface="Arial" pitchFamily="34" charset="0"/>
                <a:ea typeface="宋体" pitchFamily="2" charset="-122"/>
                <a:cs typeface="+mn-cs"/>
              </a:rPr>
              <a:t>W</a:t>
            </a:r>
            <a:r>
              <a:rPr lang="zh-CN" altLang="en-US" sz="1200" b="0" i="0" u="none" strike="noStrike" kern="1200" baseline="0" dirty="0" smtClean="0">
                <a:solidFill>
                  <a:schemeClr val="tx1"/>
                </a:solidFill>
                <a:latin typeface="Arial" pitchFamily="34" charset="0"/>
                <a:ea typeface="宋体" pitchFamily="2" charset="-122"/>
                <a:cs typeface="+mn-cs"/>
              </a:rPr>
              <a:t> 是同时</a:t>
            </a:r>
            <a:r>
              <a:rPr lang="en-US" altLang="zh-CN" sz="1200" b="0" i="0" u="none" strike="noStrike" kern="1200" baseline="0" dirty="0" smtClean="0">
                <a:solidFill>
                  <a:schemeClr val="tx1"/>
                </a:solidFill>
                <a:latin typeface="Arial" pitchFamily="34" charset="0"/>
                <a:ea typeface="宋体" pitchFamily="2" charset="-122"/>
                <a:cs typeface="+mn-cs"/>
              </a:rPr>
              <a:t>Dispatch</a:t>
            </a:r>
            <a:r>
              <a:rPr lang="zh-CN" altLang="en-US" sz="1200" b="0" i="0" u="none" strike="noStrike" kern="1200" baseline="0" dirty="0" smtClean="0">
                <a:solidFill>
                  <a:schemeClr val="tx1"/>
                </a:solidFill>
                <a:latin typeface="Arial" pitchFamily="34" charset="0"/>
                <a:ea typeface="宋体" pitchFamily="2" charset="-122"/>
                <a:cs typeface="+mn-cs"/>
              </a:rPr>
              <a:t>或提交的指令数目</a:t>
            </a:r>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5. </a:t>
            </a:r>
            <a:r>
              <a:rPr lang="zh-CN" altLang="en-US" sz="1200" b="0" i="0" u="none" strike="noStrike" kern="1200" baseline="0" dirty="0" smtClean="0">
                <a:solidFill>
                  <a:schemeClr val="tx1"/>
                </a:solidFill>
                <a:latin typeface="Arial" pitchFamily="34" charset="0"/>
                <a:ea typeface="宋体" pitchFamily="2" charset="-122"/>
                <a:cs typeface="+mn-cs"/>
              </a:rPr>
              <a:t>每次被</a:t>
            </a:r>
            <a:r>
              <a:rPr lang="en-US" altLang="zh-CN" sz="1200" b="0" i="0" u="none" strike="noStrike" kern="1200" baseline="0" dirty="0" smtClean="0">
                <a:solidFill>
                  <a:schemeClr val="tx1"/>
                </a:solidFill>
                <a:latin typeface="Arial" pitchFamily="34" charset="0"/>
                <a:ea typeface="宋体" pitchFamily="2" charset="-122"/>
                <a:cs typeface="+mn-cs"/>
              </a:rPr>
              <a:t>dispatch</a:t>
            </a:r>
            <a:r>
              <a:rPr lang="zh-CN" altLang="en-US" sz="1200" b="0" i="0" u="none" strike="noStrike" kern="1200" baseline="0" dirty="0" smtClean="0">
                <a:solidFill>
                  <a:schemeClr val="tx1"/>
                </a:solidFill>
                <a:latin typeface="Arial" pitchFamily="34" charset="0"/>
                <a:ea typeface="宋体" pitchFamily="2" charset="-122"/>
                <a:cs typeface="+mn-cs"/>
              </a:rPr>
              <a:t>的指令必须是地址连续的，并且是对齐的，这样子多个</a:t>
            </a:r>
            <a:r>
              <a:rPr lang="en-US" altLang="zh-CN" sz="1200" b="0" i="0" u="none" strike="noStrike" kern="1200" baseline="0" dirty="0" smtClean="0">
                <a:solidFill>
                  <a:schemeClr val="tx1"/>
                </a:solidFill>
                <a:latin typeface="Arial" pitchFamily="34" charset="0"/>
                <a:ea typeface="宋体" pitchFamily="2" charset="-122"/>
                <a:cs typeface="+mn-cs"/>
              </a:rPr>
              <a:t>bank</a:t>
            </a:r>
            <a:r>
              <a:rPr lang="zh-CN" altLang="en-US" sz="1200" b="0" i="0" u="none" strike="noStrike" kern="1200" baseline="0" dirty="0" smtClean="0">
                <a:solidFill>
                  <a:schemeClr val="tx1"/>
                </a:solidFill>
                <a:latin typeface="Arial" pitchFamily="34" charset="0"/>
                <a:ea typeface="宋体" pitchFamily="2" charset="-122"/>
                <a:cs typeface="+mn-cs"/>
              </a:rPr>
              <a:t>能共享</a:t>
            </a:r>
            <a:r>
              <a:rPr lang="en-US" altLang="zh-CN" sz="1200" b="0" i="0" u="none" strike="noStrike" kern="1200" baseline="0" dirty="0" smtClean="0">
                <a:solidFill>
                  <a:schemeClr val="tx1"/>
                </a:solidFill>
                <a:latin typeface="Arial" pitchFamily="34" charset="0"/>
                <a:ea typeface="宋体" pitchFamily="2" charset="-122"/>
                <a:cs typeface="+mn-cs"/>
              </a:rPr>
              <a:t>PC</a:t>
            </a:r>
            <a:r>
              <a:rPr lang="zh-CN" altLang="en-US" sz="1200" b="0" i="0" u="none" strike="noStrike" kern="1200" baseline="0" dirty="0" smtClean="0">
                <a:solidFill>
                  <a:schemeClr val="tx1"/>
                </a:solidFill>
                <a:latin typeface="Arial" pitchFamily="34" charset="0"/>
                <a:ea typeface="宋体" pitchFamily="2" charset="-122"/>
                <a:cs typeface="+mn-cs"/>
              </a:rPr>
              <a:t>的高位域，</a:t>
            </a:r>
            <a:r>
              <a:rPr lang="en-US" altLang="zh-CN" sz="1200" b="0" i="0" u="none" strike="noStrike" kern="1200" baseline="0" dirty="0" smtClean="0">
                <a:solidFill>
                  <a:schemeClr val="tx1"/>
                </a:solidFill>
                <a:latin typeface="Arial" pitchFamily="34" charset="0"/>
                <a:ea typeface="宋体" pitchFamily="2" charset="-122"/>
                <a:cs typeface="+mn-cs"/>
              </a:rPr>
              <a:t>PC</a:t>
            </a:r>
            <a:r>
              <a:rPr lang="zh-CN" altLang="en-US" sz="1200" b="0" i="0" u="none" strike="noStrike" kern="1200" baseline="0" dirty="0" smtClean="0">
                <a:solidFill>
                  <a:schemeClr val="tx1"/>
                </a:solidFill>
                <a:latin typeface="Arial" pitchFamily="34" charset="0"/>
                <a:ea typeface="宋体" pitchFamily="2" charset="-122"/>
                <a:cs typeface="+mn-cs"/>
              </a:rPr>
              <a:t>的低位域用来索引</a:t>
            </a:r>
            <a:r>
              <a:rPr lang="en-US" altLang="zh-CN" sz="1200" b="0" i="0" u="none" strike="noStrike" kern="1200" baseline="0" dirty="0" smtClean="0">
                <a:solidFill>
                  <a:schemeClr val="tx1"/>
                </a:solidFill>
                <a:latin typeface="Arial" pitchFamily="34" charset="0"/>
                <a:ea typeface="宋体" pitchFamily="2" charset="-122"/>
                <a:cs typeface="+mn-cs"/>
              </a:rPr>
              <a:t>Bank</a:t>
            </a:r>
            <a:r>
              <a:rPr lang="zh-CN" altLang="en-US" sz="1200" b="0" i="0" u="none" strike="noStrike" kern="1200" baseline="0" dirty="0" smtClean="0">
                <a:solidFill>
                  <a:schemeClr val="tx1"/>
                </a:solidFill>
                <a:latin typeface="Arial" pitchFamily="34" charset="0"/>
                <a:ea typeface="宋体" pitchFamily="2" charset="-122"/>
                <a:cs typeface="+mn-cs"/>
              </a:rPr>
              <a:t>。所以，</a:t>
            </a:r>
            <a:r>
              <a:rPr lang="en-US" altLang="zh-CN" sz="1200" b="0" i="0" u="none" strike="noStrike" kern="1200" baseline="0" dirty="0" smtClean="0">
                <a:solidFill>
                  <a:schemeClr val="tx1"/>
                </a:solidFill>
                <a:latin typeface="Arial" pitchFamily="34" charset="0"/>
                <a:ea typeface="宋体" pitchFamily="2" charset="-122"/>
                <a:cs typeface="+mn-cs"/>
              </a:rPr>
              <a:t>branch</a:t>
            </a:r>
            <a:r>
              <a:rPr lang="zh-CN" altLang="en-US" sz="1200" b="0" i="0" u="none" strike="noStrike" kern="1200" baseline="0" dirty="0" smtClean="0">
                <a:solidFill>
                  <a:schemeClr val="tx1"/>
                </a:solidFill>
                <a:latin typeface="Arial" pitchFamily="34" charset="0"/>
                <a:ea typeface="宋体" pitchFamily="2" charset="-122"/>
                <a:cs typeface="+mn-cs"/>
              </a:rPr>
              <a:t>指令可能带来</a:t>
            </a:r>
            <a:r>
              <a:rPr lang="en-US" altLang="zh-CN" sz="1200" b="0" i="0" u="none" strike="noStrike" kern="1200" baseline="0" dirty="0" smtClean="0">
                <a:solidFill>
                  <a:schemeClr val="tx1"/>
                </a:solidFill>
                <a:latin typeface="Arial" pitchFamily="34" charset="0"/>
                <a:ea typeface="宋体" pitchFamily="2" charset="-122"/>
                <a:cs typeface="+mn-cs"/>
              </a:rPr>
              <a:t>Bubble</a:t>
            </a:r>
          </a:p>
          <a:p>
            <a:r>
              <a:rPr lang="en-US" altLang="zh-CN" sz="1200" b="0" i="0" u="none" strike="noStrike" kern="1200" baseline="0" dirty="0" smtClean="0">
                <a:solidFill>
                  <a:schemeClr val="tx1"/>
                </a:solidFill>
                <a:latin typeface="Arial" pitchFamily="34" charset="0"/>
                <a:ea typeface="宋体" pitchFamily="2" charset="-122"/>
                <a:cs typeface="+mn-cs"/>
              </a:rPr>
              <a:t>6. other miscellaneous</a:t>
            </a:r>
            <a:r>
              <a:rPr lang="zh-CN" altLang="en-US" sz="1200" b="0" i="0" u="none" strike="noStrike" kern="1200" baseline="0" dirty="0" smtClean="0">
                <a:solidFill>
                  <a:schemeClr val="tx1"/>
                </a:solidFill>
                <a:latin typeface="Arial" pitchFamily="34" charset="0"/>
                <a:ea typeface="宋体" pitchFamily="2" charset="-122"/>
                <a:cs typeface="+mn-cs"/>
              </a:rPr>
              <a:t>（五花八门）</a:t>
            </a:r>
            <a:r>
              <a:rPr lang="en-US" altLang="zh-CN" sz="1200" b="0" i="0" u="none" strike="noStrike" kern="1200" baseline="0" dirty="0" smtClean="0">
                <a:solidFill>
                  <a:schemeClr val="tx1"/>
                </a:solidFill>
                <a:latin typeface="Arial" pitchFamily="34" charset="0"/>
                <a:ea typeface="宋体" pitchFamily="2" charset="-122"/>
                <a:cs typeface="+mn-cs"/>
              </a:rPr>
              <a:t> data (e.g., helpful for statistic</a:t>
            </a:r>
            <a:r>
              <a:rPr lang="zh-CN" altLang="en-US" sz="1200" b="0" i="0" u="none" strike="noStrike" kern="1200" baseline="0" dirty="0" smtClean="0">
                <a:solidFill>
                  <a:schemeClr val="tx1"/>
                </a:solidFill>
                <a:latin typeface="Arial" pitchFamily="34" charset="0"/>
                <a:ea typeface="宋体" pitchFamily="2" charset="-122"/>
                <a:cs typeface="+mn-cs"/>
              </a:rPr>
              <a:t>（统计的）</a:t>
            </a:r>
            <a:r>
              <a:rPr lang="en-US" altLang="zh-CN" sz="1200" b="0" i="0" u="none" strike="noStrike" kern="1200" baseline="0" dirty="0" smtClean="0">
                <a:solidFill>
                  <a:schemeClr val="tx1"/>
                </a:solidFill>
                <a:latin typeface="Arial" pitchFamily="34" charset="0"/>
                <a:ea typeface="宋体" pitchFamily="2" charset="-122"/>
                <a:cs typeface="+mn-cs"/>
              </a:rPr>
              <a:t> tracking)</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7. </a:t>
            </a:r>
            <a:r>
              <a:rPr lang="zh-CN" altLang="en-US" sz="1200" b="0" i="0" u="none" strike="noStrike" kern="1200" baseline="0" dirty="0" smtClean="0">
                <a:solidFill>
                  <a:schemeClr val="tx1"/>
                </a:solidFill>
                <a:latin typeface="Arial" pitchFamily="34" charset="0"/>
                <a:ea typeface="宋体" pitchFamily="2" charset="-122"/>
                <a:cs typeface="+mn-cs"/>
              </a:rPr>
              <a:t>当</a:t>
            </a:r>
            <a:r>
              <a:rPr lang="en-US" altLang="zh-CN" sz="1200" b="0" i="0" u="none" strike="noStrike" kern="1200" baseline="0" dirty="0" smtClean="0">
                <a:solidFill>
                  <a:schemeClr val="tx1"/>
                </a:solidFill>
                <a:latin typeface="Arial" pitchFamily="34" charset="0"/>
                <a:ea typeface="宋体" pitchFamily="2" charset="-122"/>
                <a:cs typeface="+mn-cs"/>
              </a:rPr>
              <a:t>store</a:t>
            </a:r>
            <a:r>
              <a:rPr lang="zh-CN" altLang="en-US" sz="1200" b="0" i="0" u="none" strike="noStrike" kern="1200" baseline="0" dirty="0" smtClean="0">
                <a:solidFill>
                  <a:schemeClr val="tx1"/>
                </a:solidFill>
                <a:latin typeface="Arial" pitchFamily="34" charset="0"/>
                <a:ea typeface="宋体" pitchFamily="2" charset="-122"/>
                <a:cs typeface="+mn-cs"/>
              </a:rPr>
              <a:t>指令被提交时，该指令被发送到</a:t>
            </a:r>
            <a:r>
              <a:rPr lang="en-US" altLang="zh-CN" sz="1200" b="0" i="0" u="none" strike="noStrike" kern="1200" baseline="0" dirty="0" smtClean="0">
                <a:solidFill>
                  <a:schemeClr val="tx1"/>
                </a:solidFill>
                <a:latin typeface="Arial" pitchFamily="34" charset="0"/>
                <a:ea typeface="宋体" pitchFamily="2" charset="-122"/>
                <a:cs typeface="+mn-cs"/>
              </a:rPr>
              <a:t>memory</a:t>
            </a:r>
            <a:r>
              <a:rPr lang="zh-CN" altLang="en-US" sz="1200" b="0" i="0" u="none" strike="noStrike" kern="1200" baseline="0" dirty="0" smtClean="0">
                <a:solidFill>
                  <a:schemeClr val="tx1"/>
                </a:solidFill>
                <a:latin typeface="Arial" pitchFamily="34" charset="0"/>
                <a:ea typeface="宋体" pitchFamily="2" charset="-122"/>
                <a:cs typeface="+mn-cs"/>
              </a:rPr>
              <a:t>，对于多个</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同时被提交，</a:t>
            </a:r>
            <a:r>
              <a:rPr lang="en-US" altLang="zh-CN" sz="1200" b="0" i="0" u="none" strike="noStrike" kern="1200" baseline="0" dirty="0" smtClean="0">
                <a:solidFill>
                  <a:schemeClr val="tx1"/>
                </a:solidFill>
                <a:latin typeface="Arial" pitchFamily="34" charset="0"/>
                <a:ea typeface="宋体" pitchFamily="2" charset="-122"/>
                <a:cs typeface="+mn-cs"/>
              </a:rPr>
              <a:t>LSU</a:t>
            </a:r>
            <a:r>
              <a:rPr lang="zh-CN" altLang="en-US" sz="1200" b="0" i="0" u="none" strike="noStrike" kern="1200" baseline="0" dirty="0" smtClean="0">
                <a:solidFill>
                  <a:schemeClr val="tx1"/>
                </a:solidFill>
                <a:latin typeface="Arial" pitchFamily="34" charset="0"/>
                <a:ea typeface="宋体" pitchFamily="2" charset="-122"/>
                <a:cs typeface="+mn-cs"/>
              </a:rPr>
              <a:t>会被告知有多少个</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被提交，</a:t>
            </a:r>
            <a:r>
              <a:rPr lang="en-US" altLang="zh-CN" sz="1200" b="0" i="0" u="none" strike="noStrike" kern="1200" baseline="0" dirty="0" smtClean="0">
                <a:solidFill>
                  <a:schemeClr val="tx1"/>
                </a:solidFill>
                <a:latin typeface="Arial" pitchFamily="34" charset="0"/>
                <a:ea typeface="宋体" pitchFamily="2" charset="-122"/>
                <a:cs typeface="+mn-cs"/>
              </a:rPr>
              <a:t>LSU</a:t>
            </a:r>
            <a:r>
              <a:rPr lang="zh-CN" altLang="en-US" sz="1200" b="0" i="0" u="none" strike="noStrike" kern="1200" baseline="0" dirty="0" smtClean="0">
                <a:solidFill>
                  <a:schemeClr val="tx1"/>
                </a:solidFill>
                <a:latin typeface="Arial" pitchFamily="34" charset="0"/>
                <a:ea typeface="宋体" pitchFamily="2" charset="-122"/>
                <a:cs typeface="+mn-cs"/>
              </a:rPr>
              <a:t>将会依次提交</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到</a:t>
            </a:r>
            <a:r>
              <a:rPr lang="en-US" altLang="zh-CN" sz="1200" b="0" i="0" u="none" strike="noStrike" kern="1200" baseline="0" dirty="0" smtClean="0">
                <a:solidFill>
                  <a:schemeClr val="tx1"/>
                </a:solidFill>
                <a:latin typeface="Arial" pitchFamily="34" charset="0"/>
                <a:ea typeface="宋体" pitchFamily="2" charset="-122"/>
                <a:cs typeface="+mn-cs"/>
              </a:rPr>
              <a:t>memory</a:t>
            </a:r>
            <a:r>
              <a:rPr lang="zh-CN" altLang="en-US" sz="1200" b="0" i="0" u="none" strike="noStrike" kern="1200" baseline="0" dirty="0" smtClean="0">
                <a:solidFill>
                  <a:schemeClr val="tx1"/>
                </a:solidFill>
                <a:latin typeface="Arial" pitchFamily="34" charset="0"/>
                <a:ea typeface="宋体" pitchFamily="2" charset="-122"/>
                <a:cs typeface="+mn-cs"/>
              </a:rPr>
              <a:t>。</a:t>
            </a:r>
            <a:endParaRPr lang="en-US" altLang="zh-CN" sz="1200" b="0" i="0" u="none" strike="noStrike" kern="1200" baseline="0" dirty="0" smtClean="0">
              <a:solidFill>
                <a:schemeClr val="tx1"/>
              </a:solidFill>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15</a:t>
            </a:fld>
            <a:endParaRPr lang="en-US" altLang="zh-CN"/>
          </a:p>
        </p:txBody>
      </p:sp>
    </p:spTree>
    <p:extLst>
      <p:ext uri="{BB962C8B-B14F-4D97-AF65-F5344CB8AC3E}">
        <p14:creationId xmlns:p14="http://schemas.microsoft.com/office/powerpoint/2010/main" val="127598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16</a:t>
            </a:fld>
            <a:endParaRPr lang="en-US" altLang="zh-CN"/>
          </a:p>
        </p:txBody>
      </p:sp>
    </p:spTree>
    <p:extLst>
      <p:ext uri="{BB962C8B-B14F-4D97-AF65-F5344CB8AC3E}">
        <p14:creationId xmlns:p14="http://schemas.microsoft.com/office/powerpoint/2010/main" val="340102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18</a:t>
            </a:fld>
            <a:endParaRPr lang="en-US" altLang="zh-CN"/>
          </a:p>
        </p:txBody>
      </p:sp>
    </p:spTree>
    <p:extLst>
      <p:ext uri="{BB962C8B-B14F-4D97-AF65-F5344CB8AC3E}">
        <p14:creationId xmlns:p14="http://schemas.microsoft.com/office/powerpoint/2010/main" val="2970442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20</a:t>
            </a:fld>
            <a:endParaRPr lang="en-US" altLang="zh-CN"/>
          </a:p>
        </p:txBody>
      </p:sp>
    </p:spTree>
    <p:extLst>
      <p:ext uri="{BB962C8B-B14F-4D97-AF65-F5344CB8AC3E}">
        <p14:creationId xmlns:p14="http://schemas.microsoft.com/office/powerpoint/2010/main" val="3581643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22</a:t>
            </a:fld>
            <a:endParaRPr lang="en-US" altLang="zh-CN"/>
          </a:p>
        </p:txBody>
      </p:sp>
    </p:spTree>
    <p:extLst>
      <p:ext uri="{BB962C8B-B14F-4D97-AF65-F5344CB8AC3E}">
        <p14:creationId xmlns:p14="http://schemas.microsoft.com/office/powerpoint/2010/main" val="2166323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24</a:t>
            </a:fld>
            <a:endParaRPr lang="en-US" altLang="zh-CN"/>
          </a:p>
        </p:txBody>
      </p:sp>
    </p:spTree>
    <p:extLst>
      <p:ext uri="{BB962C8B-B14F-4D97-AF65-F5344CB8AC3E}">
        <p14:creationId xmlns:p14="http://schemas.microsoft.com/office/powerpoint/2010/main" val="203808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a:t>
            </a:fld>
            <a:endParaRPr lang="en-US" altLang="zh-CN"/>
          </a:p>
        </p:txBody>
      </p:sp>
    </p:spTree>
    <p:extLst>
      <p:ext uri="{BB962C8B-B14F-4D97-AF65-F5344CB8AC3E}">
        <p14:creationId xmlns:p14="http://schemas.microsoft.com/office/powerpoint/2010/main" val="23209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Arial" pitchFamily="34" charset="0"/>
                <a:ea typeface="宋体" pitchFamily="2" charset="-122"/>
                <a:cs typeface="+mn-cs"/>
              </a:rPr>
              <a:t>1. Commit occurs asynchronously</a:t>
            </a:r>
          </a:p>
          <a:p>
            <a:r>
              <a:rPr lang="en-US" altLang="zh-CN" dirty="0" smtClean="0"/>
              <a:t>2.</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a:t>
            </a:fld>
            <a:endParaRPr lang="en-US" altLang="zh-CN"/>
          </a:p>
        </p:txBody>
      </p:sp>
    </p:spTree>
    <p:extLst>
      <p:ext uri="{BB962C8B-B14F-4D97-AF65-F5344CB8AC3E}">
        <p14:creationId xmlns:p14="http://schemas.microsoft.com/office/powerpoint/2010/main" val="409553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3</a:t>
            </a:fld>
            <a:endParaRPr lang="en-US" altLang="zh-CN"/>
          </a:p>
        </p:txBody>
      </p:sp>
    </p:spTree>
    <p:extLst>
      <p:ext uri="{BB962C8B-B14F-4D97-AF65-F5344CB8AC3E}">
        <p14:creationId xmlns:p14="http://schemas.microsoft.com/office/powerpoint/2010/main" val="332517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4</a:t>
            </a:fld>
            <a:endParaRPr lang="en-US" altLang="zh-CN"/>
          </a:p>
        </p:txBody>
      </p:sp>
    </p:spTree>
    <p:extLst>
      <p:ext uri="{BB962C8B-B14F-4D97-AF65-F5344CB8AC3E}">
        <p14:creationId xmlns:p14="http://schemas.microsoft.com/office/powerpoint/2010/main" val="62332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5</a:t>
            </a:fld>
            <a:endParaRPr lang="en-US" altLang="zh-CN"/>
          </a:p>
        </p:txBody>
      </p:sp>
    </p:spTree>
    <p:extLst>
      <p:ext uri="{BB962C8B-B14F-4D97-AF65-F5344CB8AC3E}">
        <p14:creationId xmlns:p14="http://schemas.microsoft.com/office/powerpoint/2010/main" val="26819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6</a:t>
            </a:fld>
            <a:endParaRPr lang="en-US" altLang="zh-CN"/>
          </a:p>
        </p:txBody>
      </p:sp>
    </p:spTree>
    <p:extLst>
      <p:ext uri="{BB962C8B-B14F-4D97-AF65-F5344CB8AC3E}">
        <p14:creationId xmlns:p14="http://schemas.microsoft.com/office/powerpoint/2010/main" val="371681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9</a:t>
            </a:fld>
            <a:endParaRPr lang="en-US" altLang="zh-CN"/>
          </a:p>
        </p:txBody>
      </p:sp>
    </p:spTree>
    <p:extLst>
      <p:ext uri="{BB962C8B-B14F-4D97-AF65-F5344CB8AC3E}">
        <p14:creationId xmlns:p14="http://schemas.microsoft.com/office/powerpoint/2010/main" val="249839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11</a:t>
            </a:fld>
            <a:endParaRPr lang="en-US" altLang="zh-CN"/>
          </a:p>
        </p:txBody>
      </p:sp>
    </p:spTree>
    <p:extLst>
      <p:ext uri="{BB962C8B-B14F-4D97-AF65-F5344CB8AC3E}">
        <p14:creationId xmlns:p14="http://schemas.microsoft.com/office/powerpoint/2010/main" val="116041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Line 1029"/>
          <p:cNvSpPr>
            <a:spLocks noChangeShapeType="1"/>
          </p:cNvSpPr>
          <p:nvPr/>
        </p:nvSpPr>
        <p:spPr bwMode="auto">
          <a:xfrm>
            <a:off x="-1" y="2205038"/>
            <a:ext cx="9144001"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square" lIns="0" tIns="0" rIns="0" bIns="0" anchor="ctr">
            <a:spAutoFit/>
          </a:bodyPr>
          <a:lstStyle/>
          <a:p>
            <a:pPr algn="ctr" eaLnBrk="0" hangingPunct="0">
              <a:defRPr/>
            </a:pPr>
            <a:endParaRPr lang="zh-CN" altLang="en-US"/>
          </a:p>
        </p:txBody>
      </p:sp>
      <p:sp>
        <p:nvSpPr>
          <p:cNvPr id="9" name="Line 1030"/>
          <p:cNvSpPr>
            <a:spLocks noChangeShapeType="1"/>
          </p:cNvSpPr>
          <p:nvPr/>
        </p:nvSpPr>
        <p:spPr bwMode="auto">
          <a:xfrm>
            <a:off x="1" y="2276475"/>
            <a:ext cx="9144000"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square" lIns="0" tIns="0" rIns="0" bIns="0" anchor="ctr">
            <a:spAutoFit/>
          </a:bodyPr>
          <a:lstStyle/>
          <a:p>
            <a:pPr algn="ctr" eaLnBrk="0" hangingPunct="0">
              <a:defRPr/>
            </a:pPr>
            <a:endParaRPr lang="zh-CN" altLang="en-US"/>
          </a:p>
        </p:txBody>
      </p:sp>
      <p:sp>
        <p:nvSpPr>
          <p:cNvPr id="5122" name="Rectangle 2"/>
          <p:cNvSpPr>
            <a:spLocks noGrp="1" noChangeArrowheads="1"/>
          </p:cNvSpPr>
          <p:nvPr>
            <p:ph type="ctrTitle"/>
          </p:nvPr>
        </p:nvSpPr>
        <p:spPr>
          <a:xfrm>
            <a:off x="827584" y="735013"/>
            <a:ext cx="7772400" cy="1470025"/>
          </a:xfrm>
        </p:spPr>
        <p:txBody>
          <a:bodyPr/>
          <a:lstStyle>
            <a:lvl1pPr algn="ctr">
              <a:defRPr sz="4400"/>
            </a:lvl1pPr>
          </a:lstStyle>
          <a:p>
            <a:r>
              <a:rPr lang="zh-CN" altLang="en-US" smtClean="0"/>
              <a:t>单击此处编辑母版标题样式</a:t>
            </a:r>
            <a:endParaRPr lang="nl-BE"/>
          </a:p>
        </p:txBody>
      </p:sp>
      <p:sp>
        <p:nvSpPr>
          <p:cNvPr id="5123" name="Rectangle 3"/>
          <p:cNvSpPr>
            <a:spLocks noGrp="1" noChangeArrowheads="1"/>
          </p:cNvSpPr>
          <p:nvPr>
            <p:ph type="subTitle" idx="1"/>
          </p:nvPr>
        </p:nvSpPr>
        <p:spPr>
          <a:xfrm>
            <a:off x="1371601" y="3429000"/>
            <a:ext cx="6400800" cy="2016224"/>
          </a:xfrm>
        </p:spPr>
        <p:txBody>
          <a:bodyPr/>
          <a:lstStyle>
            <a:lvl1pPr marL="0" indent="0" algn="ctr">
              <a:buFontTx/>
              <a:buNone/>
              <a:defRPr sz="3200"/>
            </a:lvl1pPr>
          </a:lstStyle>
          <a:p>
            <a:r>
              <a:rPr lang="zh-CN" altLang="en-US" smtClean="0"/>
              <a:t>单击此处编辑母版副标题样式</a:t>
            </a:r>
            <a:endParaRPr lang="nl-BE"/>
          </a:p>
        </p:txBody>
      </p:sp>
      <p:sp>
        <p:nvSpPr>
          <p:cNvPr id="10" name="Rectangle 4"/>
          <p:cNvSpPr>
            <a:spLocks noGrp="1" noChangeArrowheads="1"/>
          </p:cNvSpPr>
          <p:nvPr>
            <p:ph type="ftr" sz="quarter" idx="10"/>
          </p:nvPr>
        </p:nvSpPr>
        <p:spPr bwMode="auto">
          <a:xfrm>
            <a:off x="838200" y="6172200"/>
            <a:ext cx="6934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rebuchet MS" pitchFamily="34" charset="0"/>
              </a:defRPr>
            </a:lvl1pPr>
          </a:lstStyle>
          <a:p>
            <a:pPr>
              <a:defRPr/>
            </a:pPr>
            <a:endParaRPr lang="zh-CN" altLang="nl-NL"/>
          </a:p>
        </p:txBody>
      </p:sp>
    </p:spTree>
    <p:extLst>
      <p:ext uri="{BB962C8B-B14F-4D97-AF65-F5344CB8AC3E}">
        <p14:creationId xmlns:p14="http://schemas.microsoft.com/office/powerpoint/2010/main" val="40742559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837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8288" y="0"/>
            <a:ext cx="2144712"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0"/>
            <a:ext cx="62865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842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4582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908050"/>
            <a:ext cx="8382000" cy="5340350"/>
          </a:xfrm>
        </p:spPr>
        <p:txBody>
          <a:bodyPr/>
          <a:lstStyle/>
          <a:p>
            <a:pPr lvl="0"/>
            <a:r>
              <a:rPr lang="zh-CN" altLang="en-US" noProof="0" smtClean="0"/>
              <a:t>单击图标添加表格</a:t>
            </a:r>
          </a:p>
        </p:txBody>
      </p:sp>
    </p:spTree>
    <p:extLst>
      <p:ext uri="{BB962C8B-B14F-4D97-AF65-F5344CB8AC3E}">
        <p14:creationId xmlns:p14="http://schemas.microsoft.com/office/powerpoint/2010/main" val="285984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4582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908050"/>
            <a:ext cx="4114800" cy="534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14800" cy="534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135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
            <a:ext cx="8713092" cy="980728"/>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Ø"/>
              <a:defRPr sz="3200"/>
            </a:lvl1pPr>
            <a:lvl2pPr>
              <a:buFont typeface="Wingdings" pitchFamily="2" charset="2"/>
              <a:buChar char="ü"/>
              <a:defRPr sz="2800" baseline="0">
                <a:solidFill>
                  <a:schemeClr val="tx1"/>
                </a:solidFill>
              </a:defRPr>
            </a:lvl2pPr>
            <a:lvl3pPr>
              <a:defRPr sz="2400"/>
            </a:lvl3pPr>
            <a:lvl4pPr>
              <a:defRPr sz="20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121506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19974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908050"/>
            <a:ext cx="4114800" cy="534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14800" cy="534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073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6546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0695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0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3625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582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938" name="Picture 26" descr="pkunity-blu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2"/>
          <p:cNvSpPr>
            <a:spLocks noChangeShapeType="1"/>
          </p:cNvSpPr>
          <p:nvPr/>
        </p:nvSpPr>
        <p:spPr bwMode="auto">
          <a:xfrm>
            <a:off x="0" y="836712"/>
            <a:ext cx="9144000" cy="0"/>
          </a:xfrm>
          <a:prstGeom prst="line">
            <a:avLst/>
          </a:prstGeom>
          <a:ln>
            <a:solidFill>
              <a:schemeClr val="tx2">
                <a:lumMod val="50000"/>
              </a:schemeClr>
            </a:solidFill>
            <a:headEnd/>
            <a:tailEnd/>
          </a:ln>
        </p:spPr>
        <p:style>
          <a:lnRef idx="3">
            <a:schemeClr val="accent1"/>
          </a:lnRef>
          <a:fillRef idx="0">
            <a:schemeClr val="accent1"/>
          </a:fillRef>
          <a:effectRef idx="2">
            <a:schemeClr val="accent1"/>
          </a:effectRef>
          <a:fontRef idx="minor">
            <a:schemeClr val="tx1"/>
          </a:fontRef>
        </p:style>
        <p:txBody>
          <a:bodyPr wrap="none" lIns="0" tIns="0" rIns="0" bIns="0" anchor="ctr"/>
          <a:lstStyle/>
          <a:p>
            <a:pPr algn="ctr" eaLnBrk="0" hangingPunct="0">
              <a:defRPr/>
            </a:pPr>
            <a:endParaRPr lang="zh-CN" altLang="en-US"/>
          </a:p>
        </p:txBody>
      </p:sp>
      <p:sp>
        <p:nvSpPr>
          <p:cNvPr id="39942" name="Rectangle 5"/>
          <p:cNvSpPr>
            <a:spLocks noGrp="1" noChangeArrowheads="1"/>
          </p:cNvSpPr>
          <p:nvPr>
            <p:ph type="title"/>
          </p:nvPr>
        </p:nvSpPr>
        <p:spPr bwMode="auto">
          <a:xfrm>
            <a:off x="179388" y="1"/>
            <a:ext cx="8713092" cy="9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nl-NL" dirty="0" smtClean="0"/>
              <a:t>单击此处编辑母版标题样式</a:t>
            </a:r>
          </a:p>
        </p:txBody>
      </p:sp>
      <p:sp>
        <p:nvSpPr>
          <p:cNvPr id="39943" name="Rectangle 6"/>
          <p:cNvSpPr>
            <a:spLocks noGrp="1" noChangeArrowheads="1"/>
          </p:cNvSpPr>
          <p:nvPr>
            <p:ph type="body" idx="1"/>
          </p:nvPr>
        </p:nvSpPr>
        <p:spPr bwMode="auto">
          <a:xfrm>
            <a:off x="381000" y="1052736"/>
            <a:ext cx="83820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nl-NL" dirty="0" smtClean="0"/>
              <a:t>单击此处编辑母版文本样式</a:t>
            </a:r>
          </a:p>
          <a:p>
            <a:pPr lvl="1"/>
            <a:r>
              <a:rPr lang="zh-CN" altLang="nl-NL" dirty="0" smtClean="0"/>
              <a:t>第二级</a:t>
            </a:r>
          </a:p>
          <a:p>
            <a:pPr lvl="2"/>
            <a:r>
              <a:rPr lang="zh-CN" altLang="nl-NL" dirty="0" smtClean="0"/>
              <a:t>第三级</a:t>
            </a:r>
          </a:p>
          <a:p>
            <a:pPr lvl="3"/>
            <a:r>
              <a:rPr lang="zh-CN" altLang="nl-NL" dirty="0" smtClean="0"/>
              <a:t>第四级</a:t>
            </a:r>
          </a:p>
          <a:p>
            <a:pPr lvl="4"/>
            <a:r>
              <a:rPr lang="zh-CN" altLang="nl-NL" dirty="0" smtClean="0"/>
              <a:t>第五级</a:t>
            </a:r>
          </a:p>
        </p:txBody>
      </p:sp>
      <p:sp>
        <p:nvSpPr>
          <p:cNvPr id="4104" name="Rectangle 8"/>
          <p:cNvSpPr>
            <a:spLocks noChangeArrowheads="1"/>
          </p:cNvSpPr>
          <p:nvPr/>
        </p:nvSpPr>
        <p:spPr bwMode="auto">
          <a:xfrm>
            <a:off x="8548688" y="6699250"/>
            <a:ext cx="309592" cy="158750"/>
          </a:xfrm>
          <a:prstGeom prst="rect">
            <a:avLst/>
          </a:prstGeom>
          <a:noFill/>
          <a:ln w="9525">
            <a:noFill/>
            <a:miter lim="800000"/>
            <a:headEnd/>
            <a:tailEnd/>
          </a:ln>
          <a:effectLst/>
        </p:spPr>
        <p:txBody>
          <a:bodyPr lIns="0" tIns="0" rIns="0" bIns="0"/>
          <a:lstStyle/>
          <a:p>
            <a:pPr eaLnBrk="0" hangingPunct="0">
              <a:defRPr/>
            </a:pPr>
            <a:fld id="{B34EE6EB-0AA0-4D9C-AF6A-13D3F878F11D}" type="slidenum">
              <a:rPr kumimoji="1" lang="en-GB" sz="1000">
                <a:solidFill>
                  <a:srgbClr val="000000"/>
                </a:solidFill>
              </a:rPr>
              <a:pPr eaLnBrk="0" hangingPunct="0">
                <a:defRPr/>
              </a:pPr>
              <a:t>‹#›</a:t>
            </a:fld>
            <a:endParaRPr kumimoji="1" lang="en-GB" sz="1000" dirty="0">
              <a:solidFill>
                <a:srgbClr val="000000"/>
              </a:solidFill>
            </a:endParaRPr>
          </a:p>
        </p:txBody>
      </p:sp>
      <p:grpSp>
        <p:nvGrpSpPr>
          <p:cNvPr id="39945" name="Group 9"/>
          <p:cNvGrpSpPr>
            <a:grpSpLocks/>
          </p:cNvGrpSpPr>
          <p:nvPr/>
        </p:nvGrpSpPr>
        <p:grpSpPr bwMode="auto">
          <a:xfrm>
            <a:off x="-838200" y="-6350"/>
            <a:ext cx="10526713" cy="6864350"/>
            <a:chOff x="0" y="0"/>
            <a:chExt cx="6631" cy="4324"/>
          </a:xfrm>
        </p:grpSpPr>
        <p:sp>
          <p:nvSpPr>
            <p:cNvPr id="4106" name="Freeform 10"/>
            <p:cNvSpPr>
              <a:spLocks/>
            </p:cNvSpPr>
            <p:nvPr userDrawn="1"/>
          </p:nvSpPr>
          <p:spPr bwMode="auto">
            <a:xfrm>
              <a:off x="469" y="176"/>
              <a:ext cx="1710" cy="176"/>
            </a:xfrm>
            <a:custGeom>
              <a:avLst/>
              <a:gdLst/>
              <a:ahLst/>
              <a:cxnLst>
                <a:cxn ang="0">
                  <a:pos x="0" y="0"/>
                </a:cxn>
                <a:cxn ang="0">
                  <a:pos x="1710" y="0"/>
                </a:cxn>
                <a:cxn ang="0">
                  <a:pos x="1710" y="216"/>
                </a:cxn>
                <a:cxn ang="0">
                  <a:pos x="0" y="216"/>
                </a:cxn>
              </a:cxnLst>
              <a:rect l="0" t="0" r="r" b="b"/>
              <a:pathLst>
                <a:path w="1710" h="216">
                  <a:moveTo>
                    <a:pt x="0" y="0"/>
                  </a:moveTo>
                  <a:lnTo>
                    <a:pt x="1710" y="0"/>
                  </a:lnTo>
                  <a:lnTo>
                    <a:pt x="1710" y="216"/>
                  </a:lnTo>
                  <a:lnTo>
                    <a:pt x="0" y="216"/>
                  </a:lnTo>
                </a:path>
              </a:pathLst>
            </a:custGeom>
            <a:noFill/>
            <a:ln w="6350" cap="flat" cmpd="sng">
              <a:noFill/>
              <a:prstDash val="solid"/>
              <a:round/>
              <a:headEnd/>
              <a:tailEnd/>
            </a:ln>
            <a:effectLst/>
          </p:spPr>
          <p:txBody>
            <a:bodyPr lIns="0" tIns="0" rIns="0" bIns="0">
              <a:spAutoFit/>
            </a:bodyPr>
            <a:lstStyle/>
            <a:p>
              <a:pPr algn="ctr" eaLnBrk="0" hangingPunct="0">
                <a:defRPr/>
              </a:pPr>
              <a:endParaRPr lang="zh-CN" altLang="en-US"/>
            </a:p>
          </p:txBody>
        </p:sp>
        <p:grpSp>
          <p:nvGrpSpPr>
            <p:cNvPr id="39949" name="Group 11"/>
            <p:cNvGrpSpPr>
              <a:grpSpLocks/>
            </p:cNvGrpSpPr>
            <p:nvPr userDrawn="1"/>
          </p:nvGrpSpPr>
          <p:grpSpPr bwMode="auto">
            <a:xfrm>
              <a:off x="0" y="0"/>
              <a:ext cx="6631" cy="4324"/>
              <a:chOff x="0" y="0"/>
              <a:chExt cx="6631" cy="4324"/>
            </a:xfrm>
          </p:grpSpPr>
          <p:sp>
            <p:nvSpPr>
              <p:cNvPr id="4108" name="Line 12"/>
              <p:cNvSpPr>
                <a:spLocks noChangeShapeType="1"/>
              </p:cNvSpPr>
              <p:nvPr userDrawn="1"/>
            </p:nvSpPr>
            <p:spPr bwMode="auto">
              <a:xfrm>
                <a:off x="471" y="0"/>
                <a:ext cx="0" cy="4324"/>
              </a:xfrm>
              <a:prstGeom prst="line">
                <a:avLst/>
              </a:prstGeom>
              <a:noFill/>
              <a:ln w="19050">
                <a:noFill/>
                <a:prstDash val="sysDot"/>
                <a:round/>
                <a:headEnd/>
                <a:tailEnd/>
              </a:ln>
              <a:effectLst/>
            </p:spPr>
            <p:txBody>
              <a:bodyPr wrap="none"/>
              <a:lstStyle/>
              <a:p>
                <a:pPr algn="ctr" eaLnBrk="0" hangingPunct="0">
                  <a:defRPr/>
                </a:pPr>
                <a:endParaRPr lang="zh-CN" altLang="en-US"/>
              </a:p>
            </p:txBody>
          </p:sp>
          <p:sp>
            <p:nvSpPr>
              <p:cNvPr id="4" name="Line 13"/>
              <p:cNvSpPr>
                <a:spLocks noChangeShapeType="1"/>
              </p:cNvSpPr>
              <p:nvPr userDrawn="1"/>
            </p:nvSpPr>
            <p:spPr bwMode="auto">
              <a:xfrm flipH="1">
                <a:off x="0" y="4298"/>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0" name="Line 14"/>
              <p:cNvSpPr>
                <a:spLocks noChangeShapeType="1"/>
              </p:cNvSpPr>
              <p:nvPr userDrawn="1"/>
            </p:nvSpPr>
            <p:spPr bwMode="auto">
              <a:xfrm>
                <a:off x="0" y="659"/>
                <a:ext cx="6240" cy="0"/>
              </a:xfrm>
              <a:prstGeom prst="line">
                <a:avLst/>
              </a:prstGeom>
              <a:noFill/>
              <a:ln w="6350">
                <a:noFill/>
                <a:round/>
                <a:headEnd/>
                <a:tailEnd/>
              </a:ln>
              <a:effectLst/>
            </p:spPr>
            <p:txBody>
              <a:bodyPr wrap="none" lIns="0" tIns="0" rIns="0" bIns="0">
                <a:spAutoFit/>
              </a:bodyPr>
              <a:lstStyle/>
              <a:p>
                <a:pPr algn="ctr" eaLnBrk="0" hangingPunct="0">
                  <a:defRPr/>
                </a:pPr>
                <a:endParaRPr lang="zh-CN" altLang="en-US"/>
              </a:p>
            </p:txBody>
          </p:sp>
          <p:sp>
            <p:nvSpPr>
              <p:cNvPr id="4111" name="Line 15"/>
              <p:cNvSpPr>
                <a:spLocks noChangeShapeType="1"/>
              </p:cNvSpPr>
              <p:nvPr userDrawn="1"/>
            </p:nvSpPr>
            <p:spPr bwMode="auto">
              <a:xfrm>
                <a:off x="0" y="1248"/>
                <a:ext cx="6240" cy="0"/>
              </a:xfrm>
              <a:prstGeom prst="line">
                <a:avLst/>
              </a:prstGeom>
              <a:noFill/>
              <a:ln w="6350">
                <a:noFill/>
                <a:round/>
                <a:headEnd/>
                <a:tailEnd/>
              </a:ln>
              <a:effectLst/>
            </p:spPr>
            <p:txBody>
              <a:bodyPr wrap="none" lIns="0" tIns="0" rIns="0" bIns="0">
                <a:spAutoFit/>
              </a:bodyPr>
              <a:lstStyle/>
              <a:p>
                <a:pPr algn="ctr" eaLnBrk="0" hangingPunct="0">
                  <a:defRPr/>
                </a:pPr>
                <a:endParaRPr lang="zh-CN" altLang="en-US"/>
              </a:p>
            </p:txBody>
          </p:sp>
          <p:sp>
            <p:nvSpPr>
              <p:cNvPr id="4112" name="Line 16"/>
              <p:cNvSpPr>
                <a:spLocks noChangeShapeType="1"/>
              </p:cNvSpPr>
              <p:nvPr userDrawn="1"/>
            </p:nvSpPr>
            <p:spPr bwMode="auto">
              <a:xfrm>
                <a:off x="0" y="4041"/>
                <a:ext cx="6240" cy="0"/>
              </a:xfrm>
              <a:prstGeom prst="line">
                <a:avLst/>
              </a:prstGeom>
              <a:noFill/>
              <a:ln w="6350">
                <a:noFill/>
                <a:prstDash val="dash"/>
                <a:round/>
                <a:headEnd/>
                <a:tailEnd/>
              </a:ln>
              <a:effectLst/>
            </p:spPr>
            <p:txBody>
              <a:bodyPr wrap="none" lIns="0" tIns="0" rIns="0" bIns="0">
                <a:spAutoFit/>
              </a:bodyPr>
              <a:lstStyle/>
              <a:p>
                <a:pPr algn="ctr" eaLnBrk="0" hangingPunct="0">
                  <a:defRPr/>
                </a:pPr>
                <a:endParaRPr lang="zh-CN" altLang="en-US"/>
              </a:p>
            </p:txBody>
          </p:sp>
          <p:sp>
            <p:nvSpPr>
              <p:cNvPr id="4113" name="Line 17"/>
              <p:cNvSpPr>
                <a:spLocks noChangeShapeType="1"/>
              </p:cNvSpPr>
              <p:nvPr userDrawn="1"/>
            </p:nvSpPr>
            <p:spPr bwMode="auto">
              <a:xfrm>
                <a:off x="5840" y="4"/>
                <a:ext cx="0" cy="4320"/>
              </a:xfrm>
              <a:prstGeom prst="line">
                <a:avLst/>
              </a:prstGeom>
              <a:noFill/>
              <a:ln w="6350">
                <a:noFill/>
                <a:prstDash val="dash"/>
                <a:round/>
                <a:headEnd/>
                <a:tailEnd/>
              </a:ln>
              <a:effectLst/>
            </p:spPr>
            <p:txBody>
              <a:bodyPr wrap="none" lIns="0" tIns="0" rIns="0" bIns="0">
                <a:spAutoFit/>
              </a:bodyPr>
              <a:lstStyle/>
              <a:p>
                <a:pPr algn="ctr" eaLnBrk="0" hangingPunct="0">
                  <a:defRPr/>
                </a:pPr>
                <a:endParaRPr lang="zh-CN" altLang="en-US"/>
              </a:p>
            </p:txBody>
          </p:sp>
          <p:sp>
            <p:nvSpPr>
              <p:cNvPr id="4114" name="Line 18"/>
              <p:cNvSpPr>
                <a:spLocks noChangeShapeType="1"/>
              </p:cNvSpPr>
              <p:nvPr userDrawn="1"/>
            </p:nvSpPr>
            <p:spPr bwMode="auto">
              <a:xfrm>
                <a:off x="4888" y="4"/>
                <a:ext cx="0" cy="472"/>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5" name="Line 19"/>
              <p:cNvSpPr>
                <a:spLocks noChangeShapeType="1"/>
              </p:cNvSpPr>
              <p:nvPr userDrawn="1"/>
            </p:nvSpPr>
            <p:spPr bwMode="auto">
              <a:xfrm flipH="1">
                <a:off x="0" y="176"/>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6" name="Line 20"/>
              <p:cNvSpPr>
                <a:spLocks noChangeShapeType="1"/>
              </p:cNvSpPr>
              <p:nvPr userDrawn="1"/>
            </p:nvSpPr>
            <p:spPr bwMode="auto">
              <a:xfrm flipH="1">
                <a:off x="0" y="348"/>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7" name="Line 21"/>
              <p:cNvSpPr>
                <a:spLocks noChangeShapeType="1"/>
              </p:cNvSpPr>
              <p:nvPr userDrawn="1"/>
            </p:nvSpPr>
            <p:spPr bwMode="auto">
              <a:xfrm>
                <a:off x="5132" y="4"/>
                <a:ext cx="0" cy="472"/>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8" name="Rectangle 22"/>
              <p:cNvSpPr>
                <a:spLocks noChangeArrowheads="1"/>
              </p:cNvSpPr>
              <p:nvPr userDrawn="1"/>
            </p:nvSpPr>
            <p:spPr bwMode="auto">
              <a:xfrm>
                <a:off x="6382" y="0"/>
                <a:ext cx="249" cy="206"/>
              </a:xfrm>
              <a:prstGeom prst="rect">
                <a:avLst/>
              </a:prstGeom>
              <a:solidFill>
                <a:schemeClr val="bg1"/>
              </a:solidFill>
              <a:ln w="6350">
                <a:noFill/>
                <a:miter lim="800000"/>
                <a:headEnd/>
                <a:tailEnd/>
              </a:ln>
              <a:effectLst/>
            </p:spPr>
            <p:txBody>
              <a:bodyPr lIns="0" tIns="0" rIns="0" bIns="0" anchor="ctr">
                <a:spAutoFit/>
              </a:bodyPr>
              <a:lstStyle/>
              <a:p>
                <a:pPr algn="ctr" eaLnBrk="0" hangingPunct="0">
                  <a:defRPr/>
                </a:pPr>
                <a:endParaRPr lang="zh-CN" altLang="en-US"/>
              </a:p>
            </p:txBody>
          </p:sp>
          <p:sp>
            <p:nvSpPr>
              <p:cNvPr id="4119" name="Line 23"/>
              <p:cNvSpPr>
                <a:spLocks noChangeShapeType="1"/>
              </p:cNvSpPr>
              <p:nvPr userDrawn="1"/>
            </p:nvSpPr>
            <p:spPr bwMode="auto">
              <a:xfrm>
                <a:off x="849" y="0"/>
                <a:ext cx="0" cy="478"/>
              </a:xfrm>
              <a:prstGeom prst="line">
                <a:avLst/>
              </a:prstGeom>
              <a:noFill/>
              <a:ln w="6350">
                <a:noFill/>
                <a:prstDash val="dash"/>
                <a:round/>
                <a:headEnd/>
                <a:tailEnd/>
              </a:ln>
              <a:effectLst/>
            </p:spPr>
            <p:txBody>
              <a:bodyPr lIns="0" tIns="0" rIns="0" bIns="0" anchor="ctr">
                <a:spAutoFit/>
              </a:bodyPr>
              <a:lstStyle/>
              <a:p>
                <a:pPr algn="ctr" eaLnBrk="0" hangingPunct="0">
                  <a:defRPr/>
                </a:pPr>
                <a:endParaRPr lang="zh-CN" altLang="en-US"/>
              </a:p>
            </p:txBody>
          </p:sp>
        </p:grpSp>
      </p:grpSp>
      <p:sp>
        <p:nvSpPr>
          <p:cNvPr id="4120" name="Rectangle 24"/>
          <p:cNvSpPr>
            <a:spLocks noChangeArrowheads="1"/>
          </p:cNvSpPr>
          <p:nvPr/>
        </p:nvSpPr>
        <p:spPr bwMode="auto">
          <a:xfrm>
            <a:off x="3995936" y="6699250"/>
            <a:ext cx="4319389" cy="141064"/>
          </a:xfrm>
          <a:prstGeom prst="rect">
            <a:avLst/>
          </a:prstGeom>
          <a:noFill/>
          <a:ln w="6350">
            <a:noFill/>
            <a:miter lim="800000"/>
            <a:headEnd/>
            <a:tailEnd/>
          </a:ln>
          <a:effectLst/>
        </p:spPr>
        <p:txBody>
          <a:bodyPr wrap="square" lIns="0" tIns="0" rIns="0" bIns="0">
            <a:spAutoFit/>
          </a:bodyPr>
          <a:lstStyle/>
          <a:p>
            <a:pPr algn="r" eaLnBrk="0" hangingPunct="0">
              <a:lnSpc>
                <a:spcPts val="1100"/>
              </a:lnSpc>
              <a:spcBef>
                <a:spcPts val="100"/>
              </a:spcBef>
              <a:defRPr/>
            </a:pPr>
            <a:r>
              <a:rPr lang="zh-CN" altLang="en-US" sz="1000" b="0" dirty="0" smtClean="0">
                <a:solidFill>
                  <a:schemeClr val="tx1"/>
                </a:solidFill>
              </a:rPr>
              <a:t>北京大学信息科学技术学院</a:t>
            </a:r>
            <a:r>
              <a:rPr lang="en-US" altLang="zh-CN" sz="1000" b="0" baseline="0" dirty="0" smtClean="0">
                <a:solidFill>
                  <a:schemeClr val="tx1"/>
                </a:solidFill>
              </a:rPr>
              <a:t>    </a:t>
            </a:r>
            <a:r>
              <a:rPr lang="zh-CN" altLang="en-US" sz="1000" b="0" baseline="0" dirty="0" smtClean="0">
                <a:solidFill>
                  <a:schemeClr val="tx1"/>
                </a:solidFill>
              </a:rPr>
              <a:t>北京大学微处理器研发中心</a:t>
            </a:r>
            <a:endParaRPr lang="de-DE" altLang="zh-CN" sz="1000" b="0" dirty="0">
              <a:solidFill>
                <a:schemeClr val="tx1"/>
              </a:solidFill>
            </a:endParaRPr>
          </a:p>
        </p:txBody>
      </p:sp>
      <p:sp>
        <p:nvSpPr>
          <p:cNvPr id="4121" name="Line 25"/>
          <p:cNvSpPr>
            <a:spLocks noChangeShapeType="1"/>
          </p:cNvSpPr>
          <p:nvPr/>
        </p:nvSpPr>
        <p:spPr bwMode="auto">
          <a:xfrm>
            <a:off x="8431213" y="6699250"/>
            <a:ext cx="0" cy="123825"/>
          </a:xfrm>
          <a:prstGeom prst="line">
            <a:avLst/>
          </a:prstGeom>
          <a:noFill/>
          <a:ln w="9525">
            <a:solidFill>
              <a:srgbClr val="172F37"/>
            </a:solidFill>
            <a:round/>
            <a:headEnd/>
            <a:tailEnd/>
          </a:ln>
          <a:effectLst/>
        </p:spPr>
        <p:txBody>
          <a:bodyPr wrap="none" lIns="0" tIns="0" rIns="0" bIns="0" anchor="ctr">
            <a:spAutoFit/>
          </a:bodyPr>
          <a:lstStyle/>
          <a:p>
            <a:pPr algn="ctr" eaLnBrk="0" hangingPunct="0">
              <a:defRPr/>
            </a:pPr>
            <a:endParaRPr lang="zh-CN" altLang="en-US" sz="2000"/>
          </a:p>
        </p:txBody>
      </p:sp>
    </p:spTree>
  </p:cSld>
  <p:clrMap bg1="lt1" tx1="dk1" bg2="lt2" tx2="dk2" accent1="accent1" accent2="accent2" accent3="accent3" accent4="accent4" accent5="accent5" accent6="accent6" hlink="hlink" folHlink="folHlink"/>
  <p:sldLayoutIdLst>
    <p:sldLayoutId id="2147483886"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iming>
    <p:tnLst>
      <p:par>
        <p:cTn id="1" dur="indefinite" restart="never" nodeType="tmRoot"/>
      </p:par>
    </p:tnLst>
  </p:timing>
  <p:txStyles>
    <p:titleStyle>
      <a:lvl1pPr algn="l" rtl="0" eaLnBrk="0" fontAlgn="base" hangingPunct="0">
        <a:spcBef>
          <a:spcPct val="0"/>
        </a:spcBef>
        <a:spcAft>
          <a:spcPct val="0"/>
        </a:spcAft>
        <a:defRPr kumimoji="1" sz="3600" b="1" baseline="0">
          <a:solidFill>
            <a:srgbClr val="002060"/>
          </a:solidFill>
          <a:latin typeface="+mn-lt"/>
          <a:ea typeface="黑体" pitchFamily="49" charset="-122"/>
          <a:cs typeface="+mj-cs"/>
        </a:defRPr>
      </a:lvl1pPr>
      <a:lvl2pPr algn="l" rtl="0" eaLnBrk="0" fontAlgn="base" hangingPunct="0">
        <a:spcBef>
          <a:spcPct val="0"/>
        </a:spcBef>
        <a:spcAft>
          <a:spcPct val="0"/>
        </a:spcAft>
        <a:defRPr kumimoji="1" sz="2400" b="1">
          <a:solidFill>
            <a:srgbClr val="000000"/>
          </a:solidFill>
          <a:latin typeface="Arial" pitchFamily="34" charset="0"/>
          <a:ea typeface="宋体" pitchFamily="2" charset="-122"/>
        </a:defRPr>
      </a:lvl2pPr>
      <a:lvl3pPr algn="l" rtl="0" eaLnBrk="0" fontAlgn="base" hangingPunct="0">
        <a:spcBef>
          <a:spcPct val="0"/>
        </a:spcBef>
        <a:spcAft>
          <a:spcPct val="0"/>
        </a:spcAft>
        <a:defRPr kumimoji="1" sz="2400" b="1">
          <a:solidFill>
            <a:srgbClr val="000000"/>
          </a:solidFill>
          <a:latin typeface="Arial" pitchFamily="34" charset="0"/>
          <a:ea typeface="宋体" pitchFamily="2" charset="-122"/>
        </a:defRPr>
      </a:lvl3pPr>
      <a:lvl4pPr algn="l" rtl="0" eaLnBrk="0" fontAlgn="base" hangingPunct="0">
        <a:spcBef>
          <a:spcPct val="0"/>
        </a:spcBef>
        <a:spcAft>
          <a:spcPct val="0"/>
        </a:spcAft>
        <a:defRPr kumimoji="1" sz="2400" b="1">
          <a:solidFill>
            <a:srgbClr val="000000"/>
          </a:solidFill>
          <a:latin typeface="Arial" pitchFamily="34" charset="0"/>
          <a:ea typeface="宋体" pitchFamily="2" charset="-122"/>
        </a:defRPr>
      </a:lvl4pPr>
      <a:lvl5pPr algn="l" rtl="0" eaLnBrk="0" fontAlgn="base" hangingPunct="0">
        <a:spcBef>
          <a:spcPct val="0"/>
        </a:spcBef>
        <a:spcAft>
          <a:spcPct val="0"/>
        </a:spcAft>
        <a:defRPr kumimoji="1" sz="2400" b="1">
          <a:solidFill>
            <a:srgbClr val="000000"/>
          </a:solidFill>
          <a:latin typeface="Arial" pitchFamily="34" charset="0"/>
          <a:ea typeface="宋体" pitchFamily="2" charset="-122"/>
        </a:defRPr>
      </a:lvl5pPr>
      <a:lvl6pPr marL="457200" algn="l" rtl="0" eaLnBrk="1" fontAlgn="base" hangingPunct="1">
        <a:spcBef>
          <a:spcPct val="0"/>
        </a:spcBef>
        <a:spcAft>
          <a:spcPct val="0"/>
        </a:spcAft>
        <a:defRPr kumimoji="1" sz="2400" b="1">
          <a:solidFill>
            <a:srgbClr val="000000"/>
          </a:solidFill>
          <a:latin typeface="Arial" pitchFamily="34" charset="0"/>
          <a:ea typeface="宋体" pitchFamily="2" charset="-122"/>
        </a:defRPr>
      </a:lvl6pPr>
      <a:lvl7pPr marL="914400" algn="l" rtl="0" eaLnBrk="1" fontAlgn="base" hangingPunct="1">
        <a:spcBef>
          <a:spcPct val="0"/>
        </a:spcBef>
        <a:spcAft>
          <a:spcPct val="0"/>
        </a:spcAft>
        <a:defRPr kumimoji="1" sz="2400" b="1">
          <a:solidFill>
            <a:srgbClr val="000000"/>
          </a:solidFill>
          <a:latin typeface="Arial" pitchFamily="34" charset="0"/>
          <a:ea typeface="宋体" pitchFamily="2" charset="-122"/>
        </a:defRPr>
      </a:lvl7pPr>
      <a:lvl8pPr marL="1371600" algn="l" rtl="0" eaLnBrk="1" fontAlgn="base" hangingPunct="1">
        <a:spcBef>
          <a:spcPct val="0"/>
        </a:spcBef>
        <a:spcAft>
          <a:spcPct val="0"/>
        </a:spcAft>
        <a:defRPr kumimoji="1" sz="2400" b="1">
          <a:solidFill>
            <a:srgbClr val="000000"/>
          </a:solidFill>
          <a:latin typeface="Arial" pitchFamily="34" charset="0"/>
          <a:ea typeface="宋体" pitchFamily="2" charset="-122"/>
        </a:defRPr>
      </a:lvl8pPr>
      <a:lvl9pPr marL="1828800" algn="l" rtl="0" eaLnBrk="1" fontAlgn="base" hangingPunct="1">
        <a:spcBef>
          <a:spcPct val="0"/>
        </a:spcBef>
        <a:spcAft>
          <a:spcPct val="0"/>
        </a:spcAft>
        <a:defRPr kumimoji="1" sz="2400" b="1">
          <a:solidFill>
            <a:srgbClr val="000000"/>
          </a:solidFill>
          <a:latin typeface="Arial" pitchFamily="34" charset="0"/>
          <a:ea typeface="宋体" pitchFamily="2" charset="-122"/>
        </a:defRPr>
      </a:lvl9pPr>
    </p:titleStyle>
    <p:bodyStyle>
      <a:lvl1pPr marL="342900" indent="-342900" algn="just" rtl="0" eaLnBrk="1" fontAlgn="base" hangingPunct="1">
        <a:spcBef>
          <a:spcPct val="20000"/>
        </a:spcBef>
        <a:spcAft>
          <a:spcPct val="0"/>
        </a:spcAft>
        <a:buChar char="•"/>
        <a:defRPr sz="2400" baseline="0">
          <a:solidFill>
            <a:schemeClr val="tx1"/>
          </a:solidFill>
          <a:latin typeface="Arial" pitchFamily="34" charset="0"/>
          <a:ea typeface="黑体" pitchFamily="49" charset="-122"/>
          <a:cs typeface="+mn-cs"/>
        </a:defRPr>
      </a:lvl1pPr>
      <a:lvl2pPr marL="742950" indent="-285750" algn="just" rtl="0" eaLnBrk="1" fontAlgn="base" hangingPunct="1">
        <a:spcBef>
          <a:spcPct val="20000"/>
        </a:spcBef>
        <a:spcAft>
          <a:spcPct val="0"/>
        </a:spcAft>
        <a:buChar char="–"/>
        <a:defRPr sz="2000" baseline="0">
          <a:solidFill>
            <a:schemeClr val="tx2"/>
          </a:solidFill>
          <a:latin typeface="Arial" pitchFamily="34" charset="0"/>
          <a:ea typeface="黑体" pitchFamily="49" charset="-122"/>
        </a:defRPr>
      </a:lvl2pPr>
      <a:lvl3pPr marL="1143000" indent="-228600" algn="just" rtl="0" eaLnBrk="1" fontAlgn="base" hangingPunct="1">
        <a:spcBef>
          <a:spcPct val="20000"/>
        </a:spcBef>
        <a:spcAft>
          <a:spcPct val="0"/>
        </a:spcAft>
        <a:buChar char="•"/>
        <a:defRPr baseline="0">
          <a:solidFill>
            <a:schemeClr val="tx1"/>
          </a:solidFill>
          <a:latin typeface="Arial" pitchFamily="34" charset="0"/>
          <a:ea typeface="黑体" pitchFamily="49" charset="-122"/>
        </a:defRPr>
      </a:lvl3pPr>
      <a:lvl4pPr marL="1600200" indent="-228600" algn="just" rtl="0" eaLnBrk="1" fontAlgn="base" hangingPunct="1">
        <a:spcBef>
          <a:spcPct val="20000"/>
        </a:spcBef>
        <a:spcAft>
          <a:spcPct val="0"/>
        </a:spcAft>
        <a:buChar char="–"/>
        <a:defRPr sz="1600" baseline="0">
          <a:solidFill>
            <a:schemeClr val="tx1"/>
          </a:solidFill>
          <a:latin typeface="Arial" pitchFamily="34" charset="0"/>
          <a:ea typeface="黑体" pitchFamily="49" charset="-122"/>
        </a:defRPr>
      </a:lvl4pPr>
      <a:lvl5pPr marL="2057400" indent="-228600" algn="just" rtl="0" eaLnBrk="1" fontAlgn="base" hangingPunct="1">
        <a:spcBef>
          <a:spcPct val="20000"/>
        </a:spcBef>
        <a:spcAft>
          <a:spcPct val="0"/>
        </a:spcAft>
        <a:buChar char="»"/>
        <a:defRPr sz="14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19180"/>
            <a:ext cx="9144000" cy="1569660"/>
          </a:xfrm>
          <a:prstGeom prst="rect">
            <a:avLst/>
          </a:prstGeom>
        </p:spPr>
        <p:txBody>
          <a:bodyPr wrap="square">
            <a:spAutoFit/>
          </a:bodyPr>
          <a:lstStyle/>
          <a:p>
            <a:pPr algn="ctr"/>
            <a:r>
              <a:rPr kumimoji="1" lang="zh-CN" altLang="en-US"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rPr>
              <a:t>北京大学微处理器研发中心</a:t>
            </a:r>
            <a:endParaRPr kumimoji="1" lang="en-US" altLang="zh-CN"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endParaRPr>
          </a:p>
          <a:p>
            <a:pPr algn="ctr"/>
            <a:r>
              <a:rPr kumimoji="1" lang="zh-CN" altLang="en-US"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rPr>
              <a:t>硕士工作汇报</a:t>
            </a:r>
            <a:endParaRPr lang="zh-CN" altLang="en-US" sz="2000" b="0" dirty="0">
              <a:effectLst>
                <a:outerShdw blurRad="50800" dist="38100" dir="2700000" algn="tl" rotWithShape="0">
                  <a:prstClr val="black">
                    <a:alpha val="40000"/>
                  </a:prstClr>
                </a:outerShdw>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2005281617"/>
              </p:ext>
            </p:extLst>
          </p:nvPr>
        </p:nvGraphicFramePr>
        <p:xfrm>
          <a:off x="1763688" y="4034760"/>
          <a:ext cx="5652628" cy="1554480"/>
        </p:xfrm>
        <a:graphic>
          <a:graphicData uri="http://schemas.openxmlformats.org/drawingml/2006/table">
            <a:tbl>
              <a:tblPr firstRow="1" bandRow="1">
                <a:tableStyleId>{5C22544A-7EE6-4342-B048-85BDC9FD1C3A}</a:tableStyleId>
              </a:tblPr>
              <a:tblGrid>
                <a:gridCol w="2268252"/>
                <a:gridCol w="3384376"/>
              </a:tblGrid>
              <a:tr h="466851">
                <a:tc>
                  <a:txBody>
                    <a:bodyPr/>
                    <a:lstStyle/>
                    <a:p>
                      <a:r>
                        <a:rPr kumimoji="1" lang="zh-CN" altLang="en-US" sz="2800" b="0" kern="0" cap="all" dirty="0" smtClean="0">
                          <a:ln w="0"/>
                          <a:solidFill>
                            <a:schemeClr val="tx1"/>
                          </a:solidFill>
                          <a:latin typeface="+mn-lt"/>
                          <a:ea typeface="+mn-ea"/>
                          <a:cs typeface="+mn-cs"/>
                        </a:rPr>
                        <a:t>姓名</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0" dirty="0" smtClean="0">
                          <a:solidFill>
                            <a:schemeClr val="tx1"/>
                          </a:solidFill>
                          <a:latin typeface="+mn-lt"/>
                          <a:ea typeface="+mn-ea"/>
                        </a:rPr>
                        <a:t>阳庆红</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6851">
                <a:tc>
                  <a:txBody>
                    <a:bodyPr/>
                    <a:lstStyle/>
                    <a:p>
                      <a:r>
                        <a:rPr lang="zh-CN" altLang="en-US" sz="2800" b="0" dirty="0" smtClean="0">
                          <a:solidFill>
                            <a:schemeClr val="tx1"/>
                          </a:solidFill>
                          <a:latin typeface="+mn-lt"/>
                          <a:ea typeface="+mn-ea"/>
                        </a:rPr>
                        <a:t>学号</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0" dirty="0" smtClean="0">
                          <a:solidFill>
                            <a:schemeClr val="tx1"/>
                          </a:solidFill>
                          <a:latin typeface="+mn-lt"/>
                          <a:ea typeface="+mn-ea"/>
                        </a:rPr>
                        <a:t>1501214366</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6851">
                <a:tc>
                  <a:txBody>
                    <a:bodyPr/>
                    <a:lstStyle/>
                    <a:p>
                      <a:r>
                        <a:rPr lang="zh-CN" altLang="en-US" sz="2800" b="0" dirty="0" smtClean="0">
                          <a:solidFill>
                            <a:schemeClr val="tx1"/>
                          </a:solidFill>
                          <a:latin typeface="+mn-lt"/>
                          <a:ea typeface="+mn-ea"/>
                        </a:rPr>
                        <a:t>年级</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0" dirty="0" smtClean="0">
                          <a:solidFill>
                            <a:schemeClr val="tx1"/>
                          </a:solidFill>
                          <a:latin typeface="+mn-lt"/>
                          <a:ea typeface="+mn-ea"/>
                        </a:rPr>
                        <a:t>2015</a:t>
                      </a:r>
                      <a:r>
                        <a:rPr lang="zh-CN" altLang="en-US" sz="2800" b="0" dirty="0" smtClean="0">
                          <a:solidFill>
                            <a:schemeClr val="tx1"/>
                          </a:solidFill>
                          <a:latin typeface="+mn-lt"/>
                          <a:ea typeface="+mn-ea"/>
                        </a:rPr>
                        <a:t>级</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文本框 2"/>
          <p:cNvSpPr txBox="1"/>
          <p:nvPr/>
        </p:nvSpPr>
        <p:spPr>
          <a:xfrm>
            <a:off x="1763688" y="2780928"/>
            <a:ext cx="5472608" cy="769441"/>
          </a:xfrm>
          <a:prstGeom prst="rect">
            <a:avLst/>
          </a:prstGeom>
          <a:noFill/>
        </p:spPr>
        <p:txBody>
          <a:bodyPr wrap="square" rtlCol="0">
            <a:spAutoFit/>
          </a:bodyPr>
          <a:lstStyle/>
          <a:p>
            <a:pPr algn="ctr"/>
            <a:r>
              <a:rPr lang="en-US" altLang="zh-CN" sz="4400" dirty="0" smtClean="0">
                <a:solidFill>
                  <a:schemeClr val="tx1"/>
                </a:solidFill>
              </a:rPr>
              <a:t>BOOM Core</a:t>
            </a:r>
            <a:endParaRPr lang="zh-CN" altLang="en-US" sz="4400" dirty="0">
              <a:solidFill>
                <a:schemeClr val="tx1"/>
              </a:solidFill>
            </a:endParaRPr>
          </a:p>
        </p:txBody>
      </p:sp>
    </p:spTree>
  </p:cSld>
  <p:clrMapOvr>
    <a:masterClrMapping/>
  </p:clrMapOvr>
  <p:transition advTm="320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solidFill>
                  <a:srgbClr val="FF0000"/>
                </a:solidFill>
              </a:rPr>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3465000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Decode Stage</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The decode stage takes instructions from the fetch buffer, decodes them, and allocates the </a:t>
            </a:r>
            <a:r>
              <a:rPr lang="en-US" altLang="zh-CN" sz="2400" dirty="0" smtClean="0">
                <a:latin typeface="Calibri (正文)"/>
              </a:rPr>
              <a:t>necessary resources </a:t>
            </a:r>
            <a:r>
              <a:rPr lang="en-US" altLang="zh-CN" sz="2400" dirty="0">
                <a:latin typeface="Calibri (正文)"/>
              </a:rPr>
              <a:t>as required by each instruction. The decode stage will stall as needed if not all </a:t>
            </a:r>
            <a:r>
              <a:rPr lang="en-US" altLang="zh-CN" sz="2400" dirty="0" smtClean="0">
                <a:latin typeface="Calibri (正文)"/>
              </a:rPr>
              <a:t>resources are </a:t>
            </a:r>
            <a:r>
              <a:rPr lang="en-US" altLang="zh-CN" sz="2400" dirty="0">
                <a:latin typeface="Calibri (正文)"/>
              </a:rPr>
              <a:t>available.</a:t>
            </a:r>
            <a:endParaRPr lang="zh-CN" altLang="en-US" sz="2400" dirty="0">
              <a:latin typeface="Calibri (正文)"/>
            </a:endParaRPr>
          </a:p>
        </p:txBody>
      </p:sp>
    </p:spTree>
    <p:extLst>
      <p:ext uri="{BB962C8B-B14F-4D97-AF65-F5344CB8AC3E}">
        <p14:creationId xmlns:p14="http://schemas.microsoft.com/office/powerpoint/2010/main" val="3958583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solidFill>
                  <a:srgbClr val="FF0000"/>
                </a:solidFill>
              </a:rPr>
              <a:t>The Rename Stage</a:t>
            </a:r>
          </a:p>
          <a:p>
            <a:r>
              <a:rPr lang="en-US" altLang="zh-CN" sz="2400" dirty="0" smtClean="0"/>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957320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Rename Stage</a:t>
            </a:r>
            <a:endParaRPr lang="zh-CN" altLang="en-US" dirty="0"/>
          </a:p>
        </p:txBody>
      </p:sp>
      <p:sp>
        <p:nvSpPr>
          <p:cNvPr id="3" name="内容占位符 2"/>
          <p:cNvSpPr>
            <a:spLocks noGrp="1"/>
          </p:cNvSpPr>
          <p:nvPr>
            <p:ph idx="1"/>
          </p:nvPr>
        </p:nvSpPr>
        <p:spPr>
          <a:xfrm>
            <a:off x="6372200" y="1052736"/>
            <a:ext cx="2390800" cy="5328592"/>
          </a:xfrm>
        </p:spPr>
        <p:txBody>
          <a:bodyPr/>
          <a:lstStyle/>
          <a:p>
            <a:pPr algn="l">
              <a:spcAft>
                <a:spcPts val="1200"/>
              </a:spcAft>
            </a:pPr>
            <a:r>
              <a:rPr lang="en-US" altLang="zh-CN" sz="2400" dirty="0" smtClean="0"/>
              <a:t>WAW &amp; WAR</a:t>
            </a:r>
            <a:endParaRPr lang="en-US" altLang="zh-CN" sz="2000" dirty="0" smtClean="0"/>
          </a:p>
          <a:p>
            <a:pPr algn="l">
              <a:spcAft>
                <a:spcPts val="1200"/>
              </a:spcAft>
            </a:pPr>
            <a:r>
              <a:rPr lang="en-US" altLang="zh-CN" sz="2400" dirty="0" smtClean="0"/>
              <a:t>Explicit &amp; Implicit</a:t>
            </a:r>
          </a:p>
          <a:p>
            <a:pPr algn="l">
              <a:spcAft>
                <a:spcPts val="1200"/>
              </a:spcAft>
            </a:pPr>
            <a:r>
              <a:rPr lang="en-US" altLang="zh-CN" sz="2400" dirty="0"/>
              <a:t>Committed &amp; Speculative</a:t>
            </a:r>
          </a:p>
          <a:p>
            <a:pPr algn="l">
              <a:spcAft>
                <a:spcPts val="1200"/>
              </a:spcAft>
            </a:pPr>
            <a:r>
              <a:rPr lang="en-US" altLang="zh-CN" sz="2400" dirty="0" smtClean="0"/>
              <a:t>Branch</a:t>
            </a:r>
          </a:p>
          <a:p>
            <a:pPr algn="l">
              <a:spcAft>
                <a:spcPts val="1200"/>
              </a:spcAft>
            </a:pPr>
            <a:r>
              <a:rPr lang="en-US" altLang="zh-CN" sz="2400" dirty="0" smtClean="0"/>
              <a:t>Exception</a:t>
            </a:r>
          </a:p>
        </p:txBody>
      </p:sp>
      <p:pic>
        <p:nvPicPr>
          <p:cNvPr id="4" name="图片 3"/>
          <p:cNvPicPr>
            <a:picLocks noChangeAspect="1"/>
          </p:cNvPicPr>
          <p:nvPr/>
        </p:nvPicPr>
        <p:blipFill>
          <a:blip r:embed="rId3"/>
          <a:stretch>
            <a:fillRect/>
          </a:stretch>
        </p:blipFill>
        <p:spPr>
          <a:xfrm>
            <a:off x="395536" y="1052736"/>
            <a:ext cx="5886450" cy="5362575"/>
          </a:xfrm>
          <a:prstGeom prst="rect">
            <a:avLst/>
          </a:prstGeom>
          <a:ln>
            <a:solidFill>
              <a:schemeClr val="accent1"/>
            </a:solidFill>
          </a:ln>
        </p:spPr>
      </p:pic>
    </p:spTree>
    <p:extLst>
      <p:ext uri="{BB962C8B-B14F-4D97-AF65-F5344CB8AC3E}">
        <p14:creationId xmlns:p14="http://schemas.microsoft.com/office/powerpoint/2010/main" val="1332493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Rename Stage</a:t>
            </a:r>
            <a:endParaRPr lang="zh-CN" altLang="en-US" dirty="0"/>
          </a:p>
        </p:txBody>
      </p:sp>
      <p:pic>
        <p:nvPicPr>
          <p:cNvPr id="6" name="图片 5"/>
          <p:cNvPicPr>
            <a:picLocks noChangeAspect="1"/>
          </p:cNvPicPr>
          <p:nvPr/>
        </p:nvPicPr>
        <p:blipFill>
          <a:blip r:embed="rId3"/>
          <a:stretch>
            <a:fillRect/>
          </a:stretch>
        </p:blipFill>
        <p:spPr>
          <a:xfrm>
            <a:off x="431478" y="1196752"/>
            <a:ext cx="8208912" cy="4807777"/>
          </a:xfrm>
          <a:prstGeom prst="rect">
            <a:avLst/>
          </a:prstGeom>
        </p:spPr>
      </p:pic>
    </p:spTree>
    <p:extLst>
      <p:ext uri="{BB962C8B-B14F-4D97-AF65-F5344CB8AC3E}">
        <p14:creationId xmlns:p14="http://schemas.microsoft.com/office/powerpoint/2010/main" val="2636543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solidFill>
                  <a:srgbClr val="FF0000"/>
                </a:solidFill>
              </a:rPr>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517795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 &amp; The Dispatch Stage </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ROB </a:t>
            </a:r>
            <a:r>
              <a:rPr lang="en-US" altLang="zh-CN" sz="2400" dirty="0" smtClean="0">
                <a:latin typeface="Calibri (正文)"/>
              </a:rPr>
              <a:t>Organization</a:t>
            </a:r>
          </a:p>
          <a:p>
            <a:pPr lvl="1"/>
            <a:r>
              <a:rPr lang="en-US" altLang="zh-CN" sz="2000" dirty="0">
                <a:latin typeface="Calibri (正文)"/>
              </a:rPr>
              <a:t>circular </a:t>
            </a:r>
            <a:r>
              <a:rPr lang="en-US" altLang="zh-CN" sz="2000" dirty="0" smtClean="0">
                <a:latin typeface="Calibri (正文)"/>
              </a:rPr>
              <a:t>buffer</a:t>
            </a:r>
            <a:r>
              <a:rPr lang="zh-CN" altLang="en-US" sz="2000" dirty="0" smtClean="0">
                <a:latin typeface="Calibri (正文)"/>
              </a:rPr>
              <a:t>、</a:t>
            </a:r>
            <a:r>
              <a:rPr lang="en-US" altLang="zh-CN" sz="2000" dirty="0">
                <a:latin typeface="Calibri (正文)"/>
              </a:rPr>
              <a:t>w</a:t>
            </a:r>
            <a:r>
              <a:rPr lang="en-US" altLang="zh-CN" sz="2000" dirty="0" smtClean="0">
                <a:latin typeface="Calibri (正文)"/>
              </a:rPr>
              <a:t> banks</a:t>
            </a:r>
          </a:p>
          <a:p>
            <a:pPr lvl="1"/>
            <a:r>
              <a:rPr lang="en-US" altLang="zh-CN" sz="2000" dirty="0" smtClean="0">
                <a:latin typeface="Calibri (正文)"/>
              </a:rPr>
              <a:t>valid/busy/exception/branch mask/</a:t>
            </a:r>
            <a:r>
              <a:rPr lang="en-US" altLang="zh-CN" sz="2000" dirty="0" err="1" smtClean="0">
                <a:latin typeface="Calibri (正文)"/>
              </a:rPr>
              <a:t>uopc</a:t>
            </a:r>
            <a:r>
              <a:rPr lang="en-US" altLang="zh-CN" sz="2000" dirty="0" smtClean="0">
                <a:latin typeface="Calibri (正文)"/>
              </a:rPr>
              <a:t>/</a:t>
            </a:r>
            <a:r>
              <a:rPr lang="en-US" altLang="zh-CN" sz="2000" dirty="0" err="1">
                <a:latin typeface="Calibri (正文)"/>
              </a:rPr>
              <a:t>l</a:t>
            </a:r>
            <a:r>
              <a:rPr lang="en-US" altLang="zh-CN" sz="2000" dirty="0" err="1" smtClean="0">
                <a:latin typeface="Calibri (正文)"/>
              </a:rPr>
              <a:t>rd</a:t>
            </a:r>
            <a:r>
              <a:rPr lang="en-US" altLang="zh-CN" sz="2000" dirty="0" smtClean="0">
                <a:latin typeface="Calibri (正文)"/>
              </a:rPr>
              <a:t>/stale </a:t>
            </a:r>
            <a:r>
              <a:rPr lang="en-US" altLang="zh-CN" sz="2000" dirty="0" err="1" smtClean="0">
                <a:latin typeface="Calibri (正文)"/>
              </a:rPr>
              <a:t>pdst</a:t>
            </a:r>
            <a:endParaRPr lang="en-US" altLang="zh-CN" sz="2000" dirty="0" smtClean="0">
              <a:latin typeface="Calibri (正文)"/>
            </a:endParaRPr>
          </a:p>
          <a:p>
            <a:pPr lvl="1"/>
            <a:r>
              <a:rPr lang="en-US" altLang="zh-CN" sz="2000" dirty="0" smtClean="0">
                <a:latin typeface="Calibri (正文)"/>
              </a:rPr>
              <a:t>floating-point </a:t>
            </a:r>
            <a:r>
              <a:rPr lang="en-US" altLang="zh-CN" sz="2000" dirty="0">
                <a:latin typeface="Calibri (正文)"/>
              </a:rPr>
              <a:t>status updates/other miscellaneous data</a:t>
            </a:r>
            <a:endParaRPr lang="zh-CN" altLang="en-US" sz="2000" dirty="0">
              <a:latin typeface="Calibri (正文)"/>
            </a:endParaRPr>
          </a:p>
        </p:txBody>
      </p:sp>
      <p:pic>
        <p:nvPicPr>
          <p:cNvPr id="4" name="图片 3"/>
          <p:cNvPicPr>
            <a:picLocks noChangeAspect="1"/>
          </p:cNvPicPr>
          <p:nvPr/>
        </p:nvPicPr>
        <p:blipFill>
          <a:blip r:embed="rId3"/>
          <a:stretch>
            <a:fillRect/>
          </a:stretch>
        </p:blipFill>
        <p:spPr>
          <a:xfrm>
            <a:off x="1009650" y="2708920"/>
            <a:ext cx="7124700" cy="3571875"/>
          </a:xfrm>
          <a:prstGeom prst="rect">
            <a:avLst/>
          </a:prstGeom>
          <a:ln>
            <a:solidFill>
              <a:schemeClr val="accent1"/>
            </a:solidFill>
          </a:ln>
        </p:spPr>
      </p:pic>
      <p:sp>
        <p:nvSpPr>
          <p:cNvPr id="5" name="文本框 4"/>
          <p:cNvSpPr txBox="1"/>
          <p:nvPr/>
        </p:nvSpPr>
        <p:spPr>
          <a:xfrm>
            <a:off x="1369690" y="6258798"/>
            <a:ext cx="6514678" cy="338554"/>
          </a:xfrm>
          <a:prstGeom prst="rect">
            <a:avLst/>
          </a:prstGeom>
          <a:noFill/>
        </p:spPr>
        <p:txBody>
          <a:bodyPr wrap="square" rtlCol="0">
            <a:spAutoFit/>
          </a:bodyPr>
          <a:lstStyle/>
          <a:p>
            <a:r>
              <a:rPr lang="en-US" altLang="zh-CN" sz="1600" b="0" dirty="0">
                <a:solidFill>
                  <a:schemeClr val="tx1"/>
                </a:solidFill>
              </a:rPr>
              <a:t>Figure 6.1</a:t>
            </a:r>
            <a:r>
              <a:rPr lang="en-US" altLang="zh-CN" sz="1600" b="0" dirty="0" smtClean="0">
                <a:solidFill>
                  <a:schemeClr val="tx1"/>
                </a:solidFill>
              </a:rPr>
              <a:t>: The </a:t>
            </a:r>
            <a:r>
              <a:rPr lang="en-US" altLang="zh-CN" sz="1600" b="0">
                <a:solidFill>
                  <a:schemeClr val="tx1"/>
                </a:solidFill>
              </a:rPr>
              <a:t>Reorder </a:t>
            </a:r>
            <a:r>
              <a:rPr lang="en-US" altLang="zh-CN" sz="1600" b="0" smtClean="0">
                <a:solidFill>
                  <a:schemeClr val="tx1"/>
                </a:solidFill>
              </a:rPr>
              <a:t>Buffer </a:t>
            </a:r>
            <a:r>
              <a:rPr lang="en-US" altLang="zh-CN" sz="1600" b="0" dirty="0">
                <a:solidFill>
                  <a:schemeClr val="tx1"/>
                </a:solidFill>
              </a:rPr>
              <a:t>for a two-wide BOOM with </a:t>
            </a:r>
            <a:r>
              <a:rPr lang="en-US" altLang="zh-CN" sz="1600" b="0" dirty="0" smtClean="0">
                <a:solidFill>
                  <a:schemeClr val="tx1"/>
                </a:solidFill>
              </a:rPr>
              <a:t>three-issue</a:t>
            </a:r>
            <a:endParaRPr lang="zh-CN" altLang="en-US" sz="1600" dirty="0">
              <a:solidFill>
                <a:schemeClr val="tx1"/>
              </a:solidFill>
            </a:endParaRPr>
          </a:p>
        </p:txBody>
      </p:sp>
    </p:spTree>
    <p:extLst>
      <p:ext uri="{BB962C8B-B14F-4D97-AF65-F5344CB8AC3E}">
        <p14:creationId xmlns:p14="http://schemas.microsoft.com/office/powerpoint/2010/main" val="3433323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endParaRPr lang="en-US" altLang="zh-CN" sz="2400" dirty="0" smtClean="0"/>
          </a:p>
          <a:p>
            <a:r>
              <a:rPr lang="en-US" altLang="zh-CN" sz="2400" dirty="0">
                <a:solidFill>
                  <a:srgbClr val="FF0000"/>
                </a:solidFill>
              </a:rPr>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2676233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Issue Slot</a:t>
            </a:r>
            <a:endParaRPr lang="zh-CN" altLang="en-US" dirty="0"/>
          </a:p>
        </p:txBody>
      </p:sp>
      <p:sp>
        <p:nvSpPr>
          <p:cNvPr id="3" name="内容占位符 2"/>
          <p:cNvSpPr>
            <a:spLocks noGrp="1"/>
          </p:cNvSpPr>
          <p:nvPr>
            <p:ph idx="1"/>
          </p:nvPr>
        </p:nvSpPr>
        <p:spPr/>
        <p:txBody>
          <a:bodyPr/>
          <a:lstStyle/>
          <a:p>
            <a:r>
              <a:rPr lang="zh-CN" altLang="en-US" sz="2400" dirty="0" smtClean="0">
                <a:latin typeface="Calibri (正文)"/>
              </a:rPr>
              <a:t>简单介绍</a:t>
            </a:r>
            <a:r>
              <a:rPr lang="en-US" altLang="zh-CN" sz="2400" dirty="0" smtClean="0">
                <a:latin typeface="Calibri (正文)"/>
              </a:rPr>
              <a:t>~~~</a:t>
            </a:r>
            <a:endParaRPr lang="zh-CN" altLang="en-US" sz="2400" dirty="0">
              <a:latin typeface="Calibri (正文)"/>
            </a:endParaRPr>
          </a:p>
        </p:txBody>
      </p:sp>
      <p:pic>
        <p:nvPicPr>
          <p:cNvPr id="4" name="图片 3"/>
          <p:cNvPicPr>
            <a:picLocks noChangeAspect="1"/>
          </p:cNvPicPr>
          <p:nvPr/>
        </p:nvPicPr>
        <p:blipFill>
          <a:blip r:embed="rId2"/>
          <a:stretch>
            <a:fillRect/>
          </a:stretch>
        </p:blipFill>
        <p:spPr>
          <a:xfrm>
            <a:off x="1573659" y="2119460"/>
            <a:ext cx="5924550" cy="4333875"/>
          </a:xfrm>
          <a:prstGeom prst="rect">
            <a:avLst/>
          </a:prstGeom>
        </p:spPr>
      </p:pic>
    </p:spTree>
    <p:extLst>
      <p:ext uri="{BB962C8B-B14F-4D97-AF65-F5344CB8AC3E}">
        <p14:creationId xmlns:p14="http://schemas.microsoft.com/office/powerpoint/2010/main" val="3369439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endParaRPr lang="en-US" altLang="zh-CN" sz="2400" dirty="0" smtClean="0"/>
          </a:p>
          <a:p>
            <a:r>
              <a:rPr lang="en-US" altLang="zh-CN" sz="2400" dirty="0"/>
              <a:t>The Issue Unit</a:t>
            </a:r>
          </a:p>
          <a:p>
            <a:r>
              <a:rPr lang="en-US" altLang="zh-CN" sz="2400" dirty="0">
                <a:solidFill>
                  <a:srgbClr val="FF0000"/>
                </a:solidFill>
              </a:rPr>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180239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solidFill>
                  <a:srgbClr val="FF0000"/>
                </a:solidFill>
              </a:rPr>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419688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Register File and </a:t>
            </a:r>
            <a:r>
              <a:rPr lang="en-US" altLang="zh-CN" dirty="0" smtClean="0"/>
              <a:t>Bypass</a:t>
            </a:r>
            <a:endParaRPr lang="zh-CN" altLang="en-US" dirty="0"/>
          </a:p>
        </p:txBody>
      </p:sp>
      <p:sp>
        <p:nvSpPr>
          <p:cNvPr id="3" name="内容占位符 2"/>
          <p:cNvSpPr>
            <a:spLocks noGrp="1"/>
          </p:cNvSpPr>
          <p:nvPr>
            <p:ph idx="1"/>
          </p:nvPr>
        </p:nvSpPr>
        <p:spPr/>
        <p:txBody>
          <a:bodyPr/>
          <a:lstStyle/>
          <a:p>
            <a:r>
              <a:rPr lang="zh-CN" altLang="en-US" sz="2400" dirty="0" smtClean="0">
                <a:latin typeface="Calibri (正文)"/>
              </a:rPr>
              <a:t>简单介绍</a:t>
            </a:r>
            <a:r>
              <a:rPr lang="en-US" altLang="zh-CN" sz="2400" dirty="0" smtClean="0">
                <a:latin typeface="Calibri (正文)"/>
              </a:rPr>
              <a:t>~~~</a:t>
            </a:r>
            <a:endParaRPr lang="zh-CN" altLang="en-US" sz="2400" dirty="0">
              <a:latin typeface="Calibri (正文)"/>
            </a:endParaRPr>
          </a:p>
        </p:txBody>
      </p:sp>
      <p:pic>
        <p:nvPicPr>
          <p:cNvPr id="4" name="图片 3"/>
          <p:cNvPicPr>
            <a:picLocks noChangeAspect="1"/>
          </p:cNvPicPr>
          <p:nvPr/>
        </p:nvPicPr>
        <p:blipFill>
          <a:blip r:embed="rId2"/>
          <a:stretch>
            <a:fillRect/>
          </a:stretch>
        </p:blipFill>
        <p:spPr>
          <a:xfrm>
            <a:off x="1133475" y="2276872"/>
            <a:ext cx="6877050" cy="3486150"/>
          </a:xfrm>
          <a:prstGeom prst="rect">
            <a:avLst/>
          </a:prstGeom>
        </p:spPr>
      </p:pic>
    </p:spTree>
    <p:extLst>
      <p:ext uri="{BB962C8B-B14F-4D97-AF65-F5344CB8AC3E}">
        <p14:creationId xmlns:p14="http://schemas.microsoft.com/office/powerpoint/2010/main" val="2099892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endParaRPr lang="en-US" altLang="zh-CN" sz="2400" dirty="0" smtClean="0"/>
          </a:p>
          <a:p>
            <a:r>
              <a:rPr lang="en-US" altLang="zh-CN" sz="2400" dirty="0" smtClean="0"/>
              <a:t>The Issue Unit</a:t>
            </a:r>
          </a:p>
          <a:p>
            <a:r>
              <a:rPr lang="en-US" altLang="zh-CN" sz="2400" dirty="0" smtClean="0"/>
              <a:t>The Register File and Bypass</a:t>
            </a:r>
          </a:p>
          <a:p>
            <a:r>
              <a:rPr lang="en-US" altLang="zh-CN" sz="2400" dirty="0" smtClean="0">
                <a:solidFill>
                  <a:srgbClr val="FF0000"/>
                </a:solidFill>
              </a:rPr>
              <a:t>The Execute Pipeline</a:t>
            </a:r>
          </a:p>
          <a:p>
            <a:r>
              <a:rPr lang="en-US" altLang="zh-CN" sz="2400" dirty="0" smtClean="0"/>
              <a:t>The Load/Store Unit</a:t>
            </a:r>
            <a:endParaRPr lang="en-US" altLang="zh-CN" sz="2400" dirty="0" smtClean="0"/>
          </a:p>
          <a:p>
            <a:r>
              <a:rPr lang="zh-CN" altLang="en-US" sz="2400" dirty="0"/>
              <a:t>后期工作</a:t>
            </a:r>
            <a:r>
              <a:rPr lang="zh-CN" altLang="en-US" sz="2400" dirty="0" smtClean="0"/>
              <a:t>安排</a:t>
            </a:r>
            <a:endParaRPr lang="en-US" altLang="zh-CN" sz="2400" dirty="0"/>
          </a:p>
        </p:txBody>
      </p:sp>
    </p:spTree>
    <p:extLst>
      <p:ext uri="{BB962C8B-B14F-4D97-AF65-F5344CB8AC3E}">
        <p14:creationId xmlns:p14="http://schemas.microsoft.com/office/powerpoint/2010/main" val="268455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a:t>
            </a:r>
            <a:r>
              <a:rPr lang="en-US" altLang="zh-CN" dirty="0" smtClean="0"/>
              <a:t>Pipeline</a:t>
            </a:r>
            <a:endParaRPr lang="zh-CN" altLang="en-US" dirty="0"/>
          </a:p>
        </p:txBody>
      </p:sp>
      <p:sp>
        <p:nvSpPr>
          <p:cNvPr id="3" name="内容占位符 2"/>
          <p:cNvSpPr>
            <a:spLocks noGrp="1"/>
          </p:cNvSpPr>
          <p:nvPr>
            <p:ph idx="1"/>
          </p:nvPr>
        </p:nvSpPr>
        <p:spPr/>
        <p:txBody>
          <a:bodyPr/>
          <a:lstStyle/>
          <a:p>
            <a:endParaRPr lang="zh-CN" altLang="en-US" sz="2400" dirty="0">
              <a:latin typeface="Calibri (正文)"/>
            </a:endParaRPr>
          </a:p>
        </p:txBody>
      </p:sp>
    </p:spTree>
    <p:extLst>
      <p:ext uri="{BB962C8B-B14F-4D97-AF65-F5344CB8AC3E}">
        <p14:creationId xmlns:p14="http://schemas.microsoft.com/office/powerpoint/2010/main" val="1581037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endParaRPr lang="en-US" altLang="zh-CN" sz="2400" dirty="0" smtClean="0"/>
          </a:p>
          <a:p>
            <a:r>
              <a:rPr lang="en-US" altLang="zh-CN" sz="2400" dirty="0" smtClean="0"/>
              <a:t>The Issue Unit</a:t>
            </a:r>
          </a:p>
          <a:p>
            <a:r>
              <a:rPr lang="en-US" altLang="zh-CN" sz="2400" dirty="0" smtClean="0"/>
              <a:t>The Register File and Bypass</a:t>
            </a:r>
          </a:p>
          <a:p>
            <a:r>
              <a:rPr lang="en-US" altLang="zh-CN" sz="2400" dirty="0" smtClean="0"/>
              <a:t>The Execute Pipeline</a:t>
            </a:r>
          </a:p>
          <a:p>
            <a:r>
              <a:rPr lang="en-US" altLang="zh-CN" sz="2400" dirty="0" smtClean="0">
                <a:solidFill>
                  <a:srgbClr val="FF0000"/>
                </a:solidFill>
              </a:rPr>
              <a:t>The Load/Store Unit</a:t>
            </a:r>
            <a:endParaRPr lang="en-US" altLang="zh-CN" sz="2400" dirty="0" smtClean="0">
              <a:solidFill>
                <a:srgbClr val="FF0000"/>
              </a:solidFill>
            </a:endParaRPr>
          </a:p>
          <a:p>
            <a:r>
              <a:rPr lang="zh-CN" altLang="en-US" sz="2400" dirty="0"/>
              <a:t>后期工作</a:t>
            </a:r>
            <a:r>
              <a:rPr lang="zh-CN" altLang="en-US" sz="2400" dirty="0" smtClean="0"/>
              <a:t>安排</a:t>
            </a:r>
            <a:endParaRPr lang="en-US" altLang="zh-CN" sz="2400" dirty="0"/>
          </a:p>
        </p:txBody>
      </p:sp>
    </p:spTree>
    <p:extLst>
      <p:ext uri="{BB962C8B-B14F-4D97-AF65-F5344CB8AC3E}">
        <p14:creationId xmlns:p14="http://schemas.microsoft.com/office/powerpoint/2010/main" val="457773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sp>
        <p:nvSpPr>
          <p:cNvPr id="3" name="内容占位符 2"/>
          <p:cNvSpPr>
            <a:spLocks noGrp="1"/>
          </p:cNvSpPr>
          <p:nvPr>
            <p:ph idx="1"/>
          </p:nvPr>
        </p:nvSpPr>
        <p:spPr/>
        <p:txBody>
          <a:bodyPr/>
          <a:lstStyle/>
          <a:p>
            <a:endParaRPr lang="zh-CN" altLang="en-US" sz="2400" dirty="0">
              <a:latin typeface="Calibri (正文)"/>
            </a:endParaRPr>
          </a:p>
        </p:txBody>
      </p:sp>
    </p:spTree>
    <p:extLst>
      <p:ext uri="{BB962C8B-B14F-4D97-AF65-F5344CB8AC3E}">
        <p14:creationId xmlns:p14="http://schemas.microsoft.com/office/powerpoint/2010/main" val="264297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endParaRPr lang="en-US" altLang="zh-CN" sz="2400" dirty="0" smtClean="0"/>
          </a:p>
          <a:p>
            <a:r>
              <a:rPr lang="en-US" altLang="zh-CN" sz="2400" dirty="0" smtClean="0"/>
              <a:t>The Issue Unit</a:t>
            </a:r>
          </a:p>
          <a:p>
            <a:r>
              <a:rPr lang="en-US" altLang="zh-CN" sz="2400" dirty="0" smtClean="0"/>
              <a:t>The Register File and Bypass</a:t>
            </a:r>
          </a:p>
          <a:p>
            <a:r>
              <a:rPr lang="en-US" altLang="zh-CN" sz="2400" dirty="0" smtClean="0"/>
              <a:t>The Execute Pipeline</a:t>
            </a:r>
          </a:p>
          <a:p>
            <a:r>
              <a:rPr lang="en-US" altLang="zh-CN" sz="2400" dirty="0" smtClean="0"/>
              <a:t>The Load/Store Unit</a:t>
            </a:r>
            <a:endParaRPr lang="en-US" altLang="zh-CN" sz="2400" dirty="0" smtClean="0"/>
          </a:p>
          <a:p>
            <a:r>
              <a:rPr lang="zh-CN" altLang="en-US" sz="2400" dirty="0">
                <a:solidFill>
                  <a:srgbClr val="FF0000"/>
                </a:solidFill>
              </a:rPr>
              <a:t>后期工作</a:t>
            </a:r>
            <a:r>
              <a:rPr lang="zh-CN" altLang="en-US" sz="2400" dirty="0" smtClean="0">
                <a:solidFill>
                  <a:srgbClr val="FF0000"/>
                </a:solidFill>
              </a:rPr>
              <a:t>安排</a:t>
            </a:r>
            <a:endParaRPr lang="en-US" altLang="zh-CN" sz="2400" dirty="0">
              <a:solidFill>
                <a:srgbClr val="FF0000"/>
              </a:solidFill>
            </a:endParaRPr>
          </a:p>
        </p:txBody>
      </p:sp>
    </p:spTree>
    <p:extLst>
      <p:ext uri="{BB962C8B-B14F-4D97-AF65-F5344CB8AC3E}">
        <p14:creationId xmlns:p14="http://schemas.microsoft.com/office/powerpoint/2010/main" val="4146109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后期工作安排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35264377"/>
              </p:ext>
            </p:extLst>
          </p:nvPr>
        </p:nvGraphicFramePr>
        <p:xfrm>
          <a:off x="308992" y="1052736"/>
          <a:ext cx="8655496" cy="5440224"/>
        </p:xfrm>
        <a:graphic>
          <a:graphicData uri="http://schemas.openxmlformats.org/drawingml/2006/table">
            <a:tbl>
              <a:tblPr>
                <a:tableStyleId>{C4B1156A-380E-4F78-BDF5-A606A8083BF9}</a:tableStyleId>
              </a:tblPr>
              <a:tblGrid>
                <a:gridCol w="1017901"/>
                <a:gridCol w="2337867"/>
                <a:gridCol w="621172"/>
                <a:gridCol w="1942575"/>
                <a:gridCol w="1727988"/>
                <a:gridCol w="1007993"/>
              </a:tblGrid>
              <a:tr h="244438">
                <a:tc>
                  <a:txBody>
                    <a:bodyPr/>
                    <a:lstStyle/>
                    <a:p>
                      <a:pPr algn="l" fontAlgn="ctr"/>
                      <a:r>
                        <a:rPr lang="zh-CN" altLang="en-US" sz="1600" u="none" strike="noStrike" dirty="0">
                          <a:effectLst/>
                        </a:rPr>
                        <a:t>　</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任务</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人数</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文档章节</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代码文件（</a:t>
                      </a:r>
                      <a:r>
                        <a:rPr lang="en-US" altLang="zh-CN" sz="1600" u="none" strike="noStrike" dirty="0">
                          <a:effectLst/>
                        </a:rPr>
                        <a:t>.</a:t>
                      </a:r>
                      <a:r>
                        <a:rPr lang="en-US" sz="1600" u="none" strike="noStrike" dirty="0" err="1">
                          <a:effectLst/>
                        </a:rPr>
                        <a:t>scala</a:t>
                      </a:r>
                      <a:r>
                        <a:rPr lang="en-US" sz="1600" u="none" strike="noStrike" dirty="0">
                          <a:effectLst/>
                        </a:rPr>
                        <a:t>)</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代码行数</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245373">
                <a:tc rowSpan="4">
                  <a:txBody>
                    <a:bodyPr/>
                    <a:lstStyle/>
                    <a:p>
                      <a:pPr algn="ctr" fontAlgn="ctr"/>
                      <a:r>
                        <a:rPr lang="zh-CN" altLang="en-US" sz="1600" u="none" strike="noStrike" dirty="0">
                          <a:effectLst/>
                        </a:rPr>
                        <a:t>按序部分</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sz="1600" u="none" strike="noStrike">
                          <a:effectLst/>
                        </a:rPr>
                        <a:t>Instruction Fetch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第二章（</a:t>
                      </a:r>
                      <a:r>
                        <a:rPr lang="en-US" altLang="zh-CN" sz="1600" u="none" strike="noStrike">
                          <a:effectLst/>
                        </a:rPr>
                        <a:t>2</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fetch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253+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1408206">
                <a:tc vMerge="1">
                  <a:txBody>
                    <a:bodyPr/>
                    <a:lstStyle/>
                    <a:p>
                      <a:endParaRPr lang="zh-CN" altLang="en-US"/>
                    </a:p>
                  </a:txBody>
                  <a:tcPr/>
                </a:tc>
                <a:tc>
                  <a:txBody>
                    <a:bodyPr/>
                    <a:lstStyle/>
                    <a:p>
                      <a:pPr algn="ctr" fontAlgn="ctr"/>
                      <a:r>
                        <a:rPr lang="en-US" sz="1600" u="none" strike="noStrike" dirty="0">
                          <a:effectLst/>
                        </a:rPr>
                        <a:t>Branch Prediction</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第三章（</a:t>
                      </a:r>
                      <a:r>
                        <a:rPr lang="en-US" altLang="zh-CN" sz="1600" u="none" strike="noStrike" dirty="0">
                          <a:effectLst/>
                        </a:rPr>
                        <a:t>14</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brpredictor/bpd_pipeline/2bc-table/simplegshare/gshare/gskew/tage/Tage-csr/tage-table/tage-tagmemory/tage-ubits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3461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477192">
                <a:tc vMerge="1">
                  <a:txBody>
                    <a:bodyPr/>
                    <a:lstStyle/>
                    <a:p>
                      <a:endParaRPr lang="zh-CN" altLang="en-US"/>
                    </a:p>
                  </a:txBody>
                  <a:tcPr/>
                </a:tc>
                <a:tc>
                  <a:txBody>
                    <a:bodyPr/>
                    <a:lstStyle/>
                    <a:p>
                      <a:pPr algn="ctr" fontAlgn="ctr"/>
                      <a:r>
                        <a:rPr lang="en-US" sz="1600" u="none" strike="noStrike">
                          <a:effectLst/>
                        </a:rPr>
                        <a:t>Decode &amp; Rename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第四</a:t>
                      </a:r>
                      <a:r>
                        <a:rPr lang="en-US" altLang="zh-CN" sz="1600" u="none" strike="noStrike">
                          <a:effectLst/>
                        </a:rPr>
                        <a:t>/</a:t>
                      </a:r>
                      <a:r>
                        <a:rPr lang="zh-CN" altLang="en-US" sz="1600" u="none" strike="noStrike">
                          <a:effectLst/>
                        </a:rPr>
                        <a:t>五章（</a:t>
                      </a:r>
                      <a:r>
                        <a:rPr lang="en-US" altLang="zh-CN" sz="1600" u="none" strike="noStrike">
                          <a:effectLst/>
                        </a:rPr>
                        <a:t>5</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decode/fudecode/microop/rename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1889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244438">
                <a:tc vMerge="1">
                  <a:txBody>
                    <a:bodyPr/>
                    <a:lstStyle/>
                    <a:p>
                      <a:endParaRPr lang="zh-CN" altLang="en-US"/>
                    </a:p>
                  </a:txBody>
                  <a:tcPr/>
                </a:tc>
                <a:tc>
                  <a:txBody>
                    <a:bodyPr/>
                    <a:lstStyle/>
                    <a:p>
                      <a:pPr algn="ctr" fontAlgn="ctr"/>
                      <a:r>
                        <a:rPr lang="en-US" sz="1600" u="none" strike="noStrike">
                          <a:effectLst/>
                        </a:rPr>
                        <a:t>ROB &amp; Dispatch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第六章（</a:t>
                      </a:r>
                      <a:r>
                        <a:rPr lang="en-US" altLang="zh-CN" sz="1600" u="none" strike="noStrike">
                          <a:effectLst/>
                        </a:rPr>
                        <a:t>4</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rob</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1085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666012">
                <a:tc rowSpan="4">
                  <a:txBody>
                    <a:bodyPr/>
                    <a:lstStyle/>
                    <a:p>
                      <a:pPr algn="ctr" fontAlgn="ctr"/>
                      <a:r>
                        <a:rPr lang="zh-CN" altLang="en-US" sz="1600" u="none" strike="noStrike">
                          <a:effectLst/>
                        </a:rPr>
                        <a:t>乱序部分</a:t>
                      </a:r>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sz="1600" u="none" strike="noStrike" dirty="0">
                          <a:effectLst/>
                        </a:rPr>
                        <a:t>Issue Unit</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第七章（</a:t>
                      </a:r>
                      <a:r>
                        <a:rPr lang="en-US" altLang="zh-CN" sz="1600" u="none" strike="noStrike">
                          <a:effectLst/>
                        </a:rPr>
                        <a:t>3</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issue/issue_slot/issue_ageordered/issue_unordered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668</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244438">
                <a:tc vMerge="1">
                  <a:txBody>
                    <a:bodyPr/>
                    <a:lstStyle/>
                    <a:p>
                      <a:endParaRPr lang="zh-CN" altLang="en-US"/>
                    </a:p>
                  </a:txBody>
                  <a:tcPr/>
                </a:tc>
                <a:tc>
                  <a:txBody>
                    <a:bodyPr/>
                    <a:lstStyle/>
                    <a:p>
                      <a:pPr algn="ctr" fontAlgn="ctr"/>
                      <a:r>
                        <a:rPr lang="en-US" sz="1600" u="none" strike="noStrike">
                          <a:effectLst/>
                        </a:rPr>
                        <a:t>Register File &amp; Bypass Network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第八章（</a:t>
                      </a:r>
                      <a:r>
                        <a:rPr lang="en-US" altLang="zh-CN" sz="1600" u="none" strike="noStrike" dirty="0">
                          <a:effectLst/>
                        </a:rPr>
                        <a:t>2</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regfile/registerread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304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477192">
                <a:tc vMerge="1">
                  <a:txBody>
                    <a:bodyPr/>
                    <a:lstStyle/>
                    <a:p>
                      <a:endParaRPr lang="zh-CN" altLang="en-US"/>
                    </a:p>
                  </a:txBody>
                  <a:tcPr/>
                </a:tc>
                <a:tc>
                  <a:txBody>
                    <a:bodyPr/>
                    <a:lstStyle/>
                    <a:p>
                      <a:pPr algn="ctr" fontAlgn="ctr"/>
                      <a:r>
                        <a:rPr lang="en-US" sz="1600" u="none" strike="noStrike">
                          <a:effectLst/>
                        </a:rPr>
                        <a:t>Execute Pipeline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第九章（</a:t>
                      </a:r>
                      <a:r>
                        <a:rPr lang="en-US" altLang="zh-CN" sz="1600" u="none" strike="noStrike" dirty="0">
                          <a:effectLst/>
                        </a:rPr>
                        <a:t>8</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dirty="0">
                          <a:effectLst/>
                        </a:rPr>
                        <a:t>execute/</a:t>
                      </a:r>
                      <a:r>
                        <a:rPr lang="en-US" sz="1600" u="none" strike="noStrike" dirty="0" err="1">
                          <a:effectLst/>
                        </a:rPr>
                        <a:t>execution_units</a:t>
                      </a:r>
                      <a:r>
                        <a:rPr lang="en-US" sz="1600" u="none" strike="noStrike" dirty="0">
                          <a:effectLst/>
                        </a:rPr>
                        <a:t>/</a:t>
                      </a:r>
                      <a:r>
                        <a:rPr lang="en-US" sz="1600" u="none" strike="noStrike" dirty="0" err="1">
                          <a:effectLst/>
                        </a:rPr>
                        <a:t>functional_unit</a:t>
                      </a:r>
                      <a:r>
                        <a:rPr lang="en-US" sz="1600" u="none" strike="noStrike" dirty="0">
                          <a:effectLst/>
                        </a:rPr>
                        <a:t>/</a:t>
                      </a:r>
                      <a:r>
                        <a:rPr lang="en-US" sz="1600" u="none" strike="noStrike" dirty="0" err="1">
                          <a:effectLst/>
                        </a:rPr>
                        <a:t>imul</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1679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244438">
                <a:tc vMerge="1">
                  <a:txBody>
                    <a:bodyPr/>
                    <a:lstStyle/>
                    <a:p>
                      <a:endParaRPr lang="zh-CN" altLang="en-US"/>
                    </a:p>
                  </a:txBody>
                  <a:tcPr/>
                </a:tc>
                <a:tc>
                  <a:txBody>
                    <a:bodyPr/>
                    <a:lstStyle/>
                    <a:p>
                      <a:pPr algn="ctr" fontAlgn="ctr"/>
                      <a:r>
                        <a:rPr lang="en-US" sz="1600" u="none" strike="noStrike">
                          <a:effectLst/>
                        </a:rPr>
                        <a:t>LSU &amp; Dcache Shim</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第十章（</a:t>
                      </a:r>
                      <a:r>
                        <a:rPr lang="en-US" altLang="zh-CN" sz="1600" u="none" strike="noStrike">
                          <a:effectLst/>
                        </a:rPr>
                        <a:t>5</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dirty="0" err="1">
                          <a:effectLst/>
                        </a:rPr>
                        <a:t>lsu</a:t>
                      </a:r>
                      <a:r>
                        <a:rPr lang="en-US" sz="1600" u="none" strike="noStrike" dirty="0">
                          <a:effectLst/>
                        </a:rPr>
                        <a:t>/</a:t>
                      </a:r>
                      <a:r>
                        <a:rPr lang="en-US" sz="1600" u="none" strike="noStrike" dirty="0" err="1">
                          <a:effectLst/>
                        </a:rPr>
                        <a:t>dcacheshim</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1757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r>
            </a:tbl>
          </a:graphicData>
        </a:graphic>
      </p:graphicFrame>
    </p:spTree>
    <p:extLst>
      <p:ext uri="{BB962C8B-B14F-4D97-AF65-F5344CB8AC3E}">
        <p14:creationId xmlns:p14="http://schemas.microsoft.com/office/powerpoint/2010/main" val="657757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a:t>
            </a:r>
            <a:r>
              <a:rPr lang="zh-CN" altLang="en-US"/>
              <a:t>工作</a:t>
            </a:r>
            <a:r>
              <a:rPr lang="zh-CN" altLang="en-US" smtClean="0"/>
              <a:t>安排（探讨）</a:t>
            </a:r>
            <a:endParaRPr lang="zh-CN" altLang="en-US" dirty="0"/>
          </a:p>
        </p:txBody>
      </p:sp>
      <p:sp>
        <p:nvSpPr>
          <p:cNvPr id="3" name="内容占位符 2"/>
          <p:cNvSpPr>
            <a:spLocks noGrp="1"/>
          </p:cNvSpPr>
          <p:nvPr>
            <p:ph idx="1"/>
          </p:nvPr>
        </p:nvSpPr>
        <p:spPr/>
        <p:txBody>
          <a:bodyPr/>
          <a:lstStyle/>
          <a:p>
            <a:r>
              <a:rPr lang="zh-CN" altLang="en-US" dirty="0" smtClean="0"/>
              <a:t>阅读</a:t>
            </a:r>
            <a:r>
              <a:rPr lang="zh-CN" altLang="en-US" dirty="0"/>
              <a:t>文档和熟悉代码，了解</a:t>
            </a:r>
            <a:r>
              <a:rPr lang="en-US" altLang="zh-CN" dirty="0"/>
              <a:t>Boom</a:t>
            </a:r>
            <a:r>
              <a:rPr lang="zh-CN" altLang="en-US" dirty="0"/>
              <a:t>的整体架构，重点掌握各位负责的子模块的功能和对外连接情况。（</a:t>
            </a:r>
            <a:r>
              <a:rPr lang="en-US" altLang="zh-CN" dirty="0"/>
              <a:t>1</a:t>
            </a:r>
            <a:r>
              <a:rPr lang="zh-CN" altLang="en-US" dirty="0"/>
              <a:t>周）</a:t>
            </a:r>
          </a:p>
          <a:p>
            <a:r>
              <a:rPr lang="zh-CN" altLang="en-US" dirty="0" smtClean="0"/>
              <a:t>阅读</a:t>
            </a:r>
            <a:r>
              <a:rPr lang="zh-CN" altLang="en-US" dirty="0"/>
              <a:t>文档和代码，探索各子模块的设计方案</a:t>
            </a:r>
            <a:r>
              <a:rPr lang="zh-CN" altLang="en-US" dirty="0" smtClean="0"/>
              <a:t>（</a:t>
            </a:r>
            <a:r>
              <a:rPr lang="en-US" altLang="zh-CN" dirty="0"/>
              <a:t>4</a:t>
            </a:r>
            <a:r>
              <a:rPr lang="zh-CN" altLang="en-US" dirty="0" smtClean="0"/>
              <a:t>周</a:t>
            </a:r>
            <a:r>
              <a:rPr lang="zh-CN" altLang="en-US" dirty="0"/>
              <a:t>）</a:t>
            </a:r>
          </a:p>
          <a:p>
            <a:r>
              <a:rPr lang="zh-CN" altLang="en-US" dirty="0" smtClean="0"/>
              <a:t>书写</a:t>
            </a:r>
            <a:r>
              <a:rPr lang="zh-CN" altLang="en-US" dirty="0"/>
              <a:t>详细设计文档（</a:t>
            </a:r>
            <a:r>
              <a:rPr lang="en-US" altLang="zh-CN" dirty="0"/>
              <a:t>2</a:t>
            </a:r>
            <a:r>
              <a:rPr lang="zh-CN" altLang="en-US" dirty="0"/>
              <a:t>周）</a:t>
            </a:r>
          </a:p>
        </p:txBody>
      </p:sp>
    </p:spTree>
    <p:extLst>
      <p:ext uri="{BB962C8B-B14F-4D97-AF65-F5344CB8AC3E}">
        <p14:creationId xmlns:p14="http://schemas.microsoft.com/office/powerpoint/2010/main" val="184819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75" y="3075037"/>
            <a:ext cx="7772400" cy="1362075"/>
          </a:xfrm>
        </p:spPr>
        <p:txBody>
          <a:bodyPr/>
          <a:lstStyle/>
          <a:p>
            <a:pPr algn="ctr">
              <a:defRPr/>
            </a:pPr>
            <a:r>
              <a:rPr lang="zh-CN" altLang="en-US" sz="5400" dirty="0" smtClean="0">
                <a:effectLst>
                  <a:outerShdw blurRad="38100" dist="38100" dir="2700000" algn="tl">
                    <a:srgbClr val="000000">
                      <a:alpha val="43137"/>
                    </a:srgbClr>
                  </a:outerShdw>
                </a:effectLst>
                <a:latin typeface="黑体" pitchFamily="2" charset="-122"/>
                <a:ea typeface="黑体" pitchFamily="2" charset="-122"/>
              </a:rPr>
              <a:t>谢谢！</a:t>
            </a:r>
            <a:endParaRPr lang="zh-CN" altLang="en-US" sz="5400" dirty="0">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399866604"/>
      </p:ext>
    </p:extLst>
  </p:cSld>
  <p:clrMapOvr>
    <a:masterClrMapping/>
  </p:clrMapOvr>
  <p:transition advTm="336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&amp; Overview</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A unified </a:t>
            </a:r>
            <a:r>
              <a:rPr lang="en-US" altLang="zh-CN" sz="2400" dirty="0">
                <a:latin typeface="Calibri (正文)"/>
              </a:rPr>
              <a:t>physical register file </a:t>
            </a:r>
            <a:r>
              <a:rPr lang="en-US" altLang="zh-CN" sz="2400" dirty="0" smtClean="0">
                <a:latin typeface="Calibri (正文)"/>
              </a:rPr>
              <a:t>design</a:t>
            </a:r>
          </a:p>
          <a:p>
            <a:r>
              <a:rPr lang="en-US" altLang="zh-CN" sz="2400" dirty="0" smtClean="0">
                <a:latin typeface="Calibri (正文)"/>
              </a:rPr>
              <a:t>Superscalar</a:t>
            </a:r>
            <a:r>
              <a:rPr lang="zh-CN" altLang="en-US" sz="2400" dirty="0" smtClean="0">
                <a:latin typeface="Calibri (正文)"/>
              </a:rPr>
              <a:t>、</a:t>
            </a:r>
            <a:r>
              <a:rPr lang="en-US" altLang="zh-CN" sz="2400" dirty="0">
                <a:latin typeface="Calibri (正文)"/>
              </a:rPr>
              <a:t>O</a:t>
            </a:r>
            <a:r>
              <a:rPr lang="en-US" altLang="zh-CN" sz="2400" dirty="0" smtClean="0">
                <a:latin typeface="Calibri (正文)"/>
              </a:rPr>
              <a:t>ut of Order</a:t>
            </a:r>
            <a:r>
              <a:rPr lang="zh-CN" altLang="en-US" sz="2400" dirty="0" smtClean="0">
                <a:latin typeface="Calibri (正文)"/>
              </a:rPr>
              <a:t>、</a:t>
            </a:r>
            <a:r>
              <a:rPr lang="en-US" altLang="zh-CN" sz="2400" dirty="0" smtClean="0">
                <a:latin typeface="Calibri (正文)"/>
              </a:rPr>
              <a:t>Six stages</a:t>
            </a:r>
          </a:p>
          <a:p>
            <a:pPr lvl="1"/>
            <a:r>
              <a:rPr lang="en-US" altLang="zh-CN" sz="2000" dirty="0" smtClean="0">
                <a:latin typeface="Calibri (正文)"/>
              </a:rPr>
              <a:t>Fetch</a:t>
            </a:r>
            <a:r>
              <a:rPr lang="en-US" altLang="zh-CN" sz="2000" dirty="0">
                <a:latin typeface="Calibri (正文)"/>
              </a:rPr>
              <a:t>, </a:t>
            </a:r>
            <a:r>
              <a:rPr lang="en-US" altLang="zh-CN" sz="2000" dirty="0" smtClean="0">
                <a:latin typeface="Calibri (正文)"/>
              </a:rPr>
              <a:t>Decode/Rename/Dispatch, Issue/</a:t>
            </a:r>
            <a:r>
              <a:rPr lang="en-US" altLang="zh-CN" sz="2000" dirty="0" err="1" smtClean="0">
                <a:latin typeface="Calibri (正文)"/>
              </a:rPr>
              <a:t>RegisterRead</a:t>
            </a:r>
            <a:r>
              <a:rPr lang="en-US" altLang="zh-CN" sz="2000" dirty="0">
                <a:latin typeface="Calibri (正文)"/>
              </a:rPr>
              <a:t>, Execute, Memory, and </a:t>
            </a:r>
            <a:r>
              <a:rPr lang="en-US" altLang="zh-CN" sz="2000" dirty="0" smtClean="0">
                <a:latin typeface="Calibri (正文)"/>
              </a:rPr>
              <a:t>Writeback</a:t>
            </a: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835471" y="2847553"/>
            <a:ext cx="7400925" cy="3533775"/>
          </a:xfrm>
          <a:prstGeom prst="rect">
            <a:avLst/>
          </a:prstGeom>
        </p:spPr>
      </p:pic>
    </p:spTree>
    <p:extLst>
      <p:ext uri="{BB962C8B-B14F-4D97-AF65-F5344CB8AC3E}">
        <p14:creationId xmlns:p14="http://schemas.microsoft.com/office/powerpoint/2010/main" val="196768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solidFill>
                  <a:srgbClr val="FF0000"/>
                </a:solidFill>
              </a:rPr>
              <a:t>Instruction Fetch</a:t>
            </a:r>
            <a:endParaRPr lang="zh-CN" altLang="en-US" sz="2400" dirty="0">
              <a:solidFill>
                <a:srgbClr val="FF0000"/>
              </a:solidFill>
            </a:endParaRPr>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3087754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Fetch</a:t>
            </a:r>
            <a:endParaRPr lang="zh-CN" altLang="en-US" dirty="0"/>
          </a:p>
        </p:txBody>
      </p:sp>
      <p:sp>
        <p:nvSpPr>
          <p:cNvPr id="3" name="内容占位符 2"/>
          <p:cNvSpPr>
            <a:spLocks noGrp="1"/>
          </p:cNvSpPr>
          <p:nvPr>
            <p:ph idx="1"/>
          </p:nvPr>
        </p:nvSpPr>
        <p:spPr>
          <a:xfrm>
            <a:off x="472973" y="4018179"/>
            <a:ext cx="8349560" cy="2566057"/>
          </a:xfrm>
        </p:spPr>
        <p:txBody>
          <a:bodyPr/>
          <a:lstStyle/>
          <a:p>
            <a:r>
              <a:rPr lang="en-US" altLang="zh-CN" sz="2400" dirty="0">
                <a:latin typeface="Calibri (正文)"/>
              </a:rPr>
              <a:t>BOOM instantiates the Rocket core's Front-end</a:t>
            </a:r>
          </a:p>
          <a:p>
            <a:r>
              <a:rPr lang="en-US" altLang="zh-CN" sz="2400" dirty="0" smtClean="0">
                <a:latin typeface="Calibri (正文)"/>
              </a:rPr>
              <a:t>If </a:t>
            </a:r>
            <a:r>
              <a:rPr lang="en-US" altLang="zh-CN" sz="2400" dirty="0">
                <a:latin typeface="Calibri (正文)"/>
              </a:rPr>
              <a:t>a misprediction is detected, or BOOM's own predictor wants to redirect the pipeline in a </a:t>
            </a:r>
            <a:r>
              <a:rPr lang="en-US" altLang="zh-CN" sz="2400" dirty="0" smtClean="0">
                <a:latin typeface="Calibri (正文)"/>
              </a:rPr>
              <a:t>difference </a:t>
            </a:r>
            <a:r>
              <a:rPr lang="en-US" altLang="zh-CN" sz="2400" dirty="0">
                <a:latin typeface="Calibri (正文)"/>
              </a:rPr>
              <a:t>direction, a request is sent to the Front-End and it begins fetching along a new instruction </a:t>
            </a:r>
            <a:r>
              <a:rPr lang="en-US" altLang="zh-CN" sz="2400" dirty="0" smtClean="0">
                <a:latin typeface="Calibri (正文)"/>
              </a:rPr>
              <a:t>path</a:t>
            </a:r>
          </a:p>
        </p:txBody>
      </p:sp>
      <p:grpSp>
        <p:nvGrpSpPr>
          <p:cNvPr id="15" name="组合 14"/>
          <p:cNvGrpSpPr/>
          <p:nvPr/>
        </p:nvGrpSpPr>
        <p:grpSpPr>
          <a:xfrm>
            <a:off x="503486" y="1196753"/>
            <a:ext cx="4032448" cy="2601579"/>
            <a:chOff x="503486" y="1052736"/>
            <a:chExt cx="4032448" cy="2601579"/>
          </a:xfrm>
        </p:grpSpPr>
        <p:pic>
          <p:nvPicPr>
            <p:cNvPr id="4" name="图片 3"/>
            <p:cNvPicPr>
              <a:picLocks noChangeAspect="1"/>
            </p:cNvPicPr>
            <p:nvPr/>
          </p:nvPicPr>
          <p:blipFill rotWithShape="1">
            <a:blip r:embed="rId3"/>
            <a:srcRect l="22080" r="17785" b="14309"/>
            <a:stretch/>
          </p:blipFill>
          <p:spPr>
            <a:xfrm>
              <a:off x="503486" y="1052736"/>
              <a:ext cx="4032448" cy="2587377"/>
            </a:xfrm>
            <a:prstGeom prst="rect">
              <a:avLst/>
            </a:prstGeom>
            <a:ln>
              <a:solidFill>
                <a:schemeClr val="accent1"/>
              </a:solidFill>
            </a:ln>
          </p:spPr>
        </p:pic>
        <p:sp>
          <p:nvSpPr>
            <p:cNvPr id="12" name="文本框 11"/>
            <p:cNvSpPr txBox="1"/>
            <p:nvPr/>
          </p:nvSpPr>
          <p:spPr>
            <a:xfrm>
              <a:off x="503486" y="3284983"/>
              <a:ext cx="2376264" cy="369332"/>
            </a:xfrm>
            <a:prstGeom prst="rect">
              <a:avLst/>
            </a:prstGeom>
            <a:noFill/>
          </p:spPr>
          <p:txBody>
            <a:bodyPr wrap="square" rtlCol="0">
              <a:spAutoFit/>
            </a:bodyPr>
            <a:lstStyle/>
            <a:p>
              <a:r>
                <a:rPr lang="en-US" altLang="zh-CN" dirty="0" smtClean="0">
                  <a:solidFill>
                    <a:schemeClr val="tx1"/>
                  </a:solidFill>
                </a:rPr>
                <a:t>BOOM Fetch Unit</a:t>
              </a:r>
              <a:endParaRPr lang="zh-CN" altLang="en-US" dirty="0">
                <a:solidFill>
                  <a:schemeClr val="tx1"/>
                </a:solidFill>
              </a:endParaRPr>
            </a:p>
          </p:txBody>
        </p:sp>
      </p:grpSp>
      <p:grpSp>
        <p:nvGrpSpPr>
          <p:cNvPr id="14" name="组合 13"/>
          <p:cNvGrpSpPr/>
          <p:nvPr/>
        </p:nvGrpSpPr>
        <p:grpSpPr>
          <a:xfrm>
            <a:off x="4735981" y="1196752"/>
            <a:ext cx="4086552" cy="2587377"/>
            <a:chOff x="1763688" y="3866852"/>
            <a:chExt cx="5064671" cy="2442468"/>
          </a:xfrm>
        </p:grpSpPr>
        <p:pic>
          <p:nvPicPr>
            <p:cNvPr id="9" name="Picture"/>
            <p:cNvPicPr>
              <a:picLocks noChangeAspect="1" noChangeArrowheads="1"/>
            </p:cNvPicPr>
            <p:nvPr/>
          </p:nvPicPr>
          <p:blipFill>
            <a:blip r:embed="rId4">
              <a:extLst>
                <a:ext uri="{28A0092B-C50C-407E-A947-70E740481C1C}">
                  <a14:useLocalDpi xmlns:a14="http://schemas.microsoft.com/office/drawing/2010/main" val="0"/>
                </a:ext>
              </a:extLst>
            </a:blip>
            <a:srcRect l="-1341" t="8629" r="15393"/>
            <a:stretch>
              <a:fillRect/>
            </a:stretch>
          </p:blipFill>
          <p:spPr bwMode="auto">
            <a:xfrm>
              <a:off x="1763688" y="3866852"/>
              <a:ext cx="5064671" cy="24424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835696" y="5770155"/>
              <a:ext cx="2736304" cy="369332"/>
            </a:xfrm>
            <a:prstGeom prst="rect">
              <a:avLst/>
            </a:prstGeom>
            <a:noFill/>
          </p:spPr>
          <p:txBody>
            <a:bodyPr wrap="square" rtlCol="0">
              <a:spAutoFit/>
            </a:bodyPr>
            <a:lstStyle/>
            <a:p>
              <a:r>
                <a:rPr lang="en-US" altLang="zh-CN" dirty="0" smtClean="0">
                  <a:solidFill>
                    <a:schemeClr val="tx1"/>
                  </a:solidFill>
                </a:rPr>
                <a:t>Rocket Core’ Front-end</a:t>
              </a:r>
            </a:p>
          </p:txBody>
        </p:sp>
      </p:grpSp>
    </p:spTree>
    <p:extLst>
      <p:ext uri="{BB962C8B-B14F-4D97-AF65-F5344CB8AC3E}">
        <p14:creationId xmlns:p14="http://schemas.microsoft.com/office/powerpoint/2010/main" val="2505051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Fetch</a:t>
            </a:r>
            <a:endParaRPr lang="zh-CN" altLang="en-US" dirty="0"/>
          </a:p>
        </p:txBody>
      </p:sp>
      <p:sp>
        <p:nvSpPr>
          <p:cNvPr id="3" name="内容占位符 2"/>
          <p:cNvSpPr>
            <a:spLocks noGrp="1"/>
          </p:cNvSpPr>
          <p:nvPr>
            <p:ph idx="1"/>
          </p:nvPr>
        </p:nvSpPr>
        <p:spPr>
          <a:xfrm>
            <a:off x="472973" y="4018179"/>
            <a:ext cx="8349560" cy="2566057"/>
          </a:xfrm>
        </p:spPr>
        <p:txBody>
          <a:bodyPr/>
          <a:lstStyle/>
          <a:p>
            <a:r>
              <a:rPr lang="en-US" altLang="zh-CN" sz="2400" dirty="0">
                <a:latin typeface="Calibri (正文)"/>
              </a:rPr>
              <a:t>Since superscalar fetch is supported, the Front-end returns a fetch packet of </a:t>
            </a:r>
            <a:r>
              <a:rPr lang="en-US" altLang="zh-CN" sz="2400" dirty="0" smtClean="0">
                <a:latin typeface="Calibri (正文)"/>
              </a:rPr>
              <a:t>instructions</a:t>
            </a:r>
          </a:p>
          <a:p>
            <a:r>
              <a:rPr lang="en-US" altLang="zh-CN" sz="2400" dirty="0">
                <a:latin typeface="Calibri (正文)"/>
              </a:rPr>
              <a:t>The </a:t>
            </a:r>
            <a:r>
              <a:rPr lang="en-US" altLang="zh-CN" sz="2400" dirty="0" smtClean="0">
                <a:latin typeface="Calibri (正文)"/>
              </a:rPr>
              <a:t>I-Cache </a:t>
            </a:r>
            <a:r>
              <a:rPr lang="en-US" altLang="zh-CN" sz="2400" dirty="0">
                <a:latin typeface="Calibri (正文)"/>
              </a:rPr>
              <a:t>is a virtually indexed, physically tagged set-associative </a:t>
            </a:r>
            <a:r>
              <a:rPr lang="en-US" altLang="zh-CN" sz="2400" dirty="0" smtClean="0">
                <a:latin typeface="Calibri (正文)"/>
              </a:rPr>
              <a:t>cache</a:t>
            </a:r>
          </a:p>
        </p:txBody>
      </p:sp>
      <p:grpSp>
        <p:nvGrpSpPr>
          <p:cNvPr id="15" name="组合 14"/>
          <p:cNvGrpSpPr/>
          <p:nvPr/>
        </p:nvGrpSpPr>
        <p:grpSpPr>
          <a:xfrm>
            <a:off x="503486" y="1196753"/>
            <a:ext cx="4032448" cy="2601579"/>
            <a:chOff x="503486" y="1052736"/>
            <a:chExt cx="4032448" cy="2601579"/>
          </a:xfrm>
        </p:grpSpPr>
        <p:pic>
          <p:nvPicPr>
            <p:cNvPr id="4" name="图片 3"/>
            <p:cNvPicPr>
              <a:picLocks noChangeAspect="1"/>
            </p:cNvPicPr>
            <p:nvPr/>
          </p:nvPicPr>
          <p:blipFill rotWithShape="1">
            <a:blip r:embed="rId3"/>
            <a:srcRect l="22080" r="17785" b="14309"/>
            <a:stretch/>
          </p:blipFill>
          <p:spPr>
            <a:xfrm>
              <a:off x="503486" y="1052736"/>
              <a:ext cx="4032448" cy="2587377"/>
            </a:xfrm>
            <a:prstGeom prst="rect">
              <a:avLst/>
            </a:prstGeom>
            <a:ln>
              <a:solidFill>
                <a:schemeClr val="accent1"/>
              </a:solidFill>
            </a:ln>
          </p:spPr>
        </p:pic>
        <p:sp>
          <p:nvSpPr>
            <p:cNvPr id="12" name="文本框 11"/>
            <p:cNvSpPr txBox="1"/>
            <p:nvPr/>
          </p:nvSpPr>
          <p:spPr>
            <a:xfrm>
              <a:off x="503486" y="3284983"/>
              <a:ext cx="2376264" cy="369332"/>
            </a:xfrm>
            <a:prstGeom prst="rect">
              <a:avLst/>
            </a:prstGeom>
            <a:noFill/>
          </p:spPr>
          <p:txBody>
            <a:bodyPr wrap="square" rtlCol="0">
              <a:spAutoFit/>
            </a:bodyPr>
            <a:lstStyle/>
            <a:p>
              <a:r>
                <a:rPr lang="en-US" altLang="zh-CN" dirty="0" smtClean="0">
                  <a:solidFill>
                    <a:schemeClr val="tx1"/>
                  </a:solidFill>
                </a:rPr>
                <a:t>BOOM Fetch Unit</a:t>
              </a:r>
              <a:endParaRPr lang="zh-CN" altLang="en-US" dirty="0">
                <a:solidFill>
                  <a:schemeClr val="tx1"/>
                </a:solidFill>
              </a:endParaRPr>
            </a:p>
          </p:txBody>
        </p:sp>
      </p:grpSp>
      <p:grpSp>
        <p:nvGrpSpPr>
          <p:cNvPr id="14" name="组合 13"/>
          <p:cNvGrpSpPr/>
          <p:nvPr/>
        </p:nvGrpSpPr>
        <p:grpSpPr>
          <a:xfrm>
            <a:off x="4735981" y="1196752"/>
            <a:ext cx="4086552" cy="2587377"/>
            <a:chOff x="1763688" y="3866852"/>
            <a:chExt cx="5064671" cy="2442468"/>
          </a:xfrm>
        </p:grpSpPr>
        <p:pic>
          <p:nvPicPr>
            <p:cNvPr id="9" name="Picture"/>
            <p:cNvPicPr>
              <a:picLocks noChangeAspect="1" noChangeArrowheads="1"/>
            </p:cNvPicPr>
            <p:nvPr/>
          </p:nvPicPr>
          <p:blipFill>
            <a:blip r:embed="rId4">
              <a:extLst>
                <a:ext uri="{28A0092B-C50C-407E-A947-70E740481C1C}">
                  <a14:useLocalDpi xmlns:a14="http://schemas.microsoft.com/office/drawing/2010/main" val="0"/>
                </a:ext>
              </a:extLst>
            </a:blip>
            <a:srcRect l="-1341" t="8629" r="15393"/>
            <a:stretch>
              <a:fillRect/>
            </a:stretch>
          </p:blipFill>
          <p:spPr bwMode="auto">
            <a:xfrm>
              <a:off x="1763688" y="3866852"/>
              <a:ext cx="5064671" cy="24424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835696" y="5770155"/>
              <a:ext cx="2736304" cy="369332"/>
            </a:xfrm>
            <a:prstGeom prst="rect">
              <a:avLst/>
            </a:prstGeom>
            <a:noFill/>
          </p:spPr>
          <p:txBody>
            <a:bodyPr wrap="square" rtlCol="0">
              <a:spAutoFit/>
            </a:bodyPr>
            <a:lstStyle/>
            <a:p>
              <a:r>
                <a:rPr lang="en-US" altLang="zh-CN" dirty="0" smtClean="0">
                  <a:solidFill>
                    <a:schemeClr val="tx1"/>
                  </a:solidFill>
                </a:rPr>
                <a:t>Rocket Core’ Front-end</a:t>
              </a:r>
            </a:p>
          </p:txBody>
        </p:sp>
      </p:grpSp>
    </p:spTree>
    <p:extLst>
      <p:ext uri="{BB962C8B-B14F-4D97-AF65-F5344CB8AC3E}">
        <p14:creationId xmlns:p14="http://schemas.microsoft.com/office/powerpoint/2010/main" val="706208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solidFill>
                  <a:srgbClr val="FF0000"/>
                </a:solidFill>
              </a:rPr>
              <a:t>Unified Physical Register </a:t>
            </a:r>
            <a:r>
              <a:rPr lang="en-US" altLang="zh-CN" sz="2400" dirty="0" smtClean="0">
                <a:solidFill>
                  <a:srgbClr val="FF0000"/>
                </a:solidFill>
              </a:rPr>
              <a:t>File</a:t>
            </a:r>
          </a:p>
          <a:p>
            <a:r>
              <a:rPr lang="en-US" altLang="zh-CN" sz="2400" dirty="0" smtClean="0"/>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111238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Unified Physical Register </a:t>
            </a:r>
            <a:r>
              <a:rPr lang="en-US" altLang="zh-CN" dirty="0" smtClean="0"/>
              <a:t>File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srcRect t="15724"/>
          <a:stretch/>
        </p:blipFill>
        <p:spPr>
          <a:xfrm>
            <a:off x="-5609" y="1082411"/>
            <a:ext cx="9083086" cy="5256584"/>
          </a:xfrm>
          <a:prstGeom prst="rect">
            <a:avLst/>
          </a:prstGeom>
        </p:spPr>
      </p:pic>
    </p:spTree>
    <p:extLst>
      <p:ext uri="{BB962C8B-B14F-4D97-AF65-F5344CB8AC3E}">
        <p14:creationId xmlns:p14="http://schemas.microsoft.com/office/powerpoint/2010/main" val="260135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Unified Physical Register </a:t>
            </a:r>
            <a:r>
              <a:rPr lang="en-US" altLang="zh-CN" dirty="0" smtClean="0"/>
              <a:t>File</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92521" y="956270"/>
            <a:ext cx="8943975" cy="5353050"/>
          </a:xfrm>
          <a:prstGeom prst="rect">
            <a:avLst/>
          </a:prstGeom>
        </p:spPr>
      </p:pic>
    </p:spTree>
    <p:extLst>
      <p:ext uri="{BB962C8B-B14F-4D97-AF65-F5344CB8AC3E}">
        <p14:creationId xmlns:p14="http://schemas.microsoft.com/office/powerpoint/2010/main" val="4206248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程讲义">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bg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bg1"/>
            </a:solidFill>
            <a:effectLst/>
            <a:latin typeface="Arial" pitchFamily="34" charset="0"/>
            <a:ea typeface="宋体" pitchFamily="2" charset="-122"/>
          </a:defRPr>
        </a:defPPr>
      </a:lstStyle>
    </a:lnDef>
  </a:objectDefaults>
  <a:extraClrSchemeLst>
    <a:extraClrScheme>
      <a:clrScheme name="MPRC_PK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PRC_PK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PRC_PK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PRC_PK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PRC_PK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PRC_PK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PRC_PKU 8">
        <a:dk1>
          <a:srgbClr val="000000"/>
        </a:dk1>
        <a:lt1>
          <a:srgbClr val="FFFFFF"/>
        </a:lt1>
        <a:dk2>
          <a:srgbClr val="000066"/>
        </a:dk2>
        <a:lt2>
          <a:srgbClr val="808080"/>
        </a:lt2>
        <a:accent1>
          <a:srgbClr val="663300"/>
        </a:accent1>
        <a:accent2>
          <a:srgbClr val="3333CC"/>
        </a:accent2>
        <a:accent3>
          <a:srgbClr val="FFFFFF"/>
        </a:accent3>
        <a:accent4>
          <a:srgbClr val="000000"/>
        </a:accent4>
        <a:accent5>
          <a:srgbClr val="B8AD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9">
        <a:dk1>
          <a:srgbClr val="000000"/>
        </a:dk1>
        <a:lt1>
          <a:srgbClr val="FFFFFF"/>
        </a:lt1>
        <a:dk2>
          <a:srgbClr val="000066"/>
        </a:dk2>
        <a:lt2>
          <a:srgbClr val="808080"/>
        </a:lt2>
        <a:accent1>
          <a:srgbClr val="2E1700"/>
        </a:accent1>
        <a:accent2>
          <a:srgbClr val="3333CC"/>
        </a:accent2>
        <a:accent3>
          <a:srgbClr val="FFFFFF"/>
        </a:accent3>
        <a:accent4>
          <a:srgbClr val="000000"/>
        </a:accent4>
        <a:accent5>
          <a:srgbClr val="ADAB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10">
        <a:dk1>
          <a:srgbClr val="000000"/>
        </a:dk1>
        <a:lt1>
          <a:srgbClr val="FFFFFF"/>
        </a:lt1>
        <a:dk2>
          <a:srgbClr val="000066"/>
        </a:dk2>
        <a:lt2>
          <a:srgbClr val="FF9900"/>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11">
        <a:dk1>
          <a:srgbClr val="000000"/>
        </a:dk1>
        <a:lt1>
          <a:srgbClr val="FFFFFF"/>
        </a:lt1>
        <a:dk2>
          <a:srgbClr val="000066"/>
        </a:dk2>
        <a:lt2>
          <a:srgbClr val="FF9900"/>
        </a:lt2>
        <a:accent1>
          <a:srgbClr val="FFFFFF"/>
        </a:accent1>
        <a:accent2>
          <a:srgbClr val="B2D2DE"/>
        </a:accent2>
        <a:accent3>
          <a:srgbClr val="FFFFFF"/>
        </a:accent3>
        <a:accent4>
          <a:srgbClr val="000000"/>
        </a:accent4>
        <a:accent5>
          <a:srgbClr val="FFFFFF"/>
        </a:accent5>
        <a:accent6>
          <a:srgbClr val="A1BEC9"/>
        </a:accent6>
        <a:hlink>
          <a:srgbClr val="366B7E"/>
        </a:hlink>
        <a:folHlink>
          <a:srgbClr val="6CAA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博士答辩讲稿</Template>
  <TotalTime>30543</TotalTime>
  <Words>1398</Words>
  <Application>Microsoft Office PowerPoint</Application>
  <PresentationFormat>全屏显示(4:3)</PresentationFormat>
  <Paragraphs>276</Paragraphs>
  <Slides>28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Calibri (正文)</vt:lpstr>
      <vt:lpstr>黑体</vt:lpstr>
      <vt:lpstr>宋体</vt:lpstr>
      <vt:lpstr>Arial</vt:lpstr>
      <vt:lpstr>Trebuchet MS</vt:lpstr>
      <vt:lpstr>Wingdings</vt:lpstr>
      <vt:lpstr>课程讲义</vt:lpstr>
      <vt:lpstr>PowerPoint 演示文稿</vt:lpstr>
      <vt:lpstr>主要内容</vt:lpstr>
      <vt:lpstr>Introduction &amp; Overview</vt:lpstr>
      <vt:lpstr>主要内容</vt:lpstr>
      <vt:lpstr>Instruction Fetch</vt:lpstr>
      <vt:lpstr>Instruction Fetch</vt:lpstr>
      <vt:lpstr>主要内容</vt:lpstr>
      <vt:lpstr>Unified Physical Register File</vt:lpstr>
      <vt:lpstr>Unified Physical Register File</vt:lpstr>
      <vt:lpstr>主要内容</vt:lpstr>
      <vt:lpstr>The Decode Stage</vt:lpstr>
      <vt:lpstr>主要内容</vt:lpstr>
      <vt:lpstr>The Rename Stage</vt:lpstr>
      <vt:lpstr>The Rename Stage</vt:lpstr>
      <vt:lpstr>主要内容</vt:lpstr>
      <vt:lpstr>ROB &amp; The Dispatch Stage </vt:lpstr>
      <vt:lpstr>主要内容</vt:lpstr>
      <vt:lpstr>The Issue Slot</vt:lpstr>
      <vt:lpstr>主要内容</vt:lpstr>
      <vt:lpstr>The Register File and Bypass</vt:lpstr>
      <vt:lpstr>主要内容</vt:lpstr>
      <vt:lpstr>The Execute Pipeline</vt:lpstr>
      <vt:lpstr>主要内容</vt:lpstr>
      <vt:lpstr>The Load/Store Unit</vt:lpstr>
      <vt:lpstr>主要内容</vt:lpstr>
      <vt:lpstr>后期工作安排</vt:lpstr>
      <vt:lpstr>后期工作安排（探讨）</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计算机的基本结构与工作过程</dc:title>
  <dc:creator>LJL</dc:creator>
  <cp:lastModifiedBy>yangqinghong</cp:lastModifiedBy>
  <cp:revision>2415</cp:revision>
  <dcterms:created xsi:type="dcterms:W3CDTF">2008-11-02T13:58:06Z</dcterms:created>
  <dcterms:modified xsi:type="dcterms:W3CDTF">2017-03-07T07:24:47Z</dcterms:modified>
</cp:coreProperties>
</file>