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6" r:id="rId10"/>
    <p:sldId id="264" r:id="rId11"/>
    <p:sldId id="268" r:id="rId12"/>
    <p:sldId id="267" r:id="rId13"/>
    <p:sldId id="269" r:id="rId14"/>
    <p:sldId id="270" r:id="rId15"/>
    <p:sldId id="272" r:id="rId16"/>
    <p:sldId id="273" r:id="rId17"/>
    <p:sldId id="275" r:id="rId18"/>
    <p:sldId id="274" r:id="rId19"/>
    <p:sldId id="276" r:id="rId20"/>
    <p:sldId id="277" r:id="rId21"/>
    <p:sldId id="278" r:id="rId22"/>
    <p:sldId id="280" r:id="rId23"/>
    <p:sldId id="281" r:id="rId24"/>
    <p:sldId id="282" r:id="rId25"/>
    <p:sldId id="283" r:id="rId26"/>
    <p:sldId id="284" r:id="rId27"/>
    <p:sldId id="285" r:id="rId28"/>
    <p:sldId id="286" r:id="rId29"/>
    <p:sldId id="287" r:id="rId30"/>
    <p:sldId id="288" r:id="rId31"/>
    <p:sldId id="290" r:id="rId32"/>
    <p:sldId id="291" r:id="rId33"/>
    <p:sldId id="289" r:id="rId34"/>
    <p:sldId id="292" r:id="rId35"/>
    <p:sldId id="293" r:id="rId36"/>
    <p:sldId id="294" r:id="rId37"/>
    <p:sldId id="295" r:id="rId38"/>
    <p:sldId id="296"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3958" autoAdjust="0"/>
  </p:normalViewPr>
  <p:slideViewPr>
    <p:cSldViewPr snapToGrid="0">
      <p:cViewPr varScale="1">
        <p:scale>
          <a:sx n="80" d="100"/>
          <a:sy n="80" d="100"/>
        </p:scale>
        <p:origin x="96"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E4498-16B8-4111-B849-7B84B13B72F4}" type="datetimeFigureOut">
              <a:rPr lang="zh-CN" altLang="en-US" smtClean="0"/>
              <a:t>2018/9/10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522180-5C74-46C6-B57D-682AD6F6EC46}" type="slidenum">
              <a:rPr lang="zh-CN" altLang="en-US" smtClean="0"/>
              <a:t>‹#›</a:t>
            </a:fld>
            <a:endParaRPr lang="zh-CN" altLang="en-US"/>
          </a:p>
        </p:txBody>
      </p:sp>
    </p:spTree>
    <p:extLst>
      <p:ext uri="{BB962C8B-B14F-4D97-AF65-F5344CB8AC3E}">
        <p14:creationId xmlns:p14="http://schemas.microsoft.com/office/powerpoint/2010/main" val="132194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细粒度会被信息泄露这篇：在</a:t>
            </a:r>
            <a:r>
              <a:rPr lang="en-US" altLang="zh-CN" dirty="0" smtClean="0"/>
              <a:t>JIT</a:t>
            </a:r>
            <a:r>
              <a:rPr lang="zh-CN" altLang="en-US" dirty="0" smtClean="0"/>
              <a:t>环境中，多次将生成的代码映射到了同一个位置，“变化的东西越多，不变的东西也越多”</a:t>
            </a:r>
            <a:endParaRPr lang="zh-CN" altLang="en-US" dirty="0"/>
          </a:p>
        </p:txBody>
      </p:sp>
      <p:sp>
        <p:nvSpPr>
          <p:cNvPr id="4" name="灯片编号占位符 3"/>
          <p:cNvSpPr>
            <a:spLocks noGrp="1"/>
          </p:cNvSpPr>
          <p:nvPr>
            <p:ph type="sldNum" sz="quarter" idx="10"/>
          </p:nvPr>
        </p:nvSpPr>
        <p:spPr/>
        <p:txBody>
          <a:bodyPr/>
          <a:lstStyle/>
          <a:p>
            <a:fld id="{14522180-5C74-46C6-B57D-682AD6F6EC46}" type="slidenum">
              <a:rPr lang="zh-CN" altLang="en-US" smtClean="0"/>
              <a:t>14</a:t>
            </a:fld>
            <a:endParaRPr lang="zh-CN" altLang="en-US"/>
          </a:p>
        </p:txBody>
      </p:sp>
    </p:spTree>
    <p:extLst>
      <p:ext uri="{BB962C8B-B14F-4D97-AF65-F5344CB8AC3E}">
        <p14:creationId xmlns:p14="http://schemas.microsoft.com/office/powerpoint/2010/main" val="930868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a:t>
            </a:r>
            <a:r>
              <a:rPr lang="zh-CN" altLang="en-US" dirty="0" smtClean="0"/>
              <a:t>区占用内存的第一个</a:t>
            </a:r>
            <a:r>
              <a:rPr lang="en-US" altLang="zh-CN" dirty="0" smtClean="0"/>
              <a:t>4G</a:t>
            </a:r>
            <a:r>
              <a:rPr lang="zh-CN" altLang="en-US" dirty="0" smtClean="0"/>
              <a:t>空间，包含了所有的标准</a:t>
            </a:r>
            <a:r>
              <a:rPr lang="en-US" altLang="zh-CN" dirty="0" err="1" smtClean="0"/>
              <a:t>linux</a:t>
            </a:r>
            <a:r>
              <a:rPr lang="en-US" altLang="zh-CN" dirty="0" smtClean="0"/>
              <a:t> </a:t>
            </a:r>
            <a:r>
              <a:rPr lang="zh-CN" altLang="en-US" dirty="0" smtClean="0"/>
              <a:t>程序的内存段</a:t>
            </a:r>
            <a:endParaRPr lang="en-US" altLang="zh-CN" dirty="0" smtClean="0"/>
          </a:p>
          <a:p>
            <a:r>
              <a:rPr lang="en-US" altLang="zh-CN" dirty="0" smtClean="0"/>
              <a:t>1-M</a:t>
            </a:r>
            <a:r>
              <a:rPr lang="zh-CN" altLang="en-US" dirty="0" smtClean="0"/>
              <a:t>区为特殊的</a:t>
            </a:r>
            <a:r>
              <a:rPr lang="en-US" altLang="zh-CN" dirty="0" smtClean="0"/>
              <a:t>low-fat</a:t>
            </a:r>
            <a:r>
              <a:rPr lang="zh-CN" altLang="en-US" dirty="0" smtClean="0"/>
              <a:t>分配器保留，每个区域对应一个固定大小，这些固定大小保存在一个表中</a:t>
            </a:r>
            <a:endParaRPr lang="en-US" altLang="zh-CN" dirty="0" smtClean="0"/>
          </a:p>
          <a:p>
            <a:r>
              <a:rPr lang="zh-CN" altLang="en-US" dirty="0" smtClean="0"/>
              <a:t>最高的区域用于栈，栈不包括在</a:t>
            </a:r>
            <a:r>
              <a:rPr lang="en-US" altLang="zh-CN" dirty="0" smtClean="0"/>
              <a:t>low-fat</a:t>
            </a:r>
            <a:r>
              <a:rPr lang="zh-CN" altLang="en-US" dirty="0" smtClean="0"/>
              <a:t>区域中</a:t>
            </a:r>
            <a:endParaRPr lang="en-US" altLang="zh-CN" dirty="0" smtClean="0"/>
          </a:p>
          <a:p>
            <a:endParaRPr lang="en-US" altLang="zh-CN" dirty="0" smtClean="0"/>
          </a:p>
          <a:p>
            <a:r>
              <a:rPr lang="en-US" altLang="zh-CN" dirty="0" smtClean="0"/>
              <a:t>low-fat</a:t>
            </a:r>
            <a:r>
              <a:rPr lang="zh-CN" altLang="en-US" dirty="0" smtClean="0"/>
              <a:t>分配器从</a:t>
            </a:r>
            <a:r>
              <a:rPr lang="en-US" altLang="zh-CN" dirty="0" smtClean="0"/>
              <a:t>M</a:t>
            </a:r>
            <a:r>
              <a:rPr lang="zh-CN" altLang="en-US" dirty="0" smtClean="0"/>
              <a:t>个更小的堆中分配内存区域</a:t>
            </a:r>
            <a:endParaRPr lang="zh-CN" altLang="en-US" dirty="0"/>
          </a:p>
        </p:txBody>
      </p:sp>
      <p:sp>
        <p:nvSpPr>
          <p:cNvPr id="4" name="灯片编号占位符 3"/>
          <p:cNvSpPr>
            <a:spLocks noGrp="1"/>
          </p:cNvSpPr>
          <p:nvPr>
            <p:ph type="sldNum" sz="quarter" idx="10"/>
          </p:nvPr>
        </p:nvSpPr>
        <p:spPr/>
        <p:txBody>
          <a:bodyPr/>
          <a:lstStyle/>
          <a:p>
            <a:fld id="{14522180-5C74-46C6-B57D-682AD6F6EC46}" type="slidenum">
              <a:rPr lang="zh-CN" altLang="en-US" smtClean="0"/>
              <a:t>37</a:t>
            </a:fld>
            <a:endParaRPr lang="zh-CN" altLang="en-US"/>
          </a:p>
        </p:txBody>
      </p:sp>
    </p:spTree>
    <p:extLst>
      <p:ext uri="{BB962C8B-B14F-4D97-AF65-F5344CB8AC3E}">
        <p14:creationId xmlns:p14="http://schemas.microsoft.com/office/powerpoint/2010/main" val="537460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栈区域的</a:t>
            </a:r>
            <a:r>
              <a:rPr lang="en-US" altLang="zh-CN" dirty="0" smtClean="0"/>
              <a:t>main</a:t>
            </a:r>
            <a:r>
              <a:rPr lang="en-US" altLang="zh-CN" baseline="0" dirty="0" smtClean="0"/>
              <a:t> stack</a:t>
            </a:r>
            <a:r>
              <a:rPr lang="zh-CN" altLang="en-US" baseline="0" dirty="0" smtClean="0"/>
              <a:t>需要保留：函数进入和退出、寄存器溢出时的保存不需要做</a:t>
            </a:r>
            <a:r>
              <a:rPr lang="en-US" altLang="zh-CN" baseline="0" dirty="0" smtClean="0"/>
              <a:t>OOB</a:t>
            </a:r>
            <a:r>
              <a:rPr lang="zh-CN" altLang="en-US" baseline="0" dirty="0" smtClean="0"/>
              <a:t>检查、兼容未改变的代码</a:t>
            </a:r>
            <a:endParaRPr lang="en-US" altLang="zh-CN" baseline="0" dirty="0" smtClean="0"/>
          </a:p>
          <a:p>
            <a:endParaRPr lang="en-US" altLang="zh-CN" baseline="0" dirty="0" smtClean="0"/>
          </a:p>
          <a:p>
            <a:r>
              <a:rPr lang="zh-CN" altLang="en-US" baseline="0" dirty="0" smtClean="0"/>
              <a:t>这里</a:t>
            </a:r>
            <a:r>
              <a:rPr lang="en-US" altLang="zh-CN" baseline="0" dirty="0" smtClean="0"/>
              <a:t>4095</a:t>
            </a:r>
            <a:r>
              <a:rPr lang="zh-CN" altLang="en-US" baseline="0" dirty="0" smtClean="0"/>
              <a:t>是栈区域的索引号</a:t>
            </a:r>
            <a:endParaRPr lang="en-US" altLang="zh-CN" baseline="0" dirty="0" smtClean="0"/>
          </a:p>
          <a:p>
            <a:endParaRPr lang="en-US" altLang="zh-CN" baseline="0" dirty="0" smtClean="0"/>
          </a:p>
          <a:p>
            <a:r>
              <a:rPr lang="zh-CN" altLang="en-US" baseline="0" dirty="0" smtClean="0"/>
              <a:t>进一步的优化：如何加快栈对象实际分配大小的计算</a:t>
            </a:r>
            <a:r>
              <a:rPr lang="en-US" altLang="zh-CN" baseline="0" dirty="0" smtClean="0"/>
              <a:t>——</a:t>
            </a:r>
            <a:r>
              <a:rPr lang="zh-CN" altLang="en-US" baseline="0" dirty="0" smtClean="0"/>
              <a:t>前导零？</a:t>
            </a:r>
            <a:endParaRPr lang="en-US" altLang="zh-CN" baseline="0" dirty="0" smtClean="0"/>
          </a:p>
          <a:p>
            <a:r>
              <a:rPr lang="zh-CN" altLang="en-US" baseline="0" dirty="0" smtClean="0"/>
              <a:t>用内存别名技术把所有的栈映射到同一个物理内存区域从而节省空间</a:t>
            </a:r>
            <a:r>
              <a:rPr lang="en-US" altLang="zh-CN" baseline="0" dirty="0" smtClean="0"/>
              <a:t>——</a:t>
            </a:r>
            <a:r>
              <a:rPr lang="zh-CN" altLang="en-US" baseline="0" smtClean="0"/>
              <a:t>这个可能不能直接沿用？</a:t>
            </a:r>
            <a:endParaRPr lang="zh-CN" altLang="en-US" dirty="0"/>
          </a:p>
        </p:txBody>
      </p:sp>
      <p:sp>
        <p:nvSpPr>
          <p:cNvPr id="4" name="灯片编号占位符 3"/>
          <p:cNvSpPr>
            <a:spLocks noGrp="1"/>
          </p:cNvSpPr>
          <p:nvPr>
            <p:ph type="sldNum" sz="quarter" idx="10"/>
          </p:nvPr>
        </p:nvSpPr>
        <p:spPr/>
        <p:txBody>
          <a:bodyPr/>
          <a:lstStyle/>
          <a:p>
            <a:fld id="{14522180-5C74-46C6-B57D-682AD6F6EC46}" type="slidenum">
              <a:rPr lang="zh-CN" altLang="en-US" smtClean="0"/>
              <a:t>38</a:t>
            </a:fld>
            <a:endParaRPr lang="zh-CN" altLang="en-US"/>
          </a:p>
        </p:txBody>
      </p:sp>
    </p:spTree>
    <p:extLst>
      <p:ext uri="{BB962C8B-B14F-4D97-AF65-F5344CB8AC3E}">
        <p14:creationId xmlns:p14="http://schemas.microsoft.com/office/powerpoint/2010/main" val="3751548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这些绕开了</a:t>
            </a:r>
            <a:r>
              <a:rPr lang="en-US" altLang="zh-CN" dirty="0" smtClean="0"/>
              <a:t>ASLR</a:t>
            </a:r>
            <a:r>
              <a:rPr lang="zh-CN" altLang="en-US" dirty="0" smtClean="0"/>
              <a:t>的攻击共同点：修改函数指针或者</a:t>
            </a:r>
            <a:r>
              <a:rPr lang="en-US" altLang="zh-CN" dirty="0" err="1" smtClean="0"/>
              <a:t>vtable</a:t>
            </a:r>
            <a:r>
              <a:rPr lang="zh-CN" altLang="en-US" dirty="0" smtClean="0"/>
              <a:t>后利用间接跳转劫持控制流，</a:t>
            </a:r>
            <a:r>
              <a:rPr lang="en-US" altLang="zh-CN" dirty="0" smtClean="0"/>
              <a:t>stack cookie</a:t>
            </a:r>
            <a:r>
              <a:rPr lang="zh-CN" altLang="en-US" dirty="0" smtClean="0"/>
              <a:t>不起作用</a:t>
            </a:r>
            <a:endParaRPr lang="en-US" altLang="zh-CN" dirty="0" smtClean="0"/>
          </a:p>
          <a:p>
            <a:r>
              <a:rPr lang="zh-CN" altLang="en-US" dirty="0" smtClean="0"/>
              <a:t>常见的泄露内存内容的手段是在读取一段内容之前修改长度部分</a:t>
            </a:r>
            <a:endParaRPr lang="zh-CN" altLang="en-US" dirty="0"/>
          </a:p>
        </p:txBody>
      </p:sp>
      <p:sp>
        <p:nvSpPr>
          <p:cNvPr id="4" name="灯片编号占位符 3"/>
          <p:cNvSpPr>
            <a:spLocks noGrp="1"/>
          </p:cNvSpPr>
          <p:nvPr>
            <p:ph type="sldNum" sz="quarter" idx="10"/>
          </p:nvPr>
        </p:nvSpPr>
        <p:spPr/>
        <p:txBody>
          <a:bodyPr/>
          <a:lstStyle/>
          <a:p>
            <a:fld id="{D14DEC39-2DA2-410B-9C8B-0592A886E649}" type="slidenum">
              <a:rPr lang="zh-CN" altLang="en-US" smtClean="0"/>
              <a:t>17</a:t>
            </a:fld>
            <a:endParaRPr lang="zh-CN" altLang="en-US"/>
          </a:p>
        </p:txBody>
      </p:sp>
    </p:spTree>
    <p:extLst>
      <p:ext uri="{BB962C8B-B14F-4D97-AF65-F5344CB8AC3E}">
        <p14:creationId xmlns:p14="http://schemas.microsoft.com/office/powerpoint/2010/main" val="388122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BBC</a:t>
            </a:r>
            <a:r>
              <a:rPr lang="zh-CN" altLang="en-US" dirty="0" smtClean="0"/>
              <a:t>为每个对象加入</a:t>
            </a:r>
            <a:r>
              <a:rPr lang="en-US" altLang="zh-CN" dirty="0" smtClean="0"/>
              <a:t>padding</a:t>
            </a:r>
            <a:r>
              <a:rPr lang="zh-CN" altLang="en-US" dirty="0" smtClean="0"/>
              <a:t>，保证其大小为</a:t>
            </a:r>
            <a:r>
              <a:rPr lang="en-US" altLang="zh-CN" dirty="0" smtClean="0"/>
              <a:t>2</a:t>
            </a:r>
            <a:r>
              <a:rPr lang="zh-CN" altLang="en-US" dirty="0" smtClean="0"/>
              <a:t>的幂次并且把基地址对齐到大小的倍数地址上，在</a:t>
            </a:r>
            <a:r>
              <a:rPr lang="en-US" altLang="zh-CN" dirty="0" smtClean="0"/>
              <a:t>SPECINT</a:t>
            </a:r>
            <a:r>
              <a:rPr lang="en-US" altLang="zh-CN" baseline="0" dirty="0" smtClean="0"/>
              <a:t> 2000</a:t>
            </a:r>
            <a:r>
              <a:rPr lang="zh-CN" altLang="en-US" baseline="0" dirty="0" smtClean="0"/>
              <a:t>上平均有</a:t>
            </a:r>
            <a:r>
              <a:rPr lang="en-US" altLang="zh-CN" baseline="0" dirty="0" smtClean="0"/>
              <a:t>60%</a:t>
            </a:r>
            <a:r>
              <a:rPr lang="zh-CN" altLang="en-US" baseline="0" dirty="0" smtClean="0"/>
              <a:t>的性能损失</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4522180-5C74-46C6-B57D-682AD6F6EC46}" type="slidenum">
              <a:rPr lang="zh-CN" altLang="en-US" smtClean="0"/>
              <a:t>26</a:t>
            </a:fld>
            <a:endParaRPr lang="zh-CN" altLang="en-US"/>
          </a:p>
        </p:txBody>
      </p:sp>
    </p:spTree>
    <p:extLst>
      <p:ext uri="{BB962C8B-B14F-4D97-AF65-F5344CB8AC3E}">
        <p14:creationId xmlns:p14="http://schemas.microsoft.com/office/powerpoint/2010/main" val="1161481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Cling</a:t>
            </a:r>
            <a:r>
              <a:rPr lang="zh-CN" altLang="en-US" dirty="0" smtClean="0"/>
              <a:t>替换了</a:t>
            </a:r>
            <a:r>
              <a:rPr lang="en-US" altLang="zh-CN" dirty="0" err="1" smtClean="0"/>
              <a:t>malloc</a:t>
            </a:r>
            <a:r>
              <a:rPr lang="zh-CN" altLang="en-US" dirty="0" smtClean="0"/>
              <a:t>函数，</a:t>
            </a:r>
            <a:r>
              <a:rPr lang="en-US" altLang="zh-CN" dirty="0" smtClean="0"/>
              <a:t>CETS</a:t>
            </a:r>
            <a:r>
              <a:rPr lang="zh-CN" altLang="en-US" dirty="0" smtClean="0"/>
              <a:t>平均有</a:t>
            </a:r>
            <a:r>
              <a:rPr lang="en-US" altLang="zh-CN" dirty="0" smtClean="0"/>
              <a:t>116%</a:t>
            </a:r>
            <a:r>
              <a:rPr lang="zh-CN" altLang="en-US" dirty="0" smtClean="0"/>
              <a:t>的性能损失</a:t>
            </a:r>
            <a:endParaRPr lang="zh-CN" altLang="en-US" dirty="0"/>
          </a:p>
        </p:txBody>
      </p:sp>
      <p:sp>
        <p:nvSpPr>
          <p:cNvPr id="4" name="灯片编号占位符 3"/>
          <p:cNvSpPr>
            <a:spLocks noGrp="1"/>
          </p:cNvSpPr>
          <p:nvPr>
            <p:ph type="sldNum" sz="quarter" idx="10"/>
          </p:nvPr>
        </p:nvSpPr>
        <p:spPr/>
        <p:txBody>
          <a:bodyPr/>
          <a:lstStyle/>
          <a:p>
            <a:fld id="{14522180-5C74-46C6-B57D-682AD6F6EC46}" type="slidenum">
              <a:rPr lang="zh-CN" altLang="en-US" smtClean="0"/>
              <a:t>27</a:t>
            </a:fld>
            <a:endParaRPr lang="zh-CN" altLang="en-US"/>
          </a:p>
        </p:txBody>
      </p:sp>
    </p:spTree>
    <p:extLst>
      <p:ext uri="{BB962C8B-B14F-4D97-AF65-F5344CB8AC3E}">
        <p14:creationId xmlns:p14="http://schemas.microsoft.com/office/powerpoint/2010/main" val="3085984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不安全的指针指经过计算得出的指针，这样的指针可能越界，</a:t>
            </a:r>
            <a:r>
              <a:rPr lang="en-US" altLang="zh-CN" dirty="0" smtClean="0"/>
              <a:t>Yong</a:t>
            </a:r>
            <a:r>
              <a:rPr lang="zh-CN" altLang="en-US" dirty="0" smtClean="0"/>
              <a:t>的系统保证了对不安全指针的写不会影响到其他部分的数据，能够保护永远不通过指针访问的变量，以及返回地址等数据，但是敏感数据可能出现在不安全区域，在</a:t>
            </a:r>
            <a:r>
              <a:rPr lang="en-US" altLang="zh-CN" dirty="0" smtClean="0"/>
              <a:t>SPEC 2000</a:t>
            </a:r>
            <a:r>
              <a:rPr lang="zh-CN" altLang="en-US" dirty="0" smtClean="0"/>
              <a:t>上有</a:t>
            </a:r>
            <a:r>
              <a:rPr lang="en-US" altLang="zh-CN" dirty="0" smtClean="0"/>
              <a:t>50%-100%</a:t>
            </a:r>
            <a:r>
              <a:rPr lang="zh-CN" altLang="en-US" dirty="0" smtClean="0"/>
              <a:t>的性能损失</a:t>
            </a:r>
            <a:endParaRPr lang="en-US" altLang="zh-CN" dirty="0" smtClean="0"/>
          </a:p>
          <a:p>
            <a:endParaRPr lang="en-US" altLang="zh-CN" dirty="0" smtClean="0"/>
          </a:p>
          <a:p>
            <a:r>
              <a:rPr lang="en-US" altLang="zh-CN" dirty="0" smtClean="0"/>
              <a:t>WIT</a:t>
            </a:r>
            <a:r>
              <a:rPr lang="zh-CN" altLang="en-US" dirty="0" smtClean="0"/>
              <a:t>还额外检测间接转移，因此可以用来防止控制流劫持，在</a:t>
            </a:r>
            <a:r>
              <a:rPr lang="en-US" altLang="zh-CN" dirty="0" smtClean="0"/>
              <a:t>SPEC</a:t>
            </a:r>
            <a:r>
              <a:rPr lang="zh-CN" altLang="en-US" dirty="0" smtClean="0"/>
              <a:t>上有</a:t>
            </a:r>
            <a:r>
              <a:rPr lang="en-US" altLang="zh-CN" dirty="0" smtClean="0"/>
              <a:t>5-25%</a:t>
            </a:r>
            <a:r>
              <a:rPr lang="zh-CN" altLang="en-US" dirty="0" smtClean="0"/>
              <a:t>的性能损失</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4522180-5C74-46C6-B57D-682AD6F6EC46}" type="slidenum">
              <a:rPr lang="zh-CN" altLang="en-US" smtClean="0"/>
              <a:t>28</a:t>
            </a:fld>
            <a:endParaRPr lang="zh-CN" altLang="en-US"/>
          </a:p>
        </p:txBody>
      </p:sp>
    </p:spTree>
    <p:extLst>
      <p:ext uri="{BB962C8B-B14F-4D97-AF65-F5344CB8AC3E}">
        <p14:creationId xmlns:p14="http://schemas.microsoft.com/office/powerpoint/2010/main" val="1174872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522180-5C74-46C6-B57D-682AD6F6EC46}" type="slidenum">
              <a:rPr lang="zh-CN" altLang="en-US" smtClean="0"/>
              <a:t>30</a:t>
            </a:fld>
            <a:endParaRPr lang="zh-CN" altLang="en-US"/>
          </a:p>
        </p:txBody>
      </p:sp>
    </p:spTree>
    <p:extLst>
      <p:ext uri="{BB962C8B-B14F-4D97-AF65-F5344CB8AC3E}">
        <p14:creationId xmlns:p14="http://schemas.microsoft.com/office/powerpoint/2010/main" val="2395515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shadow stack</a:t>
            </a:r>
            <a:r>
              <a:rPr lang="zh-CN" altLang="en-US" dirty="0" smtClean="0"/>
              <a:t>在</a:t>
            </a:r>
            <a:r>
              <a:rPr lang="en-US" altLang="zh-CN" dirty="0" smtClean="0"/>
              <a:t>SPEC</a:t>
            </a:r>
            <a:r>
              <a:rPr lang="en-US" altLang="zh-CN" baseline="0" dirty="0" smtClean="0"/>
              <a:t> 2006</a:t>
            </a:r>
            <a:r>
              <a:rPr lang="zh-CN" altLang="en-US" baseline="0" dirty="0" smtClean="0"/>
              <a:t>上有</a:t>
            </a:r>
            <a:r>
              <a:rPr lang="en-US" altLang="zh-CN" baseline="0" dirty="0" smtClean="0"/>
              <a:t>5%</a:t>
            </a:r>
            <a:r>
              <a:rPr lang="zh-CN" altLang="en-US" baseline="0" dirty="0" smtClean="0"/>
              <a:t>的性能损失，处理异常时有兼容性问题</a:t>
            </a:r>
            <a:endParaRPr lang="en-US" altLang="zh-CN" baseline="0" dirty="0" smtClean="0"/>
          </a:p>
          <a:p>
            <a:endParaRPr lang="en-US" altLang="zh-CN" baseline="0" dirty="0" smtClean="0"/>
          </a:p>
          <a:p>
            <a:r>
              <a:rPr lang="zh-CN" altLang="en-US" baseline="0" dirty="0" smtClean="0"/>
              <a:t>静态控制流分析的方式平均有</a:t>
            </a:r>
            <a:r>
              <a:rPr lang="en-US" altLang="zh-CN" baseline="0" dirty="0" smtClean="0"/>
              <a:t>15%</a:t>
            </a:r>
            <a:r>
              <a:rPr lang="zh-CN" altLang="en-US" baseline="0" dirty="0" smtClean="0"/>
              <a:t>的性能损失，最高可达</a:t>
            </a:r>
            <a:r>
              <a:rPr lang="en-US" altLang="zh-CN" baseline="0" dirty="0" smtClean="0"/>
              <a:t>45%</a:t>
            </a:r>
            <a:r>
              <a:rPr lang="zh-CN" altLang="en-US" baseline="0" dirty="0" smtClean="0"/>
              <a:t>，同时仍然面临</a:t>
            </a:r>
            <a:r>
              <a:rPr lang="en-US" altLang="zh-CN" baseline="0" dirty="0" smtClean="0"/>
              <a:t>JIT</a:t>
            </a:r>
            <a:r>
              <a:rPr lang="zh-CN" altLang="en-US" baseline="0" dirty="0" smtClean="0"/>
              <a:t>导致的问题</a:t>
            </a:r>
            <a:endParaRPr lang="zh-CN" altLang="en-US" dirty="0"/>
          </a:p>
        </p:txBody>
      </p:sp>
      <p:sp>
        <p:nvSpPr>
          <p:cNvPr id="4" name="灯片编号占位符 3"/>
          <p:cNvSpPr>
            <a:spLocks noGrp="1"/>
          </p:cNvSpPr>
          <p:nvPr>
            <p:ph type="sldNum" sz="quarter" idx="10"/>
          </p:nvPr>
        </p:nvSpPr>
        <p:spPr/>
        <p:txBody>
          <a:bodyPr/>
          <a:lstStyle/>
          <a:p>
            <a:fld id="{D14DEC39-2DA2-410B-9C8B-0592A886E649}" type="slidenum">
              <a:rPr lang="zh-CN" altLang="en-US" smtClean="0"/>
              <a:t>31</a:t>
            </a:fld>
            <a:endParaRPr lang="zh-CN" altLang="en-US"/>
          </a:p>
        </p:txBody>
      </p:sp>
    </p:spTree>
    <p:extLst>
      <p:ext uri="{BB962C8B-B14F-4D97-AF65-F5344CB8AC3E}">
        <p14:creationId xmlns:p14="http://schemas.microsoft.com/office/powerpoint/2010/main" val="112487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实际使用的技术性能㲳都在</a:t>
            </a:r>
            <a:r>
              <a:rPr lang="en-US" altLang="zh-CN" dirty="0" smtClean="0"/>
              <a:t>5%</a:t>
            </a:r>
            <a:r>
              <a:rPr lang="zh-CN" altLang="en-US" dirty="0" smtClean="0"/>
              <a:t>以下</a:t>
            </a:r>
            <a:endParaRPr lang="en-US" altLang="zh-CN" dirty="0" smtClean="0"/>
          </a:p>
          <a:p>
            <a:pPr marL="228600" indent="-228600">
              <a:buAutoNum type="arabicPeriod"/>
            </a:pPr>
            <a:r>
              <a:rPr lang="zh-CN" altLang="en-US" dirty="0" smtClean="0"/>
              <a:t>只有基于指针的</a:t>
            </a:r>
            <a:r>
              <a:rPr lang="en-US" altLang="zh-CN" dirty="0" smtClean="0"/>
              <a:t>memory safety</a:t>
            </a:r>
            <a:r>
              <a:rPr lang="zh-CN" altLang="en-US" dirty="0" smtClean="0"/>
              <a:t>是最安全的，其他的技术都会留下攻击漏洞</a:t>
            </a:r>
            <a:endParaRPr lang="en-US" altLang="zh-CN" dirty="0" smtClean="0"/>
          </a:p>
          <a:p>
            <a:pPr marL="228600" indent="-228600">
              <a:buAutoNum type="arabicPeriod"/>
            </a:pPr>
            <a:r>
              <a:rPr lang="zh-CN" altLang="en-US" dirty="0" smtClean="0"/>
              <a:t>需要注意这些性能分析都是建立在不改动硬件，只使用软件实现的前提下</a:t>
            </a:r>
            <a:endParaRPr lang="en-US" altLang="zh-CN" dirty="0" smtClean="0"/>
          </a:p>
          <a:p>
            <a:pPr marL="228600" indent="-228600">
              <a:buAutoNum type="arabicPeriod"/>
            </a:pPr>
            <a:r>
              <a:rPr lang="zh-CN" altLang="en-US" smtClean="0"/>
              <a:t>兼容性不可忽略，必须要保证源代码不改动，而且支持模块化</a:t>
            </a:r>
            <a:endParaRPr lang="zh-CN" altLang="en-US"/>
          </a:p>
        </p:txBody>
      </p:sp>
      <p:sp>
        <p:nvSpPr>
          <p:cNvPr id="4" name="灯片编号占位符 3"/>
          <p:cNvSpPr>
            <a:spLocks noGrp="1"/>
          </p:cNvSpPr>
          <p:nvPr>
            <p:ph type="sldNum" sz="quarter" idx="10"/>
          </p:nvPr>
        </p:nvSpPr>
        <p:spPr/>
        <p:txBody>
          <a:bodyPr/>
          <a:lstStyle/>
          <a:p>
            <a:fld id="{D14DEC39-2DA2-410B-9C8B-0592A886E649}" type="slidenum">
              <a:rPr lang="zh-CN" altLang="en-US" smtClean="0"/>
              <a:t>32</a:t>
            </a:fld>
            <a:endParaRPr lang="zh-CN" altLang="en-US"/>
          </a:p>
        </p:txBody>
      </p:sp>
    </p:spTree>
    <p:extLst>
      <p:ext uri="{BB962C8B-B14F-4D97-AF65-F5344CB8AC3E}">
        <p14:creationId xmlns:p14="http://schemas.microsoft.com/office/powerpoint/2010/main" val="3336547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522180-5C74-46C6-B57D-682AD6F6EC46}" type="slidenum">
              <a:rPr lang="zh-CN" altLang="en-US" smtClean="0"/>
              <a:t>34</a:t>
            </a:fld>
            <a:endParaRPr lang="zh-CN" altLang="en-US"/>
          </a:p>
        </p:txBody>
      </p:sp>
    </p:spTree>
    <p:extLst>
      <p:ext uri="{BB962C8B-B14F-4D97-AF65-F5344CB8AC3E}">
        <p14:creationId xmlns:p14="http://schemas.microsoft.com/office/powerpoint/2010/main" val="2469281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F798BD24-B0E5-4D6C-BD6D-6F5AD59F6BCA}" type="datetimeFigureOut">
              <a:rPr lang="zh-CN" altLang="en-US" smtClean="0"/>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BAAF07-4008-490A-A1E6-6171F859D034}" type="slidenum">
              <a:rPr lang="zh-CN" altLang="en-US" smtClean="0"/>
              <a:t>‹#›</a:t>
            </a:fld>
            <a:endParaRPr lang="zh-CN" altLang="en-US"/>
          </a:p>
        </p:txBody>
      </p:sp>
    </p:spTree>
    <p:extLst>
      <p:ext uri="{BB962C8B-B14F-4D97-AF65-F5344CB8AC3E}">
        <p14:creationId xmlns:p14="http://schemas.microsoft.com/office/powerpoint/2010/main" val="1742974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798BD24-B0E5-4D6C-BD6D-6F5AD59F6BCA}" type="datetimeFigureOut">
              <a:rPr lang="zh-CN" altLang="en-US" smtClean="0"/>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BAAF07-4008-490A-A1E6-6171F859D034}" type="slidenum">
              <a:rPr lang="zh-CN" altLang="en-US" smtClean="0"/>
              <a:t>‹#›</a:t>
            </a:fld>
            <a:endParaRPr lang="zh-CN" altLang="en-US"/>
          </a:p>
        </p:txBody>
      </p:sp>
    </p:spTree>
    <p:extLst>
      <p:ext uri="{BB962C8B-B14F-4D97-AF65-F5344CB8AC3E}">
        <p14:creationId xmlns:p14="http://schemas.microsoft.com/office/powerpoint/2010/main" val="2043390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798BD24-B0E5-4D6C-BD6D-6F5AD59F6BCA}" type="datetimeFigureOut">
              <a:rPr lang="zh-CN" altLang="en-US" smtClean="0"/>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BAAF07-4008-490A-A1E6-6171F859D034}" type="slidenum">
              <a:rPr lang="zh-CN" altLang="en-US" smtClean="0"/>
              <a:t>‹#›</a:t>
            </a:fld>
            <a:endParaRPr lang="zh-CN" altLang="en-US"/>
          </a:p>
        </p:txBody>
      </p:sp>
    </p:spTree>
    <p:extLst>
      <p:ext uri="{BB962C8B-B14F-4D97-AF65-F5344CB8AC3E}">
        <p14:creationId xmlns:p14="http://schemas.microsoft.com/office/powerpoint/2010/main" val="316612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798BD24-B0E5-4D6C-BD6D-6F5AD59F6BCA}" type="datetimeFigureOut">
              <a:rPr lang="zh-CN" altLang="en-US" smtClean="0"/>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BAAF07-4008-490A-A1E6-6171F859D034}" type="slidenum">
              <a:rPr lang="zh-CN" altLang="en-US" smtClean="0"/>
              <a:t>‹#›</a:t>
            </a:fld>
            <a:endParaRPr lang="zh-CN" altLang="en-US"/>
          </a:p>
        </p:txBody>
      </p:sp>
    </p:spTree>
    <p:extLst>
      <p:ext uri="{BB962C8B-B14F-4D97-AF65-F5344CB8AC3E}">
        <p14:creationId xmlns:p14="http://schemas.microsoft.com/office/powerpoint/2010/main" val="3375712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798BD24-B0E5-4D6C-BD6D-6F5AD59F6BCA}" type="datetimeFigureOut">
              <a:rPr lang="zh-CN" altLang="en-US" smtClean="0"/>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BAAF07-4008-490A-A1E6-6171F859D034}" type="slidenum">
              <a:rPr lang="zh-CN" altLang="en-US" smtClean="0"/>
              <a:t>‹#›</a:t>
            </a:fld>
            <a:endParaRPr lang="zh-CN" altLang="en-US"/>
          </a:p>
        </p:txBody>
      </p:sp>
    </p:spTree>
    <p:extLst>
      <p:ext uri="{BB962C8B-B14F-4D97-AF65-F5344CB8AC3E}">
        <p14:creationId xmlns:p14="http://schemas.microsoft.com/office/powerpoint/2010/main" val="315291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798BD24-B0E5-4D6C-BD6D-6F5AD59F6BCA}" type="datetimeFigureOut">
              <a:rPr lang="zh-CN" altLang="en-US" smtClean="0"/>
              <a:t>2018/9/10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7BAAF07-4008-490A-A1E6-6171F859D034}" type="slidenum">
              <a:rPr lang="zh-CN" altLang="en-US" smtClean="0"/>
              <a:t>‹#›</a:t>
            </a:fld>
            <a:endParaRPr lang="zh-CN" altLang="en-US"/>
          </a:p>
        </p:txBody>
      </p:sp>
    </p:spTree>
    <p:extLst>
      <p:ext uri="{BB962C8B-B14F-4D97-AF65-F5344CB8AC3E}">
        <p14:creationId xmlns:p14="http://schemas.microsoft.com/office/powerpoint/2010/main" val="17866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798BD24-B0E5-4D6C-BD6D-6F5AD59F6BCA}" type="datetimeFigureOut">
              <a:rPr lang="zh-CN" altLang="en-US" smtClean="0"/>
              <a:t>2018/9/10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7BAAF07-4008-490A-A1E6-6171F859D034}" type="slidenum">
              <a:rPr lang="zh-CN" altLang="en-US" smtClean="0"/>
              <a:t>‹#›</a:t>
            </a:fld>
            <a:endParaRPr lang="zh-CN" altLang="en-US"/>
          </a:p>
        </p:txBody>
      </p:sp>
    </p:spTree>
    <p:extLst>
      <p:ext uri="{BB962C8B-B14F-4D97-AF65-F5344CB8AC3E}">
        <p14:creationId xmlns:p14="http://schemas.microsoft.com/office/powerpoint/2010/main" val="1388659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798BD24-B0E5-4D6C-BD6D-6F5AD59F6BCA}" type="datetimeFigureOut">
              <a:rPr lang="zh-CN" altLang="en-US" smtClean="0"/>
              <a:t>2018/9/10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7BAAF07-4008-490A-A1E6-6171F859D034}" type="slidenum">
              <a:rPr lang="zh-CN" altLang="en-US" smtClean="0"/>
              <a:t>‹#›</a:t>
            </a:fld>
            <a:endParaRPr lang="zh-CN" altLang="en-US"/>
          </a:p>
        </p:txBody>
      </p:sp>
    </p:spTree>
    <p:extLst>
      <p:ext uri="{BB962C8B-B14F-4D97-AF65-F5344CB8AC3E}">
        <p14:creationId xmlns:p14="http://schemas.microsoft.com/office/powerpoint/2010/main" val="1613736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8BD24-B0E5-4D6C-BD6D-6F5AD59F6BCA}" type="datetimeFigureOut">
              <a:rPr lang="zh-CN" altLang="en-US" smtClean="0"/>
              <a:t>2018/9/10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7BAAF07-4008-490A-A1E6-6171F859D034}" type="slidenum">
              <a:rPr lang="zh-CN" altLang="en-US" smtClean="0"/>
              <a:t>‹#›</a:t>
            </a:fld>
            <a:endParaRPr lang="zh-CN" altLang="en-US"/>
          </a:p>
        </p:txBody>
      </p:sp>
    </p:spTree>
    <p:extLst>
      <p:ext uri="{BB962C8B-B14F-4D97-AF65-F5344CB8AC3E}">
        <p14:creationId xmlns:p14="http://schemas.microsoft.com/office/powerpoint/2010/main" val="128148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798BD24-B0E5-4D6C-BD6D-6F5AD59F6BCA}" type="datetimeFigureOut">
              <a:rPr lang="zh-CN" altLang="en-US" smtClean="0"/>
              <a:t>2018/9/10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7BAAF07-4008-490A-A1E6-6171F859D034}" type="slidenum">
              <a:rPr lang="zh-CN" altLang="en-US" smtClean="0"/>
              <a:t>‹#›</a:t>
            </a:fld>
            <a:endParaRPr lang="zh-CN" altLang="en-US"/>
          </a:p>
        </p:txBody>
      </p:sp>
    </p:spTree>
    <p:extLst>
      <p:ext uri="{BB962C8B-B14F-4D97-AF65-F5344CB8AC3E}">
        <p14:creationId xmlns:p14="http://schemas.microsoft.com/office/powerpoint/2010/main" val="282796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798BD24-B0E5-4D6C-BD6D-6F5AD59F6BCA}" type="datetimeFigureOut">
              <a:rPr lang="zh-CN" altLang="en-US" smtClean="0"/>
              <a:t>2018/9/10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7BAAF07-4008-490A-A1E6-6171F859D034}" type="slidenum">
              <a:rPr lang="zh-CN" altLang="en-US" smtClean="0"/>
              <a:t>‹#›</a:t>
            </a:fld>
            <a:endParaRPr lang="zh-CN" altLang="en-US"/>
          </a:p>
        </p:txBody>
      </p:sp>
    </p:spTree>
    <p:extLst>
      <p:ext uri="{BB962C8B-B14F-4D97-AF65-F5344CB8AC3E}">
        <p14:creationId xmlns:p14="http://schemas.microsoft.com/office/powerpoint/2010/main" val="139410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8BD24-B0E5-4D6C-BD6D-6F5AD59F6BCA}" type="datetimeFigureOut">
              <a:rPr lang="zh-CN" altLang="en-US" smtClean="0"/>
              <a:t>2018/9/10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AAF07-4008-490A-A1E6-6171F859D034}" type="slidenum">
              <a:rPr lang="zh-CN" altLang="en-US" smtClean="0"/>
              <a:t>‹#›</a:t>
            </a:fld>
            <a:endParaRPr lang="zh-CN" altLang="en-US"/>
          </a:p>
        </p:txBody>
      </p:sp>
    </p:spTree>
    <p:extLst>
      <p:ext uri="{BB962C8B-B14F-4D97-AF65-F5344CB8AC3E}">
        <p14:creationId xmlns:p14="http://schemas.microsoft.com/office/powerpoint/2010/main" val="205247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78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内存攻击模型</a:t>
            </a:r>
            <a:endParaRPr lang="zh-CN" altLang="en-US" dirty="0"/>
          </a:p>
        </p:txBody>
      </p:sp>
      <p:sp>
        <p:nvSpPr>
          <p:cNvPr id="3" name="内容占位符 2"/>
          <p:cNvSpPr>
            <a:spLocks noGrp="1"/>
          </p:cNvSpPr>
          <p:nvPr>
            <p:ph idx="1"/>
          </p:nvPr>
        </p:nvSpPr>
        <p:spPr/>
        <p:txBody>
          <a:bodyPr/>
          <a:lstStyle/>
          <a:p>
            <a:r>
              <a:rPr lang="zh-CN" altLang="en-US" dirty="0" smtClean="0"/>
              <a:t>控制流劫持 </a:t>
            </a:r>
            <a:r>
              <a:rPr lang="en-US" altLang="zh-CN" dirty="0" smtClean="0"/>
              <a:t>Control-flow Hijack</a:t>
            </a:r>
          </a:p>
          <a:p>
            <a:pPr lvl="1"/>
            <a:r>
              <a:rPr lang="zh-CN" altLang="en-US" dirty="0" smtClean="0"/>
              <a:t>通过修改代码指针来影响程序行为</a:t>
            </a:r>
            <a:endParaRPr lang="en-US" altLang="zh-CN" dirty="0" smtClean="0"/>
          </a:p>
          <a:p>
            <a:pPr lvl="2"/>
            <a:r>
              <a:rPr lang="zh-CN" altLang="en-US" dirty="0"/>
              <a:t>返回</a:t>
            </a:r>
            <a:r>
              <a:rPr lang="zh-CN" altLang="en-US" dirty="0" smtClean="0"/>
              <a:t>地址、函数指针</a:t>
            </a:r>
            <a:r>
              <a:rPr lang="en-US" altLang="zh-CN" dirty="0" smtClean="0"/>
              <a:t>……</a:t>
            </a:r>
          </a:p>
          <a:p>
            <a:pPr lvl="1"/>
            <a:r>
              <a:rPr lang="zh-CN" altLang="en-US" dirty="0" smtClean="0"/>
              <a:t>控制流劫持需要通过间接转移来跳到恶意代码所在处</a:t>
            </a:r>
            <a:endParaRPr lang="en-US" altLang="zh-CN" dirty="0" smtClean="0"/>
          </a:p>
          <a:p>
            <a:pPr lvl="2"/>
            <a:r>
              <a:rPr lang="zh-CN" altLang="en-US" dirty="0" smtClean="0"/>
              <a:t>隐藏转移目标的位置，如</a:t>
            </a:r>
            <a:r>
              <a:rPr lang="en-US" altLang="zh-CN" dirty="0" smtClean="0"/>
              <a:t>ASLR</a:t>
            </a:r>
          </a:p>
          <a:p>
            <a:pPr lvl="2"/>
            <a:r>
              <a:rPr lang="zh-CN" altLang="en-US" dirty="0" smtClean="0"/>
              <a:t>检查所有的间接转移指令。函数返回时使用的</a:t>
            </a:r>
            <a:r>
              <a:rPr lang="en-US" altLang="zh-CN" dirty="0" smtClean="0"/>
              <a:t>ret</a:t>
            </a:r>
            <a:r>
              <a:rPr lang="zh-CN" altLang="en-US" dirty="0" smtClean="0"/>
              <a:t>指令是常被利用来攻击的一类指令</a:t>
            </a:r>
            <a:endParaRPr lang="en-US" altLang="zh-CN" dirty="0" smtClean="0"/>
          </a:p>
          <a:p>
            <a:pPr lvl="1"/>
            <a:r>
              <a:rPr lang="zh-CN" altLang="en-US" dirty="0" smtClean="0"/>
              <a:t>典型的攻击方式：注入</a:t>
            </a:r>
            <a:r>
              <a:rPr lang="en-US" altLang="zh-CN" dirty="0" smtClean="0"/>
              <a:t>shell code</a:t>
            </a:r>
          </a:p>
          <a:p>
            <a:pPr lvl="2"/>
            <a:r>
              <a:rPr lang="en-US" altLang="zh-CN" dirty="0" smtClean="0"/>
              <a:t>shell code</a:t>
            </a:r>
            <a:r>
              <a:rPr lang="zh-CN" altLang="en-US" dirty="0" smtClean="0"/>
              <a:t>在执行后会为攻击者提供一个</a:t>
            </a:r>
            <a:r>
              <a:rPr lang="en-US" altLang="zh-CN" dirty="0" smtClean="0"/>
              <a:t>shell</a:t>
            </a:r>
            <a:r>
              <a:rPr lang="zh-CN" altLang="en-US" dirty="0" smtClean="0"/>
              <a:t>窗口</a:t>
            </a:r>
            <a:endParaRPr lang="en-US" altLang="zh-CN" dirty="0" smtClean="0"/>
          </a:p>
          <a:p>
            <a:pPr lvl="2"/>
            <a:r>
              <a:rPr lang="zh-CN" altLang="en-US" dirty="0" smtClean="0"/>
              <a:t>阻止</a:t>
            </a:r>
            <a:r>
              <a:rPr lang="en-US" altLang="zh-CN" dirty="0" smtClean="0"/>
              <a:t>shell code</a:t>
            </a:r>
            <a:r>
              <a:rPr lang="zh-CN" altLang="en-US" dirty="0" smtClean="0"/>
              <a:t>可以利用</a:t>
            </a:r>
            <a:r>
              <a:rPr lang="en-US" altLang="zh-CN" dirty="0" smtClean="0"/>
              <a:t>Non-executable Data</a:t>
            </a:r>
            <a:r>
              <a:rPr lang="zh-CN" altLang="en-US" dirty="0"/>
              <a:t>，该策略与</a:t>
            </a:r>
            <a:r>
              <a:rPr lang="en-US" altLang="zh-CN" dirty="0"/>
              <a:t>Code Integrity</a:t>
            </a:r>
            <a:r>
              <a:rPr lang="zh-CN" altLang="en-US" dirty="0"/>
              <a:t>共同构成𝑊⨁</a:t>
            </a:r>
            <a:r>
              <a:rPr lang="en-US" altLang="zh-CN" dirty="0"/>
              <a:t>X</a:t>
            </a:r>
            <a:r>
              <a:rPr lang="zh-CN" altLang="en-US" dirty="0" smtClean="0"/>
              <a:t>策略</a:t>
            </a:r>
            <a:endParaRPr lang="en-US" altLang="zh-CN" dirty="0" smtClean="0"/>
          </a:p>
          <a:p>
            <a:pPr lvl="2"/>
            <a:endParaRPr lang="en-US" altLang="zh-CN" dirty="0" smtClean="0"/>
          </a:p>
          <a:p>
            <a:pPr lvl="1"/>
            <a:endParaRPr lang="zh-CN" altLang="en-US" dirty="0"/>
          </a:p>
        </p:txBody>
      </p:sp>
    </p:spTree>
    <p:extLst>
      <p:ext uri="{BB962C8B-B14F-4D97-AF65-F5344CB8AC3E}">
        <p14:creationId xmlns:p14="http://schemas.microsoft.com/office/powerpoint/2010/main" val="167523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内存攻击模型</a:t>
            </a:r>
            <a:endParaRPr lang="zh-CN" altLang="en-US" dirty="0"/>
          </a:p>
        </p:txBody>
      </p:sp>
      <p:pic>
        <p:nvPicPr>
          <p:cNvPr id="4" name="内容占位符 3"/>
          <p:cNvPicPr>
            <a:picLocks noGrp="1" noChangeAspect="1"/>
          </p:cNvPicPr>
          <p:nvPr>
            <p:ph idx="1"/>
          </p:nvPr>
        </p:nvPicPr>
        <p:blipFill>
          <a:blip r:embed="rId2"/>
          <a:stretch>
            <a:fillRect/>
          </a:stretch>
        </p:blipFill>
        <p:spPr>
          <a:xfrm>
            <a:off x="699335" y="1690689"/>
            <a:ext cx="7745329" cy="5114206"/>
          </a:xfrm>
          <a:prstGeom prst="rect">
            <a:avLst/>
          </a:prstGeom>
        </p:spPr>
      </p:pic>
      <p:sp>
        <p:nvSpPr>
          <p:cNvPr id="5" name="矩形 4"/>
          <p:cNvSpPr/>
          <p:nvPr/>
        </p:nvSpPr>
        <p:spPr>
          <a:xfrm>
            <a:off x="3561347" y="3016252"/>
            <a:ext cx="2057400" cy="332439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3631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内存攻击模型</a:t>
            </a:r>
            <a:endParaRPr lang="zh-CN" altLang="en-US" dirty="0"/>
          </a:p>
        </p:txBody>
      </p:sp>
      <p:sp>
        <p:nvSpPr>
          <p:cNvPr id="3" name="内容占位符 2"/>
          <p:cNvSpPr>
            <a:spLocks noGrp="1"/>
          </p:cNvSpPr>
          <p:nvPr>
            <p:ph idx="1"/>
          </p:nvPr>
        </p:nvSpPr>
        <p:spPr/>
        <p:txBody>
          <a:bodyPr/>
          <a:lstStyle/>
          <a:p>
            <a:r>
              <a:rPr lang="zh-CN" altLang="en-US" dirty="0" smtClean="0"/>
              <a:t>数据导向攻击 </a:t>
            </a:r>
            <a:r>
              <a:rPr lang="en-US" altLang="zh-CN" dirty="0" smtClean="0"/>
              <a:t>Data-only Attack</a:t>
            </a:r>
          </a:p>
          <a:p>
            <a:pPr lvl="1"/>
            <a:r>
              <a:rPr lang="zh-CN" altLang="en-US" dirty="0" smtClean="0"/>
              <a:t>通过修改程序运行中的关键变量来影响程序行为</a:t>
            </a:r>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smtClean="0"/>
              <a:t>有研究表明，数据导向攻击的攻击能力非常强大，甚至可以进行图灵完备的运算</a:t>
            </a:r>
            <a:r>
              <a:rPr lang="en-US" altLang="zh-CN" baseline="30000" dirty="0" smtClean="0"/>
              <a:t>[1]</a:t>
            </a:r>
          </a:p>
          <a:p>
            <a:pPr lvl="1"/>
            <a:r>
              <a:rPr lang="zh-CN" altLang="en-US" dirty="0" smtClean="0"/>
              <a:t>可以通过随机化内存中数据的方式来防范数据导向攻击</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63251784"/>
              </p:ext>
            </p:extLst>
          </p:nvPr>
        </p:nvGraphicFramePr>
        <p:xfrm>
          <a:off x="1133856" y="2811272"/>
          <a:ext cx="6096000" cy="91440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926447594"/>
                    </a:ext>
                  </a:extLst>
                </a:gridCol>
              </a:tblGrid>
              <a:tr h="370840">
                <a:tc>
                  <a:txBody>
                    <a:bodyPr/>
                    <a:lstStyle/>
                    <a:p>
                      <a:r>
                        <a:rPr lang="en-US" altLang="zh-CN" b="0" dirty="0" smtClean="0">
                          <a:solidFill>
                            <a:schemeClr val="tx1"/>
                          </a:solidFill>
                          <a:latin typeface="Courier New" panose="02070309020205020404" pitchFamily="49" charset="0"/>
                          <a:cs typeface="Courier New" panose="02070309020205020404" pitchFamily="49" charset="0"/>
                        </a:rPr>
                        <a:t>bool </a:t>
                      </a:r>
                      <a:r>
                        <a:rPr lang="en-US" altLang="zh-CN" b="0" dirty="0" err="1" smtClean="0">
                          <a:solidFill>
                            <a:schemeClr val="tx1"/>
                          </a:solidFill>
                          <a:latin typeface="Courier New" panose="02070309020205020404" pitchFamily="49" charset="0"/>
                          <a:cs typeface="Courier New" panose="02070309020205020404" pitchFamily="49" charset="0"/>
                        </a:rPr>
                        <a:t>isAdmin</a:t>
                      </a:r>
                      <a:r>
                        <a:rPr lang="en-US" altLang="zh-CN" b="0" dirty="0" smtClean="0">
                          <a:solidFill>
                            <a:schemeClr val="tx1"/>
                          </a:solidFill>
                          <a:latin typeface="Courier New" panose="02070309020205020404" pitchFamily="49" charset="0"/>
                          <a:cs typeface="Courier New" panose="02070309020205020404" pitchFamily="49" charset="0"/>
                        </a:rPr>
                        <a:t> = false;</a:t>
                      </a:r>
                    </a:p>
                    <a:p>
                      <a:r>
                        <a:rPr lang="en-US" altLang="zh-CN" b="0" dirty="0" smtClean="0">
                          <a:solidFill>
                            <a:schemeClr val="tx1"/>
                          </a:solidFill>
                          <a:latin typeface="Courier New" panose="02070309020205020404" pitchFamily="49" charset="0"/>
                          <a:cs typeface="Courier New" panose="02070309020205020404" pitchFamily="49" charset="0"/>
                        </a:rPr>
                        <a:t>…</a:t>
                      </a:r>
                    </a:p>
                    <a:p>
                      <a:r>
                        <a:rPr lang="en-US" altLang="zh-CN" b="0" dirty="0" smtClean="0">
                          <a:solidFill>
                            <a:schemeClr val="tx1"/>
                          </a:solidFill>
                          <a:latin typeface="Courier New" panose="02070309020205020404" pitchFamily="49" charset="0"/>
                          <a:cs typeface="Courier New" panose="02070309020205020404" pitchFamily="49" charset="0"/>
                        </a:rPr>
                        <a:t>if (</a:t>
                      </a:r>
                      <a:r>
                        <a:rPr lang="en-US" altLang="zh-CN" b="0" dirty="0" err="1" smtClean="0">
                          <a:solidFill>
                            <a:schemeClr val="tx1"/>
                          </a:solidFill>
                          <a:latin typeface="Courier New" panose="02070309020205020404" pitchFamily="49" charset="0"/>
                          <a:cs typeface="Courier New" panose="02070309020205020404" pitchFamily="49" charset="0"/>
                        </a:rPr>
                        <a:t>isAdmin</a:t>
                      </a:r>
                      <a:r>
                        <a:rPr lang="en-US" altLang="zh-CN" b="0" dirty="0" smtClean="0">
                          <a:solidFill>
                            <a:schemeClr val="tx1"/>
                          </a:solidFill>
                          <a:latin typeface="Courier New" panose="02070309020205020404" pitchFamily="49" charset="0"/>
                          <a:cs typeface="Courier New" panose="02070309020205020404" pitchFamily="49" charset="0"/>
                        </a:rPr>
                        <a:t>) // do privileged operations</a:t>
                      </a:r>
                      <a:endParaRPr lang="zh-CN" altLang="en-US"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8240769"/>
                  </a:ext>
                </a:extLst>
              </a:tr>
            </a:tbl>
          </a:graphicData>
        </a:graphic>
      </p:graphicFrame>
      <p:sp>
        <p:nvSpPr>
          <p:cNvPr id="5" name="文本框 4"/>
          <p:cNvSpPr txBox="1"/>
          <p:nvPr/>
        </p:nvSpPr>
        <p:spPr>
          <a:xfrm>
            <a:off x="628650" y="6176963"/>
            <a:ext cx="7886700" cy="523220"/>
          </a:xfrm>
          <a:prstGeom prst="rect">
            <a:avLst/>
          </a:prstGeom>
          <a:noFill/>
        </p:spPr>
        <p:txBody>
          <a:bodyPr wrap="square" rtlCol="0">
            <a:spAutoFit/>
          </a:bodyPr>
          <a:lstStyle/>
          <a:p>
            <a:r>
              <a:rPr lang="en-US" altLang="zh-CN" sz="1400" dirty="0" smtClean="0"/>
              <a:t>[</a:t>
            </a:r>
            <a:r>
              <a:rPr lang="en-US" altLang="zh-CN" sz="1400" dirty="0"/>
              <a:t>1] Hu, Hong, et al. "Data-oriented programming: On the expressiveness of non-control data attacks." Security and Privacy (SP), 2016 IEEE Symposium on. IEEE, 2016.</a:t>
            </a:r>
            <a:endParaRPr lang="en-US" altLang="zh-CN" sz="1400" dirty="0" smtClean="0"/>
          </a:p>
        </p:txBody>
      </p:sp>
    </p:spTree>
    <p:extLst>
      <p:ext uri="{BB962C8B-B14F-4D97-AF65-F5344CB8AC3E}">
        <p14:creationId xmlns:p14="http://schemas.microsoft.com/office/powerpoint/2010/main" val="423293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内存攻击模型</a:t>
            </a:r>
            <a:endParaRPr lang="zh-CN" altLang="en-US" dirty="0"/>
          </a:p>
        </p:txBody>
      </p:sp>
      <p:pic>
        <p:nvPicPr>
          <p:cNvPr id="4" name="内容占位符 3"/>
          <p:cNvPicPr>
            <a:picLocks noGrp="1" noChangeAspect="1"/>
          </p:cNvPicPr>
          <p:nvPr>
            <p:ph idx="1"/>
          </p:nvPr>
        </p:nvPicPr>
        <p:blipFill>
          <a:blip r:embed="rId2"/>
          <a:stretch>
            <a:fillRect/>
          </a:stretch>
        </p:blipFill>
        <p:spPr>
          <a:xfrm>
            <a:off x="699335" y="1690689"/>
            <a:ext cx="7745329" cy="5114206"/>
          </a:xfrm>
          <a:prstGeom prst="rect">
            <a:avLst/>
          </a:prstGeom>
        </p:spPr>
      </p:pic>
      <p:sp>
        <p:nvSpPr>
          <p:cNvPr id="5" name="矩形 4"/>
          <p:cNvSpPr/>
          <p:nvPr/>
        </p:nvSpPr>
        <p:spPr>
          <a:xfrm>
            <a:off x="5582659" y="3016252"/>
            <a:ext cx="1010646" cy="332439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80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内存攻击模型</a:t>
            </a:r>
            <a:endParaRPr lang="zh-CN" altLang="en-US" dirty="0"/>
          </a:p>
        </p:txBody>
      </p:sp>
      <p:sp>
        <p:nvSpPr>
          <p:cNvPr id="3" name="内容占位符 2"/>
          <p:cNvSpPr>
            <a:spLocks noGrp="1"/>
          </p:cNvSpPr>
          <p:nvPr>
            <p:ph idx="1"/>
          </p:nvPr>
        </p:nvSpPr>
        <p:spPr/>
        <p:txBody>
          <a:bodyPr/>
          <a:lstStyle/>
          <a:p>
            <a:r>
              <a:rPr lang="zh-CN" altLang="en-US" dirty="0" smtClean="0"/>
              <a:t>信息泄露 </a:t>
            </a:r>
            <a:r>
              <a:rPr lang="en-US" altLang="zh-CN" dirty="0" smtClean="0"/>
              <a:t>Information Leak</a:t>
            </a:r>
          </a:p>
          <a:p>
            <a:pPr lvl="1"/>
            <a:r>
              <a:rPr lang="zh-CN" altLang="en-US" dirty="0" smtClean="0"/>
              <a:t>攻击者可以直接从内存区域中非法读取重要信息</a:t>
            </a:r>
            <a:endParaRPr lang="en-US" altLang="zh-CN" dirty="0" smtClean="0"/>
          </a:p>
          <a:p>
            <a:pPr lvl="1"/>
            <a:r>
              <a:rPr lang="zh-CN" altLang="en-US" dirty="0" smtClean="0"/>
              <a:t>常常是其他攻击手段的前置</a:t>
            </a:r>
            <a:endParaRPr lang="en-US" altLang="zh-CN" dirty="0" smtClean="0"/>
          </a:p>
          <a:p>
            <a:pPr lvl="2"/>
            <a:r>
              <a:rPr lang="zh-CN" altLang="en-US" dirty="0" smtClean="0"/>
              <a:t>例如：为了攻破一个采用了</a:t>
            </a:r>
            <a:r>
              <a:rPr lang="en-US" altLang="zh-CN" dirty="0" smtClean="0"/>
              <a:t>ASLR</a:t>
            </a:r>
            <a:r>
              <a:rPr lang="zh-CN" altLang="en-US" dirty="0" smtClean="0"/>
              <a:t>技术的系统，攻击者往往需要先把代码的实际地址暴露出来</a:t>
            </a:r>
            <a:endParaRPr lang="en-US" altLang="zh-CN" dirty="0" smtClean="0"/>
          </a:p>
          <a:p>
            <a:pPr lvl="1"/>
            <a:r>
              <a:rPr lang="zh-CN" altLang="en-US" dirty="0" smtClean="0"/>
              <a:t>或者直接获取敏感数据</a:t>
            </a:r>
            <a:endParaRPr lang="en-US" altLang="zh-CN" dirty="0" smtClean="0"/>
          </a:p>
          <a:p>
            <a:pPr lvl="2"/>
            <a:r>
              <a:rPr lang="zh-CN" altLang="en-US" dirty="0" smtClean="0"/>
              <a:t>例如：</a:t>
            </a:r>
            <a:r>
              <a:rPr lang="en-US" altLang="zh-CN" dirty="0" smtClean="0"/>
              <a:t>Heartbleed</a:t>
            </a:r>
            <a:r>
              <a:rPr lang="zh-CN" altLang="en-US" dirty="0" smtClean="0"/>
              <a:t>攻击中，攻击者直接获取网站签名的私钥</a:t>
            </a:r>
            <a:endParaRPr lang="en-US" altLang="zh-CN" dirty="0" smtClean="0"/>
          </a:p>
          <a:p>
            <a:pPr lvl="1"/>
            <a:r>
              <a:rPr lang="zh-CN" altLang="en-US" dirty="0" smtClean="0"/>
              <a:t>有研究表明，即使是使用了非常细粒度的</a:t>
            </a:r>
            <a:r>
              <a:rPr lang="en-US" altLang="zh-CN" dirty="0" smtClean="0"/>
              <a:t>ASLR</a:t>
            </a:r>
            <a:r>
              <a:rPr lang="zh-CN" altLang="en-US" dirty="0"/>
              <a:t>也</a:t>
            </a:r>
            <a:r>
              <a:rPr lang="zh-CN" altLang="en-US" dirty="0" smtClean="0"/>
              <a:t>可能会遭受到信息泄露攻击的威胁</a:t>
            </a:r>
            <a:r>
              <a:rPr lang="en-US" altLang="zh-CN" baseline="30000" dirty="0" smtClean="0"/>
              <a:t>[1]</a:t>
            </a:r>
            <a:endParaRPr lang="zh-CN" altLang="en-US" baseline="30000" dirty="0"/>
          </a:p>
        </p:txBody>
      </p:sp>
      <p:sp>
        <p:nvSpPr>
          <p:cNvPr id="4" name="文本框 3"/>
          <p:cNvSpPr txBox="1"/>
          <p:nvPr/>
        </p:nvSpPr>
        <p:spPr>
          <a:xfrm>
            <a:off x="628650" y="6176963"/>
            <a:ext cx="7886700" cy="523220"/>
          </a:xfrm>
          <a:prstGeom prst="rect">
            <a:avLst/>
          </a:prstGeom>
          <a:noFill/>
        </p:spPr>
        <p:txBody>
          <a:bodyPr wrap="square" rtlCol="0">
            <a:spAutoFit/>
          </a:bodyPr>
          <a:lstStyle/>
          <a:p>
            <a:r>
              <a:rPr lang="en-US" altLang="zh-CN" sz="1400" dirty="0" smtClean="0"/>
              <a:t>[</a:t>
            </a:r>
            <a:r>
              <a:rPr lang="en-US" altLang="zh-CN" sz="1400" dirty="0"/>
              <a:t>1] Snow, Kevin Z., et al. "Just-in-time code reuse: On the effectiveness of fine-grained address space layout randomization." Security and Privacy (SP), 2013 IEEE Symposium on. IEEE, 2013.</a:t>
            </a:r>
            <a:endParaRPr lang="en-US" altLang="zh-CN" sz="1400" dirty="0" smtClean="0"/>
          </a:p>
        </p:txBody>
      </p:sp>
    </p:spTree>
    <p:extLst>
      <p:ext uri="{BB962C8B-B14F-4D97-AF65-F5344CB8AC3E}">
        <p14:creationId xmlns:p14="http://schemas.microsoft.com/office/powerpoint/2010/main" val="3442255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内存攻击模型</a:t>
            </a:r>
            <a:endParaRPr lang="en-US" altLang="zh-CN" dirty="0" smtClean="0"/>
          </a:p>
          <a:p>
            <a:r>
              <a:rPr lang="zh-CN" altLang="en-US" dirty="0" smtClean="0"/>
              <a:t>防御措施分类</a:t>
            </a:r>
            <a:endParaRPr lang="en-US" altLang="zh-CN" dirty="0" smtClean="0"/>
          </a:p>
          <a:p>
            <a:r>
              <a:rPr lang="en-US" altLang="zh-CN" dirty="0" smtClean="0"/>
              <a:t>Low-fat Pointer</a:t>
            </a:r>
            <a:endParaRPr lang="zh-CN" altLang="en-US" dirty="0"/>
          </a:p>
        </p:txBody>
      </p:sp>
    </p:spTree>
    <p:extLst>
      <p:ext uri="{BB962C8B-B14F-4D97-AF65-F5344CB8AC3E}">
        <p14:creationId xmlns:p14="http://schemas.microsoft.com/office/powerpoint/2010/main" val="260493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目前广泛使用的防御措施</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Stack Smashing Protection</a:t>
                </a:r>
              </a:p>
              <a:p>
                <a:pPr lvl="1"/>
                <a:r>
                  <a:rPr lang="zh-CN" altLang="en-US" dirty="0" smtClean="0"/>
                  <a:t>防止栈中的内容被缓冲区溢出攻击所修改</a:t>
                </a:r>
                <a:endParaRPr lang="en-US" altLang="zh-CN" dirty="0" smtClean="0"/>
              </a:p>
              <a:p>
                <a:pPr lvl="1"/>
                <a:r>
                  <a:rPr lang="en-US" altLang="zh-CN" dirty="0" smtClean="0"/>
                  <a:t>Stack Cookie (Stack Canary)</a:t>
                </a:r>
                <a:r>
                  <a:rPr lang="zh-CN" altLang="en-US" dirty="0" smtClean="0"/>
                  <a:t>：函数进入时在返回地址与缓冲区之间防止随机数，返回时检查该随机数</a:t>
                </a:r>
                <a:endParaRPr lang="en-US" altLang="zh-CN" dirty="0" smtClean="0"/>
              </a:p>
              <a:p>
                <a14:m>
                  <m:oMath xmlns:m="http://schemas.openxmlformats.org/officeDocument/2006/math">
                    <m:r>
                      <a:rPr lang="en-US" altLang="zh-CN" i="1">
                        <a:latin typeface="Cambria Math" panose="02040503050406030204" pitchFamily="18" charset="0"/>
                      </a:rPr>
                      <m:t>𝑊</m:t>
                    </m:r>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X</m:t>
                    </m:r>
                  </m:oMath>
                </a14:m>
                <a:endParaRPr lang="en-US" altLang="zh-CN" dirty="0" smtClean="0"/>
              </a:p>
              <a:p>
                <a:pPr lvl="1"/>
                <a:r>
                  <a:rPr lang="zh-CN" altLang="en-US" dirty="0" smtClean="0"/>
                  <a:t>阻止代码注入攻击，但是无法对抗</a:t>
                </a:r>
                <a:r>
                  <a:rPr lang="en-US" altLang="zh-CN" dirty="0" smtClean="0"/>
                  <a:t>ROP</a:t>
                </a:r>
              </a:p>
              <a:p>
                <a:pPr lvl="1"/>
                <a:r>
                  <a:rPr lang="en-US" altLang="zh-CN" dirty="0" smtClean="0"/>
                  <a:t>ROP</a:t>
                </a:r>
                <a:r>
                  <a:rPr lang="zh-CN" altLang="en-US" dirty="0" smtClean="0"/>
                  <a:t>攻击可以自动生成</a:t>
                </a:r>
                <a:r>
                  <a:rPr lang="en-US" altLang="zh-CN" baseline="30000" dirty="0" smtClean="0"/>
                  <a:t>[1]</a:t>
                </a:r>
                <a:r>
                  <a:rPr lang="zh-CN" altLang="en-US" dirty="0" smtClean="0"/>
                  <a:t>，而且当代码库足够大时，能够使用的代码片段是图灵完备的</a:t>
                </a:r>
                <a:r>
                  <a:rPr lang="en-US" altLang="zh-CN" baseline="30000" dirty="0" smtClean="0"/>
                  <a:t>[2]</a:t>
                </a:r>
                <a:endParaRPr lang="zh-CN" altLang="en-US" baseline="30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zh-CN" altLang="en-US">
                    <a:noFill/>
                  </a:rPr>
                  <a:t> </a:t>
                </a:r>
              </a:p>
            </p:txBody>
          </p:sp>
        </mc:Fallback>
      </mc:AlternateContent>
      <p:sp>
        <p:nvSpPr>
          <p:cNvPr id="4" name="文本框 3"/>
          <p:cNvSpPr txBox="1"/>
          <p:nvPr/>
        </p:nvSpPr>
        <p:spPr>
          <a:xfrm>
            <a:off x="628650" y="5438299"/>
            <a:ext cx="7886700" cy="738664"/>
          </a:xfrm>
          <a:prstGeom prst="rect">
            <a:avLst/>
          </a:prstGeom>
          <a:noFill/>
        </p:spPr>
        <p:txBody>
          <a:bodyPr wrap="square" rtlCol="0">
            <a:spAutoFit/>
          </a:bodyPr>
          <a:lstStyle/>
          <a:p>
            <a:r>
              <a:rPr lang="en-US" altLang="zh-CN" sz="1400" dirty="0" smtClean="0"/>
              <a:t>[</a:t>
            </a:r>
            <a:r>
              <a:rPr lang="en-US" altLang="zh-CN" sz="1400" dirty="0"/>
              <a:t>1] E. J. Schwartz, T. Avgerinos, and D. </a:t>
            </a:r>
            <a:r>
              <a:rPr lang="en-US" altLang="zh-CN" sz="1400" dirty="0" err="1"/>
              <a:t>Brumley</a:t>
            </a:r>
            <a:r>
              <a:rPr lang="en-US" altLang="zh-CN" sz="1400" dirty="0"/>
              <a:t>, “Q: </a:t>
            </a:r>
            <a:r>
              <a:rPr lang="en-US" altLang="zh-CN" sz="1400" dirty="0" smtClean="0"/>
              <a:t>Exploit hardening </a:t>
            </a:r>
            <a:r>
              <a:rPr lang="en-US" altLang="zh-CN" sz="1400" dirty="0"/>
              <a:t>made easy,” in USENIX Securty’11</a:t>
            </a:r>
            <a:r>
              <a:rPr lang="en-US" altLang="zh-CN" sz="1400" dirty="0" smtClean="0"/>
              <a:t>.</a:t>
            </a:r>
          </a:p>
          <a:p>
            <a:r>
              <a:rPr lang="en-US" altLang="zh-CN" sz="1400" dirty="0"/>
              <a:t>[2] M. Tran, M. Etheridge, T. </a:t>
            </a:r>
            <a:r>
              <a:rPr lang="en-US" altLang="zh-CN" sz="1400" dirty="0" err="1"/>
              <a:t>Bletsch</a:t>
            </a:r>
            <a:r>
              <a:rPr lang="en-US" altLang="zh-CN" sz="1400" dirty="0"/>
              <a:t>, X. Jiang, V. Freeh, </a:t>
            </a:r>
            <a:r>
              <a:rPr lang="en-US" altLang="zh-CN" sz="1400" dirty="0" smtClean="0"/>
              <a:t>and P</a:t>
            </a:r>
            <a:r>
              <a:rPr lang="en-US" altLang="zh-CN" sz="1400" dirty="0"/>
              <a:t>. Ning, “On the expressiveness of return-into-</a:t>
            </a:r>
            <a:r>
              <a:rPr lang="en-US" altLang="zh-CN" sz="1400" dirty="0" err="1"/>
              <a:t>libc</a:t>
            </a:r>
            <a:r>
              <a:rPr lang="en-US" altLang="zh-CN" sz="1400" dirty="0"/>
              <a:t> attacks</a:t>
            </a:r>
            <a:r>
              <a:rPr lang="en-US" altLang="zh-CN" sz="1400" dirty="0" smtClean="0"/>
              <a:t>,” in </a:t>
            </a:r>
            <a:r>
              <a:rPr lang="en-US" altLang="zh-CN" sz="1400" dirty="0"/>
              <a:t>RAID’11.</a:t>
            </a:r>
            <a:endParaRPr lang="zh-CN" altLang="en-US" sz="1400" dirty="0"/>
          </a:p>
        </p:txBody>
      </p:sp>
    </p:spTree>
    <p:extLst>
      <p:ext uri="{BB962C8B-B14F-4D97-AF65-F5344CB8AC3E}">
        <p14:creationId xmlns:p14="http://schemas.microsoft.com/office/powerpoint/2010/main" val="2269113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目前广泛使用的防御措施</a:t>
            </a:r>
          </a:p>
        </p:txBody>
      </p:sp>
      <p:sp>
        <p:nvSpPr>
          <p:cNvPr id="3" name="内容占位符 2"/>
          <p:cNvSpPr>
            <a:spLocks noGrp="1"/>
          </p:cNvSpPr>
          <p:nvPr>
            <p:ph idx="1"/>
          </p:nvPr>
        </p:nvSpPr>
        <p:spPr/>
        <p:txBody>
          <a:bodyPr/>
          <a:lstStyle/>
          <a:p>
            <a:r>
              <a:rPr lang="en-US" altLang="zh-CN" dirty="0" smtClean="0"/>
              <a:t>ASLR</a:t>
            </a:r>
          </a:p>
          <a:p>
            <a:pPr lvl="1"/>
            <a:r>
              <a:rPr lang="zh-CN" altLang="en-US" dirty="0" smtClean="0"/>
              <a:t>地址随机化可以增加</a:t>
            </a:r>
            <a:r>
              <a:rPr lang="en-US" altLang="zh-CN" dirty="0" smtClean="0"/>
              <a:t>ROP</a:t>
            </a:r>
            <a:r>
              <a:rPr lang="zh-CN" altLang="en-US" dirty="0" smtClean="0"/>
              <a:t>的难度</a:t>
            </a:r>
            <a:endParaRPr lang="en-US" altLang="zh-CN" dirty="0" smtClean="0"/>
          </a:p>
          <a:p>
            <a:pPr lvl="1"/>
            <a:r>
              <a:rPr lang="zh-CN" altLang="en-US" dirty="0" smtClean="0"/>
              <a:t>但是利用信息泄露的攻击手段可以绕开</a:t>
            </a:r>
            <a:r>
              <a:rPr lang="en-US" altLang="zh-CN" dirty="0" smtClean="0"/>
              <a:t>ASLR</a:t>
            </a:r>
          </a:p>
          <a:p>
            <a:pPr lvl="1"/>
            <a:r>
              <a:rPr lang="en-US" altLang="zh-CN" dirty="0" smtClean="0"/>
              <a:t>32</a:t>
            </a:r>
            <a:r>
              <a:rPr lang="zh-CN" altLang="en-US" dirty="0" smtClean="0"/>
              <a:t>位地址下存在能引入的熵不足而导致的随机性不足问题</a:t>
            </a:r>
            <a:endParaRPr lang="zh-CN" altLang="en-US" dirty="0"/>
          </a:p>
        </p:txBody>
      </p:sp>
      <p:pic>
        <p:nvPicPr>
          <p:cNvPr id="4" name="图片 3"/>
          <p:cNvPicPr>
            <a:picLocks noChangeAspect="1"/>
          </p:cNvPicPr>
          <p:nvPr/>
        </p:nvPicPr>
        <p:blipFill>
          <a:blip r:embed="rId3"/>
          <a:stretch>
            <a:fillRect/>
          </a:stretch>
        </p:blipFill>
        <p:spPr>
          <a:xfrm>
            <a:off x="628650" y="3796377"/>
            <a:ext cx="7659053" cy="2965064"/>
          </a:xfrm>
          <a:prstGeom prst="rect">
            <a:avLst/>
          </a:prstGeom>
        </p:spPr>
      </p:pic>
    </p:spTree>
    <p:extLst>
      <p:ext uri="{BB962C8B-B14F-4D97-AF65-F5344CB8AC3E}">
        <p14:creationId xmlns:p14="http://schemas.microsoft.com/office/powerpoint/2010/main" val="205485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防御措施的分类</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Probabilistic</a:t>
                </a:r>
              </a:p>
              <a:p>
                <a:pPr lvl="1"/>
                <a:r>
                  <a:rPr lang="zh-CN" altLang="en-US" dirty="0" smtClean="0"/>
                  <a:t>通过随机化或加密等手段增加攻击难度</a:t>
                </a:r>
                <a:endParaRPr lang="en-US" altLang="zh-CN" dirty="0" smtClean="0"/>
              </a:p>
              <a:p>
                <a:pPr lvl="1"/>
                <a:r>
                  <a:rPr lang="zh-CN" altLang="en-US" dirty="0" smtClean="0"/>
                  <a:t>无法保证是否可以阻止攻击，无法用来检测特定的入侵行为</a:t>
                </a:r>
                <a:endParaRPr lang="en-US" altLang="zh-CN" dirty="0" smtClean="0"/>
              </a:p>
              <a:p>
                <a:pPr lvl="1"/>
                <a:r>
                  <a:rPr lang="en-US" altLang="zh-CN" dirty="0" smtClean="0"/>
                  <a:t>ASLR</a:t>
                </a:r>
                <a:r>
                  <a:rPr lang="zh-CN" altLang="en-US" dirty="0" smtClean="0"/>
                  <a:t>、</a:t>
                </a:r>
                <a:r>
                  <a:rPr lang="en-US" altLang="zh-CN" dirty="0" smtClean="0"/>
                  <a:t>Data Space Randomization……</a:t>
                </a:r>
              </a:p>
              <a:p>
                <a:r>
                  <a:rPr lang="en-US" altLang="zh-CN" dirty="0" smtClean="0"/>
                  <a:t>Deterministic</a:t>
                </a:r>
              </a:p>
              <a:p>
                <a:pPr lvl="1"/>
                <a:r>
                  <a:rPr lang="zh-CN" altLang="en-US" dirty="0" smtClean="0"/>
                  <a:t>规定特定的安全策略，并实现一种底层的监控机制来保证程序遵照这个安全策略执行</a:t>
                </a:r>
                <a:endParaRPr lang="en-US" altLang="zh-CN" dirty="0" smtClean="0"/>
              </a:p>
              <a:p>
                <a:pPr lvl="1"/>
                <a:r>
                  <a:rPr lang="zh-CN" altLang="en-US" dirty="0" smtClean="0"/>
                  <a:t>防御能力主要由安全策略决定</a:t>
                </a:r>
                <a:endParaRPr lang="en-US" altLang="zh-CN" dirty="0" smtClean="0"/>
              </a:p>
              <a:p>
                <a:pPr lvl="1"/>
                <a14:m>
                  <m:oMath xmlns:m="http://schemas.openxmlformats.org/officeDocument/2006/math">
                    <m:r>
                      <a:rPr lang="en-US" altLang="zh-CN" i="1">
                        <a:latin typeface="Cambria Math" panose="02040503050406030204" pitchFamily="18" charset="0"/>
                      </a:rPr>
                      <m:t>𝑊</m:t>
                    </m:r>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X</m:t>
                    </m:r>
                  </m:oMath>
                </a14:m>
                <a:endParaRPr lang="en-US" altLang="zh-CN" dirty="0">
                  <a:ea typeface="Cambria Math" panose="02040503050406030204" pitchFamily="18" charset="0"/>
                </a:endParaRPr>
              </a:p>
              <a:p>
                <a:pPr lvl="1"/>
                <a:endParaRPr lang="en-US" altLang="zh-CN" dirty="0" smtClean="0"/>
              </a:p>
              <a:p>
                <a:pPr lvl="1"/>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24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0133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概率式方法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Instruction Set Randomization</a:t>
                </a:r>
              </a:p>
              <a:p>
                <a:pPr lvl="1"/>
                <a:r>
                  <a:rPr lang="zh-CN" altLang="en-US" dirty="0"/>
                  <a:t>通常</a:t>
                </a:r>
                <a:r>
                  <a:rPr lang="zh-CN" altLang="en-US" dirty="0" smtClean="0"/>
                  <a:t>用对指令进行加密的方式来实现，其目的是避免代码破坏攻击和</a:t>
                </a:r>
                <a:r>
                  <a:rPr lang="en-US" altLang="zh-CN" dirty="0" smtClean="0"/>
                  <a:t>shellcode</a:t>
                </a:r>
                <a:r>
                  <a:rPr lang="zh-CN" altLang="en-US" dirty="0" smtClean="0"/>
                  <a:t>的注入</a:t>
                </a:r>
                <a:endParaRPr lang="en-US" altLang="zh-CN" dirty="0" smtClean="0"/>
              </a:p>
              <a:p>
                <a:pPr lvl="1"/>
                <a:r>
                  <a:rPr lang="zh-CN" altLang="en-US" dirty="0" smtClean="0"/>
                  <a:t>代码破坏和</a:t>
                </a:r>
                <a:r>
                  <a:rPr lang="en-US" altLang="zh-CN" dirty="0" smtClean="0"/>
                  <a:t>shellcode</a:t>
                </a:r>
                <a:r>
                  <a:rPr lang="zh-CN" altLang="en-US" dirty="0" smtClean="0"/>
                  <a:t>注入能够通过代价更低的</a:t>
                </a:r>
                <a14:m>
                  <m:oMath xmlns:m="http://schemas.openxmlformats.org/officeDocument/2006/math">
                    <m:r>
                      <a:rPr lang="en-US" altLang="zh-CN" i="1">
                        <a:latin typeface="Cambria Math" panose="02040503050406030204" pitchFamily="18" charset="0"/>
                      </a:rPr>
                      <m:t>𝑊</m:t>
                    </m:r>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X</m:t>
                    </m:r>
                  </m:oMath>
                </a14:m>
                <a:r>
                  <a:rPr lang="zh-CN" altLang="en-US" dirty="0" smtClean="0"/>
                  <a:t>方式来阻止</a:t>
                </a:r>
                <a:endParaRPr lang="en-US" altLang="zh-CN" dirty="0" smtClean="0"/>
              </a:p>
              <a:p>
                <a:pPr lvl="1"/>
                <a:r>
                  <a:rPr lang="zh-CN" altLang="en-US" dirty="0"/>
                  <a:t>加密</a:t>
                </a:r>
                <a:r>
                  <a:rPr lang="zh-CN" altLang="en-US" dirty="0" smtClean="0"/>
                  <a:t>密钥一旦泄露就会被攻破</a:t>
                </a:r>
                <a:endParaRPr lang="en-US" altLang="zh-CN" dirty="0" smtClean="0"/>
              </a:p>
              <a:p>
                <a:r>
                  <a:rPr lang="zh-CN" altLang="en-US" dirty="0"/>
                  <a:t>更</a:t>
                </a:r>
                <a:r>
                  <a:rPr lang="zh-CN" altLang="en-US" dirty="0" smtClean="0"/>
                  <a:t>常用的方法是</a:t>
                </a:r>
                <a:r>
                  <a:rPr lang="en-US" altLang="zh-CN" dirty="0" smtClean="0"/>
                  <a:t>ASLR</a:t>
                </a:r>
                <a:r>
                  <a:rPr lang="zh-CN" altLang="en-US" dirty="0" smtClean="0"/>
                  <a:t>和</a:t>
                </a:r>
                <a:r>
                  <a:rPr lang="en-US" altLang="zh-CN" dirty="0" smtClean="0"/>
                  <a:t>Data Space Randomization</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24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6426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内存攻击模型</a:t>
            </a:r>
            <a:endParaRPr lang="en-US" altLang="zh-CN" dirty="0" smtClean="0"/>
          </a:p>
          <a:p>
            <a:r>
              <a:rPr lang="zh-CN" altLang="en-US" dirty="0" smtClean="0"/>
              <a:t>防御措施分类</a:t>
            </a:r>
            <a:endParaRPr lang="en-US" altLang="zh-CN" dirty="0" smtClean="0"/>
          </a:p>
          <a:p>
            <a:r>
              <a:rPr lang="en-US" altLang="zh-CN" dirty="0" smtClean="0"/>
              <a:t>Low-fat Pointer</a:t>
            </a:r>
            <a:endParaRPr lang="zh-CN" altLang="en-US" dirty="0"/>
          </a:p>
        </p:txBody>
      </p:sp>
    </p:spTree>
    <p:extLst>
      <p:ext uri="{BB962C8B-B14F-4D97-AF65-F5344CB8AC3E}">
        <p14:creationId xmlns:p14="http://schemas.microsoft.com/office/powerpoint/2010/main" val="281206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概率式方法</a:t>
            </a:r>
            <a:endParaRPr lang="zh-CN" altLang="en-US" dirty="0"/>
          </a:p>
        </p:txBody>
      </p:sp>
      <p:sp>
        <p:nvSpPr>
          <p:cNvPr id="3" name="内容占位符 2"/>
          <p:cNvSpPr>
            <a:spLocks noGrp="1"/>
          </p:cNvSpPr>
          <p:nvPr>
            <p:ph idx="1"/>
          </p:nvPr>
        </p:nvSpPr>
        <p:spPr/>
        <p:txBody>
          <a:bodyPr/>
          <a:lstStyle/>
          <a:p>
            <a:r>
              <a:rPr lang="en-US" altLang="zh-CN" dirty="0" smtClean="0"/>
              <a:t>Address Space Layout Randomization (ASLR)</a:t>
            </a:r>
          </a:p>
          <a:p>
            <a:pPr lvl="1"/>
            <a:r>
              <a:rPr lang="zh-CN" altLang="en-US" dirty="0" smtClean="0"/>
              <a:t>原则上所有的内存区域都应该进行随机化，如果有非随机化部分就可以绕开</a:t>
            </a:r>
            <a:r>
              <a:rPr lang="en-US" altLang="zh-CN" dirty="0" smtClean="0"/>
              <a:t>ASLR</a:t>
            </a:r>
          </a:p>
          <a:p>
            <a:pPr lvl="1"/>
            <a:r>
              <a:rPr lang="zh-CN" altLang="en-US" dirty="0" smtClean="0"/>
              <a:t>从性能上考虑，实际实现中并非所有部分都做了随机</a:t>
            </a:r>
            <a:endParaRPr lang="en-US" altLang="zh-CN" dirty="0" smtClean="0"/>
          </a:p>
          <a:p>
            <a:pPr lvl="2"/>
            <a:r>
              <a:rPr lang="en-US" altLang="zh-CN" dirty="0" smtClean="0"/>
              <a:t>Linux</a:t>
            </a:r>
            <a:r>
              <a:rPr lang="zh-CN" altLang="en-US" dirty="0" smtClean="0"/>
              <a:t>通常只对库代码进行随机化</a:t>
            </a:r>
            <a:endParaRPr lang="en-US" altLang="zh-CN" dirty="0" smtClean="0"/>
          </a:p>
          <a:p>
            <a:pPr lvl="2"/>
            <a:r>
              <a:rPr lang="zh-CN" altLang="en-US" dirty="0" smtClean="0"/>
              <a:t>完全的随机化需要将程序编译为“位置无关可执行文件”</a:t>
            </a:r>
            <a:r>
              <a:rPr lang="en-US" altLang="zh-CN" dirty="0" smtClean="0"/>
              <a:t>(PIE)</a:t>
            </a:r>
            <a:r>
              <a:rPr lang="zh-CN" altLang="en-US" dirty="0" smtClean="0"/>
              <a:t>，但这会带来约</a:t>
            </a:r>
            <a:r>
              <a:rPr lang="en-US" altLang="zh-CN" dirty="0" smtClean="0"/>
              <a:t>10%</a:t>
            </a:r>
            <a:r>
              <a:rPr lang="zh-CN" altLang="en-US" dirty="0" smtClean="0"/>
              <a:t>的性能损失</a:t>
            </a:r>
            <a:r>
              <a:rPr lang="en-US" altLang="zh-CN" baseline="30000" dirty="0" smtClean="0"/>
              <a:t>[1]</a:t>
            </a:r>
          </a:p>
          <a:p>
            <a:pPr lvl="1"/>
            <a:r>
              <a:rPr lang="en-US" altLang="zh-CN" dirty="0" smtClean="0"/>
              <a:t>32</a:t>
            </a:r>
            <a:r>
              <a:rPr lang="zh-CN" altLang="en-US" dirty="0" smtClean="0"/>
              <a:t>位地址下能够引入的熵不足，无法应对包里搜索和</a:t>
            </a:r>
            <a:r>
              <a:rPr lang="en-US" altLang="zh-CN" dirty="0" smtClean="0"/>
              <a:t>de-randomization</a:t>
            </a:r>
            <a:r>
              <a:rPr lang="zh-CN" altLang="en-US" dirty="0" smtClean="0"/>
              <a:t>攻击</a:t>
            </a:r>
            <a:endParaRPr lang="en-US" altLang="zh-CN" dirty="0" smtClean="0"/>
          </a:p>
          <a:p>
            <a:pPr lvl="2"/>
            <a:r>
              <a:rPr lang="en-US" altLang="zh-CN" dirty="0"/>
              <a:t>de-randomization</a:t>
            </a:r>
            <a:r>
              <a:rPr lang="zh-CN" altLang="en-US" dirty="0"/>
              <a:t>攻击的一种形式是将内存用重复的数据片段填满</a:t>
            </a:r>
          </a:p>
          <a:p>
            <a:pPr lvl="2"/>
            <a:endParaRPr lang="zh-CN" altLang="en-US" dirty="0"/>
          </a:p>
        </p:txBody>
      </p:sp>
      <p:sp>
        <p:nvSpPr>
          <p:cNvPr id="4" name="文本框 3"/>
          <p:cNvSpPr txBox="1"/>
          <p:nvPr/>
        </p:nvSpPr>
        <p:spPr>
          <a:xfrm>
            <a:off x="628650" y="6144768"/>
            <a:ext cx="7886700" cy="307777"/>
          </a:xfrm>
          <a:prstGeom prst="rect">
            <a:avLst/>
          </a:prstGeom>
          <a:noFill/>
        </p:spPr>
        <p:txBody>
          <a:bodyPr wrap="square" rtlCol="0">
            <a:spAutoFit/>
          </a:bodyPr>
          <a:lstStyle/>
          <a:p>
            <a:r>
              <a:rPr lang="en-US" altLang="zh-CN" sz="1400" dirty="0" smtClean="0"/>
              <a:t>[1] </a:t>
            </a:r>
            <a:r>
              <a:rPr lang="en-US" altLang="zh-CN" sz="1400" dirty="0"/>
              <a:t>M. Payer, “Too much PIE is bad for performance,” 2012.</a:t>
            </a:r>
            <a:endParaRPr lang="zh-CN" altLang="en-US" sz="1400" dirty="0"/>
          </a:p>
        </p:txBody>
      </p:sp>
    </p:spTree>
    <p:extLst>
      <p:ext uri="{BB962C8B-B14F-4D97-AF65-F5344CB8AC3E}">
        <p14:creationId xmlns:p14="http://schemas.microsoft.com/office/powerpoint/2010/main" val="1095265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概率式方法</a:t>
            </a:r>
            <a:endParaRPr lang="zh-CN" altLang="en-US" dirty="0"/>
          </a:p>
        </p:txBody>
      </p:sp>
      <p:sp>
        <p:nvSpPr>
          <p:cNvPr id="3" name="内容占位符 2"/>
          <p:cNvSpPr>
            <a:spLocks noGrp="1"/>
          </p:cNvSpPr>
          <p:nvPr>
            <p:ph idx="1"/>
          </p:nvPr>
        </p:nvSpPr>
        <p:spPr/>
        <p:txBody>
          <a:bodyPr>
            <a:normAutofit/>
          </a:bodyPr>
          <a:lstStyle/>
          <a:p>
            <a:r>
              <a:rPr lang="en-US" altLang="zh-CN" dirty="0"/>
              <a:t>Address Space Layout Randomization (ASLR)</a:t>
            </a:r>
          </a:p>
          <a:p>
            <a:pPr lvl="1"/>
            <a:r>
              <a:rPr lang="zh-CN" altLang="en-US" dirty="0"/>
              <a:t>由于𝑊⨁</a:t>
            </a:r>
            <a:r>
              <a:rPr lang="en-US" altLang="zh-CN" dirty="0"/>
              <a:t>X</a:t>
            </a:r>
            <a:r>
              <a:rPr lang="zh-CN" altLang="en-US" dirty="0"/>
              <a:t>的广泛应用，</a:t>
            </a:r>
            <a:r>
              <a:rPr lang="en-US" altLang="zh-CN" dirty="0"/>
              <a:t>ROP</a:t>
            </a:r>
            <a:r>
              <a:rPr lang="zh-CN" altLang="en-US" dirty="0"/>
              <a:t>成为重点防御对象</a:t>
            </a:r>
          </a:p>
          <a:p>
            <a:pPr lvl="1"/>
            <a:r>
              <a:rPr lang="en-US" altLang="zh-CN" dirty="0"/>
              <a:t>Self-Transforming Instruction Relocation (STIR)</a:t>
            </a:r>
            <a:r>
              <a:rPr lang="zh-CN" altLang="en-US" dirty="0"/>
              <a:t>是增加代码部分随机性的一种方式，</a:t>
            </a:r>
            <a:r>
              <a:rPr lang="en-US" altLang="zh-CN" dirty="0"/>
              <a:t>STIR</a:t>
            </a:r>
            <a:r>
              <a:rPr lang="zh-CN" altLang="en-US" dirty="0"/>
              <a:t>在程序加载时随机对基本块进行重排</a:t>
            </a:r>
          </a:p>
          <a:p>
            <a:pPr lvl="2"/>
            <a:r>
              <a:rPr lang="zh-CN" altLang="en-US" dirty="0"/>
              <a:t>无法防止</a:t>
            </a:r>
            <a:r>
              <a:rPr lang="en-US" altLang="zh-CN" dirty="0"/>
              <a:t>return-to-</a:t>
            </a:r>
            <a:r>
              <a:rPr lang="en-US" altLang="zh-CN" dirty="0" err="1"/>
              <a:t>libc</a:t>
            </a:r>
            <a:r>
              <a:rPr lang="zh-CN" altLang="en-US" dirty="0"/>
              <a:t>型的攻击</a:t>
            </a:r>
          </a:p>
          <a:p>
            <a:pPr lvl="2"/>
            <a:r>
              <a:rPr lang="zh-CN" altLang="en-US" dirty="0"/>
              <a:t>类似的防御方式通常假设需要多段代码片段来完成攻击，实际上一些攻击只需要一段代码片段</a:t>
            </a:r>
          </a:p>
          <a:p>
            <a:pPr lvl="1"/>
            <a:r>
              <a:rPr lang="en-US" altLang="zh-CN" dirty="0" err="1"/>
              <a:t>PointGuard</a:t>
            </a:r>
            <a:r>
              <a:rPr lang="zh-CN" altLang="en-US" dirty="0"/>
              <a:t>介于</a:t>
            </a:r>
            <a:r>
              <a:rPr lang="en-US" altLang="zh-CN" dirty="0"/>
              <a:t>ASR</a:t>
            </a:r>
            <a:r>
              <a:rPr lang="zh-CN" altLang="en-US" dirty="0"/>
              <a:t>与</a:t>
            </a:r>
            <a:r>
              <a:rPr lang="en-US" altLang="zh-CN" dirty="0"/>
              <a:t>DSR</a:t>
            </a:r>
            <a:r>
              <a:rPr lang="zh-CN" altLang="en-US" dirty="0"/>
              <a:t>之间，利用与固定值异或的方式加密指针</a:t>
            </a:r>
          </a:p>
          <a:p>
            <a:pPr lvl="2"/>
            <a:r>
              <a:rPr lang="en-US" altLang="zh-CN" dirty="0" smtClean="0"/>
              <a:t>key</a:t>
            </a:r>
            <a:r>
              <a:rPr lang="zh-CN" altLang="en-US" dirty="0"/>
              <a:t>可能会被泄露</a:t>
            </a:r>
          </a:p>
          <a:p>
            <a:pPr lvl="2"/>
            <a:r>
              <a:rPr lang="zh-CN" altLang="en-US" dirty="0" smtClean="0"/>
              <a:t>源码需要重写，与旧有的库不兼容</a:t>
            </a:r>
            <a:endParaRPr lang="zh-CN" altLang="en-US" dirty="0"/>
          </a:p>
        </p:txBody>
      </p:sp>
    </p:spTree>
    <p:extLst>
      <p:ext uri="{BB962C8B-B14F-4D97-AF65-F5344CB8AC3E}">
        <p14:creationId xmlns:p14="http://schemas.microsoft.com/office/powerpoint/2010/main" val="3106755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概率方法</a:t>
            </a:r>
            <a:endParaRPr lang="zh-CN" altLang="en-US" dirty="0"/>
          </a:p>
        </p:txBody>
      </p:sp>
      <p:sp>
        <p:nvSpPr>
          <p:cNvPr id="3" name="内容占位符 2"/>
          <p:cNvSpPr>
            <a:spLocks noGrp="1"/>
          </p:cNvSpPr>
          <p:nvPr>
            <p:ph idx="1"/>
          </p:nvPr>
        </p:nvSpPr>
        <p:spPr/>
        <p:txBody>
          <a:bodyPr/>
          <a:lstStyle/>
          <a:p>
            <a:r>
              <a:rPr lang="en-US" altLang="zh-CN" dirty="0" smtClean="0"/>
              <a:t>Data Space Randomization (DSR)</a:t>
            </a:r>
          </a:p>
          <a:p>
            <a:pPr lvl="1"/>
            <a:r>
              <a:rPr lang="zh-CN" altLang="en-US" dirty="0" smtClean="0"/>
              <a:t>为了克服</a:t>
            </a:r>
            <a:r>
              <a:rPr lang="en-US" altLang="zh-CN" dirty="0" err="1" smtClean="0"/>
              <a:t>PointGuard</a:t>
            </a:r>
            <a:r>
              <a:rPr lang="zh-CN" altLang="en-US" dirty="0" smtClean="0"/>
              <a:t>的缺点而提出</a:t>
            </a:r>
            <a:endParaRPr lang="en-US" altLang="zh-CN" dirty="0" smtClean="0"/>
          </a:p>
          <a:p>
            <a:pPr lvl="1"/>
            <a:r>
              <a:rPr lang="zh-CN" altLang="en-US" dirty="0" smtClean="0"/>
              <a:t>加密变量在内存中的表示，而非变量的地址</a:t>
            </a:r>
            <a:endParaRPr lang="en-US" altLang="zh-CN" dirty="0" smtClean="0"/>
          </a:p>
          <a:p>
            <a:pPr lvl="1"/>
            <a:r>
              <a:rPr lang="zh-CN" altLang="en-US" dirty="0" smtClean="0"/>
              <a:t>为每个变量生成一个</a:t>
            </a:r>
            <a:r>
              <a:rPr lang="en-US" altLang="zh-CN" dirty="0" smtClean="0"/>
              <a:t>key</a:t>
            </a:r>
            <a:r>
              <a:rPr lang="zh-CN" altLang="en-US" dirty="0" smtClean="0"/>
              <a:t>和</a:t>
            </a:r>
            <a:r>
              <a:rPr lang="en-US" altLang="zh-CN" dirty="0" smtClean="0"/>
              <a:t>mask</a:t>
            </a:r>
            <a:r>
              <a:rPr lang="zh-CN" altLang="en-US" dirty="0" smtClean="0"/>
              <a:t>，在存储和读取时进行</a:t>
            </a:r>
            <a:r>
              <a:rPr lang="en-US" altLang="zh-CN" dirty="0" smtClean="0"/>
              <a:t>mask</a:t>
            </a:r>
            <a:r>
              <a:rPr lang="zh-CN" altLang="en-US" dirty="0" smtClean="0"/>
              <a:t>和</a:t>
            </a:r>
            <a:r>
              <a:rPr lang="en-US" altLang="zh-CN" dirty="0" smtClean="0"/>
              <a:t>unmask</a:t>
            </a:r>
          </a:p>
          <a:p>
            <a:pPr lvl="1"/>
            <a:r>
              <a:rPr lang="zh-CN" altLang="en-US" dirty="0" smtClean="0"/>
              <a:t>由于同一个指针可以指向不同的变量，这些位于同一个“</a:t>
            </a:r>
            <a:r>
              <a:rPr lang="en-US" altLang="zh-CN" dirty="0" smtClean="0"/>
              <a:t>points-to</a:t>
            </a:r>
            <a:r>
              <a:rPr lang="zh-CN" altLang="en-US" dirty="0" smtClean="0"/>
              <a:t>”集合中的变量需要使用同样的</a:t>
            </a:r>
            <a:r>
              <a:rPr lang="en-US" altLang="zh-CN" dirty="0" smtClean="0"/>
              <a:t>key</a:t>
            </a:r>
          </a:p>
          <a:p>
            <a:pPr lvl="1"/>
            <a:r>
              <a:rPr lang="zh-CN" altLang="en-US" dirty="0" smtClean="0"/>
              <a:t>约</a:t>
            </a:r>
            <a:r>
              <a:rPr lang="en-US" altLang="zh-CN" dirty="0" smtClean="0"/>
              <a:t>15%</a:t>
            </a:r>
            <a:r>
              <a:rPr lang="zh-CN" altLang="en-US" dirty="0" smtClean="0"/>
              <a:t>的性能损失</a:t>
            </a:r>
            <a:endParaRPr lang="en-US" altLang="zh-CN" dirty="0" smtClean="0"/>
          </a:p>
          <a:p>
            <a:pPr lvl="1"/>
            <a:r>
              <a:rPr lang="zh-CN" altLang="en-US" dirty="0"/>
              <a:t>不</a:t>
            </a:r>
            <a:r>
              <a:rPr lang="zh-CN" altLang="en-US" dirty="0" smtClean="0"/>
              <a:t>具备二进制兼容性</a:t>
            </a:r>
            <a:endParaRPr lang="en-US" altLang="zh-CN" dirty="0" smtClean="0"/>
          </a:p>
          <a:p>
            <a:pPr lvl="1"/>
            <a:r>
              <a:rPr lang="en-US" altLang="zh-CN" dirty="0" smtClean="0"/>
              <a:t>points-to</a:t>
            </a:r>
            <a:r>
              <a:rPr lang="zh-CN" altLang="en-US" dirty="0" smtClean="0"/>
              <a:t>集合需要在编译时进行全局的静态分析，不支持模块化</a:t>
            </a:r>
            <a:endParaRPr lang="zh-CN" altLang="en-US" dirty="0"/>
          </a:p>
        </p:txBody>
      </p:sp>
    </p:spTree>
    <p:extLst>
      <p:ext uri="{BB962C8B-B14F-4D97-AF65-F5344CB8AC3E}">
        <p14:creationId xmlns:p14="http://schemas.microsoft.com/office/powerpoint/2010/main" val="1413395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确定性方法</a:t>
            </a:r>
            <a:endParaRPr lang="zh-CN" altLang="en-US" dirty="0"/>
          </a:p>
        </p:txBody>
      </p:sp>
      <p:sp>
        <p:nvSpPr>
          <p:cNvPr id="3" name="内容占位符 2"/>
          <p:cNvSpPr>
            <a:spLocks noGrp="1"/>
          </p:cNvSpPr>
          <p:nvPr>
            <p:ph idx="1"/>
          </p:nvPr>
        </p:nvSpPr>
        <p:spPr/>
        <p:txBody>
          <a:bodyPr/>
          <a:lstStyle/>
          <a:p>
            <a:r>
              <a:rPr lang="zh-CN" altLang="en-US" dirty="0" smtClean="0"/>
              <a:t>保证</a:t>
            </a:r>
            <a:r>
              <a:rPr lang="en-US" altLang="zh-CN" dirty="0" smtClean="0"/>
              <a:t>Memory Safety</a:t>
            </a:r>
            <a:r>
              <a:rPr lang="zh-CN" altLang="en-US" dirty="0" smtClean="0"/>
              <a:t>性质可以杜绝内存破坏攻击</a:t>
            </a:r>
            <a:endParaRPr lang="en-US" altLang="zh-CN" dirty="0" smtClean="0"/>
          </a:p>
          <a:p>
            <a:pPr lvl="1"/>
            <a:r>
              <a:rPr lang="zh-CN" altLang="en-US" dirty="0" smtClean="0"/>
              <a:t>阻止所有的</a:t>
            </a:r>
            <a:r>
              <a:rPr lang="en-US" altLang="zh-CN" dirty="0" smtClean="0"/>
              <a:t>spatial/temporal error</a:t>
            </a:r>
          </a:p>
          <a:p>
            <a:r>
              <a:rPr lang="zh-CN" altLang="en-US" dirty="0" smtClean="0"/>
              <a:t>阻止</a:t>
            </a:r>
            <a:r>
              <a:rPr lang="en-US" altLang="zh-CN" dirty="0" smtClean="0"/>
              <a:t>spatial error</a:t>
            </a:r>
            <a:r>
              <a:rPr lang="zh-CN" altLang="en-US" dirty="0" smtClean="0"/>
              <a:t>需要对指针进行边界检查</a:t>
            </a:r>
            <a:endParaRPr lang="en-US" altLang="zh-CN" dirty="0" smtClean="0"/>
          </a:p>
          <a:p>
            <a:pPr lvl="1"/>
            <a:r>
              <a:rPr lang="zh-CN" altLang="en-US" dirty="0" smtClean="0"/>
              <a:t>隐式检查 </a:t>
            </a:r>
            <a:r>
              <a:rPr lang="en-US" altLang="zh-CN" dirty="0" smtClean="0"/>
              <a:t>or </a:t>
            </a:r>
            <a:r>
              <a:rPr lang="zh-CN" altLang="en-US" dirty="0" smtClean="0"/>
              <a:t>显式检查？</a:t>
            </a:r>
            <a:endParaRPr lang="en-US" altLang="zh-CN" dirty="0" smtClean="0"/>
          </a:p>
          <a:p>
            <a:pPr lvl="1"/>
            <a:r>
              <a:rPr lang="zh-CN" altLang="en-US" dirty="0" smtClean="0"/>
              <a:t>如何分辨指针？</a:t>
            </a:r>
            <a:endParaRPr lang="en-US" altLang="zh-CN" dirty="0" smtClean="0"/>
          </a:p>
          <a:p>
            <a:pPr lvl="1"/>
            <a:r>
              <a:rPr lang="zh-CN" altLang="en-US" dirty="0" smtClean="0"/>
              <a:t>如何组织指针的元数据？</a:t>
            </a:r>
            <a:endParaRPr lang="zh-CN" altLang="en-US" dirty="0"/>
          </a:p>
        </p:txBody>
      </p:sp>
    </p:spTree>
    <p:extLst>
      <p:ext uri="{BB962C8B-B14F-4D97-AF65-F5344CB8AC3E}">
        <p14:creationId xmlns:p14="http://schemas.microsoft.com/office/powerpoint/2010/main" val="3836341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确定性方法</a:t>
            </a:r>
            <a:endParaRPr lang="zh-CN" altLang="en-US" dirty="0"/>
          </a:p>
        </p:txBody>
      </p:sp>
      <p:sp>
        <p:nvSpPr>
          <p:cNvPr id="3" name="内容占位符 2"/>
          <p:cNvSpPr>
            <a:spLocks noGrp="1"/>
          </p:cNvSpPr>
          <p:nvPr>
            <p:ph idx="1"/>
          </p:nvPr>
        </p:nvSpPr>
        <p:spPr/>
        <p:txBody>
          <a:bodyPr/>
          <a:lstStyle/>
          <a:p>
            <a:r>
              <a:rPr lang="zh-CN" altLang="en-US" dirty="0" smtClean="0"/>
              <a:t>隐式检查 </a:t>
            </a:r>
            <a:r>
              <a:rPr lang="en-US" altLang="zh-CN" dirty="0" smtClean="0"/>
              <a:t>or </a:t>
            </a:r>
            <a:r>
              <a:rPr lang="zh-CN" altLang="en-US" dirty="0" smtClean="0"/>
              <a:t>显式检查</a:t>
            </a:r>
            <a:endParaRPr lang="en-US" altLang="zh-CN" dirty="0" smtClean="0"/>
          </a:p>
          <a:p>
            <a:pPr lvl="1"/>
            <a:r>
              <a:rPr lang="zh-CN" altLang="en-US" dirty="0"/>
              <a:t>隐</a:t>
            </a:r>
            <a:r>
              <a:rPr lang="zh-CN" altLang="en-US" dirty="0" smtClean="0"/>
              <a:t>式检查在使用指针的指令中加入微操作</a:t>
            </a:r>
            <a:r>
              <a:rPr lang="zh-CN" altLang="en-US" dirty="0"/>
              <a:t>；</a:t>
            </a:r>
            <a:r>
              <a:rPr lang="zh-CN" altLang="en-US" dirty="0" smtClean="0"/>
              <a:t>显式检查则插入额外的指令进行检查</a:t>
            </a:r>
            <a:endParaRPr lang="en-US" altLang="zh-CN" dirty="0" smtClean="0"/>
          </a:p>
          <a:p>
            <a:pPr lvl="1"/>
            <a:r>
              <a:rPr lang="zh-CN" altLang="en-US" dirty="0" smtClean="0"/>
              <a:t>主要区别在于能否利用编译优化</a:t>
            </a:r>
            <a:endParaRPr lang="en-US" altLang="zh-CN" dirty="0" smtClean="0"/>
          </a:p>
          <a:p>
            <a:r>
              <a:rPr lang="zh-CN" altLang="en-US" dirty="0" smtClean="0"/>
              <a:t>如何分辨指针？</a:t>
            </a:r>
            <a:endParaRPr lang="en-US" altLang="zh-CN" dirty="0" smtClean="0"/>
          </a:p>
          <a:p>
            <a:pPr lvl="1"/>
            <a:r>
              <a:rPr lang="zh-CN" altLang="en-US" dirty="0" smtClean="0"/>
              <a:t>一些系统不区分指针，检查所有访存行为</a:t>
            </a:r>
            <a:endParaRPr lang="en-US" altLang="zh-CN" dirty="0" smtClean="0"/>
          </a:p>
          <a:p>
            <a:pPr lvl="1"/>
            <a:r>
              <a:rPr lang="zh-CN" altLang="en-US" dirty="0" smtClean="0"/>
              <a:t>加入硬件类型</a:t>
            </a:r>
            <a:endParaRPr lang="en-US" altLang="zh-CN" dirty="0"/>
          </a:p>
          <a:p>
            <a:pPr lvl="1"/>
            <a:r>
              <a:rPr lang="zh-CN" altLang="en-US" dirty="0" smtClean="0"/>
              <a:t>专用的指令扩展</a:t>
            </a:r>
            <a:endParaRPr lang="zh-CN" altLang="en-US" dirty="0"/>
          </a:p>
        </p:txBody>
      </p:sp>
    </p:spTree>
    <p:extLst>
      <p:ext uri="{BB962C8B-B14F-4D97-AF65-F5344CB8AC3E}">
        <p14:creationId xmlns:p14="http://schemas.microsoft.com/office/powerpoint/2010/main" val="755671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确定性方法</a:t>
            </a:r>
            <a:endParaRPr lang="zh-CN" altLang="en-US" dirty="0"/>
          </a:p>
        </p:txBody>
      </p:sp>
      <p:sp>
        <p:nvSpPr>
          <p:cNvPr id="3" name="内容占位符 2"/>
          <p:cNvSpPr>
            <a:spLocks noGrp="1"/>
          </p:cNvSpPr>
          <p:nvPr>
            <p:ph idx="1"/>
          </p:nvPr>
        </p:nvSpPr>
        <p:spPr/>
        <p:txBody>
          <a:bodyPr/>
          <a:lstStyle/>
          <a:p>
            <a:r>
              <a:rPr lang="zh-CN" altLang="en-US" dirty="0" smtClean="0"/>
              <a:t>如何组织指针的元数据？</a:t>
            </a:r>
            <a:endParaRPr lang="en-US" altLang="zh-CN" dirty="0" smtClean="0"/>
          </a:p>
          <a:p>
            <a:pPr lvl="1"/>
            <a:r>
              <a:rPr lang="en-US" altLang="zh-CN" dirty="0" smtClean="0"/>
              <a:t>base</a:t>
            </a:r>
            <a:r>
              <a:rPr lang="zh-CN" altLang="en-US" dirty="0" smtClean="0"/>
              <a:t>、</a:t>
            </a:r>
            <a:r>
              <a:rPr lang="en-US" altLang="zh-CN" dirty="0" smtClean="0"/>
              <a:t>bound……</a:t>
            </a:r>
          </a:p>
          <a:p>
            <a:pPr lvl="1"/>
            <a:r>
              <a:rPr lang="zh-CN" altLang="en-US" dirty="0" smtClean="0"/>
              <a:t>与指针存放在同一位置：</a:t>
            </a:r>
            <a:r>
              <a:rPr lang="en-US" altLang="zh-CN" dirty="0" smtClean="0"/>
              <a:t>fat pointer</a:t>
            </a:r>
          </a:p>
          <a:p>
            <a:pPr lvl="2"/>
            <a:r>
              <a:rPr lang="zh-CN" altLang="en-US" dirty="0" smtClean="0"/>
              <a:t>将指针变成了结构体</a:t>
            </a:r>
            <a:endParaRPr lang="en-US" altLang="zh-CN" dirty="0" smtClean="0"/>
          </a:p>
          <a:p>
            <a:pPr lvl="2"/>
            <a:r>
              <a:rPr lang="zh-CN" altLang="en-US" dirty="0" smtClean="0"/>
              <a:t>改变了程序的内存分布，影响其兼容性</a:t>
            </a:r>
            <a:endParaRPr lang="en-US" altLang="zh-CN" dirty="0" smtClean="0"/>
          </a:p>
          <a:p>
            <a:pPr lvl="1"/>
            <a:r>
              <a:rPr lang="zh-CN" altLang="en-US" dirty="0" smtClean="0"/>
              <a:t>与指针存放在不同位置：</a:t>
            </a:r>
            <a:r>
              <a:rPr lang="en-US" altLang="zh-CN" dirty="0" smtClean="0"/>
              <a:t>shadow memory</a:t>
            </a:r>
          </a:p>
          <a:p>
            <a:pPr lvl="2"/>
            <a:r>
              <a:rPr lang="zh-CN" altLang="en-US" dirty="0" smtClean="0"/>
              <a:t>在内存中开辟一处单独的区域存放元数据，用哈希或其他方式建立指针与元数据的映射</a:t>
            </a:r>
            <a:endParaRPr lang="en-US" altLang="zh-CN" dirty="0" smtClean="0"/>
          </a:p>
          <a:p>
            <a:pPr lvl="2"/>
            <a:r>
              <a:rPr lang="zh-CN" altLang="en-US" dirty="0" smtClean="0"/>
              <a:t>内存占用大，指针使用时产生额外的内存操作</a:t>
            </a:r>
            <a:endParaRPr lang="en-US" altLang="zh-CN" dirty="0" smtClean="0"/>
          </a:p>
          <a:p>
            <a:pPr lvl="1"/>
            <a:r>
              <a:rPr lang="zh-CN" altLang="en-US" dirty="0"/>
              <a:t>一</a:t>
            </a:r>
            <a:r>
              <a:rPr lang="zh-CN" altLang="en-US" dirty="0" smtClean="0"/>
              <a:t>个折中的办法：</a:t>
            </a:r>
            <a:r>
              <a:rPr lang="en-US" altLang="zh-CN" dirty="0" smtClean="0"/>
              <a:t>low-fat pointer</a:t>
            </a:r>
          </a:p>
          <a:p>
            <a:pPr lvl="2"/>
            <a:endParaRPr lang="zh-CN" altLang="en-US" dirty="0"/>
          </a:p>
        </p:txBody>
      </p:sp>
    </p:spTree>
    <p:extLst>
      <p:ext uri="{BB962C8B-B14F-4D97-AF65-F5344CB8AC3E}">
        <p14:creationId xmlns:p14="http://schemas.microsoft.com/office/powerpoint/2010/main" val="363110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确定性方法</a:t>
            </a:r>
            <a:endParaRPr lang="zh-CN" altLang="en-US" dirty="0"/>
          </a:p>
        </p:txBody>
      </p:sp>
      <p:sp>
        <p:nvSpPr>
          <p:cNvPr id="3" name="内容占位符 2"/>
          <p:cNvSpPr>
            <a:spLocks noGrp="1"/>
          </p:cNvSpPr>
          <p:nvPr>
            <p:ph idx="1"/>
          </p:nvPr>
        </p:nvSpPr>
        <p:spPr/>
        <p:txBody>
          <a:bodyPr/>
          <a:lstStyle/>
          <a:p>
            <a:r>
              <a:rPr lang="zh-CN" altLang="en-US" dirty="0" smtClean="0"/>
              <a:t>对象边界检查</a:t>
            </a:r>
            <a:endParaRPr lang="en-US" altLang="zh-CN" dirty="0" smtClean="0"/>
          </a:p>
          <a:p>
            <a:pPr lvl="1"/>
            <a:r>
              <a:rPr lang="zh-CN" altLang="en-US" dirty="0" smtClean="0"/>
              <a:t>将边界信息与对象联系在一起，而不是与指针联系在一起</a:t>
            </a:r>
            <a:endParaRPr lang="en-US" altLang="zh-CN" dirty="0" smtClean="0"/>
          </a:p>
          <a:p>
            <a:pPr lvl="1"/>
            <a:r>
              <a:rPr lang="zh-CN" altLang="en-US" dirty="0" smtClean="0"/>
              <a:t>无法完全保证</a:t>
            </a:r>
            <a:r>
              <a:rPr lang="en-US" altLang="zh-CN" dirty="0" smtClean="0"/>
              <a:t>spatial safety</a:t>
            </a:r>
            <a:r>
              <a:rPr lang="zh-CN" altLang="en-US" dirty="0" smtClean="0"/>
              <a:t>，对象内部产生的越界无法检测</a:t>
            </a:r>
            <a:endParaRPr lang="en-US" altLang="zh-CN" dirty="0" smtClean="0"/>
          </a:p>
          <a:p>
            <a:pPr lvl="2"/>
            <a:r>
              <a:rPr lang="en-US" altLang="zh-CN" dirty="0"/>
              <a:t>C</a:t>
            </a:r>
            <a:r>
              <a:rPr lang="zh-CN" altLang="en-US" dirty="0"/>
              <a:t>语言标准允许</a:t>
            </a:r>
            <a:r>
              <a:rPr lang="en-US" altLang="zh-CN" dirty="0" err="1"/>
              <a:t>struct</a:t>
            </a:r>
            <a:r>
              <a:rPr lang="zh-CN" altLang="en-US" dirty="0"/>
              <a:t>内部的指针运算，例如</a:t>
            </a:r>
            <a:r>
              <a:rPr lang="en-US" altLang="zh-CN" dirty="0" err="1"/>
              <a:t>memset</a:t>
            </a:r>
            <a:r>
              <a:rPr lang="en-US" altLang="zh-CN" dirty="0"/>
              <a:t>(&amp;</a:t>
            </a:r>
            <a:r>
              <a:rPr lang="en-US" altLang="zh-CN" dirty="0" err="1"/>
              <a:t>strct</a:t>
            </a:r>
            <a:r>
              <a:rPr lang="en-US" altLang="zh-CN" dirty="0"/>
              <a:t>, 0, </a:t>
            </a:r>
            <a:r>
              <a:rPr lang="en-US" altLang="zh-CN" dirty="0" err="1"/>
              <a:t>sizeof</a:t>
            </a:r>
            <a:r>
              <a:rPr lang="en-US" altLang="zh-CN" dirty="0"/>
              <a:t>(</a:t>
            </a:r>
            <a:r>
              <a:rPr lang="en-US" altLang="zh-CN" dirty="0" err="1"/>
              <a:t>strct</a:t>
            </a:r>
            <a:r>
              <a:rPr lang="en-US" altLang="zh-CN" dirty="0"/>
              <a:t>))</a:t>
            </a:r>
            <a:r>
              <a:rPr lang="zh-CN" altLang="en-US" dirty="0"/>
              <a:t>中，指针需要在遍历整个结构体</a:t>
            </a:r>
          </a:p>
          <a:p>
            <a:pPr lvl="1"/>
            <a:r>
              <a:rPr lang="zh-CN" altLang="en-US" dirty="0" smtClean="0"/>
              <a:t>典型例子：</a:t>
            </a:r>
            <a:r>
              <a:rPr lang="en-US" altLang="zh-CN" dirty="0" smtClean="0"/>
              <a:t>Baggy Bounds Checking</a:t>
            </a:r>
            <a:r>
              <a:rPr lang="en-US" altLang="zh-CN" baseline="30000" dirty="0" smtClean="0"/>
              <a:t>[1]</a:t>
            </a:r>
            <a:endParaRPr lang="zh-CN" altLang="en-US" baseline="30000" dirty="0"/>
          </a:p>
        </p:txBody>
      </p:sp>
      <p:sp>
        <p:nvSpPr>
          <p:cNvPr id="4" name="文本框 3"/>
          <p:cNvSpPr txBox="1"/>
          <p:nvPr/>
        </p:nvSpPr>
        <p:spPr>
          <a:xfrm>
            <a:off x="628650" y="6169152"/>
            <a:ext cx="7886700" cy="523220"/>
          </a:xfrm>
          <a:prstGeom prst="rect">
            <a:avLst/>
          </a:prstGeom>
          <a:noFill/>
        </p:spPr>
        <p:txBody>
          <a:bodyPr wrap="square" rtlCol="0">
            <a:spAutoFit/>
          </a:bodyPr>
          <a:lstStyle/>
          <a:p>
            <a:r>
              <a:rPr lang="en-US" altLang="zh-CN" sz="1400" dirty="0" smtClean="0"/>
              <a:t>[1] </a:t>
            </a:r>
            <a:r>
              <a:rPr lang="en-US" altLang="zh-CN" sz="1400" dirty="0"/>
              <a:t>P. </a:t>
            </a:r>
            <a:r>
              <a:rPr lang="en-US" altLang="zh-CN" sz="1400" dirty="0" err="1"/>
              <a:t>Akritidis</a:t>
            </a:r>
            <a:r>
              <a:rPr lang="en-US" altLang="zh-CN" sz="1400" dirty="0"/>
              <a:t>, M. Costa, M. Castro, and S. Hand, “Baggy bounds checking: an efficient and backwards-compatible defense against out-of-bounds errors,” in </a:t>
            </a:r>
            <a:r>
              <a:rPr lang="en-US" altLang="zh-CN" sz="1400" i="1" dirty="0"/>
              <a:t>USENIX Security’09</a:t>
            </a:r>
            <a:r>
              <a:rPr lang="en-US" altLang="zh-CN" sz="1400" dirty="0" smtClean="0"/>
              <a:t>. </a:t>
            </a:r>
            <a:endParaRPr lang="zh-CN" altLang="en-US" sz="1400" dirty="0"/>
          </a:p>
        </p:txBody>
      </p:sp>
    </p:spTree>
    <p:extLst>
      <p:ext uri="{BB962C8B-B14F-4D97-AF65-F5344CB8AC3E}">
        <p14:creationId xmlns:p14="http://schemas.microsoft.com/office/powerpoint/2010/main" val="126336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确定性方法</a:t>
            </a:r>
            <a:endParaRPr lang="zh-CN" altLang="en-US" dirty="0"/>
          </a:p>
        </p:txBody>
      </p:sp>
      <p:sp>
        <p:nvSpPr>
          <p:cNvPr id="3" name="内容占位符 2"/>
          <p:cNvSpPr>
            <a:spLocks noGrp="1"/>
          </p:cNvSpPr>
          <p:nvPr>
            <p:ph idx="1"/>
          </p:nvPr>
        </p:nvSpPr>
        <p:spPr/>
        <p:txBody>
          <a:bodyPr/>
          <a:lstStyle/>
          <a:p>
            <a:r>
              <a:rPr lang="en-US" altLang="zh-CN" dirty="0" smtClean="0"/>
              <a:t>Temporal Safety</a:t>
            </a:r>
          </a:p>
          <a:p>
            <a:pPr lvl="1"/>
            <a:r>
              <a:rPr lang="zh-CN" altLang="en-US" dirty="0" smtClean="0"/>
              <a:t>维护</a:t>
            </a:r>
            <a:r>
              <a:rPr lang="en-US" altLang="zh-CN" dirty="0" smtClean="0"/>
              <a:t>Temporal Safety</a:t>
            </a:r>
            <a:r>
              <a:rPr lang="zh-CN" altLang="en-US" dirty="0" smtClean="0"/>
              <a:t>需要追踪每个指针的有效性，避免对已释放指针的解引用</a:t>
            </a:r>
            <a:endParaRPr lang="en-US" altLang="zh-CN" dirty="0" smtClean="0"/>
          </a:p>
          <a:p>
            <a:pPr lvl="1"/>
            <a:r>
              <a:rPr lang="zh-CN" altLang="en-US" dirty="0" smtClean="0"/>
              <a:t>大多依赖于</a:t>
            </a:r>
            <a:r>
              <a:rPr lang="en-US" altLang="zh-CN" dirty="0" smtClean="0"/>
              <a:t>shadow memory</a:t>
            </a:r>
            <a:r>
              <a:rPr lang="zh-CN" altLang="en-US" dirty="0" smtClean="0"/>
              <a:t>，追踪内存空间的占用情况，或者追踪指针本身</a:t>
            </a:r>
            <a:endParaRPr lang="en-US" altLang="zh-CN" dirty="0" smtClean="0"/>
          </a:p>
          <a:p>
            <a:pPr lvl="1"/>
            <a:r>
              <a:rPr lang="zh-CN" altLang="en-US" dirty="0" smtClean="0"/>
              <a:t>比较简单的方法使用特殊的分配器，例如只允许同类型同对齐的对象重用被释放的内存空间</a:t>
            </a:r>
            <a:r>
              <a:rPr lang="en-US" altLang="zh-CN" baseline="30000" dirty="0" smtClean="0"/>
              <a:t>[1]</a:t>
            </a:r>
          </a:p>
          <a:p>
            <a:pPr lvl="1"/>
            <a:r>
              <a:rPr lang="zh-CN" altLang="en-US" dirty="0" smtClean="0"/>
              <a:t>追踪指针的方法最大的问题是内存空间可能与多个指针对应，</a:t>
            </a:r>
            <a:r>
              <a:rPr lang="en-US" altLang="zh-CN" dirty="0" smtClean="0"/>
              <a:t>CETS</a:t>
            </a:r>
            <a:r>
              <a:rPr lang="zh-CN" altLang="en-US" dirty="0" smtClean="0"/>
              <a:t>将指针替换为独特</a:t>
            </a:r>
            <a:r>
              <a:rPr lang="en-US" altLang="zh-CN" dirty="0" smtClean="0"/>
              <a:t>ID</a:t>
            </a:r>
            <a:r>
              <a:rPr lang="zh-CN" altLang="en-US" dirty="0" smtClean="0"/>
              <a:t>来进行二级索引来解决这一问题</a:t>
            </a:r>
            <a:r>
              <a:rPr lang="en-US" altLang="zh-CN" baseline="30000" dirty="0" smtClean="0"/>
              <a:t>[2]</a:t>
            </a:r>
          </a:p>
          <a:p>
            <a:pPr lvl="1"/>
            <a:r>
              <a:rPr lang="zh-CN" altLang="en-US" dirty="0"/>
              <a:t>非</a:t>
            </a:r>
            <a:r>
              <a:rPr lang="zh-CN" altLang="en-US" dirty="0" smtClean="0"/>
              <a:t>确定的方法：用队列延迟被释放内存的重用时间</a:t>
            </a:r>
            <a:endParaRPr lang="zh-CN" altLang="en-US" dirty="0"/>
          </a:p>
        </p:txBody>
      </p:sp>
      <p:sp>
        <p:nvSpPr>
          <p:cNvPr id="4" name="文本框 3"/>
          <p:cNvSpPr txBox="1"/>
          <p:nvPr/>
        </p:nvSpPr>
        <p:spPr>
          <a:xfrm>
            <a:off x="628650" y="6037357"/>
            <a:ext cx="7886700" cy="461665"/>
          </a:xfrm>
          <a:prstGeom prst="rect">
            <a:avLst/>
          </a:prstGeom>
          <a:noFill/>
        </p:spPr>
        <p:txBody>
          <a:bodyPr wrap="square" rtlCol="0">
            <a:spAutoFit/>
          </a:bodyPr>
          <a:lstStyle/>
          <a:p>
            <a:r>
              <a:rPr lang="en-US" altLang="zh-CN" sz="1200" dirty="0" smtClean="0"/>
              <a:t>[1] </a:t>
            </a:r>
            <a:r>
              <a:rPr lang="en-US" altLang="zh-CN" sz="1200" dirty="0"/>
              <a:t>P. </a:t>
            </a:r>
            <a:r>
              <a:rPr lang="en-US" altLang="zh-CN" sz="1200" dirty="0" err="1"/>
              <a:t>Akritidis</a:t>
            </a:r>
            <a:r>
              <a:rPr lang="en-US" altLang="zh-CN" sz="1200" dirty="0"/>
              <a:t>, “Cling: A memory allocator to mitigate dangling pointers,” in </a:t>
            </a:r>
            <a:r>
              <a:rPr lang="en-US" altLang="zh-CN" sz="1200" i="1" dirty="0"/>
              <a:t>USENIX Security’10</a:t>
            </a:r>
            <a:r>
              <a:rPr lang="en-US" altLang="zh-CN" sz="1200" dirty="0" smtClean="0"/>
              <a:t>.</a:t>
            </a:r>
          </a:p>
          <a:p>
            <a:r>
              <a:rPr lang="en-US" altLang="zh-CN" sz="1200" dirty="0" smtClean="0"/>
              <a:t>[2] </a:t>
            </a:r>
            <a:r>
              <a:rPr lang="en-US" altLang="zh-CN" sz="1200" dirty="0"/>
              <a:t>S. </a:t>
            </a:r>
            <a:r>
              <a:rPr lang="en-US" altLang="zh-CN" sz="1200" dirty="0" err="1"/>
              <a:t>Nagarakatte</a:t>
            </a:r>
            <a:r>
              <a:rPr lang="en-US" altLang="zh-CN" sz="1200" dirty="0"/>
              <a:t>, J. Zhao, M. M. Martin, and S. </a:t>
            </a:r>
            <a:r>
              <a:rPr lang="en-US" altLang="zh-CN" sz="1200" dirty="0" err="1"/>
              <a:t>Zdancewic</a:t>
            </a:r>
            <a:r>
              <a:rPr lang="en-US" altLang="zh-CN" sz="1200" dirty="0"/>
              <a:t>, “CETS: compiler enforced temporal safety for C,” in </a:t>
            </a:r>
            <a:r>
              <a:rPr lang="en-US" altLang="zh-CN" sz="1200" i="1" dirty="0"/>
              <a:t>ISMM’10</a:t>
            </a:r>
            <a:r>
              <a:rPr lang="en-US" altLang="zh-CN" sz="1200" dirty="0" smtClean="0"/>
              <a:t>.</a:t>
            </a:r>
            <a:endParaRPr lang="zh-CN" altLang="en-US" sz="1200" dirty="0"/>
          </a:p>
        </p:txBody>
      </p:sp>
    </p:spTree>
    <p:extLst>
      <p:ext uri="{BB962C8B-B14F-4D97-AF65-F5344CB8AC3E}">
        <p14:creationId xmlns:p14="http://schemas.microsoft.com/office/powerpoint/2010/main" val="4040794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较弱的确定性方法</a:t>
            </a:r>
            <a:endParaRPr lang="zh-CN" altLang="en-US" dirty="0"/>
          </a:p>
        </p:txBody>
      </p:sp>
      <p:sp>
        <p:nvSpPr>
          <p:cNvPr id="3" name="内容占位符 2"/>
          <p:cNvSpPr>
            <a:spLocks noGrp="1"/>
          </p:cNvSpPr>
          <p:nvPr>
            <p:ph idx="1"/>
          </p:nvPr>
        </p:nvSpPr>
        <p:spPr/>
        <p:txBody>
          <a:bodyPr/>
          <a:lstStyle/>
          <a:p>
            <a:r>
              <a:rPr lang="en-US" altLang="zh-CN" dirty="0"/>
              <a:t>Data Integrity</a:t>
            </a:r>
          </a:p>
          <a:p>
            <a:pPr lvl="1"/>
            <a:r>
              <a:rPr lang="zh-CN" altLang="en-US" dirty="0"/>
              <a:t>阻止非法的写，无法阻止非法的读</a:t>
            </a:r>
            <a:endParaRPr lang="en-US" altLang="zh-CN" dirty="0"/>
          </a:p>
          <a:p>
            <a:pPr lvl="1"/>
            <a:r>
              <a:rPr lang="zh-CN" altLang="en-US" dirty="0"/>
              <a:t>依赖于静态指针分析的结果</a:t>
            </a:r>
            <a:endParaRPr lang="en-US" altLang="zh-CN" dirty="0"/>
          </a:p>
          <a:p>
            <a:pPr lvl="1"/>
            <a:r>
              <a:rPr lang="en-US" altLang="zh-CN" dirty="0"/>
              <a:t>Yong</a:t>
            </a:r>
            <a:r>
              <a:rPr lang="zh-CN" altLang="en-US" dirty="0"/>
              <a:t>等人提出的技术</a:t>
            </a:r>
            <a:r>
              <a:rPr lang="en-US" altLang="zh-CN" baseline="30000" dirty="0"/>
              <a:t>[1]</a:t>
            </a:r>
            <a:r>
              <a:rPr lang="zh-CN" altLang="en-US" dirty="0"/>
              <a:t>区分出“不安全”的指针，通过静态分析找到这些指针指向的对象，在</a:t>
            </a:r>
            <a:r>
              <a:rPr lang="en-US" altLang="zh-CN" dirty="0"/>
              <a:t>shadow memory</a:t>
            </a:r>
            <a:r>
              <a:rPr lang="zh-CN" altLang="en-US" dirty="0"/>
              <a:t>中对这些对象进行标注，如果要写入不安全的指针，进一步检查写入的目标是否在标注区域内</a:t>
            </a:r>
            <a:endParaRPr lang="en-US" altLang="zh-CN" dirty="0"/>
          </a:p>
          <a:p>
            <a:pPr lvl="1"/>
            <a:r>
              <a:rPr lang="en-US" altLang="zh-CN" dirty="0"/>
              <a:t>Write Integrity </a:t>
            </a:r>
            <a:r>
              <a:rPr lang="en-US" altLang="zh-CN" dirty="0" err="1"/>
              <a:t>Tesing</a:t>
            </a:r>
            <a:r>
              <a:rPr lang="en-US" altLang="zh-CN" dirty="0"/>
              <a:t> (WIT)</a:t>
            </a:r>
            <a:r>
              <a:rPr lang="en-US" altLang="zh-CN" baseline="30000" dirty="0"/>
              <a:t>[2]</a:t>
            </a:r>
            <a:r>
              <a:rPr lang="zh-CN" altLang="en-US" dirty="0"/>
              <a:t>进一步要求指针只能修改自己的</a:t>
            </a:r>
            <a:r>
              <a:rPr lang="en-US" altLang="zh-CN" dirty="0"/>
              <a:t>points-to</a:t>
            </a:r>
            <a:r>
              <a:rPr lang="zh-CN" altLang="en-US" dirty="0"/>
              <a:t>集合中的对象。</a:t>
            </a:r>
            <a:r>
              <a:rPr lang="en-US" altLang="zh-CN" dirty="0"/>
              <a:t>WIT</a:t>
            </a:r>
            <a:r>
              <a:rPr lang="zh-CN" altLang="en-US" dirty="0"/>
              <a:t>为每个</a:t>
            </a:r>
            <a:r>
              <a:rPr lang="en-US" altLang="zh-CN" dirty="0"/>
              <a:t>points-to</a:t>
            </a:r>
            <a:r>
              <a:rPr lang="zh-CN" altLang="en-US" dirty="0"/>
              <a:t>集合分配一个</a:t>
            </a:r>
            <a:r>
              <a:rPr lang="en-US" altLang="zh-CN" dirty="0"/>
              <a:t>ID</a:t>
            </a:r>
            <a:r>
              <a:rPr lang="zh-CN" altLang="en-US" dirty="0"/>
              <a:t>，指向</a:t>
            </a:r>
            <a:r>
              <a:rPr lang="en-US" altLang="zh-CN" dirty="0"/>
              <a:t>shadow memory</a:t>
            </a:r>
            <a:r>
              <a:rPr lang="zh-CN" altLang="en-US" dirty="0"/>
              <a:t>中的对应区域</a:t>
            </a:r>
          </a:p>
          <a:p>
            <a:endParaRPr lang="zh-CN" altLang="en-US" dirty="0"/>
          </a:p>
        </p:txBody>
      </p:sp>
      <p:sp>
        <p:nvSpPr>
          <p:cNvPr id="4" name="文本框 3"/>
          <p:cNvSpPr txBox="1"/>
          <p:nvPr/>
        </p:nvSpPr>
        <p:spPr>
          <a:xfrm>
            <a:off x="628650" y="6205728"/>
            <a:ext cx="7886700" cy="461665"/>
          </a:xfrm>
          <a:prstGeom prst="rect">
            <a:avLst/>
          </a:prstGeom>
          <a:noFill/>
        </p:spPr>
        <p:txBody>
          <a:bodyPr wrap="square" rtlCol="0">
            <a:spAutoFit/>
          </a:bodyPr>
          <a:lstStyle/>
          <a:p>
            <a:r>
              <a:rPr lang="en-US" altLang="zh-CN" sz="1200" dirty="0" smtClean="0"/>
              <a:t>[1] </a:t>
            </a:r>
            <a:r>
              <a:rPr lang="en-US" altLang="zh-CN" sz="1200" dirty="0"/>
              <a:t>S. H. Yong and S. </a:t>
            </a:r>
            <a:r>
              <a:rPr lang="en-US" altLang="zh-CN" sz="1200" dirty="0" err="1"/>
              <a:t>Horwitz</a:t>
            </a:r>
            <a:r>
              <a:rPr lang="en-US" altLang="zh-CN" sz="1200" dirty="0"/>
              <a:t>, “Protecting C programs from attacks via invalid pointer dereferences,” in </a:t>
            </a:r>
            <a:r>
              <a:rPr lang="en-US" altLang="zh-CN" sz="1200" i="1" dirty="0"/>
              <a:t>ESEC/FSE-11’03</a:t>
            </a:r>
            <a:r>
              <a:rPr lang="en-US" altLang="zh-CN" sz="1200" dirty="0" smtClean="0"/>
              <a:t>.</a:t>
            </a:r>
          </a:p>
          <a:p>
            <a:r>
              <a:rPr lang="en-US" altLang="zh-CN" sz="1200" dirty="0" smtClean="0"/>
              <a:t>[2] </a:t>
            </a:r>
            <a:r>
              <a:rPr lang="pt-BR" altLang="zh-CN" sz="1200" dirty="0"/>
              <a:t>P. Akritidis, C. Cadar, C. Raiciu, M. Costa, and M. Castro, </a:t>
            </a:r>
            <a:r>
              <a:rPr lang="en-US" altLang="zh-CN" sz="1200" dirty="0"/>
              <a:t>“Preventing memory error exploits with WIT,” in </a:t>
            </a:r>
            <a:r>
              <a:rPr lang="en-US" altLang="zh-CN" sz="1200" i="1" dirty="0"/>
              <a:t>IEEE SP’08</a:t>
            </a:r>
            <a:r>
              <a:rPr lang="en-US" altLang="zh-CN" sz="1200" dirty="0" smtClean="0"/>
              <a:t>.</a:t>
            </a:r>
            <a:endParaRPr lang="zh-CN" altLang="en-US" sz="1200" dirty="0"/>
          </a:p>
        </p:txBody>
      </p:sp>
    </p:spTree>
    <p:extLst>
      <p:ext uri="{BB962C8B-B14F-4D97-AF65-F5344CB8AC3E}">
        <p14:creationId xmlns:p14="http://schemas.microsoft.com/office/powerpoint/2010/main" val="2383666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较弱的确定性方法</a:t>
            </a:r>
          </a:p>
        </p:txBody>
      </p:sp>
      <p:sp>
        <p:nvSpPr>
          <p:cNvPr id="3" name="内容占位符 2"/>
          <p:cNvSpPr>
            <a:spLocks noGrp="1"/>
          </p:cNvSpPr>
          <p:nvPr>
            <p:ph idx="1"/>
          </p:nvPr>
        </p:nvSpPr>
        <p:spPr/>
        <p:txBody>
          <a:bodyPr/>
          <a:lstStyle/>
          <a:p>
            <a:r>
              <a:rPr lang="en-US" altLang="zh-CN" dirty="0"/>
              <a:t>Data-flow Integrity</a:t>
            </a:r>
          </a:p>
          <a:p>
            <a:pPr lvl="1"/>
            <a:r>
              <a:rPr lang="zh-CN" altLang="en-US" dirty="0"/>
              <a:t>最初由</a:t>
            </a:r>
            <a:r>
              <a:rPr lang="en-US" altLang="zh-CN" dirty="0"/>
              <a:t>Castro</a:t>
            </a:r>
            <a:r>
              <a:rPr lang="zh-CN" altLang="en-US" dirty="0"/>
              <a:t>等人提出</a:t>
            </a:r>
            <a:r>
              <a:rPr lang="en-US" altLang="zh-CN" baseline="30000" dirty="0"/>
              <a:t>[1]</a:t>
            </a:r>
            <a:r>
              <a:rPr lang="zh-CN" altLang="en-US" dirty="0"/>
              <a:t>，通过检查读数据指令，在使用被篡改的数据前发现内存错误</a:t>
            </a:r>
            <a:endParaRPr lang="en-US" altLang="zh-CN" dirty="0"/>
          </a:p>
          <a:p>
            <a:pPr lvl="1"/>
            <a:r>
              <a:rPr lang="zh-CN" altLang="en-US" dirty="0"/>
              <a:t>利用静态分析找出改写某个值的所有写指令，在读取这个值之前检查上一次改写这个值得指令</a:t>
            </a:r>
            <a:r>
              <a:rPr lang="en-US" altLang="zh-CN" dirty="0"/>
              <a:t>ID</a:t>
            </a:r>
            <a:r>
              <a:rPr lang="zh-CN" altLang="en-US" dirty="0"/>
              <a:t>是否在静态分析得出的集合中</a:t>
            </a:r>
          </a:p>
          <a:p>
            <a:endParaRPr lang="zh-CN" altLang="en-US" dirty="0"/>
          </a:p>
        </p:txBody>
      </p:sp>
      <p:sp>
        <p:nvSpPr>
          <p:cNvPr id="4" name="文本框 3"/>
          <p:cNvSpPr txBox="1"/>
          <p:nvPr/>
        </p:nvSpPr>
        <p:spPr>
          <a:xfrm>
            <a:off x="628650" y="6144768"/>
            <a:ext cx="7886700" cy="307777"/>
          </a:xfrm>
          <a:prstGeom prst="rect">
            <a:avLst/>
          </a:prstGeom>
          <a:noFill/>
        </p:spPr>
        <p:txBody>
          <a:bodyPr wrap="square" rtlCol="0">
            <a:spAutoFit/>
          </a:bodyPr>
          <a:lstStyle/>
          <a:p>
            <a:r>
              <a:rPr lang="en-US" altLang="zh-CN" sz="1400" dirty="0" smtClean="0"/>
              <a:t>[1] </a:t>
            </a:r>
            <a:r>
              <a:rPr lang="en-US" altLang="zh-CN" sz="1400" dirty="0"/>
              <a:t>M. Castro, M. Costa, and T. Harris, “Securing software by enforcing data-flow integrity,” in </a:t>
            </a:r>
            <a:r>
              <a:rPr lang="en-US" altLang="zh-CN" sz="1400" i="1" dirty="0"/>
              <a:t>OSDI’06</a:t>
            </a:r>
            <a:r>
              <a:rPr lang="en-US" altLang="zh-CN" sz="1400" dirty="0" smtClean="0"/>
              <a:t>.</a:t>
            </a:r>
            <a:endParaRPr lang="zh-CN" altLang="en-US" sz="1400" dirty="0"/>
          </a:p>
        </p:txBody>
      </p:sp>
    </p:spTree>
    <p:extLst>
      <p:ext uri="{BB962C8B-B14F-4D97-AF65-F5344CB8AC3E}">
        <p14:creationId xmlns:p14="http://schemas.microsoft.com/office/powerpoint/2010/main" val="191896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a:t>
            </a:r>
            <a:endParaRPr lang="zh-CN" altLang="en-US" dirty="0"/>
          </a:p>
        </p:txBody>
      </p:sp>
      <p:sp>
        <p:nvSpPr>
          <p:cNvPr id="3" name="内容占位符 2"/>
          <p:cNvSpPr>
            <a:spLocks noGrp="1"/>
          </p:cNvSpPr>
          <p:nvPr>
            <p:ph idx="1"/>
          </p:nvPr>
        </p:nvSpPr>
        <p:spPr/>
        <p:txBody>
          <a:bodyPr/>
          <a:lstStyle/>
          <a:p>
            <a:r>
              <a:rPr lang="zh-CN" altLang="en-US" dirty="0" smtClean="0"/>
              <a:t>内存错误是计算机安全中最古老的问题之一</a:t>
            </a:r>
            <a:endParaRPr lang="en-US" altLang="zh-CN" dirty="0" smtClean="0"/>
          </a:p>
          <a:p>
            <a:r>
              <a:rPr lang="en-US" altLang="zh-CN" dirty="0" smtClean="0"/>
              <a:t>C/C++</a:t>
            </a:r>
            <a:r>
              <a:rPr lang="zh-CN" altLang="en-US" dirty="0"/>
              <a:t>编写</a:t>
            </a:r>
            <a:r>
              <a:rPr lang="zh-CN" altLang="en-US" dirty="0" smtClean="0"/>
              <a:t>的程序更容易出现内存错误漏洞</a:t>
            </a:r>
            <a:endParaRPr lang="en-US" altLang="zh-CN" dirty="0" smtClean="0"/>
          </a:p>
          <a:p>
            <a:pPr lvl="1"/>
            <a:r>
              <a:rPr lang="zh-CN" altLang="en-US" dirty="0" smtClean="0"/>
              <a:t>通常认为这是因为</a:t>
            </a:r>
            <a:r>
              <a:rPr lang="en-US" altLang="zh-CN" dirty="0" smtClean="0"/>
              <a:t>C/C++</a:t>
            </a:r>
            <a:r>
              <a:rPr lang="zh-CN" altLang="en-US" dirty="0" smtClean="0"/>
              <a:t>是类型不安全的语言</a:t>
            </a:r>
            <a:endParaRPr lang="en-US" altLang="zh-CN" dirty="0" smtClean="0"/>
          </a:p>
          <a:p>
            <a:pPr lvl="1"/>
            <a:r>
              <a:rPr lang="zh-CN" altLang="en-US" dirty="0" smtClean="0"/>
              <a:t>其根源是</a:t>
            </a:r>
            <a:r>
              <a:rPr lang="en-US" altLang="zh-CN" dirty="0" smtClean="0"/>
              <a:t>C</a:t>
            </a:r>
            <a:r>
              <a:rPr lang="zh-CN" altLang="en-US" dirty="0" smtClean="0"/>
              <a:t>语言的机器模型来源于</a:t>
            </a:r>
            <a:r>
              <a:rPr lang="en-US" altLang="zh-CN" dirty="0" smtClean="0"/>
              <a:t>PDP-11</a:t>
            </a:r>
            <a:r>
              <a:rPr lang="en-US" altLang="zh-CN" baseline="30000" dirty="0" smtClean="0"/>
              <a:t>[1]</a:t>
            </a:r>
          </a:p>
          <a:p>
            <a:pPr lvl="1"/>
            <a:r>
              <a:rPr lang="en-US" altLang="zh-CN" dirty="0" smtClean="0"/>
              <a:t>PDP-11</a:t>
            </a:r>
            <a:r>
              <a:rPr lang="zh-CN" altLang="en-US" dirty="0" smtClean="0"/>
              <a:t>内存模型把内存视为连续的空间，任意运算的结果都可能是内存地址</a:t>
            </a:r>
            <a:endParaRPr lang="en-US" altLang="zh-CN" dirty="0" smtClean="0"/>
          </a:p>
          <a:p>
            <a:pPr lvl="1"/>
            <a:r>
              <a:rPr lang="zh-CN" altLang="en-US" dirty="0" smtClean="0"/>
              <a:t>优点：简单，可移植性好</a:t>
            </a:r>
          </a:p>
          <a:p>
            <a:pPr lvl="1"/>
            <a:r>
              <a:rPr lang="zh-CN" altLang="en-US" dirty="0" smtClean="0"/>
              <a:t>缺点：缺少内存安全上的支持</a:t>
            </a:r>
            <a:endParaRPr lang="zh-CN" altLang="en-US" dirty="0"/>
          </a:p>
        </p:txBody>
      </p:sp>
      <p:sp>
        <p:nvSpPr>
          <p:cNvPr id="4" name="文本框 3"/>
          <p:cNvSpPr txBox="1"/>
          <p:nvPr/>
        </p:nvSpPr>
        <p:spPr>
          <a:xfrm>
            <a:off x="628650" y="5807631"/>
            <a:ext cx="7886700" cy="523220"/>
          </a:xfrm>
          <a:prstGeom prst="rect">
            <a:avLst/>
          </a:prstGeom>
          <a:noFill/>
        </p:spPr>
        <p:txBody>
          <a:bodyPr wrap="square" rtlCol="0">
            <a:spAutoFit/>
          </a:bodyPr>
          <a:lstStyle/>
          <a:p>
            <a:r>
              <a:rPr lang="en-US" altLang="zh-CN" sz="1400" dirty="0" smtClean="0"/>
              <a:t>[</a:t>
            </a:r>
            <a:r>
              <a:rPr lang="en-US" altLang="zh-CN" sz="1400" dirty="0"/>
              <a:t>1] Chisnall, David, et al. "Beyond the PDP-11: Architectural support for a memory-safe C abstract machine." ACM SIGPLAN Notices. Vol. 50. No. 4. ACM, 2015.</a:t>
            </a:r>
            <a:endParaRPr lang="en-US" altLang="zh-CN" sz="1400" dirty="0" smtClean="0"/>
          </a:p>
        </p:txBody>
      </p:sp>
    </p:spTree>
    <p:extLst>
      <p:ext uri="{BB962C8B-B14F-4D97-AF65-F5344CB8AC3E}">
        <p14:creationId xmlns:p14="http://schemas.microsoft.com/office/powerpoint/2010/main" val="1494600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针对控制流劫持的防御</a:t>
            </a:r>
          </a:p>
        </p:txBody>
      </p:sp>
      <p:sp>
        <p:nvSpPr>
          <p:cNvPr id="3" name="内容占位符 2"/>
          <p:cNvSpPr>
            <a:spLocks noGrp="1"/>
          </p:cNvSpPr>
          <p:nvPr>
            <p:ph idx="1"/>
          </p:nvPr>
        </p:nvSpPr>
        <p:spPr/>
        <p:txBody>
          <a:bodyPr/>
          <a:lstStyle/>
          <a:p>
            <a:r>
              <a:rPr lang="en-US" altLang="zh-CN" dirty="0"/>
              <a:t>Code Pointer Integrity</a:t>
            </a:r>
          </a:p>
          <a:p>
            <a:pPr lvl="1"/>
            <a:r>
              <a:rPr lang="zh-CN" altLang="en-US" dirty="0"/>
              <a:t>一些代码指针需要留在可写区域中，如用户指定的函数指针、返回地址等</a:t>
            </a:r>
            <a:endParaRPr lang="en-US" altLang="zh-CN" dirty="0"/>
          </a:p>
          <a:p>
            <a:pPr lvl="1"/>
            <a:r>
              <a:rPr lang="zh-CN" altLang="en-US" dirty="0"/>
              <a:t>仅保证代码指针不被修改并不能避免控制流劫持，比如通过读错误的虚函数表来改变控制流，这时代码指针没有被修改</a:t>
            </a:r>
            <a:endParaRPr lang="en-US" altLang="zh-CN" dirty="0"/>
          </a:p>
          <a:p>
            <a:pPr lvl="1"/>
            <a:r>
              <a:rPr lang="en-US" altLang="zh-CN" dirty="0"/>
              <a:t>Code Pointer Integrity</a:t>
            </a:r>
            <a:r>
              <a:rPr lang="zh-CN" altLang="en-US" dirty="0"/>
              <a:t>的意义并不大</a:t>
            </a:r>
          </a:p>
          <a:p>
            <a:endParaRPr lang="zh-CN" altLang="en-US" dirty="0"/>
          </a:p>
        </p:txBody>
      </p:sp>
    </p:spTree>
    <p:extLst>
      <p:ext uri="{BB962C8B-B14F-4D97-AF65-F5344CB8AC3E}">
        <p14:creationId xmlns:p14="http://schemas.microsoft.com/office/powerpoint/2010/main" val="1646039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针对控制流劫持的防御</a:t>
            </a:r>
            <a:endParaRPr lang="zh-CN" altLang="en-US" dirty="0"/>
          </a:p>
        </p:txBody>
      </p:sp>
      <p:sp>
        <p:nvSpPr>
          <p:cNvPr id="3" name="内容占位符 2"/>
          <p:cNvSpPr>
            <a:spLocks noGrp="1"/>
          </p:cNvSpPr>
          <p:nvPr>
            <p:ph idx="1"/>
          </p:nvPr>
        </p:nvSpPr>
        <p:spPr/>
        <p:txBody>
          <a:bodyPr/>
          <a:lstStyle/>
          <a:p>
            <a:r>
              <a:rPr lang="en-US" altLang="zh-CN" dirty="0" smtClean="0"/>
              <a:t>Control-flow Integrity</a:t>
            </a:r>
          </a:p>
          <a:p>
            <a:pPr lvl="1"/>
            <a:r>
              <a:rPr lang="zh-CN" altLang="en-US" dirty="0" smtClean="0"/>
              <a:t>主要关注间接转移</a:t>
            </a:r>
            <a:endParaRPr lang="en-US" altLang="zh-CN" dirty="0" smtClean="0"/>
          </a:p>
          <a:p>
            <a:pPr lvl="1"/>
            <a:r>
              <a:rPr lang="zh-CN" altLang="en-US" dirty="0" smtClean="0"/>
              <a:t>最常见的攻击方式是对栈的攻击</a:t>
            </a:r>
            <a:endParaRPr lang="en-US" altLang="zh-CN" dirty="0" smtClean="0"/>
          </a:p>
          <a:p>
            <a:pPr lvl="2"/>
            <a:r>
              <a:rPr lang="en-US" altLang="zh-CN" dirty="0" smtClean="0"/>
              <a:t>Stack Cookie</a:t>
            </a:r>
            <a:r>
              <a:rPr lang="zh-CN" altLang="en-US" dirty="0" smtClean="0"/>
              <a:t>可以阻止缓冲区溢出，但无法阻止对返回地址的直接重写</a:t>
            </a:r>
            <a:endParaRPr lang="en-US" altLang="zh-CN" dirty="0" smtClean="0"/>
          </a:p>
          <a:p>
            <a:pPr lvl="2"/>
            <a:r>
              <a:rPr lang="en-US" altLang="zh-CN" dirty="0" smtClean="0"/>
              <a:t>Shadow Stacks</a:t>
            </a:r>
            <a:r>
              <a:rPr lang="zh-CN" altLang="en-US" dirty="0" smtClean="0"/>
              <a:t>在函数调用时额外保存一份返回地址，返回时比对保存在</a:t>
            </a:r>
            <a:r>
              <a:rPr lang="en-US" altLang="zh-CN" dirty="0" smtClean="0"/>
              <a:t>shadow stack</a:t>
            </a:r>
            <a:r>
              <a:rPr lang="zh-CN" altLang="en-US" dirty="0" smtClean="0"/>
              <a:t>中的返回地址</a:t>
            </a:r>
            <a:endParaRPr lang="en-US" altLang="zh-CN" dirty="0" smtClean="0"/>
          </a:p>
          <a:p>
            <a:pPr lvl="1"/>
            <a:r>
              <a:rPr lang="zh-CN" altLang="en-US" dirty="0" smtClean="0"/>
              <a:t>还可以通过静态分析控制流图的方法来得出转移指令的目标集合</a:t>
            </a:r>
            <a:endParaRPr lang="en-US" altLang="zh-CN" dirty="0" smtClean="0"/>
          </a:p>
          <a:p>
            <a:pPr lvl="2"/>
            <a:r>
              <a:rPr lang="zh-CN" altLang="en-US" dirty="0" smtClean="0"/>
              <a:t>与</a:t>
            </a:r>
            <a:r>
              <a:rPr lang="en-US" altLang="zh-CN" dirty="0" smtClean="0"/>
              <a:t>WIT</a:t>
            </a:r>
            <a:r>
              <a:rPr lang="zh-CN" altLang="en-US" dirty="0" smtClean="0"/>
              <a:t>类似，不过要求</a:t>
            </a:r>
            <a:r>
              <a:rPr lang="en-US" altLang="zh-CN" dirty="0" smtClean="0"/>
              <a:t>ID</a:t>
            </a:r>
            <a:r>
              <a:rPr lang="zh-CN" altLang="en-US" dirty="0" smtClean="0"/>
              <a:t>直接保存在转移指令后，以防止</a:t>
            </a:r>
            <a:r>
              <a:rPr lang="en-US" altLang="zh-CN" dirty="0" smtClean="0"/>
              <a:t>ID</a:t>
            </a:r>
            <a:r>
              <a:rPr lang="zh-CN" altLang="en-US" dirty="0" smtClean="0"/>
              <a:t>集合被修改</a:t>
            </a:r>
            <a:endParaRPr lang="zh-CN" altLang="en-US" dirty="0"/>
          </a:p>
        </p:txBody>
      </p:sp>
    </p:spTree>
    <p:extLst>
      <p:ext uri="{BB962C8B-B14F-4D97-AF65-F5344CB8AC3E}">
        <p14:creationId xmlns:p14="http://schemas.microsoft.com/office/powerpoint/2010/main" val="3867434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不同策略的比较</a:t>
            </a:r>
            <a:endParaRPr lang="zh-CN" altLang="en-US" dirty="0"/>
          </a:p>
        </p:txBody>
      </p:sp>
      <p:pic>
        <p:nvPicPr>
          <p:cNvPr id="4" name="内容占位符 3"/>
          <p:cNvPicPr>
            <a:picLocks noGrp="1" noChangeAspect="1"/>
          </p:cNvPicPr>
          <p:nvPr>
            <p:ph idx="1"/>
          </p:nvPr>
        </p:nvPicPr>
        <p:blipFill>
          <a:blip r:embed="rId3"/>
          <a:stretch>
            <a:fillRect/>
          </a:stretch>
        </p:blipFill>
        <p:spPr>
          <a:xfrm>
            <a:off x="232286" y="1922336"/>
            <a:ext cx="8679427" cy="3332415"/>
          </a:xfrm>
          <a:prstGeom prst="rect">
            <a:avLst/>
          </a:prstGeom>
        </p:spPr>
      </p:pic>
      <p:sp>
        <p:nvSpPr>
          <p:cNvPr id="5" name="文本框 4"/>
          <p:cNvSpPr txBox="1"/>
          <p:nvPr/>
        </p:nvSpPr>
        <p:spPr>
          <a:xfrm>
            <a:off x="628650" y="6144768"/>
            <a:ext cx="7886700" cy="523220"/>
          </a:xfrm>
          <a:prstGeom prst="rect">
            <a:avLst/>
          </a:prstGeom>
          <a:noFill/>
        </p:spPr>
        <p:txBody>
          <a:bodyPr wrap="square" rtlCol="0">
            <a:spAutoFit/>
          </a:bodyPr>
          <a:lstStyle/>
          <a:p>
            <a:r>
              <a:rPr lang="en-US" altLang="zh-CN" sz="1400" dirty="0" smtClean="0"/>
              <a:t>[1] </a:t>
            </a:r>
            <a:r>
              <a:rPr lang="en-US" altLang="zh-CN" sz="1400" dirty="0" err="1"/>
              <a:t>Szekeres</a:t>
            </a:r>
            <a:r>
              <a:rPr lang="en-US" altLang="zh-CN" sz="1400" dirty="0"/>
              <a:t>, Laszlo, et al. "</a:t>
            </a:r>
            <a:r>
              <a:rPr lang="en-US" altLang="zh-CN" sz="1400" dirty="0" err="1"/>
              <a:t>Sok</a:t>
            </a:r>
            <a:r>
              <a:rPr lang="en-US" altLang="zh-CN" sz="1400" dirty="0"/>
              <a:t>: Eternal war in memory." Security and Privacy (SP), 2013 IEEE Symposium on. IEEE, 2013.</a:t>
            </a:r>
            <a:endParaRPr lang="zh-CN" altLang="en-US" sz="1400" dirty="0"/>
          </a:p>
        </p:txBody>
      </p:sp>
    </p:spTree>
    <p:extLst>
      <p:ext uri="{BB962C8B-B14F-4D97-AF65-F5344CB8AC3E}">
        <p14:creationId xmlns:p14="http://schemas.microsoft.com/office/powerpoint/2010/main" val="2929438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Low-fat Pointer</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对指针进行边界检查是避免</a:t>
            </a:r>
            <a:r>
              <a:rPr lang="en-US" altLang="zh-CN" sz="2400" dirty="0" smtClean="0"/>
              <a:t>spatial error</a:t>
            </a:r>
            <a:r>
              <a:rPr lang="zh-CN" altLang="en-US" sz="2400" dirty="0" smtClean="0"/>
              <a:t>的有效手段</a:t>
            </a:r>
            <a:endParaRPr lang="en-US" altLang="zh-CN" sz="2400" dirty="0" smtClean="0"/>
          </a:p>
          <a:p>
            <a:r>
              <a:rPr lang="zh-CN" altLang="en-US" sz="2400" dirty="0" smtClean="0"/>
              <a:t>边界检查需要组织内存中指针元数据的存放方式</a:t>
            </a:r>
            <a:endParaRPr lang="en-US" altLang="zh-CN" sz="2400" dirty="0" smtClean="0"/>
          </a:p>
          <a:p>
            <a:pPr lvl="1"/>
            <a:r>
              <a:rPr lang="zh-CN" altLang="en-US" sz="2000" dirty="0" smtClean="0"/>
              <a:t>元数据与指针共同存放：</a:t>
            </a:r>
            <a:r>
              <a:rPr lang="en-US" altLang="zh-CN" sz="2000" dirty="0" smtClean="0"/>
              <a:t>fat pointer</a:t>
            </a:r>
          </a:p>
          <a:p>
            <a:pPr lvl="1"/>
            <a:r>
              <a:rPr lang="zh-CN" altLang="en-US" sz="2000" dirty="0" smtClean="0"/>
              <a:t>元数据与指针分离存放：</a:t>
            </a:r>
            <a:r>
              <a:rPr lang="en-US" altLang="zh-CN" sz="2000" dirty="0" smtClean="0"/>
              <a:t>shadow memory</a:t>
            </a:r>
          </a:p>
          <a:p>
            <a:r>
              <a:rPr lang="en-US" altLang="zh-CN" sz="2400" dirty="0" smtClean="0"/>
              <a:t>Low-fat Pointer</a:t>
            </a:r>
            <a:r>
              <a:rPr lang="zh-CN" altLang="en-US" sz="2400" dirty="0" smtClean="0"/>
              <a:t>将元数据编码在指针之中，使得元数据与指针能共同存放，同时保持指针本身的长度不变</a:t>
            </a:r>
            <a:endParaRPr lang="zh-CN" altLang="en-US" sz="2400" dirty="0"/>
          </a:p>
        </p:txBody>
      </p:sp>
      <p:pic>
        <p:nvPicPr>
          <p:cNvPr id="5" name="图片 4"/>
          <p:cNvPicPr>
            <a:picLocks noChangeAspect="1"/>
          </p:cNvPicPr>
          <p:nvPr/>
        </p:nvPicPr>
        <p:blipFill>
          <a:blip r:embed="rId2"/>
          <a:stretch>
            <a:fillRect/>
          </a:stretch>
        </p:blipFill>
        <p:spPr>
          <a:xfrm>
            <a:off x="1487198" y="5674243"/>
            <a:ext cx="3497213" cy="380900"/>
          </a:xfrm>
          <a:prstGeom prst="rect">
            <a:avLst/>
          </a:prstGeom>
        </p:spPr>
      </p:pic>
      <p:pic>
        <p:nvPicPr>
          <p:cNvPr id="6" name="图片 5"/>
          <p:cNvPicPr>
            <a:picLocks noChangeAspect="1"/>
          </p:cNvPicPr>
          <p:nvPr/>
        </p:nvPicPr>
        <p:blipFill>
          <a:blip r:embed="rId3"/>
          <a:stretch>
            <a:fillRect/>
          </a:stretch>
        </p:blipFill>
        <p:spPr>
          <a:xfrm>
            <a:off x="1487198" y="4452116"/>
            <a:ext cx="3497213" cy="937600"/>
          </a:xfrm>
          <a:prstGeom prst="rect">
            <a:avLst/>
          </a:prstGeom>
        </p:spPr>
      </p:pic>
      <p:sp>
        <p:nvSpPr>
          <p:cNvPr id="7" name="文本框 6"/>
          <p:cNvSpPr txBox="1"/>
          <p:nvPr/>
        </p:nvSpPr>
        <p:spPr>
          <a:xfrm>
            <a:off x="5269832" y="4704347"/>
            <a:ext cx="2129589" cy="369332"/>
          </a:xfrm>
          <a:prstGeom prst="rect">
            <a:avLst/>
          </a:prstGeom>
          <a:noFill/>
        </p:spPr>
        <p:txBody>
          <a:bodyPr wrap="square" rtlCol="0">
            <a:spAutoFit/>
          </a:bodyPr>
          <a:lstStyle/>
          <a:p>
            <a:r>
              <a:rPr lang="en-US" altLang="zh-CN" dirty="0" smtClean="0"/>
              <a:t>Fat Pointer</a:t>
            </a:r>
            <a:endParaRPr lang="zh-CN" altLang="en-US" dirty="0"/>
          </a:p>
        </p:txBody>
      </p:sp>
      <p:sp>
        <p:nvSpPr>
          <p:cNvPr id="8" name="文本框 7"/>
          <p:cNvSpPr txBox="1"/>
          <p:nvPr/>
        </p:nvSpPr>
        <p:spPr>
          <a:xfrm>
            <a:off x="5269832" y="5625058"/>
            <a:ext cx="2129589" cy="369332"/>
          </a:xfrm>
          <a:prstGeom prst="rect">
            <a:avLst/>
          </a:prstGeom>
          <a:noFill/>
        </p:spPr>
        <p:txBody>
          <a:bodyPr wrap="square" rtlCol="0">
            <a:spAutoFit/>
          </a:bodyPr>
          <a:lstStyle/>
          <a:p>
            <a:r>
              <a:rPr lang="en-US" altLang="zh-CN" dirty="0" smtClean="0"/>
              <a:t>Low-fat Pointer</a:t>
            </a:r>
            <a:endParaRPr lang="zh-CN" altLang="en-US" dirty="0"/>
          </a:p>
        </p:txBody>
      </p:sp>
    </p:spTree>
    <p:extLst>
      <p:ext uri="{BB962C8B-B14F-4D97-AF65-F5344CB8AC3E}">
        <p14:creationId xmlns:p14="http://schemas.microsoft.com/office/powerpoint/2010/main" val="916912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Low-fat Pointer</a:t>
            </a:r>
            <a:endParaRPr lang="zh-CN" altLang="en-US" dirty="0"/>
          </a:p>
        </p:txBody>
      </p:sp>
      <p:sp>
        <p:nvSpPr>
          <p:cNvPr id="3" name="内容占位符 2"/>
          <p:cNvSpPr>
            <a:spLocks noGrp="1"/>
          </p:cNvSpPr>
          <p:nvPr>
            <p:ph idx="1"/>
          </p:nvPr>
        </p:nvSpPr>
        <p:spPr/>
        <p:txBody>
          <a:bodyPr/>
          <a:lstStyle/>
          <a:p>
            <a:r>
              <a:rPr lang="zh-CN" altLang="en-US" dirty="0" smtClean="0"/>
              <a:t>一个</a:t>
            </a:r>
            <a:r>
              <a:rPr lang="en-US" altLang="zh-CN" dirty="0" smtClean="0"/>
              <a:t>Fat Pointer</a:t>
            </a:r>
            <a:r>
              <a:rPr lang="zh-CN" altLang="en-US" dirty="0" smtClean="0"/>
              <a:t>的例子</a:t>
            </a:r>
            <a:r>
              <a:rPr lang="en-US" altLang="zh-CN" dirty="0" smtClean="0"/>
              <a:t>——CHERI</a:t>
            </a:r>
            <a:r>
              <a:rPr lang="en-US" altLang="zh-CN" baseline="30000" dirty="0" smtClean="0"/>
              <a:t>[1]</a:t>
            </a:r>
          </a:p>
          <a:p>
            <a:pPr lvl="1"/>
            <a:r>
              <a:rPr lang="en-US" altLang="zh-CN" dirty="0" smtClean="0"/>
              <a:t>Capability Hardware Enhanced RISC Instructions</a:t>
            </a:r>
          </a:p>
          <a:p>
            <a:pPr lvl="1"/>
            <a:r>
              <a:rPr lang="zh-CN" altLang="en-US" dirty="0" smtClean="0"/>
              <a:t>在</a:t>
            </a:r>
            <a:r>
              <a:rPr lang="en-US" altLang="zh-CN" dirty="0" smtClean="0"/>
              <a:t>64</a:t>
            </a:r>
            <a:r>
              <a:rPr lang="zh-CN" altLang="en-US" dirty="0" smtClean="0"/>
              <a:t>位</a:t>
            </a:r>
            <a:r>
              <a:rPr lang="en-US" altLang="zh-CN" dirty="0" smtClean="0"/>
              <a:t>MIPS IV</a:t>
            </a:r>
            <a:r>
              <a:rPr lang="zh-CN" altLang="en-US" dirty="0" smtClean="0"/>
              <a:t>指令系统上增加的一个指令扩展，结合</a:t>
            </a:r>
            <a:r>
              <a:rPr lang="en-US" altLang="zh-CN" dirty="0" smtClean="0"/>
              <a:t>capability</a:t>
            </a:r>
            <a:r>
              <a:rPr lang="zh-CN" altLang="en-US" dirty="0"/>
              <a:t> </a:t>
            </a:r>
            <a:r>
              <a:rPr lang="en-US" altLang="zh-CN" dirty="0" smtClean="0"/>
              <a:t>register</a:t>
            </a:r>
            <a:r>
              <a:rPr lang="zh-CN" altLang="en-US" dirty="0" smtClean="0"/>
              <a:t>和</a:t>
            </a:r>
            <a:r>
              <a:rPr lang="en-US" altLang="zh-CN" dirty="0" smtClean="0"/>
              <a:t>tagged memory</a:t>
            </a:r>
            <a:r>
              <a:rPr lang="zh-CN" altLang="en-US" dirty="0" smtClean="0"/>
              <a:t>来共同实现字节粒度的指针保护</a:t>
            </a:r>
            <a:endParaRPr lang="zh-CN" altLang="en-US" dirty="0"/>
          </a:p>
        </p:txBody>
      </p:sp>
      <p:pic>
        <p:nvPicPr>
          <p:cNvPr id="4" name="图片 3"/>
          <p:cNvPicPr>
            <a:picLocks noChangeAspect="1"/>
          </p:cNvPicPr>
          <p:nvPr/>
        </p:nvPicPr>
        <p:blipFill>
          <a:blip r:embed="rId3"/>
          <a:stretch>
            <a:fillRect/>
          </a:stretch>
        </p:blipFill>
        <p:spPr>
          <a:xfrm>
            <a:off x="1779419" y="3816408"/>
            <a:ext cx="6053138" cy="2360555"/>
          </a:xfrm>
          <a:prstGeom prst="rect">
            <a:avLst/>
          </a:prstGeom>
        </p:spPr>
      </p:pic>
      <p:sp>
        <p:nvSpPr>
          <p:cNvPr id="5" name="文本框 4"/>
          <p:cNvSpPr txBox="1"/>
          <p:nvPr/>
        </p:nvSpPr>
        <p:spPr>
          <a:xfrm>
            <a:off x="628650" y="6144768"/>
            <a:ext cx="7886700" cy="523220"/>
          </a:xfrm>
          <a:prstGeom prst="rect">
            <a:avLst/>
          </a:prstGeom>
          <a:noFill/>
        </p:spPr>
        <p:txBody>
          <a:bodyPr wrap="square" rtlCol="0">
            <a:spAutoFit/>
          </a:bodyPr>
          <a:lstStyle/>
          <a:p>
            <a:r>
              <a:rPr lang="en-US" altLang="zh-CN" sz="1400" dirty="0" smtClean="0"/>
              <a:t>[1] </a:t>
            </a:r>
            <a:r>
              <a:rPr lang="en-US" altLang="zh-CN" sz="1400" dirty="0"/>
              <a:t>Woodruff, Jonathan, et al. "The CHERI capability model: Revisiting RISC in an age of risk." Computer Architecture (ISCA), 2014 ACM/IEEE 41st International Symposium on. IEEE, 2014.</a:t>
            </a:r>
            <a:endParaRPr lang="zh-CN" altLang="en-US" sz="1400" dirty="0"/>
          </a:p>
        </p:txBody>
      </p:sp>
    </p:spTree>
    <p:extLst>
      <p:ext uri="{BB962C8B-B14F-4D97-AF65-F5344CB8AC3E}">
        <p14:creationId xmlns:p14="http://schemas.microsoft.com/office/powerpoint/2010/main" val="285704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Low-fat Pointer</a:t>
            </a:r>
            <a:endParaRPr lang="zh-CN" altLang="en-US" dirty="0"/>
          </a:p>
        </p:txBody>
      </p:sp>
      <p:sp>
        <p:nvSpPr>
          <p:cNvPr id="3" name="内容占位符 2"/>
          <p:cNvSpPr>
            <a:spLocks noGrp="1"/>
          </p:cNvSpPr>
          <p:nvPr>
            <p:ph idx="1"/>
          </p:nvPr>
        </p:nvSpPr>
        <p:spPr/>
        <p:txBody>
          <a:bodyPr/>
          <a:lstStyle/>
          <a:p>
            <a:r>
              <a:rPr lang="zh-CN" altLang="en-US" dirty="0" smtClean="0"/>
              <a:t>最初的</a:t>
            </a:r>
            <a:r>
              <a:rPr lang="en-US" altLang="zh-CN" dirty="0" smtClean="0"/>
              <a:t>Low-fat Pointer</a:t>
            </a:r>
            <a:r>
              <a:rPr lang="en-US" altLang="zh-CN" baseline="30000" dirty="0" smtClean="0"/>
              <a:t>[1]</a:t>
            </a:r>
          </a:p>
          <a:p>
            <a:pPr lvl="1"/>
            <a:r>
              <a:rPr lang="zh-CN" altLang="en-US" dirty="0" smtClean="0"/>
              <a:t>在作者之前提出的名为</a:t>
            </a:r>
            <a:r>
              <a:rPr lang="en-US" altLang="zh-CN" dirty="0" smtClean="0"/>
              <a:t>SAFE</a:t>
            </a:r>
            <a:r>
              <a:rPr lang="zh-CN" altLang="en-US" dirty="0" smtClean="0"/>
              <a:t>的处理器上改造而来</a:t>
            </a:r>
            <a:endParaRPr lang="en-US" altLang="zh-CN" dirty="0" smtClean="0"/>
          </a:p>
          <a:p>
            <a:pPr lvl="1"/>
            <a:r>
              <a:rPr lang="en-US" altLang="zh-CN" dirty="0" smtClean="0"/>
              <a:t>SAFE</a:t>
            </a:r>
            <a:r>
              <a:rPr lang="zh-CN" altLang="en-US" dirty="0" smtClean="0"/>
              <a:t>处理器按</a:t>
            </a:r>
            <a:r>
              <a:rPr lang="en-US" altLang="zh-CN" dirty="0" smtClean="0"/>
              <a:t>64</a:t>
            </a:r>
            <a:r>
              <a:rPr lang="zh-CN" altLang="en-US" dirty="0" smtClean="0"/>
              <a:t>长的字进行寻址，并增加了硬件数据类型</a:t>
            </a:r>
            <a:endParaRPr lang="en-US" altLang="zh-CN" dirty="0" smtClean="0"/>
          </a:p>
          <a:p>
            <a:pPr lvl="1"/>
            <a:r>
              <a:rPr lang="en-US" altLang="zh-CN" dirty="0" smtClean="0"/>
              <a:t>5</a:t>
            </a:r>
            <a:r>
              <a:rPr lang="zh-CN" altLang="en-US" dirty="0" smtClean="0"/>
              <a:t>条处理指针的指令：</a:t>
            </a:r>
            <a:endParaRPr lang="en-US" altLang="zh-CN" dirty="0" smtClean="0"/>
          </a:p>
          <a:p>
            <a:pPr lvl="2"/>
            <a:r>
              <a:rPr lang="en-US" altLang="zh-CN" dirty="0" err="1" smtClean="0"/>
              <a:t>newp</a:t>
            </a:r>
            <a:endParaRPr lang="en-US" altLang="zh-CN" dirty="0" smtClean="0"/>
          </a:p>
          <a:p>
            <a:pPr lvl="2"/>
            <a:r>
              <a:rPr lang="en-US" altLang="zh-CN" dirty="0" smtClean="0"/>
              <a:t>offset</a:t>
            </a:r>
          </a:p>
          <a:p>
            <a:pPr lvl="2"/>
            <a:r>
              <a:rPr lang="en-US" altLang="zh-CN" dirty="0" err="1" smtClean="0"/>
              <a:t>addp</a:t>
            </a:r>
            <a:endParaRPr lang="en-US" altLang="zh-CN" dirty="0" smtClean="0"/>
          </a:p>
          <a:p>
            <a:pPr lvl="2"/>
            <a:r>
              <a:rPr lang="en-US" altLang="zh-CN" dirty="0" err="1" smtClean="0"/>
              <a:t>sw</a:t>
            </a:r>
            <a:endParaRPr lang="en-US" altLang="zh-CN" dirty="0" smtClean="0"/>
          </a:p>
          <a:p>
            <a:pPr lvl="2"/>
            <a:r>
              <a:rPr lang="en-US" altLang="zh-CN" dirty="0" err="1"/>
              <a:t>l</a:t>
            </a:r>
            <a:r>
              <a:rPr lang="en-US" altLang="zh-CN" dirty="0" err="1" smtClean="0"/>
              <a:t>w</a:t>
            </a:r>
            <a:endParaRPr lang="zh-CN" altLang="en-US" dirty="0"/>
          </a:p>
        </p:txBody>
      </p:sp>
      <p:sp>
        <p:nvSpPr>
          <p:cNvPr id="4" name="文本框 3"/>
          <p:cNvSpPr txBox="1"/>
          <p:nvPr/>
        </p:nvSpPr>
        <p:spPr>
          <a:xfrm>
            <a:off x="628650" y="6144768"/>
            <a:ext cx="7886700" cy="738664"/>
          </a:xfrm>
          <a:prstGeom prst="rect">
            <a:avLst/>
          </a:prstGeom>
          <a:noFill/>
        </p:spPr>
        <p:txBody>
          <a:bodyPr wrap="square" rtlCol="0">
            <a:spAutoFit/>
          </a:bodyPr>
          <a:lstStyle/>
          <a:p>
            <a:r>
              <a:rPr lang="en-US" altLang="zh-CN" sz="1400" dirty="0" smtClean="0"/>
              <a:t>[1] </a:t>
            </a:r>
            <a:r>
              <a:rPr lang="en-US" altLang="zh-CN" sz="1400" dirty="0"/>
              <a:t>Kwon, Albert, et al. "Low-fat pointers: compact encoding and efficient gate-level implementation of fat pointers for spatial safety and capability-based security." Proceedings of the 2013 ACM SIGSAC conference on Computer &amp; communications security. ACM, 2013.</a:t>
            </a:r>
            <a:endParaRPr lang="zh-CN" altLang="en-US" sz="1400" dirty="0"/>
          </a:p>
        </p:txBody>
      </p:sp>
    </p:spTree>
    <p:extLst>
      <p:ext uri="{BB962C8B-B14F-4D97-AF65-F5344CB8AC3E}">
        <p14:creationId xmlns:p14="http://schemas.microsoft.com/office/powerpoint/2010/main" val="1293780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Low-fat Pointer</a:t>
            </a:r>
            <a:endParaRPr lang="zh-CN" altLang="en-US" dirty="0"/>
          </a:p>
        </p:txBody>
      </p:sp>
      <p:sp>
        <p:nvSpPr>
          <p:cNvPr id="3" name="内容占位符 2"/>
          <p:cNvSpPr>
            <a:spLocks noGrp="1"/>
          </p:cNvSpPr>
          <p:nvPr>
            <p:ph idx="1"/>
          </p:nvPr>
        </p:nvSpPr>
        <p:spPr/>
        <p:txBody>
          <a:bodyPr/>
          <a:lstStyle/>
          <a:p>
            <a:r>
              <a:rPr lang="zh-CN" altLang="en-US" dirty="0" smtClean="0"/>
              <a:t>指针的编码格式</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pic>
        <p:nvPicPr>
          <p:cNvPr id="4" name="图片 3"/>
          <p:cNvPicPr>
            <a:picLocks noChangeAspect="1"/>
          </p:cNvPicPr>
          <p:nvPr/>
        </p:nvPicPr>
        <p:blipFill>
          <a:blip r:embed="rId2"/>
          <a:stretch>
            <a:fillRect/>
          </a:stretch>
        </p:blipFill>
        <p:spPr>
          <a:xfrm>
            <a:off x="3576386" y="1537495"/>
            <a:ext cx="5170572" cy="1998332"/>
          </a:xfrm>
          <a:prstGeom prst="rect">
            <a:avLst/>
          </a:prstGeom>
        </p:spPr>
      </p:pic>
      <p:pic>
        <p:nvPicPr>
          <p:cNvPr id="5" name="图片 4"/>
          <p:cNvPicPr>
            <a:picLocks noChangeAspect="1"/>
          </p:cNvPicPr>
          <p:nvPr/>
        </p:nvPicPr>
        <p:blipFill>
          <a:blip r:embed="rId3"/>
          <a:stretch>
            <a:fillRect/>
          </a:stretch>
        </p:blipFill>
        <p:spPr>
          <a:xfrm>
            <a:off x="947485" y="3661570"/>
            <a:ext cx="4457700" cy="3133725"/>
          </a:xfrm>
          <a:prstGeom prst="rect">
            <a:avLst/>
          </a:prstGeom>
        </p:spPr>
      </p:pic>
    </p:spTree>
    <p:extLst>
      <p:ext uri="{BB962C8B-B14F-4D97-AF65-F5344CB8AC3E}">
        <p14:creationId xmlns:p14="http://schemas.microsoft.com/office/powerpoint/2010/main" val="3411982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Low-fat Pointer</a:t>
            </a:r>
            <a:endParaRPr lang="zh-CN" altLang="en-US" dirty="0"/>
          </a:p>
        </p:txBody>
      </p:sp>
      <p:sp>
        <p:nvSpPr>
          <p:cNvPr id="3" name="内容占位符 2"/>
          <p:cNvSpPr>
            <a:spLocks noGrp="1"/>
          </p:cNvSpPr>
          <p:nvPr>
            <p:ph idx="1"/>
          </p:nvPr>
        </p:nvSpPr>
        <p:spPr/>
        <p:txBody>
          <a:bodyPr/>
          <a:lstStyle/>
          <a:p>
            <a:r>
              <a:rPr lang="zh-CN" altLang="en-US" dirty="0" smtClean="0"/>
              <a:t>使用软件实现的</a:t>
            </a:r>
            <a:r>
              <a:rPr lang="en-US" altLang="zh-CN" dirty="0" smtClean="0"/>
              <a:t>Low-fat Pointer</a:t>
            </a:r>
            <a:r>
              <a:rPr lang="en-US" altLang="zh-CN" baseline="30000" dirty="0" smtClean="0"/>
              <a:t>[1]</a:t>
            </a:r>
          </a:p>
          <a:p>
            <a:pPr lvl="1"/>
            <a:r>
              <a:rPr lang="zh-CN" altLang="en-US" dirty="0" smtClean="0"/>
              <a:t>在</a:t>
            </a:r>
            <a:r>
              <a:rPr lang="en-US" altLang="zh-CN" dirty="0" smtClean="0"/>
              <a:t>x86</a:t>
            </a:r>
            <a:r>
              <a:rPr lang="zh-CN" altLang="en-US" dirty="0" smtClean="0"/>
              <a:t>体系结构上实现，不对硬件进行改动</a:t>
            </a:r>
            <a:endParaRPr lang="en-US" altLang="zh-CN" dirty="0" smtClean="0"/>
          </a:p>
          <a:p>
            <a:pPr lvl="1"/>
            <a:r>
              <a:rPr lang="zh-CN" altLang="en-US" dirty="0" smtClean="0"/>
              <a:t>通过在编译时插入检查代码来进行显式的检查</a:t>
            </a:r>
            <a:endParaRPr lang="en-US" altLang="zh-CN" dirty="0" smtClean="0"/>
          </a:p>
          <a:p>
            <a:pPr lvl="1"/>
            <a:r>
              <a:rPr lang="zh-CN" altLang="en-US" dirty="0" smtClean="0"/>
              <a:t>通过特殊的内存区域划分来快速计算指针元数据</a:t>
            </a:r>
            <a:endParaRPr lang="en-US" altLang="zh-CN" dirty="0" smtClean="0"/>
          </a:p>
          <a:p>
            <a:pPr lvl="1"/>
            <a:endParaRPr lang="zh-CN" altLang="en-US" dirty="0"/>
          </a:p>
        </p:txBody>
      </p:sp>
      <p:sp>
        <p:nvSpPr>
          <p:cNvPr id="4" name="文本框 3"/>
          <p:cNvSpPr txBox="1"/>
          <p:nvPr/>
        </p:nvSpPr>
        <p:spPr>
          <a:xfrm>
            <a:off x="628650" y="6144768"/>
            <a:ext cx="7886700" cy="523220"/>
          </a:xfrm>
          <a:prstGeom prst="rect">
            <a:avLst/>
          </a:prstGeom>
          <a:noFill/>
        </p:spPr>
        <p:txBody>
          <a:bodyPr wrap="square" rtlCol="0">
            <a:spAutoFit/>
          </a:bodyPr>
          <a:lstStyle/>
          <a:p>
            <a:r>
              <a:rPr lang="en-US" altLang="zh-CN" sz="1400" dirty="0" smtClean="0"/>
              <a:t>[1] </a:t>
            </a:r>
            <a:r>
              <a:rPr lang="en-US" altLang="zh-CN" sz="1400" dirty="0"/>
              <a:t>Duck, Gregory J., and Roland HC Yap. "Heap bounds protection with low fat pointers." Proceedings of the 25th International Conference on Compiler Construction. ACM, 2016.</a:t>
            </a:r>
            <a:endParaRPr lang="zh-CN" altLang="en-US" sz="1400" dirty="0"/>
          </a:p>
        </p:txBody>
      </p:sp>
      <p:pic>
        <p:nvPicPr>
          <p:cNvPr id="5" name="图片 4"/>
          <p:cNvPicPr>
            <a:picLocks noChangeAspect="1"/>
          </p:cNvPicPr>
          <p:nvPr/>
        </p:nvPicPr>
        <p:blipFill>
          <a:blip r:embed="rId3"/>
          <a:stretch>
            <a:fillRect/>
          </a:stretch>
        </p:blipFill>
        <p:spPr>
          <a:xfrm>
            <a:off x="1101276" y="3516583"/>
            <a:ext cx="6941448" cy="2137160"/>
          </a:xfrm>
          <a:prstGeom prst="rect">
            <a:avLst/>
          </a:prstGeom>
        </p:spPr>
      </p:pic>
    </p:spTree>
    <p:extLst>
      <p:ext uri="{BB962C8B-B14F-4D97-AF65-F5344CB8AC3E}">
        <p14:creationId xmlns:p14="http://schemas.microsoft.com/office/powerpoint/2010/main" val="1053019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Low-fat Pointer</a:t>
            </a:r>
            <a:endParaRPr lang="zh-CN" altLang="en-US" dirty="0"/>
          </a:p>
        </p:txBody>
      </p:sp>
      <p:sp>
        <p:nvSpPr>
          <p:cNvPr id="3" name="内容占位符 2"/>
          <p:cNvSpPr>
            <a:spLocks noGrp="1"/>
          </p:cNvSpPr>
          <p:nvPr>
            <p:ph idx="1"/>
          </p:nvPr>
        </p:nvSpPr>
        <p:spPr/>
        <p:txBody>
          <a:bodyPr/>
          <a:lstStyle/>
          <a:p>
            <a:r>
              <a:rPr lang="zh-CN" altLang="en-US" dirty="0" smtClean="0"/>
              <a:t>将</a:t>
            </a:r>
            <a:r>
              <a:rPr lang="en-US" altLang="zh-CN" dirty="0" smtClean="0"/>
              <a:t>Low-fat Pointer</a:t>
            </a:r>
            <a:r>
              <a:rPr lang="zh-CN" altLang="en-US" dirty="0" smtClean="0"/>
              <a:t>扩展到栈</a:t>
            </a:r>
            <a:endParaRPr lang="en-US" altLang="zh-CN" dirty="0" smtClean="0"/>
          </a:p>
          <a:p>
            <a:pPr lvl="1"/>
            <a:r>
              <a:rPr lang="zh-CN" altLang="en-US" dirty="0" smtClean="0"/>
              <a:t>将栈中的</a:t>
            </a:r>
            <a:r>
              <a:rPr lang="en-US" altLang="zh-CN" dirty="0" smtClean="0"/>
              <a:t>non-fat</a:t>
            </a:r>
            <a:r>
              <a:rPr lang="zh-CN" altLang="en-US" dirty="0" smtClean="0"/>
              <a:t>指针映射到对应区域中的</a:t>
            </a:r>
            <a:r>
              <a:rPr lang="en-US" altLang="zh-CN" dirty="0" smtClean="0"/>
              <a:t>low-fat</a:t>
            </a:r>
            <a:r>
              <a:rPr lang="zh-CN" altLang="en-US" dirty="0" smtClean="0"/>
              <a:t>指针</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r>
              <a:rPr lang="zh-CN" altLang="en-US" dirty="0" smtClean="0"/>
              <a:t>栈中分配的对象会对应地在相应大小的区域中分配一个对应的区域，由这一区域进行边界检查</a:t>
            </a:r>
            <a:endParaRPr lang="en-US" altLang="zh-CN" dirty="0" smtClean="0"/>
          </a:p>
          <a:p>
            <a:pPr lvl="1"/>
            <a:r>
              <a:rPr lang="zh-CN" altLang="en-US" dirty="0"/>
              <a:t>简单</a:t>
            </a:r>
            <a:r>
              <a:rPr lang="zh-CN" altLang="en-US" dirty="0" smtClean="0"/>
              <a:t>的实现：主要栈和虚拟栈大小相同，栈对象在虚拟栈和主要栈中的偏移相同</a:t>
            </a:r>
            <a:endParaRPr lang="en-US" altLang="zh-CN" dirty="0" smtClean="0"/>
          </a:p>
          <a:p>
            <a:pPr lvl="1"/>
            <a:endParaRPr lang="zh-CN" altLang="en-US" dirty="0"/>
          </a:p>
        </p:txBody>
      </p:sp>
      <p:pic>
        <p:nvPicPr>
          <p:cNvPr id="4" name="图片 3"/>
          <p:cNvPicPr>
            <a:picLocks noChangeAspect="1"/>
          </p:cNvPicPr>
          <p:nvPr/>
        </p:nvPicPr>
        <p:blipFill>
          <a:blip r:embed="rId3"/>
          <a:stretch>
            <a:fillRect/>
          </a:stretch>
        </p:blipFill>
        <p:spPr>
          <a:xfrm>
            <a:off x="824948" y="2671764"/>
            <a:ext cx="7494104" cy="1475146"/>
          </a:xfrm>
          <a:prstGeom prst="rect">
            <a:avLst/>
          </a:prstGeom>
        </p:spPr>
      </p:pic>
      <p:pic>
        <p:nvPicPr>
          <p:cNvPr id="5" name="图片 4"/>
          <p:cNvPicPr>
            <a:picLocks noChangeAspect="1"/>
          </p:cNvPicPr>
          <p:nvPr/>
        </p:nvPicPr>
        <p:blipFill>
          <a:blip r:embed="rId4"/>
          <a:stretch>
            <a:fillRect/>
          </a:stretch>
        </p:blipFill>
        <p:spPr>
          <a:xfrm>
            <a:off x="1233086" y="5727032"/>
            <a:ext cx="6985767" cy="449931"/>
          </a:xfrm>
          <a:prstGeom prst="rect">
            <a:avLst/>
          </a:prstGeom>
        </p:spPr>
      </p:pic>
    </p:spTree>
    <p:extLst>
      <p:ext uri="{BB962C8B-B14F-4D97-AF65-F5344CB8AC3E}">
        <p14:creationId xmlns:p14="http://schemas.microsoft.com/office/powerpoint/2010/main" val="489386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a:t>
            </a:r>
            <a:endParaRPr lang="zh-CN" altLang="en-US" dirty="0"/>
          </a:p>
        </p:txBody>
      </p:sp>
      <p:sp>
        <p:nvSpPr>
          <p:cNvPr id="3" name="内容占位符 2"/>
          <p:cNvSpPr>
            <a:spLocks noGrp="1"/>
          </p:cNvSpPr>
          <p:nvPr>
            <p:ph idx="1"/>
          </p:nvPr>
        </p:nvSpPr>
        <p:spPr/>
        <p:txBody>
          <a:bodyPr/>
          <a:lstStyle/>
          <a:p>
            <a:r>
              <a:rPr lang="zh-CN" altLang="en-US" dirty="0" smtClean="0"/>
              <a:t>过去</a:t>
            </a:r>
            <a:r>
              <a:rPr lang="en-US" altLang="zh-CN" dirty="0" smtClean="0"/>
              <a:t>30</a:t>
            </a:r>
            <a:r>
              <a:rPr lang="zh-CN" altLang="en-US" dirty="0" smtClean="0"/>
              <a:t>年间提出了针对不同攻击的多种防御手段</a:t>
            </a:r>
            <a:endParaRPr lang="en-US" altLang="zh-CN" dirty="0" smtClean="0"/>
          </a:p>
          <a:p>
            <a:pPr lvl="1"/>
            <a:r>
              <a:rPr lang="en-US" altLang="zh-CN" dirty="0" smtClean="0"/>
              <a:t>stack canary</a:t>
            </a:r>
          </a:p>
          <a:p>
            <a:pPr lvl="1"/>
            <a:r>
              <a:rPr lang="en-US" altLang="zh-CN" dirty="0" smtClean="0"/>
              <a:t>Data Execution Prevention</a:t>
            </a:r>
          </a:p>
          <a:p>
            <a:pPr lvl="1"/>
            <a:r>
              <a:rPr lang="en-US" altLang="zh-CN" dirty="0" smtClean="0"/>
              <a:t>ASLR</a:t>
            </a:r>
          </a:p>
          <a:p>
            <a:r>
              <a:rPr lang="zh-CN" altLang="en-US" dirty="0"/>
              <a:t>仍</a:t>
            </a:r>
            <a:r>
              <a:rPr lang="zh-CN" altLang="en-US" dirty="0" smtClean="0"/>
              <a:t>有很多起作用的攻击手段</a:t>
            </a:r>
            <a:endParaRPr lang="en-US" altLang="zh-CN" dirty="0" smtClean="0"/>
          </a:p>
          <a:p>
            <a:pPr lvl="1"/>
            <a:r>
              <a:rPr lang="en-US" altLang="zh-CN" dirty="0" smtClean="0"/>
              <a:t>Return Oriented Programming (ROP)</a:t>
            </a:r>
          </a:p>
          <a:p>
            <a:pPr lvl="1"/>
            <a:r>
              <a:rPr lang="zh-CN" altLang="en-US" dirty="0"/>
              <a:t>信息</a:t>
            </a:r>
            <a:r>
              <a:rPr lang="zh-CN" altLang="en-US" dirty="0" smtClean="0"/>
              <a:t>泄露</a:t>
            </a:r>
            <a:endParaRPr lang="en-US" altLang="zh-CN" dirty="0" smtClean="0"/>
          </a:p>
          <a:p>
            <a:pPr lvl="1"/>
            <a:r>
              <a:rPr lang="zh-CN" altLang="en-US" dirty="0" smtClean="0"/>
              <a:t>利用</a:t>
            </a:r>
            <a:r>
              <a:rPr lang="en-US" altLang="zh-CN" dirty="0" smtClean="0"/>
              <a:t>just-in-time compilation</a:t>
            </a:r>
          </a:p>
          <a:p>
            <a:r>
              <a:rPr lang="zh-CN" altLang="en-US" dirty="0" smtClean="0"/>
              <a:t>在内存安全上，攻击与防御呈现出一种“军备竞赛”的局面</a:t>
            </a:r>
            <a:endParaRPr lang="zh-CN" altLang="en-US" dirty="0"/>
          </a:p>
        </p:txBody>
      </p:sp>
    </p:spTree>
    <p:extLst>
      <p:ext uri="{BB962C8B-B14F-4D97-AF65-F5344CB8AC3E}">
        <p14:creationId xmlns:p14="http://schemas.microsoft.com/office/powerpoint/2010/main" val="57424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内存攻击模型</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内存攻击的一般模型</a:t>
            </a:r>
            <a:endParaRPr lang="zh-CN" altLang="en-US" sz="2000" dirty="0"/>
          </a:p>
        </p:txBody>
      </p:sp>
      <p:pic>
        <p:nvPicPr>
          <p:cNvPr id="4" name="图片 3"/>
          <p:cNvPicPr>
            <a:picLocks noChangeAspect="1"/>
          </p:cNvPicPr>
          <p:nvPr/>
        </p:nvPicPr>
        <p:blipFill>
          <a:blip r:embed="rId2"/>
          <a:stretch>
            <a:fillRect/>
          </a:stretch>
        </p:blipFill>
        <p:spPr>
          <a:xfrm>
            <a:off x="1436522" y="2152299"/>
            <a:ext cx="6095248" cy="4024664"/>
          </a:xfrm>
          <a:prstGeom prst="rect">
            <a:avLst/>
          </a:prstGeom>
        </p:spPr>
      </p:pic>
      <p:sp>
        <p:nvSpPr>
          <p:cNvPr id="5" name="文本框 4"/>
          <p:cNvSpPr txBox="1"/>
          <p:nvPr/>
        </p:nvSpPr>
        <p:spPr>
          <a:xfrm>
            <a:off x="628650" y="6176963"/>
            <a:ext cx="7886700" cy="523220"/>
          </a:xfrm>
          <a:prstGeom prst="rect">
            <a:avLst/>
          </a:prstGeom>
          <a:noFill/>
        </p:spPr>
        <p:txBody>
          <a:bodyPr wrap="square" rtlCol="0">
            <a:spAutoFit/>
          </a:bodyPr>
          <a:lstStyle/>
          <a:p>
            <a:r>
              <a:rPr lang="en-US" altLang="zh-CN" sz="1400" dirty="0" smtClean="0"/>
              <a:t>[</a:t>
            </a:r>
            <a:r>
              <a:rPr lang="en-US" altLang="zh-CN" sz="1400" dirty="0"/>
              <a:t>1] Szekeres, Laszlo, et al. "</a:t>
            </a:r>
            <a:r>
              <a:rPr lang="en-US" altLang="zh-CN" sz="1400" dirty="0" err="1"/>
              <a:t>Sok</a:t>
            </a:r>
            <a:r>
              <a:rPr lang="en-US" altLang="zh-CN" sz="1400" dirty="0"/>
              <a:t>: Eternal war in memory." Security and Privacy (SP), 2013 IEEE Symposium on. IEEE, 2013.</a:t>
            </a:r>
            <a:endParaRPr lang="en-US" altLang="zh-CN" sz="1400" dirty="0" smtClean="0"/>
          </a:p>
        </p:txBody>
      </p:sp>
    </p:spTree>
    <p:extLst>
      <p:ext uri="{BB962C8B-B14F-4D97-AF65-F5344CB8AC3E}">
        <p14:creationId xmlns:p14="http://schemas.microsoft.com/office/powerpoint/2010/main" val="79931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内存攻击模型</a:t>
            </a:r>
            <a:endParaRPr lang="zh-CN" altLang="en-US" dirty="0"/>
          </a:p>
        </p:txBody>
      </p:sp>
      <p:sp>
        <p:nvSpPr>
          <p:cNvPr id="3" name="内容占位符 2"/>
          <p:cNvSpPr>
            <a:spLocks noGrp="1"/>
          </p:cNvSpPr>
          <p:nvPr>
            <p:ph idx="1"/>
          </p:nvPr>
        </p:nvSpPr>
        <p:spPr/>
        <p:txBody>
          <a:bodyPr/>
          <a:lstStyle/>
          <a:p>
            <a:r>
              <a:rPr lang="zh-CN" altLang="en-US" dirty="0" smtClean="0"/>
              <a:t>开始一次内存攻击首先需要触发内存错误，触发内存错误则需要制造一个无效指针</a:t>
            </a:r>
            <a:endParaRPr lang="en-US" altLang="zh-CN" dirty="0" smtClean="0"/>
          </a:p>
          <a:p>
            <a:pPr lvl="1"/>
            <a:r>
              <a:rPr lang="en-US" altLang="zh-CN" dirty="0" smtClean="0"/>
              <a:t>spatial error</a:t>
            </a:r>
            <a:r>
              <a:rPr lang="zh-CN" altLang="en-US" dirty="0" smtClean="0"/>
              <a:t>：越界指针</a:t>
            </a:r>
            <a:endParaRPr lang="en-US" altLang="zh-CN" dirty="0" smtClean="0"/>
          </a:p>
          <a:p>
            <a:pPr lvl="1"/>
            <a:r>
              <a:rPr lang="en-US" altLang="zh-CN" dirty="0" smtClean="0"/>
              <a:t>temporal error</a:t>
            </a:r>
            <a:r>
              <a:rPr lang="zh-CN" altLang="en-US" dirty="0" smtClean="0"/>
              <a:t>：指向已释放区域的指针</a:t>
            </a:r>
            <a:endParaRPr lang="en-US" altLang="zh-CN" dirty="0" smtClean="0"/>
          </a:p>
          <a:p>
            <a:r>
              <a:rPr lang="zh-CN" altLang="en-US" dirty="0" smtClean="0"/>
              <a:t>如何利用无效指针？</a:t>
            </a:r>
            <a:endParaRPr lang="en-US" altLang="zh-CN" dirty="0" smtClean="0"/>
          </a:p>
          <a:p>
            <a:pPr lvl="1"/>
            <a:r>
              <a:rPr lang="zh-CN" altLang="en-US" dirty="0"/>
              <a:t>对</a:t>
            </a:r>
            <a:r>
              <a:rPr lang="zh-CN" altLang="en-US" dirty="0" smtClean="0"/>
              <a:t>其进行读</a:t>
            </a:r>
            <a:r>
              <a:rPr lang="en-US" altLang="zh-CN" dirty="0" smtClean="0"/>
              <a:t>/</a:t>
            </a:r>
            <a:r>
              <a:rPr lang="zh-CN" altLang="en-US" dirty="0" smtClean="0"/>
              <a:t>写</a:t>
            </a:r>
            <a:r>
              <a:rPr lang="en-US" altLang="zh-CN" dirty="0" smtClean="0"/>
              <a:t>——</a:t>
            </a:r>
            <a:r>
              <a:rPr lang="zh-CN" altLang="en-US" dirty="0" smtClean="0"/>
              <a:t>解引用</a:t>
            </a:r>
            <a:endParaRPr lang="en-US" altLang="zh-CN" dirty="0" smtClean="0"/>
          </a:p>
          <a:p>
            <a:pPr lvl="1"/>
            <a:r>
              <a:rPr lang="zh-CN" altLang="en-US" dirty="0" smtClean="0"/>
              <a:t>可以直接获取敏感数据</a:t>
            </a:r>
            <a:endParaRPr lang="en-US" altLang="zh-CN" dirty="0" smtClean="0"/>
          </a:p>
          <a:p>
            <a:pPr lvl="1"/>
            <a:r>
              <a:rPr lang="zh-CN" altLang="en-US" dirty="0" smtClean="0"/>
              <a:t>可以通过无效指针修改影响程序行为的重要数据</a:t>
            </a:r>
            <a:endParaRPr lang="zh-CN" altLang="en-US" dirty="0"/>
          </a:p>
        </p:txBody>
      </p:sp>
    </p:spTree>
    <p:extLst>
      <p:ext uri="{BB962C8B-B14F-4D97-AF65-F5344CB8AC3E}">
        <p14:creationId xmlns:p14="http://schemas.microsoft.com/office/powerpoint/2010/main" val="172650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内存攻击模型</a:t>
            </a:r>
            <a:endParaRPr lang="zh-CN" altLang="en-US" dirty="0"/>
          </a:p>
        </p:txBody>
      </p:sp>
      <p:pic>
        <p:nvPicPr>
          <p:cNvPr id="4" name="内容占位符 3"/>
          <p:cNvPicPr>
            <a:picLocks noGrp="1" noChangeAspect="1"/>
          </p:cNvPicPr>
          <p:nvPr>
            <p:ph idx="1"/>
          </p:nvPr>
        </p:nvPicPr>
        <p:blipFill>
          <a:blip r:embed="rId2"/>
          <a:stretch>
            <a:fillRect/>
          </a:stretch>
        </p:blipFill>
        <p:spPr>
          <a:xfrm>
            <a:off x="699335" y="1690689"/>
            <a:ext cx="7745329" cy="5114206"/>
          </a:xfrm>
          <a:prstGeom prst="rect">
            <a:avLst/>
          </a:prstGeom>
        </p:spPr>
      </p:pic>
      <p:sp>
        <p:nvSpPr>
          <p:cNvPr id="5" name="矩形 4"/>
          <p:cNvSpPr/>
          <p:nvPr/>
        </p:nvSpPr>
        <p:spPr>
          <a:xfrm>
            <a:off x="628650" y="1600200"/>
            <a:ext cx="7816014" cy="15280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9708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内存攻击模型</a:t>
            </a:r>
            <a:endParaRPr lang="zh-CN" altLang="en-US" dirty="0"/>
          </a:p>
        </p:txBody>
      </p:sp>
      <p:sp>
        <p:nvSpPr>
          <p:cNvPr id="3" name="内容占位符 2"/>
          <p:cNvSpPr>
            <a:spLocks noGrp="1"/>
          </p:cNvSpPr>
          <p:nvPr>
            <p:ph idx="1"/>
          </p:nvPr>
        </p:nvSpPr>
        <p:spPr/>
        <p:txBody>
          <a:bodyPr/>
          <a:lstStyle/>
          <a:p>
            <a:r>
              <a:rPr lang="zh-CN" altLang="en-US" dirty="0" smtClean="0"/>
              <a:t>代码破坏攻击 </a:t>
            </a:r>
            <a:r>
              <a:rPr lang="en-US" altLang="zh-CN" dirty="0" smtClean="0"/>
              <a:t>Code Corruption</a:t>
            </a:r>
          </a:p>
          <a:p>
            <a:pPr lvl="1"/>
            <a:r>
              <a:rPr lang="zh-CN" altLang="en-US" dirty="0" smtClean="0"/>
              <a:t>通过直接修改程序代码来影响程序行为</a:t>
            </a:r>
            <a:endParaRPr lang="en-US" altLang="zh-CN" dirty="0" smtClean="0"/>
          </a:p>
          <a:p>
            <a:pPr lvl="1"/>
            <a:r>
              <a:rPr lang="zh-CN" altLang="en-US" dirty="0" smtClean="0"/>
              <a:t>可以通过保证</a:t>
            </a:r>
            <a:r>
              <a:rPr lang="en-US" altLang="zh-CN" dirty="0" smtClean="0"/>
              <a:t>Code Integrity</a:t>
            </a:r>
            <a:r>
              <a:rPr lang="zh-CN" altLang="en-US" dirty="0" smtClean="0"/>
              <a:t>来阻止这一类攻击</a:t>
            </a:r>
            <a:endParaRPr lang="en-US" altLang="zh-CN" dirty="0" smtClean="0"/>
          </a:p>
          <a:p>
            <a:pPr lvl="2"/>
            <a:r>
              <a:rPr lang="zh-CN" altLang="en-US" dirty="0" smtClean="0"/>
              <a:t>保证可执行代码都是只读的</a:t>
            </a:r>
            <a:endParaRPr lang="en-US" altLang="zh-CN" dirty="0" smtClean="0"/>
          </a:p>
          <a:p>
            <a:pPr lvl="2"/>
            <a:r>
              <a:rPr lang="zh-CN" altLang="en-US" dirty="0" smtClean="0"/>
              <a:t>如利用页表的一位或几位来标记页面权限</a:t>
            </a:r>
            <a:endParaRPr lang="en-US" altLang="zh-CN" dirty="0" smtClean="0"/>
          </a:p>
          <a:p>
            <a:pPr lvl="1"/>
            <a:r>
              <a:rPr lang="zh-CN" altLang="en-US" dirty="0" smtClean="0"/>
              <a:t>在现在的软件执行环境中无法完全保证</a:t>
            </a:r>
            <a:endParaRPr lang="en-US" altLang="zh-CN" dirty="0" smtClean="0"/>
          </a:p>
          <a:p>
            <a:pPr lvl="2"/>
            <a:r>
              <a:rPr lang="en-US" altLang="zh-CN" dirty="0" smtClean="0"/>
              <a:t>Just-In-Time (JIT)</a:t>
            </a:r>
            <a:r>
              <a:rPr lang="zh-CN" altLang="en-US" dirty="0" smtClean="0"/>
              <a:t>，</a:t>
            </a:r>
            <a:r>
              <a:rPr lang="en-US" altLang="zh-CN" dirty="0" err="1" smtClean="0"/>
              <a:t>userscript</a:t>
            </a:r>
            <a:endParaRPr lang="en-US" altLang="zh-CN" dirty="0" smtClean="0"/>
          </a:p>
          <a:p>
            <a:pPr lvl="2"/>
            <a:r>
              <a:rPr lang="zh-CN" altLang="en-US" dirty="0"/>
              <a:t>这</a:t>
            </a:r>
            <a:r>
              <a:rPr lang="zh-CN" altLang="en-US" dirty="0" smtClean="0"/>
              <a:t>类软件需要在可写区域中生成需要执行的代码，导致一块内存区域在某个时间段中无法保证</a:t>
            </a:r>
            <a:r>
              <a:rPr lang="en-US" altLang="zh-CN" dirty="0" smtClean="0"/>
              <a:t>Code Integrity</a:t>
            </a:r>
          </a:p>
          <a:p>
            <a:pPr lvl="2"/>
            <a:endParaRPr lang="zh-CN" altLang="en-US" dirty="0"/>
          </a:p>
        </p:txBody>
      </p:sp>
    </p:spTree>
    <p:extLst>
      <p:ext uri="{BB962C8B-B14F-4D97-AF65-F5344CB8AC3E}">
        <p14:creationId xmlns:p14="http://schemas.microsoft.com/office/powerpoint/2010/main" val="3508418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内存攻击模型</a:t>
            </a:r>
            <a:endParaRPr lang="zh-CN" altLang="en-US" dirty="0"/>
          </a:p>
        </p:txBody>
      </p:sp>
      <p:pic>
        <p:nvPicPr>
          <p:cNvPr id="4" name="内容占位符 3"/>
          <p:cNvPicPr>
            <a:picLocks noGrp="1" noChangeAspect="1"/>
          </p:cNvPicPr>
          <p:nvPr>
            <p:ph idx="1"/>
          </p:nvPr>
        </p:nvPicPr>
        <p:blipFill>
          <a:blip r:embed="rId2"/>
          <a:stretch>
            <a:fillRect/>
          </a:stretch>
        </p:blipFill>
        <p:spPr>
          <a:xfrm>
            <a:off x="699335" y="1690689"/>
            <a:ext cx="7745329" cy="5114206"/>
          </a:xfrm>
          <a:prstGeom prst="rect">
            <a:avLst/>
          </a:prstGeom>
        </p:spPr>
      </p:pic>
      <p:sp>
        <p:nvSpPr>
          <p:cNvPr id="5" name="矩形 4"/>
          <p:cNvSpPr/>
          <p:nvPr/>
        </p:nvSpPr>
        <p:spPr>
          <a:xfrm>
            <a:off x="2502568" y="3016252"/>
            <a:ext cx="1612232" cy="332439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99499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2853</TotalTime>
  <Words>3257</Words>
  <Application>Microsoft Office PowerPoint</Application>
  <PresentationFormat>全屏显示(4:3)</PresentationFormat>
  <Paragraphs>288</Paragraphs>
  <Slides>38</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等线</vt:lpstr>
      <vt:lpstr>等线 Light</vt:lpstr>
      <vt:lpstr>Arial</vt:lpstr>
      <vt:lpstr>Calibri</vt:lpstr>
      <vt:lpstr>Calibri Light</vt:lpstr>
      <vt:lpstr>Cambria Math</vt:lpstr>
      <vt:lpstr>Courier New</vt:lpstr>
      <vt:lpstr>Office 主题​​</vt:lpstr>
      <vt:lpstr>PowerPoint 演示文稿</vt:lpstr>
      <vt:lpstr>目录</vt:lpstr>
      <vt:lpstr>背景</vt:lpstr>
      <vt:lpstr>背景</vt:lpstr>
      <vt:lpstr>内存攻击模型</vt:lpstr>
      <vt:lpstr>内存攻击模型</vt:lpstr>
      <vt:lpstr>内存攻击模型</vt:lpstr>
      <vt:lpstr>内存攻击模型</vt:lpstr>
      <vt:lpstr>内存攻击模型</vt:lpstr>
      <vt:lpstr>内存攻击模型</vt:lpstr>
      <vt:lpstr>内存攻击模型</vt:lpstr>
      <vt:lpstr>内存攻击模型</vt:lpstr>
      <vt:lpstr>内存攻击模型</vt:lpstr>
      <vt:lpstr>内存攻击模型</vt:lpstr>
      <vt:lpstr>目录</vt:lpstr>
      <vt:lpstr>目前广泛使用的防御措施</vt:lpstr>
      <vt:lpstr>目前广泛使用的防御措施</vt:lpstr>
      <vt:lpstr>防御措施的分类</vt:lpstr>
      <vt:lpstr>概率式方法</vt:lpstr>
      <vt:lpstr>概率式方法</vt:lpstr>
      <vt:lpstr>概率式方法</vt:lpstr>
      <vt:lpstr>概率方法</vt:lpstr>
      <vt:lpstr>确定性方法</vt:lpstr>
      <vt:lpstr>确定性方法</vt:lpstr>
      <vt:lpstr>确定性方法</vt:lpstr>
      <vt:lpstr>确定性方法</vt:lpstr>
      <vt:lpstr>确定性方法</vt:lpstr>
      <vt:lpstr>较弱的确定性方法</vt:lpstr>
      <vt:lpstr>较弱的确定性方法</vt:lpstr>
      <vt:lpstr>针对控制流劫持的防御</vt:lpstr>
      <vt:lpstr>针对控制流劫持的防御</vt:lpstr>
      <vt:lpstr>不同策略的比较</vt:lpstr>
      <vt:lpstr>Low-fat Pointer</vt:lpstr>
      <vt:lpstr>Low-fat Pointer</vt:lpstr>
      <vt:lpstr>Low-fat Pointer</vt:lpstr>
      <vt:lpstr>Low-fat Pointer</vt:lpstr>
      <vt:lpstr>Low-fat Pointer</vt:lpstr>
      <vt:lpstr>Low-fat Pointer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东维</dc:creator>
  <cp:lastModifiedBy>HP</cp:lastModifiedBy>
  <cp:revision>115</cp:revision>
  <dcterms:created xsi:type="dcterms:W3CDTF">2018-09-05T08:58:25Z</dcterms:created>
  <dcterms:modified xsi:type="dcterms:W3CDTF">2018-09-10T17:23:54Z</dcterms:modified>
</cp:coreProperties>
</file>