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89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958" autoAdjust="0"/>
  </p:normalViewPr>
  <p:slideViewPr>
    <p:cSldViewPr snapToGrid="0">
      <p:cViewPr varScale="1">
        <p:scale>
          <a:sx n="96" d="100"/>
          <a:sy n="96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4498-16B8-4111-B849-7B84B13B72F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22180-5C74-46C6-B57D-682AD6F6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4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细粒度会被信息泄露这篇：在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环境中，多次将生成的代码映射到了同一个位置，“变化的东西越多，不变的东西也越多”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这些绕开了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的攻击共同点：修改函数指针或者</a:t>
            </a:r>
            <a:r>
              <a:rPr lang="en-US" altLang="zh-CN" dirty="0" err="1" smtClean="0"/>
              <a:t>vtable</a:t>
            </a:r>
            <a:r>
              <a:rPr lang="zh-CN" altLang="en-US" dirty="0" smtClean="0"/>
              <a:t>后利用间接跳转劫持控制流，</a:t>
            </a:r>
            <a:r>
              <a:rPr lang="en-US" altLang="zh-CN" dirty="0" smtClean="0"/>
              <a:t>stack cookie</a:t>
            </a:r>
            <a:r>
              <a:rPr lang="zh-CN" altLang="en-US" dirty="0" smtClean="0"/>
              <a:t>不起作用</a:t>
            </a:r>
            <a:endParaRPr lang="en-US" altLang="zh-CN" dirty="0" smtClean="0"/>
          </a:p>
          <a:p>
            <a:r>
              <a:rPr lang="zh-CN" altLang="en-US" dirty="0" smtClean="0"/>
              <a:t>常见的泄露内存内容的手段是在读取一段内容之前修改长度部分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2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BBC</a:t>
            </a:r>
            <a:r>
              <a:rPr lang="zh-CN" altLang="en-US" dirty="0" smtClean="0"/>
              <a:t>为每个对象加入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，保证其大小为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的幂次并且把基地址对齐到大小的倍数地址上，在</a:t>
            </a:r>
            <a:r>
              <a:rPr lang="en-US" altLang="zh-CN" dirty="0" smtClean="0"/>
              <a:t>SPECINT</a:t>
            </a:r>
            <a:r>
              <a:rPr lang="en-US" altLang="zh-CN" baseline="0" dirty="0" smtClean="0"/>
              <a:t> 2000</a:t>
            </a:r>
            <a:r>
              <a:rPr lang="zh-CN" altLang="en-US" baseline="0" dirty="0" smtClean="0"/>
              <a:t>上平均有</a:t>
            </a:r>
            <a:r>
              <a:rPr lang="en-US" altLang="zh-CN" baseline="0" dirty="0" smtClean="0"/>
              <a:t>60%</a:t>
            </a:r>
            <a:r>
              <a:rPr lang="zh-CN" altLang="en-US" baseline="0" dirty="0" smtClean="0"/>
              <a:t>的性能损失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8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Cling</a:t>
            </a:r>
            <a:r>
              <a:rPr lang="zh-CN" altLang="en-US" dirty="0" smtClean="0"/>
              <a:t>替换了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CETS</a:t>
            </a:r>
            <a:r>
              <a:rPr lang="zh-CN" altLang="en-US" dirty="0" smtClean="0"/>
              <a:t>平均有</a:t>
            </a:r>
            <a:r>
              <a:rPr lang="en-US" altLang="zh-CN" dirty="0" smtClean="0"/>
              <a:t>116%</a:t>
            </a:r>
            <a:r>
              <a:rPr lang="zh-CN" altLang="en-US" dirty="0" smtClean="0"/>
              <a:t>的性能损失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8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不安全的指针指经过计算得出的指针，这样的指针可能越界，</a:t>
            </a:r>
            <a:r>
              <a:rPr lang="en-US" altLang="zh-CN" dirty="0" smtClean="0"/>
              <a:t>Yong</a:t>
            </a:r>
            <a:r>
              <a:rPr lang="zh-CN" altLang="en-US" dirty="0" smtClean="0"/>
              <a:t>的系统保证了对不安全指针的写不会影响到其他部分的数据，能够保护永远不通过指针访问的变量，以及返回地址等数据，但是敏感数据可能出现在不安全区域，在</a:t>
            </a:r>
            <a:r>
              <a:rPr lang="en-US" altLang="zh-CN" dirty="0" smtClean="0"/>
              <a:t>SPEC 2000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50%-100%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WIT</a:t>
            </a:r>
            <a:r>
              <a:rPr lang="zh-CN" altLang="en-US" dirty="0" smtClean="0"/>
              <a:t>还额外检测间接转移，因此可以用来防止控制流劫持，在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5-25%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7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shadow stack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SPEC</a:t>
            </a:r>
            <a:r>
              <a:rPr lang="en-US" altLang="zh-CN" baseline="0" dirty="0" smtClean="0"/>
              <a:t> 2006</a:t>
            </a:r>
            <a:r>
              <a:rPr lang="zh-CN" altLang="en-US" baseline="0" dirty="0" smtClean="0"/>
              <a:t>上有</a:t>
            </a:r>
            <a:r>
              <a:rPr lang="en-US" altLang="zh-CN" baseline="0" dirty="0" smtClean="0"/>
              <a:t>5%</a:t>
            </a:r>
            <a:r>
              <a:rPr lang="zh-CN" altLang="en-US" baseline="0" dirty="0" smtClean="0"/>
              <a:t>的性能损失，处理异常时有兼容性问题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静态控制流分析的方式平均有</a:t>
            </a:r>
            <a:r>
              <a:rPr lang="en-US" altLang="zh-CN" baseline="0" dirty="0" smtClean="0"/>
              <a:t>15%</a:t>
            </a:r>
            <a:r>
              <a:rPr lang="zh-CN" altLang="en-US" baseline="0" dirty="0" smtClean="0"/>
              <a:t>的性能损失，最高可达</a:t>
            </a:r>
            <a:r>
              <a:rPr lang="en-US" altLang="zh-CN" baseline="0" dirty="0" smtClean="0"/>
              <a:t>45%</a:t>
            </a:r>
            <a:r>
              <a:rPr lang="zh-CN" altLang="en-US" baseline="0" dirty="0" smtClean="0"/>
              <a:t>，同时仍然面临</a:t>
            </a:r>
            <a:r>
              <a:rPr lang="en-US" altLang="zh-CN" baseline="0" dirty="0" smtClean="0"/>
              <a:t>JIT</a:t>
            </a:r>
            <a:r>
              <a:rPr lang="zh-CN" altLang="en-US" baseline="0" dirty="0" smtClean="0"/>
              <a:t>导致的问题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7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实际使用的技术性能㲳都在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只有基于指针的</a:t>
            </a:r>
            <a:r>
              <a:rPr lang="en-US" altLang="zh-CN" dirty="0" smtClean="0"/>
              <a:t>memory safety</a:t>
            </a:r>
            <a:r>
              <a:rPr lang="zh-CN" altLang="en-US" dirty="0" smtClean="0"/>
              <a:t>是最安全的，其他的技术都会留下攻击漏洞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需要注意这些性能分析都是建立在不改动硬件，只使用软件实现的前提下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mtClean="0"/>
              <a:t>兼容性不可忽略，必须要保证源代码不改动，而且支持模块化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4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8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7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BD24-B0E5-4D6C-BD6D-6F5AD59F6BC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控制流劫持 </a:t>
            </a:r>
            <a:r>
              <a:rPr lang="en-US" altLang="zh-CN" dirty="0" smtClean="0"/>
              <a:t>Control-flow Hijack</a:t>
            </a:r>
          </a:p>
          <a:p>
            <a:pPr lvl="1"/>
            <a:r>
              <a:rPr lang="zh-CN" altLang="en-US" dirty="0" smtClean="0"/>
              <a:t>通过修改代码指针来影响程序行为</a:t>
            </a:r>
            <a:endParaRPr lang="en-US" altLang="zh-CN" dirty="0" smtClean="0"/>
          </a:p>
          <a:p>
            <a:pPr lvl="2"/>
            <a:r>
              <a:rPr lang="zh-CN" altLang="en-US" dirty="0"/>
              <a:t>返回</a:t>
            </a:r>
            <a:r>
              <a:rPr lang="zh-CN" altLang="en-US" dirty="0" smtClean="0"/>
              <a:t>地址、函数指针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控制流劫持需要通过间接转移来跳到恶意代码所在处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隐藏转移目标的位置，如</a:t>
            </a:r>
            <a:r>
              <a:rPr lang="en-US" altLang="zh-CN" dirty="0" smtClean="0"/>
              <a:t>ASLR</a:t>
            </a:r>
          </a:p>
          <a:p>
            <a:pPr lvl="2"/>
            <a:r>
              <a:rPr lang="zh-CN" altLang="en-US" dirty="0" smtClean="0"/>
              <a:t>检查所有的间接转移指令。函数返回时使用的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指令是常被利用来攻击的一类指令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典型的攻击方式：注入</a:t>
            </a:r>
            <a:r>
              <a:rPr lang="en-US" altLang="zh-CN" dirty="0" smtClean="0"/>
              <a:t>shell code</a:t>
            </a:r>
          </a:p>
          <a:p>
            <a:pPr lvl="2"/>
            <a:r>
              <a:rPr lang="en-US" altLang="zh-CN" dirty="0" smtClean="0"/>
              <a:t>shell code</a:t>
            </a:r>
            <a:r>
              <a:rPr lang="zh-CN" altLang="en-US" dirty="0" smtClean="0"/>
              <a:t>在执行后会为攻击者提供一个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可以利用</a:t>
            </a:r>
            <a:r>
              <a:rPr lang="en-US" altLang="zh-CN" dirty="0" smtClean="0"/>
              <a:t>Non-executable Data</a:t>
            </a:r>
            <a:r>
              <a:rPr lang="zh-CN" altLang="en-US" dirty="0"/>
              <a:t>，该策略与</a:t>
            </a:r>
            <a:r>
              <a:rPr lang="en-US" altLang="zh-CN" dirty="0"/>
              <a:t>Code Integrity</a:t>
            </a:r>
            <a:r>
              <a:rPr lang="zh-CN" altLang="en-US" dirty="0"/>
              <a:t>共同构成𝑊⨁</a:t>
            </a:r>
            <a:r>
              <a:rPr lang="en-US" altLang="zh-CN" dirty="0"/>
              <a:t>X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1347" y="3016252"/>
            <a:ext cx="2057400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3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数据导向攻击 </a:t>
            </a:r>
            <a:r>
              <a:rPr lang="en-US" altLang="zh-CN" dirty="0" smtClean="0"/>
              <a:t>Data-only Attack</a:t>
            </a:r>
          </a:p>
          <a:p>
            <a:pPr lvl="1"/>
            <a:r>
              <a:rPr lang="zh-CN" altLang="en-US" dirty="0" smtClean="0"/>
              <a:t>通过修改程序运行中的关键变量来影响程序行为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有研究表明，数据导向攻击的攻击能力非常强大，甚至可以进行图灵完备的运算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可以通过随机化内存中数据的方式来防范数据导向攻击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1784"/>
              </p:ext>
            </p:extLst>
          </p:nvPr>
        </p:nvGraphicFramePr>
        <p:xfrm>
          <a:off x="1133856" y="28112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644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do privileged operations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407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Hu, Hong, et al. "Data-oriented programming: On the expressiveness of non-control data attacks." Security and Privacy (SP), 2016 IEEE Symposium on. IEEE, 2016.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329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2659" y="3016252"/>
            <a:ext cx="1010646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信息泄露 </a:t>
            </a:r>
            <a:r>
              <a:rPr lang="en-US" altLang="zh-CN" dirty="0" smtClean="0"/>
              <a:t>Information Leak</a:t>
            </a:r>
          </a:p>
          <a:p>
            <a:pPr lvl="1"/>
            <a:r>
              <a:rPr lang="zh-CN" altLang="en-US" dirty="0" smtClean="0"/>
              <a:t>攻击者可以直接从内存区域中非法读取重要信息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常常是其他攻击手段的前置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例如：为了攻破一个采用了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技术的系统，攻击者往往需要先把代码的实际地址暴露出来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或者直接获取敏感数据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Heartbleed</a:t>
            </a:r>
            <a:r>
              <a:rPr lang="zh-CN" altLang="en-US" dirty="0" smtClean="0"/>
              <a:t>攻击中，攻击者直接获取网站签名的私钥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有研究表明，即使是使用了非常细粒度的</a:t>
            </a:r>
            <a:r>
              <a:rPr lang="en-US" altLang="zh-CN" dirty="0" smtClean="0"/>
              <a:t>ASLR</a:t>
            </a:r>
            <a:r>
              <a:rPr lang="zh-CN" altLang="en-US" dirty="0"/>
              <a:t>也</a:t>
            </a:r>
            <a:r>
              <a:rPr lang="zh-CN" altLang="en-US" dirty="0" smtClean="0"/>
              <a:t>可能会遭受到信息泄露攻击的威胁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Snow, Kevin Z., et al. "Just-in-time code reuse: On the effectiveness of fine-grained address space layout randomization."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42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目前广泛使用的防御措施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Stack Smashing Protection</a:t>
                </a:r>
              </a:p>
              <a:p>
                <a:pPr lvl="1"/>
                <a:r>
                  <a:rPr lang="zh-CN" altLang="en-US" dirty="0" smtClean="0"/>
                  <a:t>防止栈中的内容被缓冲区溢出攻击所修改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Stack Cookie (Stack Canary)</a:t>
                </a:r>
                <a:r>
                  <a:rPr lang="zh-CN" altLang="en-US" dirty="0" smtClean="0"/>
                  <a:t>：函数进入时在返回地址与缓冲区之间防止随机数，返回时检查该随机数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阻止代码注入攻击，但是无法对抗</a:t>
                </a:r>
                <a:r>
                  <a:rPr lang="en-US" altLang="zh-CN" dirty="0" smtClean="0"/>
                  <a:t>ROP</a:t>
                </a:r>
              </a:p>
              <a:p>
                <a:pPr lvl="1"/>
                <a:r>
                  <a:rPr lang="en-US" altLang="zh-CN" dirty="0" smtClean="0"/>
                  <a:t>ROP</a:t>
                </a:r>
                <a:r>
                  <a:rPr lang="zh-CN" altLang="en-US" dirty="0" smtClean="0"/>
                  <a:t>攻击可以自动生成</a:t>
                </a:r>
                <a:r>
                  <a:rPr lang="en-US" altLang="zh-CN" baseline="30000" dirty="0" smtClean="0"/>
                  <a:t>[1]</a:t>
                </a:r>
                <a:r>
                  <a:rPr lang="zh-CN" altLang="en-US" dirty="0" smtClean="0"/>
                  <a:t>，而且当代码库足够大时，能够使用的代码片段是图灵完备的</a:t>
                </a:r>
                <a:r>
                  <a:rPr lang="en-US" altLang="zh-CN" baseline="30000" dirty="0" smtClean="0"/>
                  <a:t>[2]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5438299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E. J. Schwartz, T. Avgerinos, and D. </a:t>
            </a:r>
            <a:r>
              <a:rPr lang="en-US" altLang="zh-CN" sz="1400" dirty="0" err="1"/>
              <a:t>Brumley</a:t>
            </a:r>
            <a:r>
              <a:rPr lang="en-US" altLang="zh-CN" sz="1400" dirty="0"/>
              <a:t>, “Q: </a:t>
            </a:r>
            <a:r>
              <a:rPr lang="en-US" altLang="zh-CN" sz="1400" dirty="0" smtClean="0"/>
              <a:t>Exploit hardening </a:t>
            </a:r>
            <a:r>
              <a:rPr lang="en-US" altLang="zh-CN" sz="1400" dirty="0"/>
              <a:t>made easy,” in USENIX Securty’11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[2] M. Tran, M. Etheridge, T. </a:t>
            </a:r>
            <a:r>
              <a:rPr lang="en-US" altLang="zh-CN" sz="1400" dirty="0" err="1"/>
              <a:t>Bletsch</a:t>
            </a:r>
            <a:r>
              <a:rPr lang="en-US" altLang="zh-CN" sz="1400" dirty="0"/>
              <a:t>, X. Jiang, V. Freeh, </a:t>
            </a:r>
            <a:r>
              <a:rPr lang="en-US" altLang="zh-CN" sz="1400" dirty="0" smtClean="0"/>
              <a:t>and P</a:t>
            </a:r>
            <a:r>
              <a:rPr lang="en-US" altLang="zh-CN" sz="1400" dirty="0"/>
              <a:t>. Ning, “On the expressiveness of return-into-</a:t>
            </a:r>
            <a:r>
              <a:rPr lang="en-US" altLang="zh-CN" sz="1400" dirty="0" err="1"/>
              <a:t>libc</a:t>
            </a:r>
            <a:r>
              <a:rPr lang="en-US" altLang="zh-CN" sz="1400" dirty="0"/>
              <a:t> attacks</a:t>
            </a:r>
            <a:r>
              <a:rPr lang="en-US" altLang="zh-CN" sz="1400" dirty="0" smtClean="0"/>
              <a:t>,” in </a:t>
            </a:r>
            <a:r>
              <a:rPr lang="en-US" altLang="zh-CN" sz="1400" dirty="0"/>
              <a:t>RAID’11.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91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目前广泛使用的防御措施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地址随机化可以增加</a:t>
            </a:r>
            <a:r>
              <a:rPr lang="en-US" altLang="zh-CN" dirty="0" smtClean="0"/>
              <a:t>ROP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但是利用信息泄露的攻击手段可以绕开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位地址下存在能引入的熵不足而导致的随机性不足问题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96377"/>
            <a:ext cx="7659053" cy="29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防御措施的分类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Probabilistic</a:t>
                </a:r>
              </a:p>
              <a:p>
                <a:pPr lvl="1"/>
                <a:r>
                  <a:rPr lang="zh-CN" altLang="en-US" dirty="0" smtClean="0"/>
                  <a:t>通过随机化或加密等手段增加攻击难度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无法保证是否可以阻止攻击，无法用来检测特定的入侵行为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Data Space Randomization……</a:t>
                </a:r>
              </a:p>
              <a:p>
                <a:r>
                  <a:rPr lang="en-US" altLang="zh-CN" dirty="0" smtClean="0"/>
                  <a:t>Deterministic</a:t>
                </a:r>
              </a:p>
              <a:p>
                <a:pPr lvl="1"/>
                <a:r>
                  <a:rPr lang="zh-CN" altLang="en-US" dirty="0" smtClean="0"/>
                  <a:t>规定特定的安全策略，并实现一种底层的监控机制来保证程序遵照这个安全策略执行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防御能力主要由安全策略决定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3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Instruction Set Randomization</a:t>
                </a:r>
              </a:p>
              <a:p>
                <a:pPr lvl="1"/>
                <a:r>
                  <a:rPr lang="zh-CN" altLang="en-US" dirty="0"/>
                  <a:t>通常</a:t>
                </a:r>
                <a:r>
                  <a:rPr lang="zh-CN" altLang="en-US" dirty="0" smtClean="0"/>
                  <a:t>用对指令进行加密的方式来实现，其目的是避免代码破坏攻击和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的注入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代码破坏和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注入能够通过代价更低的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方式来阻止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加密</a:t>
                </a:r>
                <a:r>
                  <a:rPr lang="zh-CN" altLang="en-US" dirty="0" smtClean="0"/>
                  <a:t>密钥一旦泄露就会被攻破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常用的方法是</a:t>
                </a:r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Data Space Randomization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 (ASLR)</a:t>
            </a:r>
          </a:p>
          <a:p>
            <a:pPr lvl="1"/>
            <a:r>
              <a:rPr lang="zh-CN" altLang="en-US" dirty="0" smtClean="0"/>
              <a:t>原则上所有的内存区域都应该进行随机化，如果有非随机化部分就可以绕开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从性能上考虑，实际实现中并非所有部分都做了随机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通常只对库代码进行随机化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完全的随机化需要将程序编译为“位置无关可执行文件”</a:t>
            </a:r>
            <a:r>
              <a:rPr lang="en-US" altLang="zh-CN" dirty="0" smtClean="0"/>
              <a:t>(PIE)</a:t>
            </a:r>
            <a:r>
              <a:rPr lang="zh-CN" altLang="en-US" dirty="0" smtClean="0"/>
              <a:t>，但这会带来约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的性能损失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位地址下能够引入的熵不足，无法应对包里搜索和</a:t>
            </a:r>
            <a:r>
              <a:rPr lang="en-US" altLang="zh-CN" dirty="0" smtClean="0"/>
              <a:t>de-randomization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/>
            <a:r>
              <a:rPr lang="en-US" altLang="zh-CN" dirty="0"/>
              <a:t>de-randomization</a:t>
            </a:r>
            <a:r>
              <a:rPr lang="zh-CN" altLang="en-US" dirty="0"/>
              <a:t>攻击的一种形式是将内存用重复的数据片段填满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Payer, “Too much PIE is bad for performance,” 2012.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52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Address Space Layout Randomization (ASLR)</a:t>
            </a:r>
          </a:p>
          <a:p>
            <a:pPr lvl="1"/>
            <a:r>
              <a:rPr lang="zh-CN" altLang="en-US" dirty="0"/>
              <a:t>由于𝑊⨁</a:t>
            </a:r>
            <a:r>
              <a:rPr lang="en-US" altLang="zh-CN" dirty="0"/>
              <a:t>X</a:t>
            </a:r>
            <a:r>
              <a:rPr lang="zh-CN" altLang="en-US" dirty="0"/>
              <a:t>的广泛应用，</a:t>
            </a:r>
            <a:r>
              <a:rPr lang="en-US" altLang="zh-CN" dirty="0"/>
              <a:t>ROP</a:t>
            </a:r>
            <a:r>
              <a:rPr lang="zh-CN" altLang="en-US" dirty="0"/>
              <a:t>成为重点防御对象</a:t>
            </a:r>
          </a:p>
          <a:p>
            <a:pPr lvl="1"/>
            <a:r>
              <a:rPr lang="en-US" altLang="zh-CN" dirty="0"/>
              <a:t>Self-Transforming Instruction Relocation (STIR)</a:t>
            </a:r>
            <a:r>
              <a:rPr lang="zh-CN" altLang="en-US" dirty="0"/>
              <a:t>是增加代码部分随机性的一种方式，</a:t>
            </a:r>
            <a:r>
              <a:rPr lang="en-US" altLang="zh-CN" dirty="0"/>
              <a:t>STIR</a:t>
            </a:r>
            <a:r>
              <a:rPr lang="zh-CN" altLang="en-US" dirty="0"/>
              <a:t>在程序加载时随机对基本块进行重排</a:t>
            </a:r>
          </a:p>
          <a:p>
            <a:pPr lvl="2"/>
            <a:r>
              <a:rPr lang="zh-CN" altLang="en-US" dirty="0"/>
              <a:t>无法防止</a:t>
            </a:r>
            <a:r>
              <a:rPr lang="en-US" altLang="zh-CN" dirty="0"/>
              <a:t>return-to-</a:t>
            </a:r>
            <a:r>
              <a:rPr lang="en-US" altLang="zh-CN" dirty="0" err="1"/>
              <a:t>libc</a:t>
            </a:r>
            <a:r>
              <a:rPr lang="zh-CN" altLang="en-US" dirty="0"/>
              <a:t>型的攻击</a:t>
            </a:r>
          </a:p>
          <a:p>
            <a:pPr lvl="2"/>
            <a:r>
              <a:rPr lang="zh-CN" altLang="en-US" dirty="0"/>
              <a:t>类似的防御方式通常假设需要多段代码片段来完成攻击，实际上一些攻击只需要一段代码片段</a:t>
            </a:r>
          </a:p>
          <a:p>
            <a:pPr lvl="1"/>
            <a:r>
              <a:rPr lang="en-US" altLang="zh-CN" dirty="0" err="1"/>
              <a:t>PointGuard</a:t>
            </a:r>
            <a:r>
              <a:rPr lang="zh-CN" altLang="en-US" dirty="0"/>
              <a:t>介于</a:t>
            </a:r>
            <a:r>
              <a:rPr lang="en-US" altLang="zh-CN" dirty="0"/>
              <a:t>ASR</a:t>
            </a:r>
            <a:r>
              <a:rPr lang="zh-CN" altLang="en-US" dirty="0"/>
              <a:t>与</a:t>
            </a:r>
            <a:r>
              <a:rPr lang="en-US" altLang="zh-CN" dirty="0"/>
              <a:t>DSR</a:t>
            </a:r>
            <a:r>
              <a:rPr lang="zh-CN" altLang="en-US" dirty="0"/>
              <a:t>之间，利用与固定值异或的方式加密指针</a:t>
            </a:r>
          </a:p>
          <a:p>
            <a:pPr lvl="2"/>
            <a:r>
              <a:rPr lang="en-US" altLang="zh-CN" dirty="0" smtClean="0"/>
              <a:t>key</a:t>
            </a:r>
            <a:r>
              <a:rPr lang="zh-CN" altLang="en-US" dirty="0"/>
              <a:t>可能会被泄露</a:t>
            </a:r>
          </a:p>
          <a:p>
            <a:pPr lvl="2"/>
            <a:r>
              <a:rPr lang="zh-CN" altLang="en-US" dirty="0" smtClean="0"/>
              <a:t>源码需要重写，与旧有的库不兼容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75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Space Randomization (DSR)</a:t>
            </a:r>
          </a:p>
          <a:p>
            <a:pPr lvl="1"/>
            <a:r>
              <a:rPr lang="zh-CN" altLang="en-US" dirty="0" smtClean="0"/>
              <a:t>为了克服</a:t>
            </a:r>
            <a:r>
              <a:rPr lang="en-US" altLang="zh-CN" dirty="0" err="1" smtClean="0"/>
              <a:t>PointGuard</a:t>
            </a:r>
            <a:r>
              <a:rPr lang="zh-CN" altLang="en-US" dirty="0" smtClean="0"/>
              <a:t>的缺点而提出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加密变量在内存中的表示，而非变量的地址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为每个变量生成一个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，在存储和读取时进行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unmask</a:t>
            </a:r>
          </a:p>
          <a:p>
            <a:pPr lvl="1"/>
            <a:r>
              <a:rPr lang="zh-CN" altLang="en-US" dirty="0" smtClean="0"/>
              <a:t>由于同一个指针可以指向不同的变量，这些位于同一个“</a:t>
            </a:r>
            <a:r>
              <a:rPr lang="en-US" altLang="zh-CN" dirty="0" smtClean="0"/>
              <a:t>points-to</a:t>
            </a:r>
            <a:r>
              <a:rPr lang="zh-CN" altLang="en-US" dirty="0" smtClean="0"/>
              <a:t>”集合中的变量需要使用同样的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约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具备二进制兼容性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points-to</a:t>
            </a:r>
            <a:r>
              <a:rPr lang="zh-CN" altLang="en-US" dirty="0" smtClean="0"/>
              <a:t>集合需要在编译时进行全局的静态分析，不支持模块化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39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</a:t>
            </a:r>
            <a:r>
              <a:rPr lang="en-US" altLang="zh-CN" dirty="0" smtClean="0"/>
              <a:t>Memory Safety</a:t>
            </a:r>
            <a:r>
              <a:rPr lang="zh-CN" altLang="en-US" dirty="0" smtClean="0"/>
              <a:t>性质可以杜绝内存破坏攻击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阻止所有的</a:t>
            </a:r>
            <a:r>
              <a:rPr lang="en-US" altLang="zh-CN" dirty="0" smtClean="0"/>
              <a:t>spatial/temporal </a:t>
            </a:r>
            <a:r>
              <a:rPr lang="en-US" altLang="zh-CN" dirty="0" smtClean="0"/>
              <a:t>error</a:t>
            </a:r>
          </a:p>
          <a:p>
            <a:r>
              <a:rPr lang="zh-CN" altLang="en-US" dirty="0" smtClean="0"/>
              <a:t>阻止</a:t>
            </a:r>
            <a:r>
              <a:rPr lang="en-US" altLang="zh-CN" dirty="0" smtClean="0"/>
              <a:t>spatial error</a:t>
            </a:r>
            <a:r>
              <a:rPr lang="zh-CN" altLang="en-US" dirty="0" smtClean="0"/>
              <a:t>需要对指针进行边界检查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隐式检查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显式检查？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如何分辨指针？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如何组织指针的元数据？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41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隐式检查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显式检查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式检查在使用指针的指令中加入微操作</a:t>
            </a:r>
            <a:r>
              <a:rPr lang="zh-CN" altLang="en-US" dirty="0"/>
              <a:t>；</a:t>
            </a:r>
            <a:r>
              <a:rPr lang="zh-CN" altLang="en-US" dirty="0" smtClean="0"/>
              <a:t>显式检查则插入额外的指令进行检查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主要区别在于能否利用编译优化</a:t>
            </a:r>
            <a:endParaRPr lang="en-US" altLang="zh-CN" dirty="0" smtClean="0"/>
          </a:p>
          <a:p>
            <a:r>
              <a:rPr lang="zh-CN" altLang="en-US" dirty="0" smtClean="0"/>
              <a:t>如何分辨指针？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一些系统不区分指针，检查所有访存行为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加入硬件类型</a:t>
            </a:r>
            <a:endParaRPr lang="en-US" altLang="zh-CN" dirty="0"/>
          </a:p>
          <a:p>
            <a:pPr lvl="1"/>
            <a:r>
              <a:rPr lang="zh-CN" altLang="en-US" dirty="0" smtClean="0"/>
              <a:t>专用的指令扩展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7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如何组织指针的元数据？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bound……</a:t>
            </a:r>
          </a:p>
          <a:p>
            <a:pPr lvl="1"/>
            <a:r>
              <a:rPr lang="zh-CN" altLang="en-US" dirty="0" smtClean="0"/>
              <a:t>与指针存放在同一位置：</a:t>
            </a:r>
            <a:r>
              <a:rPr lang="en-US" altLang="zh-CN" dirty="0" smtClean="0"/>
              <a:t>fat pointer</a:t>
            </a:r>
          </a:p>
          <a:p>
            <a:pPr lvl="2"/>
            <a:r>
              <a:rPr lang="zh-CN" altLang="en-US" dirty="0" smtClean="0"/>
              <a:t>将指针变成了结构体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改变了程序的内存分布，影响其兼容性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与指针存放在不同位置：</a:t>
            </a:r>
            <a:r>
              <a:rPr lang="en-US" altLang="zh-CN" dirty="0" smtClean="0"/>
              <a:t>shadow memory</a:t>
            </a:r>
          </a:p>
          <a:p>
            <a:pPr lvl="2"/>
            <a:r>
              <a:rPr lang="zh-CN" altLang="en-US" dirty="0" smtClean="0"/>
              <a:t>在内存中开辟一处单独的区域存放元数据，用哈希或其他方式建立指针与元数据的映射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内存占用大，指针使用时产生额外的内存操作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个折中的办法：</a:t>
            </a:r>
            <a:r>
              <a:rPr lang="en-US" altLang="zh-CN" dirty="0" smtClean="0"/>
              <a:t>low-fat pointer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将边界信息与对象联系在一起，而不是与指针联系在一起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无法完全保证</a:t>
            </a:r>
            <a:r>
              <a:rPr lang="en-US" altLang="zh-CN" dirty="0" smtClean="0"/>
              <a:t>spatial safety</a:t>
            </a:r>
            <a:r>
              <a:rPr lang="zh-CN" altLang="en-US" dirty="0" smtClean="0"/>
              <a:t>，对象内部产生的越界无法检测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语言标准允许</a:t>
            </a:r>
            <a:r>
              <a:rPr lang="en-US" altLang="zh-CN" dirty="0" err="1"/>
              <a:t>struct</a:t>
            </a:r>
            <a:r>
              <a:rPr lang="zh-CN" altLang="en-US" dirty="0"/>
              <a:t>内部的指针运算，例如</a:t>
            </a:r>
            <a:r>
              <a:rPr lang="en-US" altLang="zh-CN" dirty="0" err="1"/>
              <a:t>memset</a:t>
            </a:r>
            <a:r>
              <a:rPr lang="en-US" altLang="zh-CN" dirty="0"/>
              <a:t>(&amp;</a:t>
            </a:r>
            <a:r>
              <a:rPr lang="en-US" altLang="zh-CN" dirty="0" err="1"/>
              <a:t>strct</a:t>
            </a:r>
            <a:r>
              <a:rPr lang="en-US" altLang="zh-CN" dirty="0"/>
              <a:t>, 0,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strct</a:t>
            </a:r>
            <a:r>
              <a:rPr lang="en-US" altLang="zh-CN" dirty="0"/>
              <a:t>))</a:t>
            </a:r>
            <a:r>
              <a:rPr lang="zh-CN" altLang="en-US" dirty="0"/>
              <a:t>中，指针需要在遍历整个结构体</a:t>
            </a:r>
          </a:p>
          <a:p>
            <a:pPr lvl="1"/>
            <a:r>
              <a:rPr lang="zh-CN" altLang="en-US" dirty="0" smtClean="0"/>
              <a:t>典型例子：</a:t>
            </a:r>
            <a:r>
              <a:rPr lang="en-US" altLang="zh-CN" dirty="0" smtClean="0"/>
              <a:t>Baggy Bounds Checking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69152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P. </a:t>
            </a:r>
            <a:r>
              <a:rPr lang="en-US" altLang="zh-CN" sz="1400" dirty="0" err="1"/>
              <a:t>Akritidis</a:t>
            </a:r>
            <a:r>
              <a:rPr lang="en-US" altLang="zh-CN" sz="1400" dirty="0"/>
              <a:t>, M. Costa, M. Castro, and S. Hand, “Baggy bounds checking: an efficient and backwards-compatible defense against out-of-bounds errors,” in </a:t>
            </a:r>
            <a:r>
              <a:rPr lang="en-US" altLang="zh-CN" sz="1400" i="1" dirty="0"/>
              <a:t>USENIX Security’09</a:t>
            </a:r>
            <a:r>
              <a:rPr lang="en-US" altLang="zh-CN" sz="1400" dirty="0" smtClean="0"/>
              <a:t>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33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Temporal Safety</a:t>
            </a:r>
          </a:p>
          <a:p>
            <a:pPr lvl="1"/>
            <a:r>
              <a:rPr lang="zh-CN" altLang="en-US" dirty="0" smtClean="0"/>
              <a:t>维护</a:t>
            </a:r>
            <a:r>
              <a:rPr lang="en-US" altLang="zh-CN" dirty="0" smtClean="0"/>
              <a:t>Temporal Safety</a:t>
            </a:r>
            <a:r>
              <a:rPr lang="zh-CN" altLang="en-US" dirty="0" smtClean="0"/>
              <a:t>需要追踪每个指针的有效性，避免对已释放指针的解引用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大多依赖于</a:t>
            </a:r>
            <a:r>
              <a:rPr lang="en-US" altLang="zh-CN" dirty="0" smtClean="0"/>
              <a:t>shadow memory</a:t>
            </a:r>
            <a:r>
              <a:rPr lang="zh-CN" altLang="en-US" dirty="0" smtClean="0"/>
              <a:t>，追踪内存空间的占用情况，或者追踪指针本身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比较简单的方法使用特殊的分配器，例如只允许同类型同对齐的对象重用被释放的内存空间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追踪指针的方法最大的问题是内存空间可能与多个指针对应，</a:t>
            </a:r>
            <a:r>
              <a:rPr lang="en-US" altLang="zh-CN" dirty="0" smtClean="0"/>
              <a:t>CETS</a:t>
            </a:r>
            <a:r>
              <a:rPr lang="zh-CN" altLang="en-US" dirty="0" smtClean="0"/>
              <a:t>将指针替换为独特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来进行二级索引来解决这一问题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确定的方法：用队列延迟被释放内存的重用时间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037357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altLang="zh-CN" sz="1200" dirty="0"/>
              <a:t>P. </a:t>
            </a:r>
            <a:r>
              <a:rPr lang="en-US" altLang="zh-CN" sz="1200" dirty="0" err="1"/>
              <a:t>Akritidis</a:t>
            </a:r>
            <a:r>
              <a:rPr lang="en-US" altLang="zh-CN" sz="1200" dirty="0"/>
              <a:t>, “Cling: A memory allocator to mitigate dangling pointers,” in </a:t>
            </a:r>
            <a:r>
              <a:rPr lang="en-US" altLang="zh-CN" sz="1200" i="1" dirty="0"/>
              <a:t>USENIX Security’10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/>
              <a:t>S. </a:t>
            </a:r>
            <a:r>
              <a:rPr lang="en-US" altLang="zh-CN" sz="1200" dirty="0" err="1"/>
              <a:t>Nagarakatte</a:t>
            </a:r>
            <a:r>
              <a:rPr lang="en-US" altLang="zh-CN" sz="1200" dirty="0"/>
              <a:t>, J. Zhao, M. M. Martin, and S. </a:t>
            </a:r>
            <a:r>
              <a:rPr lang="en-US" altLang="zh-CN" sz="1200" dirty="0" err="1"/>
              <a:t>Zdancewic</a:t>
            </a:r>
            <a:r>
              <a:rPr lang="en-US" altLang="zh-CN" sz="1200" dirty="0"/>
              <a:t>, “CETS: compiler enforced temporal safety for C,” in </a:t>
            </a:r>
            <a:r>
              <a:rPr lang="en-US" altLang="zh-CN" sz="1200" i="1" dirty="0"/>
              <a:t>ISMM’10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79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较弱的确定性方法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Integrity</a:t>
            </a:r>
          </a:p>
          <a:p>
            <a:pPr lvl="1"/>
            <a:r>
              <a:rPr lang="zh-CN" altLang="en-US" dirty="0"/>
              <a:t>阻止非法的写，无法阻止非法的读</a:t>
            </a:r>
            <a:endParaRPr lang="en-US" altLang="zh-CN" dirty="0"/>
          </a:p>
          <a:p>
            <a:pPr lvl="1"/>
            <a:r>
              <a:rPr lang="zh-CN" altLang="en-US" dirty="0"/>
              <a:t>依赖于静态指针分析的结果</a:t>
            </a:r>
            <a:endParaRPr lang="en-US" altLang="zh-CN" dirty="0"/>
          </a:p>
          <a:p>
            <a:pPr lvl="1"/>
            <a:r>
              <a:rPr lang="en-US" altLang="zh-CN" dirty="0"/>
              <a:t>Yong</a:t>
            </a:r>
            <a:r>
              <a:rPr lang="zh-CN" altLang="en-US" dirty="0"/>
              <a:t>等人提出的技术</a:t>
            </a:r>
            <a:r>
              <a:rPr lang="en-US" altLang="zh-CN" baseline="30000" dirty="0"/>
              <a:t>[1]</a:t>
            </a:r>
            <a:r>
              <a:rPr lang="zh-CN" altLang="en-US" dirty="0"/>
              <a:t>区分出“不安全”的指针，通过静态分析找到这些指针指向的对象，在</a:t>
            </a:r>
            <a:r>
              <a:rPr lang="en-US" altLang="zh-CN" dirty="0"/>
              <a:t>shadow memory</a:t>
            </a:r>
            <a:r>
              <a:rPr lang="zh-CN" altLang="en-US" dirty="0"/>
              <a:t>中对这些对象进行标注，如果要写入不安全的指针，进一步检查写入的目标是否在标注区域内</a:t>
            </a:r>
            <a:endParaRPr lang="en-US" altLang="zh-CN" dirty="0"/>
          </a:p>
          <a:p>
            <a:pPr lvl="1"/>
            <a:r>
              <a:rPr lang="en-US" altLang="zh-CN" dirty="0"/>
              <a:t>Write Integrity </a:t>
            </a:r>
            <a:r>
              <a:rPr lang="en-US" altLang="zh-CN" dirty="0" err="1"/>
              <a:t>Tesing</a:t>
            </a:r>
            <a:r>
              <a:rPr lang="en-US" altLang="zh-CN" dirty="0"/>
              <a:t> (WIT)</a:t>
            </a:r>
            <a:r>
              <a:rPr lang="en-US" altLang="zh-CN" baseline="30000" dirty="0"/>
              <a:t>[2]</a:t>
            </a:r>
            <a:r>
              <a:rPr lang="zh-CN" altLang="en-US" dirty="0"/>
              <a:t>进一步要求指针只能修改自己的</a:t>
            </a:r>
            <a:r>
              <a:rPr lang="en-US" altLang="zh-CN" dirty="0"/>
              <a:t>points-to</a:t>
            </a:r>
            <a:r>
              <a:rPr lang="zh-CN" altLang="en-US" dirty="0"/>
              <a:t>集合中的对象。</a:t>
            </a:r>
            <a:r>
              <a:rPr lang="en-US" altLang="zh-CN" dirty="0"/>
              <a:t>WIT</a:t>
            </a:r>
            <a:r>
              <a:rPr lang="zh-CN" altLang="en-US" dirty="0"/>
              <a:t>为每个</a:t>
            </a:r>
            <a:r>
              <a:rPr lang="en-US" altLang="zh-CN" dirty="0"/>
              <a:t>points-to</a:t>
            </a:r>
            <a:r>
              <a:rPr lang="zh-CN" altLang="en-US" dirty="0"/>
              <a:t>集合分配一个</a:t>
            </a:r>
            <a:r>
              <a:rPr lang="en-US" altLang="zh-CN" dirty="0"/>
              <a:t>ID</a:t>
            </a:r>
            <a:r>
              <a:rPr lang="zh-CN" altLang="en-US" dirty="0"/>
              <a:t>，指向</a:t>
            </a:r>
            <a:r>
              <a:rPr lang="en-US" altLang="zh-CN" dirty="0"/>
              <a:t>shadow memory</a:t>
            </a:r>
            <a:r>
              <a:rPr lang="zh-CN" altLang="en-US" dirty="0"/>
              <a:t>中的对应区域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20572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altLang="zh-CN" sz="1200" dirty="0"/>
              <a:t>S. H. Yong and S. </a:t>
            </a:r>
            <a:r>
              <a:rPr lang="en-US" altLang="zh-CN" sz="1200" dirty="0" err="1"/>
              <a:t>Horwitz</a:t>
            </a:r>
            <a:r>
              <a:rPr lang="en-US" altLang="zh-CN" sz="1200" dirty="0"/>
              <a:t>, “Protecting C programs from attacks via invalid pointer dereferences,” in </a:t>
            </a:r>
            <a:r>
              <a:rPr lang="en-US" altLang="zh-CN" sz="1200" i="1" dirty="0"/>
              <a:t>ESEC/FSE-11’03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pt-BR" altLang="zh-CN" sz="1200" dirty="0"/>
              <a:t>P. Akritidis, C. Cadar, C. Raiciu, M. Costa, and M. Castro, </a:t>
            </a:r>
            <a:r>
              <a:rPr lang="en-US" altLang="zh-CN" sz="1200" dirty="0"/>
              <a:t>“Preventing memory error exploits with WIT,” in </a:t>
            </a:r>
            <a:r>
              <a:rPr lang="en-US" altLang="zh-CN" sz="1200" i="1" dirty="0"/>
              <a:t>IEEE SP’08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366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较弱的确定性方法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Data-flow Integrity</a:t>
            </a:r>
          </a:p>
          <a:p>
            <a:pPr lvl="1"/>
            <a:r>
              <a:rPr lang="zh-CN" altLang="en-US" dirty="0"/>
              <a:t>最初由</a:t>
            </a:r>
            <a:r>
              <a:rPr lang="en-US" altLang="zh-CN" dirty="0"/>
              <a:t>Castro</a:t>
            </a:r>
            <a:r>
              <a:rPr lang="zh-CN" altLang="en-US" dirty="0"/>
              <a:t>等人提出</a:t>
            </a:r>
            <a:r>
              <a:rPr lang="en-US" altLang="zh-CN" baseline="30000" dirty="0"/>
              <a:t>[1]</a:t>
            </a:r>
            <a:r>
              <a:rPr lang="zh-CN" altLang="en-US" dirty="0"/>
              <a:t>，通过检查读数据指令，在使用被篡改的数据前发现内存错误</a:t>
            </a:r>
            <a:endParaRPr lang="en-US" altLang="zh-CN" dirty="0"/>
          </a:p>
          <a:p>
            <a:pPr lvl="1"/>
            <a:r>
              <a:rPr lang="zh-CN" altLang="en-US" dirty="0"/>
              <a:t>利用静态分析找出改写某个值的所有写指令，在读取这个值之前检查上一次改写这个值得指令</a:t>
            </a:r>
            <a:r>
              <a:rPr lang="en-US" altLang="zh-CN" dirty="0"/>
              <a:t>ID</a:t>
            </a:r>
            <a:r>
              <a:rPr lang="zh-CN" altLang="en-US" dirty="0"/>
              <a:t>是否在静态分析得出的集合中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Castro, M. Costa, and T. Harris, “Securing software by enforcing data-flow integrity,” in </a:t>
            </a:r>
            <a:r>
              <a:rPr lang="en-US" altLang="zh-CN" sz="1400" i="1" dirty="0"/>
              <a:t>OSDI’06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9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内存错误是计算机安全中最古老的问题之一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/>
              <a:t>编写</a:t>
            </a:r>
            <a:r>
              <a:rPr lang="zh-CN" altLang="en-US" dirty="0" smtClean="0"/>
              <a:t>的程序更容易出现内存错误漏洞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通常认为这是因为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是类型不安全的语言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其根源是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语言的机器模型来源于</a:t>
            </a:r>
            <a:r>
              <a:rPr lang="en-US" altLang="zh-CN" dirty="0" smtClean="0"/>
              <a:t>PDP-11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PDP-11</a:t>
            </a:r>
            <a:r>
              <a:rPr lang="zh-CN" altLang="en-US" dirty="0" smtClean="0"/>
              <a:t>内存模型把内存视为连续的空间，任意运算的结果都可能是内存地址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优点：简单，可移植性好</a:t>
            </a:r>
          </a:p>
          <a:p>
            <a:pPr lvl="1"/>
            <a:r>
              <a:rPr lang="zh-CN" altLang="en-US" dirty="0" smtClean="0"/>
              <a:t>缺点：缺少内存安全上的支持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580763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Chisnall, David, et al. "Beyond the PDP-11: Architectural support for a memory-safe C abstract machine." ACM SIGPLAN Notices. Vol. 50. No. 4. ACM, 2015.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9460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针对控制流劫持的防御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Pointer Integrity</a:t>
            </a:r>
          </a:p>
          <a:p>
            <a:pPr lvl="1"/>
            <a:r>
              <a:rPr lang="zh-CN" altLang="en-US" dirty="0"/>
              <a:t>一些代码指针需要留在可写区域中，如用户指定的函数指针、返回地址等</a:t>
            </a:r>
            <a:endParaRPr lang="en-US" altLang="zh-CN" dirty="0"/>
          </a:p>
          <a:p>
            <a:pPr lvl="1"/>
            <a:r>
              <a:rPr lang="zh-CN" altLang="en-US" dirty="0"/>
              <a:t>仅保证代码指针不被修改并不能避免控制流劫持，比如通过读错误的虚函数表来改变控制流，这时代码指针没有被修改</a:t>
            </a:r>
            <a:endParaRPr lang="en-US" altLang="zh-CN" dirty="0"/>
          </a:p>
          <a:p>
            <a:pPr lvl="1"/>
            <a:r>
              <a:rPr lang="en-US" altLang="zh-CN" dirty="0"/>
              <a:t>Code Pointer Integrity</a:t>
            </a:r>
            <a:r>
              <a:rPr lang="zh-CN" altLang="en-US" dirty="0"/>
              <a:t>的意义并不大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39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针对控制流劫持的防御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Control-flow Integrity</a:t>
            </a:r>
          </a:p>
          <a:p>
            <a:pPr lvl="1"/>
            <a:r>
              <a:rPr lang="zh-CN" altLang="en-US" dirty="0" smtClean="0"/>
              <a:t>主要关注间接转移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最常见的攻击方式是对栈的攻击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Stack Cookie</a:t>
            </a:r>
            <a:r>
              <a:rPr lang="zh-CN" altLang="en-US" dirty="0" smtClean="0"/>
              <a:t>可以阻止缓冲区溢出，但无法阻止对返回地址的直接重写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Shadow Stacks</a:t>
            </a:r>
            <a:r>
              <a:rPr lang="zh-CN" altLang="en-US" dirty="0" smtClean="0"/>
              <a:t>在函数调用时额外保存一份返回地址，返回时比对保存在</a:t>
            </a:r>
            <a:r>
              <a:rPr lang="en-US" altLang="zh-CN" dirty="0" smtClean="0"/>
              <a:t>shadow stack</a:t>
            </a:r>
            <a:r>
              <a:rPr lang="zh-CN" altLang="en-US" dirty="0" smtClean="0"/>
              <a:t>中的返回地址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还可以通过静态分析控制流图的方法来得出转移指令的目标集合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smtClean="0"/>
              <a:t>WIT</a:t>
            </a:r>
            <a:r>
              <a:rPr lang="zh-CN" altLang="en-US" dirty="0" smtClean="0"/>
              <a:t>类似，不过要求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直接保存在转移指令后，以防止</a:t>
            </a:r>
            <a:r>
              <a:rPr lang="en-US" altLang="zh-CN" dirty="0" smtClean="0"/>
              <a:t>ID</a:t>
            </a:r>
            <a:r>
              <a:rPr lang="zh-CN" altLang="en-US" dirty="0" smtClean="0"/>
              <a:t>集合被修改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43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不同策略的比较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286" y="1922336"/>
            <a:ext cx="8679427" cy="3332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4476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 err="1"/>
              <a:t>Szekeres</a:t>
            </a:r>
            <a:r>
              <a:rPr lang="en-US" altLang="zh-CN" sz="1400" dirty="0"/>
              <a:t>, Laszlo, et al. "</a:t>
            </a:r>
            <a:r>
              <a:rPr lang="en-US" altLang="zh-CN" sz="1400" dirty="0" err="1"/>
              <a:t>Sok</a:t>
            </a:r>
            <a:r>
              <a:rPr lang="en-US" altLang="zh-CN" sz="1400" dirty="0"/>
              <a:t>: Eternal war in memory." Security and Privacy (SP), 2013 IEEE Symposium on. IEEE, 2013.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94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对指针进行边界检查是避免</a:t>
            </a:r>
            <a:r>
              <a:rPr lang="en-US" altLang="zh-CN" sz="2400" dirty="0" smtClean="0"/>
              <a:t>spatial error</a:t>
            </a:r>
            <a:r>
              <a:rPr lang="zh-CN" altLang="en-US" sz="2400" dirty="0" smtClean="0"/>
              <a:t>的有效手段</a:t>
            </a:r>
            <a:endParaRPr lang="en-US" altLang="zh-CN" sz="2400" dirty="0" smtClean="0"/>
          </a:p>
          <a:p>
            <a:r>
              <a:rPr lang="zh-CN" altLang="en-US" sz="2400" dirty="0" smtClean="0"/>
              <a:t>边界检查需要组织内存中指针元数据的存放方式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元数据与指针共同存放：</a:t>
            </a:r>
            <a:r>
              <a:rPr lang="en-US" altLang="zh-CN" sz="2000" dirty="0" smtClean="0"/>
              <a:t>fat pointer</a:t>
            </a:r>
          </a:p>
          <a:p>
            <a:pPr lvl="1"/>
            <a:r>
              <a:rPr lang="zh-CN" altLang="en-US" sz="2000" dirty="0" smtClean="0"/>
              <a:t>元数据与指针分离存放：</a:t>
            </a:r>
            <a:r>
              <a:rPr lang="en-US" altLang="zh-CN" sz="2000" dirty="0" smtClean="0"/>
              <a:t>shadow memory</a:t>
            </a:r>
          </a:p>
          <a:p>
            <a:r>
              <a:rPr lang="en-US" altLang="zh-CN" sz="2400" dirty="0" smtClean="0"/>
              <a:t>Low-fat Pointer</a:t>
            </a:r>
            <a:r>
              <a:rPr lang="zh-CN" altLang="en-US" sz="2400" dirty="0" smtClean="0"/>
              <a:t>将元数据编码在指针之中，使得元数据与指针能共同存放，同时保持指针本身的长度不变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8" y="5674243"/>
            <a:ext cx="3497213" cy="38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98" y="4452116"/>
            <a:ext cx="3497213" cy="937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32" y="4704347"/>
            <a:ext cx="212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Fat Pointer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9832" y="5625058"/>
            <a:ext cx="212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912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Fat Pointer</a:t>
            </a:r>
            <a:r>
              <a:rPr lang="zh-CN" altLang="en-US" dirty="0" smtClean="0"/>
              <a:t>的例子</a:t>
            </a:r>
            <a:r>
              <a:rPr lang="en-US" altLang="zh-CN" dirty="0" smtClean="0"/>
              <a:t>——CHERI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Capability Hardware Enhanced RISC Instructions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MIPS IV</a:t>
            </a:r>
            <a:r>
              <a:rPr lang="zh-CN" altLang="en-US" dirty="0" smtClean="0"/>
              <a:t>指令系统上增加的一个指令扩展，结合</a:t>
            </a:r>
            <a:r>
              <a:rPr lang="en-US" altLang="zh-CN" dirty="0" smtClean="0"/>
              <a:t>capability</a:t>
            </a:r>
            <a:r>
              <a:rPr lang="zh-CN" altLang="en-US" dirty="0"/>
              <a:t> 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tagged memory</a:t>
            </a:r>
            <a:r>
              <a:rPr lang="zh-CN" altLang="en-US" dirty="0" smtClean="0"/>
              <a:t>来共同实现字节粒度的指针保护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19" y="3816408"/>
            <a:ext cx="6053138" cy="2360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4476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Woodruff, Jonathan, et al. "The CHERI capability model: Revisiting RISC in an age of risk." Computer Architecture (ISCA), 2014 ACM/IEEE 41st International Symposium on. IEEE, 2014.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70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最初的</a:t>
            </a:r>
            <a:r>
              <a:rPr lang="en-US" altLang="zh-CN" dirty="0" smtClean="0"/>
              <a:t>Low-fat Pointer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在作者之前提出的名为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的处理器上改造而来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SAFE</a:t>
            </a:r>
            <a:r>
              <a:rPr lang="zh-CN" altLang="en-US" dirty="0" smtClean="0"/>
              <a:t>处理器按</a:t>
            </a:r>
            <a:r>
              <a:rPr lang="en-US" altLang="zh-CN" dirty="0" smtClean="0"/>
              <a:t>64</a:t>
            </a:r>
            <a:r>
              <a:rPr lang="zh-CN" altLang="en-US" dirty="0" smtClean="0"/>
              <a:t>长的字进行寻址，并增加了硬件数据类型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条处理指针的指令：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newp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offset</a:t>
            </a:r>
          </a:p>
          <a:p>
            <a:pPr lvl="2"/>
            <a:r>
              <a:rPr lang="en-US" altLang="zh-CN" dirty="0" err="1" smtClean="0"/>
              <a:t>addp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endParaRPr lang="en-US" altLang="zh-CN" dirty="0" smtClean="0"/>
          </a:p>
          <a:p>
            <a:pPr lvl="2"/>
            <a:r>
              <a:rPr lang="en-US" altLang="zh-CN" dirty="0" err="1"/>
              <a:t>l</a:t>
            </a:r>
            <a:r>
              <a:rPr lang="en-US" altLang="zh-CN" dirty="0" err="1" smtClean="0"/>
              <a:t>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Kwon, Albert, et al. "Low-fat pointers: compact encoding and efficient gate-level implementation of fat pointers for spatial safety and capability-based security." Proceedings of the 2013 ACM SIGSAC conference on Computer &amp; communications security. ACM, 2013.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378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指针的编码格式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86" y="1537495"/>
            <a:ext cx="5170572" cy="1998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3661570"/>
            <a:ext cx="4457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2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使用软件实现的</a:t>
            </a:r>
            <a:r>
              <a:rPr lang="en-US" altLang="zh-CN" dirty="0" smtClean="0"/>
              <a:t>Low-fat Pointer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体系结构上实现，不对硬件进行改动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通过在编译时插入检查代码来进行显式的检查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通过特殊的内存区域划分来快速计算指针元数据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Duck, Gregory J., and Roland HC Yap. "Heap bounds protection with low fat pointers." Proceedings of the 25th International Conference on Compiler Construction. ACM, 2016.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76" y="3516583"/>
            <a:ext cx="6941448" cy="2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年间提出了针对不同攻击的多种防御手段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canary</a:t>
            </a:r>
          </a:p>
          <a:p>
            <a:pPr lvl="1"/>
            <a:r>
              <a:rPr lang="en-US" altLang="zh-CN" dirty="0" smtClean="0"/>
              <a:t>Data Execution Prevention</a:t>
            </a:r>
          </a:p>
          <a:p>
            <a:pPr lvl="1"/>
            <a:r>
              <a:rPr lang="en-US" altLang="zh-CN" dirty="0" smtClean="0"/>
              <a:t>ASLR</a:t>
            </a:r>
          </a:p>
          <a:p>
            <a:r>
              <a:rPr lang="zh-CN" altLang="en-US" dirty="0"/>
              <a:t>仍</a:t>
            </a:r>
            <a:r>
              <a:rPr lang="zh-CN" altLang="en-US" dirty="0" smtClean="0"/>
              <a:t>有很多起作用的攻击手段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Oriented Programming (ROP)</a:t>
            </a:r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just-in-time compilation</a:t>
            </a:r>
          </a:p>
          <a:p>
            <a:r>
              <a:rPr lang="zh-CN" altLang="en-US" dirty="0" smtClean="0"/>
              <a:t>在内存安全上，攻击与防御呈现出一种“军备竞赛”的局面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内存攻击的一般模型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2" y="2152299"/>
            <a:ext cx="6095248" cy="4024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Szekeres, Laszlo, et al. "</a:t>
            </a:r>
            <a:r>
              <a:rPr lang="en-US" altLang="zh-CN" sz="1400" dirty="0" err="1"/>
              <a:t>Sok</a:t>
            </a:r>
            <a:r>
              <a:rPr lang="en-US" altLang="zh-CN" sz="1400" dirty="0"/>
              <a:t>: Eternal war in memory."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9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开始一次内存攻击首先需要触发内存错误，触发内存错误则需要制造一个无效指针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spatial error</a:t>
            </a:r>
            <a:r>
              <a:rPr lang="zh-CN" altLang="en-US" dirty="0" smtClean="0"/>
              <a:t>：越界指针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temporal error</a:t>
            </a:r>
            <a:r>
              <a:rPr lang="zh-CN" altLang="en-US" dirty="0" smtClean="0"/>
              <a:t>：指向已释放区域的指针</a:t>
            </a:r>
            <a:endParaRPr lang="en-US" altLang="zh-CN" dirty="0" smtClean="0"/>
          </a:p>
          <a:p>
            <a:r>
              <a:rPr lang="zh-CN" altLang="en-US" dirty="0" smtClean="0"/>
              <a:t>如何利用无效指针？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其进行读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可以直接获取敏感数据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可以通过无效指针修改影响程序行为的重要数据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50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600200"/>
            <a:ext cx="7816014" cy="152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代码破坏攻击 </a:t>
            </a:r>
            <a:r>
              <a:rPr lang="en-US" altLang="zh-CN" dirty="0" smtClean="0"/>
              <a:t>Code Corruption</a:t>
            </a:r>
          </a:p>
          <a:p>
            <a:pPr lvl="1"/>
            <a:r>
              <a:rPr lang="zh-CN" altLang="en-US" dirty="0" smtClean="0"/>
              <a:t>通过直接修改程序代码来影响程序行为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可以通过保证</a:t>
            </a:r>
            <a:r>
              <a:rPr lang="en-US" altLang="zh-CN" dirty="0" smtClean="0"/>
              <a:t>Code Integrity</a:t>
            </a:r>
            <a:r>
              <a:rPr lang="zh-CN" altLang="en-US" dirty="0" smtClean="0"/>
              <a:t>来阻止这一类攻击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保证可执行代码都是只读的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如利用页表的一位或几位来标记页面权限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在现在的软件执行环境中无法完全保证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Just-In-Time (JIT)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userscript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类软件需要在可写区域中生成需要执行的代码，导致一块内存区域在某个时间段中无法保证</a:t>
            </a:r>
            <a:r>
              <a:rPr lang="en-US" altLang="zh-CN" dirty="0" smtClean="0"/>
              <a:t>Code Integrity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2568" y="3016252"/>
            <a:ext cx="1612232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3031</Words>
  <Application>Microsoft Office PowerPoint</Application>
  <PresentationFormat>全屏显示(4:3)</PresentationFormat>
  <Paragraphs>267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Office 主题​​</vt:lpstr>
      <vt:lpstr>PowerPoint 演示文稿</vt:lpstr>
      <vt:lpstr>目录</vt:lpstr>
      <vt:lpstr>背景</vt:lpstr>
      <vt:lpstr>背景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目录</vt:lpstr>
      <vt:lpstr>目前广泛使用的防御措施</vt:lpstr>
      <vt:lpstr>目前广泛使用的防御措施</vt:lpstr>
      <vt:lpstr>防御措施的分类</vt:lpstr>
      <vt:lpstr>概率式方法</vt:lpstr>
      <vt:lpstr>概率式方法</vt:lpstr>
      <vt:lpstr>概率式方法</vt:lpstr>
      <vt:lpstr>概率方法</vt:lpstr>
      <vt:lpstr>确定性方法</vt:lpstr>
      <vt:lpstr>确定性方法</vt:lpstr>
      <vt:lpstr>确定性方法</vt:lpstr>
      <vt:lpstr>确定性方法</vt:lpstr>
      <vt:lpstr>确定性方法</vt:lpstr>
      <vt:lpstr>较弱的确定性方法</vt:lpstr>
      <vt:lpstr>较弱的确定性方法</vt:lpstr>
      <vt:lpstr>针对控制流劫持的防御</vt:lpstr>
      <vt:lpstr>针对控制流劫持的防御</vt:lpstr>
      <vt:lpstr>不同策略的比较</vt:lpstr>
      <vt:lpstr>Low-fat Pointer</vt:lpstr>
      <vt:lpstr>Low-fat Pointer</vt:lpstr>
      <vt:lpstr>Low-fat Pointer</vt:lpstr>
      <vt:lpstr>Low-fat Pointer</vt:lpstr>
      <vt:lpstr>Low-fat Pointer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东维</dc:creator>
  <cp:lastModifiedBy>陈 东维</cp:lastModifiedBy>
  <cp:revision>104</cp:revision>
  <dcterms:created xsi:type="dcterms:W3CDTF">2018-09-05T08:58:25Z</dcterms:created>
  <dcterms:modified xsi:type="dcterms:W3CDTF">2018-09-10T14:26:04Z</dcterms:modified>
</cp:coreProperties>
</file>