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9" r:id="rId1"/>
  </p:sldMasterIdLst>
  <p:notesMasterIdLst>
    <p:notesMasterId r:id="rId39"/>
  </p:notesMasterIdLst>
  <p:handoutMasterIdLst>
    <p:handoutMasterId r:id="rId40"/>
  </p:handoutMasterIdLst>
  <p:sldIdLst>
    <p:sldId id="256" r:id="rId2"/>
    <p:sldId id="798" r:id="rId3"/>
    <p:sldId id="817" r:id="rId4"/>
    <p:sldId id="816" r:id="rId5"/>
    <p:sldId id="818" r:id="rId6"/>
    <p:sldId id="822" r:id="rId7"/>
    <p:sldId id="812" r:id="rId8"/>
    <p:sldId id="810" r:id="rId9"/>
    <p:sldId id="811" r:id="rId10"/>
    <p:sldId id="813" r:id="rId11"/>
    <p:sldId id="819" r:id="rId12"/>
    <p:sldId id="814" r:id="rId13"/>
    <p:sldId id="820" r:id="rId14"/>
    <p:sldId id="823" r:id="rId15"/>
    <p:sldId id="815" r:id="rId16"/>
    <p:sldId id="821" r:id="rId17"/>
    <p:sldId id="826" r:id="rId18"/>
    <p:sldId id="827" r:id="rId19"/>
    <p:sldId id="835" r:id="rId20"/>
    <p:sldId id="828" r:id="rId21"/>
    <p:sldId id="829" r:id="rId22"/>
    <p:sldId id="830" r:id="rId23"/>
    <p:sldId id="833" r:id="rId24"/>
    <p:sldId id="836" r:id="rId25"/>
    <p:sldId id="837" r:id="rId26"/>
    <p:sldId id="838" r:id="rId27"/>
    <p:sldId id="831" r:id="rId28"/>
    <p:sldId id="834" r:id="rId29"/>
    <p:sldId id="839" r:id="rId30"/>
    <p:sldId id="840" r:id="rId31"/>
    <p:sldId id="841" r:id="rId32"/>
    <p:sldId id="843" r:id="rId33"/>
    <p:sldId id="844" r:id="rId34"/>
    <p:sldId id="832" r:id="rId35"/>
    <p:sldId id="824" r:id="rId36"/>
    <p:sldId id="825" r:id="rId37"/>
    <p:sldId id="715" r:id="rId38"/>
  </p:sldIdLst>
  <p:sldSz cx="9144000" cy="6858000" type="screen4x3"/>
  <p:notesSz cx="6858000" cy="9144000"/>
  <p:defaultTextStyle>
    <a:defPPr>
      <a:defRPr lang="zh-CN"/>
    </a:defPPr>
    <a:lvl1pPr algn="l" rtl="0" fontAlgn="base">
      <a:spcBef>
        <a:spcPct val="0"/>
      </a:spcBef>
      <a:spcAft>
        <a:spcPct val="0"/>
      </a:spcAft>
      <a:defRPr b="1" kern="1200">
        <a:solidFill>
          <a:schemeClr val="bg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bg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bg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bg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bg1"/>
        </a:solidFill>
        <a:latin typeface="Arial" pitchFamily="34" charset="0"/>
        <a:ea typeface="宋体" pitchFamily="2" charset="-122"/>
        <a:cs typeface="+mn-cs"/>
      </a:defRPr>
    </a:lvl5pPr>
    <a:lvl6pPr marL="2286000" algn="l" defTabSz="914400" rtl="0" eaLnBrk="1" latinLnBrk="0" hangingPunct="1">
      <a:defRPr b="1" kern="1200">
        <a:solidFill>
          <a:schemeClr val="bg1"/>
        </a:solidFill>
        <a:latin typeface="Arial" pitchFamily="34" charset="0"/>
        <a:ea typeface="宋体" pitchFamily="2" charset="-122"/>
        <a:cs typeface="+mn-cs"/>
      </a:defRPr>
    </a:lvl6pPr>
    <a:lvl7pPr marL="2743200" algn="l" defTabSz="914400" rtl="0" eaLnBrk="1" latinLnBrk="0" hangingPunct="1">
      <a:defRPr b="1" kern="1200">
        <a:solidFill>
          <a:schemeClr val="bg1"/>
        </a:solidFill>
        <a:latin typeface="Arial" pitchFamily="34" charset="0"/>
        <a:ea typeface="宋体" pitchFamily="2" charset="-122"/>
        <a:cs typeface="+mn-cs"/>
      </a:defRPr>
    </a:lvl7pPr>
    <a:lvl8pPr marL="3200400" algn="l" defTabSz="914400" rtl="0" eaLnBrk="1" latinLnBrk="0" hangingPunct="1">
      <a:defRPr b="1" kern="1200">
        <a:solidFill>
          <a:schemeClr val="bg1"/>
        </a:solidFill>
        <a:latin typeface="Arial" pitchFamily="34" charset="0"/>
        <a:ea typeface="宋体" pitchFamily="2" charset="-122"/>
        <a:cs typeface="+mn-cs"/>
      </a:defRPr>
    </a:lvl8pPr>
    <a:lvl9pPr marL="3657600" algn="l" defTabSz="914400" rtl="0" eaLnBrk="1" latinLnBrk="0" hangingPunct="1">
      <a:defRPr b="1" kern="1200">
        <a:solidFill>
          <a:schemeClr val="bg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CC9900"/>
    <a:srgbClr val="99FF99"/>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78975" autoAdjust="0"/>
  </p:normalViewPr>
  <p:slideViewPr>
    <p:cSldViewPr>
      <p:cViewPr varScale="1">
        <p:scale>
          <a:sx n="78" d="100"/>
          <a:sy n="78" d="100"/>
        </p:scale>
        <p:origin x="102"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514"/>
    </p:cViewPr>
  </p:sorterViewPr>
  <p:notesViewPr>
    <p:cSldViewPr>
      <p:cViewPr>
        <p:scale>
          <a:sx n="150" d="100"/>
          <a:sy n="150" d="100"/>
        </p:scale>
        <p:origin x="-552" y="6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50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defRPr>
            </a:lvl1pPr>
          </a:lstStyle>
          <a:p>
            <a:pPr>
              <a:defRPr/>
            </a:pPr>
            <a:endParaRPr lang="en-US" altLang="zh-CN"/>
          </a:p>
        </p:txBody>
      </p:sp>
      <p:sp>
        <p:nvSpPr>
          <p:cNvPr id="250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50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defRPr>
            </a:lvl1pPr>
          </a:lstStyle>
          <a:p>
            <a:pPr>
              <a:defRPr/>
            </a:pPr>
            <a:fld id="{A9126B5A-EB13-42F2-83E5-3FCF55A356A4}" type="slidenum">
              <a:rPr lang="en-US" altLang="zh-CN"/>
              <a:pPr>
                <a:defRPr/>
              </a:pPr>
              <a:t>‹#›</a:t>
            </a:fld>
            <a:endParaRPr lang="en-US" altLang="zh-CN"/>
          </a:p>
        </p:txBody>
      </p:sp>
    </p:spTree>
    <p:extLst>
      <p:ext uri="{BB962C8B-B14F-4D97-AF65-F5344CB8AC3E}">
        <p14:creationId xmlns:p14="http://schemas.microsoft.com/office/powerpoint/2010/main" val="4252914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defRPr>
            </a:lvl1pPr>
          </a:lstStyle>
          <a:p>
            <a:pPr>
              <a:defRPr/>
            </a:pPr>
            <a:endParaRPr lang="en-US" altLang="zh-CN"/>
          </a:p>
        </p:txBody>
      </p:sp>
      <p:sp>
        <p:nvSpPr>
          <p:cNvPr id="1075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defRPr>
            </a:lvl1pPr>
          </a:lstStyle>
          <a:p>
            <a:pPr>
              <a:defRPr/>
            </a:pPr>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defRPr>
            </a:lvl1pPr>
          </a:lstStyle>
          <a:p>
            <a:pPr>
              <a:defRPr/>
            </a:pPr>
            <a:fld id="{A1323B56-F179-4CBA-B162-C86E75DEA6B5}" type="slidenum">
              <a:rPr lang="en-US" altLang="zh-CN"/>
              <a:pPr>
                <a:defRPr/>
              </a:pPr>
              <a:t>‹#›</a:t>
            </a:fld>
            <a:endParaRPr lang="en-US" altLang="zh-CN"/>
          </a:p>
        </p:txBody>
      </p:sp>
    </p:spTree>
    <p:extLst>
      <p:ext uri="{BB962C8B-B14F-4D97-AF65-F5344CB8AC3E}">
        <p14:creationId xmlns:p14="http://schemas.microsoft.com/office/powerpoint/2010/main" val="3437657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bg1"/>
                </a:solidFill>
                <a:latin typeface="Arial" pitchFamily="34" charset="0"/>
                <a:ea typeface="宋体" pitchFamily="2" charset="-122"/>
              </a:defRPr>
            </a:lvl1pPr>
            <a:lvl2pPr marL="742950" indent="-285750" eaLnBrk="0" hangingPunct="0">
              <a:defRPr b="1">
                <a:solidFill>
                  <a:schemeClr val="bg1"/>
                </a:solidFill>
                <a:latin typeface="Arial" pitchFamily="34" charset="0"/>
                <a:ea typeface="宋体" pitchFamily="2" charset="-122"/>
              </a:defRPr>
            </a:lvl2pPr>
            <a:lvl3pPr marL="1143000" indent="-228600" eaLnBrk="0" hangingPunct="0">
              <a:defRPr b="1">
                <a:solidFill>
                  <a:schemeClr val="bg1"/>
                </a:solidFill>
                <a:latin typeface="Arial" pitchFamily="34" charset="0"/>
                <a:ea typeface="宋体" pitchFamily="2" charset="-122"/>
              </a:defRPr>
            </a:lvl3pPr>
            <a:lvl4pPr marL="1600200" indent="-228600" eaLnBrk="0" hangingPunct="0">
              <a:defRPr b="1">
                <a:solidFill>
                  <a:schemeClr val="bg1"/>
                </a:solidFill>
                <a:latin typeface="Arial" pitchFamily="34" charset="0"/>
                <a:ea typeface="宋体" pitchFamily="2" charset="-122"/>
              </a:defRPr>
            </a:lvl4pPr>
            <a:lvl5pPr marL="2057400" indent="-228600" eaLnBrk="0" hangingPunct="0">
              <a:defRPr b="1">
                <a:solidFill>
                  <a:schemeClr val="bg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bg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bg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bg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bg1"/>
                </a:solidFill>
                <a:latin typeface="Arial" pitchFamily="34" charset="0"/>
                <a:ea typeface="宋体" pitchFamily="2" charset="-122"/>
              </a:defRPr>
            </a:lvl9pPr>
          </a:lstStyle>
          <a:p>
            <a:pPr eaLnBrk="1" hangingPunct="1"/>
            <a:fld id="{1D2F33BC-3D48-4624-A109-21C884EE31C4}" type="slidenum">
              <a:rPr lang="en-US" altLang="zh-CN" b="0" smtClean="0">
                <a:solidFill>
                  <a:schemeClr val="tx1"/>
                </a:solidFill>
              </a:rPr>
              <a:pPr eaLnBrk="1" hangingPunct="1"/>
              <a:t>0</a:t>
            </a:fld>
            <a:endParaRPr lang="en-US" altLang="zh-CN" b="0" smtClean="0">
              <a:solidFill>
                <a:schemeClr val="tx1"/>
              </a:solidFill>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67472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register renaming eliminates write-after-write (WAW) and write-after-read (WAR) hazards, which are artifacts introduced by a) only having a limited number of ISA registers to use as specifiers and b) loops, which by their very nature will use the same register specifiers on every loop iteration.</a:t>
            </a:r>
          </a:p>
          <a:p>
            <a:pPr marL="228600" indent="-228600">
              <a:buAutoNum type="arabicPeriod"/>
            </a:pPr>
            <a:endParaRPr lang="en-US" altLang="zh-CN" dirty="0" smtClean="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zh-CN" dirty="0" smtClean="0"/>
              <a:t>As instructions are renamed, their register specifiers are explicitly updated to point to physical registers located in the physical register file</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altLang="zh-CN" dirty="0" smtClean="0"/>
          </a:p>
          <a:p>
            <a:pPr marL="228600" indent="-228600">
              <a:buAutoNum type="arabicPeriod"/>
            </a:pPr>
            <a:r>
              <a:rPr lang="en-US" altLang="zh-CN" dirty="0" smtClean="0"/>
              <a:t>A physical register file, containing many more registers than the ISA dictates, holds both the committed architectural register state and speculative register state.</a:t>
            </a:r>
          </a:p>
          <a:p>
            <a:pPr marL="228600" indent="-228600">
              <a:buAutoNum type="arabicPeriod"/>
            </a:pPr>
            <a:endParaRPr lang="en-US" altLang="zh-CN" dirty="0" smtClean="0"/>
          </a:p>
          <a:p>
            <a:pPr marL="228600" indent="-228600">
              <a:buAutoNum type="arabicPeriod"/>
            </a:pPr>
            <a:r>
              <a:rPr lang="en-US" altLang="zh-CN" dirty="0" smtClean="0"/>
              <a:t>This is in contrast to an "implicit renaming" or "data-in-ROB" out-of-order core design. The Architectural Register File only holds the committed register state, while the ROB holds</a:t>
            </a:r>
            <a:r>
              <a:rPr lang="en-US" altLang="zh-CN" baseline="0" dirty="0" smtClean="0"/>
              <a:t> </a:t>
            </a:r>
            <a:r>
              <a:rPr lang="en-US" altLang="zh-CN" dirty="0" smtClean="0"/>
              <a:t>the speculative write-back data</a:t>
            </a:r>
          </a:p>
          <a:p>
            <a:pPr marL="228600" indent="-228600">
              <a:buAutoNum type="arabicPeriod"/>
            </a:pPr>
            <a:endParaRPr lang="en-US" altLang="zh-CN" dirty="0" smtClean="0"/>
          </a:p>
          <a:p>
            <a:pPr marL="228600" indent="-228600">
              <a:buAutoNum type="arabicPeriod"/>
            </a:pPr>
            <a:r>
              <a:rPr lang="en-US" altLang="zh-CN" dirty="0" smtClean="0"/>
              <a:t>Each branch gets its own copy of the rename map table. On a branch mispredict, the map</a:t>
            </a:r>
            <a:r>
              <a:rPr lang="en-US" altLang="zh-CN" baseline="0" dirty="0" smtClean="0"/>
              <a:t> </a:t>
            </a:r>
            <a:r>
              <a:rPr lang="en-US" altLang="zh-CN" dirty="0" smtClean="0"/>
              <a:t>table can be reset from the </a:t>
            </a:r>
            <a:r>
              <a:rPr lang="en-US" altLang="zh-CN" dirty="0" err="1" smtClean="0"/>
              <a:t>mispredic</a:t>
            </a:r>
            <a:r>
              <a:rPr lang="en-US" altLang="zh-CN" dirty="0" smtClean="0"/>
              <a:t> branch's copy of the map table.</a:t>
            </a:r>
          </a:p>
          <a:p>
            <a:pPr marL="228600" indent="-228600">
              <a:buAutoNum type="arabicPeriod"/>
            </a:pPr>
            <a:endParaRPr lang="en-US" altLang="zh-CN" dirty="0" smtClean="0"/>
          </a:p>
          <a:p>
            <a:pPr marL="228600" indent="-228600">
              <a:buAutoNum type="arabicPeriod"/>
            </a:pPr>
            <a:r>
              <a:rPr lang="en-US" altLang="zh-CN" dirty="0" smtClean="0"/>
              <a:t>Exception</a:t>
            </a:r>
            <a:r>
              <a:rPr lang="zh-CN" altLang="en-US" dirty="0" smtClean="0"/>
              <a:t>：</a:t>
            </a:r>
            <a:r>
              <a:rPr lang="zh-CN" altLang="en-US" baseline="0" dirty="0" smtClean="0"/>
              <a:t> 两种策略（一步到位、回滚）</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12</a:t>
            </a:fld>
            <a:endParaRPr lang="en-US" altLang="zh-CN"/>
          </a:p>
        </p:txBody>
      </p:sp>
    </p:spTree>
    <p:extLst>
      <p:ext uri="{BB962C8B-B14F-4D97-AF65-F5344CB8AC3E}">
        <p14:creationId xmlns:p14="http://schemas.microsoft.com/office/powerpoint/2010/main" val="38250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sz="1200" b="0" i="0" u="none" strike="noStrike" kern="1200" baseline="0" dirty="0" smtClean="0">
                <a:solidFill>
                  <a:schemeClr val="tx1"/>
                </a:solidFill>
                <a:latin typeface="Arial" pitchFamily="34" charset="0"/>
                <a:ea typeface="宋体" pitchFamily="2" charset="-122"/>
                <a:cs typeface="+mn-cs"/>
              </a:rPr>
              <a:t>The Busy Table tracks the readiness status of each physical register. If all physical operands are ready, the instruction will be ready to be issued.</a:t>
            </a:r>
          </a:p>
          <a:p>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2. The Free List is implemented as a bit-vector. A priority decoder can then be used to find the first free register. BOOM uses a cascading priority decoder to allocate multiple registers per cycle</a:t>
            </a:r>
          </a:p>
          <a:p>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3. Free List support for Branch</a:t>
            </a:r>
            <a:r>
              <a:rPr lang="zh-CN" altLang="en-US" sz="1200" b="0" i="0" u="none" strike="noStrike" kern="1200" baseline="0" dirty="0" smtClean="0">
                <a:solidFill>
                  <a:schemeClr val="tx1"/>
                </a:solidFill>
                <a:latin typeface="Arial" pitchFamily="34" charset="0"/>
                <a:ea typeface="宋体" pitchFamily="2" charset="-122"/>
                <a:cs typeface="+mn-cs"/>
              </a:rPr>
              <a:t>：</a:t>
            </a:r>
            <a:r>
              <a:rPr lang="en-US" altLang="zh-CN" sz="1200" b="0" i="0" u="none" strike="noStrike" kern="1200" baseline="0" dirty="0" smtClean="0">
                <a:solidFill>
                  <a:schemeClr val="tx1"/>
                </a:solidFill>
                <a:latin typeface="Arial" pitchFamily="34" charset="0"/>
                <a:ea typeface="宋体" pitchFamily="2" charset="-122"/>
                <a:cs typeface="+mn-cs"/>
              </a:rPr>
              <a:t>the Free List also sets aside a new "Allocation List", initialized to zero. As new physical registers are allocated, the Allocation List for each branch is updated to track all of the physical registers that have been allocated after the branch. If a misspeculation occurs, its Allocation List is added back to the Free List by </a:t>
            </a:r>
            <a:r>
              <a:rPr lang="en-US" altLang="zh-CN" sz="1200" b="0" i="0" u="none" strike="noStrike" kern="1200" baseline="0" dirty="0" err="1" smtClean="0">
                <a:solidFill>
                  <a:schemeClr val="tx1"/>
                </a:solidFill>
                <a:latin typeface="Arial" pitchFamily="34" charset="0"/>
                <a:ea typeface="宋体" pitchFamily="2" charset="-122"/>
                <a:cs typeface="+mn-cs"/>
              </a:rPr>
              <a:t>OR'ing</a:t>
            </a:r>
            <a:r>
              <a:rPr lang="en-US" altLang="zh-CN" sz="1200" b="0" i="0" u="none" strike="noStrike" kern="1200" baseline="0" dirty="0" smtClean="0">
                <a:solidFill>
                  <a:schemeClr val="tx1"/>
                </a:solidFill>
                <a:latin typeface="Arial" pitchFamily="34" charset="0"/>
                <a:ea typeface="宋体" pitchFamily="2" charset="-122"/>
                <a:cs typeface="+mn-cs"/>
              </a:rPr>
              <a:t> the branch's Allocation List with the Free List</a:t>
            </a:r>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13</a:t>
            </a:fld>
            <a:endParaRPr lang="en-US" altLang="zh-CN"/>
          </a:p>
        </p:txBody>
      </p:sp>
    </p:spTree>
    <p:extLst>
      <p:ext uri="{BB962C8B-B14F-4D97-AF65-F5344CB8AC3E}">
        <p14:creationId xmlns:p14="http://schemas.microsoft.com/office/powerpoint/2010/main" val="32036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14</a:t>
            </a:fld>
            <a:endParaRPr lang="en-US" altLang="zh-CN"/>
          </a:p>
        </p:txBody>
      </p:sp>
    </p:spTree>
    <p:extLst>
      <p:ext uri="{BB962C8B-B14F-4D97-AF65-F5344CB8AC3E}">
        <p14:creationId xmlns:p14="http://schemas.microsoft.com/office/powerpoint/2010/main" val="842547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en-US" altLang="zh-CN" baseline="0" dirty="0" smtClean="0"/>
              <a:t> </a:t>
            </a:r>
            <a:r>
              <a:rPr lang="zh-CN" altLang="en-US" dirty="0" smtClean="0"/>
              <a:t>跟踪流水线上所有指令、按序执行的假象</a:t>
            </a:r>
            <a:endParaRPr lang="en-US" altLang="zh-CN" dirty="0" smtClean="0"/>
          </a:p>
          <a:p>
            <a:r>
              <a:rPr lang="en-US" altLang="zh-CN" dirty="0" smtClean="0"/>
              <a:t>2.</a:t>
            </a:r>
            <a:r>
              <a:rPr lang="en-US" altLang="zh-CN" baseline="0" dirty="0" smtClean="0"/>
              <a:t> </a:t>
            </a:r>
            <a:r>
              <a:rPr lang="en-US" altLang="zh-CN" dirty="0" smtClean="0"/>
              <a:t>Dispatch</a:t>
            </a:r>
            <a:r>
              <a:rPr lang="zh-CN" altLang="en-US" dirty="0" smtClean="0"/>
              <a:t>：</a:t>
            </a:r>
            <a:r>
              <a:rPr lang="en-US" altLang="zh-CN" dirty="0" smtClean="0"/>
              <a:t>ROB</a:t>
            </a:r>
            <a:r>
              <a:rPr lang="en-US" altLang="zh-CN" baseline="0" dirty="0" smtClean="0"/>
              <a:t> &amp; Issue Window</a:t>
            </a:r>
            <a:r>
              <a:rPr lang="zh-CN" altLang="en-US" baseline="0" dirty="0" smtClean="0"/>
              <a:t>、</a:t>
            </a:r>
            <a:r>
              <a:rPr lang="en-US" altLang="zh-CN" baseline="0" dirty="0" smtClean="0"/>
              <a:t>marked busy</a:t>
            </a:r>
            <a:r>
              <a:rPr lang="zh-CN" altLang="en-US" baseline="0" dirty="0" smtClean="0"/>
              <a:t>，如果指令</a:t>
            </a:r>
            <a:r>
              <a:rPr lang="en-US" altLang="zh-CN" baseline="0" dirty="0" smtClean="0"/>
              <a:t>Completed</a:t>
            </a:r>
            <a:r>
              <a:rPr lang="zh-CN" altLang="en-US" baseline="0" dirty="0" smtClean="0"/>
              <a:t>就会被标记为</a:t>
            </a:r>
            <a:r>
              <a:rPr lang="en-US" altLang="zh-CN" baseline="0" dirty="0" smtClean="0"/>
              <a:t>not busy</a:t>
            </a:r>
          </a:p>
          <a:p>
            <a:r>
              <a:rPr lang="en-US" altLang="zh-CN" baseline="0" dirty="0" smtClean="0"/>
              <a:t>3. </a:t>
            </a:r>
            <a:r>
              <a:rPr lang="zh-CN" altLang="en-US" baseline="0" dirty="0" smtClean="0"/>
              <a:t>若位于</a:t>
            </a:r>
            <a:r>
              <a:rPr lang="en-US" altLang="zh-CN" baseline="0" dirty="0" smtClean="0"/>
              <a:t>ROB head</a:t>
            </a:r>
            <a:r>
              <a:rPr lang="zh-CN" altLang="en-US" baseline="0" dirty="0" smtClean="0"/>
              <a:t>的指令发生</a:t>
            </a:r>
            <a:r>
              <a:rPr lang="en-US" altLang="zh-CN" baseline="0" dirty="0" smtClean="0"/>
              <a:t>Exception</a:t>
            </a:r>
            <a:r>
              <a:rPr lang="zh-CN" altLang="en-US" baseline="0" dirty="0" smtClean="0"/>
              <a:t>，</a:t>
            </a:r>
            <a:r>
              <a:rPr lang="en-US" altLang="zh-CN" baseline="0" dirty="0" smtClean="0"/>
              <a:t>ROB</a:t>
            </a:r>
            <a:r>
              <a:rPr lang="zh-CN" altLang="en-US" baseline="0" dirty="0" smtClean="0"/>
              <a:t>可以选择回滚的方式回退机器状态（</a:t>
            </a:r>
            <a:r>
              <a:rPr lang="en-US" altLang="zh-CN" baseline="0" dirty="0" smtClean="0"/>
              <a:t>table mapping </a:t>
            </a:r>
            <a:r>
              <a:rPr lang="zh-CN" altLang="en-US" baseline="0" dirty="0" smtClean="0"/>
              <a:t>和 </a:t>
            </a:r>
            <a:r>
              <a:rPr lang="en-US" altLang="zh-CN" baseline="0" dirty="0" smtClean="0"/>
              <a:t>free list</a:t>
            </a:r>
            <a:r>
              <a:rPr lang="zh-CN" altLang="en-US" baseline="0" dirty="0" smtClean="0"/>
              <a:t>），整个流水线会被</a:t>
            </a:r>
            <a:r>
              <a:rPr lang="en-US" altLang="zh-CN" baseline="0" dirty="0" smtClean="0"/>
              <a:t>flush</a:t>
            </a:r>
          </a:p>
          <a:p>
            <a:r>
              <a:rPr lang="en-US" altLang="zh-CN" baseline="0" dirty="0" smtClean="0"/>
              <a:t>4. </a:t>
            </a:r>
            <a:r>
              <a:rPr lang="en-US" altLang="zh-CN" sz="1200" b="0" i="0" u="none" strike="noStrike" kern="1200" baseline="0" dirty="0" smtClean="0">
                <a:solidFill>
                  <a:schemeClr val="tx1"/>
                </a:solidFill>
                <a:latin typeface="Arial" pitchFamily="34" charset="0"/>
                <a:ea typeface="宋体" pitchFamily="2" charset="-122"/>
                <a:cs typeface="+mn-cs"/>
              </a:rPr>
              <a:t>W</a:t>
            </a:r>
            <a:r>
              <a:rPr lang="zh-CN" altLang="en-US" sz="1200" b="0" i="0" u="none" strike="noStrike" kern="1200" baseline="0" dirty="0" smtClean="0">
                <a:solidFill>
                  <a:schemeClr val="tx1"/>
                </a:solidFill>
                <a:latin typeface="Arial" pitchFamily="34" charset="0"/>
                <a:ea typeface="宋体" pitchFamily="2" charset="-122"/>
                <a:cs typeface="+mn-cs"/>
              </a:rPr>
              <a:t> 是同时</a:t>
            </a:r>
            <a:r>
              <a:rPr lang="en-US" altLang="zh-CN" sz="1200" b="0" i="0" u="none" strike="noStrike" kern="1200" baseline="0" dirty="0" smtClean="0">
                <a:solidFill>
                  <a:schemeClr val="tx1"/>
                </a:solidFill>
                <a:latin typeface="Arial" pitchFamily="34" charset="0"/>
                <a:ea typeface="宋体" pitchFamily="2" charset="-122"/>
                <a:cs typeface="+mn-cs"/>
              </a:rPr>
              <a:t>Dispatch</a:t>
            </a:r>
            <a:r>
              <a:rPr lang="zh-CN" altLang="en-US" sz="1200" b="0" i="0" u="none" strike="noStrike" kern="1200" baseline="0" dirty="0" smtClean="0">
                <a:solidFill>
                  <a:schemeClr val="tx1"/>
                </a:solidFill>
                <a:latin typeface="Arial" pitchFamily="34" charset="0"/>
                <a:ea typeface="宋体" pitchFamily="2" charset="-122"/>
                <a:cs typeface="+mn-cs"/>
              </a:rPr>
              <a:t>或提交的指令数目</a:t>
            </a:r>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5. </a:t>
            </a:r>
            <a:r>
              <a:rPr lang="zh-CN" altLang="en-US" sz="1200" b="0" i="0" u="none" strike="noStrike" kern="1200" baseline="0" dirty="0" smtClean="0">
                <a:solidFill>
                  <a:schemeClr val="tx1"/>
                </a:solidFill>
                <a:latin typeface="Arial" pitchFamily="34" charset="0"/>
                <a:ea typeface="宋体" pitchFamily="2" charset="-122"/>
                <a:cs typeface="+mn-cs"/>
              </a:rPr>
              <a:t>每次被</a:t>
            </a:r>
            <a:r>
              <a:rPr lang="en-US" altLang="zh-CN" sz="1200" b="0" i="0" u="none" strike="noStrike" kern="1200" baseline="0" dirty="0" smtClean="0">
                <a:solidFill>
                  <a:schemeClr val="tx1"/>
                </a:solidFill>
                <a:latin typeface="Arial" pitchFamily="34" charset="0"/>
                <a:ea typeface="宋体" pitchFamily="2" charset="-122"/>
                <a:cs typeface="+mn-cs"/>
              </a:rPr>
              <a:t>dispatch</a:t>
            </a:r>
            <a:r>
              <a:rPr lang="zh-CN" altLang="en-US" sz="1200" b="0" i="0" u="none" strike="noStrike" kern="1200" baseline="0" dirty="0" smtClean="0">
                <a:solidFill>
                  <a:schemeClr val="tx1"/>
                </a:solidFill>
                <a:latin typeface="Arial" pitchFamily="34" charset="0"/>
                <a:ea typeface="宋体" pitchFamily="2" charset="-122"/>
                <a:cs typeface="+mn-cs"/>
              </a:rPr>
              <a:t>的指令必须是地址连续的，并且是对齐的，这样子多个</a:t>
            </a:r>
            <a:r>
              <a:rPr lang="en-US" altLang="zh-CN" sz="1200" b="0" i="0" u="none" strike="noStrike" kern="1200" baseline="0" dirty="0" smtClean="0">
                <a:solidFill>
                  <a:schemeClr val="tx1"/>
                </a:solidFill>
                <a:latin typeface="Arial" pitchFamily="34" charset="0"/>
                <a:ea typeface="宋体" pitchFamily="2" charset="-122"/>
                <a:cs typeface="+mn-cs"/>
              </a:rPr>
              <a:t>bank</a:t>
            </a:r>
            <a:r>
              <a:rPr lang="zh-CN" altLang="en-US" sz="1200" b="0" i="0" u="none" strike="noStrike" kern="1200" baseline="0" dirty="0" smtClean="0">
                <a:solidFill>
                  <a:schemeClr val="tx1"/>
                </a:solidFill>
                <a:latin typeface="Arial" pitchFamily="34" charset="0"/>
                <a:ea typeface="宋体" pitchFamily="2" charset="-122"/>
                <a:cs typeface="+mn-cs"/>
              </a:rPr>
              <a:t>能共享</a:t>
            </a:r>
            <a:r>
              <a:rPr lang="en-US" altLang="zh-CN" sz="1200" b="0" i="0" u="none" strike="noStrike" kern="1200" baseline="0" dirty="0" smtClean="0">
                <a:solidFill>
                  <a:schemeClr val="tx1"/>
                </a:solidFill>
                <a:latin typeface="Arial" pitchFamily="34" charset="0"/>
                <a:ea typeface="宋体" pitchFamily="2" charset="-122"/>
                <a:cs typeface="+mn-cs"/>
              </a:rPr>
              <a:t>PC</a:t>
            </a:r>
            <a:r>
              <a:rPr lang="zh-CN" altLang="en-US" sz="1200" b="0" i="0" u="none" strike="noStrike" kern="1200" baseline="0" dirty="0" smtClean="0">
                <a:solidFill>
                  <a:schemeClr val="tx1"/>
                </a:solidFill>
                <a:latin typeface="Arial" pitchFamily="34" charset="0"/>
                <a:ea typeface="宋体" pitchFamily="2" charset="-122"/>
                <a:cs typeface="+mn-cs"/>
              </a:rPr>
              <a:t>的高位域，</a:t>
            </a:r>
            <a:r>
              <a:rPr lang="en-US" altLang="zh-CN" sz="1200" b="0" i="0" u="none" strike="noStrike" kern="1200" baseline="0" dirty="0" smtClean="0">
                <a:solidFill>
                  <a:schemeClr val="tx1"/>
                </a:solidFill>
                <a:latin typeface="Arial" pitchFamily="34" charset="0"/>
                <a:ea typeface="宋体" pitchFamily="2" charset="-122"/>
                <a:cs typeface="+mn-cs"/>
              </a:rPr>
              <a:t>PC</a:t>
            </a:r>
            <a:r>
              <a:rPr lang="zh-CN" altLang="en-US" sz="1200" b="0" i="0" u="none" strike="noStrike" kern="1200" baseline="0" dirty="0" smtClean="0">
                <a:solidFill>
                  <a:schemeClr val="tx1"/>
                </a:solidFill>
                <a:latin typeface="Arial" pitchFamily="34" charset="0"/>
                <a:ea typeface="宋体" pitchFamily="2" charset="-122"/>
                <a:cs typeface="+mn-cs"/>
              </a:rPr>
              <a:t>的低位域用来索引</a:t>
            </a:r>
            <a:r>
              <a:rPr lang="en-US" altLang="zh-CN" sz="1200" b="0" i="0" u="none" strike="noStrike" kern="1200" baseline="0" dirty="0" smtClean="0">
                <a:solidFill>
                  <a:schemeClr val="tx1"/>
                </a:solidFill>
                <a:latin typeface="Arial" pitchFamily="34" charset="0"/>
                <a:ea typeface="宋体" pitchFamily="2" charset="-122"/>
                <a:cs typeface="+mn-cs"/>
              </a:rPr>
              <a:t>Bank</a:t>
            </a:r>
            <a:r>
              <a:rPr lang="zh-CN" altLang="en-US" sz="1200" b="0" i="0" u="none" strike="noStrike" kern="1200" baseline="0" dirty="0" smtClean="0">
                <a:solidFill>
                  <a:schemeClr val="tx1"/>
                </a:solidFill>
                <a:latin typeface="Arial" pitchFamily="34" charset="0"/>
                <a:ea typeface="宋体" pitchFamily="2" charset="-122"/>
                <a:cs typeface="+mn-cs"/>
              </a:rPr>
              <a:t>。所以，</a:t>
            </a:r>
            <a:r>
              <a:rPr lang="en-US" altLang="zh-CN" sz="1200" b="0" i="0" u="none" strike="noStrike" kern="1200" baseline="0" dirty="0" smtClean="0">
                <a:solidFill>
                  <a:schemeClr val="tx1"/>
                </a:solidFill>
                <a:latin typeface="Arial" pitchFamily="34" charset="0"/>
                <a:ea typeface="宋体" pitchFamily="2" charset="-122"/>
                <a:cs typeface="+mn-cs"/>
              </a:rPr>
              <a:t>branch</a:t>
            </a:r>
            <a:r>
              <a:rPr lang="zh-CN" altLang="en-US" sz="1200" b="0" i="0" u="none" strike="noStrike" kern="1200" baseline="0" dirty="0" smtClean="0">
                <a:solidFill>
                  <a:schemeClr val="tx1"/>
                </a:solidFill>
                <a:latin typeface="Arial" pitchFamily="34" charset="0"/>
                <a:ea typeface="宋体" pitchFamily="2" charset="-122"/>
                <a:cs typeface="+mn-cs"/>
              </a:rPr>
              <a:t>指令可能带来</a:t>
            </a:r>
            <a:r>
              <a:rPr lang="en-US" altLang="zh-CN" sz="1200" b="0" i="0" u="none" strike="noStrike" kern="1200" baseline="0" dirty="0" smtClean="0">
                <a:solidFill>
                  <a:schemeClr val="tx1"/>
                </a:solidFill>
                <a:latin typeface="Arial" pitchFamily="34" charset="0"/>
                <a:ea typeface="宋体" pitchFamily="2" charset="-122"/>
                <a:cs typeface="+mn-cs"/>
              </a:rPr>
              <a:t>Bubble</a:t>
            </a:r>
          </a:p>
          <a:p>
            <a:r>
              <a:rPr lang="en-US" altLang="zh-CN" sz="1200" b="0" i="0" u="none" strike="noStrike" kern="1200" baseline="0" dirty="0" smtClean="0">
                <a:solidFill>
                  <a:schemeClr val="tx1"/>
                </a:solidFill>
                <a:latin typeface="Arial" pitchFamily="34" charset="0"/>
                <a:ea typeface="宋体" pitchFamily="2" charset="-122"/>
                <a:cs typeface="+mn-cs"/>
              </a:rPr>
              <a:t>6. other miscellaneous</a:t>
            </a:r>
            <a:r>
              <a:rPr lang="zh-CN" altLang="en-US" sz="1200" b="0" i="0" u="none" strike="noStrike" kern="1200" baseline="0" dirty="0" smtClean="0">
                <a:solidFill>
                  <a:schemeClr val="tx1"/>
                </a:solidFill>
                <a:latin typeface="Arial" pitchFamily="34" charset="0"/>
                <a:ea typeface="宋体" pitchFamily="2" charset="-122"/>
                <a:cs typeface="+mn-cs"/>
              </a:rPr>
              <a:t>（五花八门）</a:t>
            </a:r>
            <a:r>
              <a:rPr lang="en-US" altLang="zh-CN" sz="1200" b="0" i="0" u="none" strike="noStrike" kern="1200" baseline="0" dirty="0" smtClean="0">
                <a:solidFill>
                  <a:schemeClr val="tx1"/>
                </a:solidFill>
                <a:latin typeface="Arial" pitchFamily="34" charset="0"/>
                <a:ea typeface="宋体" pitchFamily="2" charset="-122"/>
                <a:cs typeface="+mn-cs"/>
              </a:rPr>
              <a:t> data (e.g., helpful for statistic</a:t>
            </a:r>
            <a:r>
              <a:rPr lang="zh-CN" altLang="en-US" sz="1200" b="0" i="0" u="none" strike="noStrike" kern="1200" baseline="0" dirty="0" smtClean="0">
                <a:solidFill>
                  <a:schemeClr val="tx1"/>
                </a:solidFill>
                <a:latin typeface="Arial" pitchFamily="34" charset="0"/>
                <a:ea typeface="宋体" pitchFamily="2" charset="-122"/>
                <a:cs typeface="+mn-cs"/>
              </a:rPr>
              <a:t>（统计的）</a:t>
            </a:r>
            <a:r>
              <a:rPr lang="en-US" altLang="zh-CN" sz="1200" b="0" i="0" u="none" strike="noStrike" kern="1200" baseline="0" dirty="0" smtClean="0">
                <a:solidFill>
                  <a:schemeClr val="tx1"/>
                </a:solidFill>
                <a:latin typeface="Arial" pitchFamily="34" charset="0"/>
                <a:ea typeface="宋体" pitchFamily="2" charset="-122"/>
                <a:cs typeface="+mn-cs"/>
              </a:rPr>
              <a:t> tracking)</a:t>
            </a:r>
          </a:p>
          <a:p>
            <a:endParaRPr lang="en-US" altLang="zh-CN" sz="1200" b="0" i="0" u="none" strike="noStrike" kern="1200" baseline="0" dirty="0" smtClean="0">
              <a:solidFill>
                <a:schemeClr val="tx1"/>
              </a:solidFill>
              <a:latin typeface="Arial" pitchFamily="34" charset="0"/>
              <a:ea typeface="宋体" pitchFamily="2" charset="-122"/>
              <a:cs typeface="+mn-cs"/>
            </a:endParaRPr>
          </a:p>
          <a:p>
            <a:r>
              <a:rPr lang="en-US" altLang="zh-CN" sz="1200" b="0" i="0" u="none" strike="noStrike" kern="1200" baseline="0" dirty="0" smtClean="0">
                <a:solidFill>
                  <a:schemeClr val="tx1"/>
                </a:solidFill>
                <a:latin typeface="Arial" pitchFamily="34" charset="0"/>
                <a:ea typeface="宋体" pitchFamily="2" charset="-122"/>
                <a:cs typeface="+mn-cs"/>
              </a:rPr>
              <a:t>7. </a:t>
            </a:r>
            <a:r>
              <a:rPr lang="zh-CN" altLang="en-US" sz="1200" b="0" i="0" u="none" strike="noStrike" kern="1200" baseline="0" dirty="0" smtClean="0">
                <a:solidFill>
                  <a:schemeClr val="tx1"/>
                </a:solidFill>
                <a:latin typeface="Arial" pitchFamily="34" charset="0"/>
                <a:ea typeface="宋体" pitchFamily="2" charset="-122"/>
                <a:cs typeface="+mn-cs"/>
              </a:rPr>
              <a:t>当</a:t>
            </a:r>
            <a:r>
              <a:rPr lang="en-US" altLang="zh-CN" sz="1200" b="0" i="0" u="none" strike="noStrike" kern="1200" baseline="0" dirty="0" smtClean="0">
                <a:solidFill>
                  <a:schemeClr val="tx1"/>
                </a:solidFill>
                <a:latin typeface="Arial" pitchFamily="34" charset="0"/>
                <a:ea typeface="宋体" pitchFamily="2" charset="-122"/>
                <a:cs typeface="+mn-cs"/>
              </a:rPr>
              <a:t>store</a:t>
            </a:r>
            <a:r>
              <a:rPr lang="zh-CN" altLang="en-US" sz="1200" b="0" i="0" u="none" strike="noStrike" kern="1200" baseline="0" dirty="0" smtClean="0">
                <a:solidFill>
                  <a:schemeClr val="tx1"/>
                </a:solidFill>
                <a:latin typeface="Arial" pitchFamily="34" charset="0"/>
                <a:ea typeface="宋体" pitchFamily="2" charset="-122"/>
                <a:cs typeface="+mn-cs"/>
              </a:rPr>
              <a:t>指令被提交时，该指令被发送到</a:t>
            </a:r>
            <a:r>
              <a:rPr lang="en-US" altLang="zh-CN" sz="1200" b="0" i="0" u="none" strike="noStrike" kern="1200" baseline="0" dirty="0" smtClean="0">
                <a:solidFill>
                  <a:schemeClr val="tx1"/>
                </a:solidFill>
                <a:latin typeface="Arial" pitchFamily="34" charset="0"/>
                <a:ea typeface="宋体" pitchFamily="2" charset="-122"/>
                <a:cs typeface="+mn-cs"/>
              </a:rPr>
              <a:t>memory</a:t>
            </a:r>
            <a:r>
              <a:rPr lang="zh-CN" altLang="en-US" sz="1200" b="0" i="0" u="none" strike="noStrike" kern="1200" baseline="0" dirty="0" smtClean="0">
                <a:solidFill>
                  <a:schemeClr val="tx1"/>
                </a:solidFill>
                <a:latin typeface="Arial" pitchFamily="34" charset="0"/>
                <a:ea typeface="宋体" pitchFamily="2" charset="-122"/>
                <a:cs typeface="+mn-cs"/>
              </a:rPr>
              <a:t>，对于多个</a:t>
            </a:r>
            <a:r>
              <a:rPr lang="en-US" altLang="zh-CN" sz="1200" b="0" i="0" u="none" strike="noStrike" kern="1200" baseline="0" dirty="0" smtClean="0">
                <a:solidFill>
                  <a:schemeClr val="tx1"/>
                </a:solidFill>
                <a:latin typeface="Arial" pitchFamily="34" charset="0"/>
                <a:ea typeface="宋体" pitchFamily="2" charset="-122"/>
                <a:cs typeface="+mn-cs"/>
              </a:rPr>
              <a:t>stores</a:t>
            </a:r>
            <a:r>
              <a:rPr lang="zh-CN" altLang="en-US" sz="1200" b="0" i="0" u="none" strike="noStrike" kern="1200" baseline="0" dirty="0" smtClean="0">
                <a:solidFill>
                  <a:schemeClr val="tx1"/>
                </a:solidFill>
                <a:latin typeface="Arial" pitchFamily="34" charset="0"/>
                <a:ea typeface="宋体" pitchFamily="2" charset="-122"/>
                <a:cs typeface="+mn-cs"/>
              </a:rPr>
              <a:t>同时被提交，</a:t>
            </a:r>
            <a:r>
              <a:rPr lang="en-US" altLang="zh-CN" sz="1200" b="0" i="0" u="none" strike="noStrike" kern="1200" baseline="0" dirty="0" smtClean="0">
                <a:solidFill>
                  <a:schemeClr val="tx1"/>
                </a:solidFill>
                <a:latin typeface="Arial" pitchFamily="34" charset="0"/>
                <a:ea typeface="宋体" pitchFamily="2" charset="-122"/>
                <a:cs typeface="+mn-cs"/>
              </a:rPr>
              <a:t>LSU</a:t>
            </a:r>
            <a:r>
              <a:rPr lang="zh-CN" altLang="en-US" sz="1200" b="0" i="0" u="none" strike="noStrike" kern="1200" baseline="0" dirty="0" smtClean="0">
                <a:solidFill>
                  <a:schemeClr val="tx1"/>
                </a:solidFill>
                <a:latin typeface="Arial" pitchFamily="34" charset="0"/>
                <a:ea typeface="宋体" pitchFamily="2" charset="-122"/>
                <a:cs typeface="+mn-cs"/>
              </a:rPr>
              <a:t>会被告知有多少个</a:t>
            </a:r>
            <a:r>
              <a:rPr lang="en-US" altLang="zh-CN" sz="1200" b="0" i="0" u="none" strike="noStrike" kern="1200" baseline="0" dirty="0" smtClean="0">
                <a:solidFill>
                  <a:schemeClr val="tx1"/>
                </a:solidFill>
                <a:latin typeface="Arial" pitchFamily="34" charset="0"/>
                <a:ea typeface="宋体" pitchFamily="2" charset="-122"/>
                <a:cs typeface="+mn-cs"/>
              </a:rPr>
              <a:t>stores</a:t>
            </a:r>
            <a:r>
              <a:rPr lang="zh-CN" altLang="en-US" sz="1200" b="0" i="0" u="none" strike="noStrike" kern="1200" baseline="0" dirty="0" smtClean="0">
                <a:solidFill>
                  <a:schemeClr val="tx1"/>
                </a:solidFill>
                <a:latin typeface="Arial" pitchFamily="34" charset="0"/>
                <a:ea typeface="宋体" pitchFamily="2" charset="-122"/>
                <a:cs typeface="+mn-cs"/>
              </a:rPr>
              <a:t>被提交，</a:t>
            </a:r>
            <a:r>
              <a:rPr lang="en-US" altLang="zh-CN" sz="1200" b="0" i="0" u="none" strike="noStrike" kern="1200" baseline="0" dirty="0" smtClean="0">
                <a:solidFill>
                  <a:schemeClr val="tx1"/>
                </a:solidFill>
                <a:latin typeface="Arial" pitchFamily="34" charset="0"/>
                <a:ea typeface="宋体" pitchFamily="2" charset="-122"/>
                <a:cs typeface="+mn-cs"/>
              </a:rPr>
              <a:t>LSU</a:t>
            </a:r>
            <a:r>
              <a:rPr lang="zh-CN" altLang="en-US" sz="1200" b="0" i="0" u="none" strike="noStrike" kern="1200" baseline="0" dirty="0" smtClean="0">
                <a:solidFill>
                  <a:schemeClr val="tx1"/>
                </a:solidFill>
                <a:latin typeface="Arial" pitchFamily="34" charset="0"/>
                <a:ea typeface="宋体" pitchFamily="2" charset="-122"/>
                <a:cs typeface="+mn-cs"/>
              </a:rPr>
              <a:t>将会依次提交</a:t>
            </a:r>
            <a:r>
              <a:rPr lang="en-US" altLang="zh-CN" sz="1200" b="0" i="0" u="none" strike="noStrike" kern="1200" baseline="0" dirty="0" smtClean="0">
                <a:solidFill>
                  <a:schemeClr val="tx1"/>
                </a:solidFill>
                <a:latin typeface="Arial" pitchFamily="34" charset="0"/>
                <a:ea typeface="宋体" pitchFamily="2" charset="-122"/>
                <a:cs typeface="+mn-cs"/>
              </a:rPr>
              <a:t>stores</a:t>
            </a:r>
            <a:r>
              <a:rPr lang="zh-CN" altLang="en-US" sz="1200" b="0" i="0" u="none" strike="noStrike" kern="1200" baseline="0" dirty="0" smtClean="0">
                <a:solidFill>
                  <a:schemeClr val="tx1"/>
                </a:solidFill>
                <a:latin typeface="Arial" pitchFamily="34" charset="0"/>
                <a:ea typeface="宋体" pitchFamily="2" charset="-122"/>
                <a:cs typeface="+mn-cs"/>
              </a:rPr>
              <a:t>到</a:t>
            </a:r>
            <a:r>
              <a:rPr lang="en-US" altLang="zh-CN" sz="1200" b="0" i="0" u="none" strike="noStrike" kern="1200" baseline="0" dirty="0" smtClean="0">
                <a:solidFill>
                  <a:schemeClr val="tx1"/>
                </a:solidFill>
                <a:latin typeface="Arial" pitchFamily="34" charset="0"/>
                <a:ea typeface="宋体" pitchFamily="2" charset="-122"/>
                <a:cs typeface="+mn-cs"/>
              </a:rPr>
              <a:t>memory</a:t>
            </a:r>
            <a:r>
              <a:rPr lang="zh-CN" altLang="en-US" sz="1200" b="0" i="0" u="none" strike="noStrike" kern="1200" baseline="0" dirty="0" smtClean="0">
                <a:solidFill>
                  <a:schemeClr val="tx1"/>
                </a:solidFill>
                <a:latin typeface="Arial" pitchFamily="34" charset="0"/>
                <a:ea typeface="宋体" pitchFamily="2" charset="-122"/>
                <a:cs typeface="+mn-cs"/>
              </a:rPr>
              <a:t>。</a:t>
            </a:r>
            <a:endParaRPr lang="en-US" altLang="zh-CN" sz="1200" b="0" i="0" u="none" strike="noStrike" kern="1200" baseline="0" dirty="0" smtClean="0">
              <a:solidFill>
                <a:schemeClr val="tx1"/>
              </a:solidFill>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15</a:t>
            </a:fld>
            <a:endParaRPr lang="en-US" altLang="zh-CN"/>
          </a:p>
        </p:txBody>
      </p:sp>
    </p:spTree>
    <p:extLst>
      <p:ext uri="{BB962C8B-B14F-4D97-AF65-F5344CB8AC3E}">
        <p14:creationId xmlns:p14="http://schemas.microsoft.com/office/powerpoint/2010/main" val="127598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16</a:t>
            </a:fld>
            <a:endParaRPr lang="en-US" altLang="zh-CN"/>
          </a:p>
        </p:txBody>
      </p:sp>
    </p:spTree>
    <p:extLst>
      <p:ext uri="{BB962C8B-B14F-4D97-AF65-F5344CB8AC3E}">
        <p14:creationId xmlns:p14="http://schemas.microsoft.com/office/powerpoint/2010/main" val="340102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Issue</a:t>
            </a:r>
            <a:r>
              <a:rPr lang="en-US" altLang="zh-CN" baseline="0" dirty="0" smtClean="0"/>
              <a:t> window</a:t>
            </a:r>
            <a:r>
              <a:rPr lang="zh-CN" altLang="en-US" baseline="0" dirty="0" smtClean="0"/>
              <a:t>中保存还没有执行的微指令，微指令的操作数准备好，并且没有因为转移预测错误被取消时，会把</a:t>
            </a:r>
            <a:r>
              <a:rPr lang="en-US" altLang="zh-CN" baseline="0" dirty="0" smtClean="0"/>
              <a:t>request</a:t>
            </a:r>
            <a:r>
              <a:rPr lang="zh-CN" altLang="en-US" baseline="0" dirty="0" smtClean="0"/>
              <a:t>信号置为高，选择逻辑会在</a:t>
            </a:r>
            <a:r>
              <a:rPr lang="en-US" altLang="zh-CN" baseline="0" dirty="0" smtClean="0"/>
              <a:t>request</a:t>
            </a:r>
            <a:r>
              <a:rPr lang="zh-CN" altLang="en-US" baseline="0" dirty="0" smtClean="0"/>
              <a:t>信号有效的指令中选择进行发射</a:t>
            </a:r>
            <a:endParaRPr lang="en-US" altLang="zh-CN" baseline="0" dirty="0" smtClean="0"/>
          </a:p>
          <a:p>
            <a:r>
              <a:rPr lang="zh-CN" altLang="en-US" baseline="0" dirty="0" smtClean="0"/>
              <a:t>所有类型的指令共用一个发射窗口</a:t>
            </a:r>
            <a:r>
              <a:rPr lang="en-US" altLang="zh-CN" baseline="0" dirty="0" smtClean="0"/>
              <a:t/>
            </a:r>
            <a:br>
              <a:rPr lang="en-US" altLang="zh-CN" baseline="0" dirty="0" smtClean="0"/>
            </a:br>
            <a:r>
              <a:rPr lang="zh-CN" altLang="en-US" baseline="0" dirty="0" smtClean="0"/>
              <a:t>发射逻辑有多个端口，每个端口处理一类微指令，选择逻辑实际上是一系列固定的优先级</a:t>
            </a:r>
            <a:endParaRPr lang="en-US" altLang="zh-CN" baseline="0" dirty="0" smtClean="0"/>
          </a:p>
          <a:p>
            <a:r>
              <a:rPr lang="zh-CN" altLang="en-US" baseline="0" dirty="0" smtClean="0"/>
              <a:t>功能单元无法使用时发射逻辑会取消掉</a:t>
            </a:r>
            <a:r>
              <a:rPr lang="en-US" altLang="zh-CN" baseline="0" dirty="0" smtClean="0"/>
              <a:t>request</a:t>
            </a:r>
            <a:r>
              <a:rPr lang="zh-CN" altLang="en-US" baseline="0" dirty="0" smtClean="0"/>
              <a:t>信号，等待</a:t>
            </a:r>
            <a:r>
              <a:rPr lang="en-US" altLang="zh-CN" baseline="0" dirty="0" smtClean="0"/>
              <a:t>wake-up</a:t>
            </a:r>
            <a:r>
              <a:rPr lang="zh-CN" altLang="en-US" baseline="0" dirty="0" smtClean="0"/>
              <a:t>重新开始发射指令</a:t>
            </a:r>
            <a:endParaRPr lang="en-US" altLang="zh-CN" baseline="0" dirty="0" smtClean="0"/>
          </a:p>
          <a:p>
            <a:r>
              <a:rPr lang="en-US" altLang="zh-CN" baseline="0" dirty="0" smtClean="0"/>
              <a:t>wake-up</a:t>
            </a:r>
            <a:r>
              <a:rPr lang="zh-CN" altLang="en-US" baseline="0" dirty="0" smtClean="0"/>
              <a:t>分为两种，</a:t>
            </a:r>
            <a:r>
              <a:rPr lang="en-US" altLang="zh-CN" baseline="0" dirty="0" smtClean="0"/>
              <a:t>fast wake-up</a:t>
            </a:r>
            <a:r>
              <a:rPr lang="zh-CN" altLang="en-US" baseline="0" dirty="0" smtClean="0"/>
              <a:t>和</a:t>
            </a:r>
            <a:r>
              <a:rPr lang="en-US" altLang="zh-CN" baseline="0" dirty="0" smtClean="0"/>
              <a:t>slow wake-up</a:t>
            </a:r>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17</a:t>
            </a:fld>
            <a:endParaRPr lang="en-US" altLang="zh-CN"/>
          </a:p>
        </p:txBody>
      </p:sp>
    </p:spTree>
    <p:extLst>
      <p:ext uri="{BB962C8B-B14F-4D97-AF65-F5344CB8AC3E}">
        <p14:creationId xmlns:p14="http://schemas.microsoft.com/office/powerpoint/2010/main" val="1370931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Unordered</a:t>
            </a:r>
            <a:r>
              <a:rPr lang="zh-CN" altLang="en-US" dirty="0" smtClean="0"/>
              <a:t>：无法预测的分支指令会放在低优先级的位置上，直到</a:t>
            </a:r>
            <a:r>
              <a:rPr lang="en-US" altLang="zh-CN" dirty="0" smtClean="0"/>
              <a:t>ROB</a:t>
            </a:r>
            <a:r>
              <a:rPr lang="zh-CN" altLang="en-US" dirty="0" smtClean="0"/>
              <a:t>被填满，发射窗口开始收缩前，这个分支指令不会被发射</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18</a:t>
            </a:fld>
            <a:endParaRPr lang="en-US" altLang="zh-CN"/>
          </a:p>
        </p:txBody>
      </p:sp>
    </p:spTree>
    <p:extLst>
      <p:ext uri="{BB962C8B-B14F-4D97-AF65-F5344CB8AC3E}">
        <p14:creationId xmlns:p14="http://schemas.microsoft.com/office/powerpoint/2010/main" val="4153438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19</a:t>
            </a:fld>
            <a:endParaRPr lang="en-US" altLang="zh-CN"/>
          </a:p>
        </p:txBody>
      </p:sp>
    </p:spTree>
    <p:extLst>
      <p:ext uri="{BB962C8B-B14F-4D97-AF65-F5344CB8AC3E}">
        <p14:creationId xmlns:p14="http://schemas.microsoft.com/office/powerpoint/2010/main" val="2970442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BOOM</a:t>
            </a:r>
            <a:r>
              <a:rPr lang="zh-CN" altLang="en-US" dirty="0" smtClean="0"/>
              <a:t>使用了</a:t>
            </a:r>
            <a:r>
              <a:rPr lang="en-US" altLang="zh-CN" dirty="0" smtClean="0"/>
              <a:t>Berkeley </a:t>
            </a:r>
            <a:r>
              <a:rPr lang="en-US" altLang="zh-CN" dirty="0" err="1" smtClean="0"/>
              <a:t>hardfloat</a:t>
            </a:r>
            <a:r>
              <a:rPr lang="en-US" altLang="zh-CN" baseline="0" dirty="0" smtClean="0"/>
              <a:t> floating point units</a:t>
            </a:r>
            <a:r>
              <a:rPr lang="zh-CN" altLang="en-US" baseline="0" dirty="0" smtClean="0"/>
              <a:t>，硬件浮点单元内部使用</a:t>
            </a:r>
            <a:r>
              <a:rPr lang="en-US" altLang="zh-CN" baseline="0" dirty="0" smtClean="0"/>
              <a:t>65</a:t>
            </a:r>
            <a:r>
              <a:rPr lang="zh-CN" altLang="en-US" baseline="0" dirty="0" smtClean="0"/>
              <a:t>位操作数，因此所有的寄存器都是</a:t>
            </a:r>
            <a:r>
              <a:rPr lang="en-US" altLang="zh-CN" baseline="0" dirty="0" smtClean="0"/>
              <a:t>65</a:t>
            </a:r>
            <a:r>
              <a:rPr lang="zh-CN" altLang="en-US" baseline="0" dirty="0" smtClean="0"/>
              <a:t>位</a:t>
            </a:r>
            <a:endParaRPr lang="en-US" altLang="zh-CN" baseline="0" dirty="0" smtClean="0"/>
          </a:p>
          <a:p>
            <a:r>
              <a:rPr lang="zh-CN" altLang="en-US" baseline="0" dirty="0" smtClean="0"/>
              <a:t>假设</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20</a:t>
            </a:fld>
            <a:endParaRPr lang="en-US" altLang="zh-CN"/>
          </a:p>
        </p:txBody>
      </p:sp>
    </p:spTree>
    <p:extLst>
      <p:ext uri="{BB962C8B-B14F-4D97-AF65-F5344CB8AC3E}">
        <p14:creationId xmlns:p14="http://schemas.microsoft.com/office/powerpoint/2010/main" val="2500312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21</a:t>
            </a:fld>
            <a:endParaRPr lang="en-US" altLang="zh-CN"/>
          </a:p>
        </p:txBody>
      </p:sp>
    </p:spTree>
    <p:extLst>
      <p:ext uri="{BB962C8B-B14F-4D97-AF65-F5344CB8AC3E}">
        <p14:creationId xmlns:p14="http://schemas.microsoft.com/office/powerpoint/2010/main" val="3581643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a:t>
            </a:fld>
            <a:endParaRPr lang="en-US" altLang="zh-CN"/>
          </a:p>
        </p:txBody>
      </p:sp>
    </p:spTree>
    <p:extLst>
      <p:ext uri="{BB962C8B-B14F-4D97-AF65-F5344CB8AC3E}">
        <p14:creationId xmlns:p14="http://schemas.microsoft.com/office/powerpoint/2010/main" val="232098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执行流水线包括了微指令的执行与写回</a:t>
            </a:r>
            <a:endParaRPr lang="en-US" altLang="zh-CN" dirty="0" smtClean="0"/>
          </a:p>
          <a:p>
            <a:r>
              <a:rPr lang="zh-CN" altLang="en-US" dirty="0" smtClean="0"/>
              <a:t>例子，一条双发射的执行流水线，包括两个执行单元，每个执行单元与一个发射端口对应，但内部可能有多个功能单元（</a:t>
            </a:r>
            <a:r>
              <a:rPr lang="en-US" altLang="zh-CN" dirty="0" smtClean="0"/>
              <a:t>Functional Unit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22</a:t>
            </a:fld>
            <a:endParaRPr lang="en-US" altLang="zh-CN"/>
          </a:p>
        </p:txBody>
      </p:sp>
    </p:spTree>
    <p:extLst>
      <p:ext uri="{BB962C8B-B14F-4D97-AF65-F5344CB8AC3E}">
        <p14:creationId xmlns:p14="http://schemas.microsoft.com/office/powerpoint/2010/main" val="1429391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这个执行单元包含了一个整数</a:t>
            </a:r>
            <a:r>
              <a:rPr lang="en-US" altLang="zh-CN" dirty="0" smtClean="0"/>
              <a:t>ALU</a:t>
            </a:r>
            <a:r>
              <a:rPr lang="zh-CN" altLang="en-US" dirty="0" smtClean="0"/>
              <a:t>，他可以向相关的指令前递数据；还包括一个非流水线的除法器，除法运算时会将</a:t>
            </a:r>
            <a:r>
              <a:rPr lang="en-US" altLang="zh-CN" dirty="0" smtClean="0"/>
              <a:t>busy</a:t>
            </a:r>
            <a:r>
              <a:rPr lang="zh-CN" altLang="en-US" dirty="0" smtClean="0"/>
              <a:t>置为有效</a:t>
            </a:r>
            <a:endParaRPr lang="en-US" altLang="zh-CN" dirty="0" smtClean="0"/>
          </a:p>
          <a:p>
            <a:r>
              <a:rPr lang="zh-CN" altLang="en-US" dirty="0" smtClean="0"/>
              <a:t>需要接受</a:t>
            </a:r>
            <a:r>
              <a:rPr lang="en-US" altLang="zh-CN" dirty="0" smtClean="0"/>
              <a:t>kill</a:t>
            </a:r>
            <a:r>
              <a:rPr lang="zh-CN" altLang="en-US" dirty="0" smtClean="0"/>
              <a:t>信号和转移结果信号</a:t>
            </a:r>
            <a:endParaRPr lang="en-US" altLang="zh-CN" dirty="0" smtClean="0"/>
          </a:p>
          <a:p>
            <a:r>
              <a:rPr lang="en-US" altLang="zh-CN" dirty="0" smtClean="0"/>
              <a:t>Execution unit</a:t>
            </a:r>
            <a:r>
              <a:rPr lang="zh-CN" altLang="en-US" dirty="0" smtClean="0"/>
              <a:t>向</a:t>
            </a:r>
            <a:r>
              <a:rPr lang="en-US" altLang="zh-CN" dirty="0" smtClean="0"/>
              <a:t>issue window</a:t>
            </a:r>
            <a:r>
              <a:rPr lang="zh-CN" altLang="en-US" dirty="0" smtClean="0"/>
              <a:t>提供内部功能部件的空闲情况</a:t>
            </a:r>
            <a:endParaRPr lang="en-US" altLang="zh-CN" dirty="0" smtClean="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23</a:t>
            </a:fld>
            <a:endParaRPr lang="en-US" altLang="zh-CN"/>
          </a:p>
        </p:txBody>
      </p:sp>
    </p:spTree>
    <p:extLst>
      <p:ext uri="{BB962C8B-B14F-4D97-AF65-F5344CB8AC3E}">
        <p14:creationId xmlns:p14="http://schemas.microsoft.com/office/powerpoint/2010/main" val="2074297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功能部件需要某个领域的专家来正确地实现与优化。</a:t>
            </a:r>
            <a:r>
              <a:rPr lang="en-US" altLang="zh-CN" dirty="0" smtClean="0"/>
              <a:t>BOOM</a:t>
            </a:r>
            <a:r>
              <a:rPr lang="zh-CN" altLang="en-US" dirty="0" smtClean="0"/>
              <a:t>用</a:t>
            </a:r>
            <a:r>
              <a:rPr lang="en-US" altLang="zh-CN" dirty="0" smtClean="0"/>
              <a:t>Functional Unit</a:t>
            </a:r>
            <a:r>
              <a:rPr lang="zh-CN" altLang="en-US" dirty="0" smtClean="0"/>
              <a:t>来包装这些功能单元（</a:t>
            </a:r>
            <a:r>
              <a:rPr lang="en-US" altLang="zh-CN" dirty="0" smtClean="0"/>
              <a:t>low level functional units</a:t>
            </a:r>
            <a:r>
              <a:rPr lang="zh-CN" altLang="en-US" dirty="0" smtClean="0"/>
              <a:t>）。</a:t>
            </a:r>
            <a:endParaRPr lang="en-US" altLang="zh-CN" dirty="0" smtClean="0"/>
          </a:p>
          <a:p>
            <a:r>
              <a:rPr lang="zh-CN" altLang="en-US" dirty="0" smtClean="0"/>
              <a:t>除去数据输入输出这些基本端口之外，</a:t>
            </a:r>
            <a:r>
              <a:rPr lang="en-US" altLang="zh-CN" dirty="0" smtClean="0"/>
              <a:t>BOOM</a:t>
            </a:r>
            <a:r>
              <a:rPr lang="zh-CN" altLang="en-US" dirty="0" smtClean="0"/>
              <a:t>中的功能部件需要能够响应</a:t>
            </a:r>
            <a:r>
              <a:rPr lang="en-US" altLang="zh-CN" dirty="0" smtClean="0"/>
              <a:t>kill</a:t>
            </a:r>
            <a:r>
              <a:rPr lang="zh-CN" altLang="en-US" dirty="0" smtClean="0"/>
              <a:t>信号，这里的做法是在数据退离低层功能部件时，把</a:t>
            </a:r>
            <a:r>
              <a:rPr lang="en-US" altLang="zh-CN" dirty="0" err="1" smtClean="0"/>
              <a:t>resp</a:t>
            </a:r>
            <a:r>
              <a:rPr lang="zh-CN" altLang="en-US" dirty="0" smtClean="0"/>
              <a:t>信号关掉</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24</a:t>
            </a:fld>
            <a:endParaRPr lang="en-US" altLang="zh-CN"/>
          </a:p>
        </p:txBody>
      </p:sp>
    </p:spTree>
    <p:extLst>
      <p:ext uri="{BB962C8B-B14F-4D97-AF65-F5344CB8AC3E}">
        <p14:creationId xmlns:p14="http://schemas.microsoft.com/office/powerpoint/2010/main" val="949226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26</a:t>
            </a:fld>
            <a:endParaRPr lang="en-US" altLang="zh-CN"/>
          </a:p>
        </p:txBody>
      </p:sp>
    </p:spTree>
    <p:extLst>
      <p:ext uri="{BB962C8B-B14F-4D97-AF65-F5344CB8AC3E}">
        <p14:creationId xmlns:p14="http://schemas.microsoft.com/office/powerpoint/2010/main" val="2166323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Store</a:t>
            </a:r>
            <a:r>
              <a:rPr lang="zh-CN" altLang="en-US" dirty="0" smtClean="0"/>
              <a:t>指令在</a:t>
            </a:r>
            <a:r>
              <a:rPr lang="en-US" altLang="zh-CN" dirty="0" smtClean="0"/>
              <a:t>issue window</a:t>
            </a:r>
            <a:r>
              <a:rPr lang="zh-CN" altLang="en-US" dirty="0" smtClean="0"/>
              <a:t>中只占用一项以节省空间</a:t>
            </a:r>
            <a:endParaRPr lang="en-US" altLang="zh-CN" dirty="0" smtClean="0"/>
          </a:p>
          <a:p>
            <a:r>
              <a:rPr lang="zh-CN" altLang="en-US" dirty="0" smtClean="0"/>
              <a:t>存储地址经常比数据更早得出，地址应该尽快发往</a:t>
            </a:r>
            <a:r>
              <a:rPr lang="en-US" altLang="zh-CN" dirty="0" smtClean="0"/>
              <a:t>SAQ</a:t>
            </a:r>
            <a:r>
              <a:rPr lang="zh-CN" altLang="en-US" dirty="0" smtClean="0"/>
              <a:t>，以避免之后的</a:t>
            </a:r>
            <a:r>
              <a:rPr lang="en-US" altLang="zh-CN" dirty="0" smtClean="0"/>
              <a:t>load</a:t>
            </a:r>
            <a:r>
              <a:rPr lang="zh-CN" altLang="en-US" dirty="0" smtClean="0"/>
              <a:t>指令发生错误，所以地址和数据任何一方准备好时，</a:t>
            </a:r>
            <a:r>
              <a:rPr lang="en-US" altLang="zh-CN" dirty="0" smtClean="0"/>
              <a:t>issue window</a:t>
            </a:r>
            <a:r>
              <a:rPr lang="zh-CN" altLang="en-US" dirty="0" smtClean="0"/>
              <a:t>都会发射对应的微指令，另一半微指令保存在</a:t>
            </a:r>
            <a:r>
              <a:rPr lang="en-US" altLang="zh-CN" dirty="0" smtClean="0"/>
              <a:t>issue</a:t>
            </a:r>
            <a:r>
              <a:rPr lang="en-US" altLang="zh-CN" baseline="0" dirty="0" smtClean="0"/>
              <a:t> window</a:t>
            </a:r>
            <a:r>
              <a:rPr lang="zh-CN" altLang="en-US" dirty="0" smtClean="0"/>
              <a:t>中等到准备好再发射</a:t>
            </a:r>
            <a:endParaRPr lang="en-US" altLang="zh-CN" dirty="0" smtClean="0"/>
          </a:p>
          <a:p>
            <a:endParaRPr lang="en-US" altLang="zh-CN" dirty="0" smtClean="0"/>
          </a:p>
          <a:p>
            <a:r>
              <a:rPr lang="zh-CN" altLang="en-US" dirty="0" smtClean="0"/>
              <a:t>对同一地址读指令序列的讨论与内存模型的描述有冲突之处。</a:t>
            </a:r>
            <a:r>
              <a:rPr lang="en-US" altLang="zh-CN" dirty="0" smtClean="0"/>
              <a:t>RISCV</a:t>
            </a:r>
            <a:r>
              <a:rPr lang="zh-CN" altLang="en-US" dirty="0" smtClean="0"/>
              <a:t>的内存模型希望加强对同一地址读序列的约束，后发生的读如果被提前执行了，需要取消并刷新流水线</a:t>
            </a:r>
            <a:r>
              <a:rPr lang="en-US" altLang="zh-CN" dirty="0" smtClean="0"/>
              <a:t>——</a:t>
            </a:r>
            <a:r>
              <a:rPr lang="zh-CN" altLang="en-US" dirty="0" smtClean="0"/>
              <a:t>但是这种场景只在发生了一致性的</a:t>
            </a:r>
            <a:r>
              <a:rPr lang="en-US" altLang="zh-CN" dirty="0" smtClean="0"/>
              <a:t>probe</a:t>
            </a:r>
            <a:r>
              <a:rPr lang="zh-CN" altLang="en-US" dirty="0" smtClean="0"/>
              <a:t>事件时才需要重排，如果没有</a:t>
            </a:r>
            <a:r>
              <a:rPr lang="en-US" altLang="zh-CN" dirty="0" smtClean="0"/>
              <a:t>probe</a:t>
            </a:r>
            <a:r>
              <a:rPr lang="zh-CN" altLang="en-US" dirty="0" smtClean="0"/>
              <a:t>发生可以不重排</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27</a:t>
            </a:fld>
            <a:endParaRPr lang="en-US" altLang="zh-CN"/>
          </a:p>
        </p:txBody>
      </p:sp>
    </p:spTree>
    <p:extLst>
      <p:ext uri="{BB962C8B-B14F-4D97-AF65-F5344CB8AC3E}">
        <p14:creationId xmlns:p14="http://schemas.microsoft.com/office/powerpoint/2010/main" val="132310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29</a:t>
            </a:fld>
            <a:endParaRPr lang="en-US" altLang="zh-CN"/>
          </a:p>
        </p:txBody>
      </p:sp>
    </p:spTree>
    <p:extLst>
      <p:ext uri="{BB962C8B-B14F-4D97-AF65-F5344CB8AC3E}">
        <p14:creationId xmlns:p14="http://schemas.microsoft.com/office/powerpoint/2010/main" val="1052925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zh-CN" altLang="en-US" dirty="0" smtClean="0"/>
              <a:t>：是否已分配</a:t>
            </a:r>
            <a:endParaRPr lang="en-US" altLang="zh-CN" dirty="0" smtClean="0"/>
          </a:p>
          <a:p>
            <a:r>
              <a:rPr lang="en-US" altLang="zh-CN" dirty="0" err="1" smtClean="0"/>
              <a:t>val</a:t>
            </a:r>
            <a:r>
              <a:rPr lang="zh-CN" altLang="en-US" dirty="0" smtClean="0"/>
              <a:t>：地址是否有效</a:t>
            </a:r>
            <a:endParaRPr lang="en-US" altLang="zh-CN" dirty="0" smtClean="0"/>
          </a:p>
          <a:p>
            <a:r>
              <a:rPr lang="en-US" altLang="zh-CN" dirty="0" smtClean="0"/>
              <a:t>V</a:t>
            </a:r>
            <a:r>
              <a:rPr lang="zh-CN" altLang="en-US" dirty="0" smtClean="0"/>
              <a:t>：地址是虚拟地址还是物理地址（是否需要重试地址翻译）</a:t>
            </a:r>
            <a:endParaRPr lang="en-US" altLang="zh-CN" dirty="0" smtClean="0"/>
          </a:p>
          <a:p>
            <a:r>
              <a:rPr lang="en-US" altLang="zh-CN" dirty="0" smtClean="0"/>
              <a:t>E</a:t>
            </a:r>
            <a:r>
              <a:rPr lang="zh-CN" altLang="en-US" dirty="0" smtClean="0"/>
              <a:t>：</a:t>
            </a:r>
            <a:r>
              <a:rPr lang="en-US" altLang="zh-CN" dirty="0" smtClean="0"/>
              <a:t>load</a:t>
            </a:r>
            <a:r>
              <a:rPr lang="zh-CN" altLang="en-US" dirty="0" smtClean="0"/>
              <a:t>是否已发往内存</a:t>
            </a:r>
            <a:endParaRPr lang="en-US" altLang="zh-CN" dirty="0" smtClean="0"/>
          </a:p>
          <a:p>
            <a:r>
              <a:rPr lang="en-US" altLang="zh-CN" dirty="0" smtClean="0"/>
              <a:t>R</a:t>
            </a:r>
            <a:r>
              <a:rPr lang="zh-CN" altLang="en-US" dirty="0" smtClean="0"/>
              <a:t>：</a:t>
            </a:r>
            <a:r>
              <a:rPr lang="en-US" altLang="zh-CN" dirty="0" smtClean="0"/>
              <a:t>load</a:t>
            </a:r>
            <a:r>
              <a:rPr lang="zh-CN" altLang="en-US" dirty="0" smtClean="0"/>
              <a:t>指令等待唤醒</a:t>
            </a:r>
            <a:endParaRPr lang="en-US" altLang="zh-CN" dirty="0" smtClean="0"/>
          </a:p>
          <a:p>
            <a:r>
              <a:rPr lang="en-US" altLang="zh-CN" dirty="0" smtClean="0"/>
              <a:t>F</a:t>
            </a:r>
            <a:r>
              <a:rPr lang="zh-CN" altLang="en-US" dirty="0" smtClean="0"/>
              <a:t>：</a:t>
            </a:r>
            <a:r>
              <a:rPr lang="en-US" altLang="zh-CN" dirty="0" smtClean="0"/>
              <a:t>load</a:t>
            </a:r>
            <a:r>
              <a:rPr lang="zh-CN" altLang="en-US" dirty="0" smtClean="0"/>
              <a:t>指令失败（发现了</a:t>
            </a:r>
            <a:r>
              <a:rPr lang="en-US" altLang="zh-CN" dirty="0" smtClean="0"/>
              <a:t>mem ordering</a:t>
            </a:r>
            <a:r>
              <a:rPr lang="en-US" altLang="zh-CN" baseline="0" dirty="0" smtClean="0"/>
              <a:t> failure</a:t>
            </a:r>
            <a:r>
              <a:rPr lang="zh-CN" altLang="en-US" dirty="0" smtClean="0"/>
              <a:t>）</a:t>
            </a:r>
            <a:endParaRPr lang="en-US" altLang="zh-CN" dirty="0" smtClean="0"/>
          </a:p>
          <a:p>
            <a:r>
              <a:rPr lang="en-US" altLang="zh-CN" dirty="0" err="1" smtClean="0"/>
              <a:t>st_mask</a:t>
            </a:r>
            <a:r>
              <a:rPr lang="zh-CN" altLang="en-US" dirty="0" smtClean="0"/>
              <a:t>：依赖的</a:t>
            </a:r>
            <a:r>
              <a:rPr lang="en-US" altLang="zh-CN" dirty="0" smtClean="0"/>
              <a:t>store</a:t>
            </a:r>
            <a:r>
              <a:rPr lang="zh-CN" altLang="en-US" dirty="0" smtClean="0"/>
              <a:t>指令</a:t>
            </a:r>
            <a:endParaRPr lang="en-US" altLang="zh-CN" dirty="0" smtClean="0"/>
          </a:p>
          <a:p>
            <a:r>
              <a:rPr lang="en-US" altLang="zh-CN" dirty="0" err="1" smtClean="0"/>
              <a:t>forward_std_idx</a:t>
            </a:r>
            <a:r>
              <a:rPr lang="zh-CN" altLang="en-US" dirty="0" smtClean="0"/>
              <a:t>：由哪条</a:t>
            </a:r>
            <a:r>
              <a:rPr lang="en-US" altLang="zh-CN" dirty="0" smtClean="0"/>
              <a:t>store</a:t>
            </a:r>
            <a:r>
              <a:rPr lang="zh-CN" altLang="en-US" dirty="0" smtClean="0"/>
              <a:t>指令前递数据</a:t>
            </a:r>
            <a:endParaRPr lang="en-US" altLang="zh-CN" dirty="0" smtClean="0"/>
          </a:p>
          <a:p>
            <a:r>
              <a:rPr lang="zh-CN" altLang="en-US" dirty="0" smtClean="0"/>
              <a:t>执行阶段访问</a:t>
            </a:r>
            <a:r>
              <a:rPr lang="en-US" altLang="zh-CN" dirty="0" smtClean="0"/>
              <a:t>TLB</a:t>
            </a:r>
            <a:r>
              <a:rPr lang="zh-CN" altLang="en-US" dirty="0" smtClean="0"/>
              <a:t>进行地址翻译，无论</a:t>
            </a:r>
            <a:r>
              <a:rPr lang="en-US" altLang="zh-CN" dirty="0" smtClean="0"/>
              <a:t>TLB</a:t>
            </a:r>
            <a:r>
              <a:rPr lang="zh-CN" altLang="en-US" dirty="0" smtClean="0"/>
              <a:t>是否命中，都将地址存入</a:t>
            </a:r>
            <a:r>
              <a:rPr lang="en-US" altLang="zh-CN" dirty="0" smtClean="0"/>
              <a:t>SAQ</a:t>
            </a:r>
            <a:r>
              <a:rPr lang="zh-CN" altLang="en-US" dirty="0" smtClean="0"/>
              <a:t>和</a:t>
            </a:r>
            <a:r>
              <a:rPr lang="en-US" altLang="zh-CN" dirty="0" smtClean="0"/>
              <a:t>LAQ</a:t>
            </a:r>
            <a:r>
              <a:rPr lang="zh-CN" altLang="en-US" dirty="0" smtClean="0"/>
              <a:t>中，如果</a:t>
            </a:r>
            <a:r>
              <a:rPr lang="en-US" altLang="zh-CN" dirty="0" smtClean="0"/>
              <a:t>TLB</a:t>
            </a:r>
            <a:r>
              <a:rPr lang="zh-CN" altLang="en-US" dirty="0" smtClean="0"/>
              <a:t>未命中，需要</a:t>
            </a:r>
            <a:r>
              <a:rPr lang="en-US" altLang="zh-CN" dirty="0" smtClean="0"/>
              <a:t>kill</a:t>
            </a:r>
            <a:r>
              <a:rPr lang="zh-CN" altLang="en-US" dirty="0" smtClean="0"/>
              <a:t>已经发往内存的</a:t>
            </a:r>
            <a:r>
              <a:rPr lang="en-US" altLang="zh-CN" dirty="0" smtClean="0"/>
              <a:t>load</a:t>
            </a:r>
          </a:p>
          <a:p>
            <a:r>
              <a:rPr lang="en-US" altLang="zh-CN" dirty="0" smtClean="0"/>
              <a:t>Store </a:t>
            </a:r>
            <a:r>
              <a:rPr lang="en-US" altLang="zh-CN" dirty="0" err="1" smtClean="0"/>
              <a:t>unbusy</a:t>
            </a:r>
            <a:r>
              <a:rPr lang="zh-CN" altLang="en-US" dirty="0" smtClean="0"/>
              <a:t>：</a:t>
            </a:r>
            <a:r>
              <a:rPr lang="en-US" altLang="zh-CN" dirty="0" smtClean="0"/>
              <a:t>store</a:t>
            </a:r>
            <a:r>
              <a:rPr lang="zh-CN" altLang="en-US" dirty="0" smtClean="0"/>
              <a:t>的微指令如果在队列中发现了自己的另一半，告诉</a:t>
            </a:r>
            <a:r>
              <a:rPr lang="en-US" altLang="zh-CN" dirty="0" smtClean="0"/>
              <a:t>ROB</a:t>
            </a:r>
            <a:r>
              <a:rPr lang="zh-CN" altLang="en-US" dirty="0" smtClean="0"/>
              <a:t>把</a:t>
            </a:r>
            <a:r>
              <a:rPr lang="en-US" altLang="zh-CN" dirty="0" smtClean="0"/>
              <a:t>store</a:t>
            </a:r>
            <a:r>
              <a:rPr lang="zh-CN" altLang="en-US" dirty="0" smtClean="0"/>
              <a:t>设为</a:t>
            </a:r>
            <a:r>
              <a:rPr lang="en-US" altLang="zh-CN" dirty="0" err="1" smtClean="0"/>
              <a:t>unbusy</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30</a:t>
            </a:fld>
            <a:endParaRPr lang="en-US" altLang="zh-CN"/>
          </a:p>
        </p:txBody>
      </p:sp>
    </p:spTree>
    <p:extLst>
      <p:ext uri="{BB962C8B-B14F-4D97-AF65-F5344CB8AC3E}">
        <p14:creationId xmlns:p14="http://schemas.microsoft.com/office/powerpoint/2010/main" val="130810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33</a:t>
            </a:fld>
            <a:endParaRPr lang="en-US" altLang="zh-CN"/>
          </a:p>
        </p:txBody>
      </p:sp>
    </p:spTree>
    <p:extLst>
      <p:ext uri="{BB962C8B-B14F-4D97-AF65-F5344CB8AC3E}">
        <p14:creationId xmlns:p14="http://schemas.microsoft.com/office/powerpoint/2010/main" val="203808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Arial" pitchFamily="34" charset="0"/>
                <a:ea typeface="宋体" pitchFamily="2" charset="-122"/>
                <a:cs typeface="+mn-cs"/>
              </a:rPr>
              <a:t>1. Commit occurs asynchronously</a:t>
            </a:r>
          </a:p>
          <a:p>
            <a:r>
              <a:rPr lang="en-US" altLang="zh-CN" dirty="0" smtClean="0"/>
              <a:t>2.</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2</a:t>
            </a:fld>
            <a:endParaRPr lang="en-US" altLang="zh-CN"/>
          </a:p>
        </p:txBody>
      </p:sp>
    </p:spTree>
    <p:extLst>
      <p:ext uri="{BB962C8B-B14F-4D97-AF65-F5344CB8AC3E}">
        <p14:creationId xmlns:p14="http://schemas.microsoft.com/office/powerpoint/2010/main" val="4095531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3</a:t>
            </a:fld>
            <a:endParaRPr lang="en-US" altLang="zh-CN"/>
          </a:p>
        </p:txBody>
      </p:sp>
    </p:spTree>
    <p:extLst>
      <p:ext uri="{BB962C8B-B14F-4D97-AF65-F5344CB8AC3E}">
        <p14:creationId xmlns:p14="http://schemas.microsoft.com/office/powerpoint/2010/main" val="332517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4</a:t>
            </a:fld>
            <a:endParaRPr lang="en-US" altLang="zh-CN"/>
          </a:p>
        </p:txBody>
      </p:sp>
    </p:spTree>
    <p:extLst>
      <p:ext uri="{BB962C8B-B14F-4D97-AF65-F5344CB8AC3E}">
        <p14:creationId xmlns:p14="http://schemas.microsoft.com/office/powerpoint/2010/main" val="62332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5</a:t>
            </a:fld>
            <a:endParaRPr lang="en-US" altLang="zh-CN"/>
          </a:p>
        </p:txBody>
      </p:sp>
    </p:spTree>
    <p:extLst>
      <p:ext uri="{BB962C8B-B14F-4D97-AF65-F5344CB8AC3E}">
        <p14:creationId xmlns:p14="http://schemas.microsoft.com/office/powerpoint/2010/main" val="268191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6</a:t>
            </a:fld>
            <a:endParaRPr lang="en-US" altLang="zh-CN"/>
          </a:p>
        </p:txBody>
      </p:sp>
    </p:spTree>
    <p:extLst>
      <p:ext uri="{BB962C8B-B14F-4D97-AF65-F5344CB8AC3E}">
        <p14:creationId xmlns:p14="http://schemas.microsoft.com/office/powerpoint/2010/main" val="3716810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9</a:t>
            </a:fld>
            <a:endParaRPr lang="en-US" altLang="zh-CN"/>
          </a:p>
        </p:txBody>
      </p:sp>
    </p:spTree>
    <p:extLst>
      <p:ext uri="{BB962C8B-B14F-4D97-AF65-F5344CB8AC3E}">
        <p14:creationId xmlns:p14="http://schemas.microsoft.com/office/powerpoint/2010/main" val="2498398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1323B56-F179-4CBA-B162-C86E75DEA6B5}" type="slidenum">
              <a:rPr lang="en-US" altLang="zh-CN" smtClean="0"/>
              <a:pPr>
                <a:defRPr/>
              </a:pPr>
              <a:t>11</a:t>
            </a:fld>
            <a:endParaRPr lang="en-US" altLang="zh-CN"/>
          </a:p>
        </p:txBody>
      </p:sp>
    </p:spTree>
    <p:extLst>
      <p:ext uri="{BB962C8B-B14F-4D97-AF65-F5344CB8AC3E}">
        <p14:creationId xmlns:p14="http://schemas.microsoft.com/office/powerpoint/2010/main" val="116041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Line 1029"/>
          <p:cNvSpPr>
            <a:spLocks noChangeShapeType="1"/>
          </p:cNvSpPr>
          <p:nvPr/>
        </p:nvSpPr>
        <p:spPr bwMode="auto">
          <a:xfrm>
            <a:off x="-1" y="2205038"/>
            <a:ext cx="9144001"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square" lIns="0" tIns="0" rIns="0" bIns="0" anchor="ctr">
            <a:spAutoFit/>
          </a:bodyPr>
          <a:lstStyle/>
          <a:p>
            <a:pPr algn="ctr" eaLnBrk="0" hangingPunct="0">
              <a:defRPr/>
            </a:pPr>
            <a:endParaRPr lang="zh-CN" altLang="en-US"/>
          </a:p>
        </p:txBody>
      </p:sp>
      <p:sp>
        <p:nvSpPr>
          <p:cNvPr id="9" name="Line 1030"/>
          <p:cNvSpPr>
            <a:spLocks noChangeShapeType="1"/>
          </p:cNvSpPr>
          <p:nvPr/>
        </p:nvSpPr>
        <p:spPr bwMode="auto">
          <a:xfrm>
            <a:off x="1" y="2276475"/>
            <a:ext cx="9144000"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square" lIns="0" tIns="0" rIns="0" bIns="0" anchor="ctr">
            <a:spAutoFit/>
          </a:bodyPr>
          <a:lstStyle/>
          <a:p>
            <a:pPr algn="ctr" eaLnBrk="0" hangingPunct="0">
              <a:defRPr/>
            </a:pPr>
            <a:endParaRPr lang="zh-CN" altLang="en-US"/>
          </a:p>
        </p:txBody>
      </p:sp>
      <p:sp>
        <p:nvSpPr>
          <p:cNvPr id="5122" name="Rectangle 2"/>
          <p:cNvSpPr>
            <a:spLocks noGrp="1" noChangeArrowheads="1"/>
          </p:cNvSpPr>
          <p:nvPr>
            <p:ph type="ctrTitle"/>
          </p:nvPr>
        </p:nvSpPr>
        <p:spPr>
          <a:xfrm>
            <a:off x="827584" y="735013"/>
            <a:ext cx="7772400" cy="1470025"/>
          </a:xfrm>
        </p:spPr>
        <p:txBody>
          <a:bodyPr/>
          <a:lstStyle>
            <a:lvl1pPr algn="ctr">
              <a:defRPr sz="4400"/>
            </a:lvl1pPr>
          </a:lstStyle>
          <a:p>
            <a:r>
              <a:rPr lang="zh-CN" altLang="en-US" smtClean="0"/>
              <a:t>单击此处编辑母版标题样式</a:t>
            </a:r>
            <a:endParaRPr lang="nl-BE"/>
          </a:p>
        </p:txBody>
      </p:sp>
      <p:sp>
        <p:nvSpPr>
          <p:cNvPr id="5123" name="Rectangle 3"/>
          <p:cNvSpPr>
            <a:spLocks noGrp="1" noChangeArrowheads="1"/>
          </p:cNvSpPr>
          <p:nvPr>
            <p:ph type="subTitle" idx="1"/>
          </p:nvPr>
        </p:nvSpPr>
        <p:spPr>
          <a:xfrm>
            <a:off x="1371601" y="3429000"/>
            <a:ext cx="6400800" cy="2016224"/>
          </a:xfrm>
        </p:spPr>
        <p:txBody>
          <a:bodyPr/>
          <a:lstStyle>
            <a:lvl1pPr marL="0" indent="0" algn="ctr">
              <a:buFontTx/>
              <a:buNone/>
              <a:defRPr sz="3200"/>
            </a:lvl1pPr>
          </a:lstStyle>
          <a:p>
            <a:r>
              <a:rPr lang="zh-CN" altLang="en-US" smtClean="0"/>
              <a:t>单击此处编辑母版副标题样式</a:t>
            </a:r>
            <a:endParaRPr lang="nl-BE"/>
          </a:p>
        </p:txBody>
      </p:sp>
      <p:sp>
        <p:nvSpPr>
          <p:cNvPr id="10" name="Rectangle 4"/>
          <p:cNvSpPr>
            <a:spLocks noGrp="1" noChangeArrowheads="1"/>
          </p:cNvSpPr>
          <p:nvPr>
            <p:ph type="ftr" sz="quarter" idx="10"/>
          </p:nvPr>
        </p:nvSpPr>
        <p:spPr bwMode="auto">
          <a:xfrm>
            <a:off x="838200" y="6172200"/>
            <a:ext cx="6934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Trebuchet MS" pitchFamily="34" charset="0"/>
              </a:defRPr>
            </a:lvl1pPr>
          </a:lstStyle>
          <a:p>
            <a:pPr>
              <a:defRPr/>
            </a:pPr>
            <a:endParaRPr lang="zh-CN" altLang="nl-NL"/>
          </a:p>
        </p:txBody>
      </p:sp>
    </p:spTree>
    <p:extLst>
      <p:ext uri="{BB962C8B-B14F-4D97-AF65-F5344CB8AC3E}">
        <p14:creationId xmlns:p14="http://schemas.microsoft.com/office/powerpoint/2010/main" val="40742559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837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8288" y="0"/>
            <a:ext cx="2144712"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0"/>
            <a:ext cx="62865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2842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458200"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908050"/>
            <a:ext cx="8382000" cy="5340350"/>
          </a:xfrm>
        </p:spPr>
        <p:txBody>
          <a:bodyPr/>
          <a:lstStyle/>
          <a:p>
            <a:pPr lvl="0"/>
            <a:r>
              <a:rPr lang="zh-CN" altLang="en-US" noProof="0" smtClean="0"/>
              <a:t>单击图标添加表格</a:t>
            </a:r>
          </a:p>
        </p:txBody>
      </p:sp>
    </p:spTree>
    <p:extLst>
      <p:ext uri="{BB962C8B-B14F-4D97-AF65-F5344CB8AC3E}">
        <p14:creationId xmlns:p14="http://schemas.microsoft.com/office/powerpoint/2010/main" val="2859842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4582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908050"/>
            <a:ext cx="4114800" cy="5340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114800" cy="5340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135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
            <a:ext cx="8713092" cy="980728"/>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Ø"/>
              <a:defRPr sz="3200"/>
            </a:lvl1pPr>
            <a:lvl2pPr>
              <a:buFont typeface="Wingdings" pitchFamily="2" charset="2"/>
              <a:buChar char="ü"/>
              <a:defRPr sz="2800" baseline="0">
                <a:solidFill>
                  <a:schemeClr val="tx1"/>
                </a:solidFill>
              </a:defRPr>
            </a:lvl2pPr>
            <a:lvl3pPr>
              <a:defRPr sz="2400"/>
            </a:lvl3pPr>
            <a:lvl4pPr>
              <a:defRPr sz="20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121506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19974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908050"/>
            <a:ext cx="4114800" cy="5340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114800" cy="5340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073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6546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0695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0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3625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582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938" name="Picture 26" descr="pkunity-blu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Line 2"/>
          <p:cNvSpPr>
            <a:spLocks noChangeShapeType="1"/>
          </p:cNvSpPr>
          <p:nvPr/>
        </p:nvSpPr>
        <p:spPr bwMode="auto">
          <a:xfrm>
            <a:off x="0" y="836712"/>
            <a:ext cx="9144000" cy="0"/>
          </a:xfrm>
          <a:prstGeom prst="line">
            <a:avLst/>
          </a:prstGeom>
          <a:ln>
            <a:solidFill>
              <a:schemeClr val="tx2">
                <a:lumMod val="50000"/>
              </a:schemeClr>
            </a:solidFill>
            <a:headEnd/>
            <a:tailEnd/>
          </a:ln>
        </p:spPr>
        <p:style>
          <a:lnRef idx="3">
            <a:schemeClr val="accent1"/>
          </a:lnRef>
          <a:fillRef idx="0">
            <a:schemeClr val="accent1"/>
          </a:fillRef>
          <a:effectRef idx="2">
            <a:schemeClr val="accent1"/>
          </a:effectRef>
          <a:fontRef idx="minor">
            <a:schemeClr val="tx1"/>
          </a:fontRef>
        </p:style>
        <p:txBody>
          <a:bodyPr wrap="none" lIns="0" tIns="0" rIns="0" bIns="0" anchor="ctr"/>
          <a:lstStyle/>
          <a:p>
            <a:pPr algn="ctr" eaLnBrk="0" hangingPunct="0">
              <a:defRPr/>
            </a:pPr>
            <a:endParaRPr lang="zh-CN" altLang="en-US"/>
          </a:p>
        </p:txBody>
      </p:sp>
      <p:sp>
        <p:nvSpPr>
          <p:cNvPr id="39942" name="Rectangle 5"/>
          <p:cNvSpPr>
            <a:spLocks noGrp="1" noChangeArrowheads="1"/>
          </p:cNvSpPr>
          <p:nvPr>
            <p:ph type="title"/>
          </p:nvPr>
        </p:nvSpPr>
        <p:spPr bwMode="auto">
          <a:xfrm>
            <a:off x="179388" y="1"/>
            <a:ext cx="8713092" cy="9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nl-NL" dirty="0" smtClean="0"/>
              <a:t>单击此处编辑母版标题样式</a:t>
            </a:r>
          </a:p>
        </p:txBody>
      </p:sp>
      <p:sp>
        <p:nvSpPr>
          <p:cNvPr id="39943" name="Rectangle 6"/>
          <p:cNvSpPr>
            <a:spLocks noGrp="1" noChangeArrowheads="1"/>
          </p:cNvSpPr>
          <p:nvPr>
            <p:ph type="body" idx="1"/>
          </p:nvPr>
        </p:nvSpPr>
        <p:spPr bwMode="auto">
          <a:xfrm>
            <a:off x="381000" y="1052736"/>
            <a:ext cx="838200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nl-NL" dirty="0" smtClean="0"/>
              <a:t>单击此处编辑母版文本样式</a:t>
            </a:r>
          </a:p>
          <a:p>
            <a:pPr lvl="1"/>
            <a:r>
              <a:rPr lang="zh-CN" altLang="nl-NL" dirty="0" smtClean="0"/>
              <a:t>第二级</a:t>
            </a:r>
          </a:p>
          <a:p>
            <a:pPr lvl="2"/>
            <a:r>
              <a:rPr lang="zh-CN" altLang="nl-NL" dirty="0" smtClean="0"/>
              <a:t>第三级</a:t>
            </a:r>
          </a:p>
          <a:p>
            <a:pPr lvl="3"/>
            <a:r>
              <a:rPr lang="zh-CN" altLang="nl-NL" dirty="0" smtClean="0"/>
              <a:t>第四级</a:t>
            </a:r>
          </a:p>
          <a:p>
            <a:pPr lvl="4"/>
            <a:r>
              <a:rPr lang="zh-CN" altLang="nl-NL" dirty="0" smtClean="0"/>
              <a:t>第五级</a:t>
            </a:r>
          </a:p>
        </p:txBody>
      </p:sp>
      <p:sp>
        <p:nvSpPr>
          <p:cNvPr id="4104" name="Rectangle 8"/>
          <p:cNvSpPr>
            <a:spLocks noChangeArrowheads="1"/>
          </p:cNvSpPr>
          <p:nvPr/>
        </p:nvSpPr>
        <p:spPr bwMode="auto">
          <a:xfrm>
            <a:off x="8548688" y="6699250"/>
            <a:ext cx="309592" cy="158750"/>
          </a:xfrm>
          <a:prstGeom prst="rect">
            <a:avLst/>
          </a:prstGeom>
          <a:noFill/>
          <a:ln w="9525">
            <a:noFill/>
            <a:miter lim="800000"/>
            <a:headEnd/>
            <a:tailEnd/>
          </a:ln>
          <a:effectLst/>
        </p:spPr>
        <p:txBody>
          <a:bodyPr lIns="0" tIns="0" rIns="0" bIns="0"/>
          <a:lstStyle/>
          <a:p>
            <a:pPr eaLnBrk="0" hangingPunct="0">
              <a:defRPr/>
            </a:pPr>
            <a:fld id="{B34EE6EB-0AA0-4D9C-AF6A-13D3F878F11D}" type="slidenum">
              <a:rPr kumimoji="1" lang="en-GB" sz="1000">
                <a:solidFill>
                  <a:srgbClr val="000000"/>
                </a:solidFill>
              </a:rPr>
              <a:pPr eaLnBrk="0" hangingPunct="0">
                <a:defRPr/>
              </a:pPr>
              <a:t>‹#›</a:t>
            </a:fld>
            <a:endParaRPr kumimoji="1" lang="en-GB" sz="1000" dirty="0">
              <a:solidFill>
                <a:srgbClr val="000000"/>
              </a:solidFill>
            </a:endParaRPr>
          </a:p>
        </p:txBody>
      </p:sp>
      <p:grpSp>
        <p:nvGrpSpPr>
          <p:cNvPr id="39945" name="Group 9"/>
          <p:cNvGrpSpPr>
            <a:grpSpLocks/>
          </p:cNvGrpSpPr>
          <p:nvPr/>
        </p:nvGrpSpPr>
        <p:grpSpPr bwMode="auto">
          <a:xfrm>
            <a:off x="-838200" y="-6350"/>
            <a:ext cx="10526713" cy="6864350"/>
            <a:chOff x="0" y="0"/>
            <a:chExt cx="6631" cy="4324"/>
          </a:xfrm>
        </p:grpSpPr>
        <p:sp>
          <p:nvSpPr>
            <p:cNvPr id="4106" name="Freeform 10"/>
            <p:cNvSpPr>
              <a:spLocks/>
            </p:cNvSpPr>
            <p:nvPr userDrawn="1"/>
          </p:nvSpPr>
          <p:spPr bwMode="auto">
            <a:xfrm>
              <a:off x="469" y="176"/>
              <a:ext cx="1710" cy="176"/>
            </a:xfrm>
            <a:custGeom>
              <a:avLst/>
              <a:gdLst/>
              <a:ahLst/>
              <a:cxnLst>
                <a:cxn ang="0">
                  <a:pos x="0" y="0"/>
                </a:cxn>
                <a:cxn ang="0">
                  <a:pos x="1710" y="0"/>
                </a:cxn>
                <a:cxn ang="0">
                  <a:pos x="1710" y="216"/>
                </a:cxn>
                <a:cxn ang="0">
                  <a:pos x="0" y="216"/>
                </a:cxn>
              </a:cxnLst>
              <a:rect l="0" t="0" r="r" b="b"/>
              <a:pathLst>
                <a:path w="1710" h="216">
                  <a:moveTo>
                    <a:pt x="0" y="0"/>
                  </a:moveTo>
                  <a:lnTo>
                    <a:pt x="1710" y="0"/>
                  </a:lnTo>
                  <a:lnTo>
                    <a:pt x="1710" y="216"/>
                  </a:lnTo>
                  <a:lnTo>
                    <a:pt x="0" y="216"/>
                  </a:lnTo>
                </a:path>
              </a:pathLst>
            </a:custGeom>
            <a:noFill/>
            <a:ln w="6350" cap="flat" cmpd="sng">
              <a:noFill/>
              <a:prstDash val="solid"/>
              <a:round/>
              <a:headEnd/>
              <a:tailEnd/>
            </a:ln>
            <a:effectLst/>
          </p:spPr>
          <p:txBody>
            <a:bodyPr lIns="0" tIns="0" rIns="0" bIns="0">
              <a:spAutoFit/>
            </a:bodyPr>
            <a:lstStyle/>
            <a:p>
              <a:pPr algn="ctr" eaLnBrk="0" hangingPunct="0">
                <a:defRPr/>
              </a:pPr>
              <a:endParaRPr lang="zh-CN" altLang="en-US"/>
            </a:p>
          </p:txBody>
        </p:sp>
        <p:grpSp>
          <p:nvGrpSpPr>
            <p:cNvPr id="39949" name="Group 11"/>
            <p:cNvGrpSpPr>
              <a:grpSpLocks/>
            </p:cNvGrpSpPr>
            <p:nvPr userDrawn="1"/>
          </p:nvGrpSpPr>
          <p:grpSpPr bwMode="auto">
            <a:xfrm>
              <a:off x="0" y="0"/>
              <a:ext cx="6631" cy="4324"/>
              <a:chOff x="0" y="0"/>
              <a:chExt cx="6631" cy="4324"/>
            </a:xfrm>
          </p:grpSpPr>
          <p:sp>
            <p:nvSpPr>
              <p:cNvPr id="4108" name="Line 12"/>
              <p:cNvSpPr>
                <a:spLocks noChangeShapeType="1"/>
              </p:cNvSpPr>
              <p:nvPr userDrawn="1"/>
            </p:nvSpPr>
            <p:spPr bwMode="auto">
              <a:xfrm>
                <a:off x="471" y="0"/>
                <a:ext cx="0" cy="4324"/>
              </a:xfrm>
              <a:prstGeom prst="line">
                <a:avLst/>
              </a:prstGeom>
              <a:noFill/>
              <a:ln w="19050">
                <a:noFill/>
                <a:prstDash val="sysDot"/>
                <a:round/>
                <a:headEnd/>
                <a:tailEnd/>
              </a:ln>
              <a:effectLst/>
            </p:spPr>
            <p:txBody>
              <a:bodyPr wrap="none"/>
              <a:lstStyle/>
              <a:p>
                <a:pPr algn="ctr" eaLnBrk="0" hangingPunct="0">
                  <a:defRPr/>
                </a:pPr>
                <a:endParaRPr lang="zh-CN" altLang="en-US"/>
              </a:p>
            </p:txBody>
          </p:sp>
          <p:sp>
            <p:nvSpPr>
              <p:cNvPr id="4" name="Line 13"/>
              <p:cNvSpPr>
                <a:spLocks noChangeShapeType="1"/>
              </p:cNvSpPr>
              <p:nvPr userDrawn="1"/>
            </p:nvSpPr>
            <p:spPr bwMode="auto">
              <a:xfrm flipH="1">
                <a:off x="0" y="4298"/>
                <a:ext cx="6240" cy="0"/>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0" name="Line 14"/>
              <p:cNvSpPr>
                <a:spLocks noChangeShapeType="1"/>
              </p:cNvSpPr>
              <p:nvPr userDrawn="1"/>
            </p:nvSpPr>
            <p:spPr bwMode="auto">
              <a:xfrm>
                <a:off x="0" y="659"/>
                <a:ext cx="6240" cy="0"/>
              </a:xfrm>
              <a:prstGeom prst="line">
                <a:avLst/>
              </a:prstGeom>
              <a:noFill/>
              <a:ln w="6350">
                <a:noFill/>
                <a:round/>
                <a:headEnd/>
                <a:tailEnd/>
              </a:ln>
              <a:effectLst/>
            </p:spPr>
            <p:txBody>
              <a:bodyPr wrap="none" lIns="0" tIns="0" rIns="0" bIns="0">
                <a:spAutoFit/>
              </a:bodyPr>
              <a:lstStyle/>
              <a:p>
                <a:pPr algn="ctr" eaLnBrk="0" hangingPunct="0">
                  <a:defRPr/>
                </a:pPr>
                <a:endParaRPr lang="zh-CN" altLang="en-US"/>
              </a:p>
            </p:txBody>
          </p:sp>
          <p:sp>
            <p:nvSpPr>
              <p:cNvPr id="4111" name="Line 15"/>
              <p:cNvSpPr>
                <a:spLocks noChangeShapeType="1"/>
              </p:cNvSpPr>
              <p:nvPr userDrawn="1"/>
            </p:nvSpPr>
            <p:spPr bwMode="auto">
              <a:xfrm>
                <a:off x="0" y="1248"/>
                <a:ext cx="6240" cy="0"/>
              </a:xfrm>
              <a:prstGeom prst="line">
                <a:avLst/>
              </a:prstGeom>
              <a:noFill/>
              <a:ln w="6350">
                <a:noFill/>
                <a:round/>
                <a:headEnd/>
                <a:tailEnd/>
              </a:ln>
              <a:effectLst/>
            </p:spPr>
            <p:txBody>
              <a:bodyPr wrap="none" lIns="0" tIns="0" rIns="0" bIns="0">
                <a:spAutoFit/>
              </a:bodyPr>
              <a:lstStyle/>
              <a:p>
                <a:pPr algn="ctr" eaLnBrk="0" hangingPunct="0">
                  <a:defRPr/>
                </a:pPr>
                <a:endParaRPr lang="zh-CN" altLang="en-US"/>
              </a:p>
            </p:txBody>
          </p:sp>
          <p:sp>
            <p:nvSpPr>
              <p:cNvPr id="4112" name="Line 16"/>
              <p:cNvSpPr>
                <a:spLocks noChangeShapeType="1"/>
              </p:cNvSpPr>
              <p:nvPr userDrawn="1"/>
            </p:nvSpPr>
            <p:spPr bwMode="auto">
              <a:xfrm>
                <a:off x="0" y="4041"/>
                <a:ext cx="6240" cy="0"/>
              </a:xfrm>
              <a:prstGeom prst="line">
                <a:avLst/>
              </a:prstGeom>
              <a:noFill/>
              <a:ln w="6350">
                <a:noFill/>
                <a:prstDash val="dash"/>
                <a:round/>
                <a:headEnd/>
                <a:tailEnd/>
              </a:ln>
              <a:effectLst/>
            </p:spPr>
            <p:txBody>
              <a:bodyPr wrap="none" lIns="0" tIns="0" rIns="0" bIns="0">
                <a:spAutoFit/>
              </a:bodyPr>
              <a:lstStyle/>
              <a:p>
                <a:pPr algn="ctr" eaLnBrk="0" hangingPunct="0">
                  <a:defRPr/>
                </a:pPr>
                <a:endParaRPr lang="zh-CN" altLang="en-US"/>
              </a:p>
            </p:txBody>
          </p:sp>
          <p:sp>
            <p:nvSpPr>
              <p:cNvPr id="4113" name="Line 17"/>
              <p:cNvSpPr>
                <a:spLocks noChangeShapeType="1"/>
              </p:cNvSpPr>
              <p:nvPr userDrawn="1"/>
            </p:nvSpPr>
            <p:spPr bwMode="auto">
              <a:xfrm>
                <a:off x="5840" y="4"/>
                <a:ext cx="0" cy="4320"/>
              </a:xfrm>
              <a:prstGeom prst="line">
                <a:avLst/>
              </a:prstGeom>
              <a:noFill/>
              <a:ln w="6350">
                <a:noFill/>
                <a:prstDash val="dash"/>
                <a:round/>
                <a:headEnd/>
                <a:tailEnd/>
              </a:ln>
              <a:effectLst/>
            </p:spPr>
            <p:txBody>
              <a:bodyPr wrap="none" lIns="0" tIns="0" rIns="0" bIns="0">
                <a:spAutoFit/>
              </a:bodyPr>
              <a:lstStyle/>
              <a:p>
                <a:pPr algn="ctr" eaLnBrk="0" hangingPunct="0">
                  <a:defRPr/>
                </a:pPr>
                <a:endParaRPr lang="zh-CN" altLang="en-US"/>
              </a:p>
            </p:txBody>
          </p:sp>
          <p:sp>
            <p:nvSpPr>
              <p:cNvPr id="4114" name="Line 18"/>
              <p:cNvSpPr>
                <a:spLocks noChangeShapeType="1"/>
              </p:cNvSpPr>
              <p:nvPr userDrawn="1"/>
            </p:nvSpPr>
            <p:spPr bwMode="auto">
              <a:xfrm>
                <a:off x="4888" y="4"/>
                <a:ext cx="0" cy="472"/>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5" name="Line 19"/>
              <p:cNvSpPr>
                <a:spLocks noChangeShapeType="1"/>
              </p:cNvSpPr>
              <p:nvPr userDrawn="1"/>
            </p:nvSpPr>
            <p:spPr bwMode="auto">
              <a:xfrm flipH="1">
                <a:off x="0" y="176"/>
                <a:ext cx="6240" cy="0"/>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6" name="Line 20"/>
              <p:cNvSpPr>
                <a:spLocks noChangeShapeType="1"/>
              </p:cNvSpPr>
              <p:nvPr userDrawn="1"/>
            </p:nvSpPr>
            <p:spPr bwMode="auto">
              <a:xfrm flipH="1">
                <a:off x="0" y="348"/>
                <a:ext cx="6240" cy="0"/>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7" name="Line 21"/>
              <p:cNvSpPr>
                <a:spLocks noChangeShapeType="1"/>
              </p:cNvSpPr>
              <p:nvPr userDrawn="1"/>
            </p:nvSpPr>
            <p:spPr bwMode="auto">
              <a:xfrm>
                <a:off x="5132" y="4"/>
                <a:ext cx="0" cy="472"/>
              </a:xfrm>
              <a:prstGeom prst="line">
                <a:avLst/>
              </a:prstGeom>
              <a:noFill/>
              <a:ln w="6350">
                <a:noFill/>
                <a:prstDash val="dash"/>
                <a:round/>
                <a:headEnd/>
                <a:tailEnd/>
              </a:ln>
              <a:effectLst/>
            </p:spPr>
            <p:txBody>
              <a:bodyPr lIns="0" tIns="0" rIns="0" bIns="0">
                <a:spAutoFit/>
              </a:bodyPr>
              <a:lstStyle/>
              <a:p>
                <a:pPr algn="ctr" eaLnBrk="0" hangingPunct="0">
                  <a:defRPr/>
                </a:pPr>
                <a:endParaRPr lang="zh-CN" altLang="en-US"/>
              </a:p>
            </p:txBody>
          </p:sp>
          <p:sp>
            <p:nvSpPr>
              <p:cNvPr id="4118" name="Rectangle 22"/>
              <p:cNvSpPr>
                <a:spLocks noChangeArrowheads="1"/>
              </p:cNvSpPr>
              <p:nvPr userDrawn="1"/>
            </p:nvSpPr>
            <p:spPr bwMode="auto">
              <a:xfrm>
                <a:off x="6382" y="0"/>
                <a:ext cx="249" cy="206"/>
              </a:xfrm>
              <a:prstGeom prst="rect">
                <a:avLst/>
              </a:prstGeom>
              <a:solidFill>
                <a:schemeClr val="bg1"/>
              </a:solidFill>
              <a:ln w="6350">
                <a:noFill/>
                <a:miter lim="800000"/>
                <a:headEnd/>
                <a:tailEnd/>
              </a:ln>
              <a:effectLst/>
            </p:spPr>
            <p:txBody>
              <a:bodyPr lIns="0" tIns="0" rIns="0" bIns="0" anchor="ctr">
                <a:spAutoFit/>
              </a:bodyPr>
              <a:lstStyle/>
              <a:p>
                <a:pPr algn="ctr" eaLnBrk="0" hangingPunct="0">
                  <a:defRPr/>
                </a:pPr>
                <a:endParaRPr lang="zh-CN" altLang="en-US"/>
              </a:p>
            </p:txBody>
          </p:sp>
          <p:sp>
            <p:nvSpPr>
              <p:cNvPr id="4119" name="Line 23"/>
              <p:cNvSpPr>
                <a:spLocks noChangeShapeType="1"/>
              </p:cNvSpPr>
              <p:nvPr userDrawn="1"/>
            </p:nvSpPr>
            <p:spPr bwMode="auto">
              <a:xfrm>
                <a:off x="849" y="0"/>
                <a:ext cx="0" cy="478"/>
              </a:xfrm>
              <a:prstGeom prst="line">
                <a:avLst/>
              </a:prstGeom>
              <a:noFill/>
              <a:ln w="6350">
                <a:noFill/>
                <a:prstDash val="dash"/>
                <a:round/>
                <a:headEnd/>
                <a:tailEnd/>
              </a:ln>
              <a:effectLst/>
            </p:spPr>
            <p:txBody>
              <a:bodyPr lIns="0" tIns="0" rIns="0" bIns="0" anchor="ctr">
                <a:spAutoFit/>
              </a:bodyPr>
              <a:lstStyle/>
              <a:p>
                <a:pPr algn="ctr" eaLnBrk="0" hangingPunct="0">
                  <a:defRPr/>
                </a:pPr>
                <a:endParaRPr lang="zh-CN" altLang="en-US"/>
              </a:p>
            </p:txBody>
          </p:sp>
        </p:grpSp>
      </p:grpSp>
      <p:sp>
        <p:nvSpPr>
          <p:cNvPr id="4120" name="Rectangle 24"/>
          <p:cNvSpPr>
            <a:spLocks noChangeArrowheads="1"/>
          </p:cNvSpPr>
          <p:nvPr/>
        </p:nvSpPr>
        <p:spPr bwMode="auto">
          <a:xfrm>
            <a:off x="3995936" y="6699250"/>
            <a:ext cx="4319389" cy="141064"/>
          </a:xfrm>
          <a:prstGeom prst="rect">
            <a:avLst/>
          </a:prstGeom>
          <a:noFill/>
          <a:ln w="6350">
            <a:noFill/>
            <a:miter lim="800000"/>
            <a:headEnd/>
            <a:tailEnd/>
          </a:ln>
          <a:effectLst/>
        </p:spPr>
        <p:txBody>
          <a:bodyPr wrap="square" lIns="0" tIns="0" rIns="0" bIns="0">
            <a:spAutoFit/>
          </a:bodyPr>
          <a:lstStyle/>
          <a:p>
            <a:pPr algn="r" eaLnBrk="0" hangingPunct="0">
              <a:lnSpc>
                <a:spcPts val="1100"/>
              </a:lnSpc>
              <a:spcBef>
                <a:spcPts val="100"/>
              </a:spcBef>
              <a:defRPr/>
            </a:pPr>
            <a:r>
              <a:rPr lang="zh-CN" altLang="en-US" sz="1000" b="0" dirty="0" smtClean="0">
                <a:solidFill>
                  <a:schemeClr val="tx1"/>
                </a:solidFill>
              </a:rPr>
              <a:t>北京大学信息科学技术学院</a:t>
            </a:r>
            <a:r>
              <a:rPr lang="en-US" altLang="zh-CN" sz="1000" b="0" baseline="0" dirty="0" smtClean="0">
                <a:solidFill>
                  <a:schemeClr val="tx1"/>
                </a:solidFill>
              </a:rPr>
              <a:t>    </a:t>
            </a:r>
            <a:r>
              <a:rPr lang="zh-CN" altLang="en-US" sz="1000" b="0" baseline="0" dirty="0" smtClean="0">
                <a:solidFill>
                  <a:schemeClr val="tx1"/>
                </a:solidFill>
              </a:rPr>
              <a:t>北京大学微处理器研发中心</a:t>
            </a:r>
            <a:endParaRPr lang="de-DE" altLang="zh-CN" sz="1000" b="0" dirty="0">
              <a:solidFill>
                <a:schemeClr val="tx1"/>
              </a:solidFill>
            </a:endParaRPr>
          </a:p>
        </p:txBody>
      </p:sp>
      <p:sp>
        <p:nvSpPr>
          <p:cNvPr id="4121" name="Line 25"/>
          <p:cNvSpPr>
            <a:spLocks noChangeShapeType="1"/>
          </p:cNvSpPr>
          <p:nvPr/>
        </p:nvSpPr>
        <p:spPr bwMode="auto">
          <a:xfrm>
            <a:off x="8431213" y="6699250"/>
            <a:ext cx="0" cy="123825"/>
          </a:xfrm>
          <a:prstGeom prst="line">
            <a:avLst/>
          </a:prstGeom>
          <a:noFill/>
          <a:ln w="9525">
            <a:solidFill>
              <a:srgbClr val="172F37"/>
            </a:solidFill>
            <a:round/>
            <a:headEnd/>
            <a:tailEnd/>
          </a:ln>
          <a:effectLst/>
        </p:spPr>
        <p:txBody>
          <a:bodyPr wrap="none" lIns="0" tIns="0" rIns="0" bIns="0" anchor="ctr">
            <a:spAutoFit/>
          </a:bodyPr>
          <a:lstStyle/>
          <a:p>
            <a:pPr algn="ctr" eaLnBrk="0" hangingPunct="0">
              <a:defRPr/>
            </a:pPr>
            <a:endParaRPr lang="zh-CN" altLang="en-US" sz="2000"/>
          </a:p>
        </p:txBody>
      </p:sp>
    </p:spTree>
  </p:cSld>
  <p:clrMap bg1="lt1" tx1="dk1" bg2="lt2" tx2="dk2" accent1="accent1" accent2="accent2" accent3="accent3" accent4="accent4" accent5="accent5" accent6="accent6" hlink="hlink" folHlink="folHlink"/>
  <p:sldLayoutIdLst>
    <p:sldLayoutId id="2147483886"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iming>
    <p:tnLst>
      <p:par>
        <p:cTn id="1" dur="indefinite" restart="never" nodeType="tmRoot"/>
      </p:par>
    </p:tnLst>
  </p:timing>
  <p:txStyles>
    <p:titleStyle>
      <a:lvl1pPr algn="l" rtl="0" eaLnBrk="0" fontAlgn="base" hangingPunct="0">
        <a:spcBef>
          <a:spcPct val="0"/>
        </a:spcBef>
        <a:spcAft>
          <a:spcPct val="0"/>
        </a:spcAft>
        <a:defRPr kumimoji="1" sz="3600" b="1" baseline="0">
          <a:solidFill>
            <a:srgbClr val="002060"/>
          </a:solidFill>
          <a:latin typeface="+mn-lt"/>
          <a:ea typeface="黑体" pitchFamily="49" charset="-122"/>
          <a:cs typeface="+mj-cs"/>
        </a:defRPr>
      </a:lvl1pPr>
      <a:lvl2pPr algn="l" rtl="0" eaLnBrk="0" fontAlgn="base" hangingPunct="0">
        <a:spcBef>
          <a:spcPct val="0"/>
        </a:spcBef>
        <a:spcAft>
          <a:spcPct val="0"/>
        </a:spcAft>
        <a:defRPr kumimoji="1" sz="2400" b="1">
          <a:solidFill>
            <a:srgbClr val="000000"/>
          </a:solidFill>
          <a:latin typeface="Arial" pitchFamily="34" charset="0"/>
          <a:ea typeface="宋体" pitchFamily="2" charset="-122"/>
        </a:defRPr>
      </a:lvl2pPr>
      <a:lvl3pPr algn="l" rtl="0" eaLnBrk="0" fontAlgn="base" hangingPunct="0">
        <a:spcBef>
          <a:spcPct val="0"/>
        </a:spcBef>
        <a:spcAft>
          <a:spcPct val="0"/>
        </a:spcAft>
        <a:defRPr kumimoji="1" sz="2400" b="1">
          <a:solidFill>
            <a:srgbClr val="000000"/>
          </a:solidFill>
          <a:latin typeface="Arial" pitchFamily="34" charset="0"/>
          <a:ea typeface="宋体" pitchFamily="2" charset="-122"/>
        </a:defRPr>
      </a:lvl3pPr>
      <a:lvl4pPr algn="l" rtl="0" eaLnBrk="0" fontAlgn="base" hangingPunct="0">
        <a:spcBef>
          <a:spcPct val="0"/>
        </a:spcBef>
        <a:spcAft>
          <a:spcPct val="0"/>
        </a:spcAft>
        <a:defRPr kumimoji="1" sz="2400" b="1">
          <a:solidFill>
            <a:srgbClr val="000000"/>
          </a:solidFill>
          <a:latin typeface="Arial" pitchFamily="34" charset="0"/>
          <a:ea typeface="宋体" pitchFamily="2" charset="-122"/>
        </a:defRPr>
      </a:lvl4pPr>
      <a:lvl5pPr algn="l" rtl="0" eaLnBrk="0" fontAlgn="base" hangingPunct="0">
        <a:spcBef>
          <a:spcPct val="0"/>
        </a:spcBef>
        <a:spcAft>
          <a:spcPct val="0"/>
        </a:spcAft>
        <a:defRPr kumimoji="1" sz="2400" b="1">
          <a:solidFill>
            <a:srgbClr val="000000"/>
          </a:solidFill>
          <a:latin typeface="Arial" pitchFamily="34" charset="0"/>
          <a:ea typeface="宋体" pitchFamily="2" charset="-122"/>
        </a:defRPr>
      </a:lvl5pPr>
      <a:lvl6pPr marL="457200" algn="l" rtl="0" eaLnBrk="1" fontAlgn="base" hangingPunct="1">
        <a:spcBef>
          <a:spcPct val="0"/>
        </a:spcBef>
        <a:spcAft>
          <a:spcPct val="0"/>
        </a:spcAft>
        <a:defRPr kumimoji="1" sz="2400" b="1">
          <a:solidFill>
            <a:srgbClr val="000000"/>
          </a:solidFill>
          <a:latin typeface="Arial" pitchFamily="34" charset="0"/>
          <a:ea typeface="宋体" pitchFamily="2" charset="-122"/>
        </a:defRPr>
      </a:lvl6pPr>
      <a:lvl7pPr marL="914400" algn="l" rtl="0" eaLnBrk="1" fontAlgn="base" hangingPunct="1">
        <a:spcBef>
          <a:spcPct val="0"/>
        </a:spcBef>
        <a:spcAft>
          <a:spcPct val="0"/>
        </a:spcAft>
        <a:defRPr kumimoji="1" sz="2400" b="1">
          <a:solidFill>
            <a:srgbClr val="000000"/>
          </a:solidFill>
          <a:latin typeface="Arial" pitchFamily="34" charset="0"/>
          <a:ea typeface="宋体" pitchFamily="2" charset="-122"/>
        </a:defRPr>
      </a:lvl7pPr>
      <a:lvl8pPr marL="1371600" algn="l" rtl="0" eaLnBrk="1" fontAlgn="base" hangingPunct="1">
        <a:spcBef>
          <a:spcPct val="0"/>
        </a:spcBef>
        <a:spcAft>
          <a:spcPct val="0"/>
        </a:spcAft>
        <a:defRPr kumimoji="1" sz="2400" b="1">
          <a:solidFill>
            <a:srgbClr val="000000"/>
          </a:solidFill>
          <a:latin typeface="Arial" pitchFamily="34" charset="0"/>
          <a:ea typeface="宋体" pitchFamily="2" charset="-122"/>
        </a:defRPr>
      </a:lvl8pPr>
      <a:lvl9pPr marL="1828800" algn="l" rtl="0" eaLnBrk="1" fontAlgn="base" hangingPunct="1">
        <a:spcBef>
          <a:spcPct val="0"/>
        </a:spcBef>
        <a:spcAft>
          <a:spcPct val="0"/>
        </a:spcAft>
        <a:defRPr kumimoji="1" sz="2400" b="1">
          <a:solidFill>
            <a:srgbClr val="000000"/>
          </a:solidFill>
          <a:latin typeface="Arial" pitchFamily="34" charset="0"/>
          <a:ea typeface="宋体" pitchFamily="2" charset="-122"/>
        </a:defRPr>
      </a:lvl9pPr>
    </p:titleStyle>
    <p:bodyStyle>
      <a:lvl1pPr marL="342900" indent="-342900" algn="just" rtl="0" eaLnBrk="1" fontAlgn="base" hangingPunct="1">
        <a:spcBef>
          <a:spcPct val="20000"/>
        </a:spcBef>
        <a:spcAft>
          <a:spcPct val="0"/>
        </a:spcAft>
        <a:buChar char="•"/>
        <a:defRPr sz="2400" baseline="0">
          <a:solidFill>
            <a:schemeClr val="tx1"/>
          </a:solidFill>
          <a:latin typeface="Arial" pitchFamily="34" charset="0"/>
          <a:ea typeface="黑体" pitchFamily="49" charset="-122"/>
          <a:cs typeface="+mn-cs"/>
        </a:defRPr>
      </a:lvl1pPr>
      <a:lvl2pPr marL="742950" indent="-285750" algn="just" rtl="0" eaLnBrk="1" fontAlgn="base" hangingPunct="1">
        <a:spcBef>
          <a:spcPct val="20000"/>
        </a:spcBef>
        <a:spcAft>
          <a:spcPct val="0"/>
        </a:spcAft>
        <a:buChar char="–"/>
        <a:defRPr sz="2000" baseline="0">
          <a:solidFill>
            <a:schemeClr val="tx2"/>
          </a:solidFill>
          <a:latin typeface="Arial" pitchFamily="34" charset="0"/>
          <a:ea typeface="黑体" pitchFamily="49" charset="-122"/>
        </a:defRPr>
      </a:lvl2pPr>
      <a:lvl3pPr marL="1143000" indent="-228600" algn="just" rtl="0" eaLnBrk="1" fontAlgn="base" hangingPunct="1">
        <a:spcBef>
          <a:spcPct val="20000"/>
        </a:spcBef>
        <a:spcAft>
          <a:spcPct val="0"/>
        </a:spcAft>
        <a:buChar char="•"/>
        <a:defRPr baseline="0">
          <a:solidFill>
            <a:schemeClr val="tx1"/>
          </a:solidFill>
          <a:latin typeface="Arial" pitchFamily="34" charset="0"/>
          <a:ea typeface="黑体" pitchFamily="49" charset="-122"/>
        </a:defRPr>
      </a:lvl3pPr>
      <a:lvl4pPr marL="1600200" indent="-228600" algn="just" rtl="0" eaLnBrk="1" fontAlgn="base" hangingPunct="1">
        <a:spcBef>
          <a:spcPct val="20000"/>
        </a:spcBef>
        <a:spcAft>
          <a:spcPct val="0"/>
        </a:spcAft>
        <a:buChar char="–"/>
        <a:defRPr sz="1600" baseline="0">
          <a:solidFill>
            <a:schemeClr val="tx1"/>
          </a:solidFill>
          <a:latin typeface="Arial" pitchFamily="34" charset="0"/>
          <a:ea typeface="黑体" pitchFamily="49" charset="-122"/>
        </a:defRPr>
      </a:lvl4pPr>
      <a:lvl5pPr marL="2057400" indent="-228600" algn="just" rtl="0" eaLnBrk="1" fontAlgn="base" hangingPunct="1">
        <a:spcBef>
          <a:spcPct val="20000"/>
        </a:spcBef>
        <a:spcAft>
          <a:spcPct val="0"/>
        </a:spcAft>
        <a:buChar char="»"/>
        <a:defRPr sz="1400" baseline="0">
          <a:solidFill>
            <a:schemeClr val="tx1"/>
          </a:solidFill>
          <a:latin typeface="Arial" pitchFamily="34" charset="0"/>
          <a:ea typeface="黑体" pitchFamily="49" charset="-122"/>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19180"/>
            <a:ext cx="9144000" cy="1569660"/>
          </a:xfrm>
          <a:prstGeom prst="rect">
            <a:avLst/>
          </a:prstGeom>
        </p:spPr>
        <p:txBody>
          <a:bodyPr wrap="square">
            <a:spAutoFit/>
          </a:bodyPr>
          <a:lstStyle/>
          <a:p>
            <a:pPr algn="ctr"/>
            <a:r>
              <a:rPr kumimoji="1" lang="zh-CN" altLang="en-US" sz="4800" b="0" kern="0" cap="all" dirty="0" smtClean="0">
                <a:ln w="0"/>
                <a:solidFill>
                  <a:srgbClr val="1F497D"/>
                </a:solidFill>
                <a:effectLst>
                  <a:outerShdw blurRad="50800" dist="38100" dir="2700000" algn="tl" rotWithShape="0">
                    <a:prstClr val="black">
                      <a:alpha val="40000"/>
                    </a:prstClr>
                  </a:outerShdw>
                </a:effectLst>
                <a:latin typeface="黑体" pitchFamily="49" charset="-122"/>
                <a:ea typeface="黑体" pitchFamily="49" charset="-122"/>
                <a:cs typeface="+mj-cs"/>
              </a:rPr>
              <a:t>北京大学微处理器研发中心</a:t>
            </a:r>
            <a:endParaRPr kumimoji="1" lang="en-US" altLang="zh-CN" sz="4800" b="0" kern="0" cap="all" dirty="0" smtClean="0">
              <a:ln w="0"/>
              <a:solidFill>
                <a:srgbClr val="1F497D"/>
              </a:solidFill>
              <a:effectLst>
                <a:outerShdw blurRad="50800" dist="38100" dir="2700000" algn="tl" rotWithShape="0">
                  <a:prstClr val="black">
                    <a:alpha val="40000"/>
                  </a:prstClr>
                </a:outerShdw>
              </a:effectLst>
              <a:latin typeface="黑体" pitchFamily="49" charset="-122"/>
              <a:ea typeface="黑体" pitchFamily="49" charset="-122"/>
              <a:cs typeface="+mj-cs"/>
            </a:endParaRPr>
          </a:p>
          <a:p>
            <a:pPr algn="ctr"/>
            <a:r>
              <a:rPr kumimoji="1" lang="zh-CN" altLang="en-US" sz="4800" b="0" kern="0" cap="all" dirty="0" smtClean="0">
                <a:ln w="0"/>
                <a:solidFill>
                  <a:srgbClr val="1F497D"/>
                </a:solidFill>
                <a:effectLst>
                  <a:outerShdw blurRad="50800" dist="38100" dir="2700000" algn="tl" rotWithShape="0">
                    <a:prstClr val="black">
                      <a:alpha val="40000"/>
                    </a:prstClr>
                  </a:outerShdw>
                </a:effectLst>
                <a:latin typeface="黑体" pitchFamily="49" charset="-122"/>
                <a:ea typeface="黑体" pitchFamily="49" charset="-122"/>
                <a:cs typeface="+mj-cs"/>
              </a:rPr>
              <a:t>硕士工作汇报</a:t>
            </a:r>
            <a:endParaRPr lang="zh-CN" altLang="en-US" sz="2000" b="0" dirty="0">
              <a:effectLst>
                <a:outerShdw blurRad="50800" dist="38100" dir="2700000" algn="tl" rotWithShape="0">
                  <a:prstClr val="black">
                    <a:alpha val="40000"/>
                  </a:prstClr>
                </a:outerShdw>
              </a:effectLst>
            </a:endParaRPr>
          </a:p>
        </p:txBody>
      </p:sp>
      <p:graphicFrame>
        <p:nvGraphicFramePr>
          <p:cNvPr id="2" name="表格 1"/>
          <p:cNvGraphicFramePr>
            <a:graphicFrameLocks noGrp="1"/>
          </p:cNvGraphicFramePr>
          <p:nvPr>
            <p:extLst>
              <p:ext uri="{D42A27DB-BD31-4B8C-83A1-F6EECF244321}">
                <p14:modId xmlns:p14="http://schemas.microsoft.com/office/powerpoint/2010/main" val="2005281617"/>
              </p:ext>
            </p:extLst>
          </p:nvPr>
        </p:nvGraphicFramePr>
        <p:xfrm>
          <a:off x="1763688" y="4034760"/>
          <a:ext cx="5652628" cy="1554480"/>
        </p:xfrm>
        <a:graphic>
          <a:graphicData uri="http://schemas.openxmlformats.org/drawingml/2006/table">
            <a:tbl>
              <a:tblPr firstRow="1" bandRow="1">
                <a:tableStyleId>{5C22544A-7EE6-4342-B048-85BDC9FD1C3A}</a:tableStyleId>
              </a:tblPr>
              <a:tblGrid>
                <a:gridCol w="2268252">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466851">
                <a:tc>
                  <a:txBody>
                    <a:bodyPr/>
                    <a:lstStyle/>
                    <a:p>
                      <a:r>
                        <a:rPr kumimoji="1" lang="zh-CN" altLang="en-US" sz="2800" b="0" kern="0" cap="all" dirty="0" smtClean="0">
                          <a:ln w="0"/>
                          <a:solidFill>
                            <a:schemeClr val="tx1"/>
                          </a:solidFill>
                          <a:latin typeface="+mn-lt"/>
                          <a:ea typeface="+mn-ea"/>
                          <a:cs typeface="+mn-cs"/>
                        </a:rPr>
                        <a:t>姓名</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0" dirty="0" smtClean="0">
                          <a:solidFill>
                            <a:schemeClr val="tx1"/>
                          </a:solidFill>
                          <a:latin typeface="+mn-lt"/>
                          <a:ea typeface="+mn-ea"/>
                        </a:rPr>
                        <a:t>阳庆红</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66851">
                <a:tc>
                  <a:txBody>
                    <a:bodyPr/>
                    <a:lstStyle/>
                    <a:p>
                      <a:r>
                        <a:rPr lang="zh-CN" altLang="en-US" sz="2800" b="0" dirty="0" smtClean="0">
                          <a:solidFill>
                            <a:schemeClr val="tx1"/>
                          </a:solidFill>
                          <a:latin typeface="+mn-lt"/>
                          <a:ea typeface="+mn-ea"/>
                        </a:rPr>
                        <a:t>学号</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0" dirty="0" smtClean="0">
                          <a:solidFill>
                            <a:schemeClr val="tx1"/>
                          </a:solidFill>
                          <a:latin typeface="+mn-lt"/>
                          <a:ea typeface="+mn-ea"/>
                        </a:rPr>
                        <a:t>1501214366</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6851">
                <a:tc>
                  <a:txBody>
                    <a:bodyPr/>
                    <a:lstStyle/>
                    <a:p>
                      <a:r>
                        <a:rPr lang="zh-CN" altLang="en-US" sz="2800" b="0" dirty="0" smtClean="0">
                          <a:solidFill>
                            <a:schemeClr val="tx1"/>
                          </a:solidFill>
                          <a:latin typeface="+mn-lt"/>
                          <a:ea typeface="+mn-ea"/>
                        </a:rPr>
                        <a:t>年级</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0" dirty="0" smtClean="0">
                          <a:solidFill>
                            <a:schemeClr val="tx1"/>
                          </a:solidFill>
                          <a:latin typeface="+mn-lt"/>
                          <a:ea typeface="+mn-ea"/>
                        </a:rPr>
                        <a:t>2015</a:t>
                      </a:r>
                      <a:r>
                        <a:rPr lang="zh-CN" altLang="en-US" sz="2800" b="0" dirty="0" smtClean="0">
                          <a:solidFill>
                            <a:schemeClr val="tx1"/>
                          </a:solidFill>
                          <a:latin typeface="+mn-lt"/>
                          <a:ea typeface="+mn-ea"/>
                        </a:rPr>
                        <a:t>级</a:t>
                      </a:r>
                      <a:endParaRPr lang="zh-CN" altLang="en-US" sz="2800" b="0"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3" name="文本框 2"/>
          <p:cNvSpPr txBox="1"/>
          <p:nvPr/>
        </p:nvSpPr>
        <p:spPr>
          <a:xfrm>
            <a:off x="1763688" y="2780928"/>
            <a:ext cx="5472608" cy="769441"/>
          </a:xfrm>
          <a:prstGeom prst="rect">
            <a:avLst/>
          </a:prstGeom>
          <a:noFill/>
        </p:spPr>
        <p:txBody>
          <a:bodyPr wrap="square" rtlCol="0">
            <a:spAutoFit/>
          </a:bodyPr>
          <a:lstStyle/>
          <a:p>
            <a:pPr algn="ctr"/>
            <a:r>
              <a:rPr lang="en-US" altLang="zh-CN" sz="4400" dirty="0" smtClean="0">
                <a:solidFill>
                  <a:schemeClr val="tx1"/>
                </a:solidFill>
              </a:rPr>
              <a:t>BOOM Core</a:t>
            </a:r>
            <a:endParaRPr lang="zh-CN" altLang="en-US" sz="4400" dirty="0">
              <a:solidFill>
                <a:schemeClr val="tx1"/>
              </a:solidFill>
            </a:endParaRPr>
          </a:p>
        </p:txBody>
      </p:sp>
    </p:spTree>
  </p:cSld>
  <p:clrMapOvr>
    <a:masterClrMapping/>
  </p:clrMapOvr>
  <p:transition advTm="320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solidFill>
                  <a:srgbClr val="FF0000"/>
                </a:solidFill>
              </a:rPr>
              <a:t>The Decode Stage</a:t>
            </a:r>
          </a:p>
          <a:p>
            <a:r>
              <a:rPr lang="en-US" altLang="zh-CN" sz="2400" dirty="0" smtClean="0"/>
              <a:t>The Rename Stage</a:t>
            </a:r>
          </a:p>
          <a:p>
            <a:r>
              <a:rPr lang="en-US" altLang="zh-CN" sz="2400" dirty="0" smtClean="0"/>
              <a:t>ROB &amp; The Dispatch Stage</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3465000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Decode Stage</a:t>
            </a:r>
            <a:endParaRPr lang="zh-CN" altLang="en-US" dirty="0"/>
          </a:p>
        </p:txBody>
      </p:sp>
      <p:sp>
        <p:nvSpPr>
          <p:cNvPr id="3" name="内容占位符 2"/>
          <p:cNvSpPr>
            <a:spLocks noGrp="1"/>
          </p:cNvSpPr>
          <p:nvPr>
            <p:ph idx="1"/>
          </p:nvPr>
        </p:nvSpPr>
        <p:spPr/>
        <p:txBody>
          <a:bodyPr/>
          <a:lstStyle/>
          <a:p>
            <a:r>
              <a:rPr lang="en-US" altLang="zh-CN" sz="2400" dirty="0">
                <a:latin typeface="Calibri (正文)"/>
              </a:rPr>
              <a:t>The decode stage takes instructions from the fetch buffer, decodes them, and allocates the </a:t>
            </a:r>
            <a:r>
              <a:rPr lang="en-US" altLang="zh-CN" sz="2400" dirty="0" smtClean="0">
                <a:latin typeface="Calibri (正文)"/>
              </a:rPr>
              <a:t>necessary resources </a:t>
            </a:r>
            <a:r>
              <a:rPr lang="en-US" altLang="zh-CN" sz="2400" dirty="0">
                <a:latin typeface="Calibri (正文)"/>
              </a:rPr>
              <a:t>as required by each instruction. The decode stage will stall as needed if not all </a:t>
            </a:r>
            <a:r>
              <a:rPr lang="en-US" altLang="zh-CN" sz="2400" dirty="0" smtClean="0">
                <a:latin typeface="Calibri (正文)"/>
              </a:rPr>
              <a:t>resources are </a:t>
            </a:r>
            <a:r>
              <a:rPr lang="en-US" altLang="zh-CN" sz="2400" dirty="0">
                <a:latin typeface="Calibri (正文)"/>
              </a:rPr>
              <a:t>available.</a:t>
            </a:r>
            <a:endParaRPr lang="zh-CN" altLang="en-US" sz="2400" dirty="0">
              <a:latin typeface="Calibri (正文)"/>
            </a:endParaRPr>
          </a:p>
        </p:txBody>
      </p:sp>
    </p:spTree>
    <p:extLst>
      <p:ext uri="{BB962C8B-B14F-4D97-AF65-F5344CB8AC3E}">
        <p14:creationId xmlns:p14="http://schemas.microsoft.com/office/powerpoint/2010/main" val="3958583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solidFill>
                  <a:srgbClr val="FF0000"/>
                </a:solidFill>
              </a:rPr>
              <a:t>The Rename Stage</a:t>
            </a:r>
          </a:p>
          <a:p>
            <a:r>
              <a:rPr lang="en-US" altLang="zh-CN" sz="2400" dirty="0" smtClean="0"/>
              <a:t>ROB &amp; The Dispatch Stage </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957320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Rename Stage</a:t>
            </a:r>
            <a:endParaRPr lang="zh-CN" altLang="en-US" dirty="0"/>
          </a:p>
        </p:txBody>
      </p:sp>
      <p:sp>
        <p:nvSpPr>
          <p:cNvPr id="3" name="内容占位符 2"/>
          <p:cNvSpPr>
            <a:spLocks noGrp="1"/>
          </p:cNvSpPr>
          <p:nvPr>
            <p:ph idx="1"/>
          </p:nvPr>
        </p:nvSpPr>
        <p:spPr>
          <a:xfrm>
            <a:off x="6372200" y="1052736"/>
            <a:ext cx="2390800" cy="5328592"/>
          </a:xfrm>
        </p:spPr>
        <p:txBody>
          <a:bodyPr/>
          <a:lstStyle/>
          <a:p>
            <a:pPr algn="l">
              <a:spcAft>
                <a:spcPts val="1200"/>
              </a:spcAft>
            </a:pPr>
            <a:r>
              <a:rPr lang="en-US" altLang="zh-CN" sz="2400" dirty="0" smtClean="0"/>
              <a:t>WAW &amp; WAR</a:t>
            </a:r>
            <a:endParaRPr lang="en-US" altLang="zh-CN" sz="2000" dirty="0" smtClean="0"/>
          </a:p>
          <a:p>
            <a:pPr algn="l">
              <a:spcAft>
                <a:spcPts val="1200"/>
              </a:spcAft>
            </a:pPr>
            <a:r>
              <a:rPr lang="en-US" altLang="zh-CN" sz="2400" dirty="0" smtClean="0"/>
              <a:t>Explicit &amp; Implicit</a:t>
            </a:r>
          </a:p>
          <a:p>
            <a:pPr algn="l">
              <a:spcAft>
                <a:spcPts val="1200"/>
              </a:spcAft>
            </a:pPr>
            <a:r>
              <a:rPr lang="en-US" altLang="zh-CN" sz="2400" dirty="0"/>
              <a:t>Committed &amp; Speculative</a:t>
            </a:r>
          </a:p>
          <a:p>
            <a:pPr algn="l">
              <a:spcAft>
                <a:spcPts val="1200"/>
              </a:spcAft>
            </a:pPr>
            <a:r>
              <a:rPr lang="en-US" altLang="zh-CN" sz="2400" dirty="0" smtClean="0"/>
              <a:t>Branch</a:t>
            </a:r>
          </a:p>
          <a:p>
            <a:pPr algn="l">
              <a:spcAft>
                <a:spcPts val="1200"/>
              </a:spcAft>
            </a:pPr>
            <a:r>
              <a:rPr lang="en-US" altLang="zh-CN" sz="2400" dirty="0" smtClean="0"/>
              <a:t>Exception</a:t>
            </a:r>
          </a:p>
        </p:txBody>
      </p:sp>
      <p:pic>
        <p:nvPicPr>
          <p:cNvPr id="4" name="图片 3"/>
          <p:cNvPicPr>
            <a:picLocks noChangeAspect="1"/>
          </p:cNvPicPr>
          <p:nvPr/>
        </p:nvPicPr>
        <p:blipFill>
          <a:blip r:embed="rId3"/>
          <a:stretch>
            <a:fillRect/>
          </a:stretch>
        </p:blipFill>
        <p:spPr>
          <a:xfrm>
            <a:off x="395536" y="1052736"/>
            <a:ext cx="5886450" cy="5362575"/>
          </a:xfrm>
          <a:prstGeom prst="rect">
            <a:avLst/>
          </a:prstGeom>
          <a:ln>
            <a:solidFill>
              <a:schemeClr val="accent1"/>
            </a:solidFill>
          </a:ln>
        </p:spPr>
      </p:pic>
    </p:spTree>
    <p:extLst>
      <p:ext uri="{BB962C8B-B14F-4D97-AF65-F5344CB8AC3E}">
        <p14:creationId xmlns:p14="http://schemas.microsoft.com/office/powerpoint/2010/main" val="1332493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Rename Stage</a:t>
            </a:r>
            <a:endParaRPr lang="zh-CN" altLang="en-US" dirty="0"/>
          </a:p>
        </p:txBody>
      </p:sp>
      <p:pic>
        <p:nvPicPr>
          <p:cNvPr id="6" name="图片 5"/>
          <p:cNvPicPr>
            <a:picLocks noChangeAspect="1"/>
          </p:cNvPicPr>
          <p:nvPr/>
        </p:nvPicPr>
        <p:blipFill>
          <a:blip r:embed="rId3"/>
          <a:stretch>
            <a:fillRect/>
          </a:stretch>
        </p:blipFill>
        <p:spPr>
          <a:xfrm>
            <a:off x="431478" y="1196752"/>
            <a:ext cx="8208912" cy="4807777"/>
          </a:xfrm>
          <a:prstGeom prst="rect">
            <a:avLst/>
          </a:prstGeom>
        </p:spPr>
      </p:pic>
    </p:spTree>
    <p:extLst>
      <p:ext uri="{BB962C8B-B14F-4D97-AF65-F5344CB8AC3E}">
        <p14:creationId xmlns:p14="http://schemas.microsoft.com/office/powerpoint/2010/main" val="2636543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solidFill>
                  <a:srgbClr val="FF0000"/>
                </a:solidFill>
              </a:rPr>
              <a:t>ROB &amp; The Dispatch Stage </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517795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 &amp; The Dispatch Stage </a:t>
            </a:r>
            <a:endParaRPr lang="zh-CN" altLang="en-US" dirty="0"/>
          </a:p>
        </p:txBody>
      </p:sp>
      <p:sp>
        <p:nvSpPr>
          <p:cNvPr id="3" name="内容占位符 2"/>
          <p:cNvSpPr>
            <a:spLocks noGrp="1"/>
          </p:cNvSpPr>
          <p:nvPr>
            <p:ph idx="1"/>
          </p:nvPr>
        </p:nvSpPr>
        <p:spPr/>
        <p:txBody>
          <a:bodyPr/>
          <a:lstStyle/>
          <a:p>
            <a:r>
              <a:rPr lang="en-US" altLang="zh-CN" sz="2400" dirty="0">
                <a:latin typeface="Calibri (正文)"/>
              </a:rPr>
              <a:t>ROB </a:t>
            </a:r>
            <a:r>
              <a:rPr lang="en-US" altLang="zh-CN" sz="2400" dirty="0" smtClean="0">
                <a:latin typeface="Calibri (正文)"/>
              </a:rPr>
              <a:t>Organization</a:t>
            </a:r>
          </a:p>
          <a:p>
            <a:pPr lvl="1"/>
            <a:r>
              <a:rPr lang="en-US" altLang="zh-CN" sz="2000" dirty="0">
                <a:latin typeface="Calibri (正文)"/>
              </a:rPr>
              <a:t>circular </a:t>
            </a:r>
            <a:r>
              <a:rPr lang="en-US" altLang="zh-CN" sz="2000" dirty="0" smtClean="0">
                <a:latin typeface="Calibri (正文)"/>
              </a:rPr>
              <a:t>buffer</a:t>
            </a:r>
            <a:r>
              <a:rPr lang="zh-CN" altLang="en-US" sz="2000" dirty="0" smtClean="0">
                <a:latin typeface="Calibri (正文)"/>
              </a:rPr>
              <a:t>、</a:t>
            </a:r>
            <a:r>
              <a:rPr lang="en-US" altLang="zh-CN" sz="2000" dirty="0">
                <a:latin typeface="Calibri (正文)"/>
              </a:rPr>
              <a:t>w</a:t>
            </a:r>
            <a:r>
              <a:rPr lang="en-US" altLang="zh-CN" sz="2000" dirty="0" smtClean="0">
                <a:latin typeface="Calibri (正文)"/>
              </a:rPr>
              <a:t> banks</a:t>
            </a:r>
          </a:p>
          <a:p>
            <a:pPr lvl="1"/>
            <a:r>
              <a:rPr lang="en-US" altLang="zh-CN" sz="2000" dirty="0" smtClean="0">
                <a:latin typeface="Calibri (正文)"/>
              </a:rPr>
              <a:t>valid/busy/exception/branch mask/</a:t>
            </a:r>
            <a:r>
              <a:rPr lang="en-US" altLang="zh-CN" sz="2000" dirty="0" err="1" smtClean="0">
                <a:latin typeface="Calibri (正文)"/>
              </a:rPr>
              <a:t>uopc</a:t>
            </a:r>
            <a:r>
              <a:rPr lang="en-US" altLang="zh-CN" sz="2000" dirty="0" smtClean="0">
                <a:latin typeface="Calibri (正文)"/>
              </a:rPr>
              <a:t>/</a:t>
            </a:r>
            <a:r>
              <a:rPr lang="en-US" altLang="zh-CN" sz="2000" dirty="0" err="1">
                <a:latin typeface="Calibri (正文)"/>
              </a:rPr>
              <a:t>l</a:t>
            </a:r>
            <a:r>
              <a:rPr lang="en-US" altLang="zh-CN" sz="2000" dirty="0" err="1" smtClean="0">
                <a:latin typeface="Calibri (正文)"/>
              </a:rPr>
              <a:t>rd</a:t>
            </a:r>
            <a:r>
              <a:rPr lang="en-US" altLang="zh-CN" sz="2000" dirty="0" smtClean="0">
                <a:latin typeface="Calibri (正文)"/>
              </a:rPr>
              <a:t>/stale </a:t>
            </a:r>
            <a:r>
              <a:rPr lang="en-US" altLang="zh-CN" sz="2000" dirty="0" err="1" smtClean="0">
                <a:latin typeface="Calibri (正文)"/>
              </a:rPr>
              <a:t>pdst</a:t>
            </a:r>
            <a:endParaRPr lang="en-US" altLang="zh-CN" sz="2000" dirty="0" smtClean="0">
              <a:latin typeface="Calibri (正文)"/>
            </a:endParaRPr>
          </a:p>
          <a:p>
            <a:pPr lvl="1"/>
            <a:r>
              <a:rPr lang="en-US" altLang="zh-CN" sz="2000" dirty="0" smtClean="0">
                <a:latin typeface="Calibri (正文)"/>
              </a:rPr>
              <a:t>floating-point </a:t>
            </a:r>
            <a:r>
              <a:rPr lang="en-US" altLang="zh-CN" sz="2000" dirty="0">
                <a:latin typeface="Calibri (正文)"/>
              </a:rPr>
              <a:t>status updates/other miscellaneous data</a:t>
            </a:r>
            <a:endParaRPr lang="zh-CN" altLang="en-US" sz="2000" dirty="0">
              <a:latin typeface="Calibri (正文)"/>
            </a:endParaRPr>
          </a:p>
        </p:txBody>
      </p:sp>
      <p:pic>
        <p:nvPicPr>
          <p:cNvPr id="4" name="图片 3"/>
          <p:cNvPicPr>
            <a:picLocks noChangeAspect="1"/>
          </p:cNvPicPr>
          <p:nvPr/>
        </p:nvPicPr>
        <p:blipFill>
          <a:blip r:embed="rId3"/>
          <a:stretch>
            <a:fillRect/>
          </a:stretch>
        </p:blipFill>
        <p:spPr>
          <a:xfrm>
            <a:off x="1009650" y="2708920"/>
            <a:ext cx="7124700" cy="3571875"/>
          </a:xfrm>
          <a:prstGeom prst="rect">
            <a:avLst/>
          </a:prstGeom>
          <a:ln>
            <a:solidFill>
              <a:schemeClr val="accent1"/>
            </a:solidFill>
          </a:ln>
        </p:spPr>
      </p:pic>
      <p:sp>
        <p:nvSpPr>
          <p:cNvPr id="5" name="文本框 4"/>
          <p:cNvSpPr txBox="1"/>
          <p:nvPr/>
        </p:nvSpPr>
        <p:spPr>
          <a:xfrm>
            <a:off x="1369690" y="6258798"/>
            <a:ext cx="6514678" cy="338554"/>
          </a:xfrm>
          <a:prstGeom prst="rect">
            <a:avLst/>
          </a:prstGeom>
          <a:noFill/>
        </p:spPr>
        <p:txBody>
          <a:bodyPr wrap="square" rtlCol="0">
            <a:spAutoFit/>
          </a:bodyPr>
          <a:lstStyle/>
          <a:p>
            <a:r>
              <a:rPr lang="en-US" altLang="zh-CN" sz="1600" b="0" dirty="0">
                <a:solidFill>
                  <a:schemeClr val="tx1"/>
                </a:solidFill>
              </a:rPr>
              <a:t>Figure 6.1</a:t>
            </a:r>
            <a:r>
              <a:rPr lang="en-US" altLang="zh-CN" sz="1600" b="0" dirty="0" smtClean="0">
                <a:solidFill>
                  <a:schemeClr val="tx1"/>
                </a:solidFill>
              </a:rPr>
              <a:t>: The </a:t>
            </a:r>
            <a:r>
              <a:rPr lang="en-US" altLang="zh-CN" sz="1600" b="0">
                <a:solidFill>
                  <a:schemeClr val="tx1"/>
                </a:solidFill>
              </a:rPr>
              <a:t>Reorder </a:t>
            </a:r>
            <a:r>
              <a:rPr lang="en-US" altLang="zh-CN" sz="1600" b="0" smtClean="0">
                <a:solidFill>
                  <a:schemeClr val="tx1"/>
                </a:solidFill>
              </a:rPr>
              <a:t>Buffer </a:t>
            </a:r>
            <a:r>
              <a:rPr lang="en-US" altLang="zh-CN" sz="1600" b="0" dirty="0">
                <a:solidFill>
                  <a:schemeClr val="tx1"/>
                </a:solidFill>
              </a:rPr>
              <a:t>for a two-wide BOOM with </a:t>
            </a:r>
            <a:r>
              <a:rPr lang="en-US" altLang="zh-CN" sz="1600" b="0" dirty="0" smtClean="0">
                <a:solidFill>
                  <a:schemeClr val="tx1"/>
                </a:solidFill>
              </a:rPr>
              <a:t>three-issue</a:t>
            </a:r>
            <a:endParaRPr lang="zh-CN" altLang="en-US" sz="1600" dirty="0">
              <a:solidFill>
                <a:schemeClr val="tx1"/>
              </a:solidFill>
            </a:endParaRPr>
          </a:p>
        </p:txBody>
      </p:sp>
    </p:spTree>
    <p:extLst>
      <p:ext uri="{BB962C8B-B14F-4D97-AF65-F5344CB8AC3E}">
        <p14:creationId xmlns:p14="http://schemas.microsoft.com/office/powerpoint/2010/main" val="3433323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a:solidFill>
                  <a:srgbClr val="FF0000"/>
                </a:solidFill>
              </a:rPr>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2676233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Issue Unit</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Issue window</a:t>
            </a:r>
          </a:p>
          <a:p>
            <a:r>
              <a:rPr lang="en-US" altLang="zh-CN" sz="2400" dirty="0" smtClean="0">
                <a:latin typeface="Calibri (正文)"/>
              </a:rPr>
              <a:t>Issue slot</a:t>
            </a:r>
            <a:endParaRPr lang="zh-CN" altLang="en-US" sz="2400" dirty="0">
              <a:latin typeface="Calibri (正文)"/>
            </a:endParaRPr>
          </a:p>
        </p:txBody>
      </p:sp>
      <p:pic>
        <p:nvPicPr>
          <p:cNvPr id="4" name="图片 3"/>
          <p:cNvPicPr>
            <a:picLocks noChangeAspect="1"/>
          </p:cNvPicPr>
          <p:nvPr/>
        </p:nvPicPr>
        <p:blipFill>
          <a:blip r:embed="rId3"/>
          <a:stretch>
            <a:fillRect/>
          </a:stretch>
        </p:blipFill>
        <p:spPr>
          <a:xfrm>
            <a:off x="1573659" y="2119460"/>
            <a:ext cx="5924550" cy="4333875"/>
          </a:xfrm>
          <a:prstGeom prst="rect">
            <a:avLst/>
          </a:prstGeom>
        </p:spPr>
      </p:pic>
    </p:spTree>
    <p:extLst>
      <p:ext uri="{BB962C8B-B14F-4D97-AF65-F5344CB8AC3E}">
        <p14:creationId xmlns:p14="http://schemas.microsoft.com/office/powerpoint/2010/main" val="3369439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Issue Unit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Issue Logic</a:t>
                </a:r>
              </a:p>
              <a:p>
                <a:pPr lvl="1"/>
                <a:r>
                  <a:rPr lang="en-US" altLang="zh-CN" dirty="0" smtClean="0"/>
                  <a:t>Un-ordered</a:t>
                </a:r>
              </a:p>
              <a:p>
                <a:pPr lvl="2"/>
                <a:r>
                  <a:rPr lang="zh-CN" altLang="en-US" dirty="0" smtClean="0"/>
                  <a:t>逻辑与</a:t>
                </a:r>
                <a:r>
                  <a:rPr lang="en-US" altLang="zh-CN" dirty="0" smtClean="0"/>
                  <a:t>MIP R10K</a:t>
                </a:r>
                <a:r>
                  <a:rPr lang="zh-CN" altLang="en-US" dirty="0" smtClean="0"/>
                  <a:t>的发射逻辑类似</a:t>
                </a:r>
                <a14:m>
                  <m:oMath xmlns:m="http://schemas.openxmlformats.org/officeDocument/2006/math">
                    <m:r>
                      <a:rPr lang="en-US" altLang="zh-CN" i="1" dirty="0" smtClean="0">
                        <a:latin typeface="Cambria Math" panose="02040503050406030204" pitchFamily="18" charset="0"/>
                      </a:rPr>
                      <m:t>[1]</m:t>
                    </m:r>
                  </m:oMath>
                </a14:m>
                <a:endParaRPr lang="en-US" altLang="zh-CN" dirty="0" smtClean="0">
                  <a:latin typeface="宋体" panose="02010600030101010101" pitchFamily="2" charset="-122"/>
                  <a:ea typeface="宋体" panose="02010600030101010101" pitchFamily="2" charset="-122"/>
                </a:endParaRPr>
              </a:p>
              <a:p>
                <a:pPr lvl="2"/>
                <a:r>
                  <a:rPr lang="zh-CN" altLang="en-US" dirty="0" smtClean="0"/>
                  <a:t>特定情境下性能可能非常差</a:t>
                </a:r>
                <a:endParaRPr lang="en-US" altLang="zh-CN" dirty="0" smtClean="0"/>
              </a:p>
              <a:p>
                <a:pPr lvl="1"/>
                <a:r>
                  <a:rPr lang="en-US" altLang="zh-CN" dirty="0" smtClean="0"/>
                  <a:t>Age-ordered</a:t>
                </a:r>
              </a:p>
              <a:p>
                <a:pPr lvl="2"/>
                <a:r>
                  <a:rPr lang="zh-CN" altLang="en-US" dirty="0" smtClean="0"/>
                  <a:t>发射窗口中的指令会随时间提高优先级</a:t>
                </a:r>
                <a:endParaRPr lang="en-US" altLang="zh-CN" dirty="0" smtClean="0"/>
              </a:p>
              <a:p>
                <a:pPr lvl="2"/>
                <a:r>
                  <a:rPr lang="zh-CN" altLang="en-US" dirty="0"/>
                  <a:t>能效</a:t>
                </a:r>
                <a:r>
                  <a:rPr lang="zh-CN" altLang="en-US" dirty="0" smtClean="0"/>
                  <a:t>性较差</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673" t="-1487"/>
                </a:stretch>
              </a:blipFill>
            </p:spPr>
            <p:txBody>
              <a:bodyPr/>
              <a:lstStyle/>
              <a:p>
                <a:r>
                  <a:rPr lang="zh-CN" altLang="en-US">
                    <a:noFill/>
                  </a:rPr>
                  <a:t> </a:t>
                </a:r>
              </a:p>
            </p:txBody>
          </p:sp>
        </mc:Fallback>
      </mc:AlternateContent>
      <p:sp>
        <p:nvSpPr>
          <p:cNvPr id="4" name="文本框 3"/>
          <p:cNvSpPr txBox="1"/>
          <p:nvPr/>
        </p:nvSpPr>
        <p:spPr>
          <a:xfrm>
            <a:off x="395536" y="6093296"/>
            <a:ext cx="8352928" cy="307777"/>
          </a:xfrm>
          <a:prstGeom prst="rect">
            <a:avLst/>
          </a:prstGeom>
          <a:noFill/>
        </p:spPr>
        <p:txBody>
          <a:bodyPr wrap="square" rtlCol="0">
            <a:spAutoFit/>
          </a:bodyPr>
          <a:lstStyle/>
          <a:p>
            <a:r>
              <a:rPr lang="en-US" altLang="zh-CN" sz="1400" b="0" dirty="0" smtClean="0">
                <a:solidFill>
                  <a:schemeClr val="tx1"/>
                </a:solidFill>
              </a:rPr>
              <a:t>[1] K</a:t>
            </a:r>
            <a:r>
              <a:rPr lang="en-US" altLang="zh-CN" sz="1400" b="0" dirty="0">
                <a:solidFill>
                  <a:schemeClr val="tx1"/>
                </a:solidFill>
              </a:rPr>
              <a:t>. Yeager. The MIPS R10000 Superscalar Microprocessor. IEEE Micro, 16(2):</a:t>
            </a:r>
            <a:r>
              <a:rPr lang="en-US" altLang="zh-CN" sz="1400" b="0" dirty="0" smtClean="0">
                <a:solidFill>
                  <a:schemeClr val="tx1"/>
                </a:solidFill>
              </a:rPr>
              <a:t>28-41</a:t>
            </a:r>
            <a:r>
              <a:rPr lang="en-US" altLang="zh-CN" sz="1400" b="0" dirty="0">
                <a:solidFill>
                  <a:schemeClr val="tx1"/>
                </a:solidFill>
              </a:rPr>
              <a:t>, 1996.</a:t>
            </a:r>
            <a:endParaRPr lang="zh-CN" altLang="en-US" sz="1400" dirty="0">
              <a:solidFill>
                <a:schemeClr val="tx1"/>
              </a:solidFill>
            </a:endParaRPr>
          </a:p>
        </p:txBody>
      </p:sp>
    </p:spTree>
    <p:extLst>
      <p:ext uri="{BB962C8B-B14F-4D97-AF65-F5344CB8AC3E}">
        <p14:creationId xmlns:p14="http://schemas.microsoft.com/office/powerpoint/2010/main" val="411797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solidFill>
                  <a:srgbClr val="FF0000"/>
                </a:solidFill>
              </a:rPr>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4196888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a:t>The Issue Unit</a:t>
            </a:r>
          </a:p>
          <a:p>
            <a:r>
              <a:rPr lang="en-US" altLang="zh-CN" sz="2400" dirty="0">
                <a:solidFill>
                  <a:srgbClr val="FF0000"/>
                </a:solidFill>
              </a:rPr>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180239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Register File and </a:t>
            </a:r>
            <a:r>
              <a:rPr lang="en-US" altLang="zh-CN" dirty="0" smtClean="0"/>
              <a:t>Bypass</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BOOM</a:t>
            </a:r>
            <a:r>
              <a:rPr lang="zh-CN" altLang="en-US" sz="2400" dirty="0" smtClean="0">
                <a:latin typeface="Calibri (正文)"/>
              </a:rPr>
              <a:t>使用统一的物理寄存器堆</a:t>
            </a:r>
            <a:endParaRPr lang="en-US" altLang="zh-CN" sz="2400" dirty="0" smtClean="0">
              <a:latin typeface="Calibri (正文)"/>
            </a:endParaRPr>
          </a:p>
          <a:p>
            <a:pPr lvl="1"/>
            <a:r>
              <a:rPr lang="zh-CN" altLang="en-US" sz="2000" dirty="0" smtClean="0">
                <a:latin typeface="Calibri (正文)"/>
              </a:rPr>
              <a:t>同时包含整数寄存器和浮点寄存器</a:t>
            </a:r>
            <a:endParaRPr lang="en-US" altLang="zh-CN" sz="2000" dirty="0" smtClean="0">
              <a:latin typeface="Calibri (正文)"/>
            </a:endParaRPr>
          </a:p>
          <a:p>
            <a:pPr lvl="1"/>
            <a:r>
              <a:rPr lang="zh-CN" altLang="en-US" sz="2000" dirty="0" smtClean="0">
                <a:latin typeface="Calibri (正文)"/>
              </a:rPr>
              <a:t>用映射表实现寄存器重命名</a:t>
            </a:r>
            <a:endParaRPr lang="en-US" altLang="zh-CN" sz="2000" dirty="0" smtClean="0">
              <a:latin typeface="Calibri (正文)"/>
            </a:endParaRPr>
          </a:p>
          <a:p>
            <a:r>
              <a:rPr lang="zh-CN" altLang="en-US" sz="2400" dirty="0">
                <a:latin typeface="Calibri (正文)"/>
              </a:rPr>
              <a:t>读写</a:t>
            </a:r>
            <a:r>
              <a:rPr lang="zh-CN" altLang="en-US" sz="2400" dirty="0" smtClean="0">
                <a:latin typeface="Calibri (正文)"/>
              </a:rPr>
              <a:t>口数量</a:t>
            </a:r>
            <a:endParaRPr lang="en-US" altLang="zh-CN" sz="2400" dirty="0" smtClean="0">
              <a:latin typeface="Calibri (正文)"/>
            </a:endParaRPr>
          </a:p>
          <a:p>
            <a:pPr lvl="1"/>
            <a:r>
              <a:rPr lang="zh-CN" altLang="en-US" sz="2000" dirty="0" smtClean="0">
                <a:latin typeface="Calibri (正文)"/>
              </a:rPr>
              <a:t>能满足所有发射的指令</a:t>
            </a:r>
            <a:endParaRPr lang="en-US" altLang="zh-CN" sz="2000" dirty="0" smtClean="0">
              <a:latin typeface="Calibri (正文)"/>
            </a:endParaRPr>
          </a:p>
          <a:p>
            <a:pPr lvl="1"/>
            <a:r>
              <a:rPr lang="zh-CN" altLang="en-US" sz="2000" dirty="0" smtClean="0">
                <a:latin typeface="Calibri (正文)"/>
              </a:rPr>
              <a:t>读写口与发射逻辑的端口对应关系固定</a:t>
            </a:r>
            <a:endParaRPr lang="en-US" altLang="zh-CN" sz="2000" dirty="0" smtClean="0">
              <a:latin typeface="Calibri (正文)"/>
            </a:endParaRPr>
          </a:p>
          <a:p>
            <a:pPr lvl="1"/>
            <a:endParaRPr lang="en-US" altLang="zh-CN" sz="2400" dirty="0" smtClean="0">
              <a:latin typeface="Calibri (正文)"/>
            </a:endParaRPr>
          </a:p>
          <a:p>
            <a:pPr lvl="1"/>
            <a:endParaRPr lang="en-US" altLang="zh-CN" sz="2400" dirty="0">
              <a:latin typeface="Calibri (正文)"/>
            </a:endParaRPr>
          </a:p>
          <a:p>
            <a:pPr lvl="1"/>
            <a:endParaRPr lang="en-US" altLang="zh-CN" sz="2400" dirty="0" smtClean="0">
              <a:latin typeface="Calibri (正文)"/>
            </a:endParaRPr>
          </a:p>
          <a:p>
            <a:pPr lvl="1"/>
            <a:endParaRPr lang="en-US" altLang="zh-CN" sz="2400" dirty="0">
              <a:latin typeface="Calibri (正文)"/>
            </a:endParaRPr>
          </a:p>
          <a:p>
            <a:pPr lvl="1"/>
            <a:endParaRPr lang="en-US" altLang="zh-CN" sz="2400" dirty="0" smtClean="0">
              <a:latin typeface="Calibri (正文)"/>
            </a:endParaRPr>
          </a:p>
          <a:p>
            <a:r>
              <a:rPr lang="en-US" altLang="zh-CN" sz="2400" dirty="0">
                <a:latin typeface="Calibri (正文)"/>
              </a:rPr>
              <a:t>Bypass</a:t>
            </a:r>
            <a:r>
              <a:rPr lang="zh-CN" altLang="en-US" sz="2400" dirty="0" smtClean="0">
                <a:latin typeface="Calibri (正文)"/>
              </a:rPr>
              <a:t>在</a:t>
            </a:r>
            <a:r>
              <a:rPr lang="en-US" altLang="zh-CN" sz="2400" dirty="0" smtClean="0">
                <a:latin typeface="Calibri (正文)"/>
              </a:rPr>
              <a:t>Register Read</a:t>
            </a:r>
            <a:r>
              <a:rPr lang="zh-CN" altLang="en-US" sz="2400" dirty="0" smtClean="0">
                <a:latin typeface="Calibri (正文)"/>
              </a:rPr>
              <a:t>阶段最后发生</a:t>
            </a:r>
            <a:endParaRPr lang="zh-CN" altLang="en-US" sz="2400" dirty="0">
              <a:latin typeface="Calibri (正文)"/>
            </a:endParaRPr>
          </a:p>
        </p:txBody>
      </p:sp>
      <p:sp>
        <p:nvSpPr>
          <p:cNvPr id="5" name="矩形 4"/>
          <p:cNvSpPr/>
          <p:nvPr/>
        </p:nvSpPr>
        <p:spPr bwMode="auto">
          <a:xfrm>
            <a:off x="1405159" y="3501008"/>
            <a:ext cx="1582665" cy="1800200"/>
          </a:xfrm>
          <a:prstGeom prst="rect">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REG</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bwMode="auto">
          <a:xfrm>
            <a:off x="4139952" y="3501008"/>
            <a:ext cx="1440160" cy="648072"/>
          </a:xfrm>
          <a:prstGeom prst="rect">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ALU</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矩形 6"/>
          <p:cNvSpPr/>
          <p:nvPr/>
        </p:nvSpPr>
        <p:spPr bwMode="auto">
          <a:xfrm>
            <a:off x="4139952" y="4293096"/>
            <a:ext cx="1440160" cy="1006577"/>
          </a:xfrm>
          <a:prstGeom prst="rect">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FPU</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9" name="直接箭头连接符 8"/>
          <p:cNvCxnSpPr/>
          <p:nvPr/>
        </p:nvCxnSpPr>
        <p:spPr bwMode="auto">
          <a:xfrm>
            <a:off x="2987824" y="3645024"/>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10" name="直接箭头连接符 9"/>
          <p:cNvCxnSpPr/>
          <p:nvPr/>
        </p:nvCxnSpPr>
        <p:spPr bwMode="auto">
          <a:xfrm>
            <a:off x="2987824" y="3933056"/>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a:off x="2987824" y="4509120"/>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a:off x="2987824" y="4797152"/>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13" name="直接箭头连接符 12"/>
          <p:cNvCxnSpPr/>
          <p:nvPr/>
        </p:nvCxnSpPr>
        <p:spPr bwMode="auto">
          <a:xfrm>
            <a:off x="2987824" y="5085184"/>
            <a:ext cx="1152128"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sp>
        <p:nvSpPr>
          <p:cNvPr id="14" name="矩形 13"/>
          <p:cNvSpPr/>
          <p:nvPr/>
        </p:nvSpPr>
        <p:spPr bwMode="auto">
          <a:xfrm>
            <a:off x="6588224" y="3499473"/>
            <a:ext cx="1582665" cy="1800200"/>
          </a:xfrm>
          <a:prstGeom prst="rect">
            <a:avLst/>
          </a:pr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Issue</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solidFill>
                  <a:schemeClr val="tx1"/>
                </a:solidFill>
              </a:rPr>
              <a:t>Logic</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15" name="直接箭头连接符 14"/>
          <p:cNvCxnSpPr>
            <a:endCxn id="6" idx="3"/>
          </p:cNvCxnSpPr>
          <p:nvPr/>
        </p:nvCxnSpPr>
        <p:spPr bwMode="auto">
          <a:xfrm flipH="1">
            <a:off x="5580112" y="3825044"/>
            <a:ext cx="1008112"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cxnSp>
        <p:nvCxnSpPr>
          <p:cNvPr id="20" name="直接箭头连接符 19"/>
          <p:cNvCxnSpPr/>
          <p:nvPr/>
        </p:nvCxnSpPr>
        <p:spPr bwMode="auto">
          <a:xfrm flipH="1">
            <a:off x="5580112" y="4796384"/>
            <a:ext cx="1008112" cy="0"/>
          </a:xfrm>
          <a:prstGeom prst="straightConnector1">
            <a:avLst/>
          </a:prstGeom>
          <a:gradFill rotWithShape="1">
            <a:gsLst>
              <a:gs pos="0">
                <a:schemeClr val="accent1"/>
              </a:gs>
              <a:gs pos="100000">
                <a:schemeClr val="bg1">
                  <a:alpha val="98000"/>
                </a:schemeClr>
              </a:gs>
            </a:gsLst>
            <a:lin ang="5400000" scaled="1"/>
          </a:gradFill>
          <a:ln w="571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99892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smtClean="0"/>
              <a:t>The Issue Unit</a:t>
            </a:r>
          </a:p>
          <a:p>
            <a:r>
              <a:rPr lang="en-US" altLang="zh-CN" sz="2400" dirty="0" smtClean="0"/>
              <a:t>The Register File and Bypass</a:t>
            </a:r>
          </a:p>
          <a:p>
            <a:r>
              <a:rPr lang="en-US" altLang="zh-CN" sz="2400" dirty="0" smtClean="0">
                <a:solidFill>
                  <a:srgbClr val="FF0000"/>
                </a:solidFill>
              </a:rPr>
              <a:t>The Execute Pipeline</a:t>
            </a:r>
          </a:p>
          <a:p>
            <a:r>
              <a:rPr lang="en-US" altLang="zh-CN" sz="2400" dirty="0" smtClean="0"/>
              <a:t>The Load/Store Unit</a:t>
            </a:r>
          </a:p>
          <a:p>
            <a:r>
              <a:rPr lang="zh-CN" altLang="en-US" sz="2400" dirty="0"/>
              <a:t>后期工作</a:t>
            </a:r>
            <a:r>
              <a:rPr lang="zh-CN" altLang="en-US" sz="2400" dirty="0" smtClean="0"/>
              <a:t>安排</a:t>
            </a:r>
            <a:endParaRPr lang="en-US" altLang="zh-CN" sz="2400" dirty="0"/>
          </a:p>
        </p:txBody>
      </p:sp>
    </p:spTree>
    <p:extLst>
      <p:ext uri="{BB962C8B-B14F-4D97-AF65-F5344CB8AC3E}">
        <p14:creationId xmlns:p14="http://schemas.microsoft.com/office/powerpoint/2010/main" val="268455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Execute </a:t>
            </a:r>
            <a:r>
              <a:rPr lang="en-US" altLang="zh-CN" dirty="0" smtClean="0"/>
              <a:t>Pipeline</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Execution Pipeline</a:t>
            </a:r>
          </a:p>
          <a:p>
            <a:endParaRPr lang="zh-CN" altLang="en-US" sz="2400" dirty="0">
              <a:latin typeface="Calibri (正文)"/>
            </a:endParaRPr>
          </a:p>
        </p:txBody>
      </p:sp>
      <p:pic>
        <p:nvPicPr>
          <p:cNvPr id="4" name="图片 3"/>
          <p:cNvPicPr>
            <a:picLocks noChangeAspect="1"/>
          </p:cNvPicPr>
          <p:nvPr/>
        </p:nvPicPr>
        <p:blipFill>
          <a:blip r:embed="rId3"/>
          <a:stretch>
            <a:fillRect/>
          </a:stretch>
        </p:blipFill>
        <p:spPr>
          <a:xfrm>
            <a:off x="827584" y="1622522"/>
            <a:ext cx="7416824" cy="4830813"/>
          </a:xfrm>
          <a:prstGeom prst="rect">
            <a:avLst/>
          </a:prstGeom>
        </p:spPr>
      </p:pic>
    </p:spTree>
    <p:extLst>
      <p:ext uri="{BB962C8B-B14F-4D97-AF65-F5344CB8AC3E}">
        <p14:creationId xmlns:p14="http://schemas.microsoft.com/office/powerpoint/2010/main" val="1581037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Execute </a:t>
            </a:r>
            <a:r>
              <a:rPr lang="en-US" altLang="zh-CN" dirty="0" smtClean="0"/>
              <a:t>Pipeline</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Execution </a:t>
            </a:r>
            <a:r>
              <a:rPr lang="en-US" altLang="zh-CN" sz="2400" dirty="0" smtClean="0">
                <a:latin typeface="Calibri (正文)"/>
              </a:rPr>
              <a:t>Unit</a:t>
            </a:r>
            <a:endParaRPr lang="en-US" altLang="zh-CN" sz="2400" dirty="0">
              <a:latin typeface="Calibri (正文)"/>
            </a:endParaRPr>
          </a:p>
          <a:p>
            <a:endParaRPr lang="zh-CN" altLang="en-US" sz="2400" dirty="0">
              <a:latin typeface="Calibri (正文)"/>
            </a:endParaRPr>
          </a:p>
        </p:txBody>
      </p:sp>
      <p:pic>
        <p:nvPicPr>
          <p:cNvPr id="4" name="图片 3"/>
          <p:cNvPicPr>
            <a:picLocks noChangeAspect="1"/>
          </p:cNvPicPr>
          <p:nvPr/>
        </p:nvPicPr>
        <p:blipFill>
          <a:blip r:embed="rId3"/>
          <a:stretch>
            <a:fillRect/>
          </a:stretch>
        </p:blipFill>
        <p:spPr>
          <a:xfrm>
            <a:off x="880881" y="1556792"/>
            <a:ext cx="7382237" cy="5041754"/>
          </a:xfrm>
          <a:prstGeom prst="rect">
            <a:avLst/>
          </a:prstGeom>
        </p:spPr>
      </p:pic>
    </p:spTree>
    <p:extLst>
      <p:ext uri="{BB962C8B-B14F-4D97-AF65-F5344CB8AC3E}">
        <p14:creationId xmlns:p14="http://schemas.microsoft.com/office/powerpoint/2010/main" val="4243787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Execute </a:t>
            </a:r>
            <a:r>
              <a:rPr lang="en-US" altLang="zh-CN" dirty="0" smtClean="0"/>
              <a:t>Pipeline</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Functional </a:t>
            </a:r>
            <a:r>
              <a:rPr lang="en-US" altLang="zh-CN" sz="2400" dirty="0" smtClean="0">
                <a:latin typeface="Calibri (正文)"/>
              </a:rPr>
              <a:t>Unit</a:t>
            </a:r>
          </a:p>
          <a:p>
            <a:endParaRPr lang="zh-CN" altLang="en-US" sz="2400" dirty="0">
              <a:latin typeface="Calibri (正文)"/>
            </a:endParaRPr>
          </a:p>
        </p:txBody>
      </p:sp>
      <p:pic>
        <p:nvPicPr>
          <p:cNvPr id="4" name="图片 3"/>
          <p:cNvPicPr>
            <a:picLocks noChangeAspect="1"/>
          </p:cNvPicPr>
          <p:nvPr/>
        </p:nvPicPr>
        <p:blipFill>
          <a:blip r:embed="rId3"/>
          <a:stretch>
            <a:fillRect/>
          </a:stretch>
        </p:blipFill>
        <p:spPr>
          <a:xfrm>
            <a:off x="1331640" y="1637978"/>
            <a:ext cx="6696744" cy="4815357"/>
          </a:xfrm>
          <a:prstGeom prst="rect">
            <a:avLst/>
          </a:prstGeom>
        </p:spPr>
      </p:pic>
    </p:spTree>
    <p:extLst>
      <p:ext uri="{BB962C8B-B14F-4D97-AF65-F5344CB8AC3E}">
        <p14:creationId xmlns:p14="http://schemas.microsoft.com/office/powerpoint/2010/main" val="2726958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Execute Pipeline</a:t>
            </a:r>
            <a:endParaRPr lang="zh-CN" altLang="en-US" dirty="0"/>
          </a:p>
        </p:txBody>
      </p:sp>
      <p:sp>
        <p:nvSpPr>
          <p:cNvPr id="3" name="内容占位符 2"/>
          <p:cNvSpPr>
            <a:spLocks noGrp="1"/>
          </p:cNvSpPr>
          <p:nvPr>
            <p:ph idx="1"/>
          </p:nvPr>
        </p:nvSpPr>
        <p:spPr/>
        <p:txBody>
          <a:bodyPr/>
          <a:lstStyle/>
          <a:p>
            <a:r>
              <a:rPr lang="en-US" altLang="zh-CN" sz="2400" dirty="0">
                <a:latin typeface="Calibri (正文)"/>
              </a:rPr>
              <a:t>Branch Unit &amp; Branch </a:t>
            </a:r>
            <a:r>
              <a:rPr lang="en-US" altLang="zh-CN" sz="2400" dirty="0" smtClean="0">
                <a:latin typeface="Calibri (正文)"/>
              </a:rPr>
              <a:t>Speculation</a:t>
            </a:r>
          </a:p>
          <a:p>
            <a:pPr lvl="1"/>
            <a:r>
              <a:rPr lang="zh-CN" altLang="en-US" sz="2000" dirty="0" smtClean="0">
                <a:latin typeface="Calibri (正文)"/>
              </a:rPr>
              <a:t>所有的转移指令在译码阶段获得一个</a:t>
            </a:r>
            <a:r>
              <a:rPr lang="en-US" altLang="zh-CN" sz="2000" dirty="0" smtClean="0">
                <a:latin typeface="Calibri (正文)"/>
              </a:rPr>
              <a:t>branch tag</a:t>
            </a:r>
            <a:endParaRPr lang="en-US" altLang="zh-CN" sz="2000" dirty="0">
              <a:latin typeface="Calibri (正文)"/>
            </a:endParaRPr>
          </a:p>
          <a:p>
            <a:pPr lvl="1"/>
            <a:r>
              <a:rPr lang="zh-CN" altLang="en-US" sz="2000" dirty="0" smtClean="0">
                <a:latin typeface="Calibri (正文)"/>
              </a:rPr>
              <a:t>所有的未提交指令维护一个</a:t>
            </a:r>
            <a:r>
              <a:rPr lang="en-US" altLang="zh-CN" sz="2000" dirty="0" smtClean="0">
                <a:latin typeface="Calibri (正文)"/>
              </a:rPr>
              <a:t>branch mask</a:t>
            </a:r>
            <a:r>
              <a:rPr lang="zh-CN" altLang="en-US" sz="2000" dirty="0" smtClean="0">
                <a:latin typeface="Calibri (正文)"/>
              </a:rPr>
              <a:t>，与</a:t>
            </a:r>
            <a:r>
              <a:rPr lang="en-US" altLang="zh-CN" sz="2000" dirty="0" smtClean="0">
                <a:latin typeface="Calibri (正文)"/>
              </a:rPr>
              <a:t>branch tag</a:t>
            </a:r>
            <a:r>
              <a:rPr lang="zh-CN" altLang="en-US" sz="2000" dirty="0" smtClean="0">
                <a:latin typeface="Calibri (正文)"/>
              </a:rPr>
              <a:t>对应，表明自己对应哪一个预测分支</a:t>
            </a:r>
            <a:endParaRPr lang="en-US" altLang="zh-CN" sz="2000" dirty="0" smtClean="0">
              <a:latin typeface="Calibri (正文)"/>
            </a:endParaRPr>
          </a:p>
          <a:p>
            <a:pPr lvl="1"/>
            <a:r>
              <a:rPr lang="zh-CN" altLang="en-US" sz="2000" dirty="0" smtClean="0">
                <a:latin typeface="Calibri (正文)"/>
              </a:rPr>
              <a:t>预测正确，</a:t>
            </a:r>
            <a:r>
              <a:rPr lang="en-US" altLang="zh-CN" sz="2000" dirty="0" smtClean="0">
                <a:latin typeface="Calibri (正文)"/>
              </a:rPr>
              <a:t>branch unit</a:t>
            </a:r>
            <a:r>
              <a:rPr lang="zh-CN" altLang="en-US" sz="2000" dirty="0" smtClean="0">
                <a:latin typeface="Calibri (正文)"/>
              </a:rPr>
              <a:t>广播</a:t>
            </a:r>
            <a:r>
              <a:rPr lang="en-US" altLang="zh-CN" sz="2000" dirty="0" smtClean="0">
                <a:latin typeface="Calibri (正文)"/>
              </a:rPr>
              <a:t>branch tag</a:t>
            </a:r>
            <a:r>
              <a:rPr lang="zh-CN" altLang="en-US" sz="2000" dirty="0" smtClean="0">
                <a:latin typeface="Calibri (正文)"/>
              </a:rPr>
              <a:t>，所有对应的微指令清除自己的</a:t>
            </a:r>
            <a:r>
              <a:rPr lang="en-US" altLang="zh-CN" sz="2000" dirty="0" smtClean="0">
                <a:latin typeface="Calibri (正文)"/>
              </a:rPr>
              <a:t>branch mask</a:t>
            </a:r>
          </a:p>
          <a:p>
            <a:pPr lvl="1"/>
            <a:r>
              <a:rPr lang="zh-CN" altLang="en-US" sz="2000" dirty="0" smtClean="0">
                <a:latin typeface="Calibri (正文)"/>
              </a:rPr>
              <a:t>预测错误，</a:t>
            </a:r>
            <a:r>
              <a:rPr lang="en-US" altLang="zh-CN" sz="2000" dirty="0" smtClean="0">
                <a:latin typeface="Calibri (正文)"/>
              </a:rPr>
              <a:t>kill</a:t>
            </a:r>
            <a:r>
              <a:rPr lang="zh-CN" altLang="en-US" sz="2000" dirty="0" smtClean="0">
                <a:latin typeface="Calibri (正文)"/>
              </a:rPr>
              <a:t>所有的对应微指令，修改</a:t>
            </a:r>
            <a:r>
              <a:rPr lang="en-US" altLang="zh-CN" sz="2000" dirty="0" smtClean="0">
                <a:latin typeface="Calibri (正文)"/>
              </a:rPr>
              <a:t>PC</a:t>
            </a:r>
            <a:r>
              <a:rPr lang="zh-CN" altLang="en-US" sz="2000" dirty="0" smtClean="0">
                <a:latin typeface="Calibri (正文)"/>
              </a:rPr>
              <a:t>，清除前端和</a:t>
            </a:r>
            <a:r>
              <a:rPr lang="en-US" altLang="zh-CN" sz="2000" dirty="0" smtClean="0">
                <a:latin typeface="Calibri (正文)"/>
              </a:rPr>
              <a:t>fetch buffer</a:t>
            </a:r>
          </a:p>
          <a:p>
            <a:pPr lvl="1"/>
            <a:r>
              <a:rPr lang="zh-CN" altLang="en-US" sz="2000" dirty="0" smtClean="0">
                <a:latin typeface="Calibri (正文)"/>
              </a:rPr>
              <a:t>目前</a:t>
            </a:r>
            <a:r>
              <a:rPr lang="en-US" altLang="zh-CN" sz="2000" dirty="0" smtClean="0">
                <a:latin typeface="Calibri (正文)"/>
              </a:rPr>
              <a:t>BOOM</a:t>
            </a:r>
            <a:r>
              <a:rPr lang="zh-CN" altLang="en-US" sz="2000" dirty="0" smtClean="0">
                <a:latin typeface="Calibri (正文)"/>
              </a:rPr>
              <a:t>只支持一个</a:t>
            </a:r>
            <a:r>
              <a:rPr lang="en-US" altLang="zh-CN" sz="2000" dirty="0" smtClean="0">
                <a:latin typeface="Calibri (正文)"/>
              </a:rPr>
              <a:t>branch unit</a:t>
            </a:r>
            <a:endParaRPr lang="zh-CN" altLang="en-US" sz="2000" dirty="0">
              <a:latin typeface="Calibri (正文)"/>
            </a:endParaRPr>
          </a:p>
        </p:txBody>
      </p:sp>
    </p:spTree>
    <p:extLst>
      <p:ext uri="{BB962C8B-B14F-4D97-AF65-F5344CB8AC3E}">
        <p14:creationId xmlns:p14="http://schemas.microsoft.com/office/powerpoint/2010/main" val="421067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smtClean="0"/>
              <a:t>The Issue Unit</a:t>
            </a:r>
          </a:p>
          <a:p>
            <a:r>
              <a:rPr lang="en-US" altLang="zh-CN" sz="2400" dirty="0" smtClean="0"/>
              <a:t>The Register File and Bypass</a:t>
            </a:r>
          </a:p>
          <a:p>
            <a:r>
              <a:rPr lang="en-US" altLang="zh-CN" sz="2400" dirty="0" smtClean="0"/>
              <a:t>The Execute Pipeline</a:t>
            </a:r>
          </a:p>
          <a:p>
            <a:r>
              <a:rPr lang="en-US" altLang="zh-CN" sz="2400" dirty="0" smtClean="0">
                <a:solidFill>
                  <a:srgbClr val="FF0000"/>
                </a:solidFill>
              </a:rPr>
              <a:t>The Load/Store Unit</a:t>
            </a:r>
          </a:p>
          <a:p>
            <a:r>
              <a:rPr lang="zh-CN" altLang="en-US" sz="2400" dirty="0"/>
              <a:t>后期工作</a:t>
            </a:r>
            <a:r>
              <a:rPr lang="zh-CN" altLang="en-US" sz="2400" dirty="0" smtClean="0"/>
              <a:t>安排</a:t>
            </a:r>
            <a:endParaRPr lang="en-US" altLang="zh-CN" sz="2400" dirty="0"/>
          </a:p>
        </p:txBody>
      </p:sp>
    </p:spTree>
    <p:extLst>
      <p:ext uri="{BB962C8B-B14F-4D97-AF65-F5344CB8AC3E}">
        <p14:creationId xmlns:p14="http://schemas.microsoft.com/office/powerpoint/2010/main" val="457773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a:t>
            </a:r>
            <a:r>
              <a:rPr lang="en-US" altLang="zh-CN" dirty="0" smtClean="0"/>
              <a:t>Unit</a:t>
            </a:r>
            <a:endParaRPr lang="zh-CN" altLang="en-US" dirty="0"/>
          </a:p>
        </p:txBody>
      </p:sp>
      <p:sp>
        <p:nvSpPr>
          <p:cNvPr id="3" name="内容占位符 2"/>
          <p:cNvSpPr>
            <a:spLocks noGrp="1"/>
          </p:cNvSpPr>
          <p:nvPr>
            <p:ph idx="1"/>
          </p:nvPr>
        </p:nvSpPr>
        <p:spPr/>
        <p:txBody>
          <a:bodyPr/>
          <a:lstStyle/>
          <a:p>
            <a:r>
              <a:rPr lang="zh-CN" altLang="en-US" sz="2400" dirty="0" smtClean="0">
                <a:latin typeface="Calibri (正文)"/>
              </a:rPr>
              <a:t>三个</a:t>
            </a:r>
            <a:r>
              <a:rPr lang="zh-CN" altLang="en-US" sz="2400" dirty="0" smtClean="0">
                <a:latin typeface="Calibri (正文)"/>
              </a:rPr>
              <a:t>队列</a:t>
            </a:r>
            <a:endParaRPr lang="en-US" altLang="zh-CN" sz="2400" dirty="0" smtClean="0">
              <a:latin typeface="Calibri (正文)"/>
            </a:endParaRPr>
          </a:p>
          <a:p>
            <a:pPr lvl="1"/>
            <a:r>
              <a:rPr lang="en-US" altLang="zh-CN" sz="2000" dirty="0" smtClean="0">
                <a:latin typeface="Calibri (正文)"/>
              </a:rPr>
              <a:t>Load Address Queue (LAQ), Store Address Queue (SAQ), Store Data Queue (SDQ)</a:t>
            </a:r>
          </a:p>
          <a:p>
            <a:pPr lvl="1"/>
            <a:r>
              <a:rPr lang="en-US" altLang="zh-CN" sz="2000" dirty="0" smtClean="0">
                <a:latin typeface="Calibri (正文)"/>
              </a:rPr>
              <a:t>Load</a:t>
            </a:r>
            <a:r>
              <a:rPr lang="zh-CN" altLang="en-US" sz="2000" dirty="0" smtClean="0">
                <a:latin typeface="Calibri (正文)"/>
              </a:rPr>
              <a:t>指令产生</a:t>
            </a:r>
            <a:r>
              <a:rPr lang="en-US" altLang="zh-CN" sz="2000" dirty="0" err="1" smtClean="0">
                <a:latin typeface="Calibri (正文)"/>
              </a:rPr>
              <a:t>uopLD</a:t>
            </a:r>
            <a:r>
              <a:rPr lang="zh-CN" altLang="en-US" sz="2000" dirty="0" smtClean="0">
                <a:latin typeface="Calibri (正文)"/>
              </a:rPr>
              <a:t>微指令，计算地址并存入</a:t>
            </a:r>
            <a:r>
              <a:rPr lang="en-US" altLang="zh-CN" sz="2000" dirty="0" smtClean="0">
                <a:latin typeface="Calibri (正文)"/>
              </a:rPr>
              <a:t>LAQ</a:t>
            </a:r>
          </a:p>
          <a:p>
            <a:pPr lvl="1"/>
            <a:r>
              <a:rPr lang="en-US" altLang="zh-CN" sz="2000" dirty="0" smtClean="0">
                <a:latin typeface="Calibri (正文)"/>
              </a:rPr>
              <a:t>Store</a:t>
            </a:r>
            <a:r>
              <a:rPr lang="zh-CN" altLang="en-US" sz="2000" dirty="0" smtClean="0">
                <a:latin typeface="Calibri (正文)"/>
              </a:rPr>
              <a:t>指令产生两个微指令</a:t>
            </a:r>
            <a:r>
              <a:rPr lang="zh-CN" altLang="en-US" sz="2000" dirty="0">
                <a:latin typeface="Calibri (正文)"/>
              </a:rPr>
              <a:t>，</a:t>
            </a:r>
            <a:r>
              <a:rPr lang="en-US" altLang="zh-CN" sz="2000" dirty="0" err="1" smtClean="0">
                <a:latin typeface="Calibri (正文)"/>
              </a:rPr>
              <a:t>uopSTA</a:t>
            </a:r>
            <a:r>
              <a:rPr lang="zh-CN" altLang="en-US" sz="2000" dirty="0" smtClean="0">
                <a:latin typeface="Calibri (正文)"/>
              </a:rPr>
              <a:t>计算地址存入</a:t>
            </a:r>
            <a:r>
              <a:rPr lang="en-US" altLang="zh-CN" sz="2000" dirty="0" smtClean="0">
                <a:latin typeface="Calibri (正文)"/>
              </a:rPr>
              <a:t>SAQ</a:t>
            </a:r>
            <a:r>
              <a:rPr lang="zh-CN" altLang="en-US" sz="2000" dirty="0" smtClean="0">
                <a:latin typeface="Calibri (正文)"/>
              </a:rPr>
              <a:t>，</a:t>
            </a:r>
            <a:r>
              <a:rPr lang="en-US" altLang="zh-CN" sz="2000" dirty="0" err="1" smtClean="0">
                <a:latin typeface="Calibri (正文)"/>
              </a:rPr>
              <a:t>uopSTD</a:t>
            </a:r>
            <a:r>
              <a:rPr lang="zh-CN" altLang="en-US" sz="2000" dirty="0" smtClean="0">
                <a:latin typeface="Calibri (正文)"/>
              </a:rPr>
              <a:t>把数据存入</a:t>
            </a:r>
            <a:r>
              <a:rPr lang="en-US" altLang="zh-CN" sz="2000" dirty="0" smtClean="0">
                <a:latin typeface="Calibri (正文)"/>
              </a:rPr>
              <a:t>SDQ</a:t>
            </a:r>
            <a:r>
              <a:rPr lang="zh-CN" altLang="en-US" sz="2000" dirty="0" smtClean="0">
                <a:latin typeface="Calibri (正文)"/>
              </a:rPr>
              <a:t>，两个微指令可能不同时发射</a:t>
            </a:r>
            <a:endParaRPr lang="en-US" altLang="zh-CN" sz="2000" dirty="0" smtClean="0">
              <a:latin typeface="Calibri (正文)"/>
            </a:endParaRPr>
          </a:p>
          <a:p>
            <a:r>
              <a:rPr lang="en-US" altLang="zh-CN" sz="2400" dirty="0" smtClean="0">
                <a:latin typeface="Calibri (正文)"/>
              </a:rPr>
              <a:t>Memory Model</a:t>
            </a:r>
          </a:p>
          <a:p>
            <a:pPr lvl="1"/>
            <a:r>
              <a:rPr lang="en-US" altLang="zh-CN" sz="2000" dirty="0" smtClean="0">
                <a:latin typeface="Calibri (正文)"/>
              </a:rPr>
              <a:t>Write-Read constraint is relaxed (newer loads may execute before older stores)</a:t>
            </a:r>
          </a:p>
          <a:p>
            <a:pPr lvl="1"/>
            <a:r>
              <a:rPr lang="en-US" altLang="zh-CN" sz="2000" dirty="0" smtClean="0">
                <a:latin typeface="Calibri (正文)"/>
              </a:rPr>
              <a:t>Read-Read constraint is currently relaxed (loads to the same address may be reordered)</a:t>
            </a:r>
          </a:p>
          <a:p>
            <a:pPr lvl="1"/>
            <a:r>
              <a:rPr lang="en-US" altLang="zh-CN" sz="2000" dirty="0" smtClean="0">
                <a:latin typeface="Calibri (正文)"/>
              </a:rPr>
              <a:t>A thread can read its own writes early</a:t>
            </a:r>
          </a:p>
        </p:txBody>
      </p:sp>
    </p:spTree>
    <p:extLst>
      <p:ext uri="{BB962C8B-B14F-4D97-AF65-F5344CB8AC3E}">
        <p14:creationId xmlns:p14="http://schemas.microsoft.com/office/powerpoint/2010/main" val="2642976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a:t>
            </a:r>
            <a:r>
              <a:rPr lang="en-US" altLang="zh-CN" dirty="0" smtClean="0"/>
              <a:t>Unit</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Memory Ordering Failures</a:t>
            </a:r>
          </a:p>
          <a:p>
            <a:pPr lvl="1"/>
            <a:r>
              <a:rPr lang="zh-CN" altLang="en-US" sz="2000" dirty="0" smtClean="0">
                <a:latin typeface="Calibri (正文)"/>
              </a:rPr>
              <a:t>从性能方面考虑，</a:t>
            </a:r>
            <a:r>
              <a:rPr lang="en-US" altLang="zh-CN" sz="2000" dirty="0" smtClean="0">
                <a:latin typeface="Calibri (正文)"/>
              </a:rPr>
              <a:t>load</a:t>
            </a:r>
            <a:r>
              <a:rPr lang="zh-CN" altLang="en-US" sz="2000" dirty="0" smtClean="0">
                <a:latin typeface="Calibri (正文)"/>
              </a:rPr>
              <a:t>指令需要尽快发往内存</a:t>
            </a:r>
            <a:endParaRPr lang="en-US" altLang="zh-CN" sz="2000" dirty="0" smtClean="0">
              <a:latin typeface="Calibri (正文)"/>
            </a:endParaRPr>
          </a:p>
          <a:p>
            <a:pPr lvl="1"/>
            <a:r>
              <a:rPr lang="zh-CN" altLang="en-US" sz="2000" dirty="0" smtClean="0">
                <a:latin typeface="Calibri (正文)"/>
              </a:rPr>
              <a:t>考虑以下场景</a:t>
            </a:r>
            <a:endParaRPr lang="en-US" altLang="zh-CN" sz="2000" dirty="0" smtClean="0">
              <a:latin typeface="Calibri (正文)"/>
            </a:endParaRPr>
          </a:p>
          <a:p>
            <a:pPr marL="457200" lvl="1" indent="0">
              <a:buNone/>
            </a:pPr>
            <a:r>
              <a:rPr lang="en-US" altLang="zh-CN" sz="2000" dirty="0">
                <a:latin typeface="Calibri (正文)"/>
              </a:rPr>
              <a:t>	</a:t>
            </a:r>
            <a:r>
              <a:rPr lang="en-US" altLang="zh-CN" sz="2000" dirty="0" err="1" smtClean="0">
                <a:latin typeface="Calibri (正文)"/>
              </a:rPr>
              <a:t>s</a:t>
            </a:r>
            <a:r>
              <a:rPr lang="en-US" altLang="zh-CN" sz="2000" dirty="0" err="1" smtClean="0">
                <a:latin typeface="Calibri (正文)"/>
              </a:rPr>
              <a:t>w</a:t>
            </a:r>
            <a:r>
              <a:rPr lang="en-US" altLang="zh-CN" sz="2000" dirty="0" smtClean="0">
                <a:latin typeface="Calibri (正文)"/>
              </a:rPr>
              <a:t> x1 </a:t>
            </a:r>
            <a:r>
              <a:rPr lang="zh-CN" altLang="en-US" sz="2000" dirty="0" smtClean="0">
                <a:latin typeface="Calibri (正文)"/>
              </a:rPr>
              <a:t>→ </a:t>
            </a:r>
            <a:r>
              <a:rPr lang="en-US" altLang="zh-CN" sz="2000" dirty="0" smtClean="0">
                <a:latin typeface="Calibri (正文)"/>
              </a:rPr>
              <a:t>0(x2)</a:t>
            </a:r>
          </a:p>
          <a:p>
            <a:pPr marL="457200" lvl="1" indent="0">
              <a:buNone/>
            </a:pPr>
            <a:r>
              <a:rPr lang="en-US" altLang="zh-CN" sz="2000" dirty="0" smtClean="0">
                <a:latin typeface="Calibri (正文)"/>
              </a:rPr>
              <a:t>	</a:t>
            </a:r>
            <a:r>
              <a:rPr lang="en-US" altLang="zh-CN" sz="2000" dirty="0" err="1" smtClean="0">
                <a:latin typeface="Calibri (正文)"/>
              </a:rPr>
              <a:t>ld</a:t>
            </a:r>
            <a:r>
              <a:rPr lang="en-US" altLang="zh-CN" sz="2000" dirty="0" smtClean="0">
                <a:latin typeface="Calibri (正文)"/>
              </a:rPr>
              <a:t> x3 </a:t>
            </a:r>
            <a:r>
              <a:rPr lang="zh-CN" altLang="en-US" sz="2000" dirty="0" smtClean="0">
                <a:latin typeface="Calibri (正文)"/>
              </a:rPr>
              <a:t>← </a:t>
            </a:r>
            <a:r>
              <a:rPr lang="en-US" altLang="zh-CN" sz="2000" dirty="0" smtClean="0">
                <a:latin typeface="Calibri (正文)"/>
              </a:rPr>
              <a:t>0(x4)</a:t>
            </a:r>
            <a:endParaRPr lang="en-US" altLang="zh-CN" sz="2000" dirty="0">
              <a:latin typeface="Calibri (正文)"/>
            </a:endParaRPr>
          </a:p>
          <a:p>
            <a:pPr marL="457200" lvl="1" indent="0">
              <a:buNone/>
            </a:pPr>
            <a:r>
              <a:rPr lang="en-US" altLang="zh-CN" sz="2000" dirty="0">
                <a:latin typeface="Calibri (正文)"/>
              </a:rPr>
              <a:t> </a:t>
            </a:r>
            <a:r>
              <a:rPr lang="en-US" altLang="zh-CN" sz="2000" dirty="0" smtClean="0">
                <a:latin typeface="Calibri (正文)"/>
              </a:rPr>
              <a:t> x2</a:t>
            </a:r>
            <a:r>
              <a:rPr lang="zh-CN" altLang="en-US" sz="2000" dirty="0" smtClean="0">
                <a:latin typeface="Calibri (正文)"/>
              </a:rPr>
              <a:t>与</a:t>
            </a:r>
            <a:r>
              <a:rPr lang="en-US" altLang="zh-CN" sz="2000" dirty="0" smtClean="0">
                <a:latin typeface="Calibri (正文)"/>
              </a:rPr>
              <a:t>x4</a:t>
            </a:r>
            <a:r>
              <a:rPr lang="zh-CN" altLang="en-US" sz="2000" dirty="0" smtClean="0">
                <a:latin typeface="Calibri (正文)"/>
              </a:rPr>
              <a:t>指向同一个内存地址，</a:t>
            </a:r>
            <a:r>
              <a:rPr lang="en-US" altLang="zh-CN" sz="2000" dirty="0" smtClean="0">
                <a:latin typeface="Calibri (正文)"/>
              </a:rPr>
              <a:t>load</a:t>
            </a:r>
            <a:r>
              <a:rPr lang="zh-CN" altLang="en-US" sz="2000" dirty="0" smtClean="0">
                <a:latin typeface="Calibri (正文)"/>
              </a:rPr>
              <a:t>比</a:t>
            </a:r>
            <a:r>
              <a:rPr lang="en-US" altLang="zh-CN" sz="2000" dirty="0" smtClean="0">
                <a:latin typeface="Calibri (正文)"/>
              </a:rPr>
              <a:t>store</a:t>
            </a:r>
            <a:r>
              <a:rPr lang="zh-CN" altLang="en-US" sz="2000" dirty="0">
                <a:latin typeface="Calibri (正文)"/>
              </a:rPr>
              <a:t>更</a:t>
            </a:r>
            <a:r>
              <a:rPr lang="zh-CN" altLang="en-US" sz="2000" dirty="0" smtClean="0">
                <a:latin typeface="Calibri (正文)"/>
              </a:rPr>
              <a:t>早发射到内存</a:t>
            </a:r>
            <a:endParaRPr lang="en-US" altLang="zh-CN" sz="2000" dirty="0">
              <a:latin typeface="Calibri (正文)"/>
            </a:endParaRPr>
          </a:p>
          <a:p>
            <a:pPr lvl="1"/>
            <a:r>
              <a:rPr lang="zh-CN" altLang="en-US" sz="2000" dirty="0">
                <a:latin typeface="Calibri (正文)"/>
              </a:rPr>
              <a:t>为了发现这种错误</a:t>
            </a:r>
            <a:r>
              <a:rPr lang="zh-CN" altLang="en-US" sz="2000" dirty="0" smtClean="0">
                <a:latin typeface="Calibri (正文)"/>
              </a:rPr>
              <a:t>，</a:t>
            </a:r>
            <a:r>
              <a:rPr lang="en-US" altLang="zh-CN" sz="2000" dirty="0" smtClean="0">
                <a:latin typeface="Calibri (正文)"/>
              </a:rPr>
              <a:t>store</a:t>
            </a:r>
            <a:r>
              <a:rPr lang="zh-CN" altLang="en-US" sz="2000" dirty="0" smtClean="0">
                <a:latin typeface="Calibri (正文)"/>
              </a:rPr>
              <a:t>指令发射到</a:t>
            </a:r>
            <a:r>
              <a:rPr lang="en-US" altLang="zh-CN" sz="2000" dirty="0" smtClean="0">
                <a:latin typeface="Calibri (正文)"/>
              </a:rPr>
              <a:t>LSU</a:t>
            </a:r>
            <a:r>
              <a:rPr lang="zh-CN" altLang="en-US" sz="2000" dirty="0" smtClean="0">
                <a:latin typeface="Calibri (正文)"/>
              </a:rPr>
              <a:t>时，需要检查整个</a:t>
            </a:r>
            <a:r>
              <a:rPr lang="en-US" altLang="zh-CN" sz="2000" dirty="0" smtClean="0">
                <a:latin typeface="Calibri (正文)"/>
              </a:rPr>
              <a:t>LAQ</a:t>
            </a:r>
            <a:r>
              <a:rPr lang="zh-CN" altLang="en-US" sz="2000" dirty="0" smtClean="0">
                <a:latin typeface="Calibri (正文)"/>
              </a:rPr>
              <a:t>中是否有匹配地址，如果有已经被执行，并且获得了数据的</a:t>
            </a:r>
            <a:r>
              <a:rPr lang="en-US" altLang="zh-CN" sz="2000" dirty="0" smtClean="0">
                <a:latin typeface="Calibri (正文)"/>
              </a:rPr>
              <a:t>load</a:t>
            </a:r>
            <a:r>
              <a:rPr lang="zh-CN" altLang="en-US" sz="2000" dirty="0" smtClean="0">
                <a:latin typeface="Calibri (正文)"/>
              </a:rPr>
              <a:t>，那么发生了</a:t>
            </a:r>
            <a:r>
              <a:rPr lang="en-US" altLang="zh-CN" sz="2000" dirty="0" smtClean="0">
                <a:latin typeface="Calibri (正文)"/>
              </a:rPr>
              <a:t>memory ordering failure</a:t>
            </a:r>
          </a:p>
          <a:p>
            <a:pPr lvl="1"/>
            <a:r>
              <a:rPr lang="zh-CN" altLang="en-US" sz="2000" dirty="0" smtClean="0">
                <a:latin typeface="Calibri (正文)"/>
              </a:rPr>
              <a:t>需要清空流水线，重置重命名映射表</a:t>
            </a:r>
            <a:endParaRPr lang="zh-CN" altLang="en-US" sz="2000" dirty="0">
              <a:latin typeface="Calibri (正文)"/>
            </a:endParaRPr>
          </a:p>
        </p:txBody>
      </p:sp>
    </p:spTree>
    <p:extLst>
      <p:ext uri="{BB962C8B-B14F-4D97-AF65-F5344CB8AC3E}">
        <p14:creationId xmlns:p14="http://schemas.microsoft.com/office/powerpoint/2010/main" val="104292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&amp; Overview</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A unified </a:t>
            </a:r>
            <a:r>
              <a:rPr lang="en-US" altLang="zh-CN" sz="2400" dirty="0">
                <a:latin typeface="Calibri (正文)"/>
              </a:rPr>
              <a:t>physical register file </a:t>
            </a:r>
            <a:r>
              <a:rPr lang="en-US" altLang="zh-CN" sz="2400" dirty="0" smtClean="0">
                <a:latin typeface="Calibri (正文)"/>
              </a:rPr>
              <a:t>design</a:t>
            </a:r>
          </a:p>
          <a:p>
            <a:r>
              <a:rPr lang="en-US" altLang="zh-CN" sz="2400" dirty="0" smtClean="0">
                <a:latin typeface="Calibri (正文)"/>
              </a:rPr>
              <a:t>Superscalar</a:t>
            </a:r>
            <a:r>
              <a:rPr lang="zh-CN" altLang="en-US" sz="2400" dirty="0" smtClean="0">
                <a:latin typeface="Calibri (正文)"/>
              </a:rPr>
              <a:t>、</a:t>
            </a:r>
            <a:r>
              <a:rPr lang="en-US" altLang="zh-CN" sz="2400" dirty="0">
                <a:latin typeface="Calibri (正文)"/>
              </a:rPr>
              <a:t>O</a:t>
            </a:r>
            <a:r>
              <a:rPr lang="en-US" altLang="zh-CN" sz="2400" dirty="0" smtClean="0">
                <a:latin typeface="Calibri (正文)"/>
              </a:rPr>
              <a:t>ut of Order</a:t>
            </a:r>
            <a:r>
              <a:rPr lang="zh-CN" altLang="en-US" sz="2400" dirty="0" smtClean="0">
                <a:latin typeface="Calibri (正文)"/>
              </a:rPr>
              <a:t>、</a:t>
            </a:r>
            <a:r>
              <a:rPr lang="en-US" altLang="zh-CN" sz="2400" dirty="0" smtClean="0">
                <a:latin typeface="Calibri (正文)"/>
              </a:rPr>
              <a:t>Six stages</a:t>
            </a:r>
          </a:p>
          <a:p>
            <a:pPr lvl="1"/>
            <a:r>
              <a:rPr lang="en-US" altLang="zh-CN" sz="2000" dirty="0" smtClean="0">
                <a:latin typeface="Calibri (正文)"/>
              </a:rPr>
              <a:t>Fetch</a:t>
            </a:r>
            <a:r>
              <a:rPr lang="en-US" altLang="zh-CN" sz="2000" dirty="0">
                <a:latin typeface="Calibri (正文)"/>
              </a:rPr>
              <a:t>, </a:t>
            </a:r>
            <a:r>
              <a:rPr lang="en-US" altLang="zh-CN" sz="2000" dirty="0" smtClean="0">
                <a:latin typeface="Calibri (正文)"/>
              </a:rPr>
              <a:t>Decode/Rename/Dispatch, Issue/</a:t>
            </a:r>
            <a:r>
              <a:rPr lang="en-US" altLang="zh-CN" sz="2000" dirty="0" err="1" smtClean="0">
                <a:latin typeface="Calibri (正文)"/>
              </a:rPr>
              <a:t>RegisterRead</a:t>
            </a:r>
            <a:r>
              <a:rPr lang="en-US" altLang="zh-CN" sz="2000" dirty="0">
                <a:latin typeface="Calibri (正文)"/>
              </a:rPr>
              <a:t>, Execute, Memory, and </a:t>
            </a:r>
            <a:r>
              <a:rPr lang="en-US" altLang="zh-CN" sz="2000" dirty="0" smtClean="0">
                <a:latin typeface="Calibri (正文)"/>
              </a:rPr>
              <a:t>Writeback</a:t>
            </a:r>
          </a:p>
          <a:p>
            <a:endParaRPr lang="zh-CN" altLang="en-US" sz="2400" dirty="0">
              <a:latin typeface="Calibri (正文)"/>
            </a:endParaRPr>
          </a:p>
        </p:txBody>
      </p:sp>
      <p:pic>
        <p:nvPicPr>
          <p:cNvPr id="4" name="图片 3"/>
          <p:cNvPicPr>
            <a:picLocks noChangeAspect="1"/>
          </p:cNvPicPr>
          <p:nvPr/>
        </p:nvPicPr>
        <p:blipFill>
          <a:blip r:embed="rId3"/>
          <a:stretch>
            <a:fillRect/>
          </a:stretch>
        </p:blipFill>
        <p:spPr>
          <a:xfrm>
            <a:off x="835471" y="2847553"/>
            <a:ext cx="7400925" cy="3533775"/>
          </a:xfrm>
          <a:prstGeom prst="rect">
            <a:avLst/>
          </a:prstGeom>
        </p:spPr>
      </p:pic>
    </p:spTree>
    <p:extLst>
      <p:ext uri="{BB962C8B-B14F-4D97-AF65-F5344CB8AC3E}">
        <p14:creationId xmlns:p14="http://schemas.microsoft.com/office/powerpoint/2010/main" val="1967682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a:t>
            </a:r>
            <a:r>
              <a:rPr lang="en-US" altLang="zh-CN" dirty="0" smtClean="0"/>
              <a:t>Unit</a:t>
            </a:r>
            <a:endParaRPr lang="zh-CN" altLang="en-US" dirty="0"/>
          </a:p>
        </p:txBody>
      </p:sp>
      <p:pic>
        <p:nvPicPr>
          <p:cNvPr id="4" name="内容占位符 3"/>
          <p:cNvPicPr>
            <a:picLocks noGrp="1" noChangeAspect="1"/>
          </p:cNvPicPr>
          <p:nvPr>
            <p:ph idx="1"/>
          </p:nvPr>
        </p:nvPicPr>
        <p:blipFill>
          <a:blip r:embed="rId3"/>
          <a:stretch>
            <a:fillRect/>
          </a:stretch>
        </p:blipFill>
        <p:spPr>
          <a:xfrm>
            <a:off x="1807707" y="1052513"/>
            <a:ext cx="5528585" cy="5329237"/>
          </a:xfrm>
          <a:prstGeom prst="rect">
            <a:avLst/>
          </a:prstGeom>
        </p:spPr>
      </p:pic>
    </p:spTree>
    <p:extLst>
      <p:ext uri="{BB962C8B-B14F-4D97-AF65-F5344CB8AC3E}">
        <p14:creationId xmlns:p14="http://schemas.microsoft.com/office/powerpoint/2010/main" val="1902791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Unit</a:t>
            </a:r>
            <a:endParaRPr lang="zh-CN" altLang="en-US" dirty="0"/>
          </a:p>
        </p:txBody>
      </p:sp>
      <p:pic>
        <p:nvPicPr>
          <p:cNvPr id="6" name="内容占位符 5"/>
          <p:cNvPicPr>
            <a:picLocks noGrp="1" noChangeAspect="1"/>
          </p:cNvPicPr>
          <p:nvPr>
            <p:ph idx="1"/>
          </p:nvPr>
        </p:nvPicPr>
        <p:blipFill>
          <a:blip r:embed="rId3"/>
          <a:stretch>
            <a:fillRect/>
          </a:stretch>
        </p:blipFill>
        <p:spPr>
          <a:xfrm>
            <a:off x="381000" y="1579688"/>
            <a:ext cx="8382000" cy="4274887"/>
          </a:xfrm>
          <a:prstGeom prst="rect">
            <a:avLst/>
          </a:prstGeom>
        </p:spPr>
      </p:pic>
    </p:spTree>
    <p:extLst>
      <p:ext uri="{BB962C8B-B14F-4D97-AF65-F5344CB8AC3E}">
        <p14:creationId xmlns:p14="http://schemas.microsoft.com/office/powerpoint/2010/main" val="12496102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Unit</a:t>
            </a:r>
            <a:endParaRPr lang="zh-CN" altLang="en-US" dirty="0"/>
          </a:p>
        </p:txBody>
      </p:sp>
      <p:pic>
        <p:nvPicPr>
          <p:cNvPr id="4" name="内容占位符 3"/>
          <p:cNvPicPr>
            <a:picLocks noGrp="1" noChangeAspect="1"/>
          </p:cNvPicPr>
          <p:nvPr>
            <p:ph idx="1"/>
          </p:nvPr>
        </p:nvPicPr>
        <p:blipFill>
          <a:blip r:embed="rId2"/>
          <a:stretch>
            <a:fillRect/>
          </a:stretch>
        </p:blipFill>
        <p:spPr>
          <a:xfrm>
            <a:off x="381000" y="1571367"/>
            <a:ext cx="8382000" cy="4291528"/>
          </a:xfrm>
          <a:prstGeom prst="rect">
            <a:avLst/>
          </a:prstGeom>
        </p:spPr>
      </p:pic>
    </p:spTree>
    <p:extLst>
      <p:ext uri="{BB962C8B-B14F-4D97-AF65-F5344CB8AC3E}">
        <p14:creationId xmlns:p14="http://schemas.microsoft.com/office/powerpoint/2010/main" val="3522575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Load/Store </a:t>
            </a:r>
            <a:r>
              <a:rPr lang="en-US" altLang="zh-CN" dirty="0" smtClean="0"/>
              <a:t>Unit</a:t>
            </a:r>
            <a:endParaRPr lang="zh-CN" altLang="en-US" dirty="0"/>
          </a:p>
        </p:txBody>
      </p:sp>
      <p:sp>
        <p:nvSpPr>
          <p:cNvPr id="3" name="内容占位符 2"/>
          <p:cNvSpPr>
            <a:spLocks noGrp="1"/>
          </p:cNvSpPr>
          <p:nvPr>
            <p:ph idx="1"/>
          </p:nvPr>
        </p:nvSpPr>
        <p:spPr/>
        <p:txBody>
          <a:bodyPr/>
          <a:lstStyle/>
          <a:p>
            <a:r>
              <a:rPr lang="en-US" altLang="zh-CN" sz="2400" dirty="0" smtClean="0">
                <a:latin typeface="Calibri (正文)"/>
              </a:rPr>
              <a:t>Data-cache Shim</a:t>
            </a:r>
          </a:p>
          <a:p>
            <a:pPr lvl="1"/>
            <a:r>
              <a:rPr lang="en-US" altLang="zh-CN" sz="2000" dirty="0" smtClean="0">
                <a:latin typeface="Calibri (正文)"/>
              </a:rPr>
              <a:t>BOOM</a:t>
            </a:r>
            <a:r>
              <a:rPr lang="zh-CN" altLang="en-US" sz="2000" dirty="0" smtClean="0">
                <a:latin typeface="Calibri (正文)"/>
              </a:rPr>
              <a:t>使用了</a:t>
            </a:r>
            <a:r>
              <a:rPr lang="en-US" altLang="zh-CN" sz="2000" dirty="0" smtClean="0">
                <a:latin typeface="Calibri (正文)"/>
              </a:rPr>
              <a:t>Rocket</a:t>
            </a:r>
            <a:r>
              <a:rPr lang="zh-CN" altLang="en-US" sz="2000" dirty="0" smtClean="0">
                <a:latin typeface="Calibri (正文)"/>
              </a:rPr>
              <a:t>的</a:t>
            </a:r>
            <a:r>
              <a:rPr lang="en-US" altLang="zh-CN" sz="2000" dirty="0" smtClean="0">
                <a:latin typeface="Calibri (正文)"/>
              </a:rPr>
              <a:t>cache</a:t>
            </a:r>
            <a:r>
              <a:rPr lang="zh-CN" altLang="en-US" sz="2000" dirty="0" smtClean="0">
                <a:latin typeface="Calibri (正文)"/>
              </a:rPr>
              <a:t>，</a:t>
            </a:r>
            <a:r>
              <a:rPr lang="en-US" altLang="zh-CN" sz="2000" dirty="0" smtClean="0">
                <a:latin typeface="Calibri (正文)"/>
              </a:rPr>
              <a:t>shim</a:t>
            </a:r>
            <a:r>
              <a:rPr lang="zh-CN" altLang="en-US" sz="2000" dirty="0" smtClean="0">
                <a:latin typeface="Calibri (正文)"/>
              </a:rPr>
              <a:t>用于连接</a:t>
            </a:r>
            <a:r>
              <a:rPr lang="en-US" altLang="zh-CN" sz="2000" dirty="0" smtClean="0">
                <a:latin typeface="Calibri (正文)"/>
              </a:rPr>
              <a:t>BOOM</a:t>
            </a:r>
            <a:r>
              <a:rPr lang="zh-CN" altLang="en-US" sz="2000" dirty="0" smtClean="0">
                <a:latin typeface="Calibri (正文)"/>
              </a:rPr>
              <a:t>和</a:t>
            </a:r>
            <a:r>
              <a:rPr lang="en-US" altLang="zh-CN" sz="2000" dirty="0" smtClean="0">
                <a:latin typeface="Calibri (正文)"/>
              </a:rPr>
              <a:t>cache</a:t>
            </a:r>
            <a:endParaRPr lang="en-US" altLang="zh-CN" sz="2000" dirty="0">
              <a:latin typeface="Calibri (正文)"/>
            </a:endParaRPr>
          </a:p>
          <a:p>
            <a:pPr lvl="1"/>
            <a:r>
              <a:rPr lang="en-US" altLang="zh-CN" sz="2000" dirty="0" smtClean="0">
                <a:latin typeface="Calibri (正文)"/>
              </a:rPr>
              <a:t>BOOM</a:t>
            </a:r>
            <a:r>
              <a:rPr lang="zh-CN" altLang="en-US" sz="2000" dirty="0" smtClean="0">
                <a:latin typeface="Calibri (正文)"/>
              </a:rPr>
              <a:t>会向</a:t>
            </a:r>
            <a:r>
              <a:rPr lang="en-US" altLang="zh-CN" sz="2000" dirty="0" smtClean="0">
                <a:latin typeface="Calibri (正文)"/>
              </a:rPr>
              <a:t>cache</a:t>
            </a:r>
            <a:r>
              <a:rPr lang="zh-CN" altLang="en-US" sz="2000" dirty="0" smtClean="0">
                <a:latin typeface="Calibri (正文)"/>
              </a:rPr>
              <a:t>发送推测的</a:t>
            </a:r>
            <a:r>
              <a:rPr lang="en-US" altLang="zh-CN" sz="2000" dirty="0" smtClean="0">
                <a:latin typeface="Calibri (正文)"/>
              </a:rPr>
              <a:t>load</a:t>
            </a:r>
            <a:r>
              <a:rPr lang="zh-CN" altLang="en-US" sz="2000" dirty="0" smtClean="0">
                <a:latin typeface="Calibri (正文)"/>
              </a:rPr>
              <a:t>指令，</a:t>
            </a:r>
            <a:r>
              <a:rPr lang="en-US" altLang="zh-CN" sz="2000" dirty="0" smtClean="0">
                <a:latin typeface="Calibri (正文)"/>
              </a:rPr>
              <a:t>shim</a:t>
            </a:r>
            <a:r>
              <a:rPr lang="zh-CN" altLang="en-US" sz="2000" dirty="0" smtClean="0">
                <a:latin typeface="Calibri (正文)"/>
              </a:rPr>
              <a:t>需要跟踪所有正在执行的</a:t>
            </a:r>
            <a:r>
              <a:rPr lang="en-US" altLang="zh-CN" sz="2000" dirty="0" smtClean="0">
                <a:latin typeface="Calibri (正文)"/>
              </a:rPr>
              <a:t>load</a:t>
            </a:r>
            <a:r>
              <a:rPr lang="zh-CN" altLang="en-US" sz="2000" dirty="0" smtClean="0">
                <a:latin typeface="Calibri (正文)"/>
              </a:rPr>
              <a:t>，并取消推测错的指令</a:t>
            </a:r>
            <a:endParaRPr lang="en-US" altLang="zh-CN" sz="2000" dirty="0" smtClean="0">
              <a:latin typeface="Calibri (正文)"/>
            </a:endParaRPr>
          </a:p>
          <a:p>
            <a:pPr lvl="1"/>
            <a:r>
              <a:rPr lang="en-US" altLang="zh-CN" sz="2000" dirty="0" err="1" smtClean="0">
                <a:latin typeface="Calibri (正文)"/>
              </a:rPr>
              <a:t>Hellacache</a:t>
            </a:r>
            <a:r>
              <a:rPr lang="zh-CN" altLang="en-US" sz="2000" dirty="0" smtClean="0">
                <a:latin typeface="Calibri (正文)"/>
              </a:rPr>
              <a:t>不对</a:t>
            </a:r>
            <a:r>
              <a:rPr lang="en-US" altLang="zh-CN" sz="2000" dirty="0" smtClean="0">
                <a:latin typeface="Calibri (正文)"/>
              </a:rPr>
              <a:t>store</a:t>
            </a:r>
            <a:r>
              <a:rPr lang="zh-CN" altLang="en-US" sz="2000" dirty="0" smtClean="0">
                <a:latin typeface="Calibri (正文)"/>
              </a:rPr>
              <a:t>指令回复</a:t>
            </a:r>
            <a:r>
              <a:rPr lang="en-US" altLang="zh-CN" sz="2000" dirty="0" err="1" smtClean="0">
                <a:latin typeface="Calibri (正文)"/>
              </a:rPr>
              <a:t>ack</a:t>
            </a:r>
            <a:r>
              <a:rPr lang="zh-CN" altLang="en-US" sz="2000" dirty="0" smtClean="0">
                <a:latin typeface="Calibri (正文)"/>
              </a:rPr>
              <a:t>，</a:t>
            </a:r>
            <a:r>
              <a:rPr lang="en-US" altLang="zh-CN" sz="2000" dirty="0" err="1" smtClean="0">
                <a:latin typeface="Calibri (正文)"/>
              </a:rPr>
              <a:t>nack</a:t>
            </a:r>
            <a:r>
              <a:rPr lang="zh-CN" altLang="en-US" sz="2000" dirty="0" smtClean="0">
                <a:latin typeface="Calibri (正文)"/>
              </a:rPr>
              <a:t>不存在就认为成功</a:t>
            </a:r>
            <a:endParaRPr lang="en-US" altLang="zh-CN" sz="2000" dirty="0" smtClean="0">
              <a:latin typeface="Calibri (正文)"/>
            </a:endParaRPr>
          </a:p>
          <a:p>
            <a:pPr lvl="1"/>
            <a:r>
              <a:rPr lang="zh-CN" altLang="en-US" sz="2000" dirty="0" smtClean="0">
                <a:latin typeface="Calibri (正文)"/>
              </a:rPr>
              <a:t>所有发往</a:t>
            </a:r>
            <a:r>
              <a:rPr lang="en-US" altLang="zh-CN" sz="2000" dirty="0" err="1" smtClean="0">
                <a:latin typeface="Calibri (正文)"/>
              </a:rPr>
              <a:t>Hellacache</a:t>
            </a:r>
            <a:r>
              <a:rPr lang="zh-CN" altLang="en-US" sz="2000" dirty="0" smtClean="0">
                <a:latin typeface="Calibri (正文)"/>
              </a:rPr>
              <a:t>的请求都可能在发射的下一周期被取消</a:t>
            </a:r>
            <a:endParaRPr lang="en-US" altLang="zh-CN" sz="2000" dirty="0" smtClean="0">
              <a:latin typeface="Calibri (正文)"/>
            </a:endParaRPr>
          </a:p>
          <a:p>
            <a:pPr lvl="1"/>
            <a:r>
              <a:rPr lang="zh-CN" altLang="en-US" sz="2000" dirty="0" smtClean="0">
                <a:latin typeface="Calibri (正文)"/>
              </a:rPr>
              <a:t>目前设计的</a:t>
            </a:r>
            <a:r>
              <a:rPr lang="en-US" altLang="zh-CN" sz="2000" dirty="0" smtClean="0">
                <a:latin typeface="Calibri (正文)"/>
              </a:rPr>
              <a:t>d-cache</a:t>
            </a:r>
            <a:r>
              <a:rPr lang="zh-CN" altLang="en-US" sz="2000" dirty="0" smtClean="0">
                <a:latin typeface="Calibri (正文)"/>
              </a:rPr>
              <a:t>访问</a:t>
            </a:r>
            <a:r>
              <a:rPr lang="en-US" altLang="zh-CN" sz="2000" dirty="0" smtClean="0">
                <a:latin typeface="Calibri (正文)"/>
              </a:rPr>
              <a:t>SRAM</a:t>
            </a:r>
            <a:r>
              <a:rPr lang="zh-CN" altLang="en-US" sz="2000" smtClean="0">
                <a:latin typeface="Calibri (正文)"/>
              </a:rPr>
              <a:t>需要一个周期</a:t>
            </a:r>
            <a:endParaRPr lang="zh-CN" altLang="en-US" sz="2000" dirty="0">
              <a:latin typeface="Calibri (正文)"/>
            </a:endParaRPr>
          </a:p>
        </p:txBody>
      </p:sp>
    </p:spTree>
    <p:extLst>
      <p:ext uri="{BB962C8B-B14F-4D97-AF65-F5344CB8AC3E}">
        <p14:creationId xmlns:p14="http://schemas.microsoft.com/office/powerpoint/2010/main" val="2349663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 </a:t>
            </a:r>
          </a:p>
          <a:p>
            <a:r>
              <a:rPr lang="en-US" altLang="zh-CN" sz="2400" dirty="0" smtClean="0"/>
              <a:t>The Issue Unit</a:t>
            </a:r>
          </a:p>
          <a:p>
            <a:r>
              <a:rPr lang="en-US" altLang="zh-CN" sz="2400" dirty="0" smtClean="0"/>
              <a:t>The Register File and Bypass</a:t>
            </a:r>
          </a:p>
          <a:p>
            <a:r>
              <a:rPr lang="en-US" altLang="zh-CN" sz="2400" dirty="0" smtClean="0"/>
              <a:t>The Execute Pipeline</a:t>
            </a:r>
          </a:p>
          <a:p>
            <a:r>
              <a:rPr lang="en-US" altLang="zh-CN" sz="2400" dirty="0" smtClean="0"/>
              <a:t>The Load/Store Unit</a:t>
            </a:r>
          </a:p>
          <a:p>
            <a:r>
              <a:rPr lang="zh-CN" altLang="en-US" sz="2400" dirty="0">
                <a:solidFill>
                  <a:srgbClr val="FF0000"/>
                </a:solidFill>
              </a:rPr>
              <a:t>后期工作</a:t>
            </a:r>
            <a:r>
              <a:rPr lang="zh-CN" altLang="en-US" sz="2400" dirty="0" smtClean="0">
                <a:solidFill>
                  <a:srgbClr val="FF0000"/>
                </a:solidFill>
              </a:rPr>
              <a:t>安排</a:t>
            </a:r>
            <a:endParaRPr lang="en-US" altLang="zh-CN" sz="2400" dirty="0">
              <a:solidFill>
                <a:srgbClr val="FF0000"/>
              </a:solidFill>
            </a:endParaRPr>
          </a:p>
        </p:txBody>
      </p:sp>
    </p:spTree>
    <p:extLst>
      <p:ext uri="{BB962C8B-B14F-4D97-AF65-F5344CB8AC3E}">
        <p14:creationId xmlns:p14="http://schemas.microsoft.com/office/powerpoint/2010/main" val="41461091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后期工作安排</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35264377"/>
              </p:ext>
            </p:extLst>
          </p:nvPr>
        </p:nvGraphicFramePr>
        <p:xfrm>
          <a:off x="308992" y="1052736"/>
          <a:ext cx="8655496" cy="5440224"/>
        </p:xfrm>
        <a:graphic>
          <a:graphicData uri="http://schemas.openxmlformats.org/drawingml/2006/table">
            <a:tbl>
              <a:tblPr>
                <a:tableStyleId>{C4B1156A-380E-4F78-BDF5-A606A8083BF9}</a:tableStyleId>
              </a:tblPr>
              <a:tblGrid>
                <a:gridCol w="1017901">
                  <a:extLst>
                    <a:ext uri="{9D8B030D-6E8A-4147-A177-3AD203B41FA5}">
                      <a16:colId xmlns:a16="http://schemas.microsoft.com/office/drawing/2014/main" val="20000"/>
                    </a:ext>
                  </a:extLst>
                </a:gridCol>
                <a:gridCol w="2337867">
                  <a:extLst>
                    <a:ext uri="{9D8B030D-6E8A-4147-A177-3AD203B41FA5}">
                      <a16:colId xmlns:a16="http://schemas.microsoft.com/office/drawing/2014/main" val="20001"/>
                    </a:ext>
                  </a:extLst>
                </a:gridCol>
                <a:gridCol w="621172">
                  <a:extLst>
                    <a:ext uri="{9D8B030D-6E8A-4147-A177-3AD203B41FA5}">
                      <a16:colId xmlns:a16="http://schemas.microsoft.com/office/drawing/2014/main" val="20002"/>
                    </a:ext>
                  </a:extLst>
                </a:gridCol>
                <a:gridCol w="1942575">
                  <a:extLst>
                    <a:ext uri="{9D8B030D-6E8A-4147-A177-3AD203B41FA5}">
                      <a16:colId xmlns:a16="http://schemas.microsoft.com/office/drawing/2014/main" val="20003"/>
                    </a:ext>
                  </a:extLst>
                </a:gridCol>
                <a:gridCol w="1727988">
                  <a:extLst>
                    <a:ext uri="{9D8B030D-6E8A-4147-A177-3AD203B41FA5}">
                      <a16:colId xmlns:a16="http://schemas.microsoft.com/office/drawing/2014/main" val="20004"/>
                    </a:ext>
                  </a:extLst>
                </a:gridCol>
                <a:gridCol w="1007993">
                  <a:extLst>
                    <a:ext uri="{9D8B030D-6E8A-4147-A177-3AD203B41FA5}">
                      <a16:colId xmlns:a16="http://schemas.microsoft.com/office/drawing/2014/main" val="20005"/>
                    </a:ext>
                  </a:extLst>
                </a:gridCol>
              </a:tblGrid>
              <a:tr h="244438">
                <a:tc>
                  <a:txBody>
                    <a:bodyPr/>
                    <a:lstStyle/>
                    <a:p>
                      <a:pPr algn="l" fontAlgn="ctr"/>
                      <a:r>
                        <a:rPr lang="zh-CN" altLang="en-US" sz="1600" u="none" strike="noStrike" dirty="0">
                          <a:effectLst/>
                        </a:rPr>
                        <a:t>　</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任务</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人数</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文档章节</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代码文件（</a:t>
                      </a:r>
                      <a:r>
                        <a:rPr lang="en-US" altLang="zh-CN" sz="1600" u="none" strike="noStrike" dirty="0">
                          <a:effectLst/>
                        </a:rPr>
                        <a:t>.</a:t>
                      </a:r>
                      <a:r>
                        <a:rPr lang="en-US" sz="1600" u="none" strike="noStrike" dirty="0" err="1">
                          <a:effectLst/>
                        </a:rPr>
                        <a:t>scala</a:t>
                      </a:r>
                      <a:r>
                        <a:rPr lang="en-US" sz="1600" u="none" strike="noStrike" dirty="0">
                          <a:effectLst/>
                        </a:rPr>
                        <a:t>)</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代码行数</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a16="http://schemas.microsoft.com/office/drawing/2014/main" val="10000"/>
                  </a:ext>
                </a:extLst>
              </a:tr>
              <a:tr h="245373">
                <a:tc rowSpan="4">
                  <a:txBody>
                    <a:bodyPr/>
                    <a:lstStyle/>
                    <a:p>
                      <a:pPr algn="ctr" fontAlgn="ctr"/>
                      <a:r>
                        <a:rPr lang="zh-CN" altLang="en-US" sz="1600" u="none" strike="noStrike" dirty="0">
                          <a:effectLst/>
                        </a:rPr>
                        <a:t>按序部分</a:t>
                      </a:r>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sz="1600" u="none" strike="noStrike">
                          <a:effectLst/>
                        </a:rPr>
                        <a:t>Instruction Fetch</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第二章（</a:t>
                      </a:r>
                      <a:r>
                        <a:rPr lang="en-US" altLang="zh-CN" sz="1600" u="none" strike="noStrike">
                          <a:effectLst/>
                        </a:rPr>
                        <a:t>2</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fetch</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253+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a16="http://schemas.microsoft.com/office/drawing/2014/main" val="10001"/>
                  </a:ext>
                </a:extLst>
              </a:tr>
              <a:tr h="1408206">
                <a:tc vMerge="1">
                  <a:txBody>
                    <a:bodyPr/>
                    <a:lstStyle/>
                    <a:p>
                      <a:endParaRPr lang="zh-CN" altLang="en-US"/>
                    </a:p>
                  </a:txBody>
                  <a:tcPr/>
                </a:tc>
                <a:tc>
                  <a:txBody>
                    <a:bodyPr/>
                    <a:lstStyle/>
                    <a:p>
                      <a:pPr algn="ctr" fontAlgn="ctr"/>
                      <a:r>
                        <a:rPr lang="en-US" sz="1600" u="none" strike="noStrike" dirty="0">
                          <a:effectLst/>
                        </a:rPr>
                        <a:t>Branch Prediction</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第三章（</a:t>
                      </a:r>
                      <a:r>
                        <a:rPr lang="en-US" altLang="zh-CN" sz="1600" u="none" strike="noStrike" dirty="0">
                          <a:effectLst/>
                        </a:rPr>
                        <a:t>14</a:t>
                      </a:r>
                      <a:r>
                        <a:rPr lang="zh-CN" altLang="en-US" sz="1600" u="none" strike="noStrike" dirty="0">
                          <a:effectLst/>
                        </a:rPr>
                        <a:t>页）</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brpredictor/bpd_pipeline/2bc-table/simplegshare/gshare/gskew/tage/Tage-csr/tage-table/tage-tagmemory/tage-ubits</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3461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a16="http://schemas.microsoft.com/office/drawing/2014/main" val="10002"/>
                  </a:ext>
                </a:extLst>
              </a:tr>
              <a:tr h="477192">
                <a:tc vMerge="1">
                  <a:txBody>
                    <a:bodyPr/>
                    <a:lstStyle/>
                    <a:p>
                      <a:endParaRPr lang="zh-CN" altLang="en-US"/>
                    </a:p>
                  </a:txBody>
                  <a:tcPr/>
                </a:tc>
                <a:tc>
                  <a:txBody>
                    <a:bodyPr/>
                    <a:lstStyle/>
                    <a:p>
                      <a:pPr algn="ctr" fontAlgn="ctr"/>
                      <a:r>
                        <a:rPr lang="en-US" sz="1600" u="none" strike="noStrike">
                          <a:effectLst/>
                        </a:rPr>
                        <a:t>Decode &amp; Rename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第四</a:t>
                      </a:r>
                      <a:r>
                        <a:rPr lang="en-US" altLang="zh-CN" sz="1600" u="none" strike="noStrike">
                          <a:effectLst/>
                        </a:rPr>
                        <a:t>/</a:t>
                      </a:r>
                      <a:r>
                        <a:rPr lang="zh-CN" altLang="en-US" sz="1600" u="none" strike="noStrike">
                          <a:effectLst/>
                        </a:rPr>
                        <a:t>五章（</a:t>
                      </a:r>
                      <a:r>
                        <a:rPr lang="en-US" altLang="zh-CN" sz="1600" u="none" strike="noStrike">
                          <a:effectLst/>
                        </a:rPr>
                        <a:t>5</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decode/fudecode/microop/rename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1889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a16="http://schemas.microsoft.com/office/drawing/2014/main" val="10003"/>
                  </a:ext>
                </a:extLst>
              </a:tr>
              <a:tr h="244438">
                <a:tc vMerge="1">
                  <a:txBody>
                    <a:bodyPr/>
                    <a:lstStyle/>
                    <a:p>
                      <a:endParaRPr lang="zh-CN" altLang="en-US"/>
                    </a:p>
                  </a:txBody>
                  <a:tcPr/>
                </a:tc>
                <a:tc>
                  <a:txBody>
                    <a:bodyPr/>
                    <a:lstStyle/>
                    <a:p>
                      <a:pPr algn="ctr" fontAlgn="ctr"/>
                      <a:r>
                        <a:rPr lang="en-US" sz="1600" u="none" strike="noStrike">
                          <a:effectLst/>
                        </a:rPr>
                        <a:t>ROB &amp; Dispatch</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第六章（</a:t>
                      </a:r>
                      <a:r>
                        <a:rPr lang="en-US" altLang="zh-CN" sz="1600" u="none" strike="noStrike">
                          <a:effectLst/>
                        </a:rPr>
                        <a:t>4</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rob</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1085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a16="http://schemas.microsoft.com/office/drawing/2014/main" val="10004"/>
                  </a:ext>
                </a:extLst>
              </a:tr>
              <a:tr h="666012">
                <a:tc rowSpan="4">
                  <a:txBody>
                    <a:bodyPr/>
                    <a:lstStyle/>
                    <a:p>
                      <a:pPr algn="ctr" fontAlgn="ctr"/>
                      <a:r>
                        <a:rPr lang="zh-CN" altLang="en-US" sz="1600" u="none" strike="noStrike">
                          <a:effectLst/>
                        </a:rPr>
                        <a:t>乱序部分</a:t>
                      </a:r>
                      <a:endParaRPr lang="zh-CN" altLang="en-US" sz="1600" b="1"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sz="1600" u="none" strike="noStrike" dirty="0">
                          <a:effectLst/>
                        </a:rPr>
                        <a:t>Issue Unit</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第七章（</a:t>
                      </a:r>
                      <a:r>
                        <a:rPr lang="en-US" altLang="zh-CN" sz="1600" u="none" strike="noStrike">
                          <a:effectLst/>
                        </a:rPr>
                        <a:t>3</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issue/issue_slot/issue_ageordered/issue_unordered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668</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a16="http://schemas.microsoft.com/office/drawing/2014/main" val="10005"/>
                  </a:ext>
                </a:extLst>
              </a:tr>
              <a:tr h="244438">
                <a:tc vMerge="1">
                  <a:txBody>
                    <a:bodyPr/>
                    <a:lstStyle/>
                    <a:p>
                      <a:endParaRPr lang="zh-CN" altLang="en-US"/>
                    </a:p>
                  </a:txBody>
                  <a:tcPr/>
                </a:tc>
                <a:tc>
                  <a:txBody>
                    <a:bodyPr/>
                    <a:lstStyle/>
                    <a:p>
                      <a:pPr algn="ctr" fontAlgn="ctr"/>
                      <a:r>
                        <a:rPr lang="en-US" sz="1600" u="none" strike="noStrike">
                          <a:effectLst/>
                        </a:rPr>
                        <a:t>Register File &amp; Bypass Network</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第八章（</a:t>
                      </a:r>
                      <a:r>
                        <a:rPr lang="en-US" altLang="zh-CN" sz="1600" u="none" strike="noStrike" dirty="0">
                          <a:effectLst/>
                        </a:rPr>
                        <a:t>2</a:t>
                      </a:r>
                      <a:r>
                        <a:rPr lang="zh-CN" altLang="en-US" sz="1600" u="none" strike="noStrike" dirty="0">
                          <a:effectLst/>
                        </a:rPr>
                        <a:t>页）</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a:effectLst/>
                        </a:rPr>
                        <a:t>regfile/registerread</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304</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a16="http://schemas.microsoft.com/office/drawing/2014/main" val="10006"/>
                  </a:ext>
                </a:extLst>
              </a:tr>
              <a:tr h="477192">
                <a:tc vMerge="1">
                  <a:txBody>
                    <a:bodyPr/>
                    <a:lstStyle/>
                    <a:p>
                      <a:endParaRPr lang="zh-CN" altLang="en-US"/>
                    </a:p>
                  </a:txBody>
                  <a:tcPr/>
                </a:tc>
                <a:tc>
                  <a:txBody>
                    <a:bodyPr/>
                    <a:lstStyle/>
                    <a:p>
                      <a:pPr algn="ctr" fontAlgn="ctr"/>
                      <a:r>
                        <a:rPr lang="en-US" sz="1600" u="none" strike="noStrike">
                          <a:effectLst/>
                        </a:rPr>
                        <a:t>Execute Pipeline</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dirty="0">
                          <a:effectLst/>
                        </a:rPr>
                        <a:t>第九章（</a:t>
                      </a:r>
                      <a:r>
                        <a:rPr lang="en-US" altLang="zh-CN" sz="1600" u="none" strike="noStrike" dirty="0">
                          <a:effectLst/>
                        </a:rPr>
                        <a:t>8</a:t>
                      </a:r>
                      <a:r>
                        <a:rPr lang="zh-CN" altLang="en-US" sz="1600" u="none" strike="noStrike" dirty="0">
                          <a:effectLst/>
                        </a:rPr>
                        <a:t>页）</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dirty="0">
                          <a:effectLst/>
                        </a:rPr>
                        <a:t>execute/</a:t>
                      </a:r>
                      <a:r>
                        <a:rPr lang="en-US" sz="1600" u="none" strike="noStrike" dirty="0" err="1">
                          <a:effectLst/>
                        </a:rPr>
                        <a:t>execution_units</a:t>
                      </a:r>
                      <a:r>
                        <a:rPr lang="en-US" sz="1600" u="none" strike="noStrike" dirty="0">
                          <a:effectLst/>
                        </a:rPr>
                        <a:t>/</a:t>
                      </a:r>
                      <a:r>
                        <a:rPr lang="en-US" sz="1600" u="none" strike="noStrike" dirty="0" err="1">
                          <a:effectLst/>
                        </a:rPr>
                        <a:t>functional_unit</a:t>
                      </a:r>
                      <a:r>
                        <a:rPr lang="en-US" sz="1600" u="none" strike="noStrike" dirty="0">
                          <a:effectLst/>
                        </a:rPr>
                        <a:t>/</a:t>
                      </a:r>
                      <a:r>
                        <a:rPr lang="en-US" sz="1600" u="none" strike="noStrike" dirty="0" err="1">
                          <a:effectLst/>
                        </a:rPr>
                        <a:t>imul</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1679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a16="http://schemas.microsoft.com/office/drawing/2014/main" val="10007"/>
                  </a:ext>
                </a:extLst>
              </a:tr>
              <a:tr h="244438">
                <a:tc vMerge="1">
                  <a:txBody>
                    <a:bodyPr/>
                    <a:lstStyle/>
                    <a:p>
                      <a:endParaRPr lang="zh-CN" altLang="en-US"/>
                    </a:p>
                  </a:txBody>
                  <a:tcPr/>
                </a:tc>
                <a:tc>
                  <a:txBody>
                    <a:bodyPr/>
                    <a:lstStyle/>
                    <a:p>
                      <a:pPr algn="ctr" fontAlgn="ctr"/>
                      <a:r>
                        <a:rPr lang="en-US" sz="1600" u="none" strike="noStrike">
                          <a:effectLst/>
                        </a:rPr>
                        <a:t>LSU &amp; Dcache Shim</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zh-CN" altLang="en-US" sz="1600" u="none" strike="noStrike">
                          <a:effectLst/>
                        </a:rPr>
                        <a:t>第十章（</a:t>
                      </a:r>
                      <a:r>
                        <a:rPr lang="en-US" altLang="zh-CN" sz="1600" u="none" strike="noStrike">
                          <a:effectLst/>
                        </a:rPr>
                        <a:t>5</a:t>
                      </a:r>
                      <a:r>
                        <a:rPr lang="zh-CN" altLang="en-US" sz="1600" u="none" strike="noStrike">
                          <a:effectLst/>
                        </a:rPr>
                        <a:t>页）</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l" fontAlgn="ctr"/>
                      <a:r>
                        <a:rPr lang="en-US" sz="1600" u="none" strike="noStrike" dirty="0" err="1">
                          <a:effectLst/>
                        </a:rPr>
                        <a:t>lsu</a:t>
                      </a:r>
                      <a:r>
                        <a:rPr lang="en-US" sz="1600" u="none" strike="noStrike" dirty="0">
                          <a:effectLst/>
                        </a:rPr>
                        <a:t>/</a:t>
                      </a:r>
                      <a:r>
                        <a:rPr lang="en-US" sz="1600" u="none" strike="noStrike" dirty="0" err="1">
                          <a:effectLst/>
                        </a:rPr>
                        <a:t>dcacheshim</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tc>
                  <a:txBody>
                    <a:bodyPr/>
                    <a:lstStyle/>
                    <a:p>
                      <a:pPr algn="ctr" fontAlgn="ctr"/>
                      <a:r>
                        <a:rPr lang="en-US" altLang="zh-CN" sz="1600" u="none" strike="noStrike" dirty="0">
                          <a:effectLst/>
                        </a:rPr>
                        <a:t>1757</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416" marR="8416" marT="8416"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577577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后期</a:t>
            </a:r>
            <a:r>
              <a:rPr lang="zh-CN" altLang="en-US"/>
              <a:t>工作</a:t>
            </a:r>
            <a:r>
              <a:rPr lang="zh-CN" altLang="en-US" smtClean="0"/>
              <a:t>安排（探讨）</a:t>
            </a:r>
            <a:endParaRPr lang="zh-CN" altLang="en-US" dirty="0"/>
          </a:p>
        </p:txBody>
      </p:sp>
      <p:sp>
        <p:nvSpPr>
          <p:cNvPr id="3" name="内容占位符 2"/>
          <p:cNvSpPr>
            <a:spLocks noGrp="1"/>
          </p:cNvSpPr>
          <p:nvPr>
            <p:ph idx="1"/>
          </p:nvPr>
        </p:nvSpPr>
        <p:spPr/>
        <p:txBody>
          <a:bodyPr/>
          <a:lstStyle/>
          <a:p>
            <a:r>
              <a:rPr lang="zh-CN" altLang="en-US" dirty="0" smtClean="0"/>
              <a:t>阅读</a:t>
            </a:r>
            <a:r>
              <a:rPr lang="zh-CN" altLang="en-US" dirty="0"/>
              <a:t>文档和熟悉代码，了解</a:t>
            </a:r>
            <a:r>
              <a:rPr lang="en-US" altLang="zh-CN" dirty="0"/>
              <a:t>Boom</a:t>
            </a:r>
            <a:r>
              <a:rPr lang="zh-CN" altLang="en-US" dirty="0"/>
              <a:t>的整体架构，重点掌握各位负责的子模块的功能和对外连接情况。（</a:t>
            </a:r>
            <a:r>
              <a:rPr lang="en-US" altLang="zh-CN" dirty="0"/>
              <a:t>1</a:t>
            </a:r>
            <a:r>
              <a:rPr lang="zh-CN" altLang="en-US" dirty="0"/>
              <a:t>周）</a:t>
            </a:r>
          </a:p>
          <a:p>
            <a:r>
              <a:rPr lang="zh-CN" altLang="en-US" dirty="0" smtClean="0"/>
              <a:t>阅读</a:t>
            </a:r>
            <a:r>
              <a:rPr lang="zh-CN" altLang="en-US" dirty="0"/>
              <a:t>文档和代码，探索各子模块的设计方案</a:t>
            </a:r>
            <a:r>
              <a:rPr lang="zh-CN" altLang="en-US" dirty="0" smtClean="0"/>
              <a:t>（</a:t>
            </a:r>
            <a:r>
              <a:rPr lang="en-US" altLang="zh-CN" dirty="0"/>
              <a:t>4</a:t>
            </a:r>
            <a:r>
              <a:rPr lang="zh-CN" altLang="en-US" dirty="0" smtClean="0"/>
              <a:t>周</a:t>
            </a:r>
            <a:r>
              <a:rPr lang="zh-CN" altLang="en-US" dirty="0"/>
              <a:t>）</a:t>
            </a:r>
          </a:p>
          <a:p>
            <a:r>
              <a:rPr lang="zh-CN" altLang="en-US" dirty="0" smtClean="0"/>
              <a:t>书写</a:t>
            </a:r>
            <a:r>
              <a:rPr lang="zh-CN" altLang="en-US" dirty="0"/>
              <a:t>详细设计文档（</a:t>
            </a:r>
            <a:r>
              <a:rPr lang="en-US" altLang="zh-CN" dirty="0"/>
              <a:t>2</a:t>
            </a:r>
            <a:r>
              <a:rPr lang="zh-CN" altLang="en-US" dirty="0"/>
              <a:t>周）</a:t>
            </a:r>
          </a:p>
        </p:txBody>
      </p:sp>
    </p:spTree>
    <p:extLst>
      <p:ext uri="{BB962C8B-B14F-4D97-AF65-F5344CB8AC3E}">
        <p14:creationId xmlns:p14="http://schemas.microsoft.com/office/powerpoint/2010/main" val="1848195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75" y="3075037"/>
            <a:ext cx="7772400" cy="1362075"/>
          </a:xfrm>
        </p:spPr>
        <p:txBody>
          <a:bodyPr/>
          <a:lstStyle/>
          <a:p>
            <a:pPr algn="ctr">
              <a:defRPr/>
            </a:pPr>
            <a:r>
              <a:rPr lang="zh-CN" altLang="en-US" sz="5400" dirty="0" smtClean="0">
                <a:effectLst>
                  <a:outerShdw blurRad="38100" dist="38100" dir="2700000" algn="tl">
                    <a:srgbClr val="000000">
                      <a:alpha val="43137"/>
                    </a:srgbClr>
                  </a:outerShdw>
                </a:effectLst>
                <a:latin typeface="黑体" pitchFamily="2" charset="-122"/>
                <a:ea typeface="黑体" pitchFamily="2" charset="-122"/>
              </a:rPr>
              <a:t>谢谢！</a:t>
            </a:r>
            <a:endParaRPr lang="zh-CN" altLang="en-US" sz="5400" dirty="0">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399866604"/>
      </p:ext>
    </p:extLst>
  </p:cSld>
  <p:clrMapOvr>
    <a:masterClrMapping/>
  </p:clrMapOvr>
  <p:transition advTm="336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solidFill>
                  <a:srgbClr val="FF0000"/>
                </a:solidFill>
              </a:rPr>
              <a:t>Instruction Fetch</a:t>
            </a:r>
            <a:endParaRPr lang="zh-CN" altLang="en-US" sz="2400" dirty="0">
              <a:solidFill>
                <a:srgbClr val="FF0000"/>
              </a:solidFill>
            </a:endParaRPr>
          </a:p>
          <a:p>
            <a:r>
              <a:rPr lang="en-US" altLang="zh-CN" sz="2400" dirty="0"/>
              <a:t>Unified Physical Register </a:t>
            </a:r>
            <a:r>
              <a:rPr lang="en-US" altLang="zh-CN" sz="2400" dirty="0" smtClean="0"/>
              <a:t>File</a:t>
            </a:r>
          </a:p>
          <a:p>
            <a:r>
              <a:rPr lang="en-US" altLang="zh-CN" sz="2400" dirty="0" smtClean="0"/>
              <a:t>The Decode Stage</a:t>
            </a:r>
          </a:p>
          <a:p>
            <a:r>
              <a:rPr lang="en-US" altLang="zh-CN" sz="2400" dirty="0" smtClean="0"/>
              <a:t>The Rename Stage</a:t>
            </a:r>
          </a:p>
          <a:p>
            <a:r>
              <a:rPr lang="en-US" altLang="zh-CN" sz="2400" dirty="0" smtClean="0"/>
              <a:t>ROB &amp; The Dispatch Stage</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3087754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Fetch</a:t>
            </a:r>
            <a:endParaRPr lang="zh-CN" altLang="en-US" dirty="0"/>
          </a:p>
        </p:txBody>
      </p:sp>
      <p:sp>
        <p:nvSpPr>
          <p:cNvPr id="3" name="内容占位符 2"/>
          <p:cNvSpPr>
            <a:spLocks noGrp="1"/>
          </p:cNvSpPr>
          <p:nvPr>
            <p:ph idx="1"/>
          </p:nvPr>
        </p:nvSpPr>
        <p:spPr>
          <a:xfrm>
            <a:off x="472973" y="4018179"/>
            <a:ext cx="8349560" cy="2566057"/>
          </a:xfrm>
        </p:spPr>
        <p:txBody>
          <a:bodyPr/>
          <a:lstStyle/>
          <a:p>
            <a:r>
              <a:rPr lang="en-US" altLang="zh-CN" sz="2400" dirty="0">
                <a:latin typeface="Calibri (正文)"/>
              </a:rPr>
              <a:t>BOOM instantiates the Rocket core's Front-end</a:t>
            </a:r>
          </a:p>
          <a:p>
            <a:r>
              <a:rPr lang="en-US" altLang="zh-CN" sz="2400" dirty="0" smtClean="0">
                <a:latin typeface="Calibri (正文)"/>
              </a:rPr>
              <a:t>If </a:t>
            </a:r>
            <a:r>
              <a:rPr lang="en-US" altLang="zh-CN" sz="2400" dirty="0">
                <a:latin typeface="Calibri (正文)"/>
              </a:rPr>
              <a:t>a misprediction is detected, or BOOM's own predictor wants to redirect the pipeline in a </a:t>
            </a:r>
            <a:r>
              <a:rPr lang="en-US" altLang="zh-CN" sz="2400" dirty="0" smtClean="0">
                <a:latin typeface="Calibri (正文)"/>
              </a:rPr>
              <a:t>difference </a:t>
            </a:r>
            <a:r>
              <a:rPr lang="en-US" altLang="zh-CN" sz="2400" dirty="0">
                <a:latin typeface="Calibri (正文)"/>
              </a:rPr>
              <a:t>direction, a request is sent to the Front-End and it begins fetching along a new instruction </a:t>
            </a:r>
            <a:r>
              <a:rPr lang="en-US" altLang="zh-CN" sz="2400" dirty="0" smtClean="0">
                <a:latin typeface="Calibri (正文)"/>
              </a:rPr>
              <a:t>path</a:t>
            </a:r>
          </a:p>
        </p:txBody>
      </p:sp>
      <p:grpSp>
        <p:nvGrpSpPr>
          <p:cNvPr id="15" name="组合 14"/>
          <p:cNvGrpSpPr/>
          <p:nvPr/>
        </p:nvGrpSpPr>
        <p:grpSpPr>
          <a:xfrm>
            <a:off x="503486" y="1196753"/>
            <a:ext cx="4032448" cy="2601579"/>
            <a:chOff x="503486" y="1052736"/>
            <a:chExt cx="4032448" cy="2601579"/>
          </a:xfrm>
        </p:grpSpPr>
        <p:pic>
          <p:nvPicPr>
            <p:cNvPr id="4" name="图片 3"/>
            <p:cNvPicPr>
              <a:picLocks noChangeAspect="1"/>
            </p:cNvPicPr>
            <p:nvPr/>
          </p:nvPicPr>
          <p:blipFill rotWithShape="1">
            <a:blip r:embed="rId3"/>
            <a:srcRect l="22080" r="17785" b="14309"/>
            <a:stretch/>
          </p:blipFill>
          <p:spPr>
            <a:xfrm>
              <a:off x="503486" y="1052736"/>
              <a:ext cx="4032448" cy="2587377"/>
            </a:xfrm>
            <a:prstGeom prst="rect">
              <a:avLst/>
            </a:prstGeom>
            <a:ln>
              <a:solidFill>
                <a:schemeClr val="accent1"/>
              </a:solidFill>
            </a:ln>
          </p:spPr>
        </p:pic>
        <p:sp>
          <p:nvSpPr>
            <p:cNvPr id="12" name="文本框 11"/>
            <p:cNvSpPr txBox="1"/>
            <p:nvPr/>
          </p:nvSpPr>
          <p:spPr>
            <a:xfrm>
              <a:off x="503486" y="3284983"/>
              <a:ext cx="2376264" cy="369332"/>
            </a:xfrm>
            <a:prstGeom prst="rect">
              <a:avLst/>
            </a:prstGeom>
            <a:noFill/>
          </p:spPr>
          <p:txBody>
            <a:bodyPr wrap="square" rtlCol="0">
              <a:spAutoFit/>
            </a:bodyPr>
            <a:lstStyle/>
            <a:p>
              <a:r>
                <a:rPr lang="en-US" altLang="zh-CN" dirty="0" smtClean="0">
                  <a:solidFill>
                    <a:schemeClr val="tx1"/>
                  </a:solidFill>
                </a:rPr>
                <a:t>BOOM Fetch Unit</a:t>
              </a:r>
              <a:endParaRPr lang="zh-CN" altLang="en-US" dirty="0">
                <a:solidFill>
                  <a:schemeClr val="tx1"/>
                </a:solidFill>
              </a:endParaRPr>
            </a:p>
          </p:txBody>
        </p:sp>
      </p:grpSp>
      <p:grpSp>
        <p:nvGrpSpPr>
          <p:cNvPr id="14" name="组合 13"/>
          <p:cNvGrpSpPr/>
          <p:nvPr/>
        </p:nvGrpSpPr>
        <p:grpSpPr>
          <a:xfrm>
            <a:off x="4735981" y="1196752"/>
            <a:ext cx="4086552" cy="2587377"/>
            <a:chOff x="1763688" y="3866852"/>
            <a:chExt cx="5064671" cy="2442468"/>
          </a:xfrm>
        </p:grpSpPr>
        <p:pic>
          <p:nvPicPr>
            <p:cNvPr id="9" name="Picture"/>
            <p:cNvPicPr>
              <a:picLocks noChangeAspect="1" noChangeArrowheads="1"/>
            </p:cNvPicPr>
            <p:nvPr/>
          </p:nvPicPr>
          <p:blipFill>
            <a:blip r:embed="rId4">
              <a:extLst>
                <a:ext uri="{28A0092B-C50C-407E-A947-70E740481C1C}">
                  <a14:useLocalDpi xmlns:a14="http://schemas.microsoft.com/office/drawing/2010/main" val="0"/>
                </a:ext>
              </a:extLst>
            </a:blip>
            <a:srcRect l="-1341" t="8629" r="15393"/>
            <a:stretch>
              <a:fillRect/>
            </a:stretch>
          </p:blipFill>
          <p:spPr bwMode="auto">
            <a:xfrm>
              <a:off x="1763688" y="3866852"/>
              <a:ext cx="5064671" cy="244246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1835696" y="5770155"/>
              <a:ext cx="2736304" cy="369332"/>
            </a:xfrm>
            <a:prstGeom prst="rect">
              <a:avLst/>
            </a:prstGeom>
            <a:noFill/>
          </p:spPr>
          <p:txBody>
            <a:bodyPr wrap="square" rtlCol="0">
              <a:spAutoFit/>
            </a:bodyPr>
            <a:lstStyle/>
            <a:p>
              <a:r>
                <a:rPr lang="en-US" altLang="zh-CN" dirty="0" smtClean="0">
                  <a:solidFill>
                    <a:schemeClr val="tx1"/>
                  </a:solidFill>
                </a:rPr>
                <a:t>Rocket Core’ Front-end</a:t>
              </a:r>
            </a:p>
          </p:txBody>
        </p:sp>
      </p:grpSp>
    </p:spTree>
    <p:extLst>
      <p:ext uri="{BB962C8B-B14F-4D97-AF65-F5344CB8AC3E}">
        <p14:creationId xmlns:p14="http://schemas.microsoft.com/office/powerpoint/2010/main" val="2505051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Fetch</a:t>
            </a:r>
            <a:endParaRPr lang="zh-CN" altLang="en-US" dirty="0"/>
          </a:p>
        </p:txBody>
      </p:sp>
      <p:sp>
        <p:nvSpPr>
          <p:cNvPr id="3" name="内容占位符 2"/>
          <p:cNvSpPr>
            <a:spLocks noGrp="1"/>
          </p:cNvSpPr>
          <p:nvPr>
            <p:ph idx="1"/>
          </p:nvPr>
        </p:nvSpPr>
        <p:spPr>
          <a:xfrm>
            <a:off x="472973" y="4018179"/>
            <a:ext cx="8349560" cy="2566057"/>
          </a:xfrm>
        </p:spPr>
        <p:txBody>
          <a:bodyPr/>
          <a:lstStyle/>
          <a:p>
            <a:r>
              <a:rPr lang="en-US" altLang="zh-CN" sz="2400" dirty="0">
                <a:latin typeface="Calibri (正文)"/>
              </a:rPr>
              <a:t>Since superscalar fetch is supported, the Front-end returns a fetch packet of </a:t>
            </a:r>
            <a:r>
              <a:rPr lang="en-US" altLang="zh-CN" sz="2400" dirty="0" smtClean="0">
                <a:latin typeface="Calibri (正文)"/>
              </a:rPr>
              <a:t>instructions</a:t>
            </a:r>
          </a:p>
          <a:p>
            <a:r>
              <a:rPr lang="en-US" altLang="zh-CN" sz="2400" dirty="0">
                <a:latin typeface="Calibri (正文)"/>
              </a:rPr>
              <a:t>The </a:t>
            </a:r>
            <a:r>
              <a:rPr lang="en-US" altLang="zh-CN" sz="2400" dirty="0" smtClean="0">
                <a:latin typeface="Calibri (正文)"/>
              </a:rPr>
              <a:t>I-Cache </a:t>
            </a:r>
            <a:r>
              <a:rPr lang="en-US" altLang="zh-CN" sz="2400" dirty="0">
                <a:latin typeface="Calibri (正文)"/>
              </a:rPr>
              <a:t>is a virtually indexed, physically tagged set-associative </a:t>
            </a:r>
            <a:r>
              <a:rPr lang="en-US" altLang="zh-CN" sz="2400" dirty="0" smtClean="0">
                <a:latin typeface="Calibri (正文)"/>
              </a:rPr>
              <a:t>cache</a:t>
            </a:r>
          </a:p>
        </p:txBody>
      </p:sp>
      <p:grpSp>
        <p:nvGrpSpPr>
          <p:cNvPr id="15" name="组合 14"/>
          <p:cNvGrpSpPr/>
          <p:nvPr/>
        </p:nvGrpSpPr>
        <p:grpSpPr>
          <a:xfrm>
            <a:off x="503486" y="1196753"/>
            <a:ext cx="4032448" cy="2601579"/>
            <a:chOff x="503486" y="1052736"/>
            <a:chExt cx="4032448" cy="2601579"/>
          </a:xfrm>
        </p:grpSpPr>
        <p:pic>
          <p:nvPicPr>
            <p:cNvPr id="4" name="图片 3"/>
            <p:cNvPicPr>
              <a:picLocks noChangeAspect="1"/>
            </p:cNvPicPr>
            <p:nvPr/>
          </p:nvPicPr>
          <p:blipFill rotWithShape="1">
            <a:blip r:embed="rId3"/>
            <a:srcRect l="22080" r="17785" b="14309"/>
            <a:stretch/>
          </p:blipFill>
          <p:spPr>
            <a:xfrm>
              <a:off x="503486" y="1052736"/>
              <a:ext cx="4032448" cy="2587377"/>
            </a:xfrm>
            <a:prstGeom prst="rect">
              <a:avLst/>
            </a:prstGeom>
            <a:ln>
              <a:solidFill>
                <a:schemeClr val="accent1"/>
              </a:solidFill>
            </a:ln>
          </p:spPr>
        </p:pic>
        <p:sp>
          <p:nvSpPr>
            <p:cNvPr id="12" name="文本框 11"/>
            <p:cNvSpPr txBox="1"/>
            <p:nvPr/>
          </p:nvSpPr>
          <p:spPr>
            <a:xfrm>
              <a:off x="503486" y="3284983"/>
              <a:ext cx="2376264" cy="369332"/>
            </a:xfrm>
            <a:prstGeom prst="rect">
              <a:avLst/>
            </a:prstGeom>
            <a:noFill/>
          </p:spPr>
          <p:txBody>
            <a:bodyPr wrap="square" rtlCol="0">
              <a:spAutoFit/>
            </a:bodyPr>
            <a:lstStyle/>
            <a:p>
              <a:r>
                <a:rPr lang="en-US" altLang="zh-CN" dirty="0" smtClean="0">
                  <a:solidFill>
                    <a:schemeClr val="tx1"/>
                  </a:solidFill>
                </a:rPr>
                <a:t>BOOM Fetch Unit</a:t>
              </a:r>
              <a:endParaRPr lang="zh-CN" altLang="en-US" dirty="0">
                <a:solidFill>
                  <a:schemeClr val="tx1"/>
                </a:solidFill>
              </a:endParaRPr>
            </a:p>
          </p:txBody>
        </p:sp>
      </p:grpSp>
      <p:grpSp>
        <p:nvGrpSpPr>
          <p:cNvPr id="14" name="组合 13"/>
          <p:cNvGrpSpPr/>
          <p:nvPr/>
        </p:nvGrpSpPr>
        <p:grpSpPr>
          <a:xfrm>
            <a:off x="4735981" y="1196752"/>
            <a:ext cx="4086552" cy="2587377"/>
            <a:chOff x="1763688" y="3866852"/>
            <a:chExt cx="5064671" cy="2442468"/>
          </a:xfrm>
        </p:grpSpPr>
        <p:pic>
          <p:nvPicPr>
            <p:cNvPr id="9" name="Picture"/>
            <p:cNvPicPr>
              <a:picLocks noChangeAspect="1" noChangeArrowheads="1"/>
            </p:cNvPicPr>
            <p:nvPr/>
          </p:nvPicPr>
          <p:blipFill>
            <a:blip r:embed="rId4">
              <a:extLst>
                <a:ext uri="{28A0092B-C50C-407E-A947-70E740481C1C}">
                  <a14:useLocalDpi xmlns:a14="http://schemas.microsoft.com/office/drawing/2010/main" val="0"/>
                </a:ext>
              </a:extLst>
            </a:blip>
            <a:srcRect l="-1341" t="8629" r="15393"/>
            <a:stretch>
              <a:fillRect/>
            </a:stretch>
          </p:blipFill>
          <p:spPr bwMode="auto">
            <a:xfrm>
              <a:off x="1763688" y="3866852"/>
              <a:ext cx="5064671" cy="244246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1835696" y="5770155"/>
              <a:ext cx="2736304" cy="369332"/>
            </a:xfrm>
            <a:prstGeom prst="rect">
              <a:avLst/>
            </a:prstGeom>
            <a:noFill/>
          </p:spPr>
          <p:txBody>
            <a:bodyPr wrap="square" rtlCol="0">
              <a:spAutoFit/>
            </a:bodyPr>
            <a:lstStyle/>
            <a:p>
              <a:r>
                <a:rPr lang="en-US" altLang="zh-CN" dirty="0" smtClean="0">
                  <a:solidFill>
                    <a:schemeClr val="tx1"/>
                  </a:solidFill>
                </a:rPr>
                <a:t>Rocket Core’ Front-end</a:t>
              </a:r>
            </a:p>
          </p:txBody>
        </p:sp>
      </p:grpSp>
    </p:spTree>
    <p:extLst>
      <p:ext uri="{BB962C8B-B14F-4D97-AF65-F5344CB8AC3E}">
        <p14:creationId xmlns:p14="http://schemas.microsoft.com/office/powerpoint/2010/main" val="706208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sz="2400" dirty="0" smtClean="0"/>
              <a:t>Introduction &amp; Overview</a:t>
            </a:r>
          </a:p>
          <a:p>
            <a:r>
              <a:rPr lang="en-US" altLang="zh-CN" sz="2400" dirty="0" smtClean="0"/>
              <a:t>Instruction Fetch</a:t>
            </a:r>
            <a:endParaRPr lang="zh-CN" altLang="en-US" sz="2400" dirty="0"/>
          </a:p>
          <a:p>
            <a:r>
              <a:rPr lang="en-US" altLang="zh-CN" sz="2400" dirty="0">
                <a:solidFill>
                  <a:srgbClr val="FF0000"/>
                </a:solidFill>
              </a:rPr>
              <a:t>Unified Physical Register </a:t>
            </a:r>
            <a:r>
              <a:rPr lang="en-US" altLang="zh-CN" sz="2400" dirty="0" smtClean="0">
                <a:solidFill>
                  <a:srgbClr val="FF0000"/>
                </a:solidFill>
              </a:rPr>
              <a:t>File</a:t>
            </a:r>
          </a:p>
          <a:p>
            <a:r>
              <a:rPr lang="en-US" altLang="zh-CN" sz="2400" dirty="0" smtClean="0"/>
              <a:t>The Decode Stage</a:t>
            </a:r>
          </a:p>
          <a:p>
            <a:r>
              <a:rPr lang="en-US" altLang="zh-CN" sz="2400" dirty="0" smtClean="0"/>
              <a:t>The Rename Stage</a:t>
            </a:r>
          </a:p>
          <a:p>
            <a:r>
              <a:rPr lang="en-US" altLang="zh-CN" sz="2400" dirty="0" smtClean="0"/>
              <a:t>ROB &amp; The Dispatch Stage</a:t>
            </a:r>
          </a:p>
          <a:p>
            <a:r>
              <a:rPr lang="en-US" altLang="zh-CN" sz="2400" dirty="0"/>
              <a:t>The Issue Unit</a:t>
            </a:r>
          </a:p>
          <a:p>
            <a:r>
              <a:rPr lang="en-US" altLang="zh-CN" sz="2400" dirty="0"/>
              <a:t>The Register File and Bypass</a:t>
            </a:r>
          </a:p>
          <a:p>
            <a:r>
              <a:rPr lang="en-US" altLang="zh-CN" sz="2400" dirty="0"/>
              <a:t>The Execute Pipeline</a:t>
            </a:r>
          </a:p>
          <a:p>
            <a:r>
              <a:rPr lang="en-US" altLang="zh-CN" sz="2400" dirty="0"/>
              <a:t>The Load/Store Unit</a:t>
            </a:r>
          </a:p>
          <a:p>
            <a:r>
              <a:rPr lang="zh-CN" altLang="en-US" sz="2400" dirty="0"/>
              <a:t>后期工作安排</a:t>
            </a:r>
            <a:endParaRPr lang="en-US" altLang="zh-CN" sz="2400" dirty="0"/>
          </a:p>
        </p:txBody>
      </p:sp>
    </p:spTree>
    <p:extLst>
      <p:ext uri="{BB962C8B-B14F-4D97-AF65-F5344CB8AC3E}">
        <p14:creationId xmlns:p14="http://schemas.microsoft.com/office/powerpoint/2010/main" val="111238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Unified Physical Register </a:t>
            </a:r>
            <a:r>
              <a:rPr lang="en-US" altLang="zh-CN" dirty="0" smtClean="0"/>
              <a:t>File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2"/>
          <a:srcRect t="15724"/>
          <a:stretch/>
        </p:blipFill>
        <p:spPr>
          <a:xfrm>
            <a:off x="-5609" y="1082411"/>
            <a:ext cx="9083086" cy="5256584"/>
          </a:xfrm>
          <a:prstGeom prst="rect">
            <a:avLst/>
          </a:prstGeom>
        </p:spPr>
      </p:pic>
    </p:spTree>
    <p:extLst>
      <p:ext uri="{BB962C8B-B14F-4D97-AF65-F5344CB8AC3E}">
        <p14:creationId xmlns:p14="http://schemas.microsoft.com/office/powerpoint/2010/main" val="2601352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Unified Physical Register </a:t>
            </a:r>
            <a:r>
              <a:rPr lang="en-US" altLang="zh-CN" dirty="0" smtClean="0"/>
              <a:t>File</a:t>
            </a:r>
            <a:endParaRPr lang="zh-CN" altLang="en-US"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92521" y="956270"/>
            <a:ext cx="8943975" cy="5353050"/>
          </a:xfrm>
          <a:prstGeom prst="rect">
            <a:avLst/>
          </a:prstGeom>
        </p:spPr>
      </p:pic>
    </p:spTree>
    <p:extLst>
      <p:ext uri="{BB962C8B-B14F-4D97-AF65-F5344CB8AC3E}">
        <p14:creationId xmlns:p14="http://schemas.microsoft.com/office/powerpoint/2010/main" val="4206248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课程讲义">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bg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bg1">
                <a:alpha val="98000"/>
              </a:schemeClr>
            </a:gs>
          </a:gsLst>
          <a:lin ang="5400000" scaled="1"/>
        </a:gradFill>
        <a:ln w="254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bg1"/>
            </a:solidFill>
            <a:effectLst/>
            <a:latin typeface="Arial" pitchFamily="34" charset="0"/>
            <a:ea typeface="宋体" pitchFamily="2" charset="-122"/>
          </a:defRPr>
        </a:defPPr>
      </a:lstStyle>
    </a:lnDef>
  </a:objectDefaults>
  <a:extraClrSchemeLst>
    <a:extraClrScheme>
      <a:clrScheme name="MPRC_PK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PRC_PK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PRC_PK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PRC_PK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PRC_PK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PRC_PK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PRC_PKU 8">
        <a:dk1>
          <a:srgbClr val="000000"/>
        </a:dk1>
        <a:lt1>
          <a:srgbClr val="FFFFFF"/>
        </a:lt1>
        <a:dk2>
          <a:srgbClr val="000066"/>
        </a:dk2>
        <a:lt2>
          <a:srgbClr val="808080"/>
        </a:lt2>
        <a:accent1>
          <a:srgbClr val="663300"/>
        </a:accent1>
        <a:accent2>
          <a:srgbClr val="3333CC"/>
        </a:accent2>
        <a:accent3>
          <a:srgbClr val="FFFFFF"/>
        </a:accent3>
        <a:accent4>
          <a:srgbClr val="000000"/>
        </a:accent4>
        <a:accent5>
          <a:srgbClr val="B8AD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9">
        <a:dk1>
          <a:srgbClr val="000000"/>
        </a:dk1>
        <a:lt1>
          <a:srgbClr val="FFFFFF"/>
        </a:lt1>
        <a:dk2>
          <a:srgbClr val="000066"/>
        </a:dk2>
        <a:lt2>
          <a:srgbClr val="808080"/>
        </a:lt2>
        <a:accent1>
          <a:srgbClr val="2E1700"/>
        </a:accent1>
        <a:accent2>
          <a:srgbClr val="3333CC"/>
        </a:accent2>
        <a:accent3>
          <a:srgbClr val="FFFFFF"/>
        </a:accent3>
        <a:accent4>
          <a:srgbClr val="000000"/>
        </a:accent4>
        <a:accent5>
          <a:srgbClr val="ADAB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10">
        <a:dk1>
          <a:srgbClr val="000000"/>
        </a:dk1>
        <a:lt1>
          <a:srgbClr val="FFFFFF"/>
        </a:lt1>
        <a:dk2>
          <a:srgbClr val="000066"/>
        </a:dk2>
        <a:lt2>
          <a:srgbClr val="FF9900"/>
        </a:lt2>
        <a:accent1>
          <a:srgbClr val="FFFFFF"/>
        </a:accent1>
        <a:accent2>
          <a:srgbClr val="3333CC"/>
        </a:accent2>
        <a:accent3>
          <a:srgbClr val="FFFFFF"/>
        </a:accent3>
        <a:accent4>
          <a:srgbClr val="000000"/>
        </a:accent4>
        <a:accent5>
          <a:srgbClr val="FFFF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PRC_PKU 11">
        <a:dk1>
          <a:srgbClr val="000000"/>
        </a:dk1>
        <a:lt1>
          <a:srgbClr val="FFFFFF"/>
        </a:lt1>
        <a:dk2>
          <a:srgbClr val="000066"/>
        </a:dk2>
        <a:lt2>
          <a:srgbClr val="FF9900"/>
        </a:lt2>
        <a:accent1>
          <a:srgbClr val="FFFFFF"/>
        </a:accent1>
        <a:accent2>
          <a:srgbClr val="B2D2DE"/>
        </a:accent2>
        <a:accent3>
          <a:srgbClr val="FFFFFF"/>
        </a:accent3>
        <a:accent4>
          <a:srgbClr val="000000"/>
        </a:accent4>
        <a:accent5>
          <a:srgbClr val="FFFFFF"/>
        </a:accent5>
        <a:accent6>
          <a:srgbClr val="A1BEC9"/>
        </a:accent6>
        <a:hlink>
          <a:srgbClr val="366B7E"/>
        </a:hlink>
        <a:folHlink>
          <a:srgbClr val="6CAA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博士答辩讲稿</Template>
  <TotalTime>31164</TotalTime>
  <Words>2366</Words>
  <Application>Microsoft Office PowerPoint</Application>
  <PresentationFormat>全屏显示(4:3)</PresentationFormat>
  <Paragraphs>378</Paragraphs>
  <Slides>37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Calibri (正文)</vt:lpstr>
      <vt:lpstr>黑体</vt:lpstr>
      <vt:lpstr>宋体</vt:lpstr>
      <vt:lpstr>Arial</vt:lpstr>
      <vt:lpstr>Cambria Math</vt:lpstr>
      <vt:lpstr>Trebuchet MS</vt:lpstr>
      <vt:lpstr>Wingdings</vt:lpstr>
      <vt:lpstr>课程讲义</vt:lpstr>
      <vt:lpstr>PowerPoint 演示文稿</vt:lpstr>
      <vt:lpstr>主要内容</vt:lpstr>
      <vt:lpstr>Introduction &amp; Overview</vt:lpstr>
      <vt:lpstr>主要内容</vt:lpstr>
      <vt:lpstr>Instruction Fetch</vt:lpstr>
      <vt:lpstr>Instruction Fetch</vt:lpstr>
      <vt:lpstr>主要内容</vt:lpstr>
      <vt:lpstr>Unified Physical Register File</vt:lpstr>
      <vt:lpstr>Unified Physical Register File</vt:lpstr>
      <vt:lpstr>主要内容</vt:lpstr>
      <vt:lpstr>The Decode Stage</vt:lpstr>
      <vt:lpstr>主要内容</vt:lpstr>
      <vt:lpstr>The Rename Stage</vt:lpstr>
      <vt:lpstr>The Rename Stage</vt:lpstr>
      <vt:lpstr>主要内容</vt:lpstr>
      <vt:lpstr>ROB &amp; The Dispatch Stage </vt:lpstr>
      <vt:lpstr>主要内容</vt:lpstr>
      <vt:lpstr>The Issue Unit</vt:lpstr>
      <vt:lpstr>The Issue Unit</vt:lpstr>
      <vt:lpstr>主要内容</vt:lpstr>
      <vt:lpstr>The Register File and Bypass</vt:lpstr>
      <vt:lpstr>主要内容</vt:lpstr>
      <vt:lpstr>The Execute Pipeline</vt:lpstr>
      <vt:lpstr>The Execute Pipeline</vt:lpstr>
      <vt:lpstr>The Execute Pipeline</vt:lpstr>
      <vt:lpstr>The Execute Pipeline</vt:lpstr>
      <vt:lpstr>主要内容</vt:lpstr>
      <vt:lpstr>The Load/Store Unit</vt:lpstr>
      <vt:lpstr>The Load/Store Unit</vt:lpstr>
      <vt:lpstr>The Load/Store Unit</vt:lpstr>
      <vt:lpstr>The Load/Store Unit</vt:lpstr>
      <vt:lpstr>The Load/Store Unit</vt:lpstr>
      <vt:lpstr>The Load/Store Unit</vt:lpstr>
      <vt:lpstr>主要内容</vt:lpstr>
      <vt:lpstr>后期工作安排</vt:lpstr>
      <vt:lpstr>后期工作安排（探讨）</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计算机的基本结构与工作过程</dc:title>
  <dc:creator>LJL</dc:creator>
  <cp:lastModifiedBy>陈东维</cp:lastModifiedBy>
  <cp:revision>2459</cp:revision>
  <dcterms:created xsi:type="dcterms:W3CDTF">2008-11-02T13:58:06Z</dcterms:created>
  <dcterms:modified xsi:type="dcterms:W3CDTF">2017-03-09T17:27:12Z</dcterms:modified>
</cp:coreProperties>
</file>