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6" r:id="rId2"/>
    <p:sldId id="441" r:id="rId3"/>
    <p:sldId id="442" r:id="rId4"/>
    <p:sldId id="443" r:id="rId5"/>
    <p:sldId id="613" r:id="rId6"/>
    <p:sldId id="527" r:id="rId7"/>
    <p:sldId id="619" r:id="rId8"/>
    <p:sldId id="445" r:id="rId9"/>
    <p:sldId id="631" r:id="rId10"/>
    <p:sldId id="555" r:id="rId11"/>
    <p:sldId id="474" r:id="rId12"/>
    <p:sldId id="556" r:id="rId13"/>
    <p:sldId id="480" r:id="rId14"/>
    <p:sldId id="558" r:id="rId15"/>
    <p:sldId id="639" r:id="rId16"/>
    <p:sldId id="635" r:id="rId17"/>
    <p:sldId id="636" r:id="rId18"/>
    <p:sldId id="637" r:id="rId19"/>
    <p:sldId id="638" r:id="rId20"/>
    <p:sldId id="557" r:id="rId21"/>
    <p:sldId id="534" r:id="rId22"/>
    <p:sldId id="528" r:id="rId23"/>
    <p:sldId id="566" r:id="rId24"/>
    <p:sldId id="567" r:id="rId25"/>
    <p:sldId id="569" r:id="rId26"/>
    <p:sldId id="640" r:id="rId27"/>
    <p:sldId id="641" r:id="rId28"/>
    <p:sldId id="642" r:id="rId29"/>
    <p:sldId id="643" r:id="rId30"/>
    <p:sldId id="571" r:id="rId31"/>
    <p:sldId id="572" r:id="rId32"/>
    <p:sldId id="632" r:id="rId33"/>
    <p:sldId id="575" r:id="rId34"/>
    <p:sldId id="576" r:id="rId35"/>
    <p:sldId id="601" r:id="rId36"/>
    <p:sldId id="621" r:id="rId37"/>
    <p:sldId id="577" r:id="rId38"/>
    <p:sldId id="647" r:id="rId39"/>
    <p:sldId id="646" r:id="rId40"/>
    <p:sldId id="648" r:id="rId41"/>
    <p:sldId id="649" r:id="rId42"/>
    <p:sldId id="650" r:id="rId43"/>
    <p:sldId id="651" r:id="rId44"/>
    <p:sldId id="652" r:id="rId45"/>
    <p:sldId id="633" r:id="rId46"/>
    <p:sldId id="653" r:id="rId47"/>
    <p:sldId id="476" r:id="rId48"/>
    <p:sldId id="582" r:id="rId49"/>
    <p:sldId id="532" r:id="rId50"/>
    <p:sldId id="479" r:id="rId51"/>
    <p:sldId id="634" r:id="rId52"/>
    <p:sldId id="584" r:id="rId53"/>
    <p:sldId id="587" r:id="rId54"/>
    <p:sldId id="586" r:id="rId55"/>
    <p:sldId id="588" r:id="rId56"/>
    <p:sldId id="585" r:id="rId57"/>
    <p:sldId id="656" r:id="rId58"/>
    <p:sldId id="590" r:id="rId59"/>
    <p:sldId id="591" r:id="rId60"/>
    <p:sldId id="592" r:id="rId61"/>
    <p:sldId id="593" r:id="rId62"/>
    <p:sldId id="594" r:id="rId63"/>
    <p:sldId id="595" r:id="rId64"/>
    <p:sldId id="596" r:id="rId65"/>
    <p:sldId id="597" r:id="rId66"/>
    <p:sldId id="599" r:id="rId67"/>
    <p:sldId id="598" r:id="rId68"/>
    <p:sldId id="600" r:id="rId69"/>
    <p:sldId id="617" r:id="rId7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z" initials="jz" lastIdx="4" clrIdx="0"/>
  <p:cmAuthor id="1" name="DongGuangqing" initials="D"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AAE600"/>
    <a:srgbClr val="000000"/>
    <a:srgbClr val="990000"/>
    <a:srgbClr val="0066FF"/>
    <a:srgbClr val="FF6600"/>
    <a:srgbClr val="D9D9D9"/>
    <a:srgbClr val="D99694"/>
    <a:srgbClr val="BFBFBF"/>
    <a:srgbClr val="DEDE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37" autoAdjust="0"/>
    <p:restoredTop sz="62548" autoAdjust="0"/>
  </p:normalViewPr>
  <p:slideViewPr>
    <p:cSldViewPr snapToObjects="1">
      <p:cViewPr>
        <p:scale>
          <a:sx n="60" d="100"/>
          <a:sy n="60" d="100"/>
        </p:scale>
        <p:origin x="1232" y="-112"/>
      </p:cViewPr>
      <p:guideLst>
        <p:guide orient="horz" pos="2160"/>
        <p:guide pos="2880"/>
      </p:guideLst>
    </p:cSldViewPr>
  </p:slideViewPr>
  <p:outlineViewPr>
    <p:cViewPr>
      <p:scale>
        <a:sx n="33" d="100"/>
        <a:sy n="33" d="100"/>
      </p:scale>
      <p:origin x="0" y="25308"/>
    </p:cViewPr>
  </p:outlineViewPr>
  <p:notesTextViewPr>
    <p:cViewPr>
      <p:scale>
        <a:sx n="1" d="1"/>
        <a:sy n="1" d="1"/>
      </p:scale>
      <p:origin x="0" y="0"/>
    </p:cViewPr>
  </p:notesTextViewPr>
  <p:gridSpacing cx="72010" cy="7201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4461FB-CEB7-4658-8134-7BE5F383668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D44786CA-6459-4CEF-8396-C2A60AE0902F}">
      <dgm:prSet phldrT="[文本]"/>
      <dgm:spPr/>
      <dgm:t>
        <a:bodyPr/>
        <a:lstStyle/>
        <a:p>
          <a:r>
            <a:rPr lang="en-US" altLang="zh-CN" dirty="0" smtClean="0"/>
            <a:t>issue schemes</a:t>
          </a:r>
          <a:endParaRPr lang="zh-CN" altLang="en-US" dirty="0"/>
        </a:p>
      </dgm:t>
    </dgm:pt>
    <dgm:pt modelId="{665814EE-A832-49B4-96FA-0CE7FE4001D5}" type="parTrans" cxnId="{297BDACC-C148-420B-BA02-EC1D948ADBA5}">
      <dgm:prSet/>
      <dgm:spPr/>
      <dgm:t>
        <a:bodyPr/>
        <a:lstStyle/>
        <a:p>
          <a:endParaRPr lang="zh-CN" altLang="en-US"/>
        </a:p>
      </dgm:t>
    </dgm:pt>
    <dgm:pt modelId="{68555985-6F62-4C6B-BA26-7603EBA674E8}" type="sibTrans" cxnId="{297BDACC-C148-420B-BA02-EC1D948ADBA5}">
      <dgm:prSet/>
      <dgm:spPr/>
      <dgm:t>
        <a:bodyPr/>
        <a:lstStyle/>
        <a:p>
          <a:endParaRPr lang="zh-CN" altLang="en-US"/>
        </a:p>
      </dgm:t>
    </dgm:pt>
    <dgm:pt modelId="{7274E55B-43C5-4C4E-951C-D45C2BAB3BFB}">
      <dgm:prSet phldrT="[文本]"/>
      <dgm:spPr/>
      <dgm:t>
        <a:bodyPr/>
        <a:lstStyle/>
        <a:p>
          <a:r>
            <a:rPr lang="en-US" altLang="zh-CN" dirty="0" smtClean="0"/>
            <a:t>in order issue</a:t>
          </a:r>
          <a:endParaRPr lang="zh-CN" altLang="en-US" dirty="0"/>
        </a:p>
      </dgm:t>
    </dgm:pt>
    <dgm:pt modelId="{4EB798EB-D703-4679-9BC9-CBA6D1F38B9C}" type="parTrans" cxnId="{C7398D08-1BB9-41AA-99BD-2DEB6D45B670}">
      <dgm:prSet/>
      <dgm:spPr/>
      <dgm:t>
        <a:bodyPr/>
        <a:lstStyle/>
        <a:p>
          <a:endParaRPr lang="zh-CN" altLang="en-US"/>
        </a:p>
      </dgm:t>
    </dgm:pt>
    <dgm:pt modelId="{AEAB8128-EEDD-405B-8DEB-1701210C2D48}" type="sibTrans" cxnId="{C7398D08-1BB9-41AA-99BD-2DEB6D45B670}">
      <dgm:prSet/>
      <dgm:spPr/>
      <dgm:t>
        <a:bodyPr/>
        <a:lstStyle/>
        <a:p>
          <a:endParaRPr lang="zh-CN" altLang="en-US"/>
        </a:p>
      </dgm:t>
    </dgm:pt>
    <dgm:pt modelId="{49406B91-E40A-42CF-8260-DF7DCC19786B}">
      <dgm:prSet phldrT="[文本]"/>
      <dgm:spPr/>
      <dgm:t>
        <a:bodyPr/>
        <a:lstStyle/>
        <a:p>
          <a:r>
            <a:rPr lang="en-US" altLang="zh-CN" dirty="0" smtClean="0"/>
            <a:t>out of order issue</a:t>
          </a:r>
          <a:endParaRPr lang="zh-CN" altLang="en-US" dirty="0"/>
        </a:p>
      </dgm:t>
    </dgm:pt>
    <dgm:pt modelId="{509D2765-937B-4B86-B0D0-CAF43C802BFE}" type="parTrans" cxnId="{EADE5176-A657-4C9A-B1A2-6B356E81BF7E}">
      <dgm:prSet/>
      <dgm:spPr/>
      <dgm:t>
        <a:bodyPr/>
        <a:lstStyle/>
        <a:p>
          <a:endParaRPr lang="zh-CN" altLang="en-US"/>
        </a:p>
      </dgm:t>
    </dgm:pt>
    <dgm:pt modelId="{1C7CF09B-AECD-4E5A-9E2C-D12F9B16C7E0}" type="sibTrans" cxnId="{EADE5176-A657-4C9A-B1A2-6B356E81BF7E}">
      <dgm:prSet/>
      <dgm:spPr/>
      <dgm:t>
        <a:bodyPr/>
        <a:lstStyle/>
        <a:p>
          <a:endParaRPr lang="zh-CN" altLang="en-US"/>
        </a:p>
      </dgm:t>
    </dgm:pt>
    <dgm:pt modelId="{2B0915CB-BA78-4E89-A2AD-6FD61EC3B56C}" type="pres">
      <dgm:prSet presAssocID="{DE4461FB-CEB7-4658-8134-7BE5F3836681}" presName="diagram" presStyleCnt="0">
        <dgm:presLayoutVars>
          <dgm:chPref val="1"/>
          <dgm:dir/>
          <dgm:animOne val="branch"/>
          <dgm:animLvl val="lvl"/>
          <dgm:resizeHandles val="exact"/>
        </dgm:presLayoutVars>
      </dgm:prSet>
      <dgm:spPr/>
      <dgm:t>
        <a:bodyPr/>
        <a:lstStyle/>
        <a:p>
          <a:endParaRPr lang="zh-CN" altLang="en-US"/>
        </a:p>
      </dgm:t>
    </dgm:pt>
    <dgm:pt modelId="{0DEE9F69-F22A-4E52-B599-FAA75F75932C}" type="pres">
      <dgm:prSet presAssocID="{D44786CA-6459-4CEF-8396-C2A60AE0902F}" presName="root1" presStyleCnt="0"/>
      <dgm:spPr/>
    </dgm:pt>
    <dgm:pt modelId="{105197C7-897D-46C5-967A-E1B4D93330B9}" type="pres">
      <dgm:prSet presAssocID="{D44786CA-6459-4CEF-8396-C2A60AE0902F}" presName="LevelOneTextNode" presStyleLbl="node0" presStyleIdx="0" presStyleCnt="1">
        <dgm:presLayoutVars>
          <dgm:chPref val="3"/>
        </dgm:presLayoutVars>
      </dgm:prSet>
      <dgm:spPr/>
      <dgm:t>
        <a:bodyPr/>
        <a:lstStyle/>
        <a:p>
          <a:endParaRPr lang="zh-CN" altLang="en-US"/>
        </a:p>
      </dgm:t>
    </dgm:pt>
    <dgm:pt modelId="{CCBCEA70-3141-4CE4-B752-CFB1E5BB0201}" type="pres">
      <dgm:prSet presAssocID="{D44786CA-6459-4CEF-8396-C2A60AE0902F}" presName="level2hierChild" presStyleCnt="0"/>
      <dgm:spPr/>
    </dgm:pt>
    <dgm:pt modelId="{20E63EDE-D89C-44B6-A733-AD93E8E52F57}" type="pres">
      <dgm:prSet presAssocID="{4EB798EB-D703-4679-9BC9-CBA6D1F38B9C}" presName="conn2-1" presStyleLbl="parChTrans1D2" presStyleIdx="0" presStyleCnt="2"/>
      <dgm:spPr/>
      <dgm:t>
        <a:bodyPr/>
        <a:lstStyle/>
        <a:p>
          <a:endParaRPr lang="zh-CN" altLang="en-US"/>
        </a:p>
      </dgm:t>
    </dgm:pt>
    <dgm:pt modelId="{2F351B65-2A0B-40C2-A96F-B52C1108ECB8}" type="pres">
      <dgm:prSet presAssocID="{4EB798EB-D703-4679-9BC9-CBA6D1F38B9C}" presName="connTx" presStyleLbl="parChTrans1D2" presStyleIdx="0" presStyleCnt="2"/>
      <dgm:spPr/>
      <dgm:t>
        <a:bodyPr/>
        <a:lstStyle/>
        <a:p>
          <a:endParaRPr lang="zh-CN" altLang="en-US"/>
        </a:p>
      </dgm:t>
    </dgm:pt>
    <dgm:pt modelId="{9591D6FD-CFA8-49CD-93C0-D8B94C785601}" type="pres">
      <dgm:prSet presAssocID="{7274E55B-43C5-4C4E-951C-D45C2BAB3BFB}" presName="root2" presStyleCnt="0"/>
      <dgm:spPr/>
    </dgm:pt>
    <dgm:pt modelId="{7C014ECB-F6DF-4DA6-B87A-8D36CA4B5344}" type="pres">
      <dgm:prSet presAssocID="{7274E55B-43C5-4C4E-951C-D45C2BAB3BFB}" presName="LevelTwoTextNode" presStyleLbl="node2" presStyleIdx="0" presStyleCnt="2">
        <dgm:presLayoutVars>
          <dgm:chPref val="3"/>
        </dgm:presLayoutVars>
      </dgm:prSet>
      <dgm:spPr/>
      <dgm:t>
        <a:bodyPr/>
        <a:lstStyle/>
        <a:p>
          <a:endParaRPr lang="zh-CN" altLang="en-US"/>
        </a:p>
      </dgm:t>
    </dgm:pt>
    <dgm:pt modelId="{C4ED7A1C-C9AF-4017-8875-07D3EC178382}" type="pres">
      <dgm:prSet presAssocID="{7274E55B-43C5-4C4E-951C-D45C2BAB3BFB}" presName="level3hierChild" presStyleCnt="0"/>
      <dgm:spPr/>
    </dgm:pt>
    <dgm:pt modelId="{64CB9B7D-BEB3-4550-9915-F0DA81412705}" type="pres">
      <dgm:prSet presAssocID="{509D2765-937B-4B86-B0D0-CAF43C802BFE}" presName="conn2-1" presStyleLbl="parChTrans1D2" presStyleIdx="1" presStyleCnt="2"/>
      <dgm:spPr/>
      <dgm:t>
        <a:bodyPr/>
        <a:lstStyle/>
        <a:p>
          <a:endParaRPr lang="zh-CN" altLang="en-US"/>
        </a:p>
      </dgm:t>
    </dgm:pt>
    <dgm:pt modelId="{E3184F5B-DA17-4631-BF64-256DDE61758E}" type="pres">
      <dgm:prSet presAssocID="{509D2765-937B-4B86-B0D0-CAF43C802BFE}" presName="connTx" presStyleLbl="parChTrans1D2" presStyleIdx="1" presStyleCnt="2"/>
      <dgm:spPr/>
      <dgm:t>
        <a:bodyPr/>
        <a:lstStyle/>
        <a:p>
          <a:endParaRPr lang="zh-CN" altLang="en-US"/>
        </a:p>
      </dgm:t>
    </dgm:pt>
    <dgm:pt modelId="{3E8DF768-C34B-4DF5-B8ED-CA75BDCBC26A}" type="pres">
      <dgm:prSet presAssocID="{49406B91-E40A-42CF-8260-DF7DCC19786B}" presName="root2" presStyleCnt="0"/>
      <dgm:spPr/>
    </dgm:pt>
    <dgm:pt modelId="{BDA5D86C-F6C6-436A-BB80-6B3CEF5572C3}" type="pres">
      <dgm:prSet presAssocID="{49406B91-E40A-42CF-8260-DF7DCC19786B}" presName="LevelTwoTextNode" presStyleLbl="node2" presStyleIdx="1" presStyleCnt="2">
        <dgm:presLayoutVars>
          <dgm:chPref val="3"/>
        </dgm:presLayoutVars>
      </dgm:prSet>
      <dgm:spPr/>
      <dgm:t>
        <a:bodyPr/>
        <a:lstStyle/>
        <a:p>
          <a:endParaRPr lang="zh-CN" altLang="en-US"/>
        </a:p>
      </dgm:t>
    </dgm:pt>
    <dgm:pt modelId="{A2C04E4D-423D-4D6B-92F5-9600CD556AA7}" type="pres">
      <dgm:prSet presAssocID="{49406B91-E40A-42CF-8260-DF7DCC19786B}" presName="level3hierChild" presStyleCnt="0"/>
      <dgm:spPr/>
    </dgm:pt>
  </dgm:ptLst>
  <dgm:cxnLst>
    <dgm:cxn modelId="{EADE5176-A657-4C9A-B1A2-6B356E81BF7E}" srcId="{D44786CA-6459-4CEF-8396-C2A60AE0902F}" destId="{49406B91-E40A-42CF-8260-DF7DCC19786B}" srcOrd="1" destOrd="0" parTransId="{509D2765-937B-4B86-B0D0-CAF43C802BFE}" sibTransId="{1C7CF09B-AECD-4E5A-9E2C-D12F9B16C7E0}"/>
    <dgm:cxn modelId="{CF5DDA38-07C4-4C20-B621-0E3FD038B2C5}" type="presOf" srcId="{DE4461FB-CEB7-4658-8134-7BE5F3836681}" destId="{2B0915CB-BA78-4E89-A2AD-6FD61EC3B56C}" srcOrd="0" destOrd="0" presId="urn:microsoft.com/office/officeart/2005/8/layout/hierarchy2"/>
    <dgm:cxn modelId="{297BDACC-C148-420B-BA02-EC1D948ADBA5}" srcId="{DE4461FB-CEB7-4658-8134-7BE5F3836681}" destId="{D44786CA-6459-4CEF-8396-C2A60AE0902F}" srcOrd="0" destOrd="0" parTransId="{665814EE-A832-49B4-96FA-0CE7FE4001D5}" sibTransId="{68555985-6F62-4C6B-BA26-7603EBA674E8}"/>
    <dgm:cxn modelId="{C379B67E-2A4A-45B1-A19C-8E8DB005729B}" type="presOf" srcId="{49406B91-E40A-42CF-8260-DF7DCC19786B}" destId="{BDA5D86C-F6C6-436A-BB80-6B3CEF5572C3}" srcOrd="0" destOrd="0" presId="urn:microsoft.com/office/officeart/2005/8/layout/hierarchy2"/>
    <dgm:cxn modelId="{2C589B4C-D6F3-4677-8EE4-FA295A147E66}" type="presOf" srcId="{509D2765-937B-4B86-B0D0-CAF43C802BFE}" destId="{E3184F5B-DA17-4631-BF64-256DDE61758E}" srcOrd="1" destOrd="0" presId="urn:microsoft.com/office/officeart/2005/8/layout/hierarchy2"/>
    <dgm:cxn modelId="{C2547CA2-54B5-4BD7-A80B-43BE79F1519C}" type="presOf" srcId="{4EB798EB-D703-4679-9BC9-CBA6D1F38B9C}" destId="{2F351B65-2A0B-40C2-A96F-B52C1108ECB8}" srcOrd="1" destOrd="0" presId="urn:microsoft.com/office/officeart/2005/8/layout/hierarchy2"/>
    <dgm:cxn modelId="{A938B797-720D-440D-AC4E-1B7186E33E27}" type="presOf" srcId="{D44786CA-6459-4CEF-8396-C2A60AE0902F}" destId="{105197C7-897D-46C5-967A-E1B4D93330B9}" srcOrd="0" destOrd="0" presId="urn:microsoft.com/office/officeart/2005/8/layout/hierarchy2"/>
    <dgm:cxn modelId="{B421B298-F493-46DA-A634-6352EAA0060A}" type="presOf" srcId="{4EB798EB-D703-4679-9BC9-CBA6D1F38B9C}" destId="{20E63EDE-D89C-44B6-A733-AD93E8E52F57}" srcOrd="0" destOrd="0" presId="urn:microsoft.com/office/officeart/2005/8/layout/hierarchy2"/>
    <dgm:cxn modelId="{093CCC93-EE3A-4CC2-9CC2-1B3A374EB260}" type="presOf" srcId="{509D2765-937B-4B86-B0D0-CAF43C802BFE}" destId="{64CB9B7D-BEB3-4550-9915-F0DA81412705}" srcOrd="0" destOrd="0" presId="urn:microsoft.com/office/officeart/2005/8/layout/hierarchy2"/>
    <dgm:cxn modelId="{C7398D08-1BB9-41AA-99BD-2DEB6D45B670}" srcId="{D44786CA-6459-4CEF-8396-C2A60AE0902F}" destId="{7274E55B-43C5-4C4E-951C-D45C2BAB3BFB}" srcOrd="0" destOrd="0" parTransId="{4EB798EB-D703-4679-9BC9-CBA6D1F38B9C}" sibTransId="{AEAB8128-EEDD-405B-8DEB-1701210C2D48}"/>
    <dgm:cxn modelId="{BE3AD9D8-AC23-4630-A964-3F5D4EF9DCEC}" type="presOf" srcId="{7274E55B-43C5-4C4E-951C-D45C2BAB3BFB}" destId="{7C014ECB-F6DF-4DA6-B87A-8D36CA4B5344}" srcOrd="0" destOrd="0" presId="urn:microsoft.com/office/officeart/2005/8/layout/hierarchy2"/>
    <dgm:cxn modelId="{8B5D8AB6-902F-45A2-83B4-F726B7C65AAA}" type="presParOf" srcId="{2B0915CB-BA78-4E89-A2AD-6FD61EC3B56C}" destId="{0DEE9F69-F22A-4E52-B599-FAA75F75932C}" srcOrd="0" destOrd="0" presId="urn:microsoft.com/office/officeart/2005/8/layout/hierarchy2"/>
    <dgm:cxn modelId="{352C5251-8BAB-4E9D-8A38-A1A16B37240C}" type="presParOf" srcId="{0DEE9F69-F22A-4E52-B599-FAA75F75932C}" destId="{105197C7-897D-46C5-967A-E1B4D93330B9}" srcOrd="0" destOrd="0" presId="urn:microsoft.com/office/officeart/2005/8/layout/hierarchy2"/>
    <dgm:cxn modelId="{76F290D6-4EF6-4DA9-BBF4-1A4407E4AF21}" type="presParOf" srcId="{0DEE9F69-F22A-4E52-B599-FAA75F75932C}" destId="{CCBCEA70-3141-4CE4-B752-CFB1E5BB0201}" srcOrd="1" destOrd="0" presId="urn:microsoft.com/office/officeart/2005/8/layout/hierarchy2"/>
    <dgm:cxn modelId="{F6B89DE2-02F3-4898-92F0-85163AE9EA56}" type="presParOf" srcId="{CCBCEA70-3141-4CE4-B752-CFB1E5BB0201}" destId="{20E63EDE-D89C-44B6-A733-AD93E8E52F57}" srcOrd="0" destOrd="0" presId="urn:microsoft.com/office/officeart/2005/8/layout/hierarchy2"/>
    <dgm:cxn modelId="{7F493A05-C6D4-410D-9705-64F330064592}" type="presParOf" srcId="{20E63EDE-D89C-44B6-A733-AD93E8E52F57}" destId="{2F351B65-2A0B-40C2-A96F-B52C1108ECB8}" srcOrd="0" destOrd="0" presId="urn:microsoft.com/office/officeart/2005/8/layout/hierarchy2"/>
    <dgm:cxn modelId="{7480588F-5986-4B98-87EE-B1FA2DDEBE47}" type="presParOf" srcId="{CCBCEA70-3141-4CE4-B752-CFB1E5BB0201}" destId="{9591D6FD-CFA8-49CD-93C0-D8B94C785601}" srcOrd="1" destOrd="0" presId="urn:microsoft.com/office/officeart/2005/8/layout/hierarchy2"/>
    <dgm:cxn modelId="{945585DB-7B44-461A-A5A4-14965D59B512}" type="presParOf" srcId="{9591D6FD-CFA8-49CD-93C0-D8B94C785601}" destId="{7C014ECB-F6DF-4DA6-B87A-8D36CA4B5344}" srcOrd="0" destOrd="0" presId="urn:microsoft.com/office/officeart/2005/8/layout/hierarchy2"/>
    <dgm:cxn modelId="{C4C30858-0E9A-4B26-8146-B957F2768DE5}" type="presParOf" srcId="{9591D6FD-CFA8-49CD-93C0-D8B94C785601}" destId="{C4ED7A1C-C9AF-4017-8875-07D3EC178382}" srcOrd="1" destOrd="0" presId="urn:microsoft.com/office/officeart/2005/8/layout/hierarchy2"/>
    <dgm:cxn modelId="{A83BF236-27A5-42F5-9116-614F7D2E3C69}" type="presParOf" srcId="{CCBCEA70-3141-4CE4-B752-CFB1E5BB0201}" destId="{64CB9B7D-BEB3-4550-9915-F0DA81412705}" srcOrd="2" destOrd="0" presId="urn:microsoft.com/office/officeart/2005/8/layout/hierarchy2"/>
    <dgm:cxn modelId="{592A0046-8FDD-4693-AE42-D01BB74A30C1}" type="presParOf" srcId="{64CB9B7D-BEB3-4550-9915-F0DA81412705}" destId="{E3184F5B-DA17-4631-BF64-256DDE61758E}" srcOrd="0" destOrd="0" presId="urn:microsoft.com/office/officeart/2005/8/layout/hierarchy2"/>
    <dgm:cxn modelId="{3FE47B11-51E6-4621-A702-E4010EEE67D3}" type="presParOf" srcId="{CCBCEA70-3141-4CE4-B752-CFB1E5BB0201}" destId="{3E8DF768-C34B-4DF5-B8ED-CA75BDCBC26A}" srcOrd="3" destOrd="0" presId="urn:microsoft.com/office/officeart/2005/8/layout/hierarchy2"/>
    <dgm:cxn modelId="{3CEF3731-D5AE-489E-AA90-312A8CB1B98F}" type="presParOf" srcId="{3E8DF768-C34B-4DF5-B8ED-CA75BDCBC26A}" destId="{BDA5D86C-F6C6-436A-BB80-6B3CEF5572C3}" srcOrd="0" destOrd="0" presId="urn:microsoft.com/office/officeart/2005/8/layout/hierarchy2"/>
    <dgm:cxn modelId="{3B7F2D77-25D4-4BED-8C9E-47D3129C5AFE}" type="presParOf" srcId="{3E8DF768-C34B-4DF5-B8ED-CA75BDCBC26A}" destId="{A2C04E4D-423D-4D6B-92F5-9600CD556AA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5197C7-897D-46C5-967A-E1B4D93330B9}">
      <dsp:nvSpPr>
        <dsp:cNvPr id="0" name=""/>
        <dsp:cNvSpPr/>
      </dsp:nvSpPr>
      <dsp:spPr>
        <a:xfrm>
          <a:off x="794360" y="578049"/>
          <a:ext cx="2008403" cy="10042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issue schemes</a:t>
          </a:r>
          <a:endParaRPr lang="zh-CN" altLang="en-US" sz="3200" kern="1200" dirty="0"/>
        </a:p>
      </dsp:txBody>
      <dsp:txXfrm>
        <a:off x="823772" y="607461"/>
        <a:ext cx="1949579" cy="945377"/>
      </dsp:txXfrm>
    </dsp:sp>
    <dsp:sp modelId="{20E63EDE-D89C-44B6-A733-AD93E8E52F57}">
      <dsp:nvSpPr>
        <dsp:cNvPr id="0" name=""/>
        <dsp:cNvSpPr/>
      </dsp:nvSpPr>
      <dsp:spPr>
        <a:xfrm rot="19457599">
          <a:off x="2709773" y="749606"/>
          <a:ext cx="989342" cy="83671"/>
        </a:xfrm>
        <a:custGeom>
          <a:avLst/>
          <a:gdLst/>
          <a:ahLst/>
          <a:cxnLst/>
          <a:rect l="0" t="0" r="0" b="0"/>
          <a:pathLst>
            <a:path>
              <a:moveTo>
                <a:pt x="0" y="41835"/>
              </a:moveTo>
              <a:lnTo>
                <a:pt x="989342" y="4183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179711" y="766708"/>
        <a:ext cx="49467" cy="49467"/>
      </dsp:txXfrm>
    </dsp:sp>
    <dsp:sp modelId="{7C014ECB-F6DF-4DA6-B87A-8D36CA4B5344}">
      <dsp:nvSpPr>
        <dsp:cNvPr id="0" name=""/>
        <dsp:cNvSpPr/>
      </dsp:nvSpPr>
      <dsp:spPr>
        <a:xfrm>
          <a:off x="3606125" y="632"/>
          <a:ext cx="2008403" cy="10042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in order issue</a:t>
          </a:r>
          <a:endParaRPr lang="zh-CN" altLang="en-US" sz="3200" kern="1200" dirty="0"/>
        </a:p>
      </dsp:txBody>
      <dsp:txXfrm>
        <a:off x="3635537" y="30044"/>
        <a:ext cx="1949579" cy="945377"/>
      </dsp:txXfrm>
    </dsp:sp>
    <dsp:sp modelId="{64CB9B7D-BEB3-4550-9915-F0DA81412705}">
      <dsp:nvSpPr>
        <dsp:cNvPr id="0" name=""/>
        <dsp:cNvSpPr/>
      </dsp:nvSpPr>
      <dsp:spPr>
        <a:xfrm rot="2142401">
          <a:off x="2709773" y="1327022"/>
          <a:ext cx="989342" cy="83671"/>
        </a:xfrm>
        <a:custGeom>
          <a:avLst/>
          <a:gdLst/>
          <a:ahLst/>
          <a:cxnLst/>
          <a:rect l="0" t="0" r="0" b="0"/>
          <a:pathLst>
            <a:path>
              <a:moveTo>
                <a:pt x="0" y="41835"/>
              </a:moveTo>
              <a:lnTo>
                <a:pt x="989342" y="4183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179711" y="1344124"/>
        <a:ext cx="49467" cy="49467"/>
      </dsp:txXfrm>
    </dsp:sp>
    <dsp:sp modelId="{BDA5D86C-F6C6-436A-BB80-6B3CEF5572C3}">
      <dsp:nvSpPr>
        <dsp:cNvPr id="0" name=""/>
        <dsp:cNvSpPr/>
      </dsp:nvSpPr>
      <dsp:spPr>
        <a:xfrm>
          <a:off x="3606125" y="1155465"/>
          <a:ext cx="2008403" cy="10042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out of order issue</a:t>
          </a:r>
          <a:endParaRPr lang="zh-CN" altLang="en-US" sz="3200" kern="1200" dirty="0"/>
        </a:p>
      </dsp:txBody>
      <dsp:txXfrm>
        <a:off x="3635537" y="1184877"/>
        <a:ext cx="1949579" cy="94537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1F82E8-6312-4F38-B60D-B5761C02F7EB}" type="datetimeFigureOut">
              <a:rPr lang="zh-CN" altLang="en-US" smtClean="0"/>
              <a:pPr/>
              <a:t>2017/3/24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405AD6-7143-446B-B0E7-43057DAFBD4B}" type="slidenum">
              <a:rPr lang="zh-CN" altLang="en-US" smtClean="0"/>
              <a:pPr/>
              <a:t>‹#›</a:t>
            </a:fld>
            <a:endParaRPr lang="zh-CN" altLang="en-US"/>
          </a:p>
        </p:txBody>
      </p:sp>
    </p:spTree>
    <p:extLst>
      <p:ext uri="{BB962C8B-B14F-4D97-AF65-F5344CB8AC3E}">
        <p14:creationId xmlns:p14="http://schemas.microsoft.com/office/powerpoint/2010/main" val="3422539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大家好</a:t>
            </a:r>
            <a:r>
              <a:rPr lang="en-US" altLang="zh-CN" dirty="0" smtClean="0"/>
              <a:t>(</a:t>
            </a:r>
            <a:r>
              <a:rPr lang="zh-CN" altLang="en-US" dirty="0" smtClean="0"/>
              <a:t>老师好</a:t>
            </a:r>
            <a:r>
              <a:rPr lang="en-US" altLang="zh-CN" dirty="0" smtClean="0"/>
              <a:t>)</a:t>
            </a:r>
            <a:r>
              <a:rPr lang="zh-CN" altLang="en-US" dirty="0" smtClean="0"/>
              <a:t>，这次的</a:t>
            </a:r>
            <a:r>
              <a:rPr lang="en-US" altLang="zh-CN" dirty="0" smtClean="0"/>
              <a:t>Seminar</a:t>
            </a:r>
            <a:r>
              <a:rPr lang="en-US" altLang="zh-CN" baseline="0" dirty="0" smtClean="0"/>
              <a:t> </a:t>
            </a:r>
            <a:r>
              <a:rPr lang="zh-CN" altLang="en-US" baseline="0" dirty="0" smtClean="0"/>
              <a:t>由我来为大家介绍 </a:t>
            </a:r>
            <a:r>
              <a:rPr lang="en-US" altLang="zh-CN" baseline="0" dirty="0" smtClean="0"/>
              <a:t>Issue</a:t>
            </a:r>
            <a:r>
              <a:rPr lang="zh-CN" altLang="en-US" baseline="0" dirty="0" smtClean="0"/>
              <a:t>部分 关于 访存指令的发射。</a:t>
            </a:r>
            <a:endParaRPr lang="zh-CN" altLang="en-US" dirty="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1</a:t>
            </a:fld>
            <a:endParaRPr lang="zh-CN" altLang="en-US"/>
          </a:p>
        </p:txBody>
      </p:sp>
    </p:spTree>
    <p:extLst>
      <p:ext uri="{BB962C8B-B14F-4D97-AF65-F5344CB8AC3E}">
        <p14:creationId xmlns:p14="http://schemas.microsoft.com/office/powerpoint/2010/main" val="3592409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下面，就分步介绍存储器消歧策略（</a:t>
            </a:r>
            <a:r>
              <a:rPr lang="en-US" altLang="zh-CN" dirty="0" smtClean="0"/>
              <a:t>Memory</a:t>
            </a:r>
            <a:r>
              <a:rPr lang="en-US" altLang="zh-CN" baseline="0" dirty="0" smtClean="0"/>
              <a:t> Disambiguation Policies</a:t>
            </a:r>
            <a:r>
              <a:rPr lang="zh-CN" altLang="en-US" dirty="0" smtClean="0"/>
              <a:t>）</a:t>
            </a:r>
            <a:r>
              <a:rPr lang="en-US" altLang="zh-CN" dirty="0" smtClean="0"/>
              <a:t>.</a:t>
            </a:r>
          </a:p>
          <a:p>
            <a:r>
              <a:rPr lang="zh-CN" altLang="en-US" baseline="0" dirty="0" smtClean="0"/>
              <a:t>首先来看 </a:t>
            </a:r>
            <a:r>
              <a:rPr lang="en-US" altLang="zh-CN" baseline="0" dirty="0" smtClean="0"/>
              <a:t>Total Ordering</a:t>
            </a:r>
            <a:r>
              <a:rPr lang="zh-CN" altLang="en-US" baseline="0" dirty="0" smtClean="0"/>
              <a:t>。</a:t>
            </a:r>
            <a:endParaRPr lang="en-US" altLang="zh-CN" baseline="0" dirty="0" smtClean="0"/>
          </a:p>
          <a:p>
            <a:endParaRPr lang="en-US" altLang="zh-CN" baseline="0" dirty="0" smtClean="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10</a:t>
            </a:fld>
            <a:endParaRPr lang="zh-CN" altLang="en-US"/>
          </a:p>
        </p:txBody>
      </p:sp>
    </p:spTree>
    <p:extLst>
      <p:ext uri="{BB962C8B-B14F-4D97-AF65-F5344CB8AC3E}">
        <p14:creationId xmlns:p14="http://schemas.microsoft.com/office/powerpoint/2010/main" val="2728029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在</a:t>
            </a:r>
            <a:r>
              <a:rPr lang="en-US" altLang="zh-CN" dirty="0" smtClean="0"/>
              <a:t>Total Ordering</a:t>
            </a:r>
            <a:r>
              <a:rPr lang="zh-CN" altLang="en-US" dirty="0" smtClean="0"/>
              <a:t>的策略中，所有的访存操作都是完全按序执行的。这种策略的一个好处是它比较简单。但有一个不足是：它不能充分的挖掘指令间的并行性，以至于在</a:t>
            </a:r>
            <a:r>
              <a:rPr lang="zh-CN" altLang="en-US" baseline="0" dirty="0" smtClean="0"/>
              <a:t> 主流的支持乱序执行的处理器中，为了追求性能都没有采用这种策略。</a:t>
            </a:r>
            <a:endParaRPr lang="zh-CN" altLang="en-US" dirty="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11</a:t>
            </a:fld>
            <a:endParaRPr lang="zh-CN" altLang="en-US"/>
          </a:p>
        </p:txBody>
      </p:sp>
    </p:spTree>
    <p:extLst>
      <p:ext uri="{BB962C8B-B14F-4D97-AF65-F5344CB8AC3E}">
        <p14:creationId xmlns:p14="http://schemas.microsoft.com/office/powerpoint/2010/main" val="3424098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12</a:t>
            </a:fld>
            <a:endParaRPr lang="zh-CN" altLang="en-US"/>
          </a:p>
        </p:txBody>
      </p:sp>
    </p:spTree>
    <p:extLst>
      <p:ext uri="{BB962C8B-B14F-4D97-AF65-F5344CB8AC3E}">
        <p14:creationId xmlns:p14="http://schemas.microsoft.com/office/powerpoint/2010/main" val="3945430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Load Ordering with Store Ordering</a:t>
            </a:r>
            <a:r>
              <a:rPr lang="zh-CN" altLang="en-US" dirty="0" smtClean="0"/>
              <a:t>要优于 </a:t>
            </a:r>
            <a:r>
              <a:rPr lang="en-US" altLang="zh-CN" dirty="0" smtClean="0"/>
              <a:t>Total Ordering</a:t>
            </a:r>
            <a:r>
              <a:rPr lang="zh-CN" altLang="en-US" dirty="0" smtClean="0"/>
              <a:t>。</a:t>
            </a:r>
          </a:p>
          <a:p>
            <a:r>
              <a:rPr lang="zh-CN" altLang="en-US" dirty="0" smtClean="0"/>
              <a:t>在这种策略中，</a:t>
            </a:r>
            <a:r>
              <a:rPr lang="en-US" altLang="zh-CN" dirty="0" smtClean="0"/>
              <a:t>Load</a:t>
            </a:r>
            <a:r>
              <a:rPr lang="en-US" altLang="zh-CN" baseline="0" dirty="0" smtClean="0"/>
              <a:t> </a:t>
            </a:r>
            <a:r>
              <a:rPr lang="zh-CN" altLang="en-US" baseline="0" dirty="0" smtClean="0"/>
              <a:t>指令序列</a:t>
            </a:r>
            <a:r>
              <a:rPr lang="en-US" altLang="zh-CN" dirty="0" smtClean="0"/>
              <a:t> </a:t>
            </a:r>
            <a:r>
              <a:rPr lang="zh-CN" altLang="en-US" dirty="0" smtClean="0"/>
              <a:t>按序执行，</a:t>
            </a:r>
            <a:r>
              <a:rPr lang="en-US" altLang="zh-CN" dirty="0" smtClean="0"/>
              <a:t>Store</a:t>
            </a:r>
            <a:r>
              <a:rPr lang="en-US" altLang="zh-CN" baseline="0" dirty="0" smtClean="0"/>
              <a:t> </a:t>
            </a:r>
            <a:r>
              <a:rPr lang="zh-CN" altLang="en-US" baseline="0" dirty="0" smtClean="0"/>
              <a:t>指令序列</a:t>
            </a:r>
            <a:r>
              <a:rPr lang="en-US" altLang="zh-CN" dirty="0" smtClean="0"/>
              <a:t> </a:t>
            </a:r>
            <a:r>
              <a:rPr lang="zh-CN" altLang="en-US" dirty="0" smtClean="0"/>
              <a:t>也是按序执行的。但是</a:t>
            </a:r>
            <a:r>
              <a:rPr lang="en-US" altLang="zh-CN" dirty="0" smtClean="0"/>
              <a:t>Load</a:t>
            </a:r>
            <a:r>
              <a:rPr lang="zh-CN" altLang="en-US" dirty="0" smtClean="0"/>
              <a:t>指令序列不需要等待前面的</a:t>
            </a:r>
            <a:r>
              <a:rPr lang="en-US" altLang="zh-CN" dirty="0" smtClean="0"/>
              <a:t>Store</a:t>
            </a:r>
            <a:r>
              <a:rPr lang="zh-CN" altLang="en-US" dirty="0" smtClean="0"/>
              <a:t>指令序列</a:t>
            </a:r>
            <a:r>
              <a:rPr lang="en-US" altLang="zh-CN" dirty="0" smtClean="0"/>
              <a:t>commit</a:t>
            </a:r>
            <a:r>
              <a:rPr lang="zh-CN" altLang="en-US" dirty="0" smtClean="0"/>
              <a:t>就可以完成访存。</a:t>
            </a:r>
            <a:endParaRPr lang="en-US" altLang="zh-CN" dirty="0" smtClean="0"/>
          </a:p>
          <a:p>
            <a:r>
              <a:rPr lang="zh-CN" altLang="en-US" baseline="0" dirty="0" smtClean="0"/>
              <a:t>下面以 </a:t>
            </a:r>
            <a:r>
              <a:rPr lang="en-US" altLang="zh-CN" baseline="0" dirty="0" smtClean="0"/>
              <a:t>AMD K6</a:t>
            </a:r>
            <a:r>
              <a:rPr lang="zh-CN" altLang="en-US" baseline="0" dirty="0" smtClean="0"/>
              <a:t>来介绍这种消歧策略。</a:t>
            </a:r>
            <a:r>
              <a:rPr lang="en-US" altLang="zh-CN" baseline="0" dirty="0" smtClean="0"/>
              <a:t> </a:t>
            </a:r>
            <a:endParaRPr lang="en-US" altLang="zh-CN" dirty="0" smtClean="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13</a:t>
            </a:fld>
            <a:endParaRPr lang="zh-CN" altLang="en-US"/>
          </a:p>
        </p:txBody>
      </p:sp>
    </p:spTree>
    <p:extLst>
      <p:ext uri="{BB962C8B-B14F-4D97-AF65-F5344CB8AC3E}">
        <p14:creationId xmlns:p14="http://schemas.microsoft.com/office/powerpoint/2010/main" val="836587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在</a:t>
            </a:r>
            <a:r>
              <a:rPr lang="en-US" altLang="zh-CN" dirty="0" smtClean="0"/>
              <a:t>AMD</a:t>
            </a:r>
            <a:r>
              <a:rPr lang="en-US" altLang="zh-CN" baseline="0" dirty="0" smtClean="0"/>
              <a:t> K6</a:t>
            </a:r>
            <a:r>
              <a:rPr lang="zh-CN" altLang="en-US" baseline="0" dirty="0" smtClean="0"/>
              <a:t>中，访存操作分为：发射、读寄存器堆、地址计算、解决</a:t>
            </a:r>
            <a:r>
              <a:rPr lang="en-US" altLang="zh-CN" baseline="0" dirty="0" smtClean="0"/>
              <a:t>RAW</a:t>
            </a:r>
            <a:r>
              <a:rPr lang="zh-CN" altLang="en-US" baseline="0" dirty="0" smtClean="0"/>
              <a:t>相关、和访存 五个流水级。</a:t>
            </a:r>
            <a:endParaRPr lang="en-US" altLang="zh-CN" baseline="0" dirty="0" smtClean="0"/>
          </a:p>
          <a:p>
            <a:r>
              <a:rPr lang="en-US" altLang="zh-CN" baseline="0" dirty="0" smtClean="0"/>
              <a:t>Load</a:t>
            </a:r>
            <a:r>
              <a:rPr lang="zh-CN" altLang="en-US" baseline="0" dirty="0" smtClean="0"/>
              <a:t>操作和</a:t>
            </a:r>
            <a:r>
              <a:rPr lang="en-US" altLang="zh-CN" baseline="0" dirty="0" smtClean="0"/>
              <a:t>Store</a:t>
            </a:r>
            <a:r>
              <a:rPr lang="zh-CN" altLang="en-US" baseline="0" dirty="0" smtClean="0"/>
              <a:t>操作的处理 采用了两条独立的流水线。在每条流水线中，指令都按序执行。</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14</a:t>
            </a:fld>
            <a:endParaRPr lang="zh-CN" altLang="en-US"/>
          </a:p>
        </p:txBody>
      </p:sp>
    </p:spTree>
    <p:extLst>
      <p:ext uri="{BB962C8B-B14F-4D97-AF65-F5344CB8AC3E}">
        <p14:creationId xmlns:p14="http://schemas.microsoft.com/office/powerpoint/2010/main" val="1163914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下面看一下访存指令在流水线中的执行过程。</a:t>
            </a:r>
            <a:endParaRPr lang="en-US" altLang="zh-CN" dirty="0" smtClean="0"/>
          </a:p>
          <a:p>
            <a:r>
              <a:rPr lang="zh-CN" altLang="en-US" dirty="0" smtClean="0"/>
              <a:t>在</a:t>
            </a:r>
            <a:r>
              <a:rPr lang="en-US" altLang="zh-CN" dirty="0" smtClean="0"/>
              <a:t>Issue</a:t>
            </a:r>
            <a:r>
              <a:rPr lang="zh-CN" altLang="en-US" dirty="0" smtClean="0"/>
              <a:t>阶段，主要用到了以下两个部件：</a:t>
            </a:r>
            <a:endParaRPr lang="en-US" altLang="zh-CN" dirty="0" smtClean="0"/>
          </a:p>
          <a:p>
            <a:r>
              <a:rPr lang="en-US" altLang="zh-CN" baseline="0" dirty="0" smtClean="0"/>
              <a:t>Load Queue</a:t>
            </a:r>
            <a:r>
              <a:rPr lang="zh-CN" altLang="en-US" baseline="0" dirty="0" smtClean="0"/>
              <a:t>：按序存放 </a:t>
            </a:r>
            <a:r>
              <a:rPr lang="en-US" altLang="zh-CN" baseline="0" dirty="0" smtClean="0"/>
              <a:t>Load </a:t>
            </a:r>
            <a:r>
              <a:rPr lang="zh-CN" altLang="en-US" baseline="0" dirty="0" smtClean="0"/>
              <a:t>指令序列。</a:t>
            </a:r>
            <a:endParaRPr lang="en-US" altLang="zh-CN" baseline="0" dirty="0" smtClean="0"/>
          </a:p>
          <a:p>
            <a:r>
              <a:rPr lang="en-US" altLang="zh-CN" baseline="0" dirty="0" smtClean="0"/>
              <a:t>Store Queue</a:t>
            </a:r>
            <a:r>
              <a:rPr lang="zh-CN" altLang="en-US" baseline="0" dirty="0" smtClean="0"/>
              <a:t>：按序存放 </a:t>
            </a:r>
            <a:r>
              <a:rPr lang="en-US" altLang="zh-CN" baseline="0" dirty="0" smtClean="0"/>
              <a:t>Store</a:t>
            </a:r>
            <a:r>
              <a:rPr lang="zh-CN" altLang="en-US" baseline="0" dirty="0" smtClean="0"/>
              <a:t>指令序列。</a:t>
            </a:r>
            <a:endParaRPr lang="en-US" altLang="zh-CN" baseline="0" dirty="0" smtClean="0"/>
          </a:p>
          <a:p>
            <a:r>
              <a:rPr lang="zh-CN" altLang="en-US" baseline="0" dirty="0" smtClean="0"/>
              <a:t>在</a:t>
            </a:r>
            <a:r>
              <a:rPr lang="en-US" altLang="zh-CN" baseline="0" dirty="0" smtClean="0"/>
              <a:t>Renaming</a:t>
            </a:r>
            <a:r>
              <a:rPr lang="zh-CN" altLang="en-US" baseline="0" dirty="0" smtClean="0"/>
              <a:t>过后，</a:t>
            </a:r>
            <a:r>
              <a:rPr lang="en-US" altLang="zh-CN" baseline="0" dirty="0" smtClean="0"/>
              <a:t>Load</a:t>
            </a:r>
            <a:r>
              <a:rPr lang="zh-CN" altLang="en-US" baseline="0" dirty="0" smtClean="0"/>
              <a:t>指令和</a:t>
            </a:r>
            <a:r>
              <a:rPr lang="en-US" altLang="zh-CN" baseline="0" dirty="0" smtClean="0"/>
              <a:t>Store</a:t>
            </a:r>
            <a:r>
              <a:rPr lang="zh-CN" altLang="en-US" baseline="0" dirty="0" smtClean="0"/>
              <a:t>指令就分别就放到 </a:t>
            </a:r>
            <a:r>
              <a:rPr lang="en-US" altLang="zh-CN" baseline="0" dirty="0" smtClean="0"/>
              <a:t>Load Queue </a:t>
            </a:r>
            <a:r>
              <a:rPr lang="zh-CN" altLang="en-US" baseline="0" dirty="0" smtClean="0"/>
              <a:t>和 </a:t>
            </a:r>
            <a:r>
              <a:rPr lang="en-US" altLang="zh-CN" baseline="0" dirty="0" smtClean="0"/>
              <a:t>Store Queue</a:t>
            </a:r>
            <a:r>
              <a:rPr lang="zh-CN" altLang="en-US" baseline="0" dirty="0" smtClean="0"/>
              <a:t> 中。</a:t>
            </a:r>
            <a:endParaRPr lang="zh-CN" altLang="en-US" dirty="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15</a:t>
            </a:fld>
            <a:endParaRPr lang="zh-CN" altLang="en-US"/>
          </a:p>
        </p:txBody>
      </p:sp>
    </p:spTree>
    <p:extLst>
      <p:ext uri="{BB962C8B-B14F-4D97-AF65-F5344CB8AC3E}">
        <p14:creationId xmlns:p14="http://schemas.microsoft.com/office/powerpoint/2010/main" val="2036821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在</a:t>
            </a:r>
            <a:r>
              <a:rPr lang="en-US" altLang="zh-CN" dirty="0" smtClean="0"/>
              <a:t>Issue</a:t>
            </a:r>
            <a:r>
              <a:rPr lang="zh-CN" altLang="en-US" dirty="0" smtClean="0"/>
              <a:t>阶段，只要</a:t>
            </a:r>
            <a:r>
              <a:rPr lang="zh-CN" altLang="en-US" baseline="0" dirty="0" smtClean="0"/>
              <a:t>指令称为相应</a:t>
            </a:r>
            <a:r>
              <a:rPr lang="en-US" altLang="zh-CN" baseline="0" dirty="0" smtClean="0"/>
              <a:t>Queue</a:t>
            </a:r>
            <a:r>
              <a:rPr lang="zh-CN" altLang="en-US" baseline="0" dirty="0" smtClean="0"/>
              <a:t>的首表项，且操作数就绪时</a:t>
            </a:r>
            <a:r>
              <a:rPr lang="zh-CN" altLang="en-US" dirty="0" smtClean="0"/>
              <a:t>，就把他们发射至相应的流水线。 </a:t>
            </a:r>
            <a:endParaRPr lang="zh-CN" altLang="en-US" dirty="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16</a:t>
            </a:fld>
            <a:endParaRPr lang="zh-CN" altLang="en-US"/>
          </a:p>
        </p:txBody>
      </p:sp>
    </p:spTree>
    <p:extLst>
      <p:ext uri="{BB962C8B-B14F-4D97-AF65-F5344CB8AC3E}">
        <p14:creationId xmlns:p14="http://schemas.microsoft.com/office/powerpoint/2010/main" val="35211408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在</a:t>
            </a:r>
            <a:r>
              <a:rPr lang="en-US" altLang="zh-CN" dirty="0" smtClean="0"/>
              <a:t>Read </a:t>
            </a:r>
            <a:r>
              <a:rPr lang="zh-CN" altLang="en-US" dirty="0" smtClean="0"/>
              <a:t>这一级，从寄存器堆</a:t>
            </a:r>
            <a:r>
              <a:rPr lang="zh-CN" altLang="en-US" baseline="0" dirty="0" smtClean="0"/>
              <a:t> 或者 </a:t>
            </a:r>
            <a:r>
              <a:rPr lang="en-US" altLang="zh-CN" baseline="0" dirty="0" smtClean="0"/>
              <a:t>Bypass</a:t>
            </a:r>
            <a:r>
              <a:rPr lang="zh-CN" altLang="en-US" baseline="0" smtClean="0"/>
              <a:t>逻辑 得到 </a:t>
            </a:r>
            <a:r>
              <a:rPr lang="zh-CN" altLang="en-US" smtClean="0"/>
              <a:t>用来</a:t>
            </a:r>
            <a:r>
              <a:rPr lang="zh-CN" altLang="en-US" dirty="0" smtClean="0"/>
              <a:t>进行地址</a:t>
            </a:r>
            <a:r>
              <a:rPr lang="zh-CN" altLang="en-US" smtClean="0"/>
              <a:t>计算的 源</a:t>
            </a:r>
            <a:r>
              <a:rPr lang="zh-CN" altLang="en-US" dirty="0" smtClean="0"/>
              <a:t>操作数。</a:t>
            </a:r>
            <a:endParaRPr lang="zh-CN" altLang="en-US" dirty="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17</a:t>
            </a:fld>
            <a:endParaRPr lang="zh-CN" altLang="en-US"/>
          </a:p>
        </p:txBody>
      </p:sp>
    </p:spTree>
    <p:extLst>
      <p:ext uri="{BB962C8B-B14F-4D97-AF65-F5344CB8AC3E}">
        <p14:creationId xmlns:p14="http://schemas.microsoft.com/office/powerpoint/2010/main" val="3331581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接下来指令进入</a:t>
            </a:r>
            <a:r>
              <a:rPr lang="en-US" altLang="zh-CN" dirty="0" smtClean="0"/>
              <a:t>Address generation</a:t>
            </a:r>
            <a:r>
              <a:rPr lang="zh-CN" altLang="en-US" dirty="0" smtClean="0"/>
              <a:t>流水级，在这一级，计算访存操作的地址。</a:t>
            </a:r>
            <a:r>
              <a:rPr lang="en-US" altLang="zh-CN" dirty="0" smtClean="0"/>
              <a:t>Load</a:t>
            </a:r>
            <a:r>
              <a:rPr lang="zh-CN" altLang="en-US" dirty="0" smtClean="0"/>
              <a:t>指令和</a:t>
            </a:r>
            <a:r>
              <a:rPr lang="en-US" altLang="zh-CN" dirty="0" smtClean="0"/>
              <a:t>Store</a:t>
            </a:r>
            <a:r>
              <a:rPr lang="zh-CN" altLang="en-US" dirty="0" smtClean="0"/>
              <a:t>指令的流水线都有自己的地址计算单元。</a:t>
            </a:r>
          </a:p>
          <a:p>
            <a:endParaRPr lang="en-US" altLang="zh-CN" dirty="0" smtClean="0"/>
          </a:p>
          <a:p>
            <a:r>
              <a:rPr lang="zh-CN" altLang="en-US" dirty="0" smtClean="0"/>
              <a:t>另外，如果是</a:t>
            </a:r>
            <a:r>
              <a:rPr lang="en-US" altLang="zh-CN" dirty="0" smtClean="0"/>
              <a:t>Store</a:t>
            </a:r>
            <a:r>
              <a:rPr lang="zh-CN" altLang="en-US" dirty="0" smtClean="0"/>
              <a:t>指令，则还需要从寄存器堆中读出将要写入存储器的值，如果这个数没有就绪，那么</a:t>
            </a:r>
            <a:r>
              <a:rPr lang="en-US" altLang="zh-CN" dirty="0" smtClean="0"/>
              <a:t>Store</a:t>
            </a:r>
            <a:r>
              <a:rPr lang="zh-CN" altLang="en-US" dirty="0" smtClean="0"/>
              <a:t>流水线就会发生阻塞。</a:t>
            </a:r>
            <a:endParaRPr lang="zh-CN" altLang="en-US" dirty="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18</a:t>
            </a:fld>
            <a:endParaRPr lang="zh-CN" altLang="en-US"/>
          </a:p>
        </p:txBody>
      </p:sp>
    </p:spTree>
    <p:extLst>
      <p:ext uri="{BB962C8B-B14F-4D97-AF65-F5344CB8AC3E}">
        <p14:creationId xmlns:p14="http://schemas.microsoft.com/office/powerpoint/2010/main" val="16663473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20000"/>
          </a:bodyPr>
          <a:lstStyle/>
          <a:p>
            <a:r>
              <a:rPr lang="zh-CN" altLang="en-US" dirty="0" smtClean="0"/>
              <a:t>地址计算完成之后，进入</a:t>
            </a:r>
            <a:r>
              <a:rPr lang="en-US" altLang="zh-CN" dirty="0" smtClean="0"/>
              <a:t>Disambiguation</a:t>
            </a:r>
            <a:r>
              <a:rPr lang="zh-CN" altLang="en-US" dirty="0" smtClean="0"/>
              <a:t>阶段。</a:t>
            </a:r>
            <a:endParaRPr lang="en-US" altLang="zh-CN" dirty="0" smtClean="0"/>
          </a:p>
          <a:p>
            <a:r>
              <a:rPr lang="zh-CN" altLang="en-US" dirty="0" smtClean="0"/>
              <a:t>在这一阶段，如果是</a:t>
            </a:r>
            <a:r>
              <a:rPr lang="en-US" altLang="zh-CN" dirty="0" smtClean="0"/>
              <a:t>Store</a:t>
            </a:r>
            <a:r>
              <a:rPr lang="zh-CN" altLang="en-US" dirty="0" smtClean="0"/>
              <a:t>指令，则将其地址和所需写入存储器的数一起写入</a:t>
            </a:r>
            <a:r>
              <a:rPr lang="en-US" altLang="zh-CN" dirty="0" smtClean="0"/>
              <a:t>Store</a:t>
            </a:r>
            <a:r>
              <a:rPr lang="en-US" altLang="zh-CN" baseline="0" dirty="0" smtClean="0"/>
              <a:t> Buffer</a:t>
            </a:r>
            <a:r>
              <a:rPr lang="zh-CN" altLang="en-US" baseline="0" dirty="0" smtClean="0"/>
              <a:t>。直到其成为</a:t>
            </a:r>
            <a:r>
              <a:rPr lang="en-US" altLang="zh-CN" baseline="0" dirty="0" smtClean="0"/>
              <a:t>Completion Queue</a:t>
            </a:r>
            <a:r>
              <a:rPr lang="zh-CN" altLang="en-US" baseline="0" dirty="0" smtClean="0"/>
              <a:t>的首表项，才将数据写入</a:t>
            </a:r>
            <a:r>
              <a:rPr lang="en-US" altLang="zh-CN" baseline="0" dirty="0" smtClean="0"/>
              <a:t>Date Cache </a:t>
            </a:r>
            <a:r>
              <a:rPr lang="zh-CN" altLang="en-US" baseline="0" dirty="0" smtClean="0"/>
              <a:t>更新存储器状态。（确保了</a:t>
            </a:r>
            <a:r>
              <a:rPr lang="en-US" altLang="zh-CN" baseline="0" dirty="0" smtClean="0"/>
              <a:t>Store</a:t>
            </a:r>
            <a:r>
              <a:rPr lang="zh-CN" altLang="en-US" baseline="0" dirty="0" smtClean="0"/>
              <a:t>指令序列之间保序</a:t>
            </a:r>
            <a:r>
              <a:rPr lang="en-US" altLang="zh-CN" baseline="0" dirty="0" smtClean="0"/>
              <a:t>)</a:t>
            </a:r>
            <a:r>
              <a:rPr lang="zh-CN" altLang="en-US" baseline="0" dirty="0" smtClean="0"/>
              <a:t>。</a:t>
            </a:r>
            <a:endParaRPr lang="en-US" altLang="zh-CN" baseline="0" dirty="0" smtClean="0"/>
          </a:p>
          <a:p>
            <a:endParaRPr lang="en-US" altLang="zh-CN" baseline="0" dirty="0" smtClean="0"/>
          </a:p>
          <a:p>
            <a:r>
              <a:rPr lang="zh-CN" altLang="en-US" baseline="0" dirty="0" smtClean="0"/>
              <a:t>如果是</a:t>
            </a:r>
            <a:r>
              <a:rPr lang="en-US" altLang="zh-CN" baseline="0" dirty="0" smtClean="0"/>
              <a:t>Load</a:t>
            </a:r>
            <a:r>
              <a:rPr lang="zh-CN" altLang="en-US" baseline="0" dirty="0" smtClean="0"/>
              <a:t>指令，为了看</a:t>
            </a:r>
            <a:r>
              <a:rPr lang="en-US" altLang="zh-CN" baseline="0" dirty="0" smtClean="0"/>
              <a:t>Load</a:t>
            </a:r>
            <a:r>
              <a:rPr lang="zh-CN" altLang="en-US" baseline="0" dirty="0" smtClean="0"/>
              <a:t>指令是否和它之前的</a:t>
            </a:r>
            <a:r>
              <a:rPr lang="en-US" altLang="zh-CN" baseline="0" dirty="0" smtClean="0"/>
              <a:t>Store</a:t>
            </a:r>
            <a:r>
              <a:rPr lang="zh-CN" altLang="en-US" baseline="0" dirty="0" smtClean="0"/>
              <a:t>指令之间是否存在</a:t>
            </a:r>
            <a:r>
              <a:rPr lang="en-US" altLang="zh-CN" baseline="0" dirty="0" smtClean="0"/>
              <a:t>RAW</a:t>
            </a:r>
            <a:r>
              <a:rPr lang="zh-CN" altLang="en-US" baseline="0" dirty="0" smtClean="0"/>
              <a:t>相关，需要进行以下三步操作：</a:t>
            </a:r>
            <a:endParaRPr lang="en-US" altLang="zh-CN" baseline="0" dirty="0" smtClean="0"/>
          </a:p>
          <a:p>
            <a:r>
              <a:rPr lang="en-US" altLang="zh-CN" baseline="0" dirty="0" smtClean="0"/>
              <a:t>   </a:t>
            </a:r>
            <a:r>
              <a:rPr lang="zh-CN" altLang="en-US" baseline="0" dirty="0" smtClean="0"/>
              <a:t>首先，需要将</a:t>
            </a:r>
            <a:r>
              <a:rPr lang="en-US" altLang="zh-CN" baseline="0" dirty="0" smtClean="0"/>
              <a:t>Load</a:t>
            </a:r>
            <a:r>
              <a:rPr lang="zh-CN" altLang="en-US" baseline="0" dirty="0" smtClean="0"/>
              <a:t>指令的访存地址和</a:t>
            </a:r>
            <a:r>
              <a:rPr lang="en-US" altLang="zh-CN" baseline="0" dirty="0" smtClean="0"/>
              <a:t>Load</a:t>
            </a:r>
            <a:r>
              <a:rPr lang="zh-CN" altLang="en-US" baseline="0" dirty="0" smtClean="0"/>
              <a:t>指令之前的存储在</a:t>
            </a:r>
            <a:r>
              <a:rPr lang="en-US" altLang="zh-CN" baseline="0" dirty="0" smtClean="0"/>
              <a:t>Store Buffer</a:t>
            </a:r>
            <a:r>
              <a:rPr lang="zh-CN" altLang="en-US" baseline="0" dirty="0" smtClean="0"/>
              <a:t>中的</a:t>
            </a:r>
            <a:r>
              <a:rPr lang="en-US" altLang="zh-CN" baseline="0" dirty="0" smtClean="0"/>
              <a:t>Store</a:t>
            </a:r>
            <a:r>
              <a:rPr lang="zh-CN" altLang="en-US" baseline="0" dirty="0" smtClean="0"/>
              <a:t>指令的访存地址进行比较。</a:t>
            </a:r>
            <a:endParaRPr lang="en-US" altLang="zh-CN" baseline="0" dirty="0" smtClean="0"/>
          </a:p>
          <a:p>
            <a:r>
              <a:rPr lang="zh-CN" altLang="en-US" baseline="0" dirty="0" smtClean="0"/>
              <a:t>   其次，还需要和正在进行地址计算的</a:t>
            </a:r>
            <a:r>
              <a:rPr lang="en-US" altLang="zh-CN" baseline="0" dirty="0" smtClean="0"/>
              <a:t>Store</a:t>
            </a:r>
            <a:r>
              <a:rPr lang="zh-CN" altLang="en-US" baseline="0" dirty="0" smtClean="0"/>
              <a:t>指令进行地址比较（以免这个</a:t>
            </a:r>
            <a:r>
              <a:rPr lang="en-US" altLang="zh-CN" baseline="0" dirty="0" smtClean="0"/>
              <a:t>Store</a:t>
            </a:r>
            <a:r>
              <a:rPr lang="zh-CN" altLang="en-US" baseline="0" dirty="0" smtClean="0"/>
              <a:t>指令比处于</a:t>
            </a:r>
            <a:r>
              <a:rPr lang="en-US" altLang="zh-CN" baseline="0" dirty="0" smtClean="0"/>
              <a:t>Disambiguation</a:t>
            </a:r>
            <a:r>
              <a:rPr lang="zh-CN" altLang="en-US" baseline="0" dirty="0" smtClean="0"/>
              <a:t>级的</a:t>
            </a:r>
            <a:r>
              <a:rPr lang="en-US" altLang="zh-CN" baseline="0" dirty="0" smtClean="0"/>
              <a:t>Load</a:t>
            </a:r>
            <a:r>
              <a:rPr lang="zh-CN" altLang="en-US" baseline="0" dirty="0" smtClean="0"/>
              <a:t>指令更先进入流水线。但是由于处于</a:t>
            </a:r>
            <a:r>
              <a:rPr lang="en-US" altLang="zh-CN" baseline="0" dirty="0" smtClean="0"/>
              <a:t>Address Generation</a:t>
            </a:r>
            <a:r>
              <a:rPr lang="zh-CN" altLang="en-US" baseline="0" dirty="0" smtClean="0"/>
              <a:t>级的</a:t>
            </a:r>
            <a:r>
              <a:rPr lang="en-US" altLang="zh-CN" baseline="0" dirty="0" smtClean="0"/>
              <a:t>Store</a:t>
            </a:r>
            <a:r>
              <a:rPr lang="zh-CN" altLang="en-US" baseline="0" dirty="0" smtClean="0"/>
              <a:t>指令的访存地址还没完全计算出来，所以，这个比较就只能比较一部分</a:t>
            </a:r>
            <a:r>
              <a:rPr lang="en-US" altLang="zh-CN" baseline="0" dirty="0" smtClean="0"/>
              <a:t>bit</a:t>
            </a:r>
            <a:r>
              <a:rPr lang="zh-CN" altLang="en-US" baseline="0" dirty="0" smtClean="0"/>
              <a:t>）。</a:t>
            </a:r>
            <a:endParaRPr lang="en-US" altLang="zh-CN" baseline="0" dirty="0" smtClean="0"/>
          </a:p>
          <a:p>
            <a:r>
              <a:rPr lang="zh-CN" altLang="en-US" baseline="0" dirty="0" smtClean="0"/>
              <a:t>   最后，</a:t>
            </a:r>
            <a:r>
              <a:rPr lang="en-US" altLang="zh-CN" baseline="0" dirty="0" smtClean="0"/>
              <a:t>Load</a:t>
            </a:r>
            <a:r>
              <a:rPr lang="zh-CN" altLang="en-US" baseline="0" dirty="0" smtClean="0"/>
              <a:t>指令还要检查</a:t>
            </a:r>
            <a:r>
              <a:rPr lang="en-US" altLang="zh-CN" baseline="0" dirty="0" smtClean="0"/>
              <a:t>Scheduler</a:t>
            </a:r>
            <a:r>
              <a:rPr lang="zh-CN" altLang="en-US" baseline="0" dirty="0" smtClean="0"/>
              <a:t>，以确保按程序顺序，</a:t>
            </a:r>
            <a:r>
              <a:rPr lang="en-US" altLang="zh-CN" baseline="0" dirty="0" smtClean="0"/>
              <a:t>Load</a:t>
            </a:r>
            <a:r>
              <a:rPr lang="zh-CN" altLang="en-US" baseline="0" dirty="0" smtClean="0"/>
              <a:t>指令之前的</a:t>
            </a:r>
            <a:r>
              <a:rPr lang="en-US" altLang="zh-CN" baseline="0" dirty="0" smtClean="0"/>
              <a:t>Store</a:t>
            </a:r>
            <a:r>
              <a:rPr lang="zh-CN" altLang="en-US" baseline="0" dirty="0" smtClean="0"/>
              <a:t>指令都已经进行过地址计算。</a:t>
            </a:r>
            <a:endParaRPr lang="en-US" altLang="zh-CN" baseline="0" dirty="0" smtClean="0"/>
          </a:p>
          <a:p>
            <a:endParaRPr lang="en-US" altLang="zh-CN" baseline="0" dirty="0" smtClean="0"/>
          </a:p>
          <a:p>
            <a:r>
              <a:rPr lang="en-US" altLang="zh-CN" baseline="0" dirty="0" smtClean="0"/>
              <a:t>   </a:t>
            </a:r>
            <a:r>
              <a:rPr lang="zh-CN" altLang="en-US" baseline="0" dirty="0" smtClean="0"/>
              <a:t>如果不存在</a:t>
            </a:r>
            <a:r>
              <a:rPr lang="en-US" altLang="zh-CN" baseline="0" dirty="0" smtClean="0"/>
              <a:t>RAW</a:t>
            </a:r>
            <a:r>
              <a:rPr lang="zh-CN" altLang="en-US" baseline="0" dirty="0" smtClean="0"/>
              <a:t>相关（如果没有发生地址匹配，且</a:t>
            </a:r>
            <a:r>
              <a:rPr lang="en-US" altLang="zh-CN" baseline="0" dirty="0" smtClean="0"/>
              <a:t>Load</a:t>
            </a:r>
            <a:r>
              <a:rPr lang="zh-CN" altLang="en-US" baseline="0" dirty="0" smtClean="0"/>
              <a:t>指令之前的所有</a:t>
            </a:r>
            <a:r>
              <a:rPr lang="en-US" altLang="zh-CN" baseline="0" dirty="0" smtClean="0"/>
              <a:t>Store</a:t>
            </a:r>
            <a:r>
              <a:rPr lang="zh-CN" altLang="en-US" baseline="0" dirty="0" smtClean="0"/>
              <a:t>指令都已经进行过地址计算），则</a:t>
            </a:r>
            <a:r>
              <a:rPr lang="en-US" altLang="zh-CN" baseline="0" dirty="0" smtClean="0"/>
              <a:t>Load</a:t>
            </a:r>
            <a:r>
              <a:rPr lang="zh-CN" altLang="en-US" baseline="0" dirty="0" smtClean="0"/>
              <a:t>指令完成访存，指令执行完毕。</a:t>
            </a:r>
            <a:endParaRPr lang="en-US" altLang="zh-CN" baseline="0" dirty="0" smtClean="0"/>
          </a:p>
          <a:p>
            <a:r>
              <a:rPr lang="en-US" altLang="zh-CN" baseline="0" dirty="0" smtClean="0"/>
              <a:t>   </a:t>
            </a:r>
            <a:r>
              <a:rPr lang="zh-CN" altLang="en-US" baseline="0" dirty="0" smtClean="0"/>
              <a:t>如果存在</a:t>
            </a:r>
            <a:r>
              <a:rPr lang="en-US" altLang="zh-CN" baseline="0" dirty="0" smtClean="0"/>
              <a:t>RAW</a:t>
            </a:r>
            <a:r>
              <a:rPr lang="zh-CN" altLang="en-US" baseline="0" dirty="0" smtClean="0"/>
              <a:t>相关，该</a:t>
            </a:r>
            <a:r>
              <a:rPr lang="en-US" altLang="zh-CN" baseline="0" dirty="0" smtClean="0"/>
              <a:t>Load</a:t>
            </a:r>
            <a:r>
              <a:rPr lang="zh-CN" altLang="en-US" baseline="0" dirty="0" smtClean="0"/>
              <a:t>指令阻塞</a:t>
            </a:r>
            <a:r>
              <a:rPr lang="en-US" altLang="zh-CN" baseline="0" dirty="0" smtClean="0"/>
              <a:t>Load</a:t>
            </a:r>
            <a:r>
              <a:rPr lang="zh-CN" altLang="en-US" baseline="0" dirty="0" smtClean="0"/>
              <a:t>流水线。</a:t>
            </a:r>
            <a:endParaRPr lang="en-US" altLang="zh-CN" baseline="0" dirty="0" smtClean="0"/>
          </a:p>
          <a:p>
            <a:endParaRPr lang="en-US" altLang="zh-CN" baseline="0" dirty="0" smtClean="0"/>
          </a:p>
          <a:p>
            <a:endParaRPr lang="en-US" altLang="zh-CN" baseline="0" dirty="0" smtClean="0"/>
          </a:p>
          <a:p>
            <a:endParaRPr lang="en-US" altLang="zh-CN" baseline="0" dirty="0" smtClean="0"/>
          </a:p>
          <a:p>
            <a:endParaRPr lang="en-US" altLang="zh-CN" baseline="0" dirty="0" smtClean="0"/>
          </a:p>
          <a:p>
            <a:endParaRPr lang="en-US" altLang="zh-CN" baseline="0" dirty="0" smtClean="0"/>
          </a:p>
          <a:p>
            <a:r>
              <a:rPr lang="zh-CN" altLang="en-US" baseline="0" dirty="0" smtClean="0"/>
              <a:t>也就是说在这种情况下，</a:t>
            </a:r>
            <a:r>
              <a:rPr lang="en-US" altLang="zh-CN" baseline="0" dirty="0" smtClean="0"/>
              <a:t>Load</a:t>
            </a:r>
            <a:r>
              <a:rPr lang="zh-CN" altLang="en-US" baseline="0" dirty="0" smtClean="0"/>
              <a:t>指令可能提前到前面的</a:t>
            </a:r>
            <a:r>
              <a:rPr lang="en-US" altLang="zh-CN" baseline="0" dirty="0" smtClean="0"/>
              <a:t>Store</a:t>
            </a:r>
            <a:r>
              <a:rPr lang="zh-CN" altLang="en-US" baseline="0" dirty="0" smtClean="0"/>
              <a:t>指令之前执行，</a:t>
            </a:r>
            <a:r>
              <a:rPr lang="en-US" altLang="zh-CN" baseline="0" dirty="0" smtClean="0"/>
              <a:t>Store/Load</a:t>
            </a:r>
            <a:r>
              <a:rPr lang="zh-CN" altLang="en-US" baseline="0" dirty="0" smtClean="0"/>
              <a:t>之间是可以乱序的。</a:t>
            </a:r>
            <a:endParaRPr lang="en-US" altLang="zh-CN" baseline="0" dirty="0" smtClean="0"/>
          </a:p>
          <a:p>
            <a:endParaRPr lang="en-US" altLang="zh-CN" baseline="0" dirty="0" smtClean="0"/>
          </a:p>
          <a:p>
            <a:r>
              <a:rPr lang="zh-CN" altLang="en-US" baseline="0" dirty="0" smtClean="0"/>
              <a:t>否则，确保了</a:t>
            </a:r>
            <a:r>
              <a:rPr lang="en-US" altLang="zh-CN" baseline="0" dirty="0" smtClean="0"/>
              <a:t>Load</a:t>
            </a:r>
            <a:r>
              <a:rPr lang="zh-CN" altLang="en-US" baseline="0" dirty="0" smtClean="0"/>
              <a:t>指令序列之间保序。</a:t>
            </a:r>
            <a:endParaRPr lang="en-US" altLang="zh-CN" baseline="0" dirty="0" smtClean="0"/>
          </a:p>
          <a:p>
            <a:endParaRPr lang="en-US" altLang="zh-CN" baseline="0" dirty="0" smtClean="0"/>
          </a:p>
          <a:p>
            <a:r>
              <a:rPr lang="zh-CN" altLang="en-US" baseline="0" dirty="0" smtClean="0"/>
              <a:t>讨论：为何</a:t>
            </a:r>
            <a:r>
              <a:rPr lang="en-US" altLang="zh-CN" baseline="0" dirty="0" smtClean="0"/>
              <a:t>Load</a:t>
            </a:r>
            <a:r>
              <a:rPr lang="zh-CN" altLang="en-US" baseline="0" dirty="0" smtClean="0"/>
              <a:t>指令序列的处理也需要完全按序？</a:t>
            </a:r>
            <a:endParaRPr lang="en-US" altLang="zh-CN" baseline="0" dirty="0" smtClean="0"/>
          </a:p>
          <a:p>
            <a:r>
              <a:rPr lang="en-US" altLang="zh-CN" baseline="0" dirty="0" smtClean="0"/>
              <a:t>This is a simple way of implementing processor consistency(</a:t>
            </a:r>
            <a:r>
              <a:rPr lang="zh-CN" altLang="en-US" baseline="0" dirty="0" smtClean="0"/>
              <a:t>一致性</a:t>
            </a:r>
            <a:r>
              <a:rPr lang="en-US" altLang="zh-CN" baseline="0" dirty="0" smtClean="0"/>
              <a:t>) as specified on the x86 reference manual: stores have to be visible in order, and loads have to be perceived</a:t>
            </a:r>
            <a:r>
              <a:rPr lang="zh-CN" altLang="en-US" baseline="0" dirty="0" smtClean="0"/>
              <a:t>（认为）</a:t>
            </a:r>
            <a:r>
              <a:rPr lang="en-US" altLang="zh-CN" baseline="0" dirty="0" smtClean="0"/>
              <a:t> as executed in order</a:t>
            </a:r>
            <a:r>
              <a:rPr lang="zh-CN" altLang="en-US" baseline="0" dirty="0" smtClean="0"/>
              <a:t>。</a:t>
            </a:r>
            <a:endParaRPr lang="en-US" altLang="zh-CN" baseline="0" dirty="0" smtClean="0"/>
          </a:p>
          <a:p>
            <a:r>
              <a:rPr lang="en-US" altLang="zh-CN" baseline="0" dirty="0" smtClean="0"/>
              <a:t>It is possible ,though , to support processor consistency without serializing the execution of the loads.</a:t>
            </a:r>
          </a:p>
          <a:p>
            <a:endParaRPr lang="zh-CN" altLang="en-US" dirty="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19</a:t>
            </a:fld>
            <a:endParaRPr lang="zh-CN" altLang="en-US"/>
          </a:p>
        </p:txBody>
      </p:sp>
    </p:spTree>
    <p:extLst>
      <p:ext uri="{BB962C8B-B14F-4D97-AF65-F5344CB8AC3E}">
        <p14:creationId xmlns:p14="http://schemas.microsoft.com/office/powerpoint/2010/main" val="533614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以下是我这次</a:t>
            </a:r>
            <a:r>
              <a:rPr lang="en-US" altLang="zh-CN" dirty="0" smtClean="0"/>
              <a:t>Seminar</a:t>
            </a:r>
            <a:r>
              <a:rPr lang="zh-CN" altLang="en-US" dirty="0" smtClean="0"/>
              <a:t>讲述的主要内容。</a:t>
            </a:r>
            <a:endParaRPr lang="en-US" altLang="zh-CN" dirty="0" smtClean="0"/>
          </a:p>
          <a:p>
            <a:pPr algn="just"/>
            <a:r>
              <a:rPr lang="zh-CN" altLang="en-US" dirty="0" smtClean="0"/>
              <a:t>首先对</a:t>
            </a:r>
            <a:r>
              <a:rPr lang="en-US" altLang="zh-CN" dirty="0" smtClean="0"/>
              <a:t>Issue</a:t>
            </a:r>
            <a:r>
              <a:rPr lang="zh-CN" altLang="en-US" dirty="0" smtClean="0"/>
              <a:t>进行</a:t>
            </a:r>
            <a:r>
              <a:rPr lang="zh-CN" altLang="en-US" smtClean="0"/>
              <a:t>一个简单介绍。</a:t>
            </a:r>
            <a:endParaRPr lang="zh-CN" altLang="en-US" dirty="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2</a:t>
            </a:fld>
            <a:endParaRPr lang="zh-CN" altLang="en-US"/>
          </a:p>
        </p:txBody>
      </p:sp>
    </p:spTree>
    <p:extLst>
      <p:ext uri="{BB962C8B-B14F-4D97-AF65-F5344CB8AC3E}">
        <p14:creationId xmlns:p14="http://schemas.microsoft.com/office/powerpoint/2010/main" val="40155359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20</a:t>
            </a:fld>
            <a:endParaRPr lang="zh-CN" altLang="en-US"/>
          </a:p>
        </p:txBody>
      </p:sp>
    </p:spTree>
    <p:extLst>
      <p:ext uri="{BB962C8B-B14F-4D97-AF65-F5344CB8AC3E}">
        <p14:creationId xmlns:p14="http://schemas.microsoft.com/office/powerpoint/2010/main" val="3011641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Non-speculative</a:t>
            </a:r>
            <a:r>
              <a:rPr lang="en-US" altLang="zh-CN" baseline="0" dirty="0" smtClean="0"/>
              <a:t> Disambiguation</a:t>
            </a:r>
            <a:r>
              <a:rPr lang="zh-CN" altLang="en-US" baseline="0" dirty="0" smtClean="0"/>
              <a:t>的另外一种策略是 </a:t>
            </a:r>
            <a:r>
              <a:rPr lang="en-US" altLang="zh-CN" baseline="0" dirty="0" smtClean="0"/>
              <a:t>Partial Ordering</a:t>
            </a:r>
            <a:r>
              <a:rPr lang="zh-CN" altLang="en-US" baseline="0" dirty="0" smtClean="0"/>
              <a:t>。在</a:t>
            </a:r>
            <a:r>
              <a:rPr lang="en-US" altLang="zh-CN" baseline="0" dirty="0" smtClean="0"/>
              <a:t>Partial Ordering</a:t>
            </a:r>
            <a:r>
              <a:rPr lang="zh-CN" altLang="en-US" baseline="0" dirty="0" smtClean="0"/>
              <a:t>中，只要</a:t>
            </a:r>
            <a:r>
              <a:rPr lang="en-US" altLang="zh-CN" baseline="0" dirty="0" smtClean="0"/>
              <a:t>Load</a:t>
            </a:r>
            <a:r>
              <a:rPr lang="zh-CN" altLang="en-US" baseline="0" dirty="0" smtClean="0"/>
              <a:t>指令之前的所有</a:t>
            </a:r>
            <a:r>
              <a:rPr lang="en-US" altLang="zh-CN" baseline="0" dirty="0" smtClean="0"/>
              <a:t>Store</a:t>
            </a:r>
            <a:r>
              <a:rPr lang="zh-CN" altLang="en-US" baseline="0" dirty="0" smtClean="0"/>
              <a:t>指令的地址都计算完成，那么这个</a:t>
            </a:r>
            <a:r>
              <a:rPr lang="en-US" altLang="zh-CN" baseline="0" dirty="0" smtClean="0"/>
              <a:t>Load</a:t>
            </a:r>
            <a:r>
              <a:rPr lang="zh-CN" altLang="en-US" baseline="0" dirty="0" smtClean="0"/>
              <a:t>指令是否和之前的</a:t>
            </a:r>
            <a:r>
              <a:rPr lang="en-US" altLang="zh-CN" baseline="0" dirty="0" smtClean="0"/>
              <a:t>Store</a:t>
            </a:r>
            <a:r>
              <a:rPr lang="zh-CN" altLang="en-US" baseline="0" dirty="0" smtClean="0"/>
              <a:t>指令间存在</a:t>
            </a:r>
            <a:r>
              <a:rPr lang="en-US" altLang="zh-CN" baseline="0" dirty="0" smtClean="0"/>
              <a:t>RAW</a:t>
            </a:r>
            <a:r>
              <a:rPr lang="zh-CN" altLang="en-US" baseline="0" dirty="0" smtClean="0"/>
              <a:t>相关就可以确定，因此，该</a:t>
            </a:r>
            <a:r>
              <a:rPr lang="en-US" altLang="zh-CN" baseline="0" dirty="0" smtClean="0"/>
              <a:t>Load</a:t>
            </a:r>
            <a:r>
              <a:rPr lang="zh-CN" altLang="en-US" baseline="0" dirty="0" smtClean="0"/>
              <a:t>指令就可以执行。</a:t>
            </a:r>
            <a:endParaRPr lang="en-US" altLang="zh-CN" baseline="0" dirty="0" smtClean="0"/>
          </a:p>
          <a:p>
            <a:endParaRPr lang="en-US" altLang="zh-CN" baseline="0" dirty="0" smtClean="0"/>
          </a:p>
          <a:p>
            <a:r>
              <a:rPr lang="zh-CN" altLang="en-US" baseline="0" dirty="0" smtClean="0"/>
              <a:t>采用</a:t>
            </a:r>
            <a:r>
              <a:rPr lang="en-US" altLang="zh-CN" baseline="0" dirty="0" smtClean="0"/>
              <a:t>Partial Ordering</a:t>
            </a:r>
            <a:r>
              <a:rPr lang="zh-CN" altLang="en-US" baseline="0" dirty="0" smtClean="0"/>
              <a:t>策略的处理器有 </a:t>
            </a:r>
            <a:r>
              <a:rPr lang="en-US" altLang="zh-CN" baseline="0" dirty="0" smtClean="0"/>
              <a:t>MIPS R10000,AMD</a:t>
            </a:r>
            <a:r>
              <a:rPr lang="zh-CN" altLang="en-US" baseline="0" dirty="0" smtClean="0"/>
              <a:t> </a:t>
            </a:r>
            <a:r>
              <a:rPr lang="en-US" altLang="zh-CN" baseline="0" dirty="0" smtClean="0"/>
              <a:t>K8, </a:t>
            </a:r>
            <a:r>
              <a:rPr lang="zh-CN" altLang="en-US" baseline="0" dirty="0" smtClean="0"/>
              <a:t>以及</a:t>
            </a:r>
            <a:r>
              <a:rPr lang="en-US" altLang="zh-CN" baseline="0" dirty="0" smtClean="0"/>
              <a:t>UniCore-3</a:t>
            </a:r>
            <a:r>
              <a:rPr lang="zh-CN" altLang="en-US" baseline="0" dirty="0" smtClean="0"/>
              <a:t>。</a:t>
            </a:r>
            <a:endParaRPr lang="en-US" altLang="zh-CN" baseline="0" dirty="0" smtClean="0"/>
          </a:p>
          <a:p>
            <a:endParaRPr lang="en-US" altLang="zh-CN" baseline="0" dirty="0" smtClean="0"/>
          </a:p>
          <a:p>
            <a:r>
              <a:rPr lang="zh-CN" altLang="en-US" baseline="0" dirty="0" smtClean="0"/>
              <a:t>下面以 </a:t>
            </a:r>
            <a:r>
              <a:rPr lang="en-US" altLang="zh-CN" baseline="0" dirty="0" smtClean="0"/>
              <a:t>MIPS R10000</a:t>
            </a:r>
            <a:r>
              <a:rPr lang="zh-CN" altLang="en-US" baseline="0" dirty="0" smtClean="0"/>
              <a:t>，说明一下 </a:t>
            </a:r>
            <a:r>
              <a:rPr lang="en-US" altLang="zh-CN" baseline="0" dirty="0" smtClean="0"/>
              <a:t>Partial Ordering</a:t>
            </a:r>
            <a:r>
              <a:rPr lang="zh-CN" altLang="en-US" baseline="0" dirty="0" smtClean="0"/>
              <a:t>策略。</a:t>
            </a:r>
            <a:endParaRPr lang="zh-CN" altLang="en-US" dirty="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21</a:t>
            </a:fld>
            <a:endParaRPr lang="zh-CN" altLang="en-US"/>
          </a:p>
        </p:txBody>
      </p:sp>
    </p:spTree>
    <p:extLst>
      <p:ext uri="{BB962C8B-B14F-4D97-AF65-F5344CB8AC3E}">
        <p14:creationId xmlns:p14="http://schemas.microsoft.com/office/powerpoint/2010/main" val="2449299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MIPS R10000</a:t>
            </a:r>
            <a:r>
              <a:rPr lang="zh-CN" altLang="en-US" baseline="0" dirty="0" smtClean="0"/>
              <a:t> 允许</a:t>
            </a:r>
            <a:r>
              <a:rPr lang="en-US" altLang="zh-CN" baseline="0" dirty="0" smtClean="0"/>
              <a:t>load</a:t>
            </a:r>
            <a:r>
              <a:rPr lang="zh-CN" altLang="en-US" baseline="0" dirty="0" smtClean="0"/>
              <a:t>指令乱序执行，而</a:t>
            </a:r>
            <a:r>
              <a:rPr lang="en-US" altLang="zh-CN" baseline="0" dirty="0" smtClean="0"/>
              <a:t>Store</a:t>
            </a:r>
            <a:r>
              <a:rPr lang="zh-CN" altLang="en-US" baseline="0" dirty="0" smtClean="0"/>
              <a:t>指令则要求完全按序。完全支持</a:t>
            </a:r>
            <a:r>
              <a:rPr lang="en-US" altLang="zh-CN" baseline="0" dirty="0" smtClean="0"/>
              <a:t>Partial Ordering</a:t>
            </a:r>
            <a:r>
              <a:rPr lang="zh-CN" altLang="en-US" baseline="0" dirty="0" smtClean="0"/>
              <a:t>策略。</a:t>
            </a:r>
            <a:endParaRPr lang="en-US" altLang="zh-CN" baseline="0" dirty="0" smtClean="0"/>
          </a:p>
          <a:p>
            <a:endParaRPr lang="en-US" altLang="zh-CN" baseline="0" dirty="0" smtClean="0"/>
          </a:p>
          <a:p>
            <a:r>
              <a:rPr lang="en-US" altLang="zh-CN" baseline="0" dirty="0" smtClean="0"/>
              <a:t>MIPS R10000</a:t>
            </a:r>
            <a:r>
              <a:rPr lang="zh-CN" altLang="en-US" baseline="0" dirty="0" smtClean="0"/>
              <a:t>的访存操作也可以划分为：发射，读寄存器堆，地址计算，解决存储器相关，和访存 五步流水。</a:t>
            </a:r>
            <a:endParaRPr lang="zh-CN" altLang="en-US" dirty="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22</a:t>
            </a:fld>
            <a:endParaRPr lang="zh-CN" altLang="en-US"/>
          </a:p>
        </p:txBody>
      </p:sp>
    </p:spTree>
    <p:extLst>
      <p:ext uri="{BB962C8B-B14F-4D97-AF65-F5344CB8AC3E}">
        <p14:creationId xmlns:p14="http://schemas.microsoft.com/office/powerpoint/2010/main" val="3537904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下面看一下访存指令在</a:t>
            </a:r>
            <a:r>
              <a:rPr lang="en-US" altLang="zh-CN" dirty="0" smtClean="0"/>
              <a:t>MIPS</a:t>
            </a:r>
            <a:r>
              <a:rPr lang="en-US" altLang="zh-CN" baseline="0" dirty="0" smtClean="0"/>
              <a:t> R10000</a:t>
            </a:r>
            <a:r>
              <a:rPr lang="zh-CN" altLang="en-US" baseline="0" dirty="0" smtClean="0"/>
              <a:t>中的执行流程。</a:t>
            </a:r>
            <a:endParaRPr lang="en-US" altLang="zh-CN" baseline="0" dirty="0" smtClean="0"/>
          </a:p>
          <a:p>
            <a:r>
              <a:rPr lang="zh-CN" altLang="en-US" baseline="0" dirty="0" smtClean="0"/>
              <a:t>在</a:t>
            </a:r>
            <a:r>
              <a:rPr lang="en-US" altLang="zh-CN" baseline="0" dirty="0" smtClean="0"/>
              <a:t>Issue</a:t>
            </a:r>
            <a:r>
              <a:rPr lang="zh-CN" altLang="en-US" baseline="0" dirty="0" smtClean="0"/>
              <a:t>阶段有一个</a:t>
            </a:r>
            <a:r>
              <a:rPr lang="en-US" altLang="zh-CN" baseline="0" dirty="0" smtClean="0"/>
              <a:t>Load/Store Queue</a:t>
            </a:r>
            <a:r>
              <a:rPr lang="zh-CN" altLang="en-US" baseline="0" dirty="0" smtClean="0"/>
              <a:t>，</a:t>
            </a:r>
            <a:r>
              <a:rPr lang="en-US" altLang="zh-CN" baseline="0" dirty="0" smtClean="0"/>
              <a:t>Load</a:t>
            </a:r>
            <a:r>
              <a:rPr lang="zh-CN" altLang="en-US" baseline="0" dirty="0" smtClean="0"/>
              <a:t>指令和</a:t>
            </a:r>
            <a:r>
              <a:rPr lang="en-US" altLang="zh-CN" baseline="0" dirty="0" smtClean="0"/>
              <a:t>Store</a:t>
            </a:r>
            <a:r>
              <a:rPr lang="zh-CN" altLang="en-US" baseline="0" dirty="0" smtClean="0"/>
              <a:t>指令按序的存放在这个</a:t>
            </a:r>
            <a:r>
              <a:rPr lang="en-US" altLang="zh-CN" baseline="0" dirty="0" smtClean="0"/>
              <a:t>Queue</a:t>
            </a:r>
            <a:r>
              <a:rPr lang="zh-CN" altLang="en-US" baseline="0" dirty="0" smtClean="0"/>
              <a:t>中，直到它们所需的源操作数就绪，它们才能发往下一流水级。</a:t>
            </a:r>
            <a:endParaRPr lang="en-US" altLang="zh-CN" dirty="0" smtClean="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23</a:t>
            </a:fld>
            <a:endParaRPr lang="zh-CN" altLang="en-US"/>
          </a:p>
        </p:txBody>
      </p:sp>
    </p:spTree>
    <p:extLst>
      <p:ext uri="{BB962C8B-B14F-4D97-AF65-F5344CB8AC3E}">
        <p14:creationId xmlns:p14="http://schemas.microsoft.com/office/powerpoint/2010/main" val="10300192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但并不是</a:t>
            </a:r>
            <a:r>
              <a:rPr lang="en-US" altLang="zh-CN" dirty="0" smtClean="0"/>
              <a:t>Load/Store</a:t>
            </a:r>
            <a:r>
              <a:rPr lang="en-US" altLang="zh-CN" baseline="0" dirty="0" smtClean="0"/>
              <a:t> Queue</a:t>
            </a:r>
            <a:r>
              <a:rPr lang="zh-CN" altLang="en-US" baseline="0" dirty="0" smtClean="0"/>
              <a:t>中指令的源操作数一就绪就能发射出去，它还需要看它之前的指令是否已完成地址计算。决定指令是否可以发射的部件为 </a:t>
            </a:r>
            <a:r>
              <a:rPr lang="en-US" altLang="zh-CN" baseline="0" dirty="0" smtClean="0"/>
              <a:t>Indetermination Matrix</a:t>
            </a:r>
            <a:r>
              <a:rPr lang="zh-CN" altLang="en-US" baseline="0" dirty="0" smtClean="0"/>
              <a:t>。</a:t>
            </a:r>
            <a:endParaRPr lang="en-US" altLang="zh-CN" baseline="0" dirty="0" smtClean="0"/>
          </a:p>
          <a:p>
            <a:r>
              <a:rPr lang="en-US" altLang="zh-CN" dirty="0" smtClean="0"/>
              <a:t>Indetermination Matrix</a:t>
            </a:r>
            <a:r>
              <a:rPr lang="zh-CN" altLang="en-US" dirty="0" smtClean="0"/>
              <a:t>是一个</a:t>
            </a:r>
            <a:r>
              <a:rPr lang="zh-CN" altLang="en-US" baseline="0" dirty="0" smtClean="0"/>
              <a:t> </a:t>
            </a:r>
            <a:r>
              <a:rPr lang="en-US" altLang="zh-CN" baseline="0" dirty="0" smtClean="0"/>
              <a:t>16</a:t>
            </a:r>
            <a:r>
              <a:rPr lang="zh-CN" altLang="en-US" baseline="0" dirty="0" smtClean="0"/>
              <a:t>*</a:t>
            </a:r>
            <a:r>
              <a:rPr lang="en-US" altLang="zh-CN" baseline="0" dirty="0" smtClean="0"/>
              <a:t>16 </a:t>
            </a:r>
            <a:r>
              <a:rPr lang="zh-CN" altLang="en-US" baseline="0" dirty="0" smtClean="0"/>
              <a:t>的半角矩阵。它的每一行和每一列都和</a:t>
            </a:r>
            <a:r>
              <a:rPr lang="en-US" altLang="zh-CN" baseline="0" dirty="0" smtClean="0"/>
              <a:t>Load/Store Queue</a:t>
            </a:r>
            <a:r>
              <a:rPr lang="zh-CN" altLang="en-US" baseline="0" dirty="0" smtClean="0"/>
              <a:t>中的一个表项对应。</a:t>
            </a:r>
            <a:endParaRPr lang="zh-CN" altLang="en-US" dirty="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24</a:t>
            </a:fld>
            <a:endParaRPr lang="zh-CN" altLang="en-US"/>
          </a:p>
        </p:txBody>
      </p:sp>
    </p:spTree>
    <p:extLst>
      <p:ext uri="{BB962C8B-B14F-4D97-AF65-F5344CB8AC3E}">
        <p14:creationId xmlns:p14="http://schemas.microsoft.com/office/powerpoint/2010/main" val="39456271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下面以一个</a:t>
            </a:r>
            <a:r>
              <a:rPr lang="en-US" altLang="zh-CN" dirty="0" smtClean="0"/>
              <a:t>6</a:t>
            </a:r>
            <a:r>
              <a:rPr lang="zh-CN" altLang="en-US" dirty="0" smtClean="0"/>
              <a:t>个表项的</a:t>
            </a:r>
            <a:r>
              <a:rPr lang="en-US" altLang="zh-CN" dirty="0" smtClean="0"/>
              <a:t>Indetermination Matrix </a:t>
            </a:r>
            <a:r>
              <a:rPr lang="zh-CN" altLang="en-US" dirty="0" smtClean="0"/>
              <a:t>来说明一下</a:t>
            </a:r>
            <a:r>
              <a:rPr lang="en-US" altLang="zh-CN" dirty="0" smtClean="0"/>
              <a:t>Indetermination</a:t>
            </a:r>
            <a:r>
              <a:rPr lang="en-US" altLang="zh-CN" baseline="0" dirty="0" smtClean="0"/>
              <a:t> Matrix</a:t>
            </a:r>
            <a:r>
              <a:rPr lang="zh-CN" altLang="en-US" dirty="0" smtClean="0"/>
              <a:t>的更新规则：每一个访存指令</a:t>
            </a:r>
            <a:r>
              <a:rPr lang="zh-CN" altLang="en-US" baseline="0" dirty="0" smtClean="0"/>
              <a:t>， 在 </a:t>
            </a:r>
            <a:r>
              <a:rPr lang="en-US" altLang="zh-CN" baseline="0" dirty="0" smtClean="0"/>
              <a:t>Load/Store Queue</a:t>
            </a:r>
            <a:r>
              <a:rPr lang="zh-CN" altLang="en-US" baseline="0" dirty="0" smtClean="0"/>
              <a:t>中分配表项的同时，把它在 </a:t>
            </a:r>
            <a:r>
              <a:rPr lang="en-US" altLang="zh-CN" baseline="0" dirty="0" smtClean="0"/>
              <a:t>Indetermination</a:t>
            </a:r>
            <a:r>
              <a:rPr lang="zh-CN" altLang="en-US" baseline="0" dirty="0" smtClean="0"/>
              <a:t> </a:t>
            </a:r>
            <a:r>
              <a:rPr lang="en-US" altLang="zh-CN" baseline="0" dirty="0" smtClean="0"/>
              <a:t>Matrix </a:t>
            </a:r>
            <a:r>
              <a:rPr lang="zh-CN" altLang="en-US" baseline="0" dirty="0" smtClean="0"/>
              <a:t>中对应的列 置为</a:t>
            </a:r>
            <a:r>
              <a:rPr lang="en-US" altLang="zh-CN" baseline="0" dirty="0" smtClean="0"/>
              <a:t>1</a:t>
            </a:r>
            <a:r>
              <a:rPr lang="zh-CN" altLang="en-US" baseline="0" dirty="0" smtClean="0"/>
              <a:t>；当它完成地址计算时，把对应的列清零。</a:t>
            </a:r>
            <a:endParaRPr lang="en-US" altLang="zh-CN" baseline="0" dirty="0" smtClean="0"/>
          </a:p>
          <a:p>
            <a:endParaRPr lang="en-US" altLang="zh-CN" baseline="0" dirty="0" smtClean="0"/>
          </a:p>
          <a:p>
            <a:r>
              <a:rPr lang="zh-CN" altLang="en-US" baseline="0" dirty="0" smtClean="0"/>
              <a:t>当我们要发射一条指令时，检查它之前的指令都有没有计算完地址，也就是看它之前的指令对应的列是不是都为</a:t>
            </a:r>
            <a:r>
              <a:rPr lang="en-US" altLang="zh-CN" baseline="0" dirty="0" smtClean="0"/>
              <a:t>0.</a:t>
            </a:r>
            <a:r>
              <a:rPr lang="zh-CN" altLang="en-US" baseline="0" dirty="0" smtClean="0"/>
              <a:t>如果满足这个条件，且操作 数就绪，就把它从</a:t>
            </a:r>
            <a:r>
              <a:rPr lang="en-US" altLang="zh-CN" baseline="0" dirty="0" smtClean="0"/>
              <a:t>Load/Store Queue</a:t>
            </a:r>
            <a:r>
              <a:rPr lang="zh-CN" altLang="en-US" baseline="0" dirty="0" smtClean="0"/>
              <a:t>中发射出去。</a:t>
            </a:r>
            <a:endParaRPr lang="en-US" altLang="zh-CN" baseline="0" dirty="0" smtClean="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25</a:t>
            </a:fld>
            <a:endParaRPr lang="zh-CN" altLang="en-US"/>
          </a:p>
        </p:txBody>
      </p:sp>
    </p:spTree>
    <p:extLst>
      <p:ext uri="{BB962C8B-B14F-4D97-AF65-F5344CB8AC3E}">
        <p14:creationId xmlns:p14="http://schemas.microsoft.com/office/powerpoint/2010/main" val="7847393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比如说，在</a:t>
            </a:r>
            <a:r>
              <a:rPr lang="en-US" altLang="zh-CN" dirty="0" smtClean="0"/>
              <a:t>Load/Store</a:t>
            </a:r>
            <a:r>
              <a:rPr lang="en-US" altLang="zh-CN" baseline="0" dirty="0" smtClean="0"/>
              <a:t> Queue</a:t>
            </a:r>
            <a:r>
              <a:rPr lang="zh-CN" altLang="en-US" baseline="0" dirty="0" smtClean="0"/>
              <a:t>中有如下指令，对应的</a:t>
            </a:r>
            <a:r>
              <a:rPr lang="en-US" altLang="zh-CN" baseline="0" dirty="0" smtClean="0"/>
              <a:t>Indetermination Matrix</a:t>
            </a:r>
            <a:r>
              <a:rPr lang="zh-CN" altLang="en-US" baseline="0" dirty="0" smtClean="0"/>
              <a:t>的状态如下：</a:t>
            </a:r>
            <a:endParaRPr lang="en-US" altLang="zh-CN" baseline="0" dirty="0" smtClean="0"/>
          </a:p>
          <a:p>
            <a:endParaRPr lang="en-US" altLang="zh-CN" baseline="0" dirty="0" smtClean="0"/>
          </a:p>
          <a:p>
            <a:r>
              <a:rPr lang="zh-CN" altLang="en-US" baseline="0" dirty="0" smtClean="0"/>
              <a:t>在周期一的时候，将</a:t>
            </a:r>
            <a:r>
              <a:rPr lang="en-US" altLang="zh-CN" baseline="0" dirty="0" smtClean="0"/>
              <a:t>load 1 </a:t>
            </a:r>
            <a:r>
              <a:rPr lang="zh-CN" altLang="en-US" baseline="0" dirty="0" smtClean="0"/>
              <a:t>指令发射出去。</a:t>
            </a:r>
            <a:endParaRPr lang="en-US" altLang="zh-CN" baseline="0" dirty="0" smtClean="0"/>
          </a:p>
          <a:p>
            <a:r>
              <a:rPr lang="zh-CN" altLang="en-US" baseline="0" dirty="0" smtClean="0"/>
              <a:t>在周期四的时候计算完地址，并将第一列清零。</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这个时候我们检查</a:t>
            </a:r>
            <a:r>
              <a:rPr lang="en-US" altLang="zh-CN" baseline="0" dirty="0" smtClean="0"/>
              <a:t>Indetermination Matrix</a:t>
            </a:r>
            <a:r>
              <a:rPr lang="zh-CN" altLang="en-US" baseline="0" dirty="0" smtClean="0"/>
              <a:t>看，</a:t>
            </a:r>
            <a:r>
              <a:rPr lang="en-US" altLang="zh-CN" baseline="0" dirty="0" smtClean="0"/>
              <a:t>Load/Store Queue</a:t>
            </a:r>
            <a:r>
              <a:rPr lang="zh-CN" altLang="en-US" baseline="0" dirty="0" smtClean="0"/>
              <a:t>中的剩余指令 </a:t>
            </a:r>
            <a:r>
              <a:rPr lang="en-US" altLang="zh-CN" baseline="0" dirty="0" smtClean="0"/>
              <a:t>L2,S1,L3</a:t>
            </a:r>
            <a:r>
              <a:rPr lang="zh-CN" altLang="en-US" baseline="0" dirty="0" smtClean="0"/>
              <a:t>哪条指令可以发射 ，只有</a:t>
            </a:r>
            <a:r>
              <a:rPr lang="en-US" altLang="zh-CN" baseline="0" dirty="0" smtClean="0"/>
              <a:t>L2</a:t>
            </a:r>
            <a:r>
              <a:rPr lang="zh-CN" altLang="en-US" baseline="0" dirty="0" smtClean="0"/>
              <a:t>满足他前面的指令对应的列都为</a:t>
            </a:r>
            <a:r>
              <a:rPr lang="en-US" altLang="zh-CN" baseline="0" dirty="0" smtClean="0"/>
              <a:t>0</a:t>
            </a:r>
            <a:r>
              <a:rPr lang="zh-CN" altLang="en-US" baseline="0" dirty="0" smtClean="0"/>
              <a:t>，因此只有</a:t>
            </a:r>
            <a:r>
              <a:rPr lang="en-US" altLang="zh-CN" baseline="0" dirty="0" smtClean="0"/>
              <a:t>L2</a:t>
            </a:r>
            <a:r>
              <a:rPr lang="zh-CN" altLang="en-US" baseline="0" dirty="0" smtClean="0"/>
              <a:t>指令满足发射条件。如果</a:t>
            </a:r>
            <a:r>
              <a:rPr lang="en-US" altLang="zh-CN" baseline="0" dirty="0" smtClean="0"/>
              <a:t>L2</a:t>
            </a:r>
            <a:r>
              <a:rPr lang="zh-CN" altLang="en-US" baseline="0" dirty="0" smtClean="0"/>
              <a:t>的操作数就绪，就把它发射出去。</a:t>
            </a:r>
            <a:endParaRPr lang="en-US" altLang="zh-CN" baseline="0" dirty="0" smtClean="0"/>
          </a:p>
          <a:p>
            <a:endParaRPr lang="en-US" altLang="zh-CN" baseline="0" dirty="0" smtClean="0"/>
          </a:p>
          <a:p>
            <a:r>
              <a:rPr lang="zh-CN" altLang="en-US" baseline="0" dirty="0" smtClean="0"/>
              <a:t>在周期</a:t>
            </a:r>
            <a:r>
              <a:rPr lang="en-US" altLang="zh-CN" baseline="0" dirty="0" smtClean="0"/>
              <a:t>7 </a:t>
            </a:r>
            <a:r>
              <a:rPr lang="zh-CN" altLang="en-US" baseline="0" dirty="0" smtClean="0"/>
              <a:t>的时候计算完地址，将相应的列清零。</a:t>
            </a:r>
            <a:endParaRPr lang="zh-CN" altLang="en-US" dirty="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26</a:t>
            </a:fld>
            <a:endParaRPr lang="zh-CN" altLang="en-US"/>
          </a:p>
        </p:txBody>
      </p:sp>
    </p:spTree>
    <p:extLst>
      <p:ext uri="{BB962C8B-B14F-4D97-AF65-F5344CB8AC3E}">
        <p14:creationId xmlns:p14="http://schemas.microsoft.com/office/powerpoint/2010/main" val="41569170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指令从</a:t>
            </a:r>
            <a:r>
              <a:rPr lang="zh-CN" altLang="en-US" baseline="0" dirty="0" smtClean="0"/>
              <a:t> </a:t>
            </a:r>
            <a:r>
              <a:rPr lang="en-US" altLang="zh-CN" baseline="0" dirty="0" smtClean="0"/>
              <a:t>Load/Store Queue </a:t>
            </a:r>
            <a:r>
              <a:rPr lang="zh-CN" altLang="en-US" baseline="0" dirty="0" smtClean="0"/>
              <a:t>中发射出去之后，进入</a:t>
            </a:r>
            <a:r>
              <a:rPr lang="en-US" altLang="zh-CN" baseline="0" dirty="0" smtClean="0"/>
              <a:t>Read</a:t>
            </a:r>
            <a:r>
              <a:rPr lang="zh-CN" altLang="en-US" baseline="0" dirty="0" smtClean="0"/>
              <a:t>这一流水级，从寄存器堆中读取操作数。</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27</a:t>
            </a:fld>
            <a:endParaRPr lang="zh-CN" altLang="en-US"/>
          </a:p>
        </p:txBody>
      </p:sp>
    </p:spTree>
    <p:extLst>
      <p:ext uri="{BB962C8B-B14F-4D97-AF65-F5344CB8AC3E}">
        <p14:creationId xmlns:p14="http://schemas.microsoft.com/office/powerpoint/2010/main" val="37455925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接下来进行地址计算。</a:t>
            </a:r>
          </a:p>
          <a:p>
            <a:endParaRPr lang="zh-CN" altLang="en-US" dirty="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28</a:t>
            </a:fld>
            <a:endParaRPr lang="zh-CN" altLang="en-US"/>
          </a:p>
        </p:txBody>
      </p:sp>
    </p:spTree>
    <p:extLst>
      <p:ext uri="{BB962C8B-B14F-4D97-AF65-F5344CB8AC3E}">
        <p14:creationId xmlns:p14="http://schemas.microsoft.com/office/powerpoint/2010/main" val="37455925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完成地址计算之后，指令进入</a:t>
            </a:r>
            <a:r>
              <a:rPr lang="en-US" altLang="zh-CN" dirty="0" smtClean="0"/>
              <a:t>Disambiguation </a:t>
            </a:r>
            <a:r>
              <a:rPr lang="zh-CN" altLang="en-US" dirty="0" smtClean="0"/>
              <a:t>级。在这一级</a:t>
            </a:r>
            <a:r>
              <a:rPr lang="zh-CN" altLang="en-US" baseline="0" dirty="0" smtClean="0"/>
              <a:t>，主要的工作是处理</a:t>
            </a:r>
            <a:r>
              <a:rPr lang="en-US" altLang="zh-CN" baseline="0" dirty="0" smtClean="0"/>
              <a:t>RAW</a:t>
            </a:r>
            <a:r>
              <a:rPr lang="zh-CN" altLang="en-US" baseline="0" dirty="0" smtClean="0"/>
              <a:t>相关。</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r>
              <a:rPr lang="en-US" altLang="zh-CN" dirty="0" smtClean="0"/>
              <a:t>Load</a:t>
            </a:r>
            <a:r>
              <a:rPr lang="zh-CN" altLang="en-US" dirty="0" smtClean="0"/>
              <a:t>指令和</a:t>
            </a:r>
            <a:r>
              <a:rPr lang="en-US" altLang="zh-CN" dirty="0" smtClean="0"/>
              <a:t>Store</a:t>
            </a:r>
            <a:r>
              <a:rPr lang="zh-CN" altLang="en-US" dirty="0" smtClean="0"/>
              <a:t>指令会被写入</a:t>
            </a:r>
            <a:r>
              <a:rPr lang="zh-CN" altLang="en-US" baseline="0" dirty="0" smtClean="0"/>
              <a:t> </a:t>
            </a:r>
            <a:r>
              <a:rPr lang="en-US" altLang="zh-CN" baseline="0" dirty="0" smtClean="0"/>
              <a:t>Address Queue</a:t>
            </a:r>
            <a:r>
              <a:rPr lang="zh-CN" altLang="en-US" baseline="0" dirty="0" smtClean="0"/>
              <a:t>中。</a:t>
            </a:r>
            <a:endParaRPr lang="en-US" altLang="zh-CN" dirty="0" smtClean="0"/>
          </a:p>
          <a:p>
            <a:endParaRPr lang="en-US" altLang="zh-CN" dirty="0" smtClean="0"/>
          </a:p>
          <a:p>
            <a:r>
              <a:rPr lang="en-US" altLang="zh-CN" baseline="0" dirty="0" smtClean="0"/>
              <a:t>Store</a:t>
            </a:r>
            <a:r>
              <a:rPr lang="zh-CN" altLang="en-US" baseline="0" dirty="0" smtClean="0"/>
              <a:t>指令将会一直被保存在</a:t>
            </a:r>
            <a:r>
              <a:rPr lang="en-US" altLang="zh-CN" baseline="0" dirty="0" smtClean="0"/>
              <a:t>Address Queue </a:t>
            </a:r>
            <a:r>
              <a:rPr lang="zh-CN" altLang="en-US" baseline="0" dirty="0" smtClean="0"/>
              <a:t>中，直到它可以提交</a:t>
            </a:r>
            <a:r>
              <a:rPr lang="en-US" altLang="zh-CN" baseline="0" dirty="0" smtClean="0"/>
              <a:t>(Completion Queue </a:t>
            </a:r>
            <a:r>
              <a:rPr lang="zh-CN" altLang="en-US" baseline="0" dirty="0" smtClean="0"/>
              <a:t>的首表项</a:t>
            </a:r>
            <a:r>
              <a:rPr lang="en-US" altLang="zh-CN" baseline="0" dirty="0" smtClean="0"/>
              <a:t>)</a:t>
            </a:r>
            <a:r>
              <a:rPr lang="zh-CN" altLang="en-US" baseline="0" dirty="0" smtClean="0"/>
              <a:t>时，才会将数据写入</a:t>
            </a:r>
            <a:r>
              <a:rPr lang="en-US" altLang="zh-CN" baseline="0" dirty="0" smtClean="0"/>
              <a:t>Cache</a:t>
            </a:r>
            <a:r>
              <a:rPr lang="zh-CN" altLang="en-US" baseline="0" dirty="0" smtClean="0"/>
              <a:t>，同时更新</a:t>
            </a:r>
            <a:r>
              <a:rPr lang="en-US" altLang="zh-CN" baseline="0" dirty="0" smtClean="0"/>
              <a:t>Dependency Matrix</a:t>
            </a:r>
            <a:r>
              <a:rPr lang="zh-CN" altLang="en-US" baseline="0" dirty="0" smtClean="0"/>
              <a:t>。</a:t>
            </a:r>
            <a:endParaRPr lang="en-US" altLang="zh-CN" baseline="0" dirty="0" smtClean="0"/>
          </a:p>
          <a:p>
            <a:endParaRPr lang="en-US" altLang="zh-CN" baseline="0" dirty="0" smtClean="0"/>
          </a:p>
          <a:p>
            <a:r>
              <a:rPr lang="en-US" altLang="zh-CN" baseline="0" dirty="0" smtClean="0"/>
              <a:t>Load</a:t>
            </a:r>
            <a:r>
              <a:rPr lang="zh-CN" altLang="en-US" baseline="0" dirty="0" smtClean="0"/>
              <a:t>指令在写入</a:t>
            </a:r>
            <a:r>
              <a:rPr lang="en-US" altLang="zh-CN" baseline="0" dirty="0" smtClean="0"/>
              <a:t>Address Queue</a:t>
            </a:r>
            <a:r>
              <a:rPr lang="zh-CN" altLang="en-US" baseline="0" dirty="0" smtClean="0"/>
              <a:t>的同时，还需要将它的地址和它之前的</a:t>
            </a:r>
            <a:r>
              <a:rPr lang="en-US" altLang="zh-CN" baseline="0" dirty="0" smtClean="0"/>
              <a:t>Store</a:t>
            </a:r>
            <a:r>
              <a:rPr lang="zh-CN" altLang="en-US" baseline="0" dirty="0" smtClean="0"/>
              <a:t>指令的地址进行比较，</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     </a:t>
            </a:r>
            <a:r>
              <a:rPr lang="zh-CN" altLang="en-US" baseline="0" dirty="0" smtClean="0"/>
              <a:t>如果地址发生匹配，则表明它和之前的</a:t>
            </a:r>
            <a:r>
              <a:rPr lang="en-US" altLang="zh-CN" baseline="0" dirty="0" smtClean="0"/>
              <a:t>Store</a:t>
            </a:r>
            <a:r>
              <a:rPr lang="zh-CN" altLang="en-US" baseline="0" dirty="0" smtClean="0"/>
              <a:t>指令直接存在</a:t>
            </a:r>
            <a:r>
              <a:rPr lang="en-US" altLang="zh-CN" baseline="0" dirty="0" smtClean="0"/>
              <a:t>RAW</a:t>
            </a:r>
            <a:r>
              <a:rPr lang="zh-CN" altLang="en-US" baseline="0" dirty="0" smtClean="0"/>
              <a:t>相关，</a:t>
            </a:r>
            <a:r>
              <a:rPr lang="en-US" altLang="zh-CN" baseline="0" dirty="0" smtClean="0"/>
              <a:t>Load</a:t>
            </a:r>
            <a:r>
              <a:rPr lang="zh-CN" altLang="en-US" baseline="0" dirty="0" smtClean="0"/>
              <a:t>指令将会一直停留在</a:t>
            </a:r>
            <a:r>
              <a:rPr lang="en-US" altLang="zh-CN" baseline="0" dirty="0" smtClean="0"/>
              <a:t>Address Queue</a:t>
            </a:r>
            <a:r>
              <a:rPr lang="zh-CN" altLang="en-US" baseline="0" dirty="0" smtClean="0"/>
              <a:t>中直到</a:t>
            </a:r>
            <a:r>
              <a:rPr lang="en-US" altLang="zh-CN" baseline="0" dirty="0" smtClean="0"/>
              <a:t>RAW</a:t>
            </a:r>
            <a:r>
              <a:rPr lang="zh-CN" altLang="en-US" baseline="0" dirty="0" smtClean="0"/>
              <a:t>解除之后，才重新开始访存。</a:t>
            </a:r>
            <a:endParaRPr lang="zh-CN" altLang="en-US" dirty="0" smtClean="0"/>
          </a:p>
          <a:p>
            <a:endParaRPr lang="en-US" altLang="zh-CN" baseline="0" dirty="0" smtClean="0"/>
          </a:p>
          <a:p>
            <a:r>
              <a:rPr lang="en-US" altLang="zh-CN" baseline="0" dirty="0" smtClean="0"/>
              <a:t>    </a:t>
            </a:r>
            <a:r>
              <a:rPr lang="zh-CN" altLang="en-US" baseline="0" dirty="0" smtClean="0"/>
              <a:t>否则的话，</a:t>
            </a:r>
            <a:r>
              <a:rPr lang="en-US" altLang="zh-CN" baseline="0" dirty="0" smtClean="0"/>
              <a:t>Load</a:t>
            </a:r>
            <a:r>
              <a:rPr lang="zh-CN" altLang="en-US" baseline="0" dirty="0" smtClean="0"/>
              <a:t>指令访问</a:t>
            </a:r>
            <a:r>
              <a:rPr lang="en-US" altLang="zh-CN" baseline="0" dirty="0" smtClean="0"/>
              <a:t>Cache</a:t>
            </a:r>
            <a:r>
              <a:rPr lang="zh-CN" altLang="en-US" baseline="0" dirty="0" smtClean="0"/>
              <a:t>读取操作数，指令执行完成。</a:t>
            </a:r>
            <a:endParaRPr lang="en-US" altLang="zh-CN" baseline="0" dirty="0" smtClean="0"/>
          </a:p>
          <a:p>
            <a:endParaRPr lang="en-US" altLang="zh-CN" baseline="0" dirty="0" smtClean="0"/>
          </a:p>
          <a:p>
            <a:endParaRPr lang="en-US" altLang="zh-CN" baseline="0" dirty="0" smtClean="0"/>
          </a:p>
          <a:p>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    </a:t>
            </a:r>
            <a:r>
              <a:rPr lang="zh-CN" altLang="en-US" baseline="0" dirty="0" smtClean="0"/>
              <a:t>如果地址发生匹配，则表明它和之前的</a:t>
            </a:r>
            <a:r>
              <a:rPr lang="en-US" altLang="zh-CN" baseline="0" dirty="0" smtClean="0"/>
              <a:t>Store</a:t>
            </a:r>
            <a:r>
              <a:rPr lang="zh-CN" altLang="en-US" baseline="0" dirty="0" smtClean="0"/>
              <a:t>指令直接存在</a:t>
            </a:r>
            <a:r>
              <a:rPr lang="en-US" altLang="zh-CN" baseline="0" dirty="0" smtClean="0"/>
              <a:t>RAW</a:t>
            </a:r>
            <a:r>
              <a:rPr lang="zh-CN" altLang="en-US" baseline="0" dirty="0" smtClean="0"/>
              <a:t>相关，</a:t>
            </a:r>
            <a:r>
              <a:rPr lang="en-US" altLang="zh-CN" baseline="0" dirty="0" smtClean="0"/>
              <a:t>Dependency Matrix</a:t>
            </a:r>
            <a:r>
              <a:rPr lang="zh-CN" altLang="en-US" baseline="0" dirty="0" smtClean="0"/>
              <a:t>中对应的单元格会被置 </a:t>
            </a:r>
            <a:r>
              <a:rPr lang="en-US" altLang="zh-CN" baseline="0" dirty="0" smtClean="0"/>
              <a:t>1</a:t>
            </a:r>
            <a:r>
              <a:rPr lang="zh-CN" altLang="en-US" baseline="0" dirty="0" smtClean="0"/>
              <a:t>。如果存在</a:t>
            </a:r>
            <a:r>
              <a:rPr lang="en-US" altLang="zh-CN" baseline="0" dirty="0" smtClean="0"/>
              <a:t>RAW</a:t>
            </a:r>
            <a:r>
              <a:rPr lang="zh-CN" altLang="en-US" baseline="0" dirty="0" smtClean="0"/>
              <a:t>相关的话，</a:t>
            </a:r>
            <a:r>
              <a:rPr lang="en-US" altLang="zh-CN" baseline="0" dirty="0" smtClean="0"/>
              <a:t>Load</a:t>
            </a:r>
            <a:r>
              <a:rPr lang="zh-CN" altLang="en-US" baseline="0" dirty="0" smtClean="0"/>
              <a:t>指令将会一直停留在</a:t>
            </a:r>
            <a:r>
              <a:rPr lang="en-US" altLang="zh-CN" baseline="0" dirty="0" smtClean="0"/>
              <a:t>Address Queue</a:t>
            </a:r>
            <a:r>
              <a:rPr lang="zh-CN" altLang="en-US" baseline="0" dirty="0" smtClean="0"/>
              <a:t>中直到它不再和之前的</a:t>
            </a:r>
            <a:r>
              <a:rPr lang="en-US" altLang="zh-CN" baseline="0" dirty="0" smtClean="0"/>
              <a:t>Store</a:t>
            </a:r>
            <a:r>
              <a:rPr lang="zh-CN" altLang="en-US" baseline="0" dirty="0" smtClean="0"/>
              <a:t>指令存在</a:t>
            </a:r>
            <a:r>
              <a:rPr lang="en-US" altLang="zh-CN" baseline="0" dirty="0" smtClean="0"/>
              <a:t>RAW</a:t>
            </a:r>
            <a:r>
              <a:rPr lang="zh-CN" altLang="en-US" baseline="0" dirty="0" smtClean="0"/>
              <a:t>相关。</a:t>
            </a:r>
            <a:endParaRPr lang="zh-CN" altLang="en-US" dirty="0" smtClean="0"/>
          </a:p>
          <a:p>
            <a:endParaRPr lang="en-US" altLang="zh-CN" baseline="0" dirty="0" smtClean="0"/>
          </a:p>
          <a:p>
            <a:r>
              <a:rPr lang="en-US" altLang="zh-CN" baseline="0" dirty="0" smtClean="0"/>
              <a:t>    </a:t>
            </a:r>
            <a:r>
              <a:rPr lang="zh-CN" altLang="en-US" baseline="0" dirty="0" smtClean="0"/>
              <a:t>否则的话，</a:t>
            </a:r>
            <a:r>
              <a:rPr lang="en-US" altLang="zh-CN" baseline="0" dirty="0" smtClean="0"/>
              <a:t>Load</a:t>
            </a:r>
            <a:r>
              <a:rPr lang="zh-CN" altLang="en-US" baseline="0" dirty="0" smtClean="0"/>
              <a:t>指令访问</a:t>
            </a:r>
            <a:r>
              <a:rPr lang="en-US" altLang="zh-CN" baseline="0" dirty="0" smtClean="0"/>
              <a:t>Cache</a:t>
            </a:r>
            <a:r>
              <a:rPr lang="zh-CN" altLang="en-US" baseline="0" dirty="0" smtClean="0"/>
              <a:t>读取操作数，指令执行完成。</a:t>
            </a:r>
            <a:endParaRPr lang="en-US" altLang="zh-CN" baseline="0" dirty="0" smtClean="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29</a:t>
            </a:fld>
            <a:endParaRPr lang="zh-CN" altLang="en-US"/>
          </a:p>
        </p:txBody>
      </p:sp>
    </p:spTree>
    <p:extLst>
      <p:ext uri="{BB962C8B-B14F-4D97-AF65-F5344CB8AC3E}">
        <p14:creationId xmlns:p14="http://schemas.microsoft.com/office/powerpoint/2010/main" val="3345890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3</a:t>
            </a:fld>
            <a:endParaRPr lang="zh-CN" altLang="en-US"/>
          </a:p>
        </p:txBody>
      </p:sp>
    </p:spTree>
    <p:extLst>
      <p:ext uri="{BB962C8B-B14F-4D97-AF65-F5344CB8AC3E}">
        <p14:creationId xmlns:p14="http://schemas.microsoft.com/office/powerpoint/2010/main" val="28284514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en-US" altLang="zh-CN" dirty="0" smtClean="0"/>
              <a:t>RAW</a:t>
            </a:r>
            <a:r>
              <a:rPr lang="zh-CN" altLang="en-US" dirty="0" smtClean="0"/>
              <a:t>相关的处理，是采用了一个</a:t>
            </a:r>
            <a:r>
              <a:rPr lang="en-US" altLang="zh-CN" dirty="0" smtClean="0"/>
              <a:t>Dependency Matrix</a:t>
            </a:r>
            <a:r>
              <a:rPr lang="zh-CN" altLang="en-US" dirty="0" smtClean="0"/>
              <a:t>组件。</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Dependency</a:t>
            </a:r>
            <a:r>
              <a:rPr lang="en-US" altLang="zh-CN" baseline="0" dirty="0" smtClean="0"/>
              <a:t> Matrix</a:t>
            </a:r>
            <a:r>
              <a:rPr lang="zh-CN" altLang="en-US" baseline="0" dirty="0" smtClean="0"/>
              <a:t>组件也是一个</a:t>
            </a:r>
            <a:r>
              <a:rPr lang="en-US" altLang="zh-CN" baseline="0" dirty="0" smtClean="0"/>
              <a:t>16*16</a:t>
            </a:r>
            <a:r>
              <a:rPr lang="zh-CN" altLang="en-US" baseline="0" dirty="0" smtClean="0"/>
              <a:t>的半角矩阵。它的每一行和每一列也都和</a:t>
            </a:r>
            <a:r>
              <a:rPr lang="en-US" altLang="zh-CN" baseline="0" dirty="0" smtClean="0"/>
              <a:t>Load/Store Queue</a:t>
            </a:r>
            <a:r>
              <a:rPr lang="zh-CN" altLang="en-US" baseline="0" dirty="0" smtClean="0"/>
              <a:t>中的一个表项对应。</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如果</a:t>
            </a:r>
            <a:r>
              <a:rPr lang="en-US" altLang="zh-CN" baseline="0" dirty="0" smtClean="0"/>
              <a:t>Load</a:t>
            </a:r>
            <a:r>
              <a:rPr lang="zh-CN" altLang="en-US" baseline="0" dirty="0" smtClean="0"/>
              <a:t>指令和之前的</a:t>
            </a:r>
            <a:r>
              <a:rPr lang="en-US" altLang="zh-CN" baseline="0" dirty="0" smtClean="0"/>
              <a:t>Store</a:t>
            </a:r>
            <a:r>
              <a:rPr lang="zh-CN" altLang="en-US" baseline="0" dirty="0" smtClean="0"/>
              <a:t>指令间存在</a:t>
            </a:r>
            <a:r>
              <a:rPr lang="en-US" altLang="zh-CN" baseline="0" dirty="0" smtClean="0"/>
              <a:t>RAW</a:t>
            </a:r>
            <a:r>
              <a:rPr lang="zh-CN" altLang="en-US" baseline="0" dirty="0" smtClean="0"/>
              <a:t>相关，就会把这个相关信息记录在</a:t>
            </a:r>
            <a:r>
              <a:rPr lang="en-US" altLang="zh-CN" baseline="0" dirty="0" smtClean="0"/>
              <a:t>Dependency Matrix</a:t>
            </a:r>
            <a:r>
              <a:rPr lang="zh-CN" altLang="en-US" baseline="0" dirty="0" smtClean="0"/>
              <a:t>中。</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30</a:t>
            </a:fld>
            <a:endParaRPr lang="zh-CN" altLang="en-US"/>
          </a:p>
        </p:txBody>
      </p:sp>
    </p:spTree>
    <p:extLst>
      <p:ext uri="{BB962C8B-B14F-4D97-AF65-F5344CB8AC3E}">
        <p14:creationId xmlns:p14="http://schemas.microsoft.com/office/powerpoint/2010/main" val="37455925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下面是一个</a:t>
            </a:r>
            <a:r>
              <a:rPr lang="en-US" altLang="zh-CN" dirty="0" smtClean="0"/>
              <a:t>6</a:t>
            </a:r>
            <a:r>
              <a:rPr lang="zh-CN" altLang="en-US" dirty="0" smtClean="0"/>
              <a:t>个表项的</a:t>
            </a:r>
            <a:r>
              <a:rPr lang="en-US" altLang="zh-CN" dirty="0" smtClean="0"/>
              <a:t>Dependency</a:t>
            </a:r>
            <a:r>
              <a:rPr lang="en-US" altLang="zh-CN" baseline="0" dirty="0" smtClean="0"/>
              <a:t> Matrix</a:t>
            </a:r>
            <a:r>
              <a:rPr lang="zh-CN" altLang="en-US" baseline="0" dirty="0" smtClean="0"/>
              <a:t>的示意图。</a:t>
            </a:r>
            <a:endParaRPr lang="en-US" altLang="zh-CN" baseline="0" dirty="0" smtClean="0"/>
          </a:p>
          <a:p>
            <a:r>
              <a:rPr lang="zh-CN" altLang="en-US" dirty="0" smtClean="0"/>
              <a:t>假设</a:t>
            </a:r>
            <a:r>
              <a:rPr lang="en-US" altLang="zh-CN" dirty="0" smtClean="0"/>
              <a:t>Load</a:t>
            </a:r>
            <a:r>
              <a:rPr lang="zh-CN" altLang="en-US" dirty="0" smtClean="0"/>
              <a:t>指令对应的行为 </a:t>
            </a:r>
            <a:r>
              <a:rPr lang="en-US" altLang="zh-CN" dirty="0" err="1" smtClean="0"/>
              <a:t>i</a:t>
            </a:r>
            <a:r>
              <a:rPr lang="en-US" altLang="zh-CN" dirty="0" smtClean="0"/>
              <a:t>,</a:t>
            </a:r>
            <a:r>
              <a:rPr lang="en-US" altLang="zh-CN" baseline="0" dirty="0" smtClean="0"/>
              <a:t> Store</a:t>
            </a:r>
            <a:r>
              <a:rPr lang="zh-CN" altLang="en-US" baseline="0" dirty="0" smtClean="0"/>
              <a:t>指令对应的列为 </a:t>
            </a:r>
            <a:r>
              <a:rPr lang="en-US" altLang="zh-CN" baseline="0" dirty="0" smtClean="0"/>
              <a:t>j</a:t>
            </a:r>
            <a:r>
              <a:rPr lang="zh-CN" altLang="en-US" baseline="0" dirty="0" smtClean="0"/>
              <a:t>，</a:t>
            </a:r>
            <a:r>
              <a:rPr lang="zh-CN" altLang="en-US" dirty="0" smtClean="0"/>
              <a:t>如果这条</a:t>
            </a:r>
            <a:r>
              <a:rPr lang="en-US" altLang="zh-CN" dirty="0" smtClean="0"/>
              <a:t>Load</a:t>
            </a:r>
            <a:r>
              <a:rPr lang="zh-CN" altLang="en-US" dirty="0" smtClean="0"/>
              <a:t>和</a:t>
            </a:r>
            <a:r>
              <a:rPr lang="en-US" altLang="zh-CN" dirty="0" smtClean="0"/>
              <a:t>Store</a:t>
            </a:r>
            <a:r>
              <a:rPr lang="zh-CN" altLang="en-US" dirty="0" smtClean="0"/>
              <a:t>指令间存在</a:t>
            </a:r>
            <a:r>
              <a:rPr lang="en-US" altLang="zh-CN" dirty="0" smtClean="0"/>
              <a:t>RAW</a:t>
            </a:r>
            <a:r>
              <a:rPr lang="zh-CN" altLang="en-US" dirty="0" smtClean="0"/>
              <a:t>相关，</a:t>
            </a:r>
            <a:r>
              <a:rPr lang="zh-CN" altLang="en-US" baseline="0" dirty="0" smtClean="0"/>
              <a:t>就将 </a:t>
            </a:r>
            <a:r>
              <a:rPr lang="en-US" altLang="zh-CN" baseline="0" dirty="0" smtClean="0"/>
              <a:t>(</a:t>
            </a:r>
            <a:r>
              <a:rPr lang="en-US" altLang="zh-CN" baseline="0" dirty="0" err="1" smtClean="0"/>
              <a:t>i,j</a:t>
            </a:r>
            <a:r>
              <a:rPr lang="en-US" altLang="zh-CN" baseline="0" dirty="0" smtClean="0"/>
              <a:t>) </a:t>
            </a:r>
            <a:r>
              <a:rPr lang="zh-CN" altLang="en-US" baseline="0" dirty="0" smtClean="0"/>
              <a:t>设置为</a:t>
            </a:r>
            <a:r>
              <a:rPr lang="en-US" altLang="zh-CN" baseline="0" dirty="0" smtClean="0"/>
              <a:t>1.</a:t>
            </a:r>
          </a:p>
          <a:p>
            <a:r>
              <a:rPr lang="zh-CN" altLang="en-US" baseline="0" dirty="0" smtClean="0"/>
              <a:t>当</a:t>
            </a:r>
            <a:r>
              <a:rPr lang="en-US" altLang="zh-CN" baseline="0" dirty="0" smtClean="0"/>
              <a:t>Store</a:t>
            </a:r>
            <a:r>
              <a:rPr lang="zh-CN" altLang="en-US" baseline="0" dirty="0" smtClean="0"/>
              <a:t>指令完成访存操作后，就将其所对应的列上的所有</a:t>
            </a:r>
            <a:r>
              <a:rPr lang="en-US" altLang="zh-CN" baseline="0" dirty="0" smtClean="0"/>
              <a:t>1 </a:t>
            </a:r>
            <a:r>
              <a:rPr lang="zh-CN" altLang="en-US" baseline="0" dirty="0" smtClean="0"/>
              <a:t>清零。</a:t>
            </a:r>
            <a:endParaRPr lang="en-US" altLang="zh-CN" baseline="0" dirty="0" smtClean="0"/>
          </a:p>
          <a:p>
            <a:endParaRPr lang="en-US" altLang="zh-CN" baseline="0" dirty="0" smtClean="0"/>
          </a:p>
          <a:p>
            <a:r>
              <a:rPr lang="en-US" altLang="zh-CN" baseline="0" dirty="0" smtClean="0"/>
              <a:t>Load</a:t>
            </a:r>
            <a:r>
              <a:rPr lang="zh-CN" altLang="en-US" baseline="0" dirty="0" smtClean="0"/>
              <a:t>指令将一直等到它所对应的行上都为</a:t>
            </a:r>
            <a:r>
              <a:rPr lang="en-US" altLang="zh-CN" baseline="0" dirty="0" smtClean="0"/>
              <a:t>0</a:t>
            </a:r>
            <a:r>
              <a:rPr lang="zh-CN" altLang="en-US" baseline="0" dirty="0" smtClean="0"/>
              <a:t>， 才能重新开始执行。</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31</a:t>
            </a:fld>
            <a:endParaRPr lang="zh-CN" altLang="en-US"/>
          </a:p>
        </p:txBody>
      </p:sp>
    </p:spTree>
    <p:extLst>
      <p:ext uri="{BB962C8B-B14F-4D97-AF65-F5344CB8AC3E}">
        <p14:creationId xmlns:p14="http://schemas.microsoft.com/office/powerpoint/2010/main" val="38409447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32</a:t>
            </a:fld>
            <a:endParaRPr lang="zh-CN" altLang="en-US"/>
          </a:p>
        </p:txBody>
      </p:sp>
    </p:spTree>
    <p:extLst>
      <p:ext uri="{BB962C8B-B14F-4D97-AF65-F5344CB8AC3E}">
        <p14:creationId xmlns:p14="http://schemas.microsoft.com/office/powerpoint/2010/main" val="22433271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至今为止，存储器消歧策略的最先进的技术是</a:t>
            </a:r>
            <a:r>
              <a:rPr lang="zh-CN" altLang="en-US" baseline="0" dirty="0" smtClean="0"/>
              <a:t> </a:t>
            </a:r>
            <a:r>
              <a:rPr lang="en-US" altLang="zh-CN" baseline="0" dirty="0" smtClean="0"/>
              <a:t>Speculative Memory Disambiguation</a:t>
            </a:r>
          </a:p>
          <a:p>
            <a:r>
              <a:rPr lang="zh-CN" altLang="en-US" baseline="0" dirty="0" smtClean="0"/>
              <a:t>这种消歧策略已经在</a:t>
            </a:r>
            <a:r>
              <a:rPr lang="en-US" altLang="zh-CN" baseline="0" dirty="0" smtClean="0"/>
              <a:t>Alpha 21264</a:t>
            </a:r>
            <a:r>
              <a:rPr lang="zh-CN" altLang="en-US" baseline="0" dirty="0" smtClean="0"/>
              <a:t>，</a:t>
            </a:r>
            <a:r>
              <a:rPr lang="en-US" altLang="zh-CN" baseline="0" dirty="0" smtClean="0"/>
              <a:t>Intel Core</a:t>
            </a:r>
            <a:r>
              <a:rPr lang="zh-CN" altLang="en-US" baseline="0" dirty="0" smtClean="0"/>
              <a:t>系列中使用。</a:t>
            </a:r>
            <a:endParaRPr lang="en-US" altLang="zh-CN" baseline="0" dirty="0" smtClean="0"/>
          </a:p>
          <a:p>
            <a:r>
              <a:rPr lang="zh-CN" altLang="en-US" baseline="0" dirty="0" smtClean="0"/>
              <a:t>这里， 先对</a:t>
            </a:r>
            <a:r>
              <a:rPr lang="en-US" altLang="zh-CN" baseline="0" dirty="0" smtClean="0"/>
              <a:t>Speculative Memory Disambiguation</a:t>
            </a:r>
            <a:r>
              <a:rPr lang="zh-CN" altLang="en-US" baseline="0" dirty="0" smtClean="0"/>
              <a:t>进行一个简介，然后介绍一下</a:t>
            </a:r>
            <a:r>
              <a:rPr lang="en-US" altLang="zh-CN" baseline="0" dirty="0" err="1" smtClean="0"/>
              <a:t>Aplpha</a:t>
            </a:r>
            <a:r>
              <a:rPr lang="en-US" altLang="zh-CN" baseline="0" dirty="0" smtClean="0"/>
              <a:t> 21264</a:t>
            </a:r>
            <a:r>
              <a:rPr lang="zh-CN" altLang="en-US" baseline="0" dirty="0" smtClean="0"/>
              <a:t>中实现的这种消歧策略。</a:t>
            </a:r>
            <a:endParaRPr lang="en-US" altLang="zh-CN" baseline="0" dirty="0" smtClean="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33</a:t>
            </a:fld>
            <a:endParaRPr lang="zh-CN" altLang="en-US"/>
          </a:p>
        </p:txBody>
      </p:sp>
    </p:spTree>
    <p:extLst>
      <p:ext uri="{BB962C8B-B14F-4D97-AF65-F5344CB8AC3E}">
        <p14:creationId xmlns:p14="http://schemas.microsoft.com/office/powerpoint/2010/main" val="5196034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如果要确保程序被正确执行，就必须检查</a:t>
            </a:r>
            <a:r>
              <a:rPr lang="en-US" altLang="zh-CN" dirty="0" smtClean="0"/>
              <a:t>Load</a:t>
            </a:r>
            <a:r>
              <a:rPr lang="zh-CN" altLang="en-US" dirty="0" smtClean="0"/>
              <a:t>，</a:t>
            </a:r>
            <a:r>
              <a:rPr lang="en-US" altLang="zh-CN" dirty="0" smtClean="0"/>
              <a:t>Store</a:t>
            </a:r>
            <a:r>
              <a:rPr lang="zh-CN" altLang="en-US" dirty="0" smtClean="0"/>
              <a:t>指令序列之间存不存在相关</a:t>
            </a:r>
            <a:r>
              <a:rPr lang="zh-CN" altLang="en-US" baseline="0" dirty="0" smtClean="0"/>
              <a:t> 。因此</a:t>
            </a:r>
            <a:r>
              <a:rPr lang="en-US" altLang="zh-CN" baseline="0" dirty="0" smtClean="0"/>
              <a:t>Load</a:t>
            </a:r>
            <a:r>
              <a:rPr lang="zh-CN" altLang="en-US" baseline="0" dirty="0" smtClean="0"/>
              <a:t>指令要和之前的</a:t>
            </a:r>
            <a:r>
              <a:rPr lang="en-US" altLang="zh-CN" baseline="0" dirty="0" smtClean="0"/>
              <a:t>Store</a:t>
            </a:r>
            <a:r>
              <a:rPr lang="zh-CN" altLang="en-US" baseline="0" dirty="0" smtClean="0"/>
              <a:t>指令之间进行全相联查找，看是否发生匹配。所以当需要检查的</a:t>
            </a:r>
            <a:r>
              <a:rPr lang="en-US" altLang="zh-CN" baseline="0" dirty="0" smtClean="0"/>
              <a:t>Store</a:t>
            </a:r>
            <a:r>
              <a:rPr lang="zh-CN" altLang="en-US" baseline="0" dirty="0" smtClean="0"/>
              <a:t>指令序列比较大时，这个检测逻辑就比较复杂，甚至占用整个流水级。</a:t>
            </a:r>
            <a:endParaRPr lang="en-US" altLang="zh-CN" baseline="0" dirty="0" smtClean="0"/>
          </a:p>
          <a:p>
            <a:endParaRPr lang="en-US" altLang="zh-CN" baseline="0" dirty="0" smtClean="0"/>
          </a:p>
          <a:p>
            <a:r>
              <a:rPr lang="zh-CN" altLang="en-US" baseline="0" dirty="0" smtClean="0"/>
              <a:t>但是，程序间的相关性并不是经常存在，因此，</a:t>
            </a:r>
            <a:r>
              <a:rPr lang="zh-CN" altLang="en-US" dirty="0" smtClean="0"/>
              <a:t>处理器通过预测</a:t>
            </a:r>
            <a:r>
              <a:rPr lang="en-US" altLang="zh-CN" dirty="0" smtClean="0"/>
              <a:t>Load</a:t>
            </a:r>
            <a:r>
              <a:rPr lang="zh-CN" altLang="en-US" dirty="0" smtClean="0"/>
              <a:t>指令和之前的</a:t>
            </a:r>
            <a:r>
              <a:rPr lang="en-US" altLang="zh-CN" dirty="0" smtClean="0"/>
              <a:t>Store</a:t>
            </a:r>
            <a:r>
              <a:rPr lang="zh-CN" altLang="en-US" dirty="0" smtClean="0"/>
              <a:t>指令间不存在相关，而提前推测的发射</a:t>
            </a:r>
            <a:r>
              <a:rPr lang="en-US" altLang="zh-CN" dirty="0" smtClean="0"/>
              <a:t>Load</a:t>
            </a:r>
            <a:r>
              <a:rPr lang="zh-CN" altLang="en-US" dirty="0" smtClean="0"/>
              <a:t>指令，来提升处理器的性能。</a:t>
            </a:r>
            <a:endParaRPr lang="en-US" altLang="zh-CN" dirty="0" smtClean="0"/>
          </a:p>
          <a:p>
            <a:r>
              <a:rPr lang="zh-CN" altLang="en-US" dirty="0" smtClean="0"/>
              <a:t>使用这种策略时，</a:t>
            </a:r>
            <a:r>
              <a:rPr lang="en-US" altLang="zh-CN" dirty="0" smtClean="0"/>
              <a:t>Load</a:t>
            </a:r>
            <a:r>
              <a:rPr lang="zh-CN" altLang="en-US" dirty="0" smtClean="0"/>
              <a:t>操作不需要等待前面的</a:t>
            </a:r>
            <a:r>
              <a:rPr lang="en-US" altLang="zh-CN" dirty="0" smtClean="0"/>
              <a:t>Store</a:t>
            </a:r>
            <a:r>
              <a:rPr lang="zh-CN" altLang="en-US" dirty="0" smtClean="0"/>
              <a:t>指令计算完地址。</a:t>
            </a:r>
            <a:endParaRPr lang="en-US" altLang="zh-CN" dirty="0" smtClean="0"/>
          </a:p>
          <a:p>
            <a:r>
              <a:rPr lang="zh-CN" altLang="en-US" dirty="0" smtClean="0"/>
              <a:t>但是，当预测错误时，需要特殊的硬件来检测这种情况的发生而重新执行。</a:t>
            </a:r>
            <a:endParaRPr lang="zh-CN" altLang="en-US" dirty="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34</a:t>
            </a:fld>
            <a:endParaRPr lang="zh-CN" altLang="en-US"/>
          </a:p>
        </p:txBody>
      </p:sp>
    </p:spTree>
    <p:extLst>
      <p:ext uri="{BB962C8B-B14F-4D97-AF65-F5344CB8AC3E}">
        <p14:creationId xmlns:p14="http://schemas.microsoft.com/office/powerpoint/2010/main" val="16359290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下面以</a:t>
            </a:r>
            <a:r>
              <a:rPr lang="en-US" altLang="zh-CN" dirty="0" smtClean="0"/>
              <a:t>Alpha</a:t>
            </a:r>
            <a:r>
              <a:rPr lang="en-US" altLang="zh-CN" baseline="0" dirty="0" smtClean="0"/>
              <a:t> 21264</a:t>
            </a:r>
            <a:r>
              <a:rPr lang="zh-CN" altLang="en-US" baseline="0" dirty="0" smtClean="0"/>
              <a:t>来介绍一下 这种策略。</a:t>
            </a:r>
            <a:endParaRPr lang="en-US" altLang="zh-CN" baseline="0" dirty="0" smtClean="0"/>
          </a:p>
          <a:p>
            <a:r>
              <a:rPr lang="en-US" altLang="zh-CN" baseline="0" dirty="0" smtClean="0"/>
              <a:t>Alpha 21264</a:t>
            </a:r>
            <a:r>
              <a:rPr lang="zh-CN" altLang="en-US" baseline="0" dirty="0" smtClean="0"/>
              <a:t>是一款超标量微处理器，支持乱序的推测式执行。</a:t>
            </a:r>
            <a:endParaRPr lang="en-US" altLang="zh-CN" baseline="0" dirty="0" smtClean="0"/>
          </a:p>
          <a:p>
            <a:endParaRPr lang="en-US" altLang="zh-CN" baseline="0" dirty="0" smtClean="0"/>
          </a:p>
          <a:p>
            <a:r>
              <a:rPr lang="zh-CN" altLang="en-US" baseline="0" dirty="0" smtClean="0"/>
              <a:t>它采用了</a:t>
            </a:r>
            <a:r>
              <a:rPr lang="en-US" altLang="zh-CN" baseline="0" dirty="0" smtClean="0"/>
              <a:t>9</a:t>
            </a:r>
            <a:r>
              <a:rPr lang="zh-CN" altLang="en-US" baseline="0" dirty="0" smtClean="0"/>
              <a:t>级流水线结构：</a:t>
            </a:r>
            <a:endParaRPr lang="en-US" altLang="zh-CN" baseline="0" dirty="0" smtClean="0"/>
          </a:p>
          <a:p>
            <a:r>
              <a:rPr lang="zh-CN" altLang="en-US" dirty="0" smtClean="0"/>
              <a:t>下图是它的流水线结构的一个概略图：</a:t>
            </a:r>
            <a:endParaRPr lang="en-US" altLang="zh-CN" dirty="0" smtClean="0"/>
          </a:p>
          <a:p>
            <a:r>
              <a:rPr lang="en-US" altLang="zh-CN" dirty="0" smtClean="0"/>
              <a:t>Stage</a:t>
            </a:r>
            <a:r>
              <a:rPr lang="en-US" altLang="zh-CN" baseline="0" dirty="0" smtClean="0"/>
              <a:t> 0: </a:t>
            </a:r>
            <a:r>
              <a:rPr lang="zh-CN" altLang="en-US" baseline="0" dirty="0" smtClean="0"/>
              <a:t>每个周期取四条指令</a:t>
            </a:r>
            <a:endParaRPr lang="en-US" altLang="zh-CN" baseline="0" dirty="0" smtClean="0"/>
          </a:p>
          <a:p>
            <a:r>
              <a:rPr lang="en-US" altLang="zh-CN" dirty="0" smtClean="0"/>
              <a:t>Stage 1</a:t>
            </a:r>
            <a:r>
              <a:rPr lang="zh-CN" altLang="en-US" dirty="0" smtClean="0"/>
              <a:t>：把指令和 整点</a:t>
            </a:r>
            <a:r>
              <a:rPr lang="en-US" altLang="zh-CN" dirty="0" smtClean="0"/>
              <a:t>/</a:t>
            </a:r>
            <a:r>
              <a:rPr lang="zh-CN" altLang="en-US" dirty="0" smtClean="0"/>
              <a:t>浮点 指令队列 进行绑定</a:t>
            </a:r>
            <a:endParaRPr lang="en-US" altLang="zh-CN" dirty="0" smtClean="0"/>
          </a:p>
          <a:p>
            <a:r>
              <a:rPr lang="en-US" altLang="zh-CN" dirty="0" smtClean="0"/>
              <a:t>Stage 2</a:t>
            </a:r>
            <a:r>
              <a:rPr lang="zh-CN" altLang="en-US" dirty="0" smtClean="0"/>
              <a:t>：在</a:t>
            </a:r>
            <a:r>
              <a:rPr lang="en-US" altLang="zh-CN" dirty="0" smtClean="0"/>
              <a:t>rename</a:t>
            </a:r>
            <a:r>
              <a:rPr lang="zh-CN" altLang="en-US" dirty="0" smtClean="0"/>
              <a:t>阶段对寄存器进行重命名</a:t>
            </a:r>
            <a:endParaRPr lang="en-US" altLang="zh-CN" dirty="0" smtClean="0"/>
          </a:p>
          <a:p>
            <a:r>
              <a:rPr lang="en-US" altLang="zh-CN" dirty="0" smtClean="0"/>
              <a:t>Stage 3</a:t>
            </a:r>
            <a:r>
              <a:rPr lang="zh-CN" altLang="en-US" dirty="0" smtClean="0"/>
              <a:t>：</a:t>
            </a:r>
            <a:r>
              <a:rPr lang="en-US" altLang="zh-CN" dirty="0" smtClean="0"/>
              <a:t>Issue</a:t>
            </a:r>
            <a:r>
              <a:rPr lang="zh-CN" altLang="en-US" dirty="0" smtClean="0"/>
              <a:t>，</a:t>
            </a:r>
            <a:r>
              <a:rPr lang="zh-CN" altLang="en-US" baseline="0" dirty="0" smtClean="0"/>
              <a:t> 每周期可动态发射</a:t>
            </a:r>
            <a:r>
              <a:rPr lang="en-US" altLang="zh-CN" baseline="0" dirty="0" smtClean="0"/>
              <a:t>6</a:t>
            </a:r>
            <a:r>
              <a:rPr lang="zh-CN" altLang="en-US" baseline="0" dirty="0" smtClean="0"/>
              <a:t>条指令。</a:t>
            </a:r>
            <a:endParaRPr lang="en-US" altLang="zh-CN" baseline="0" dirty="0" smtClean="0"/>
          </a:p>
          <a:p>
            <a:r>
              <a:rPr lang="en-US" altLang="zh-CN" baseline="0" dirty="0" smtClean="0"/>
              <a:t>Stage 4</a:t>
            </a:r>
            <a:r>
              <a:rPr lang="zh-CN" altLang="en-US" baseline="0" dirty="0" smtClean="0"/>
              <a:t>：读寄存器</a:t>
            </a:r>
            <a:endParaRPr lang="en-US" altLang="zh-CN" baseline="0" dirty="0" smtClean="0"/>
          </a:p>
          <a:p>
            <a:r>
              <a:rPr lang="en-US" altLang="zh-CN" baseline="0" dirty="0" smtClean="0"/>
              <a:t>Stage 5</a:t>
            </a:r>
            <a:r>
              <a:rPr lang="zh-CN" altLang="en-US" baseline="0" dirty="0" smtClean="0"/>
              <a:t>：执行</a:t>
            </a:r>
            <a:endParaRPr lang="en-US" altLang="zh-CN" baseline="0" dirty="0" smtClean="0"/>
          </a:p>
          <a:p>
            <a:r>
              <a:rPr lang="en-US" altLang="zh-CN" baseline="0" dirty="0" smtClean="0"/>
              <a:t>Stage 8</a:t>
            </a:r>
            <a:r>
              <a:rPr lang="zh-CN" altLang="en-US" baseline="0" dirty="0" smtClean="0"/>
              <a:t>：访存</a:t>
            </a:r>
            <a:endParaRPr lang="zh-CN" altLang="en-US" dirty="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35</a:t>
            </a:fld>
            <a:endParaRPr lang="zh-CN" altLang="en-US"/>
          </a:p>
        </p:txBody>
      </p:sp>
    </p:spTree>
    <p:extLst>
      <p:ext uri="{BB962C8B-B14F-4D97-AF65-F5344CB8AC3E}">
        <p14:creationId xmlns:p14="http://schemas.microsoft.com/office/powerpoint/2010/main" val="2681197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介绍了</a:t>
            </a:r>
            <a:r>
              <a:rPr lang="en-US" altLang="zh-CN" dirty="0" smtClean="0"/>
              <a:t>Alpha 21264</a:t>
            </a:r>
            <a:r>
              <a:rPr lang="zh-CN" altLang="en-US" dirty="0" smtClean="0"/>
              <a:t>的总体流水线之后，下面看一下访存指令的执行过程。</a:t>
            </a:r>
            <a:endParaRPr lang="en-US" altLang="zh-CN" dirty="0" smtClean="0"/>
          </a:p>
          <a:p>
            <a:r>
              <a:rPr lang="en-US" altLang="zh-CN" dirty="0" smtClean="0"/>
              <a:t>Alpha 21264</a:t>
            </a:r>
            <a:r>
              <a:rPr lang="zh-CN" altLang="en-US" dirty="0" smtClean="0"/>
              <a:t>的访存操作也分为：发射，读寄存器堆，地址计算，消歧，和访存</a:t>
            </a:r>
            <a:r>
              <a:rPr lang="zh-CN" altLang="en-US" baseline="0" dirty="0" smtClean="0"/>
              <a:t> 五步流水。</a:t>
            </a:r>
            <a:endParaRPr lang="zh-CN" altLang="en-US" dirty="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36</a:t>
            </a:fld>
            <a:endParaRPr lang="zh-CN" altLang="en-US"/>
          </a:p>
        </p:txBody>
      </p:sp>
    </p:spTree>
    <p:extLst>
      <p:ext uri="{BB962C8B-B14F-4D97-AF65-F5344CB8AC3E}">
        <p14:creationId xmlns:p14="http://schemas.microsoft.com/office/powerpoint/2010/main" val="3470031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在发射阶段，有一个存放用来调度的</a:t>
            </a:r>
            <a:r>
              <a:rPr lang="en-US" altLang="zh-CN" dirty="0" smtClean="0"/>
              <a:t>Load/Store</a:t>
            </a:r>
            <a:r>
              <a:rPr lang="zh-CN" altLang="en-US" dirty="0" smtClean="0"/>
              <a:t>指令序列的</a:t>
            </a:r>
            <a:r>
              <a:rPr lang="zh-CN" altLang="en-US" baseline="0" dirty="0" smtClean="0"/>
              <a:t> </a:t>
            </a:r>
            <a:r>
              <a:rPr lang="en-US" altLang="zh-CN" dirty="0" smtClean="0"/>
              <a:t>Load/Store</a:t>
            </a:r>
            <a:r>
              <a:rPr lang="en-US" altLang="zh-CN" baseline="0" dirty="0" smtClean="0"/>
              <a:t> Queue.</a:t>
            </a:r>
          </a:p>
          <a:p>
            <a:r>
              <a:rPr lang="zh-CN" altLang="en-US" baseline="0" dirty="0" smtClean="0"/>
              <a:t>指令在 </a:t>
            </a:r>
            <a:r>
              <a:rPr lang="en-US" altLang="zh-CN" baseline="0" dirty="0" smtClean="0"/>
              <a:t>Load/Store Queue </a:t>
            </a:r>
            <a:r>
              <a:rPr lang="zh-CN" altLang="en-US" baseline="0" dirty="0" smtClean="0"/>
              <a:t>中等待操作数就绪。</a:t>
            </a:r>
            <a:endParaRPr lang="en-US" altLang="zh-CN" baseline="0" dirty="0" smtClean="0"/>
          </a:p>
          <a:p>
            <a:endParaRPr lang="en-US" altLang="zh-CN" baseline="0" dirty="0" smtClean="0"/>
          </a:p>
          <a:p>
            <a:endParaRPr lang="en-US" altLang="zh-CN" baseline="0" dirty="0" smtClean="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37</a:t>
            </a:fld>
            <a:endParaRPr lang="zh-CN" altLang="en-US"/>
          </a:p>
        </p:txBody>
      </p:sp>
    </p:spTree>
    <p:extLst>
      <p:ext uri="{BB962C8B-B14F-4D97-AF65-F5344CB8AC3E}">
        <p14:creationId xmlns:p14="http://schemas.microsoft.com/office/powerpoint/2010/main" val="24731977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dirty="0" smtClean="0"/>
              <a:t>对于</a:t>
            </a:r>
            <a:r>
              <a:rPr lang="en-US" altLang="zh-CN" baseline="0" dirty="0" smtClean="0"/>
              <a:t>load</a:t>
            </a:r>
            <a:r>
              <a:rPr lang="zh-CN" altLang="en-US" baseline="0" dirty="0" smtClean="0"/>
              <a:t>的发射有两种策略，一种是推测式的，另外一种就是等待前面的</a:t>
            </a:r>
            <a:r>
              <a:rPr lang="en-US" altLang="zh-CN" baseline="0" dirty="0" smtClean="0"/>
              <a:t>store</a:t>
            </a:r>
            <a:r>
              <a:rPr lang="zh-CN" altLang="en-US" baseline="0" dirty="0" smtClean="0"/>
              <a:t>指令完成地址计算，能够明确相关关系在发射，区分这两种策略的主要可以避免对同一条</a:t>
            </a:r>
            <a:r>
              <a:rPr lang="en-US" altLang="zh-CN" baseline="0" dirty="0" smtClean="0"/>
              <a:t>load</a:t>
            </a:r>
            <a:r>
              <a:rPr lang="zh-CN" altLang="en-US" baseline="0" dirty="0" smtClean="0"/>
              <a:t>指令多次错误的推测式发射。下面举个例子</a:t>
            </a:r>
            <a:endParaRPr lang="en-US" altLang="zh-CN" dirty="0" smtClean="0"/>
          </a:p>
          <a:p>
            <a:r>
              <a:rPr lang="zh-CN" altLang="en-US" dirty="0" smtClean="0"/>
              <a:t>比如说</a:t>
            </a:r>
            <a:r>
              <a:rPr lang="zh-CN" altLang="en-US" baseline="0" dirty="0" smtClean="0"/>
              <a:t>， 下面的代码片段就可能出现这种情况，</a:t>
            </a:r>
            <a:r>
              <a:rPr lang="en-US" altLang="zh-CN" baseline="0" dirty="0" smtClean="0"/>
              <a:t>load</a:t>
            </a:r>
            <a:r>
              <a:rPr lang="zh-CN" altLang="en-US" baseline="0" dirty="0" smtClean="0"/>
              <a:t>指令于前面的</a:t>
            </a:r>
            <a:r>
              <a:rPr lang="en-US" altLang="zh-CN" baseline="0" dirty="0" smtClean="0"/>
              <a:t>store</a:t>
            </a:r>
            <a:r>
              <a:rPr lang="zh-CN" altLang="en-US" baseline="0" dirty="0" smtClean="0"/>
              <a:t>指令存在相关，如果每次循环都推测式的发射</a:t>
            </a:r>
            <a:r>
              <a:rPr lang="en-US" altLang="zh-CN" baseline="0" dirty="0" smtClean="0"/>
              <a:t>load</a:t>
            </a:r>
            <a:r>
              <a:rPr lang="zh-CN" altLang="en-US" baseline="0" dirty="0" smtClean="0"/>
              <a:t>指令，它错误发射的代价会很大，如果我们第一次推测式发射</a:t>
            </a:r>
            <a:r>
              <a:rPr lang="en-US" altLang="zh-CN" baseline="0" dirty="0" smtClean="0"/>
              <a:t>load</a:t>
            </a:r>
            <a:r>
              <a:rPr lang="zh-CN" altLang="en-US" baseline="0" dirty="0" smtClean="0"/>
              <a:t>后，发现错误，然后将错误信息保存，后续发射同一条</a:t>
            </a:r>
            <a:r>
              <a:rPr lang="en-US" altLang="zh-CN" baseline="0" dirty="0" smtClean="0"/>
              <a:t>load</a:t>
            </a:r>
            <a:r>
              <a:rPr lang="zh-CN" altLang="en-US" baseline="0" dirty="0" smtClean="0"/>
              <a:t>的时候我就倾向于不推测式发射，这样错误发射的代价就相对小很多。</a:t>
            </a:r>
            <a:endParaRPr lang="en-US" altLang="zh-CN" baseline="0" dirty="0" smtClean="0"/>
          </a:p>
          <a:p>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Alpha 21264</a:t>
            </a:r>
            <a:r>
              <a:rPr lang="zh-CN" altLang="en-US" baseline="0" dirty="0" smtClean="0"/>
              <a:t>用一个 </a:t>
            </a:r>
            <a:r>
              <a:rPr lang="en-US" altLang="zh-CN" baseline="0" dirty="0" smtClean="0"/>
              <a:t>Load wait table</a:t>
            </a:r>
            <a:r>
              <a:rPr lang="zh-CN" altLang="en-US" baseline="0" dirty="0" smtClean="0"/>
              <a:t> 来避免 同一条</a:t>
            </a:r>
            <a:r>
              <a:rPr lang="en-US" altLang="zh-CN" baseline="0" dirty="0" smtClean="0"/>
              <a:t>Load</a:t>
            </a:r>
            <a:r>
              <a:rPr lang="zh-CN" altLang="en-US" baseline="0" dirty="0" smtClean="0"/>
              <a:t>指令 错误预测 多次。</a:t>
            </a:r>
            <a:endParaRPr lang="en-US" altLang="zh-CN" baseline="0" dirty="0" smtClean="0"/>
          </a:p>
          <a:p>
            <a:endParaRPr lang="en-US" altLang="zh-CN" dirty="0" smtClean="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38</a:t>
            </a:fld>
            <a:endParaRPr lang="zh-CN" altLang="en-US"/>
          </a:p>
        </p:txBody>
      </p:sp>
    </p:spTree>
    <p:extLst>
      <p:ext uri="{BB962C8B-B14F-4D97-AF65-F5344CB8AC3E}">
        <p14:creationId xmlns:p14="http://schemas.microsoft.com/office/powerpoint/2010/main" val="18140965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Wait Table </a:t>
            </a:r>
            <a:r>
              <a:rPr lang="zh-CN" altLang="en-US" baseline="0" dirty="0" smtClean="0"/>
              <a:t>是一个用 虚拟地址来索引的 含</a:t>
            </a:r>
            <a:r>
              <a:rPr lang="en-US" altLang="zh-CN" baseline="0" dirty="0" smtClean="0"/>
              <a:t>1024</a:t>
            </a:r>
            <a:r>
              <a:rPr lang="zh-CN" altLang="en-US" baseline="0" dirty="0" smtClean="0"/>
              <a:t>个表项，每个表项含</a:t>
            </a:r>
            <a:r>
              <a:rPr lang="en-US" altLang="zh-CN" baseline="0" dirty="0" smtClean="0"/>
              <a:t>1</a:t>
            </a:r>
            <a:r>
              <a:rPr lang="zh-CN" altLang="en-US" baseline="0" dirty="0" smtClean="0"/>
              <a:t>个</a:t>
            </a:r>
            <a:r>
              <a:rPr lang="en-US" altLang="zh-CN" baseline="0" dirty="0" smtClean="0"/>
              <a:t>bit </a:t>
            </a:r>
            <a:r>
              <a:rPr lang="zh-CN" altLang="en-US" baseline="0" dirty="0" smtClean="0"/>
              <a:t>的表。</a:t>
            </a:r>
            <a:endParaRPr lang="en-US" altLang="zh-CN" baseline="0" dirty="0" smtClean="0"/>
          </a:p>
          <a:p>
            <a:r>
              <a:rPr lang="zh-CN" altLang="en-US" baseline="0" dirty="0" smtClean="0"/>
              <a:t>当一条</a:t>
            </a:r>
            <a:r>
              <a:rPr lang="en-US" altLang="zh-CN" baseline="0" dirty="0" smtClean="0"/>
              <a:t>Load</a:t>
            </a:r>
            <a:r>
              <a:rPr lang="zh-CN" altLang="en-US" baseline="0" dirty="0" smtClean="0"/>
              <a:t>指令和之前的</a:t>
            </a:r>
            <a:r>
              <a:rPr lang="en-US" altLang="zh-CN" baseline="0" dirty="0" smtClean="0"/>
              <a:t>Store</a:t>
            </a:r>
            <a:r>
              <a:rPr lang="zh-CN" altLang="en-US" baseline="0" dirty="0" smtClean="0"/>
              <a:t>指令存在</a:t>
            </a:r>
            <a:r>
              <a:rPr lang="en-US" altLang="zh-CN" baseline="0" dirty="0" smtClean="0"/>
              <a:t>RAW</a:t>
            </a:r>
            <a:r>
              <a:rPr lang="zh-CN" altLang="en-US" baseline="0" dirty="0" smtClean="0"/>
              <a:t>相关时，就会产生一个 </a:t>
            </a:r>
            <a:r>
              <a:rPr lang="en-US" altLang="zh-CN" baseline="0" dirty="0" smtClean="0"/>
              <a:t>store-load trap,</a:t>
            </a:r>
            <a:r>
              <a:rPr lang="zh-CN" altLang="en-US" baseline="0" dirty="0" smtClean="0"/>
              <a:t>记录在</a:t>
            </a:r>
            <a:r>
              <a:rPr lang="en-US" altLang="zh-CN" baseline="0" dirty="0" smtClean="0"/>
              <a:t>Wait Table</a:t>
            </a:r>
            <a:r>
              <a:rPr lang="zh-CN" altLang="en-US" baseline="0" dirty="0" smtClean="0"/>
              <a:t>中。</a:t>
            </a:r>
            <a:endParaRPr lang="en-US" altLang="zh-CN" baseline="0" dirty="0" smtClean="0"/>
          </a:p>
          <a:p>
            <a:r>
              <a:rPr lang="zh-CN" altLang="en-US" baseline="0" dirty="0" smtClean="0"/>
              <a:t>在取指阶段，会检查这个</a:t>
            </a:r>
            <a:r>
              <a:rPr lang="en-US" altLang="zh-CN" baseline="0" dirty="0" smtClean="0"/>
              <a:t>Wait Table </a:t>
            </a:r>
            <a:r>
              <a:rPr lang="zh-CN" altLang="en-US" baseline="0" dirty="0" smtClean="0"/>
              <a:t>表，如果相应位为</a:t>
            </a:r>
            <a:r>
              <a:rPr lang="en-US" altLang="zh-CN" baseline="0" dirty="0" smtClean="0"/>
              <a:t>1</a:t>
            </a:r>
            <a:r>
              <a:rPr lang="zh-CN" altLang="en-US" baseline="0" dirty="0" smtClean="0"/>
              <a:t>，则标记相应的</a:t>
            </a:r>
            <a:r>
              <a:rPr lang="en-US" altLang="zh-CN" baseline="0" dirty="0" smtClean="0"/>
              <a:t>Load</a:t>
            </a:r>
            <a:r>
              <a:rPr lang="zh-CN" altLang="en-US" baseline="0" dirty="0" smtClean="0"/>
              <a:t>指令为不可以推测执行的。</a:t>
            </a:r>
            <a:endParaRPr lang="zh-CN" altLang="en-US" dirty="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39</a:t>
            </a:fld>
            <a:endParaRPr lang="zh-CN" altLang="en-US"/>
          </a:p>
        </p:txBody>
      </p:sp>
    </p:spTree>
    <p:extLst>
      <p:ext uri="{BB962C8B-B14F-4D97-AF65-F5344CB8AC3E}">
        <p14:creationId xmlns:p14="http://schemas.microsoft.com/office/powerpoint/2010/main" val="722720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在流水线中</a:t>
            </a:r>
            <a:r>
              <a:rPr lang="en-US" altLang="zh-CN" dirty="0" smtClean="0"/>
              <a:t>Issue</a:t>
            </a:r>
            <a:r>
              <a:rPr lang="zh-CN" altLang="en-US" dirty="0" smtClean="0"/>
              <a:t>的主要功能是将指令发射给功能单元执行。</a:t>
            </a:r>
            <a:endParaRPr lang="en-US" altLang="zh-CN" dirty="0" smtClean="0"/>
          </a:p>
          <a:p>
            <a:r>
              <a:rPr lang="zh-CN" altLang="en-US" dirty="0" smtClean="0"/>
              <a:t>指令能够发射需要满足两个条件：</a:t>
            </a:r>
            <a:endParaRPr lang="en-US" altLang="zh-CN" dirty="0" smtClean="0"/>
          </a:p>
          <a:p>
            <a:r>
              <a:rPr lang="en-US" altLang="zh-CN" baseline="0" dirty="0" smtClean="0"/>
              <a:t>    </a:t>
            </a:r>
            <a:r>
              <a:rPr lang="zh-CN" altLang="en-US" baseline="0" dirty="0" smtClean="0"/>
              <a:t>源操作数就绪</a:t>
            </a:r>
            <a:endParaRPr lang="en-US" altLang="zh-CN" baseline="0" dirty="0" smtClean="0"/>
          </a:p>
          <a:p>
            <a:r>
              <a:rPr lang="en-US" altLang="zh-CN" baseline="0" dirty="0" smtClean="0"/>
              <a:t>    </a:t>
            </a:r>
            <a:r>
              <a:rPr lang="zh-CN" altLang="en-US" baseline="0" dirty="0" smtClean="0"/>
              <a:t>功能单元是 可用 的</a:t>
            </a:r>
            <a:endParaRPr lang="en-US" altLang="zh-CN" dirty="0" smtClean="0"/>
          </a:p>
          <a:p>
            <a:r>
              <a:rPr lang="zh-CN" altLang="en-US" dirty="0" smtClean="0"/>
              <a:t>按发射的模式来分，</a:t>
            </a:r>
            <a:r>
              <a:rPr lang="en-US" altLang="zh-CN" dirty="0" smtClean="0"/>
              <a:t>Issue</a:t>
            </a:r>
            <a:r>
              <a:rPr lang="zh-CN" altLang="en-US" dirty="0" smtClean="0"/>
              <a:t>可以分为 </a:t>
            </a:r>
            <a:r>
              <a:rPr lang="en-US" altLang="zh-CN" dirty="0" smtClean="0"/>
              <a:t>in order issue </a:t>
            </a:r>
            <a:r>
              <a:rPr lang="zh-CN" altLang="en-US" dirty="0" smtClean="0"/>
              <a:t>和 </a:t>
            </a:r>
            <a:r>
              <a:rPr lang="en-US" altLang="zh-CN" dirty="0" smtClean="0"/>
              <a:t>out of order</a:t>
            </a:r>
            <a:r>
              <a:rPr lang="en-US" altLang="zh-CN" baseline="0" dirty="0" smtClean="0"/>
              <a:t> issue.</a:t>
            </a:r>
            <a:endParaRPr lang="zh-CN" altLang="en-US" dirty="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4</a:t>
            </a:fld>
            <a:endParaRPr lang="zh-CN" altLang="en-US"/>
          </a:p>
        </p:txBody>
      </p:sp>
    </p:spTree>
    <p:extLst>
      <p:ext uri="{BB962C8B-B14F-4D97-AF65-F5344CB8AC3E}">
        <p14:creationId xmlns:p14="http://schemas.microsoft.com/office/powerpoint/2010/main" val="21516515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在发射阶段，</a:t>
            </a:r>
            <a:endParaRPr lang="en-US" altLang="zh-CN" dirty="0" smtClean="0"/>
          </a:p>
          <a:p>
            <a:r>
              <a:rPr lang="en-US" altLang="zh-CN" baseline="0" dirty="0" smtClean="0"/>
              <a:t>Load</a:t>
            </a:r>
            <a:r>
              <a:rPr lang="zh-CN" altLang="en-US" baseline="0" dirty="0" smtClean="0"/>
              <a:t>指令 除了 需要等到所需的操作数就绪外，还需要看 这条</a:t>
            </a:r>
            <a:r>
              <a:rPr lang="en-US" altLang="zh-CN" baseline="0" dirty="0" smtClean="0"/>
              <a:t>Load</a:t>
            </a:r>
            <a:r>
              <a:rPr lang="zh-CN" altLang="en-US" baseline="0" dirty="0" smtClean="0"/>
              <a:t>指令是不是可以推测的执行。</a:t>
            </a:r>
            <a:endParaRPr lang="en-US" altLang="zh-CN" baseline="0" dirty="0" smtClean="0"/>
          </a:p>
          <a:p>
            <a:r>
              <a:rPr lang="en-US" altLang="zh-CN" baseline="0" dirty="0" smtClean="0"/>
              <a:t>     </a:t>
            </a:r>
            <a:r>
              <a:rPr lang="zh-CN" altLang="en-US" baseline="0" dirty="0" smtClean="0"/>
              <a:t>如果是可以推测执行的，那么只要</a:t>
            </a:r>
            <a:r>
              <a:rPr lang="en-US" altLang="zh-CN" baseline="0" dirty="0" smtClean="0"/>
              <a:t>Load</a:t>
            </a:r>
            <a:r>
              <a:rPr lang="zh-CN" altLang="en-US" baseline="0" dirty="0" smtClean="0"/>
              <a:t>指令的操作数就绪了，就可以发射出去。</a:t>
            </a:r>
            <a:endParaRPr lang="en-US" altLang="zh-CN" baseline="0" dirty="0" smtClean="0"/>
          </a:p>
          <a:p>
            <a:r>
              <a:rPr lang="en-US" altLang="zh-CN" baseline="0" dirty="0" smtClean="0"/>
              <a:t>     </a:t>
            </a:r>
            <a:r>
              <a:rPr lang="zh-CN" altLang="en-US" baseline="0" dirty="0" smtClean="0"/>
              <a:t>如果是不可以推测执行的，那么就需要等它之前的</a:t>
            </a:r>
            <a:r>
              <a:rPr lang="en-US" altLang="zh-CN" baseline="0" dirty="0" smtClean="0"/>
              <a:t>Store</a:t>
            </a:r>
            <a:r>
              <a:rPr lang="zh-CN" altLang="en-US" baseline="0" dirty="0" smtClean="0"/>
              <a:t>指令都发射完后才能发射。</a:t>
            </a:r>
            <a:endParaRPr lang="en-US" altLang="zh-CN" baseline="0" dirty="0" smtClean="0"/>
          </a:p>
          <a:p>
            <a:endParaRPr lang="en-US" altLang="zh-CN" baseline="0" dirty="0" smtClean="0"/>
          </a:p>
          <a:p>
            <a:r>
              <a:rPr lang="en-US" altLang="zh-CN" baseline="0" dirty="0" smtClean="0"/>
              <a:t>Store</a:t>
            </a:r>
            <a:r>
              <a:rPr lang="zh-CN" altLang="en-US" baseline="0" dirty="0" smtClean="0"/>
              <a:t>指令只需要等待 它所需的操作数就绪就可以从 </a:t>
            </a:r>
            <a:r>
              <a:rPr lang="en-US" altLang="zh-CN" baseline="0" dirty="0" smtClean="0"/>
              <a:t>Load/Store Queue</a:t>
            </a:r>
            <a:r>
              <a:rPr lang="zh-CN" altLang="en-US" baseline="0" dirty="0" smtClean="0"/>
              <a:t>中发射。</a:t>
            </a:r>
            <a:endParaRPr lang="zh-CN" altLang="en-US" dirty="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40</a:t>
            </a:fld>
            <a:endParaRPr lang="zh-CN" altLang="en-US"/>
          </a:p>
        </p:txBody>
      </p:sp>
    </p:spTree>
    <p:extLst>
      <p:ext uri="{BB962C8B-B14F-4D97-AF65-F5344CB8AC3E}">
        <p14:creationId xmlns:p14="http://schemas.microsoft.com/office/powerpoint/2010/main" val="28858356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在</a:t>
            </a:r>
            <a:r>
              <a:rPr lang="en-US" altLang="zh-CN" dirty="0" smtClean="0"/>
              <a:t>Read </a:t>
            </a:r>
            <a:r>
              <a:rPr lang="zh-CN" altLang="en-US" dirty="0" smtClean="0"/>
              <a:t>这一级，也是读取操作数。</a:t>
            </a:r>
            <a:endParaRPr lang="zh-CN" altLang="en-US" dirty="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41</a:t>
            </a:fld>
            <a:endParaRPr lang="zh-CN" altLang="en-US"/>
          </a:p>
        </p:txBody>
      </p:sp>
    </p:spTree>
    <p:extLst>
      <p:ext uri="{BB962C8B-B14F-4D97-AF65-F5344CB8AC3E}">
        <p14:creationId xmlns:p14="http://schemas.microsoft.com/office/powerpoint/2010/main" val="30797145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读取操作数后，进行地址计算。</a:t>
            </a:r>
            <a:endParaRPr lang="zh-CN" altLang="en-US" dirty="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42</a:t>
            </a:fld>
            <a:endParaRPr lang="zh-CN" altLang="en-US"/>
          </a:p>
        </p:txBody>
      </p:sp>
    </p:spTree>
    <p:extLst>
      <p:ext uri="{BB962C8B-B14F-4D97-AF65-F5344CB8AC3E}">
        <p14:creationId xmlns:p14="http://schemas.microsoft.com/office/powerpoint/2010/main" val="10226819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aseline="0" dirty="0" smtClean="0"/>
              <a:t>进行地址计算后，将</a:t>
            </a:r>
            <a:r>
              <a:rPr lang="en-US" altLang="zh-CN" baseline="0" dirty="0" smtClean="0"/>
              <a:t>Load</a:t>
            </a:r>
            <a:r>
              <a:rPr lang="zh-CN" altLang="en-US" baseline="0" dirty="0" smtClean="0"/>
              <a:t>指令和</a:t>
            </a:r>
            <a:r>
              <a:rPr lang="en-US" altLang="zh-CN" baseline="0" dirty="0" smtClean="0"/>
              <a:t>Store</a:t>
            </a:r>
            <a:r>
              <a:rPr lang="zh-CN" altLang="en-US" baseline="0" dirty="0" smtClean="0"/>
              <a:t>指令</a:t>
            </a:r>
            <a:r>
              <a:rPr lang="en-US" altLang="zh-CN" baseline="0" dirty="0" smtClean="0"/>
              <a:t>(</a:t>
            </a:r>
            <a:r>
              <a:rPr lang="zh-CN" altLang="en-US" baseline="0" dirty="0" smtClean="0"/>
              <a:t>所对应的访存地址</a:t>
            </a:r>
            <a:r>
              <a:rPr lang="en-US" altLang="zh-CN" baseline="0" dirty="0" smtClean="0"/>
              <a:t>)</a:t>
            </a:r>
            <a:r>
              <a:rPr lang="zh-CN" altLang="en-US" baseline="0" dirty="0" smtClean="0"/>
              <a:t>分别保存在</a:t>
            </a:r>
            <a:r>
              <a:rPr lang="en-US" altLang="zh-CN" baseline="0" dirty="0" smtClean="0"/>
              <a:t>Load Queue</a:t>
            </a:r>
            <a:r>
              <a:rPr lang="zh-CN" altLang="en-US" baseline="0" dirty="0" smtClean="0"/>
              <a:t>和</a:t>
            </a:r>
            <a:r>
              <a:rPr lang="en-US" altLang="zh-CN" baseline="0" dirty="0" smtClean="0"/>
              <a:t>Store Queue</a:t>
            </a:r>
            <a:r>
              <a:rPr lang="zh-CN" altLang="en-US" baseline="0" dirty="0" smtClean="0"/>
              <a:t>中。</a:t>
            </a:r>
            <a:endParaRPr lang="en-US" altLang="zh-CN" baseline="0" dirty="0" smtClean="0"/>
          </a:p>
          <a:p>
            <a:endParaRPr lang="en-US" altLang="zh-CN" baseline="0" dirty="0" smtClean="0"/>
          </a:p>
          <a:p>
            <a:r>
              <a:rPr lang="en-US" altLang="zh-CN" baseline="0" dirty="0" smtClean="0"/>
              <a:t>Load</a:t>
            </a:r>
            <a:r>
              <a:rPr lang="zh-CN" altLang="en-US" baseline="0" dirty="0" smtClean="0"/>
              <a:t>指令把地址写入 </a:t>
            </a:r>
            <a:r>
              <a:rPr lang="en-US" altLang="zh-CN" baseline="0" dirty="0" smtClean="0"/>
              <a:t>Load Queue</a:t>
            </a:r>
            <a:r>
              <a:rPr lang="zh-CN" altLang="en-US" baseline="0" dirty="0" smtClean="0"/>
              <a:t>时，需要检查</a:t>
            </a:r>
            <a:r>
              <a:rPr lang="en-US" altLang="zh-CN" baseline="0" dirty="0" smtClean="0"/>
              <a:t>Store Queue</a:t>
            </a:r>
            <a:r>
              <a:rPr lang="zh-CN" altLang="en-US" baseline="0" dirty="0" smtClean="0"/>
              <a:t>中在它之前的</a:t>
            </a:r>
            <a:r>
              <a:rPr lang="en-US" altLang="zh-CN" baseline="0" dirty="0" smtClean="0"/>
              <a:t>Store</a:t>
            </a:r>
            <a:r>
              <a:rPr lang="zh-CN" altLang="en-US" baseline="0" dirty="0" smtClean="0"/>
              <a:t>指令，看地址是否匹配，若地址相同，则表明发生了</a:t>
            </a:r>
            <a:r>
              <a:rPr lang="en-US" altLang="zh-CN" baseline="0" dirty="0" smtClean="0"/>
              <a:t>RAW</a:t>
            </a:r>
            <a:r>
              <a:rPr lang="zh-CN" altLang="en-US" baseline="0" dirty="0" smtClean="0"/>
              <a:t>相关。</a:t>
            </a:r>
            <a:endParaRPr lang="en-US" altLang="zh-CN" baseline="0" dirty="0" smtClean="0"/>
          </a:p>
          <a:p>
            <a:r>
              <a:rPr lang="en-US" altLang="zh-CN" baseline="0" dirty="0" smtClean="0"/>
              <a:t>    </a:t>
            </a:r>
            <a:r>
              <a:rPr lang="zh-CN" altLang="en-US" baseline="0" dirty="0" smtClean="0"/>
              <a:t>另外还需要检查</a:t>
            </a:r>
            <a:r>
              <a:rPr lang="en-US" altLang="zh-CN" baseline="0" dirty="0" smtClean="0"/>
              <a:t>Load Queue</a:t>
            </a:r>
            <a:r>
              <a:rPr lang="zh-CN" altLang="en-US" baseline="0" dirty="0" smtClean="0"/>
              <a:t>中，在它之后的</a:t>
            </a:r>
            <a:r>
              <a:rPr lang="en-US" altLang="zh-CN" baseline="0" dirty="0" smtClean="0"/>
              <a:t>Load</a:t>
            </a:r>
            <a:r>
              <a:rPr lang="zh-CN" altLang="en-US" baseline="0" dirty="0" smtClean="0"/>
              <a:t>指令，看他们的地址是否会相同，如果地址相同，则发生了一次 </a:t>
            </a:r>
            <a:r>
              <a:rPr lang="en-US" altLang="zh-CN" baseline="0" dirty="0" smtClean="0"/>
              <a:t>load-load memory violation trap</a:t>
            </a:r>
            <a:r>
              <a:rPr lang="zh-CN" altLang="en-US" baseline="0" dirty="0" smtClean="0"/>
              <a:t>。</a:t>
            </a:r>
            <a:endParaRPr lang="en-US" altLang="zh-CN" baseline="0" dirty="0" smtClean="0"/>
          </a:p>
          <a:p>
            <a:endParaRPr lang="en-US" altLang="zh-CN" baseline="0" dirty="0" smtClean="0"/>
          </a:p>
          <a:p>
            <a:r>
              <a:rPr lang="en-US" altLang="zh-CN" baseline="0" dirty="0" smtClean="0"/>
              <a:t>    </a:t>
            </a:r>
            <a:r>
              <a:rPr lang="zh-CN" altLang="en-US" baseline="0" dirty="0" smtClean="0"/>
              <a:t>如果</a:t>
            </a:r>
            <a:r>
              <a:rPr lang="en-US" altLang="zh-CN" baseline="0" dirty="0" smtClean="0"/>
              <a:t>RAW</a:t>
            </a:r>
            <a:r>
              <a:rPr lang="zh-CN" altLang="en-US" baseline="0" dirty="0" smtClean="0"/>
              <a:t>相关和</a:t>
            </a:r>
            <a:r>
              <a:rPr lang="en-US" altLang="zh-CN" baseline="0" dirty="0" smtClean="0"/>
              <a:t>Load-Load memory violation trap </a:t>
            </a:r>
            <a:r>
              <a:rPr lang="zh-CN" altLang="en-US" baseline="0" dirty="0" smtClean="0"/>
              <a:t>中有一种情况发生，则需要从这条</a:t>
            </a:r>
            <a:r>
              <a:rPr lang="en-US" altLang="zh-CN" baseline="0" dirty="0" smtClean="0"/>
              <a:t>load</a:t>
            </a:r>
            <a:r>
              <a:rPr lang="zh-CN" altLang="en-US" baseline="0" dirty="0" smtClean="0"/>
              <a:t>开始重新开始执行。</a:t>
            </a:r>
            <a:endParaRPr lang="en-US" altLang="zh-CN" baseline="0" dirty="0" smtClean="0"/>
          </a:p>
          <a:p>
            <a:r>
              <a:rPr lang="en-US" altLang="zh-CN" baseline="0" dirty="0" smtClean="0"/>
              <a:t>    </a:t>
            </a:r>
            <a:r>
              <a:rPr lang="zh-CN" altLang="en-US" baseline="0" dirty="0" smtClean="0"/>
              <a:t>否则，</a:t>
            </a:r>
            <a:r>
              <a:rPr lang="en-US" altLang="zh-CN" baseline="0" dirty="0" smtClean="0"/>
              <a:t>Load</a:t>
            </a:r>
            <a:r>
              <a:rPr lang="zh-CN" altLang="en-US" baseline="0" dirty="0" smtClean="0"/>
              <a:t>指令完成访存操作。</a:t>
            </a:r>
            <a:endParaRPr lang="en-US" altLang="zh-CN" baseline="0" dirty="0" smtClean="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43</a:t>
            </a:fld>
            <a:endParaRPr lang="zh-CN" altLang="en-US"/>
          </a:p>
        </p:txBody>
      </p:sp>
    </p:spTree>
    <p:extLst>
      <p:ext uri="{BB962C8B-B14F-4D97-AF65-F5344CB8AC3E}">
        <p14:creationId xmlns:p14="http://schemas.microsoft.com/office/powerpoint/2010/main" val="13219605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Store</a:t>
            </a:r>
            <a:r>
              <a:rPr lang="zh-CN" altLang="en-US" baseline="0" dirty="0" smtClean="0"/>
              <a:t>指令把地址写入</a:t>
            </a:r>
            <a:r>
              <a:rPr lang="en-US" altLang="zh-CN" baseline="0" dirty="0" smtClean="0"/>
              <a:t>Store Queue</a:t>
            </a:r>
            <a:r>
              <a:rPr lang="zh-CN" altLang="en-US" baseline="0" dirty="0" smtClean="0"/>
              <a:t>时，需要检查</a:t>
            </a:r>
            <a:r>
              <a:rPr lang="en-US" altLang="zh-CN" baseline="0" dirty="0" smtClean="0"/>
              <a:t>Store</a:t>
            </a:r>
            <a:r>
              <a:rPr lang="zh-CN" altLang="en-US" baseline="0" dirty="0" smtClean="0"/>
              <a:t>指令和它之后的保存在 </a:t>
            </a:r>
            <a:r>
              <a:rPr lang="en-US" altLang="zh-CN" baseline="0" dirty="0" smtClean="0"/>
              <a:t>Load Queue</a:t>
            </a:r>
            <a:r>
              <a:rPr lang="zh-CN" altLang="en-US" baseline="0" dirty="0" smtClean="0"/>
              <a:t>中的</a:t>
            </a:r>
            <a:r>
              <a:rPr lang="en-US" altLang="zh-CN" baseline="0" dirty="0" smtClean="0"/>
              <a:t>Load</a:t>
            </a:r>
            <a:r>
              <a:rPr lang="zh-CN" altLang="en-US" baseline="0" dirty="0" smtClean="0"/>
              <a:t>指令间是否存在</a:t>
            </a:r>
            <a:r>
              <a:rPr lang="en-US" altLang="zh-CN" baseline="0" dirty="0" smtClean="0"/>
              <a:t>RAW</a:t>
            </a:r>
            <a:r>
              <a:rPr lang="zh-CN" altLang="en-US" baseline="0" dirty="0" smtClean="0"/>
              <a:t>相关。</a:t>
            </a:r>
            <a:endParaRPr lang="en-US" altLang="zh-CN" baseline="0" dirty="0" smtClean="0"/>
          </a:p>
          <a:p>
            <a:endParaRPr lang="en-US" altLang="zh-CN" baseline="0" dirty="0" smtClean="0"/>
          </a:p>
          <a:p>
            <a:r>
              <a:rPr lang="zh-CN" altLang="en-US" baseline="0" dirty="0" smtClean="0"/>
              <a:t>如果存在</a:t>
            </a:r>
            <a:r>
              <a:rPr lang="en-US" altLang="zh-CN" baseline="0" dirty="0" smtClean="0"/>
              <a:t>RAW</a:t>
            </a:r>
            <a:r>
              <a:rPr lang="zh-CN" altLang="en-US" baseline="0" dirty="0" smtClean="0"/>
              <a:t>相关，则发生了一次 </a:t>
            </a:r>
            <a:r>
              <a:rPr lang="en-US" altLang="zh-CN" baseline="0" dirty="0" smtClean="0"/>
              <a:t>Store-Load Memory violation trap. </a:t>
            </a:r>
            <a:r>
              <a:rPr lang="zh-CN" altLang="en-US" baseline="0" dirty="0" smtClean="0"/>
              <a:t>这时，需要从</a:t>
            </a:r>
            <a:r>
              <a:rPr lang="en-US" altLang="zh-CN" baseline="0" dirty="0" smtClean="0"/>
              <a:t>Load</a:t>
            </a:r>
            <a:r>
              <a:rPr lang="zh-CN" altLang="en-US" baseline="0" dirty="0" smtClean="0"/>
              <a:t>指令处重新开始执行，同时更新</a:t>
            </a:r>
            <a:r>
              <a:rPr lang="en-US" altLang="zh-CN" baseline="0" dirty="0" smtClean="0"/>
              <a:t>Wait Table</a:t>
            </a:r>
            <a:r>
              <a:rPr lang="zh-CN" altLang="en-US" baseline="0" dirty="0" smtClean="0"/>
              <a:t>中相应的表项。</a:t>
            </a:r>
            <a:endParaRPr lang="en-US" altLang="zh-CN" baseline="0" dirty="0" smtClean="0"/>
          </a:p>
          <a:p>
            <a:endParaRPr lang="en-US" altLang="zh-CN" baseline="0" dirty="0" smtClean="0"/>
          </a:p>
          <a:p>
            <a:r>
              <a:rPr lang="zh-CN" altLang="en-US" baseline="0" dirty="0" smtClean="0"/>
              <a:t>如果不存在</a:t>
            </a:r>
            <a:r>
              <a:rPr lang="en-US" altLang="zh-CN" baseline="0" dirty="0" smtClean="0"/>
              <a:t>RAW</a:t>
            </a:r>
            <a:r>
              <a:rPr lang="zh-CN" altLang="en-US" baseline="0" dirty="0" smtClean="0"/>
              <a:t>相关，则</a:t>
            </a:r>
            <a:r>
              <a:rPr lang="en-US" altLang="zh-CN" baseline="0" dirty="0" smtClean="0"/>
              <a:t>Store</a:t>
            </a:r>
            <a:r>
              <a:rPr lang="zh-CN" altLang="en-US" baseline="0" dirty="0" smtClean="0"/>
              <a:t>指令保存在 </a:t>
            </a:r>
            <a:r>
              <a:rPr lang="en-US" altLang="zh-CN" baseline="0" dirty="0" smtClean="0"/>
              <a:t>Store Queue</a:t>
            </a:r>
            <a:r>
              <a:rPr lang="zh-CN" altLang="en-US" baseline="0" dirty="0" smtClean="0"/>
              <a:t>中， 等到提交之后，开始访存。</a:t>
            </a:r>
            <a:endParaRPr lang="zh-CN" altLang="en-US" dirty="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44</a:t>
            </a:fld>
            <a:endParaRPr lang="zh-CN" altLang="en-US"/>
          </a:p>
        </p:txBody>
      </p:sp>
    </p:spTree>
    <p:extLst>
      <p:ext uri="{BB962C8B-B14F-4D97-AF65-F5344CB8AC3E}">
        <p14:creationId xmlns:p14="http://schemas.microsoft.com/office/powerpoint/2010/main" val="22953732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接下来，介绍一下访存类指令发射 遇到的另外两个问题</a:t>
            </a:r>
            <a:r>
              <a:rPr lang="en-US" altLang="zh-CN" baseline="0" dirty="0" smtClean="0"/>
              <a:t>——Wakeup</a:t>
            </a:r>
            <a:r>
              <a:rPr lang="zh-CN" altLang="en-US" baseline="0" dirty="0" smtClean="0"/>
              <a:t>信号的产生 和 </a:t>
            </a:r>
            <a:r>
              <a:rPr lang="en-US" altLang="zh-CN" baseline="0" dirty="0" smtClean="0"/>
              <a:t>Issue Queue</a:t>
            </a:r>
            <a:r>
              <a:rPr lang="zh-CN" altLang="en-US" baseline="0" dirty="0" smtClean="0"/>
              <a:t>表项的回收。</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45</a:t>
            </a:fld>
            <a:endParaRPr lang="zh-CN" altLang="en-US"/>
          </a:p>
        </p:txBody>
      </p:sp>
    </p:spTree>
    <p:extLst>
      <p:ext uri="{BB962C8B-B14F-4D97-AF65-F5344CB8AC3E}">
        <p14:creationId xmlns:p14="http://schemas.microsoft.com/office/powerpoint/2010/main" val="9263350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一条指令通过产生</a:t>
            </a:r>
            <a:r>
              <a:rPr lang="en-US" altLang="zh-CN" dirty="0" smtClean="0"/>
              <a:t>Wakeup</a:t>
            </a:r>
            <a:r>
              <a:rPr lang="zh-CN" altLang="en-US" dirty="0" smtClean="0"/>
              <a:t>信号，来通知其他指令，它产生了一个</a:t>
            </a:r>
            <a:r>
              <a:rPr lang="zh-CN" altLang="en-US" baseline="0" dirty="0" smtClean="0"/>
              <a:t> 值。</a:t>
            </a:r>
            <a:endParaRPr lang="en-US" altLang="zh-CN" baseline="0" dirty="0" smtClean="0"/>
          </a:p>
          <a:p>
            <a:r>
              <a:rPr lang="zh-CN" altLang="en-US" baseline="0" dirty="0" smtClean="0"/>
              <a:t>如果，其他指令需要使用到这个值，接收到</a:t>
            </a:r>
            <a:r>
              <a:rPr lang="en-US" altLang="zh-CN" baseline="0" dirty="0" smtClean="0"/>
              <a:t>Wakeup</a:t>
            </a:r>
            <a:r>
              <a:rPr lang="zh-CN" altLang="en-US" baseline="0" dirty="0" smtClean="0"/>
              <a:t>信号后，就可以从</a:t>
            </a:r>
            <a:r>
              <a:rPr lang="en-US" altLang="zh-CN" baseline="0" dirty="0" smtClean="0"/>
              <a:t>Issue Queue</a:t>
            </a:r>
            <a:r>
              <a:rPr lang="zh-CN" altLang="en-US" baseline="0" dirty="0" smtClean="0"/>
              <a:t>中发射出去。</a:t>
            </a:r>
            <a:endParaRPr lang="zh-CN" altLang="en-US" dirty="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46</a:t>
            </a:fld>
            <a:endParaRPr lang="zh-CN" altLang="en-US"/>
          </a:p>
        </p:txBody>
      </p:sp>
    </p:spTree>
    <p:extLst>
      <p:ext uri="{BB962C8B-B14F-4D97-AF65-F5344CB8AC3E}">
        <p14:creationId xmlns:p14="http://schemas.microsoft.com/office/powerpoint/2010/main" val="13979396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aseline="0" dirty="0" smtClean="0"/>
              <a:t>非访存指令的执行延时是固定的，它的</a:t>
            </a:r>
            <a:r>
              <a:rPr lang="en-US" altLang="zh-CN" baseline="0" dirty="0" smtClean="0"/>
              <a:t>Wakeup</a:t>
            </a:r>
            <a:r>
              <a:rPr lang="zh-CN" altLang="en-US" baseline="0" dirty="0" smtClean="0"/>
              <a:t>信号的产生有两种策略。</a:t>
            </a:r>
            <a:endParaRPr lang="en-US" altLang="zh-CN" baseline="0" dirty="0" smtClean="0"/>
          </a:p>
          <a:p>
            <a:r>
              <a:rPr lang="zh-CN" altLang="en-US" baseline="0" dirty="0" smtClean="0"/>
              <a:t>   一种策略是在一条指令执行完成后产生 </a:t>
            </a:r>
            <a:r>
              <a:rPr lang="en-US" altLang="zh-CN" baseline="0" dirty="0" smtClean="0"/>
              <a:t>Wakeup</a:t>
            </a:r>
            <a:r>
              <a:rPr lang="zh-CN" altLang="en-US" baseline="0" dirty="0" smtClean="0"/>
              <a:t>信号来通知使用它产生数据的指令，这会使</a:t>
            </a:r>
            <a:r>
              <a:rPr lang="en-US" altLang="zh-CN" baseline="0" dirty="0" smtClean="0"/>
              <a:t>Consumer</a:t>
            </a:r>
            <a:r>
              <a:rPr lang="zh-CN" altLang="en-US" baseline="0" dirty="0" smtClean="0"/>
              <a:t>指令的发射延迟两个周期。</a:t>
            </a:r>
            <a:endParaRPr lang="en-US" altLang="zh-CN" baseline="0" dirty="0" smtClean="0"/>
          </a:p>
          <a:p>
            <a:r>
              <a:rPr lang="zh-CN" altLang="en-US" baseline="0" dirty="0" smtClean="0"/>
              <a:t>   另外一种策略是，提前产生</a:t>
            </a:r>
            <a:r>
              <a:rPr lang="en-US" altLang="zh-CN" baseline="0" dirty="0" smtClean="0"/>
              <a:t>Wakeup </a:t>
            </a:r>
            <a:r>
              <a:rPr lang="zh-CN" altLang="en-US" baseline="0" dirty="0" smtClean="0"/>
              <a:t>信号，比如说，如果指令的执行周期为</a:t>
            </a:r>
            <a:r>
              <a:rPr lang="en-US" altLang="zh-CN" baseline="0" dirty="0" smtClean="0"/>
              <a:t>1</a:t>
            </a:r>
            <a:r>
              <a:rPr lang="zh-CN" altLang="en-US" baseline="0" dirty="0" smtClean="0"/>
              <a:t>，则可以在</a:t>
            </a:r>
            <a:r>
              <a:rPr lang="en-US" altLang="zh-CN" baseline="0" dirty="0" smtClean="0"/>
              <a:t>Select</a:t>
            </a:r>
            <a:r>
              <a:rPr lang="zh-CN" altLang="en-US" baseline="0" dirty="0" smtClean="0"/>
              <a:t>阶段产生</a:t>
            </a:r>
            <a:r>
              <a:rPr lang="en-US" altLang="zh-CN" baseline="0" dirty="0" smtClean="0"/>
              <a:t>Wakeup</a:t>
            </a:r>
            <a:r>
              <a:rPr lang="zh-CN" altLang="en-US" baseline="0" dirty="0" smtClean="0"/>
              <a:t>信号，然后再</a:t>
            </a:r>
            <a:r>
              <a:rPr lang="en-US" altLang="zh-CN" baseline="0" dirty="0" smtClean="0"/>
              <a:t>Execution</a:t>
            </a:r>
            <a:r>
              <a:rPr lang="zh-CN" altLang="en-US" baseline="0" dirty="0" smtClean="0"/>
              <a:t>阶段</a:t>
            </a:r>
            <a:r>
              <a:rPr lang="en-US" altLang="zh-CN" baseline="0" dirty="0" smtClean="0"/>
              <a:t>Bypass</a:t>
            </a:r>
            <a:r>
              <a:rPr lang="zh-CN" altLang="en-US" baseline="0" dirty="0" smtClean="0"/>
              <a:t>数据。这种策略可以使</a:t>
            </a:r>
            <a:r>
              <a:rPr lang="en-US" altLang="zh-CN" baseline="0" dirty="0" smtClean="0"/>
              <a:t>Consumer</a:t>
            </a:r>
            <a:r>
              <a:rPr lang="zh-CN" altLang="en-US" baseline="0" dirty="0" smtClean="0"/>
              <a:t>指令的发射提前。</a:t>
            </a:r>
            <a:endParaRPr lang="zh-CN" altLang="en-US" dirty="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47</a:t>
            </a:fld>
            <a:endParaRPr lang="zh-CN" altLang="en-US"/>
          </a:p>
        </p:txBody>
      </p:sp>
    </p:spTree>
    <p:extLst>
      <p:ext uri="{BB962C8B-B14F-4D97-AF65-F5344CB8AC3E}">
        <p14:creationId xmlns:p14="http://schemas.microsoft.com/office/powerpoint/2010/main" val="40376608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  然而，</a:t>
            </a:r>
            <a:r>
              <a:rPr lang="en-US" altLang="zh-CN" dirty="0" smtClean="0"/>
              <a:t>Load</a:t>
            </a:r>
            <a:r>
              <a:rPr lang="zh-CN" altLang="en-US" dirty="0" smtClean="0"/>
              <a:t>指令的执行周期跟</a:t>
            </a:r>
            <a:r>
              <a:rPr lang="en-US" altLang="zh-CN" dirty="0" smtClean="0"/>
              <a:t>TLB</a:t>
            </a:r>
            <a:r>
              <a:rPr lang="zh-CN" altLang="en-US" dirty="0" smtClean="0"/>
              <a:t>和</a:t>
            </a:r>
            <a:r>
              <a:rPr lang="en-US" altLang="zh-CN" dirty="0" smtClean="0"/>
              <a:t>Data Cache</a:t>
            </a:r>
            <a:r>
              <a:rPr lang="zh-CN" altLang="en-US" dirty="0" smtClean="0"/>
              <a:t>是否命中都有密切的关系。</a:t>
            </a:r>
            <a:endParaRPr lang="en-US" altLang="zh-CN" dirty="0" smtClean="0"/>
          </a:p>
          <a:p>
            <a:r>
              <a:rPr lang="zh-CN" altLang="en-US" dirty="0" smtClean="0"/>
              <a:t>而</a:t>
            </a:r>
            <a:r>
              <a:rPr lang="en-US" altLang="zh-CN" dirty="0" smtClean="0"/>
              <a:t>TLB</a:t>
            </a:r>
            <a:r>
              <a:rPr lang="zh-CN" altLang="en-US" dirty="0" smtClean="0"/>
              <a:t>和</a:t>
            </a:r>
            <a:r>
              <a:rPr lang="en-US" altLang="zh-CN" dirty="0" smtClean="0"/>
              <a:t>Data</a:t>
            </a:r>
            <a:r>
              <a:rPr lang="en-US" altLang="zh-CN" baseline="0" dirty="0" smtClean="0"/>
              <a:t> Cache </a:t>
            </a:r>
            <a:r>
              <a:rPr lang="zh-CN" altLang="en-US" baseline="0" dirty="0" smtClean="0"/>
              <a:t>是否命中是在</a:t>
            </a:r>
            <a:r>
              <a:rPr lang="en-US" altLang="zh-CN" baseline="0" dirty="0" smtClean="0"/>
              <a:t>Load</a:t>
            </a:r>
            <a:r>
              <a:rPr lang="zh-CN" altLang="en-US" baseline="0" dirty="0" smtClean="0"/>
              <a:t>指令发射出去之后才能得知。</a:t>
            </a:r>
            <a:endParaRPr lang="en-US" altLang="zh-CN" baseline="0" dirty="0" smtClean="0"/>
          </a:p>
          <a:p>
            <a:r>
              <a:rPr lang="zh-CN" altLang="en-US" baseline="0" dirty="0" smtClean="0"/>
              <a:t>  要产生</a:t>
            </a:r>
            <a:r>
              <a:rPr lang="en-US" altLang="zh-CN" baseline="0" dirty="0" smtClean="0"/>
              <a:t>Load</a:t>
            </a:r>
            <a:r>
              <a:rPr lang="zh-CN" altLang="en-US" baseline="0" dirty="0" smtClean="0"/>
              <a:t>指令的</a:t>
            </a:r>
            <a:r>
              <a:rPr lang="en-US" altLang="zh-CN" baseline="0" dirty="0" smtClean="0"/>
              <a:t>Wakeup</a:t>
            </a:r>
            <a:r>
              <a:rPr lang="zh-CN" altLang="en-US" baseline="0" dirty="0" smtClean="0"/>
              <a:t>信号，我们可以采用两种策略：</a:t>
            </a:r>
            <a:endParaRPr lang="en-US" altLang="zh-CN" baseline="0" dirty="0" smtClean="0"/>
          </a:p>
          <a:p>
            <a:r>
              <a:rPr lang="zh-CN" altLang="en-US" baseline="0" dirty="0" smtClean="0"/>
              <a:t>  一种保守的方法是，我们在</a:t>
            </a:r>
            <a:r>
              <a:rPr lang="en-US" altLang="zh-CN" baseline="0" dirty="0" smtClean="0"/>
              <a:t>Load</a:t>
            </a:r>
            <a:r>
              <a:rPr lang="zh-CN" altLang="en-US" baseline="0" dirty="0" smtClean="0"/>
              <a:t>指令计算完地址，并知道是否会命中时才产生</a:t>
            </a:r>
            <a:r>
              <a:rPr lang="en-US" altLang="zh-CN" baseline="0" dirty="0" smtClean="0"/>
              <a:t>Wakeup</a:t>
            </a:r>
            <a:r>
              <a:rPr lang="zh-CN" altLang="en-US" baseline="0" dirty="0" smtClean="0"/>
              <a:t>信号。</a:t>
            </a:r>
            <a:endParaRPr lang="en-US" altLang="zh-CN" baseline="0" dirty="0" smtClean="0"/>
          </a:p>
          <a:p>
            <a:r>
              <a:rPr lang="zh-CN" altLang="en-US" baseline="0" dirty="0" smtClean="0"/>
              <a:t>  另外一种方法是，在不知道是否会命中之前，推测的产生</a:t>
            </a:r>
            <a:r>
              <a:rPr lang="en-US" altLang="zh-CN" baseline="0" dirty="0" smtClean="0"/>
              <a:t>Wakeup</a:t>
            </a:r>
            <a:r>
              <a:rPr lang="zh-CN" altLang="en-US" baseline="0" dirty="0" smtClean="0"/>
              <a:t>信号。</a:t>
            </a:r>
            <a:endParaRPr lang="zh-CN" altLang="en-US" dirty="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48</a:t>
            </a:fld>
            <a:endParaRPr lang="zh-CN" altLang="en-US"/>
          </a:p>
        </p:txBody>
      </p:sp>
    </p:spTree>
    <p:extLst>
      <p:ext uri="{BB962C8B-B14F-4D97-AF65-F5344CB8AC3E}">
        <p14:creationId xmlns:p14="http://schemas.microsoft.com/office/powerpoint/2010/main" val="12314644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在第一种策略中，会产生</a:t>
            </a:r>
            <a:r>
              <a:rPr lang="en-US" altLang="zh-CN" dirty="0" smtClean="0"/>
              <a:t>2</a:t>
            </a:r>
            <a:r>
              <a:rPr lang="zh-CN" altLang="en-US" dirty="0" smtClean="0"/>
              <a:t>个周期的气泡，但是它的执行是确定的，硬件逻辑简单。</a:t>
            </a:r>
            <a:endParaRPr lang="en-US" altLang="zh-CN" dirty="0" smtClean="0"/>
          </a:p>
          <a:p>
            <a:r>
              <a:rPr lang="zh-CN" altLang="en-US" dirty="0" smtClean="0"/>
              <a:t>在第二种策略中，虽然能减少产生</a:t>
            </a:r>
            <a:r>
              <a:rPr lang="en-US" altLang="zh-CN" dirty="0" smtClean="0"/>
              <a:t>2</a:t>
            </a:r>
            <a:r>
              <a:rPr lang="zh-CN" altLang="en-US" dirty="0" smtClean="0"/>
              <a:t>个周期的气泡。但是在一些情况下，可能出问题。</a:t>
            </a:r>
            <a:endParaRPr lang="en-US" altLang="zh-CN" dirty="0" smtClean="0"/>
          </a:p>
          <a:p>
            <a:r>
              <a:rPr lang="en-US" altLang="zh-CN" dirty="0" smtClean="0"/>
              <a:t>    </a:t>
            </a:r>
            <a:r>
              <a:rPr lang="zh-CN" altLang="en-US" dirty="0" smtClean="0"/>
              <a:t>比如说，有如下指令系列</a:t>
            </a:r>
            <a:endParaRPr lang="en-US" altLang="zh-CN" dirty="0" smtClean="0"/>
          </a:p>
          <a:p>
            <a:r>
              <a:rPr lang="en-US" altLang="zh-CN" dirty="0" smtClean="0"/>
              <a:t>    L1</a:t>
            </a:r>
            <a:r>
              <a:rPr lang="zh-CN" altLang="en-US" dirty="0" smtClean="0"/>
              <a:t>指令</a:t>
            </a:r>
            <a:r>
              <a:rPr lang="en-US" altLang="zh-CN" dirty="0" smtClean="0"/>
              <a:t>miss</a:t>
            </a:r>
            <a:r>
              <a:rPr lang="zh-CN" altLang="en-US" dirty="0" smtClean="0"/>
              <a:t>，但是它在</a:t>
            </a:r>
            <a:r>
              <a:rPr lang="en-US" altLang="zh-CN" dirty="0" smtClean="0"/>
              <a:t>Address Computation</a:t>
            </a:r>
            <a:r>
              <a:rPr lang="zh-CN" altLang="en-US" dirty="0" smtClean="0"/>
              <a:t>阶段就产生了</a:t>
            </a:r>
            <a:r>
              <a:rPr lang="en-US" altLang="zh-CN" dirty="0" smtClean="0"/>
              <a:t>Wakeup</a:t>
            </a:r>
            <a:r>
              <a:rPr lang="zh-CN" altLang="en-US" dirty="0" smtClean="0"/>
              <a:t>信号，</a:t>
            </a:r>
            <a:r>
              <a:rPr lang="en-US" altLang="zh-CN" dirty="0" smtClean="0"/>
              <a:t>A1</a:t>
            </a:r>
            <a:r>
              <a:rPr lang="zh-CN" altLang="en-US" dirty="0" smtClean="0"/>
              <a:t>指令开始发射执行；但由于</a:t>
            </a:r>
            <a:r>
              <a:rPr lang="en-US" altLang="zh-CN" dirty="0" smtClean="0"/>
              <a:t>L1</a:t>
            </a:r>
            <a:r>
              <a:rPr lang="zh-CN" altLang="en-US" dirty="0" smtClean="0"/>
              <a:t>指令</a:t>
            </a:r>
            <a:r>
              <a:rPr lang="en-US" altLang="zh-CN" dirty="0" smtClean="0"/>
              <a:t>Miss</a:t>
            </a:r>
            <a:r>
              <a:rPr lang="zh-CN" altLang="en-US" dirty="0" smtClean="0"/>
              <a:t>，</a:t>
            </a:r>
            <a:r>
              <a:rPr lang="en-US" altLang="zh-CN" dirty="0" smtClean="0"/>
              <a:t>A1</a:t>
            </a:r>
            <a:r>
              <a:rPr lang="zh-CN" altLang="en-US" dirty="0" smtClean="0"/>
              <a:t>指令执行到</a:t>
            </a:r>
            <a:r>
              <a:rPr lang="en-US" altLang="zh-CN" dirty="0" smtClean="0"/>
              <a:t>Execution</a:t>
            </a:r>
            <a:r>
              <a:rPr lang="zh-CN" altLang="en-US" dirty="0" smtClean="0"/>
              <a:t>阶段不能得到</a:t>
            </a:r>
            <a:r>
              <a:rPr lang="en-US" altLang="zh-CN" dirty="0" smtClean="0"/>
              <a:t>L1</a:t>
            </a:r>
            <a:r>
              <a:rPr lang="zh-CN" altLang="en-US" dirty="0" smtClean="0"/>
              <a:t>指令</a:t>
            </a:r>
            <a:r>
              <a:rPr lang="en-US" altLang="zh-CN" dirty="0" smtClean="0"/>
              <a:t>Bypass</a:t>
            </a:r>
            <a:r>
              <a:rPr lang="zh-CN" altLang="en-US" dirty="0" smtClean="0"/>
              <a:t>过来的数据，此时</a:t>
            </a:r>
            <a:r>
              <a:rPr lang="en-US" altLang="zh-CN" dirty="0" smtClean="0"/>
              <a:t>A1</a:t>
            </a:r>
            <a:r>
              <a:rPr lang="zh-CN" altLang="en-US" dirty="0" smtClean="0"/>
              <a:t>指令已经离开了</a:t>
            </a:r>
            <a:r>
              <a:rPr lang="en-US" altLang="zh-CN" dirty="0" smtClean="0"/>
              <a:t>Issue</a:t>
            </a:r>
            <a:r>
              <a:rPr lang="en-US" altLang="zh-CN" baseline="0" dirty="0" smtClean="0"/>
              <a:t> Queue</a:t>
            </a:r>
            <a:r>
              <a:rPr lang="zh-CN" altLang="en-US" baseline="0" dirty="0" smtClean="0"/>
              <a:t>，且</a:t>
            </a:r>
            <a:r>
              <a:rPr lang="en-US" altLang="zh-CN" baseline="0" dirty="0" smtClean="0"/>
              <a:t>Issue Queue</a:t>
            </a:r>
            <a:r>
              <a:rPr lang="zh-CN" altLang="en-US" baseline="0" dirty="0" smtClean="0"/>
              <a:t>中充满了需要由</a:t>
            </a:r>
            <a:r>
              <a:rPr lang="en-US" altLang="zh-CN" baseline="0" dirty="0" smtClean="0"/>
              <a:t>A1</a:t>
            </a:r>
            <a:r>
              <a:rPr lang="zh-CN" altLang="en-US" baseline="0" dirty="0" smtClean="0"/>
              <a:t>指令</a:t>
            </a:r>
            <a:r>
              <a:rPr lang="en-US" altLang="zh-CN" baseline="0" dirty="0" smtClean="0"/>
              <a:t>Bypass</a:t>
            </a:r>
            <a:r>
              <a:rPr lang="zh-CN" altLang="en-US" baseline="0" dirty="0" smtClean="0"/>
              <a:t>数据的指令。这个时候就会产生死锁。</a:t>
            </a:r>
            <a:endParaRPr lang="en-US" altLang="zh-CN" baseline="0" dirty="0" smtClean="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49</a:t>
            </a:fld>
            <a:endParaRPr lang="zh-CN" altLang="en-US"/>
          </a:p>
        </p:txBody>
      </p:sp>
    </p:spTree>
    <p:extLst>
      <p:ext uri="{BB962C8B-B14F-4D97-AF65-F5344CB8AC3E}">
        <p14:creationId xmlns:p14="http://schemas.microsoft.com/office/powerpoint/2010/main" val="1878225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order</a:t>
            </a:r>
            <a:r>
              <a:rPr lang="en-US" altLang="zh-CN" baseline="0" dirty="0" smtClean="0"/>
              <a:t> Issue </a:t>
            </a:r>
            <a:r>
              <a:rPr lang="zh-CN" altLang="en-US" baseline="0" dirty="0" smtClean="0"/>
              <a:t>中，指令按照它们的取指顺序来发射，如果发射过程中某条指令因为某种条件而不能正常发射，那么后续指令将被阻塞。</a:t>
            </a:r>
            <a:endParaRPr lang="en-US" altLang="zh-CN" baseline="0" dirty="0" smtClean="0"/>
          </a:p>
          <a:p>
            <a:r>
              <a:rPr lang="en-US" altLang="zh-CN" baseline="0" dirty="0" smtClean="0"/>
              <a:t>Out of order Issue </a:t>
            </a:r>
            <a:r>
              <a:rPr lang="zh-CN" altLang="en-US" baseline="0" dirty="0" smtClean="0"/>
              <a:t>中，只要指令所需的功能部件和操作数准备就绪，指令就可以发射至功能部件执行。</a:t>
            </a:r>
            <a:endParaRPr lang="en-US" altLang="zh-CN" dirty="0" smtClean="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5</a:t>
            </a:fld>
            <a:endParaRPr lang="zh-CN" altLang="en-US"/>
          </a:p>
        </p:txBody>
      </p:sp>
    </p:spTree>
    <p:extLst>
      <p:ext uri="{BB962C8B-B14F-4D97-AF65-F5344CB8AC3E}">
        <p14:creationId xmlns:p14="http://schemas.microsoft.com/office/powerpoint/2010/main" val="18645769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zh-CN" altLang="en-US" dirty="0" smtClean="0"/>
              <a:t>为了避免这类死锁的发生，有两种策略可以使用：</a:t>
            </a:r>
            <a:endParaRPr lang="en-US" altLang="zh-CN" dirty="0" smtClean="0"/>
          </a:p>
          <a:p>
            <a:r>
              <a:rPr lang="zh-CN" altLang="en-US" dirty="0" smtClean="0"/>
              <a:t>第一种是：</a:t>
            </a:r>
            <a:endParaRPr lang="en-US" altLang="zh-CN" dirty="0" smtClean="0"/>
          </a:p>
          <a:p>
            <a:r>
              <a:rPr lang="en-US" altLang="zh-CN" baseline="0" dirty="0" smtClean="0"/>
              <a:t>  flush Issue Queue</a:t>
            </a:r>
            <a:r>
              <a:rPr lang="zh-CN" altLang="en-US" baseline="0" dirty="0" smtClean="0"/>
              <a:t>中所有的指令，而从需要重新发射的那条指令重新开始执行。这种策略能够充分利用</a:t>
            </a:r>
            <a:r>
              <a:rPr lang="en-US" altLang="zh-CN" baseline="0" dirty="0" smtClean="0"/>
              <a:t>Issue Queue</a:t>
            </a:r>
            <a:r>
              <a:rPr lang="zh-CN" altLang="en-US" baseline="0" dirty="0" smtClean="0"/>
              <a:t>的表项；但是  当这种情况经常发生的时候，性能会降低很多。</a:t>
            </a:r>
            <a:endParaRPr lang="en-US" altLang="zh-CN" baseline="0" dirty="0" smtClean="0"/>
          </a:p>
          <a:p>
            <a:endParaRPr lang="en-US" altLang="zh-CN" dirty="0" smtClean="0"/>
          </a:p>
          <a:p>
            <a:r>
              <a:rPr lang="zh-CN" altLang="en-US" dirty="0" smtClean="0"/>
              <a:t>第二种策略是：</a:t>
            </a:r>
            <a:endParaRPr lang="en-US" altLang="zh-CN" dirty="0" smtClean="0"/>
          </a:p>
          <a:p>
            <a:r>
              <a:rPr lang="en-US" altLang="zh-CN" dirty="0" smtClean="0"/>
              <a:t>  </a:t>
            </a:r>
            <a:r>
              <a:rPr lang="zh-CN" altLang="en-US" dirty="0" smtClean="0"/>
              <a:t>推迟</a:t>
            </a:r>
            <a:r>
              <a:rPr lang="en-US" altLang="zh-CN" dirty="0" smtClean="0"/>
              <a:t>Issue Queue</a:t>
            </a:r>
            <a:r>
              <a:rPr lang="zh-CN" altLang="en-US" dirty="0" smtClean="0"/>
              <a:t>表项的回收时间。直到确认该指令不需要重新发射时，才对其所对应的的表项进行回收。</a:t>
            </a:r>
            <a:endParaRPr lang="en-US" altLang="zh-CN" dirty="0" smtClean="0"/>
          </a:p>
          <a:p>
            <a:r>
              <a:rPr lang="zh-CN" altLang="en-US" dirty="0" smtClean="0"/>
              <a:t>  可以通过这个方式来实现：为每个</a:t>
            </a:r>
            <a:r>
              <a:rPr lang="en-US" altLang="zh-CN" dirty="0" smtClean="0"/>
              <a:t>issue queue entry </a:t>
            </a:r>
            <a:r>
              <a:rPr lang="zh-CN" altLang="en-US" dirty="0" smtClean="0"/>
              <a:t>设置一个</a:t>
            </a:r>
            <a:r>
              <a:rPr lang="en-US" altLang="zh-CN" dirty="0" smtClean="0"/>
              <a:t>bit</a:t>
            </a:r>
            <a:r>
              <a:rPr lang="zh-CN" altLang="en-US" dirty="0" smtClean="0"/>
              <a:t>位</a:t>
            </a:r>
            <a:r>
              <a:rPr lang="en-US" altLang="zh-CN" dirty="0" smtClean="0"/>
              <a:t>(issued bit)</a:t>
            </a:r>
            <a:r>
              <a:rPr lang="zh-CN" altLang="en-US" dirty="0" smtClean="0"/>
              <a:t>，来表示当前指令是不是已经被发射了。已经被发射了的指令将不再被选择逻辑选择。</a:t>
            </a:r>
            <a:endParaRPr lang="en-US" altLang="zh-CN" dirty="0" smtClean="0"/>
          </a:p>
          <a:p>
            <a:r>
              <a:rPr lang="zh-CN" altLang="en-US" dirty="0" smtClean="0"/>
              <a:t>  当指令需要重新被</a:t>
            </a:r>
            <a:r>
              <a:rPr lang="en-US" altLang="zh-CN" dirty="0" smtClean="0"/>
              <a:t>issued</a:t>
            </a:r>
            <a:r>
              <a:rPr lang="zh-CN" altLang="en-US" dirty="0" smtClean="0"/>
              <a:t>的时候，则对应的</a:t>
            </a:r>
            <a:r>
              <a:rPr lang="en-US" altLang="zh-CN" dirty="0" smtClean="0"/>
              <a:t>issued</a:t>
            </a:r>
            <a:r>
              <a:rPr lang="en-US" altLang="zh-CN" baseline="0" dirty="0" smtClean="0"/>
              <a:t> bit</a:t>
            </a:r>
            <a:r>
              <a:rPr lang="zh-CN" altLang="en-US" baseline="0" dirty="0" smtClean="0"/>
              <a:t>将被重置，这样的话，</a:t>
            </a:r>
            <a:r>
              <a:rPr lang="en-US" altLang="zh-CN" baseline="0" dirty="0" smtClean="0"/>
              <a:t>select</a:t>
            </a:r>
            <a:r>
              <a:rPr lang="zh-CN" altLang="en-US" baseline="0" dirty="0" smtClean="0"/>
              <a:t>逻辑就可以对它进行重新选择。</a:t>
            </a:r>
            <a:endParaRPr lang="en-US" altLang="zh-CN" baseline="0" dirty="0" smtClean="0"/>
          </a:p>
          <a:p>
            <a:endParaRPr lang="en-US" altLang="zh-CN" baseline="0" dirty="0" smtClean="0"/>
          </a:p>
          <a:p>
            <a:r>
              <a:rPr lang="en-US" altLang="zh-CN" baseline="0" dirty="0" smtClean="0"/>
              <a:t>  </a:t>
            </a:r>
            <a:r>
              <a:rPr lang="zh-CN" altLang="en-US" baseline="0" dirty="0" smtClean="0"/>
              <a:t>这样做的好处是，当需要对指令进行重新发射时，所耗费的代价比前面一种策略要小。</a:t>
            </a:r>
            <a:endParaRPr lang="en-US" altLang="zh-CN" baseline="0" dirty="0" smtClean="0"/>
          </a:p>
          <a:p>
            <a:r>
              <a:rPr lang="en-US" altLang="zh-CN" baseline="0" dirty="0" smtClean="0"/>
              <a:t>  </a:t>
            </a:r>
            <a:r>
              <a:rPr lang="zh-CN" altLang="en-US" baseline="0" dirty="0" smtClean="0"/>
              <a:t>但是，</a:t>
            </a:r>
            <a:r>
              <a:rPr lang="zh-CN" altLang="en-US" dirty="0" smtClean="0"/>
              <a:t>已经被发射过指令所占用的</a:t>
            </a:r>
            <a:r>
              <a:rPr lang="en-US" altLang="zh-CN" dirty="0" smtClean="0"/>
              <a:t>Issue Queue </a:t>
            </a:r>
            <a:r>
              <a:rPr lang="zh-CN" altLang="en-US" dirty="0" smtClean="0"/>
              <a:t>表项不能其他指令使用。而且，</a:t>
            </a:r>
            <a:r>
              <a:rPr lang="en-US" altLang="zh-CN" dirty="0" smtClean="0"/>
              <a:t>issue</a:t>
            </a:r>
            <a:r>
              <a:rPr lang="en-US" altLang="zh-CN" baseline="0" dirty="0" smtClean="0"/>
              <a:t> queue</a:t>
            </a:r>
            <a:r>
              <a:rPr lang="zh-CN" altLang="en-US" baseline="0" dirty="0" smtClean="0"/>
              <a:t>一般都很小。在超长流水线中，因为流水线的深度特别长，所以指令从发射到我们确定指令不需要再次被发射的周期数特别长。这就给</a:t>
            </a:r>
            <a:r>
              <a:rPr lang="en-US" altLang="zh-CN" baseline="0" dirty="0" smtClean="0"/>
              <a:t>Issue Queue</a:t>
            </a:r>
            <a:r>
              <a:rPr lang="zh-CN" altLang="en-US" baseline="0" dirty="0" smtClean="0"/>
              <a:t>很大的压力。</a:t>
            </a:r>
            <a:endParaRPr lang="en-US" altLang="zh-CN" baseline="0" dirty="0" smtClean="0"/>
          </a:p>
          <a:p>
            <a:r>
              <a:rPr lang="en-US" altLang="zh-CN" baseline="0" dirty="0" smtClean="0"/>
              <a:t>  </a:t>
            </a:r>
            <a:r>
              <a:rPr lang="zh-CN" altLang="en-US" baseline="0" dirty="0" smtClean="0"/>
              <a:t>因此，像</a:t>
            </a:r>
            <a:r>
              <a:rPr lang="en-US" altLang="zh-CN" baseline="0" dirty="0" smtClean="0"/>
              <a:t>P4</a:t>
            </a:r>
            <a:r>
              <a:rPr lang="zh-CN" altLang="en-US" baseline="0" dirty="0" smtClean="0"/>
              <a:t>这种流水线特别长的处理器中，增加了一个 </a:t>
            </a:r>
            <a:r>
              <a:rPr lang="en-US" altLang="zh-CN" baseline="0" dirty="0" smtClean="0"/>
              <a:t>replay queue</a:t>
            </a:r>
            <a:r>
              <a:rPr lang="zh-CN" altLang="en-US" baseline="0" dirty="0" smtClean="0"/>
              <a:t>的结构。增加</a:t>
            </a:r>
            <a:r>
              <a:rPr lang="en-US" altLang="zh-CN" baseline="0" dirty="0" smtClean="0"/>
              <a:t>replay queue</a:t>
            </a:r>
            <a:r>
              <a:rPr lang="zh-CN" altLang="en-US" baseline="0" dirty="0" smtClean="0"/>
              <a:t>后，指令将保存在</a:t>
            </a:r>
            <a:r>
              <a:rPr lang="en-US" altLang="zh-CN" baseline="0" dirty="0" smtClean="0"/>
              <a:t>replay queue</a:t>
            </a:r>
            <a:r>
              <a:rPr lang="zh-CN" altLang="en-US" baseline="0" dirty="0" smtClean="0"/>
              <a:t>中，直到我们确定该指令不需要再次被发射为止。当指令需要被再次发射时，需要确保</a:t>
            </a:r>
            <a:r>
              <a:rPr lang="en-US" altLang="zh-CN" baseline="0" dirty="0" smtClean="0"/>
              <a:t>replay queue</a:t>
            </a:r>
            <a:r>
              <a:rPr lang="zh-CN" altLang="en-US" baseline="0" dirty="0" smtClean="0"/>
              <a:t>中的指令较 </a:t>
            </a:r>
            <a:r>
              <a:rPr lang="en-US" altLang="zh-CN" baseline="0" dirty="0" smtClean="0"/>
              <a:t>issue queue</a:t>
            </a:r>
            <a:r>
              <a:rPr lang="zh-CN" altLang="en-US" baseline="0" dirty="0" smtClean="0"/>
              <a:t>中的指令有较高的优先级。</a:t>
            </a:r>
            <a:endParaRPr lang="en-US" altLang="zh-CN" baseline="0" dirty="0" smtClean="0"/>
          </a:p>
          <a:p>
            <a:endParaRPr lang="en-US" altLang="zh-CN" baseline="0" dirty="0" smtClean="0"/>
          </a:p>
          <a:p>
            <a:r>
              <a:rPr lang="en-US" altLang="zh-CN" baseline="0" dirty="0" smtClean="0"/>
              <a:t>  </a:t>
            </a:r>
            <a:r>
              <a:rPr lang="zh-CN" altLang="en-US" baseline="0" dirty="0" smtClean="0"/>
              <a:t>（</a:t>
            </a:r>
            <a:r>
              <a:rPr lang="en-US" altLang="zh-CN" baseline="0" dirty="0" smtClean="0"/>
              <a:t>replay queue</a:t>
            </a:r>
            <a:r>
              <a:rPr lang="zh-CN" altLang="en-US" baseline="0" dirty="0" smtClean="0"/>
              <a:t>的结构类似</a:t>
            </a:r>
            <a:r>
              <a:rPr lang="en-US" altLang="zh-CN" baseline="0" dirty="0" smtClean="0"/>
              <a:t>UniCore-3</a:t>
            </a:r>
            <a:r>
              <a:rPr lang="zh-CN" altLang="en-US" baseline="0" dirty="0" smtClean="0"/>
              <a:t>中</a:t>
            </a:r>
            <a:r>
              <a:rPr lang="en-US" altLang="zh-CN" baseline="0" dirty="0" smtClean="0"/>
              <a:t>LSU</a:t>
            </a:r>
            <a:r>
              <a:rPr lang="zh-CN" altLang="en-US" baseline="0" dirty="0" smtClean="0"/>
              <a:t>的</a:t>
            </a:r>
            <a:r>
              <a:rPr lang="en-US" altLang="zh-CN" baseline="0" dirty="0" smtClean="0"/>
              <a:t>Replay buffer</a:t>
            </a:r>
            <a:r>
              <a:rPr lang="zh-CN" altLang="en-US" baseline="0" dirty="0" smtClean="0"/>
              <a:t>。所不同的是在</a:t>
            </a:r>
            <a:r>
              <a:rPr lang="en-US" altLang="zh-CN" baseline="0" dirty="0" smtClean="0"/>
              <a:t>UniCore-3</a:t>
            </a:r>
            <a:r>
              <a:rPr lang="zh-CN" altLang="en-US" baseline="0" dirty="0" smtClean="0"/>
              <a:t>中不是采用集中式的</a:t>
            </a:r>
            <a:r>
              <a:rPr lang="en-US" altLang="zh-CN" baseline="0" dirty="0" smtClean="0"/>
              <a:t>Issue Queue</a:t>
            </a:r>
            <a:r>
              <a:rPr lang="zh-CN" altLang="en-US" baseline="0" dirty="0" smtClean="0"/>
              <a:t>，且 </a:t>
            </a:r>
            <a:r>
              <a:rPr lang="en-US" altLang="zh-CN" baseline="0" dirty="0" smtClean="0"/>
              <a:t>Replay buffer </a:t>
            </a:r>
            <a:r>
              <a:rPr lang="zh-CN" altLang="en-US" baseline="0" dirty="0" smtClean="0"/>
              <a:t>只能保存访存指令。而这里介绍的</a:t>
            </a:r>
            <a:r>
              <a:rPr lang="en-US" altLang="zh-CN" baseline="0" dirty="0" smtClean="0"/>
              <a:t>Issue Queue</a:t>
            </a:r>
            <a:r>
              <a:rPr lang="zh-CN" altLang="en-US" baseline="0" dirty="0" smtClean="0"/>
              <a:t>是集中式的，</a:t>
            </a:r>
            <a:r>
              <a:rPr lang="en-US" altLang="zh-CN" baseline="0" dirty="0" smtClean="0"/>
              <a:t>replay queue </a:t>
            </a:r>
            <a:r>
              <a:rPr lang="zh-CN" altLang="en-US" baseline="0" dirty="0" smtClean="0"/>
              <a:t>中能保存各类指令。）</a:t>
            </a:r>
            <a:endParaRPr lang="zh-CN" altLang="en-US" dirty="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50</a:t>
            </a:fld>
            <a:endParaRPr lang="zh-CN" altLang="en-US"/>
          </a:p>
        </p:txBody>
      </p:sp>
    </p:spTree>
    <p:extLst>
      <p:ext uri="{BB962C8B-B14F-4D97-AF65-F5344CB8AC3E}">
        <p14:creationId xmlns:p14="http://schemas.microsoft.com/office/powerpoint/2010/main" val="322991849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最后介绍</a:t>
            </a:r>
            <a:r>
              <a:rPr lang="zh-CN" altLang="en-US" baseline="0" dirty="0" smtClean="0"/>
              <a:t>一下 </a:t>
            </a:r>
            <a:r>
              <a:rPr lang="en-US" altLang="zh-CN" baseline="0" dirty="0" smtClean="0"/>
              <a:t>UniCore-3</a:t>
            </a:r>
            <a:r>
              <a:rPr lang="zh-CN" altLang="en-US" baseline="0" dirty="0" smtClean="0"/>
              <a:t>中使用的消歧策略。</a:t>
            </a:r>
            <a:endParaRPr lang="en-US" altLang="zh-CN" baseline="0" dirty="0" smtClean="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51</a:t>
            </a:fld>
            <a:endParaRPr lang="zh-CN" altLang="en-US"/>
          </a:p>
        </p:txBody>
      </p:sp>
    </p:spTree>
    <p:extLst>
      <p:ext uri="{BB962C8B-B14F-4D97-AF65-F5344CB8AC3E}">
        <p14:creationId xmlns:p14="http://schemas.microsoft.com/office/powerpoint/2010/main" val="28190485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UniCore-3</a:t>
            </a:r>
            <a:r>
              <a:rPr lang="zh-CN" altLang="en-US" dirty="0" smtClean="0"/>
              <a:t>中实现的是</a:t>
            </a:r>
            <a:r>
              <a:rPr lang="en-US" altLang="zh-CN" dirty="0" smtClean="0"/>
              <a:t>Partial</a:t>
            </a:r>
            <a:r>
              <a:rPr lang="en-US" altLang="zh-CN" baseline="0" dirty="0" smtClean="0"/>
              <a:t> Ordering </a:t>
            </a:r>
            <a:r>
              <a:rPr lang="zh-CN" altLang="en-US" baseline="0" dirty="0" smtClean="0"/>
              <a:t>的 非推测的存储器消歧策略。</a:t>
            </a:r>
            <a:endParaRPr lang="en-US" altLang="zh-CN" baseline="0" dirty="0" smtClean="0"/>
          </a:p>
          <a:p>
            <a:r>
              <a:rPr lang="zh-CN" altLang="en-US" baseline="0" dirty="0" smtClean="0"/>
              <a:t>也就是说，在</a:t>
            </a:r>
            <a:r>
              <a:rPr lang="en-US" altLang="zh-CN" baseline="0" dirty="0" smtClean="0"/>
              <a:t>UniCore-3</a:t>
            </a:r>
            <a:r>
              <a:rPr lang="zh-CN" altLang="en-US" baseline="0" dirty="0" smtClean="0"/>
              <a:t>中，只要在</a:t>
            </a:r>
            <a:r>
              <a:rPr lang="en-US" altLang="zh-CN" baseline="0" dirty="0" smtClean="0"/>
              <a:t>Load</a:t>
            </a:r>
            <a:r>
              <a:rPr lang="zh-CN" altLang="en-US" baseline="0" dirty="0" smtClean="0"/>
              <a:t>指令之前的</a:t>
            </a:r>
            <a:r>
              <a:rPr lang="en-US" altLang="zh-CN" baseline="0" dirty="0" smtClean="0"/>
              <a:t>Store</a:t>
            </a:r>
            <a:r>
              <a:rPr lang="zh-CN" altLang="en-US" baseline="0" dirty="0" smtClean="0"/>
              <a:t>指令都已完成地址计算，则</a:t>
            </a:r>
            <a:r>
              <a:rPr lang="en-US" altLang="zh-CN" baseline="0" dirty="0" smtClean="0"/>
              <a:t>Load</a:t>
            </a:r>
            <a:r>
              <a:rPr lang="zh-CN" altLang="en-US" baseline="0" dirty="0" smtClean="0"/>
              <a:t>指令就可以乱序执行；而</a:t>
            </a:r>
            <a:r>
              <a:rPr lang="en-US" altLang="zh-CN" baseline="0" dirty="0" smtClean="0"/>
              <a:t>Store</a:t>
            </a:r>
            <a:r>
              <a:rPr lang="zh-CN" altLang="en-US" baseline="0" dirty="0" smtClean="0"/>
              <a:t>指令则是严格按序执行。</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52</a:t>
            </a:fld>
            <a:endParaRPr lang="zh-CN" altLang="en-US"/>
          </a:p>
        </p:txBody>
      </p:sp>
    </p:spTree>
    <p:extLst>
      <p:ext uri="{BB962C8B-B14F-4D97-AF65-F5344CB8AC3E}">
        <p14:creationId xmlns:p14="http://schemas.microsoft.com/office/powerpoint/2010/main" val="31950112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UniCore-3</a:t>
            </a:r>
            <a:r>
              <a:rPr lang="zh-CN" altLang="en-US" dirty="0" smtClean="0"/>
              <a:t>中的访存操作从发射到完成访存操作分为：发射、有效地址计算、虚实地址转换、访存，</a:t>
            </a:r>
            <a:r>
              <a:rPr lang="en-US" altLang="zh-CN" dirty="0" smtClean="0"/>
              <a:t>4</a:t>
            </a:r>
            <a:r>
              <a:rPr lang="zh-CN" altLang="en-US" dirty="0" smtClean="0"/>
              <a:t>级流水。</a:t>
            </a:r>
            <a:endParaRPr lang="zh-CN" altLang="en-US" dirty="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53</a:t>
            </a:fld>
            <a:endParaRPr lang="zh-CN" altLang="en-US"/>
          </a:p>
        </p:txBody>
      </p:sp>
    </p:spTree>
    <p:extLst>
      <p:ext uri="{BB962C8B-B14F-4D97-AF65-F5344CB8AC3E}">
        <p14:creationId xmlns:p14="http://schemas.microsoft.com/office/powerpoint/2010/main" val="19573643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读指令的执行流程</a:t>
            </a:r>
            <a:endParaRPr lang="en-US" altLang="zh-CN" dirty="0" smtClean="0"/>
          </a:p>
          <a:p>
            <a:endParaRPr lang="en-US" altLang="zh-CN" dirty="0" smtClean="0"/>
          </a:p>
          <a:p>
            <a:r>
              <a:rPr lang="zh-CN" altLang="en-US" dirty="0" smtClean="0"/>
              <a:t>会不会有数据同时</a:t>
            </a:r>
            <a:r>
              <a:rPr lang="zh-CN" altLang="en-US" baseline="0" dirty="0" smtClean="0"/>
              <a:t> 存在在 </a:t>
            </a:r>
            <a:r>
              <a:rPr lang="en-US" altLang="zh-CN" baseline="0" dirty="0" smtClean="0"/>
              <a:t>Data Line Fill Buffer </a:t>
            </a:r>
            <a:r>
              <a:rPr lang="zh-CN" altLang="en-US" baseline="0" dirty="0" smtClean="0"/>
              <a:t>和</a:t>
            </a:r>
            <a:r>
              <a:rPr lang="en-US" altLang="zh-CN" baseline="0" dirty="0" err="1" smtClean="0"/>
              <a:t>DCache</a:t>
            </a:r>
            <a:r>
              <a:rPr lang="zh-CN" altLang="en-US" baseline="0" dirty="0" smtClean="0"/>
              <a:t>中？？</a:t>
            </a:r>
            <a:endParaRPr lang="zh-CN" altLang="en-US" dirty="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54</a:t>
            </a:fld>
            <a:endParaRPr lang="zh-CN" altLang="en-US"/>
          </a:p>
        </p:txBody>
      </p:sp>
    </p:spTree>
    <p:extLst>
      <p:ext uri="{BB962C8B-B14F-4D97-AF65-F5344CB8AC3E}">
        <p14:creationId xmlns:p14="http://schemas.microsoft.com/office/powerpoint/2010/main" val="301690349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写指令的执行流程</a:t>
            </a:r>
            <a:endParaRPr lang="zh-CN" altLang="en-US" dirty="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55</a:t>
            </a:fld>
            <a:endParaRPr lang="zh-CN" altLang="en-US"/>
          </a:p>
        </p:txBody>
      </p:sp>
    </p:spTree>
    <p:extLst>
      <p:ext uri="{BB962C8B-B14F-4D97-AF65-F5344CB8AC3E}">
        <p14:creationId xmlns:p14="http://schemas.microsoft.com/office/powerpoint/2010/main" val="70129767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下面以连续</a:t>
            </a:r>
            <a:r>
              <a:rPr lang="en-US" altLang="zh-CN" dirty="0" smtClean="0"/>
              <a:t>Load</a:t>
            </a:r>
            <a:r>
              <a:rPr lang="zh-CN" altLang="en-US" dirty="0" smtClean="0"/>
              <a:t>、</a:t>
            </a:r>
            <a:r>
              <a:rPr lang="en-US" altLang="zh-CN" dirty="0" smtClean="0"/>
              <a:t>Store</a:t>
            </a:r>
            <a:r>
              <a:rPr lang="zh-CN" altLang="en-US" dirty="0" smtClean="0"/>
              <a:t>指令序列来看一下它们是如何乱序执行的。</a:t>
            </a:r>
            <a:endParaRPr lang="en-US" altLang="zh-CN" dirty="0" smtClean="0"/>
          </a:p>
          <a:p>
            <a:endParaRPr lang="en-US" altLang="zh-CN" dirty="0" smtClean="0"/>
          </a:p>
          <a:p>
            <a:r>
              <a:rPr lang="en-US" altLang="zh-CN" dirty="0" smtClean="0"/>
              <a:t>Load</a:t>
            </a:r>
            <a:r>
              <a:rPr lang="zh-CN" altLang="en-US" dirty="0" smtClean="0"/>
              <a:t>、</a:t>
            </a:r>
            <a:r>
              <a:rPr lang="en-US" altLang="zh-CN" dirty="0" smtClean="0"/>
              <a:t>Store</a:t>
            </a:r>
            <a:r>
              <a:rPr lang="zh-CN" altLang="en-US" dirty="0" smtClean="0"/>
              <a:t>指令序列分为访存地址相同和访存地址不同两周情况，每种情况又分</a:t>
            </a:r>
            <a:endParaRPr lang="en-US" altLang="zh-CN" baseline="0" dirty="0" smtClean="0"/>
          </a:p>
          <a:p>
            <a:r>
              <a:rPr lang="en-US" altLang="zh-CN" baseline="0" dirty="0" smtClean="0"/>
              <a:t>    Load</a:t>
            </a:r>
            <a:r>
              <a:rPr lang="zh-CN" altLang="en-US" baseline="0" dirty="0" smtClean="0"/>
              <a:t>、</a:t>
            </a:r>
            <a:r>
              <a:rPr lang="en-US" altLang="zh-CN" baseline="0" dirty="0" smtClean="0"/>
              <a:t>Load</a:t>
            </a:r>
          </a:p>
          <a:p>
            <a:r>
              <a:rPr lang="en-US" altLang="zh-CN" baseline="0" dirty="0" smtClean="0"/>
              <a:t>    Store</a:t>
            </a:r>
            <a:r>
              <a:rPr lang="zh-CN" altLang="en-US" baseline="0" dirty="0" smtClean="0"/>
              <a:t>、</a:t>
            </a:r>
            <a:r>
              <a:rPr lang="en-US" altLang="zh-CN" baseline="0" dirty="0" smtClean="0"/>
              <a:t>Load</a:t>
            </a:r>
          </a:p>
          <a:p>
            <a:r>
              <a:rPr lang="en-US" altLang="zh-CN" baseline="0" dirty="0" smtClean="0"/>
              <a:t>    Load</a:t>
            </a:r>
            <a:r>
              <a:rPr lang="zh-CN" altLang="en-US" baseline="0" dirty="0" smtClean="0"/>
              <a:t>、</a:t>
            </a:r>
            <a:r>
              <a:rPr lang="en-US" altLang="zh-CN" baseline="0" dirty="0" smtClean="0"/>
              <a:t>Store</a:t>
            </a:r>
          </a:p>
          <a:p>
            <a:r>
              <a:rPr lang="en-US" altLang="zh-CN" baseline="0" dirty="0" smtClean="0"/>
              <a:t>    Store</a:t>
            </a:r>
            <a:r>
              <a:rPr lang="zh-CN" altLang="en-US" baseline="0" dirty="0" smtClean="0"/>
              <a:t>、</a:t>
            </a:r>
            <a:r>
              <a:rPr lang="en-US" altLang="zh-CN" baseline="0" dirty="0" smtClean="0"/>
              <a:t>Store</a:t>
            </a:r>
          </a:p>
          <a:p>
            <a:r>
              <a:rPr lang="zh-CN" altLang="en-US" baseline="0" dirty="0" smtClean="0"/>
              <a:t>四种情况。</a:t>
            </a:r>
            <a:endParaRPr lang="en-US" altLang="zh-CN" baseline="0" dirty="0" smtClean="0"/>
          </a:p>
          <a:p>
            <a:endParaRPr lang="en-US" altLang="zh-CN" baseline="0" dirty="0" smtClean="0"/>
          </a:p>
          <a:p>
            <a:r>
              <a:rPr lang="zh-CN" altLang="en-US" baseline="0" dirty="0" smtClean="0"/>
              <a:t>在使用相同地址的情况下，</a:t>
            </a:r>
            <a:r>
              <a:rPr lang="en-US" altLang="zh-CN" baseline="0" dirty="0" smtClean="0"/>
              <a:t>Load</a:t>
            </a:r>
            <a:r>
              <a:rPr lang="zh-CN" altLang="en-US" baseline="0" dirty="0" smtClean="0"/>
              <a:t> 和 </a:t>
            </a:r>
            <a:r>
              <a:rPr lang="en-US" altLang="zh-CN" baseline="0" dirty="0" smtClean="0"/>
              <a:t>Store</a:t>
            </a:r>
            <a:r>
              <a:rPr lang="zh-CN" altLang="en-US" baseline="0" dirty="0" smtClean="0"/>
              <a:t> 之间肯定是按序执行的。</a:t>
            </a:r>
            <a:endParaRPr lang="en-US" altLang="zh-CN" baseline="0" dirty="0" smtClean="0"/>
          </a:p>
          <a:p>
            <a:r>
              <a:rPr lang="zh-CN" altLang="en-US" baseline="0" dirty="0" smtClean="0"/>
              <a:t>在使用不同地址的情况下，会根据指令间的不同顺序，有不同的执行顺序。</a:t>
            </a:r>
            <a:endParaRPr lang="en-US" altLang="zh-CN" baseline="0" dirty="0" smtClean="0"/>
          </a:p>
          <a:p>
            <a:endParaRPr lang="en-US" altLang="zh-CN" baseline="0" dirty="0" smtClean="0"/>
          </a:p>
          <a:p>
            <a:r>
              <a:rPr lang="zh-CN" altLang="en-US" baseline="0" dirty="0" smtClean="0"/>
              <a:t>下面对，使用不同地址的情形，分别进行说明。</a:t>
            </a:r>
            <a:endParaRPr lang="zh-CN" altLang="en-US" dirty="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56</a:t>
            </a:fld>
            <a:endParaRPr lang="zh-CN" altLang="en-US"/>
          </a:p>
        </p:txBody>
      </p:sp>
    </p:spTree>
    <p:extLst>
      <p:ext uri="{BB962C8B-B14F-4D97-AF65-F5344CB8AC3E}">
        <p14:creationId xmlns:p14="http://schemas.microsoft.com/office/powerpoint/2010/main" val="24142264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首先来看</a:t>
            </a:r>
            <a:r>
              <a:rPr lang="en-US" altLang="zh-CN" dirty="0" smtClean="0"/>
              <a:t>Load</a:t>
            </a:r>
            <a:r>
              <a:rPr lang="zh-CN" altLang="en-US" dirty="0" smtClean="0"/>
              <a:t>，</a:t>
            </a:r>
            <a:r>
              <a:rPr lang="en-US" altLang="zh-CN" dirty="0" smtClean="0"/>
              <a:t>Load</a:t>
            </a:r>
            <a:r>
              <a:rPr lang="zh-CN" altLang="en-US" dirty="0" smtClean="0"/>
              <a:t>的情况</a:t>
            </a:r>
            <a:endParaRPr lang="zh-CN" altLang="en-US" dirty="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57</a:t>
            </a:fld>
            <a:endParaRPr lang="zh-CN" altLang="en-US"/>
          </a:p>
        </p:txBody>
      </p:sp>
    </p:spTree>
    <p:extLst>
      <p:ext uri="{BB962C8B-B14F-4D97-AF65-F5344CB8AC3E}">
        <p14:creationId xmlns:p14="http://schemas.microsoft.com/office/powerpoint/2010/main" val="145995283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首先看一下，</a:t>
            </a:r>
            <a:r>
              <a:rPr lang="en-US" altLang="zh-CN" dirty="0" smtClean="0"/>
              <a:t>Load</a:t>
            </a:r>
            <a:r>
              <a:rPr lang="zh-CN" altLang="en-US" dirty="0" smtClean="0"/>
              <a:t>，</a:t>
            </a:r>
            <a:r>
              <a:rPr lang="en-US" altLang="zh-CN" dirty="0" smtClean="0"/>
              <a:t>Load</a:t>
            </a:r>
            <a:r>
              <a:rPr lang="zh-CN" altLang="en-US" dirty="0" smtClean="0"/>
              <a:t>的情况</a:t>
            </a:r>
            <a:endParaRPr lang="zh-CN" altLang="en-US" dirty="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58</a:t>
            </a:fld>
            <a:endParaRPr lang="zh-CN" altLang="en-US"/>
          </a:p>
        </p:txBody>
      </p:sp>
    </p:spTree>
    <p:extLst>
      <p:ext uri="{BB962C8B-B14F-4D97-AF65-F5344CB8AC3E}">
        <p14:creationId xmlns:p14="http://schemas.microsoft.com/office/powerpoint/2010/main" val="23011308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而</a:t>
            </a:r>
            <a:r>
              <a:rPr lang="en-US" altLang="zh-CN" dirty="0" smtClean="0"/>
              <a:t>Load</a:t>
            </a:r>
            <a:r>
              <a:rPr lang="en-US" altLang="zh-CN" baseline="0" dirty="0" smtClean="0"/>
              <a:t> 1</a:t>
            </a:r>
            <a:r>
              <a:rPr lang="zh-CN" altLang="en-US" baseline="0" dirty="0" smtClean="0"/>
              <a:t>指令需要等到从下一级存储取回数之后，由</a:t>
            </a:r>
            <a:r>
              <a:rPr lang="en-US" altLang="zh-CN" baseline="0" dirty="0" smtClean="0"/>
              <a:t>Load Miss Queue</a:t>
            </a:r>
            <a:r>
              <a:rPr lang="zh-CN" altLang="en-US" baseline="0" dirty="0" smtClean="0"/>
              <a:t>中重返流水线才能完成访存。</a:t>
            </a:r>
            <a:endParaRPr lang="en-US" altLang="zh-CN" dirty="0" smtClean="0"/>
          </a:p>
          <a:p>
            <a:r>
              <a:rPr lang="zh-CN" altLang="en-US" dirty="0" smtClean="0"/>
              <a:t>因此 </a:t>
            </a:r>
            <a:r>
              <a:rPr lang="en-US" altLang="zh-CN" dirty="0" smtClean="0"/>
              <a:t>Load</a:t>
            </a:r>
            <a:r>
              <a:rPr lang="zh-CN" altLang="en-US" dirty="0" smtClean="0"/>
              <a:t>和</a:t>
            </a:r>
            <a:r>
              <a:rPr lang="en-US" altLang="zh-CN" dirty="0" smtClean="0"/>
              <a:t>Load</a:t>
            </a:r>
            <a:r>
              <a:rPr lang="zh-CN" altLang="en-US" dirty="0" smtClean="0"/>
              <a:t>之间是可以乱序执行的。</a:t>
            </a:r>
            <a:endParaRPr lang="zh-CN" altLang="en-US" dirty="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59</a:t>
            </a:fld>
            <a:endParaRPr lang="zh-CN" altLang="en-US"/>
          </a:p>
        </p:txBody>
      </p:sp>
    </p:spTree>
    <p:extLst>
      <p:ext uri="{BB962C8B-B14F-4D97-AF65-F5344CB8AC3E}">
        <p14:creationId xmlns:p14="http://schemas.microsoft.com/office/powerpoint/2010/main" val="238702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但是，访存指令的发射较非访存指令的发射，其复杂性要高很多。这主要是有下面几个原因：</a:t>
            </a:r>
            <a:endParaRPr lang="en-US" altLang="zh-CN" dirty="0" smtClean="0"/>
          </a:p>
          <a:p>
            <a:r>
              <a:rPr lang="zh-CN" altLang="en-US" dirty="0" smtClean="0"/>
              <a:t>首先，在解决数据相关方面，非访存类指令因为其操作数都是寄存器或立即数，因此，在</a:t>
            </a:r>
            <a:r>
              <a:rPr lang="en-US" altLang="zh-CN" dirty="0" smtClean="0"/>
              <a:t>renaming</a:t>
            </a:r>
            <a:r>
              <a:rPr lang="zh-CN" altLang="en-US" dirty="0" smtClean="0"/>
              <a:t>阶段就能解决</a:t>
            </a:r>
            <a:r>
              <a:rPr lang="zh-CN" altLang="en-US" baseline="0" dirty="0" smtClean="0"/>
              <a:t> </a:t>
            </a:r>
            <a:r>
              <a:rPr lang="en-US" altLang="zh-CN" dirty="0" smtClean="0"/>
              <a:t>WAW</a:t>
            </a:r>
            <a:r>
              <a:rPr lang="zh-CN" altLang="en-US" dirty="0" smtClean="0"/>
              <a:t>和</a:t>
            </a:r>
            <a:r>
              <a:rPr lang="en-US" altLang="zh-CN" dirty="0" smtClean="0"/>
              <a:t>WAR</a:t>
            </a:r>
            <a:r>
              <a:rPr lang="zh-CN" altLang="en-US" dirty="0" smtClean="0"/>
              <a:t>相关，若指令间存在</a:t>
            </a:r>
            <a:r>
              <a:rPr lang="en-US" altLang="zh-CN" dirty="0" smtClean="0"/>
              <a:t>RAW</a:t>
            </a:r>
            <a:r>
              <a:rPr lang="zh-CN" altLang="en-US" dirty="0" smtClean="0"/>
              <a:t>相关，也能及时发现。</a:t>
            </a:r>
            <a:endParaRPr lang="en-US" altLang="zh-CN" dirty="0" smtClean="0"/>
          </a:p>
          <a:p>
            <a:r>
              <a:rPr lang="zh-CN" altLang="en-US" dirty="0" smtClean="0"/>
              <a:t>而访存类指令的操作数为存储器地址，即使指令间使用的寄存器不同，但其访存地址仍可能相同，</a:t>
            </a:r>
            <a:endParaRPr lang="en-US" altLang="zh-CN" dirty="0" smtClean="0"/>
          </a:p>
          <a:p>
            <a:r>
              <a:rPr lang="zh-CN" altLang="en-US" b="1" dirty="0" smtClean="0"/>
              <a:t>比如说</a:t>
            </a:r>
            <a:endParaRPr lang="en-US" altLang="zh-CN" b="1" dirty="0" smtClean="0"/>
          </a:p>
          <a:p>
            <a:endParaRPr lang="en-US" altLang="zh-CN" dirty="0" smtClean="0"/>
          </a:p>
          <a:p>
            <a:r>
              <a:rPr lang="zh-CN" altLang="en-US" dirty="0" smtClean="0"/>
              <a:t>也就是说仍有可能存在存储器相关。并且指令间是否存在存储器相关，也不能被及时发现，需要在地址计算完成后才能确定。</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6</a:t>
            </a:fld>
            <a:endParaRPr lang="zh-CN" altLang="en-US"/>
          </a:p>
        </p:txBody>
      </p:sp>
    </p:spTree>
    <p:extLst>
      <p:ext uri="{BB962C8B-B14F-4D97-AF65-F5344CB8AC3E}">
        <p14:creationId xmlns:p14="http://schemas.microsoft.com/office/powerpoint/2010/main" val="104505937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接下来是</a:t>
            </a:r>
            <a:r>
              <a:rPr lang="en-US" altLang="zh-CN" dirty="0" smtClean="0"/>
              <a:t>Store</a:t>
            </a:r>
            <a:r>
              <a:rPr lang="zh-CN" altLang="en-US" dirty="0" smtClean="0"/>
              <a:t>，</a:t>
            </a:r>
            <a:r>
              <a:rPr lang="en-US" altLang="zh-CN" dirty="0" smtClean="0"/>
              <a:t>Load</a:t>
            </a:r>
            <a:r>
              <a:rPr lang="zh-CN" altLang="en-US" dirty="0" smtClean="0"/>
              <a:t>指令序列</a:t>
            </a:r>
            <a:endParaRPr lang="zh-CN" altLang="en-US" dirty="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60</a:t>
            </a:fld>
            <a:endParaRPr lang="zh-CN" altLang="en-US"/>
          </a:p>
        </p:txBody>
      </p:sp>
    </p:spTree>
    <p:extLst>
      <p:ext uri="{BB962C8B-B14F-4D97-AF65-F5344CB8AC3E}">
        <p14:creationId xmlns:p14="http://schemas.microsoft.com/office/powerpoint/2010/main" val="145995283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61</a:t>
            </a:fld>
            <a:endParaRPr lang="zh-CN" altLang="en-US"/>
          </a:p>
        </p:txBody>
      </p:sp>
    </p:spTree>
    <p:extLst>
      <p:ext uri="{BB962C8B-B14F-4D97-AF65-F5344CB8AC3E}">
        <p14:creationId xmlns:p14="http://schemas.microsoft.com/office/powerpoint/2010/main" val="24685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不存在</a:t>
            </a:r>
            <a:r>
              <a:rPr lang="en-US" altLang="zh-CN" dirty="0" smtClean="0"/>
              <a:t>RAW</a:t>
            </a:r>
            <a:r>
              <a:rPr lang="zh-CN" altLang="en-US" dirty="0" smtClean="0"/>
              <a:t>相关时，</a:t>
            </a:r>
            <a:r>
              <a:rPr lang="en-US" altLang="zh-CN" dirty="0" smtClean="0"/>
              <a:t>Load</a:t>
            </a:r>
            <a:r>
              <a:rPr lang="zh-CN" altLang="en-US" dirty="0" smtClean="0"/>
              <a:t>可以提前到</a:t>
            </a:r>
            <a:r>
              <a:rPr lang="en-US" altLang="zh-CN" dirty="0" smtClean="0"/>
              <a:t>Store</a:t>
            </a:r>
            <a:r>
              <a:rPr lang="zh-CN" altLang="en-US" dirty="0" smtClean="0"/>
              <a:t>指令之前执行。</a:t>
            </a:r>
            <a:endParaRPr lang="zh-CN" altLang="en-US" dirty="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62</a:t>
            </a:fld>
            <a:endParaRPr lang="zh-CN" altLang="en-US"/>
          </a:p>
        </p:txBody>
      </p:sp>
    </p:spTree>
    <p:extLst>
      <p:ext uri="{BB962C8B-B14F-4D97-AF65-F5344CB8AC3E}">
        <p14:creationId xmlns:p14="http://schemas.microsoft.com/office/powerpoint/2010/main" val="170116264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因为，在</a:t>
            </a:r>
            <a:r>
              <a:rPr lang="en-US" altLang="zh-CN" dirty="0" smtClean="0"/>
              <a:t>CQ</a:t>
            </a:r>
            <a:r>
              <a:rPr lang="zh-CN" altLang="en-US" dirty="0" smtClean="0"/>
              <a:t>中，</a:t>
            </a:r>
            <a:r>
              <a:rPr lang="en-US" altLang="zh-CN" dirty="0" smtClean="0"/>
              <a:t>Store</a:t>
            </a:r>
            <a:r>
              <a:rPr lang="zh-CN" altLang="en-US" dirty="0" smtClean="0"/>
              <a:t>指令必须等到</a:t>
            </a:r>
            <a:r>
              <a:rPr lang="en-US" altLang="zh-CN" dirty="0" smtClean="0"/>
              <a:t>Load</a:t>
            </a:r>
            <a:r>
              <a:rPr lang="zh-CN" altLang="en-US" dirty="0" smtClean="0"/>
              <a:t>指令提交后，才能访存，所以，</a:t>
            </a:r>
            <a:r>
              <a:rPr lang="en-US" altLang="zh-CN" dirty="0" smtClean="0"/>
              <a:t>Store</a:t>
            </a:r>
            <a:r>
              <a:rPr lang="zh-CN" altLang="en-US" dirty="0" smtClean="0"/>
              <a:t>指令将一直保存在</a:t>
            </a:r>
            <a:r>
              <a:rPr lang="en-US" altLang="zh-CN" dirty="0" smtClean="0"/>
              <a:t>Store</a:t>
            </a:r>
            <a:r>
              <a:rPr lang="en-US" altLang="zh-CN" baseline="0" dirty="0" smtClean="0"/>
              <a:t> Queue</a:t>
            </a:r>
            <a:r>
              <a:rPr lang="zh-CN" altLang="en-US" baseline="0" dirty="0" smtClean="0"/>
              <a:t>中直到它之前的</a:t>
            </a:r>
            <a:r>
              <a:rPr lang="en-US" altLang="zh-CN" baseline="0" dirty="0" smtClean="0"/>
              <a:t>Load</a:t>
            </a:r>
            <a:r>
              <a:rPr lang="zh-CN" altLang="en-US" baseline="0" dirty="0" smtClean="0"/>
              <a:t>指令完成访存后，才能重返流水线。</a:t>
            </a:r>
            <a:endParaRPr lang="en-US" altLang="zh-CN" baseline="0" dirty="0" smtClean="0"/>
          </a:p>
          <a:p>
            <a:r>
              <a:rPr lang="zh-CN" altLang="en-US" baseline="0" dirty="0" smtClean="0"/>
              <a:t>因此，</a:t>
            </a:r>
            <a:r>
              <a:rPr lang="en-US" altLang="zh-CN" dirty="0" smtClean="0"/>
              <a:t>Load</a:t>
            </a:r>
            <a:r>
              <a:rPr lang="zh-CN" altLang="en-US" dirty="0" smtClean="0"/>
              <a:t>，</a:t>
            </a:r>
            <a:r>
              <a:rPr lang="en-US" altLang="zh-CN" dirty="0" smtClean="0"/>
              <a:t>Store</a:t>
            </a:r>
            <a:r>
              <a:rPr lang="zh-CN" altLang="en-US" dirty="0" smtClean="0"/>
              <a:t>指令间不能乱序。</a:t>
            </a:r>
            <a:endParaRPr lang="zh-CN" altLang="en-US" dirty="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65</a:t>
            </a:fld>
            <a:endParaRPr lang="zh-CN" altLang="en-US"/>
          </a:p>
        </p:txBody>
      </p:sp>
    </p:spTree>
    <p:extLst>
      <p:ext uri="{BB962C8B-B14F-4D97-AF65-F5344CB8AC3E}">
        <p14:creationId xmlns:p14="http://schemas.microsoft.com/office/powerpoint/2010/main" val="37613869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然后</a:t>
            </a:r>
            <a:r>
              <a:rPr lang="en-US" altLang="zh-CN" dirty="0" smtClean="0"/>
              <a:t>Store</a:t>
            </a:r>
            <a:r>
              <a:rPr lang="zh-CN" altLang="en-US" dirty="0" smtClean="0"/>
              <a:t>指令从</a:t>
            </a:r>
            <a:r>
              <a:rPr lang="en-US" altLang="zh-CN" dirty="0" smtClean="0"/>
              <a:t>Store Queue</a:t>
            </a:r>
            <a:r>
              <a:rPr lang="zh-CN" altLang="en-US" dirty="0" smtClean="0"/>
              <a:t>中按序重返流水访存。</a:t>
            </a:r>
            <a:endParaRPr lang="en-US" altLang="zh-CN" dirty="0" smtClean="0"/>
          </a:p>
          <a:p>
            <a:r>
              <a:rPr lang="zh-CN" altLang="en-US" dirty="0" smtClean="0"/>
              <a:t>所以，</a:t>
            </a:r>
            <a:r>
              <a:rPr lang="en-US" altLang="zh-CN" dirty="0" smtClean="0"/>
              <a:t>Store</a:t>
            </a:r>
            <a:r>
              <a:rPr lang="zh-CN" altLang="en-US" dirty="0" smtClean="0"/>
              <a:t>，</a:t>
            </a:r>
            <a:r>
              <a:rPr lang="en-US" altLang="zh-CN" dirty="0" smtClean="0"/>
              <a:t>Store</a:t>
            </a:r>
            <a:r>
              <a:rPr lang="zh-CN" altLang="en-US" dirty="0" smtClean="0"/>
              <a:t>指令序列间也不能乱序。</a:t>
            </a:r>
            <a:endParaRPr lang="zh-CN" altLang="en-US" dirty="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68</a:t>
            </a:fld>
            <a:endParaRPr lang="zh-CN" altLang="en-US"/>
          </a:p>
        </p:txBody>
      </p:sp>
    </p:spTree>
    <p:extLst>
      <p:ext uri="{BB962C8B-B14F-4D97-AF65-F5344CB8AC3E}">
        <p14:creationId xmlns:p14="http://schemas.microsoft.com/office/powerpoint/2010/main" val="297504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访存类指令的发射较其他类指令的发射，其复杂性要高很多的原因还有：</a:t>
            </a:r>
            <a:endParaRPr lang="en-US" altLang="zh-CN" dirty="0" smtClean="0"/>
          </a:p>
          <a:p>
            <a:r>
              <a:rPr lang="en-US" altLang="zh-CN" dirty="0" smtClean="0"/>
              <a:t>2</a:t>
            </a:r>
            <a:r>
              <a:rPr lang="zh-CN" altLang="en-US" dirty="0" smtClean="0"/>
              <a:t>）</a:t>
            </a:r>
            <a:r>
              <a:rPr lang="zh-CN" altLang="en-US" baseline="0" dirty="0" smtClean="0"/>
              <a:t> </a:t>
            </a:r>
            <a:r>
              <a:rPr lang="en-US" altLang="zh-CN" baseline="0" dirty="0" smtClean="0"/>
              <a:t>Wakeup</a:t>
            </a:r>
            <a:r>
              <a:rPr lang="zh-CN" altLang="en-US" baseline="0" dirty="0" smtClean="0"/>
              <a:t>信号的产生：非访存类指令的执行时间是确定的，因此必定可以再一个固定的时间产生</a:t>
            </a:r>
            <a:r>
              <a:rPr lang="en-US" altLang="zh-CN" baseline="0" dirty="0" smtClean="0"/>
              <a:t>Wakeup</a:t>
            </a:r>
            <a:r>
              <a:rPr lang="zh-CN" altLang="en-US" baseline="0" dirty="0" smtClean="0"/>
              <a:t>信号，来使后续指令发射。但是访存类指令的执行时间跟</a:t>
            </a:r>
            <a:r>
              <a:rPr lang="en-US" altLang="zh-CN" baseline="0" dirty="0" smtClean="0"/>
              <a:t>Data Cache</a:t>
            </a:r>
            <a:r>
              <a:rPr lang="zh-CN" altLang="en-US" baseline="0" dirty="0" smtClean="0"/>
              <a:t>和</a:t>
            </a:r>
            <a:r>
              <a:rPr lang="en-US" altLang="zh-CN" baseline="0" dirty="0" smtClean="0"/>
              <a:t>Data TLB</a:t>
            </a:r>
            <a:r>
              <a:rPr lang="zh-CN" altLang="en-US" baseline="0" dirty="0" smtClean="0"/>
              <a:t>是否命中都密切相关。这就使 </a:t>
            </a:r>
            <a:r>
              <a:rPr lang="en-US" altLang="zh-CN" baseline="0" dirty="0" smtClean="0"/>
              <a:t>Wakeup</a:t>
            </a:r>
            <a:r>
              <a:rPr lang="zh-CN" altLang="en-US" baseline="0" dirty="0" smtClean="0"/>
              <a:t>信号的产生逻辑变的复杂。</a:t>
            </a:r>
            <a:endParaRPr lang="en-US" altLang="zh-CN" baseline="0" dirty="0" smtClean="0"/>
          </a:p>
          <a:p>
            <a:r>
              <a:rPr lang="en-US" altLang="zh-CN" baseline="0" dirty="0" smtClean="0"/>
              <a:t>3</a:t>
            </a:r>
            <a:r>
              <a:rPr lang="zh-CN" altLang="en-US" baseline="0" dirty="0" smtClean="0"/>
              <a:t>） </a:t>
            </a:r>
            <a:r>
              <a:rPr lang="en-US" altLang="zh-CN" baseline="0" dirty="0" smtClean="0"/>
              <a:t>Issue Queue Entry</a:t>
            </a:r>
            <a:r>
              <a:rPr lang="zh-CN" altLang="en-US" baseline="0" dirty="0" smtClean="0"/>
              <a:t>的回收：非访存类指令的执行延时是固定的，所以，需要由非访存类指令</a:t>
            </a:r>
            <a:r>
              <a:rPr lang="en-US" altLang="zh-CN" baseline="0" dirty="0" smtClean="0"/>
              <a:t>Bypass</a:t>
            </a:r>
            <a:r>
              <a:rPr lang="zh-CN" altLang="en-US" baseline="0" dirty="0" smtClean="0"/>
              <a:t>数据的指令 一经发射，其对应的</a:t>
            </a:r>
            <a:r>
              <a:rPr lang="en-US" altLang="zh-CN" baseline="0" dirty="0" smtClean="0"/>
              <a:t>Issue Queue</a:t>
            </a:r>
            <a:r>
              <a:rPr lang="zh-CN" altLang="en-US" baseline="0" dirty="0" smtClean="0"/>
              <a:t>表项就能回收。但是访存操作经常推测的产生 </a:t>
            </a:r>
            <a:r>
              <a:rPr lang="en-US" altLang="zh-CN" baseline="0" dirty="0" smtClean="0"/>
              <a:t>wakeup</a:t>
            </a:r>
            <a:r>
              <a:rPr lang="zh-CN" altLang="en-US" baseline="0" dirty="0" smtClean="0"/>
              <a:t>信号，所以，需要由访存指令</a:t>
            </a:r>
            <a:r>
              <a:rPr lang="en-US" altLang="zh-CN" baseline="0" dirty="0" smtClean="0"/>
              <a:t>Bypass</a:t>
            </a:r>
            <a:r>
              <a:rPr lang="zh-CN" altLang="en-US" baseline="0" dirty="0" smtClean="0"/>
              <a:t>数据的指令，经发射后，可能由于访存类指令不能</a:t>
            </a:r>
            <a:r>
              <a:rPr lang="en-US" altLang="zh-CN" baseline="0" dirty="0" smtClean="0"/>
              <a:t>Bypass</a:t>
            </a:r>
            <a:r>
              <a:rPr lang="zh-CN" altLang="en-US" baseline="0" dirty="0" smtClean="0"/>
              <a:t>数据而不能执行。这个时候，我们需要等到确定指令能正常执行，不需要重新被</a:t>
            </a:r>
            <a:r>
              <a:rPr lang="en-US" altLang="zh-CN" baseline="0" dirty="0" smtClean="0"/>
              <a:t>Issue</a:t>
            </a:r>
            <a:r>
              <a:rPr lang="zh-CN" altLang="en-US" baseline="0" dirty="0" smtClean="0"/>
              <a:t>时， 才能回收</a:t>
            </a:r>
            <a:r>
              <a:rPr lang="en-US" altLang="zh-CN" baseline="0" dirty="0" smtClean="0"/>
              <a:t>Issue Queue</a:t>
            </a:r>
            <a:r>
              <a:rPr lang="zh-CN" altLang="en-US" baseline="0" dirty="0" smtClean="0"/>
              <a:t>表项。</a:t>
            </a:r>
            <a:endParaRPr lang="zh-CN" altLang="en-US" dirty="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7</a:t>
            </a:fld>
            <a:endParaRPr lang="zh-CN" altLang="en-US"/>
          </a:p>
        </p:txBody>
      </p:sp>
    </p:spTree>
    <p:extLst>
      <p:ext uri="{BB962C8B-B14F-4D97-AF65-F5344CB8AC3E}">
        <p14:creationId xmlns:p14="http://schemas.microsoft.com/office/powerpoint/2010/main" val="1045059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针对访存指令和非访存指令的不同之处，下面分别进行讨论。首先来看存储器相关的处理。</a:t>
            </a:r>
            <a:endParaRPr lang="en-US" altLang="zh-CN" dirty="0" smtClean="0"/>
          </a:p>
          <a:p>
            <a:r>
              <a:rPr lang="zh-CN" altLang="en-US" dirty="0" smtClean="0"/>
              <a:t>因为</a:t>
            </a:r>
            <a:r>
              <a:rPr lang="en-US" altLang="zh-CN" dirty="0" smtClean="0"/>
              <a:t>Store</a:t>
            </a:r>
            <a:r>
              <a:rPr lang="zh-CN" altLang="en-US" dirty="0" smtClean="0"/>
              <a:t>指令总是按序执行存储器写操作来更新存储器状态，因而</a:t>
            </a:r>
            <a:r>
              <a:rPr lang="en-US" altLang="zh-CN" dirty="0" smtClean="0"/>
              <a:t>WAR</a:t>
            </a:r>
            <a:r>
              <a:rPr lang="zh-CN" altLang="en-US" dirty="0" smtClean="0"/>
              <a:t>相关，和</a:t>
            </a:r>
            <a:r>
              <a:rPr lang="en-US" altLang="zh-CN" dirty="0" smtClean="0"/>
              <a:t>WAW</a:t>
            </a:r>
            <a:r>
              <a:rPr lang="zh-CN" altLang="en-US" dirty="0" smtClean="0"/>
              <a:t>相关可以自然得到处理；需要处理的相关</a:t>
            </a:r>
            <a:r>
              <a:rPr lang="zh-CN" altLang="en-US" baseline="0" dirty="0" smtClean="0"/>
              <a:t> 只有</a:t>
            </a:r>
            <a:r>
              <a:rPr lang="en-US" altLang="zh-CN" baseline="0" dirty="0" smtClean="0"/>
              <a:t>RAW</a:t>
            </a:r>
            <a:r>
              <a:rPr lang="zh-CN" altLang="en-US" baseline="0" dirty="0" smtClean="0"/>
              <a:t>相关。</a:t>
            </a:r>
            <a:endParaRPr lang="en-US" altLang="zh-CN" dirty="0" smtClean="0"/>
          </a:p>
          <a:p>
            <a:r>
              <a:rPr lang="zh-CN" altLang="en-US" dirty="0" smtClean="0"/>
              <a:t>存储器相关的处理机制又称为</a:t>
            </a:r>
            <a:r>
              <a:rPr lang="zh-CN" altLang="en-US" baseline="0" dirty="0" smtClean="0"/>
              <a:t>：存储器消歧策略</a:t>
            </a:r>
            <a:r>
              <a:rPr lang="en-US" altLang="zh-CN" baseline="0" dirty="0" smtClean="0"/>
              <a:t>(Memory disambiguation policy)</a:t>
            </a:r>
            <a:r>
              <a:rPr lang="zh-CN" altLang="en-US" baseline="0" dirty="0" smtClean="0"/>
              <a:t>。</a:t>
            </a:r>
            <a:endParaRPr lang="en-US" altLang="zh-CN" baseline="0" dirty="0" smtClean="0"/>
          </a:p>
          <a:p>
            <a:r>
              <a:rPr lang="zh-CN" altLang="en-US" baseline="0" dirty="0" smtClean="0"/>
              <a:t>存储器消歧策略可以分为两大类：</a:t>
            </a:r>
            <a:r>
              <a:rPr lang="en-US" altLang="zh-CN" baseline="0" dirty="0" smtClean="0"/>
              <a:t>Non-speculative disambiguation policies</a:t>
            </a:r>
            <a:r>
              <a:rPr lang="zh-CN" altLang="en-US" baseline="0" dirty="0" smtClean="0"/>
              <a:t>和</a:t>
            </a:r>
            <a:r>
              <a:rPr lang="en-US" altLang="zh-CN" baseline="0" dirty="0" smtClean="0"/>
              <a:t>Speculative disambiguation policies.</a:t>
            </a:r>
          </a:p>
          <a:p>
            <a:r>
              <a:rPr lang="en-US" altLang="zh-CN" baseline="0" dirty="0" smtClean="0"/>
              <a:t>Non-speculative</a:t>
            </a:r>
            <a:r>
              <a:rPr lang="zh-CN" altLang="en-US" baseline="0" dirty="0" smtClean="0"/>
              <a:t>又分为三种：</a:t>
            </a:r>
            <a:r>
              <a:rPr lang="en-US" altLang="zh-CN" baseline="0" dirty="0" smtClean="0"/>
              <a:t>Total Ordering</a:t>
            </a:r>
            <a:r>
              <a:rPr lang="zh-CN" altLang="en-US" baseline="0" dirty="0" smtClean="0"/>
              <a:t>、</a:t>
            </a:r>
            <a:r>
              <a:rPr lang="en-US" altLang="zh-CN" baseline="0" dirty="0" smtClean="0"/>
              <a:t>Load Ordering with Store Ordering </a:t>
            </a:r>
            <a:r>
              <a:rPr lang="zh-CN" altLang="en-US" baseline="0" dirty="0" smtClean="0"/>
              <a:t>和 </a:t>
            </a:r>
            <a:r>
              <a:rPr lang="en-US" altLang="zh-CN" baseline="0" dirty="0" smtClean="0"/>
              <a:t>Partial Ordering</a:t>
            </a:r>
            <a:r>
              <a:rPr lang="zh-CN" altLang="en-US" baseline="0" dirty="0" smtClean="0"/>
              <a:t>。</a:t>
            </a:r>
            <a:endParaRPr lang="en-US" altLang="zh-CN" baseline="0" dirty="0" smtClean="0"/>
          </a:p>
          <a:p>
            <a:r>
              <a:rPr lang="zh-CN" altLang="en-US" baseline="0" dirty="0" smtClean="0"/>
              <a:t>在</a:t>
            </a:r>
            <a:r>
              <a:rPr lang="en-US" altLang="zh-CN" baseline="0" dirty="0" smtClean="0"/>
              <a:t>Total Ordering</a:t>
            </a:r>
            <a:r>
              <a:rPr lang="zh-CN" altLang="en-US" baseline="0" dirty="0" smtClean="0"/>
              <a:t>的消歧策略中，所有的访存操作必须严格按序访存。</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Load Ordering</a:t>
            </a:r>
            <a:r>
              <a:rPr lang="zh-CN" altLang="en-US" baseline="0" dirty="0" smtClean="0"/>
              <a:t>，</a:t>
            </a:r>
            <a:r>
              <a:rPr lang="en-US" altLang="zh-CN" baseline="0" dirty="0" smtClean="0"/>
              <a:t>Store Ordering</a:t>
            </a:r>
            <a:r>
              <a:rPr lang="zh-CN" altLang="en-US" baseline="0" dirty="0" smtClean="0"/>
              <a:t>的消歧策略是指：所有的</a:t>
            </a:r>
            <a:r>
              <a:rPr lang="en-US" altLang="zh-CN" baseline="0" dirty="0" smtClean="0"/>
              <a:t>Load</a:t>
            </a:r>
            <a:r>
              <a:rPr lang="zh-CN" altLang="en-US" baseline="0" dirty="0" smtClean="0"/>
              <a:t>指令按序执行，所有的</a:t>
            </a:r>
            <a:r>
              <a:rPr lang="en-US" altLang="zh-CN" baseline="0" dirty="0" smtClean="0"/>
              <a:t>Store</a:t>
            </a:r>
            <a:r>
              <a:rPr lang="zh-CN" altLang="en-US" baseline="0" dirty="0" smtClean="0"/>
              <a:t>指令也需按序执行，而 </a:t>
            </a:r>
            <a:r>
              <a:rPr lang="en-US" altLang="zh-CN" baseline="0" dirty="0" smtClean="0"/>
              <a:t>Load</a:t>
            </a:r>
            <a:r>
              <a:rPr lang="zh-CN" altLang="en-US" baseline="0" dirty="0" smtClean="0"/>
              <a:t>指令和</a:t>
            </a:r>
            <a:r>
              <a:rPr lang="en-US" altLang="zh-CN" baseline="0" dirty="0" smtClean="0"/>
              <a:t>Store</a:t>
            </a:r>
            <a:r>
              <a:rPr lang="zh-CN" altLang="en-US" baseline="0" dirty="0" smtClean="0"/>
              <a:t>指令间可以乱序执行。</a:t>
            </a:r>
            <a:endParaRPr lang="en-US" altLang="zh-CN" baseline="0" dirty="0" smtClean="0"/>
          </a:p>
          <a:p>
            <a:r>
              <a:rPr lang="zh-CN" altLang="en-US" baseline="0" dirty="0" smtClean="0"/>
              <a:t>在</a:t>
            </a:r>
            <a:r>
              <a:rPr lang="en-US" altLang="zh-CN" baseline="0" dirty="0" smtClean="0"/>
              <a:t>Partial Ordering</a:t>
            </a:r>
            <a:r>
              <a:rPr lang="zh-CN" altLang="en-US" baseline="0" dirty="0" smtClean="0"/>
              <a:t>的消歧策略中，所有的</a:t>
            </a:r>
            <a:r>
              <a:rPr lang="en-US" altLang="zh-CN" baseline="0" dirty="0" smtClean="0"/>
              <a:t>Store</a:t>
            </a:r>
            <a:r>
              <a:rPr lang="zh-CN" altLang="en-US" baseline="0" dirty="0" smtClean="0"/>
              <a:t>指令需要按序访存，而</a:t>
            </a:r>
            <a:r>
              <a:rPr lang="en-US" altLang="zh-CN" baseline="0" dirty="0" smtClean="0"/>
              <a:t>Load</a:t>
            </a:r>
            <a:r>
              <a:rPr lang="zh-CN" altLang="en-US" baseline="0" dirty="0" smtClean="0"/>
              <a:t>指令可以在前面的</a:t>
            </a:r>
            <a:r>
              <a:rPr lang="en-US" altLang="zh-CN" baseline="0" dirty="0" smtClean="0"/>
              <a:t>Store</a:t>
            </a:r>
            <a:r>
              <a:rPr lang="zh-CN" altLang="en-US" baseline="0" dirty="0" smtClean="0"/>
              <a:t>指令计算完它们的地址后，乱序执行。</a:t>
            </a:r>
            <a:endParaRPr lang="en-US" altLang="zh-CN" baseline="0" dirty="0" smtClean="0"/>
          </a:p>
          <a:p>
            <a:endParaRPr lang="en-US" altLang="zh-CN" baseline="0" dirty="0" smtClean="0"/>
          </a:p>
          <a:p>
            <a:r>
              <a:rPr lang="en-US" altLang="zh-CN" baseline="0" dirty="0" smtClean="0"/>
              <a:t>Speculative </a:t>
            </a:r>
            <a:r>
              <a:rPr lang="zh-CN" altLang="en-US" baseline="0" dirty="0" smtClean="0"/>
              <a:t>的消歧策略只有 </a:t>
            </a:r>
            <a:r>
              <a:rPr lang="en-US" altLang="zh-CN" baseline="0" dirty="0" smtClean="0"/>
              <a:t>Store Ordering</a:t>
            </a:r>
            <a:r>
              <a:rPr lang="zh-CN" altLang="en-US" baseline="0" dirty="0" smtClean="0"/>
              <a:t>一种。在这种消歧策略中，</a:t>
            </a:r>
            <a:r>
              <a:rPr lang="en-US" altLang="zh-CN" baseline="0" dirty="0" smtClean="0"/>
              <a:t>Store</a:t>
            </a:r>
            <a:r>
              <a:rPr lang="zh-CN" altLang="en-US" baseline="0" dirty="0" smtClean="0"/>
              <a:t>指令需按序执行，而</a:t>
            </a:r>
            <a:r>
              <a:rPr lang="en-US" altLang="zh-CN" baseline="0" dirty="0" smtClean="0"/>
              <a:t>Load</a:t>
            </a:r>
            <a:r>
              <a:rPr lang="zh-CN" altLang="en-US" baseline="0" dirty="0" smtClean="0"/>
              <a:t>指令可以完全乱序。它和</a:t>
            </a:r>
            <a:r>
              <a:rPr lang="en-US" altLang="zh-CN" baseline="0" dirty="0" smtClean="0"/>
              <a:t>Partial Ordering</a:t>
            </a:r>
            <a:r>
              <a:rPr lang="zh-CN" altLang="en-US" baseline="0" dirty="0" smtClean="0"/>
              <a:t>的区别就在于，</a:t>
            </a:r>
            <a:r>
              <a:rPr lang="en-US" altLang="zh-CN" baseline="0" dirty="0" smtClean="0"/>
              <a:t>Load</a:t>
            </a:r>
            <a:r>
              <a:rPr lang="zh-CN" altLang="en-US" baseline="0" dirty="0" smtClean="0"/>
              <a:t>指令不需要等待前面的</a:t>
            </a:r>
            <a:r>
              <a:rPr lang="en-US" altLang="zh-CN" baseline="0" dirty="0" smtClean="0"/>
              <a:t>Store</a:t>
            </a:r>
            <a:r>
              <a:rPr lang="zh-CN" altLang="en-US" baseline="0" dirty="0" smtClean="0"/>
              <a:t>指令计算完地址，就可以推测的发射</a:t>
            </a:r>
            <a:r>
              <a:rPr lang="en-US" altLang="zh-CN" baseline="0" dirty="0" smtClean="0"/>
              <a:t>Load</a:t>
            </a:r>
            <a:r>
              <a:rPr lang="zh-CN" altLang="en-US" baseline="0" dirty="0" smtClean="0"/>
              <a:t>指令。</a:t>
            </a:r>
            <a:endParaRPr lang="en-US" altLang="zh-CN" baseline="0" dirty="0" smtClean="0"/>
          </a:p>
          <a:p>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8</a:t>
            </a:fld>
            <a:endParaRPr lang="zh-CN" altLang="en-US"/>
          </a:p>
        </p:txBody>
      </p:sp>
    </p:spTree>
    <p:extLst>
      <p:ext uri="{BB962C8B-B14F-4D97-AF65-F5344CB8AC3E}">
        <p14:creationId xmlns:p14="http://schemas.microsoft.com/office/powerpoint/2010/main" val="1372926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D405AD6-7143-446B-B0E7-43057DAFBD4B}" type="slidenum">
              <a:rPr lang="zh-CN" altLang="en-US" smtClean="0"/>
              <a:pPr/>
              <a:t>9</a:t>
            </a:fld>
            <a:endParaRPr lang="zh-CN" altLang="en-US"/>
          </a:p>
        </p:txBody>
      </p:sp>
    </p:spTree>
    <p:extLst>
      <p:ext uri="{BB962C8B-B14F-4D97-AF65-F5344CB8AC3E}">
        <p14:creationId xmlns:p14="http://schemas.microsoft.com/office/powerpoint/2010/main" val="1777475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F5FD94EB-185A-4519-89B7-8E544995270E}" type="datetimeFigureOut">
              <a:rPr lang="zh-CN" altLang="en-US"/>
              <a:pPr>
                <a:defRPr/>
              </a:pPr>
              <a:t>2017/3/24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45D470F-CB69-4FC3-A62C-CDF0BC502B63}" type="slidenum">
              <a:rPr lang="zh-CN" altLang="en-US"/>
              <a:pPr>
                <a:defRPr/>
              </a:pPr>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0B95449-57B8-4D74-94FC-15A453EA8232}" type="datetimeFigureOut">
              <a:rPr lang="zh-CN" altLang="en-US"/>
              <a:pPr>
                <a:defRPr/>
              </a:pPr>
              <a:t>2017/3/24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23C6648-066B-44C7-97C4-948A0A16E70F}" type="slidenum">
              <a:rPr lang="zh-CN" altLang="en-US"/>
              <a:pPr>
                <a:defRPr/>
              </a:pPr>
              <a:t>‹#›</a:t>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9920356-2A61-4AC7-BA54-6CB39FF8A1CE}" type="datetimeFigureOut">
              <a:rPr lang="zh-CN" altLang="en-US"/>
              <a:pPr>
                <a:defRPr/>
              </a:pPr>
              <a:t>2017/3/24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26DF891-0084-4E8D-B6F1-511AE88D6039}" type="slidenum">
              <a:rPr lang="zh-CN" altLang="en-US"/>
              <a:pPr>
                <a:defRPr/>
              </a:pPr>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79309" y="32210"/>
            <a:ext cx="8229600" cy="1143000"/>
          </a:xfrm>
        </p:spPr>
        <p:txBody>
          <a:bodyPr>
            <a:normAutofit/>
          </a:bodyPr>
          <a:lstStyle>
            <a:lvl1pPr algn="l">
              <a:defRPr sz="3200" b="1">
                <a:solidFill>
                  <a:schemeClr val="bg1">
                    <a:lumMod val="65000"/>
                  </a:schemeClr>
                </a:solidFill>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268760"/>
            <a:ext cx="8229600" cy="4857403"/>
          </a:xfrm>
        </p:spPr>
        <p:txBody>
          <a:bodyPr/>
          <a:lstStyle>
            <a:lvl1pPr>
              <a:defRPr sz="2400"/>
            </a:lvl1pPr>
            <a:lvl2pPr>
              <a:defRPr sz="2000"/>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A127910C-2475-4EDF-B714-339758469576}" type="datetimeFigureOut">
              <a:rPr lang="zh-CN" altLang="en-US"/>
              <a:pPr>
                <a:defRPr/>
              </a:pPr>
              <a:t>2017/3/24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D4B98ED-4B3F-4233-B711-6917B7420F4F}" type="slidenum">
              <a:rPr lang="zh-CN" altLang="en-US"/>
              <a:pPr>
                <a:defRPr/>
              </a:pPr>
              <a:t>‹#›</a:t>
            </a:fld>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9B57B0DB-3DC5-4435-AFA7-F23D89F9EF9B}" type="datetimeFigureOut">
              <a:rPr lang="zh-CN" altLang="en-US"/>
              <a:pPr>
                <a:defRPr/>
              </a:pPr>
              <a:t>2017/3/24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375643-C5AC-4C87-86E2-D79056E24BF5}" type="slidenum">
              <a:rPr lang="zh-CN" altLang="en-US"/>
              <a:pPr>
                <a:defRPr/>
              </a:pPr>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F76AB1D8-407B-433B-AC77-CC0A21EBA6EC}" type="datetimeFigureOut">
              <a:rPr lang="zh-CN" altLang="en-US"/>
              <a:pPr>
                <a:defRPr/>
              </a:pPr>
              <a:t>2017/3/24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FD51506-6EA3-4EAC-AE7F-8CA323211586}" type="slidenum">
              <a:rPr lang="zh-CN" altLang="en-US"/>
              <a:pPr>
                <a:defRPr/>
              </a:pPr>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3528A3FF-9D3A-438B-B7B3-B205737E16AE}" type="datetimeFigureOut">
              <a:rPr lang="zh-CN" altLang="en-US"/>
              <a:pPr>
                <a:defRPr/>
              </a:pPr>
              <a:t>2017/3/24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90F148B8-658A-4891-B104-98C346530B9C}" type="slidenum">
              <a:rPr lang="zh-CN" altLang="en-US"/>
              <a:pPr>
                <a:defRPr/>
              </a:pPr>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TextBox 5"/>
          <p:cNvSpPr txBox="1"/>
          <p:nvPr userDrawn="1"/>
        </p:nvSpPr>
        <p:spPr>
          <a:xfrm>
            <a:off x="7092950" y="0"/>
            <a:ext cx="1593850" cy="254000"/>
          </a:xfrm>
          <a:prstGeom prst="rect">
            <a:avLst/>
          </a:prstGeom>
          <a:noFill/>
        </p:spPr>
        <p:txBody>
          <a:bodyPr wrap="none">
            <a:spAutoFit/>
          </a:bodyPr>
          <a:lstStyle/>
          <a:p>
            <a:pPr fontAlgn="auto">
              <a:spcBef>
                <a:spcPts val="0"/>
              </a:spcBef>
              <a:spcAft>
                <a:spcPts val="0"/>
              </a:spcAft>
              <a:defRPr/>
            </a:pPr>
            <a:r>
              <a:rPr lang="en-US" altLang="zh-CN" sz="1050" dirty="0">
                <a:solidFill>
                  <a:schemeClr val="bg1"/>
                </a:solidFill>
                <a:latin typeface="Verdana" pitchFamily="34" charset="0"/>
                <a:ea typeface="+mn-ea"/>
                <a:cs typeface="Verdana" pitchFamily="34" charset="0"/>
              </a:rPr>
              <a:t>Tankertanker Design</a:t>
            </a:r>
            <a:endParaRPr lang="zh-CN" altLang="en-US" sz="1050" dirty="0">
              <a:solidFill>
                <a:schemeClr val="bg1"/>
              </a:solidFill>
              <a:latin typeface="Verdana" pitchFamily="34" charset="0"/>
              <a:ea typeface="+mn-ea"/>
              <a:cs typeface="Verdana" pitchFamily="34" charset="0"/>
            </a:endParaRPr>
          </a:p>
        </p:txBody>
      </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日期占位符 2"/>
          <p:cNvSpPr>
            <a:spLocks noGrp="1"/>
          </p:cNvSpPr>
          <p:nvPr>
            <p:ph type="dt" sz="half" idx="10"/>
          </p:nvPr>
        </p:nvSpPr>
        <p:spPr/>
        <p:txBody>
          <a:bodyPr/>
          <a:lstStyle>
            <a:lvl1pPr>
              <a:defRPr/>
            </a:lvl1pPr>
          </a:lstStyle>
          <a:p>
            <a:pPr>
              <a:defRPr/>
            </a:pPr>
            <a:fld id="{0612C16F-F419-4DBD-A6FD-3706A63D45A3}" type="datetimeFigureOut">
              <a:rPr lang="zh-CN" altLang="en-US"/>
              <a:pPr>
                <a:defRPr/>
              </a:pPr>
              <a:t>2017/3/24</a:t>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pPr>
              <a:defRPr/>
            </a:pPr>
            <a:fld id="{6BA1EB49-6558-4C30-A124-F77F52B584E6}"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0B96ABB-80DA-449E-8345-B41956136317}" type="datetimeFigureOut">
              <a:rPr lang="zh-CN" altLang="en-US"/>
              <a:pPr>
                <a:defRPr/>
              </a:pPr>
              <a:t>2017/3/24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F68F520-653D-44A5-AE7B-B0BBF9DB2EE4}" type="slidenum">
              <a:rPr lang="zh-CN" altLang="en-US"/>
              <a:pPr>
                <a:defRPr/>
              </a:pPr>
              <a:t>‹#›</a:t>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1002004-BA6B-40B5-AC65-740884A2DEA2}" type="datetimeFigureOut">
              <a:rPr lang="zh-CN" altLang="en-US"/>
              <a:pPr>
                <a:defRPr/>
              </a:pPr>
              <a:t>2017/3/24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2DE3AB8-CA0E-4674-AE3B-5C6BEA8D74F0}" type="slidenum">
              <a:rPr lang="zh-CN" altLang="en-US"/>
              <a:pPr>
                <a:defRPr/>
              </a:pPr>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32E0893-7432-4301-99DF-87727358F52F}" type="datetimeFigureOut">
              <a:rPr lang="zh-CN" altLang="en-US"/>
              <a:pPr>
                <a:defRPr/>
              </a:pPr>
              <a:t>2017/3/24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A2F6125-0AA3-4ADF-A321-686D90B498E9}" type="slidenum">
              <a:rPr lang="zh-CN" altLang="en-US"/>
              <a:pPr>
                <a:defRPr/>
              </a:pPr>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7" name="直接连接符 6"/>
          <p:cNvCxnSpPr/>
          <p:nvPr/>
        </p:nvCxnSpPr>
        <p:spPr>
          <a:xfrm>
            <a:off x="-36513" y="6599238"/>
            <a:ext cx="730726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207250" y="6459538"/>
            <a:ext cx="1595438" cy="254000"/>
          </a:xfrm>
          <a:prstGeom prst="rect">
            <a:avLst/>
          </a:prstGeom>
          <a:noFill/>
        </p:spPr>
        <p:txBody>
          <a:bodyPr wrap="none">
            <a:spAutoFit/>
          </a:bodyPr>
          <a:lstStyle/>
          <a:p>
            <a:pPr fontAlgn="auto">
              <a:spcBef>
                <a:spcPts val="0"/>
              </a:spcBef>
              <a:spcAft>
                <a:spcPts val="0"/>
              </a:spcAft>
              <a:defRPr/>
            </a:pPr>
            <a:r>
              <a:rPr lang="en-US" altLang="zh-CN" sz="1050" dirty="0">
                <a:effectLst>
                  <a:outerShdw blurRad="38100" dist="38100" dir="2700000" algn="tl">
                    <a:srgbClr val="000000">
                      <a:alpha val="43137"/>
                    </a:srgbClr>
                  </a:outerShdw>
                </a:effectLst>
                <a:latin typeface="Verdana" pitchFamily="34" charset="0"/>
                <a:ea typeface="+mn-ea"/>
                <a:cs typeface="Verdana" pitchFamily="34" charset="0"/>
              </a:rPr>
              <a:t>Tankertanker Design</a:t>
            </a:r>
            <a:endParaRPr lang="zh-CN" altLang="en-US" sz="1050" dirty="0">
              <a:effectLst>
                <a:outerShdw blurRad="38100" dist="38100" dir="2700000" algn="tl">
                  <a:srgbClr val="000000">
                    <a:alpha val="43137"/>
                  </a:srgbClr>
                </a:outerShdw>
              </a:effectLst>
              <a:latin typeface="Verdana" pitchFamily="34" charset="0"/>
              <a:ea typeface="+mn-ea"/>
              <a:cs typeface="Verdana" pitchFamily="34" charset="0"/>
            </a:endParaRPr>
          </a:p>
        </p:txBody>
      </p:sp>
      <p:sp>
        <p:nvSpPr>
          <p:cNvPr id="1028"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9"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4B742BDA-E433-4424-8974-49D1AE0F40A4}" type="datetimeFigureOut">
              <a:rPr lang="zh-CN" altLang="en-US"/>
              <a:pPr>
                <a:defRPr/>
              </a:pPr>
              <a:t>2017/3/24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9ABE918F-B9F5-4D3E-9855-7ED8E95C8103}" type="slidenum">
              <a:rPr lang="zh-CN" altLang="en-US"/>
              <a:pPr>
                <a:defRPr/>
              </a:pPr>
              <a:t>‹#›</a:t>
            </a:fld>
            <a:endParaRPr lang="zh-CN" altLang="en-US" dirty="0"/>
          </a:p>
        </p:txBody>
      </p:sp>
      <p:grpSp>
        <p:nvGrpSpPr>
          <p:cNvPr id="1033" name="组合 16"/>
          <p:cNvGrpSpPr>
            <a:grpSpLocks/>
          </p:cNvGrpSpPr>
          <p:nvPr/>
        </p:nvGrpSpPr>
        <p:grpSpPr bwMode="auto">
          <a:xfrm>
            <a:off x="482600" y="409575"/>
            <a:ext cx="263525" cy="419100"/>
            <a:chOff x="4677714" y="3025526"/>
            <a:chExt cx="264423" cy="504056"/>
          </a:xfrm>
        </p:grpSpPr>
        <p:cxnSp>
          <p:nvCxnSpPr>
            <p:cNvPr id="18" name="直接连接符 17"/>
            <p:cNvCxnSpPr/>
            <p:nvPr/>
          </p:nvCxnSpPr>
          <p:spPr>
            <a:xfrm>
              <a:off x="4942137" y="3025526"/>
              <a:ext cx="0" cy="504056"/>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803554" y="3025526"/>
              <a:ext cx="0" cy="360859"/>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677714" y="3027436"/>
              <a:ext cx="0" cy="181383"/>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7092950" y="0"/>
            <a:ext cx="1593850" cy="254000"/>
          </a:xfrm>
          <a:prstGeom prst="rect">
            <a:avLst/>
          </a:prstGeom>
          <a:noFill/>
        </p:spPr>
        <p:txBody>
          <a:bodyPr wrap="none">
            <a:spAutoFit/>
          </a:bodyPr>
          <a:lstStyle/>
          <a:p>
            <a:pPr fontAlgn="auto">
              <a:spcBef>
                <a:spcPts val="0"/>
              </a:spcBef>
              <a:spcAft>
                <a:spcPts val="0"/>
              </a:spcAft>
              <a:defRPr/>
            </a:pPr>
            <a:r>
              <a:rPr lang="en-US" altLang="zh-CN" sz="1050" dirty="0">
                <a:solidFill>
                  <a:schemeClr val="bg1"/>
                </a:solidFill>
                <a:latin typeface="Verdana" pitchFamily="34" charset="0"/>
                <a:ea typeface="+mn-ea"/>
                <a:cs typeface="Verdana" pitchFamily="34" charset="0"/>
              </a:rPr>
              <a:t>Tankertanker Design</a:t>
            </a:r>
            <a:endParaRPr lang="zh-CN" altLang="en-US" sz="1050" dirty="0">
              <a:solidFill>
                <a:schemeClr val="bg1"/>
              </a:solidFill>
              <a:latin typeface="Verdana" pitchFamily="34" charset="0"/>
              <a:ea typeface="+mn-ea"/>
              <a:cs typeface="Verdana" pitchFamily="34" charset="0"/>
            </a:endParaRPr>
          </a:p>
        </p:txBody>
      </p:sp>
      <p:sp>
        <p:nvSpPr>
          <p:cNvPr id="14" name="TextBox 13"/>
          <p:cNvSpPr txBox="1"/>
          <p:nvPr/>
        </p:nvSpPr>
        <p:spPr>
          <a:xfrm>
            <a:off x="465138" y="1135063"/>
            <a:ext cx="1595437" cy="254000"/>
          </a:xfrm>
          <a:prstGeom prst="rect">
            <a:avLst/>
          </a:prstGeom>
          <a:noFill/>
        </p:spPr>
        <p:txBody>
          <a:bodyPr wrap="none">
            <a:spAutoFit/>
          </a:bodyPr>
          <a:lstStyle/>
          <a:p>
            <a:pPr fontAlgn="auto">
              <a:spcBef>
                <a:spcPts val="0"/>
              </a:spcBef>
              <a:spcAft>
                <a:spcPts val="0"/>
              </a:spcAft>
              <a:defRPr/>
            </a:pPr>
            <a:r>
              <a:rPr lang="en-US" altLang="zh-CN" sz="1050" dirty="0">
                <a:solidFill>
                  <a:schemeClr val="bg1"/>
                </a:solidFill>
                <a:latin typeface="Verdana" pitchFamily="34" charset="0"/>
                <a:ea typeface="+mn-ea"/>
                <a:cs typeface="Verdana" pitchFamily="34" charset="0"/>
              </a:rPr>
              <a:t>Tankertanker Design</a:t>
            </a:r>
            <a:endParaRPr lang="zh-CN" altLang="en-US" sz="1050" dirty="0">
              <a:solidFill>
                <a:schemeClr val="bg1"/>
              </a:solidFill>
              <a:latin typeface="Verdana" pitchFamily="34" charset="0"/>
              <a:ea typeface="+mn-ea"/>
              <a:cs typeface="Verdana" pitchFamily="34" charset="0"/>
            </a:endParaRP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60" r:id="rId6"/>
    <p:sldLayoutId id="2147483654" r:id="rId7"/>
    <p:sldLayoutId id="2147483653" r:id="rId8"/>
    <p:sldLayoutId id="2147483652" r:id="rId9"/>
    <p:sldLayoutId id="2147483651" r:id="rId10"/>
    <p:sldLayoutId id="2147483650" r:id="rId11"/>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3314" name="标题 1"/>
          <p:cNvSpPr>
            <a:spLocks noGrp="1"/>
          </p:cNvSpPr>
          <p:nvPr>
            <p:ph type="ctrTitle"/>
          </p:nvPr>
        </p:nvSpPr>
        <p:spPr>
          <a:xfrm>
            <a:off x="5081463" y="2492896"/>
            <a:ext cx="3018929" cy="1470025"/>
          </a:xfrm>
        </p:spPr>
        <p:txBody>
          <a:bodyPr/>
          <a:lstStyle/>
          <a:p>
            <a:r>
              <a:rPr lang="en-US" altLang="zh-CN" sz="4000" b="1" dirty="0" smtClean="0">
                <a:latin typeface="微软雅黑" pitchFamily="34" charset="-122"/>
                <a:ea typeface="微软雅黑" pitchFamily="34" charset="-122"/>
              </a:rPr>
              <a:t>Issue</a:t>
            </a:r>
            <a:endParaRPr lang="zh-CN" altLang="en-US" sz="4000" b="1" dirty="0" smtClean="0">
              <a:latin typeface="微软雅黑" pitchFamily="34" charset="-122"/>
              <a:ea typeface="微软雅黑" pitchFamily="34" charset="-122"/>
            </a:endParaRPr>
          </a:p>
        </p:txBody>
      </p:sp>
      <p:grpSp>
        <p:nvGrpSpPr>
          <p:cNvPr id="13315" name="组合 1076"/>
          <p:cNvGrpSpPr>
            <a:grpSpLocks/>
          </p:cNvGrpSpPr>
          <p:nvPr/>
        </p:nvGrpSpPr>
        <p:grpSpPr bwMode="auto">
          <a:xfrm>
            <a:off x="4651375" y="2971800"/>
            <a:ext cx="292100" cy="503238"/>
            <a:chOff x="4663428" y="2996952"/>
            <a:chExt cx="292995" cy="504056"/>
          </a:xfrm>
        </p:grpSpPr>
        <p:cxnSp>
          <p:nvCxnSpPr>
            <p:cNvPr id="1069" name="直接连接符 1068"/>
            <p:cNvCxnSpPr/>
            <p:nvPr/>
          </p:nvCxnSpPr>
          <p:spPr>
            <a:xfrm>
              <a:off x="4956423" y="2996952"/>
              <a:ext cx="0" cy="504056"/>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4803556" y="3141650"/>
              <a:ext cx="0" cy="359358"/>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4663428" y="3321328"/>
              <a:ext cx="0" cy="17968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pSp>
      <p:cxnSp>
        <p:nvCxnSpPr>
          <p:cNvPr id="1079" name="直接连接符 1078"/>
          <p:cNvCxnSpPr/>
          <p:nvPr/>
        </p:nvCxnSpPr>
        <p:spPr>
          <a:xfrm>
            <a:off x="-107950" y="3465513"/>
            <a:ext cx="475932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标题 1"/>
          <p:cNvSpPr txBox="1">
            <a:spLocks/>
          </p:cNvSpPr>
          <p:nvPr/>
        </p:nvSpPr>
        <p:spPr bwMode="auto">
          <a:xfrm>
            <a:off x="251520" y="2204864"/>
            <a:ext cx="468052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endParaRPr lang="zh-CN" altLang="en-US" sz="3600" b="1" dirty="0" smtClean="0">
              <a:latin typeface="微软雅黑" pitchFamily="34" charset="-122"/>
              <a:ea typeface="微软雅黑" pitchFamily="34" charset="-122"/>
              <a:cs typeface="+mj-cs"/>
            </a:endParaRPr>
          </a:p>
        </p:txBody>
      </p:sp>
      <p:sp>
        <p:nvSpPr>
          <p:cNvPr id="10" name="TextBox 9"/>
          <p:cNvSpPr txBox="1"/>
          <p:nvPr/>
        </p:nvSpPr>
        <p:spPr>
          <a:xfrm>
            <a:off x="2555776" y="4132237"/>
            <a:ext cx="4134466" cy="1384995"/>
          </a:xfrm>
          <a:prstGeom prst="rect">
            <a:avLst/>
          </a:prstGeom>
          <a:noFill/>
        </p:spPr>
        <p:txBody>
          <a:bodyPr wrap="none" rtlCol="0">
            <a:spAutoFit/>
          </a:bodyPr>
          <a:lstStyle/>
          <a:p>
            <a:pPr algn="ctr"/>
            <a:r>
              <a:rPr lang="zh-CN" altLang="en-US" sz="2800" dirty="0" smtClean="0">
                <a:latin typeface="微软雅黑" pitchFamily="34" charset="-122"/>
                <a:ea typeface="微软雅黑" pitchFamily="34" charset="-122"/>
              </a:rPr>
              <a:t>北京大学系统结构研究所</a:t>
            </a:r>
            <a:endParaRPr lang="en-US" altLang="zh-CN" sz="2800" dirty="0" smtClean="0">
              <a:latin typeface="微软雅黑" pitchFamily="34" charset="-122"/>
              <a:ea typeface="微软雅黑" pitchFamily="34" charset="-122"/>
            </a:endParaRPr>
          </a:p>
          <a:p>
            <a:pPr algn="ctr"/>
            <a:r>
              <a:rPr lang="en-US" altLang="zh-CN" sz="2800" dirty="0" smtClean="0">
                <a:latin typeface="微软雅黑" pitchFamily="34" charset="-122"/>
                <a:ea typeface="微软雅黑" pitchFamily="34" charset="-122"/>
              </a:rPr>
              <a:t>2013-05-15</a:t>
            </a:r>
          </a:p>
          <a:p>
            <a:pPr algn="ctr"/>
            <a:endParaRPr lang="zh-CN" altLang="en-US" sz="2800" dirty="0">
              <a:latin typeface="微软雅黑" pitchFamily="34" charset="-122"/>
              <a:ea typeface="微软雅黑" pitchFamily="34" charset="-122"/>
            </a:endParaRPr>
          </a:p>
        </p:txBody>
      </p:sp>
      <p:sp>
        <p:nvSpPr>
          <p:cNvPr id="11" name="标题 1"/>
          <p:cNvSpPr txBox="1">
            <a:spLocks/>
          </p:cNvSpPr>
          <p:nvPr/>
        </p:nvSpPr>
        <p:spPr bwMode="auto">
          <a:xfrm>
            <a:off x="1121023" y="2102991"/>
            <a:ext cx="3018929"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4000" b="1"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j-cs"/>
              </a:rPr>
              <a:t>CPU</a:t>
            </a:r>
            <a:r>
              <a:rPr kumimoji="0" lang="zh-CN" altLang="en-US" sz="4000" b="1"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j-cs"/>
              </a:rPr>
              <a:t>组</a:t>
            </a:r>
            <a:r>
              <a:rPr kumimoji="0" lang="en-US" altLang="zh-CN" sz="4000" b="1"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j-cs"/>
              </a:rPr>
              <a:t>Seminar</a:t>
            </a:r>
            <a:endParaRPr kumimoji="0" lang="zh-CN" altLang="en-US" sz="4000" b="1"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0"/>
            <a:ext cx="8805260" cy="1143000"/>
          </a:xfrm>
        </p:spPr>
        <p:txBody>
          <a:bodyPr>
            <a:normAutofit/>
          </a:bodyPr>
          <a:lstStyle/>
          <a:p>
            <a:r>
              <a:rPr lang="en-US" altLang="zh-CN" sz="2800" dirty="0" smtClean="0"/>
              <a:t>2</a:t>
            </a:r>
            <a:r>
              <a:rPr lang="zh-CN" altLang="en-US" sz="2800" dirty="0" smtClean="0"/>
              <a:t>、</a:t>
            </a:r>
            <a:r>
              <a:rPr lang="en-US" altLang="zh-CN" sz="2800" dirty="0" smtClean="0"/>
              <a:t>Non-speculative </a:t>
            </a:r>
            <a:r>
              <a:rPr lang="en-US" altLang="zh-CN" sz="2800" dirty="0"/>
              <a:t>Memory </a:t>
            </a:r>
            <a:r>
              <a:rPr lang="en-US" altLang="zh-CN" sz="2800" dirty="0" smtClean="0"/>
              <a:t>Disambiguation</a:t>
            </a:r>
            <a:endParaRPr lang="en-US" altLang="zh-CN" sz="2800" dirty="0"/>
          </a:p>
        </p:txBody>
      </p:sp>
      <p:sp>
        <p:nvSpPr>
          <p:cNvPr id="3" name="内容占位符 2"/>
          <p:cNvSpPr>
            <a:spLocks noGrp="1"/>
          </p:cNvSpPr>
          <p:nvPr>
            <p:ph idx="1"/>
          </p:nvPr>
        </p:nvSpPr>
        <p:spPr>
          <a:xfrm>
            <a:off x="457200" y="1052736"/>
            <a:ext cx="8229600" cy="5073427"/>
          </a:xfrm>
        </p:spPr>
        <p:txBody>
          <a:bodyPr/>
          <a:lstStyle/>
          <a:p>
            <a:r>
              <a:rPr lang="en-US" altLang="zh-CN" sz="2800" dirty="0" smtClean="0">
                <a:solidFill>
                  <a:srgbClr val="FF0000"/>
                </a:solidFill>
                <a:latin typeface="Times New Roman" pitchFamily="18" charset="0"/>
                <a:cs typeface="Times New Roman" pitchFamily="18" charset="0"/>
              </a:rPr>
              <a:t>Total Ordering</a:t>
            </a:r>
          </a:p>
          <a:p>
            <a:r>
              <a:rPr lang="en-US" altLang="zh-CN" sz="2800" dirty="0">
                <a:latin typeface="Times New Roman" pitchFamily="18" charset="0"/>
                <a:cs typeface="Times New Roman" pitchFamily="18" charset="0"/>
              </a:rPr>
              <a:t>Load Ordering with Store </a:t>
            </a:r>
            <a:r>
              <a:rPr lang="en-US" altLang="zh-CN" sz="2800" dirty="0" smtClean="0">
                <a:latin typeface="Times New Roman" pitchFamily="18" charset="0"/>
                <a:cs typeface="Times New Roman" pitchFamily="18" charset="0"/>
              </a:rPr>
              <a:t>Ordering</a:t>
            </a:r>
            <a:endParaRPr lang="en-US" altLang="zh-CN" sz="2800" dirty="0" smtClean="0">
              <a:solidFill>
                <a:srgbClr val="FF0000"/>
              </a:solidFill>
              <a:latin typeface="Times New Roman" pitchFamily="18" charset="0"/>
              <a:cs typeface="Times New Roman" pitchFamily="18" charset="0"/>
            </a:endParaRPr>
          </a:p>
          <a:p>
            <a:r>
              <a:rPr lang="en-US" altLang="zh-CN" sz="2800" dirty="0" smtClean="0">
                <a:latin typeface="Times New Roman" pitchFamily="18" charset="0"/>
                <a:cs typeface="Times New Roman" pitchFamily="18" charset="0"/>
              </a:rPr>
              <a:t>Partial Ordering</a:t>
            </a:r>
          </a:p>
          <a:p>
            <a:pPr marL="0" indent="0">
              <a:buNone/>
            </a:pPr>
            <a:endParaRPr lang="en-US" altLang="zh-CN"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457161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Total Ordering</a:t>
            </a:r>
            <a:endParaRPr lang="zh-CN" altLang="en-US" dirty="0"/>
          </a:p>
        </p:txBody>
      </p:sp>
      <p:sp>
        <p:nvSpPr>
          <p:cNvPr id="3" name="内容占位符 2"/>
          <p:cNvSpPr>
            <a:spLocks noGrp="1"/>
          </p:cNvSpPr>
          <p:nvPr>
            <p:ph idx="1"/>
          </p:nvPr>
        </p:nvSpPr>
        <p:spPr/>
        <p:txBody>
          <a:bodyPr/>
          <a:lstStyle/>
          <a:p>
            <a:r>
              <a:rPr lang="en-US" altLang="zh-CN" dirty="0" smtClean="0"/>
              <a:t>In total ordering, all memory operations are executed in order.</a:t>
            </a:r>
          </a:p>
          <a:p>
            <a:r>
              <a:rPr lang="en-US" altLang="zh-CN" dirty="0" smtClean="0"/>
              <a:t>Advantage</a:t>
            </a:r>
          </a:p>
          <a:p>
            <a:pPr lvl="1"/>
            <a:r>
              <a:rPr lang="en-US" altLang="zh-CN" dirty="0" smtClean="0"/>
              <a:t>Simplicity</a:t>
            </a:r>
          </a:p>
          <a:p>
            <a:r>
              <a:rPr lang="en-US" altLang="zh-CN" dirty="0" smtClean="0"/>
              <a:t>Disadvantage</a:t>
            </a:r>
          </a:p>
          <a:p>
            <a:pPr lvl="1"/>
            <a:r>
              <a:rPr lang="en-US" altLang="zh-CN" dirty="0" smtClean="0"/>
              <a:t>Constrains </a:t>
            </a:r>
            <a:r>
              <a:rPr lang="en-US" altLang="zh-CN" dirty="0"/>
              <a:t>a lot the amount of parallelism</a:t>
            </a:r>
          </a:p>
          <a:p>
            <a:pPr marL="742950" lvl="2" indent="-342900"/>
            <a:endParaRPr lang="en-US" altLang="zh-CN" sz="2000" dirty="0"/>
          </a:p>
          <a:p>
            <a:pPr marL="457200" lvl="1" indent="0">
              <a:buNone/>
            </a:pPr>
            <a:endParaRPr lang="en-US" altLang="zh-CN"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0"/>
            <a:ext cx="8805260" cy="1143000"/>
          </a:xfrm>
        </p:spPr>
        <p:txBody>
          <a:bodyPr>
            <a:normAutofit/>
          </a:bodyPr>
          <a:lstStyle/>
          <a:p>
            <a:r>
              <a:rPr lang="en-US" altLang="zh-CN" sz="2800" dirty="0" smtClean="0"/>
              <a:t>2</a:t>
            </a:r>
            <a:r>
              <a:rPr lang="zh-CN" altLang="en-US" sz="2800" dirty="0" smtClean="0"/>
              <a:t>、</a:t>
            </a:r>
            <a:r>
              <a:rPr lang="en-US" altLang="zh-CN" sz="2800" dirty="0" smtClean="0"/>
              <a:t>Non-speculative </a:t>
            </a:r>
            <a:r>
              <a:rPr lang="en-US" altLang="zh-CN" sz="2800" dirty="0"/>
              <a:t>Memory </a:t>
            </a:r>
            <a:r>
              <a:rPr lang="en-US" altLang="zh-CN" sz="2800" dirty="0" smtClean="0"/>
              <a:t>Disambiguation</a:t>
            </a:r>
            <a:endParaRPr lang="en-US" altLang="zh-CN" sz="2800" dirty="0"/>
          </a:p>
        </p:txBody>
      </p:sp>
      <p:sp>
        <p:nvSpPr>
          <p:cNvPr id="3" name="内容占位符 2"/>
          <p:cNvSpPr>
            <a:spLocks noGrp="1"/>
          </p:cNvSpPr>
          <p:nvPr>
            <p:ph idx="1"/>
          </p:nvPr>
        </p:nvSpPr>
        <p:spPr>
          <a:xfrm>
            <a:off x="457200" y="1052736"/>
            <a:ext cx="8229600" cy="5073427"/>
          </a:xfrm>
        </p:spPr>
        <p:txBody>
          <a:bodyPr/>
          <a:lstStyle/>
          <a:p>
            <a:r>
              <a:rPr lang="en-US" altLang="zh-CN" sz="2800" dirty="0">
                <a:latin typeface="Times New Roman" pitchFamily="18" charset="0"/>
                <a:cs typeface="Times New Roman" pitchFamily="18" charset="0"/>
              </a:rPr>
              <a:t>Total Ordering</a:t>
            </a:r>
          </a:p>
          <a:p>
            <a:r>
              <a:rPr lang="en-US" altLang="zh-CN" sz="2800" dirty="0">
                <a:solidFill>
                  <a:srgbClr val="FF0000"/>
                </a:solidFill>
                <a:latin typeface="Times New Roman" pitchFamily="18" charset="0"/>
                <a:cs typeface="Times New Roman" pitchFamily="18" charset="0"/>
              </a:rPr>
              <a:t>Load Ordering with Store </a:t>
            </a:r>
            <a:r>
              <a:rPr lang="en-US" altLang="zh-CN" sz="2800" dirty="0" smtClean="0">
                <a:solidFill>
                  <a:srgbClr val="FF0000"/>
                </a:solidFill>
                <a:latin typeface="Times New Roman" pitchFamily="18" charset="0"/>
                <a:cs typeface="Times New Roman" pitchFamily="18" charset="0"/>
              </a:rPr>
              <a:t>Ordering</a:t>
            </a:r>
          </a:p>
          <a:p>
            <a:r>
              <a:rPr lang="en-US" altLang="zh-CN" sz="2800" dirty="0" smtClean="0">
                <a:latin typeface="Times New Roman" pitchFamily="18" charset="0"/>
                <a:cs typeface="Times New Roman" pitchFamily="18" charset="0"/>
              </a:rPr>
              <a:t>Partial Ordering</a:t>
            </a:r>
          </a:p>
          <a:p>
            <a:pPr marL="0" indent="0">
              <a:buNone/>
            </a:pPr>
            <a:endParaRPr lang="en-US" altLang="zh-CN"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6747919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Load Ordering with Store Ordering</a:t>
            </a:r>
          </a:p>
        </p:txBody>
      </p:sp>
      <p:sp>
        <p:nvSpPr>
          <p:cNvPr id="3" name="内容占位符 2"/>
          <p:cNvSpPr>
            <a:spLocks noGrp="1"/>
          </p:cNvSpPr>
          <p:nvPr>
            <p:ph idx="1"/>
          </p:nvPr>
        </p:nvSpPr>
        <p:spPr/>
        <p:txBody>
          <a:bodyPr/>
          <a:lstStyle/>
          <a:p>
            <a:r>
              <a:rPr lang="en-US" altLang="zh-CN" dirty="0" smtClean="0"/>
              <a:t>Loads proceed in order, and stores proceed in order.</a:t>
            </a:r>
          </a:p>
          <a:p>
            <a:r>
              <a:rPr lang="en-US" altLang="zh-CN" dirty="0" smtClean="0"/>
              <a:t>Loads do not have to wait for previous stores to commit.</a:t>
            </a:r>
          </a:p>
          <a:p>
            <a:r>
              <a:rPr lang="en-US" altLang="zh-CN" dirty="0" smtClean="0"/>
              <a:t>Example: AMD K6</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AMD K6 ——Overview</a:t>
            </a:r>
            <a:endParaRPr lang="en-US" altLang="zh-CN" dirty="0"/>
          </a:p>
        </p:txBody>
      </p:sp>
      <p:sp>
        <p:nvSpPr>
          <p:cNvPr id="3" name="内容占位符 2"/>
          <p:cNvSpPr>
            <a:spLocks noGrp="1"/>
          </p:cNvSpPr>
          <p:nvPr>
            <p:ph idx="1"/>
          </p:nvPr>
        </p:nvSpPr>
        <p:spPr/>
        <p:txBody>
          <a:bodyPr/>
          <a:lstStyle/>
          <a:p>
            <a:r>
              <a:rPr lang="en-US" altLang="zh-CN" dirty="0" smtClean="0"/>
              <a:t>two separate pipelines for load and store operations.</a:t>
            </a:r>
          </a:p>
          <a:p>
            <a:r>
              <a:rPr lang="en-US" altLang="zh-CN" dirty="0" smtClean="0"/>
              <a:t>instructions flow in strict order inside each pipeline.</a:t>
            </a:r>
            <a:endParaRPr lang="zh-CN" alt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2" y="2204864"/>
            <a:ext cx="7297613" cy="3828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899592" y="2204864"/>
            <a:ext cx="7297613" cy="12241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99591" y="4118992"/>
            <a:ext cx="7297613" cy="11822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79309" y="5589300"/>
            <a:ext cx="7317896" cy="5368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2254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AMD K6 ——Execution(1/5)</a:t>
            </a:r>
            <a:endParaRPr lang="en-US" altLang="zh-CN" dirty="0"/>
          </a:p>
        </p:txBody>
      </p:sp>
      <p:sp>
        <p:nvSpPr>
          <p:cNvPr id="3" name="内容占位符 2"/>
          <p:cNvSpPr>
            <a:spLocks noGrp="1"/>
          </p:cNvSpPr>
          <p:nvPr>
            <p:ph idx="1"/>
          </p:nvPr>
        </p:nvSpPr>
        <p:spPr/>
        <p:txBody>
          <a:bodyPr/>
          <a:lstStyle/>
          <a:p>
            <a:r>
              <a:rPr lang="en-US" altLang="zh-CN" dirty="0" smtClean="0"/>
              <a:t>Load Queue</a:t>
            </a:r>
            <a:r>
              <a:rPr lang="zh-CN" altLang="en-US" dirty="0" smtClean="0"/>
              <a:t>：</a:t>
            </a:r>
            <a:r>
              <a:rPr lang="en-US" altLang="zh-CN" dirty="0" smtClean="0"/>
              <a:t>Stores the load operations in program order. Loads are inserted in this queue after renaming.</a:t>
            </a:r>
          </a:p>
          <a:p>
            <a:r>
              <a:rPr lang="en-US" altLang="zh-CN" dirty="0" smtClean="0"/>
              <a:t>Store Queue: Stores the store operations in program order.</a:t>
            </a:r>
            <a:endParaRPr lang="zh-CN" alt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2" y="2697174"/>
            <a:ext cx="7297613" cy="3828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899593" y="2913198"/>
            <a:ext cx="1440160" cy="10081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99591" y="4611302"/>
            <a:ext cx="1440161" cy="9661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427123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AMD K6 ——Execution(2/5)</a:t>
            </a:r>
            <a:endParaRPr lang="en-US" altLang="zh-CN" dirty="0"/>
          </a:p>
        </p:txBody>
      </p:sp>
      <p:sp>
        <p:nvSpPr>
          <p:cNvPr id="3" name="内容占位符 2"/>
          <p:cNvSpPr>
            <a:spLocks noGrp="1"/>
          </p:cNvSpPr>
          <p:nvPr>
            <p:ph idx="1"/>
          </p:nvPr>
        </p:nvSpPr>
        <p:spPr>
          <a:xfrm>
            <a:off x="457200" y="1268760"/>
            <a:ext cx="8363272" cy="4857403"/>
          </a:xfrm>
        </p:spPr>
        <p:txBody>
          <a:bodyPr/>
          <a:lstStyle/>
          <a:p>
            <a:r>
              <a:rPr lang="en-US" altLang="zh-CN" dirty="0" smtClean="0"/>
              <a:t>If the source operands are ready and it is the oldest instruction on the load and store queue, respectively, issue it.</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2" y="2204864"/>
            <a:ext cx="7297613" cy="3828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1043608" y="2420888"/>
            <a:ext cx="1296144" cy="36122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82314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AMD K6 </a:t>
            </a:r>
            <a:r>
              <a:rPr lang="en-US" altLang="zh-CN" dirty="0"/>
              <a:t>——</a:t>
            </a:r>
            <a:r>
              <a:rPr lang="en-US" altLang="zh-CN" dirty="0" smtClean="0"/>
              <a:t>Execution(3/5)</a:t>
            </a:r>
            <a:endParaRPr lang="en-US" altLang="zh-CN" dirty="0"/>
          </a:p>
        </p:txBody>
      </p:sp>
      <p:sp>
        <p:nvSpPr>
          <p:cNvPr id="3" name="内容占位符 2"/>
          <p:cNvSpPr>
            <a:spLocks noGrp="1"/>
          </p:cNvSpPr>
          <p:nvPr>
            <p:ph idx="1"/>
          </p:nvPr>
        </p:nvSpPr>
        <p:spPr>
          <a:xfrm>
            <a:off x="457200" y="1268760"/>
            <a:ext cx="8363272" cy="4857403"/>
          </a:xfrm>
        </p:spPr>
        <p:txBody>
          <a:bodyPr/>
          <a:lstStyle/>
          <a:p>
            <a:r>
              <a:rPr lang="en-US" altLang="zh-CN" dirty="0" smtClean="0">
                <a:solidFill>
                  <a:srgbClr val="FF0000"/>
                </a:solidFill>
              </a:rPr>
              <a:t>Read the source operands </a:t>
            </a:r>
            <a:r>
              <a:rPr lang="en-US" altLang="zh-CN" dirty="0" smtClean="0"/>
              <a:t>from the register file or obtain them from the bypass logic.</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2" y="2204864"/>
            <a:ext cx="7297613" cy="3828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2771800" y="2564904"/>
            <a:ext cx="864096" cy="34682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707323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AMD K6 </a:t>
            </a:r>
            <a:r>
              <a:rPr lang="en-US" altLang="zh-CN" dirty="0"/>
              <a:t>——</a:t>
            </a:r>
            <a:r>
              <a:rPr lang="en-US" altLang="zh-CN" dirty="0" smtClean="0"/>
              <a:t>Execution(4/5)</a:t>
            </a:r>
            <a:endParaRPr lang="en-US" altLang="zh-CN" dirty="0"/>
          </a:p>
        </p:txBody>
      </p:sp>
      <p:sp>
        <p:nvSpPr>
          <p:cNvPr id="3" name="内容占位符 2"/>
          <p:cNvSpPr>
            <a:spLocks noGrp="1"/>
          </p:cNvSpPr>
          <p:nvPr>
            <p:ph idx="1"/>
          </p:nvPr>
        </p:nvSpPr>
        <p:spPr>
          <a:xfrm>
            <a:off x="457200" y="1268760"/>
            <a:ext cx="8363272" cy="4857403"/>
          </a:xfrm>
        </p:spPr>
        <p:txBody>
          <a:bodyPr/>
          <a:lstStyle/>
          <a:p>
            <a:r>
              <a:rPr lang="en-US" altLang="zh-CN" dirty="0" smtClean="0"/>
              <a:t>Compute the address.</a:t>
            </a:r>
          </a:p>
          <a:p>
            <a:r>
              <a:rPr lang="en-US" altLang="zh-CN" dirty="0" smtClean="0"/>
              <a:t>Store: read data to be stored.</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2" y="2204864"/>
            <a:ext cx="7297613" cy="3828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4116350" y="2564904"/>
            <a:ext cx="864096" cy="34682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5" name="直接连接符 1024"/>
          <p:cNvCxnSpPr/>
          <p:nvPr/>
        </p:nvCxnSpPr>
        <p:spPr>
          <a:xfrm>
            <a:off x="3465596" y="4864530"/>
            <a:ext cx="0" cy="3960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8" name="直接连接符 1027"/>
          <p:cNvCxnSpPr/>
          <p:nvPr/>
        </p:nvCxnSpPr>
        <p:spPr>
          <a:xfrm>
            <a:off x="3465596" y="5260574"/>
            <a:ext cx="1512168" cy="46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0" name="直接连接符 1029"/>
          <p:cNvCxnSpPr/>
          <p:nvPr/>
        </p:nvCxnSpPr>
        <p:spPr>
          <a:xfrm flipV="1">
            <a:off x="4995766" y="4869160"/>
            <a:ext cx="0" cy="39604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2" name="直接箭头连接符 1031"/>
          <p:cNvCxnSpPr/>
          <p:nvPr/>
        </p:nvCxnSpPr>
        <p:spPr>
          <a:xfrm>
            <a:off x="4995766" y="4869160"/>
            <a:ext cx="99011"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4067944" y="2564906"/>
            <a:ext cx="1008112" cy="1008114"/>
          </a:xfrm>
          <a:prstGeom prst="roundRect">
            <a:avLst/>
          </a:prstGeom>
          <a:no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4067930" y="4077090"/>
            <a:ext cx="1008112" cy="1008114"/>
          </a:xfrm>
          <a:prstGeom prst="roundRect">
            <a:avLst/>
          </a:prstGeom>
          <a:no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1558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AMD K6 </a:t>
            </a:r>
            <a:r>
              <a:rPr lang="en-US" altLang="zh-CN" dirty="0"/>
              <a:t>——</a:t>
            </a:r>
            <a:r>
              <a:rPr lang="en-US" altLang="zh-CN" dirty="0" smtClean="0"/>
              <a:t>Execution(5/5)</a:t>
            </a:r>
            <a:endParaRPr lang="en-US" altLang="zh-CN" dirty="0"/>
          </a:p>
        </p:txBody>
      </p:sp>
      <p:sp>
        <p:nvSpPr>
          <p:cNvPr id="3" name="内容占位符 2"/>
          <p:cNvSpPr>
            <a:spLocks noGrp="1"/>
          </p:cNvSpPr>
          <p:nvPr>
            <p:ph idx="1"/>
          </p:nvPr>
        </p:nvSpPr>
        <p:spPr>
          <a:xfrm>
            <a:off x="457200" y="1268760"/>
            <a:ext cx="8363272" cy="4857403"/>
          </a:xfrm>
        </p:spPr>
        <p:txBody>
          <a:bodyPr/>
          <a:lstStyle/>
          <a:p>
            <a:r>
              <a:rPr lang="en-US" altLang="zh-CN" dirty="0" smtClean="0"/>
              <a:t>Read the source operands from the register file or obtain them from the bypass logic.</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2" y="2204864"/>
            <a:ext cx="7297613" cy="3828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5436096" y="4118992"/>
            <a:ext cx="936104" cy="9661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a:off x="5940152" y="3140968"/>
            <a:ext cx="0" cy="112178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4644008" y="3389649"/>
            <a:ext cx="1260140" cy="873104"/>
            <a:chOff x="4644008" y="3389649"/>
            <a:chExt cx="1260140" cy="873104"/>
          </a:xfrm>
        </p:grpSpPr>
        <p:cxnSp>
          <p:nvCxnSpPr>
            <p:cNvPr id="9" name="直接箭头连接符 8"/>
            <p:cNvCxnSpPr/>
            <p:nvPr/>
          </p:nvCxnSpPr>
          <p:spPr>
            <a:xfrm flipH="1">
              <a:off x="5436096" y="3392996"/>
              <a:ext cx="468052" cy="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436096" y="3389649"/>
              <a:ext cx="0" cy="399391"/>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flipV="1">
              <a:off x="4644008" y="3778841"/>
              <a:ext cx="792088" cy="10199"/>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4644008" y="3778841"/>
              <a:ext cx="0" cy="4839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039" name="组合 1038"/>
          <p:cNvGrpSpPr/>
          <p:nvPr/>
        </p:nvGrpSpPr>
        <p:grpSpPr>
          <a:xfrm>
            <a:off x="891434" y="2259378"/>
            <a:ext cx="4544662" cy="1457656"/>
            <a:chOff x="891434" y="2259378"/>
            <a:chExt cx="4544662" cy="1457656"/>
          </a:xfrm>
        </p:grpSpPr>
        <p:cxnSp>
          <p:nvCxnSpPr>
            <p:cNvPr id="25" name="直接箭头连接符 24"/>
            <p:cNvCxnSpPr/>
            <p:nvPr/>
          </p:nvCxnSpPr>
          <p:spPr>
            <a:xfrm flipV="1">
              <a:off x="5427938" y="2276872"/>
              <a:ext cx="8158" cy="780426"/>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a:off x="899592" y="2276872"/>
              <a:ext cx="4528346" cy="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891434" y="2259378"/>
              <a:ext cx="8158" cy="1442482"/>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891434" y="3701860"/>
              <a:ext cx="224182" cy="1517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020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39"/>
                                        </p:tgtEl>
                                        <p:attrNameLst>
                                          <p:attrName>style.visibility</p:attrName>
                                        </p:attrNameLst>
                                      </p:cBhvr>
                                      <p:to>
                                        <p:strVal val="visible"/>
                                      </p:to>
                                    </p:set>
                                    <p:animEffect transition="in" filter="fade">
                                      <p:cBhvr>
                                        <p:cTn id="21" dur="500"/>
                                        <p:tgtEl>
                                          <p:spTgt spid="1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Contents</a:t>
            </a:r>
            <a:endParaRPr lang="zh-CN" altLang="en-US" dirty="0"/>
          </a:p>
        </p:txBody>
      </p:sp>
      <p:sp>
        <p:nvSpPr>
          <p:cNvPr id="3" name="内容占位符 2"/>
          <p:cNvSpPr>
            <a:spLocks noGrp="1"/>
          </p:cNvSpPr>
          <p:nvPr>
            <p:ph idx="1"/>
          </p:nvPr>
        </p:nvSpPr>
        <p:spPr>
          <a:xfrm>
            <a:off x="457200" y="1052736"/>
            <a:ext cx="8229600" cy="5073427"/>
          </a:xfrm>
        </p:spPr>
        <p:txBody>
          <a:bodyPr/>
          <a:lstStyle/>
          <a:p>
            <a:r>
              <a:rPr lang="en-US" altLang="zh-CN" sz="2800" dirty="0" smtClean="0">
                <a:latin typeface="Times New Roman" pitchFamily="18" charset="0"/>
                <a:cs typeface="Times New Roman" pitchFamily="18" charset="0"/>
              </a:rPr>
              <a:t>Introduction(to issue logic for memory operations)</a:t>
            </a:r>
          </a:p>
          <a:p>
            <a:r>
              <a:rPr lang="en-US" altLang="zh-CN" sz="2800" dirty="0" smtClean="0">
                <a:latin typeface="Times New Roman" pitchFamily="18" charset="0"/>
                <a:cs typeface="Times New Roman" pitchFamily="18" charset="0"/>
              </a:rPr>
              <a:t>Memory Disambiguation</a:t>
            </a:r>
          </a:p>
          <a:p>
            <a:pPr lvl="1"/>
            <a:r>
              <a:rPr lang="en-US" altLang="zh-CN" dirty="0" smtClean="0">
                <a:latin typeface="Times New Roman" pitchFamily="18" charset="0"/>
                <a:cs typeface="Times New Roman" pitchFamily="18" charset="0"/>
              </a:rPr>
              <a:t>Non-speculative Memory Disambiguation</a:t>
            </a:r>
          </a:p>
          <a:p>
            <a:pPr lvl="1"/>
            <a:r>
              <a:rPr lang="en-US" altLang="zh-CN" dirty="0" smtClean="0">
                <a:latin typeface="Times New Roman" pitchFamily="18" charset="0"/>
                <a:cs typeface="Times New Roman" pitchFamily="18" charset="0"/>
              </a:rPr>
              <a:t>Speculative Memory Disambiguation</a:t>
            </a:r>
          </a:p>
          <a:p>
            <a:r>
              <a:rPr lang="en-US" altLang="zh-CN" sz="2800" dirty="0" smtClean="0">
                <a:latin typeface="Times New Roman" pitchFamily="18" charset="0"/>
                <a:cs typeface="Times New Roman" pitchFamily="18" charset="0"/>
              </a:rPr>
              <a:t>Speculative Wakeup of  Load Consumer</a:t>
            </a:r>
          </a:p>
          <a:p>
            <a:r>
              <a:rPr lang="en-US" altLang="zh-CN" sz="2800" dirty="0" smtClean="0">
                <a:latin typeface="Times New Roman" pitchFamily="18" charset="0"/>
                <a:cs typeface="Times New Roman" pitchFamily="18" charset="0"/>
              </a:rPr>
              <a:t>Memory Disambiguation on UniCore-3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rgbClr val="FC1812"/>
                                      </p:to>
                                    </p:animClr>
                                    <p:animClr clrSpc="rgb" dir="cw">
                                      <p:cBhvr>
                                        <p:cTn id="7" dur="500" fill="hold"/>
                                        <p:tgtEl>
                                          <p:spTgt spid="3">
                                            <p:txEl>
                                              <p:pRg st="0" end="0"/>
                                            </p:txEl>
                                          </p:spTgt>
                                        </p:tgtEl>
                                        <p:attrNameLst>
                                          <p:attrName>fillcolor</p:attrName>
                                        </p:attrNameLst>
                                      </p:cBhvr>
                                      <p:to>
                                        <a:srgbClr val="FC1812"/>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0"/>
            <a:ext cx="8805260" cy="1143000"/>
          </a:xfrm>
        </p:spPr>
        <p:txBody>
          <a:bodyPr>
            <a:normAutofit/>
          </a:bodyPr>
          <a:lstStyle/>
          <a:p>
            <a:r>
              <a:rPr lang="en-US" altLang="zh-CN" sz="2800" dirty="0" smtClean="0"/>
              <a:t>2</a:t>
            </a:r>
            <a:r>
              <a:rPr lang="zh-CN" altLang="en-US" sz="2800" dirty="0" smtClean="0"/>
              <a:t>、</a:t>
            </a:r>
            <a:r>
              <a:rPr lang="en-US" altLang="zh-CN" sz="2800" dirty="0" smtClean="0"/>
              <a:t>Non-speculative </a:t>
            </a:r>
            <a:r>
              <a:rPr lang="en-US" altLang="zh-CN" sz="2800" dirty="0"/>
              <a:t>Memory </a:t>
            </a:r>
            <a:r>
              <a:rPr lang="en-US" altLang="zh-CN" sz="2800" dirty="0" smtClean="0"/>
              <a:t>Disambiguation</a:t>
            </a:r>
            <a:endParaRPr lang="en-US" altLang="zh-CN" sz="2800" dirty="0"/>
          </a:p>
        </p:txBody>
      </p:sp>
      <p:sp>
        <p:nvSpPr>
          <p:cNvPr id="3" name="内容占位符 2"/>
          <p:cNvSpPr>
            <a:spLocks noGrp="1"/>
          </p:cNvSpPr>
          <p:nvPr>
            <p:ph idx="1"/>
          </p:nvPr>
        </p:nvSpPr>
        <p:spPr>
          <a:xfrm>
            <a:off x="457200" y="1052736"/>
            <a:ext cx="8229600" cy="5073427"/>
          </a:xfrm>
        </p:spPr>
        <p:txBody>
          <a:bodyPr/>
          <a:lstStyle/>
          <a:p>
            <a:r>
              <a:rPr lang="en-US" altLang="zh-CN" sz="2800" dirty="0">
                <a:latin typeface="Times New Roman" pitchFamily="18" charset="0"/>
                <a:cs typeface="Times New Roman" pitchFamily="18" charset="0"/>
              </a:rPr>
              <a:t>Total Ordering</a:t>
            </a:r>
          </a:p>
          <a:p>
            <a:r>
              <a:rPr lang="en-US" altLang="zh-CN" sz="2800" dirty="0">
                <a:latin typeface="Times New Roman" pitchFamily="18" charset="0"/>
                <a:cs typeface="Times New Roman" pitchFamily="18" charset="0"/>
              </a:rPr>
              <a:t>Load Ordering with Store Ordering</a:t>
            </a:r>
          </a:p>
          <a:p>
            <a:r>
              <a:rPr lang="en-US" altLang="zh-CN" sz="2800" dirty="0" smtClean="0">
                <a:solidFill>
                  <a:srgbClr val="FF0000"/>
                </a:solidFill>
                <a:latin typeface="Times New Roman" pitchFamily="18" charset="0"/>
                <a:cs typeface="Times New Roman" pitchFamily="18" charset="0"/>
              </a:rPr>
              <a:t>Partial Ordering</a:t>
            </a:r>
          </a:p>
          <a:p>
            <a:pPr marL="0" indent="0">
              <a:buNone/>
            </a:pPr>
            <a:endParaRPr lang="en-US" altLang="zh-CN"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0023881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Partial ordering</a:t>
            </a:r>
            <a:endParaRPr lang="zh-CN" altLang="en-US" dirty="0"/>
          </a:p>
        </p:txBody>
      </p:sp>
      <p:sp>
        <p:nvSpPr>
          <p:cNvPr id="3" name="内容占位符 2"/>
          <p:cNvSpPr>
            <a:spLocks noGrp="1"/>
          </p:cNvSpPr>
          <p:nvPr>
            <p:ph idx="1"/>
          </p:nvPr>
        </p:nvSpPr>
        <p:spPr/>
        <p:txBody>
          <a:bodyPr/>
          <a:lstStyle/>
          <a:p>
            <a:r>
              <a:rPr lang="en-US" altLang="zh-CN" dirty="0" smtClean="0"/>
              <a:t>Loads can be processed out of order</a:t>
            </a:r>
          </a:p>
          <a:p>
            <a:pPr lvl="1"/>
            <a:r>
              <a:rPr lang="en-US" altLang="zh-CN" dirty="0" smtClean="0"/>
              <a:t>a load can be issued as long as it has its source operands ready and all previous stores already have computed its address.</a:t>
            </a:r>
          </a:p>
          <a:p>
            <a:r>
              <a:rPr lang="en-US" altLang="zh-CN" dirty="0" smtClean="0"/>
              <a:t>Examples : MIPS R10000</a:t>
            </a:r>
            <a:r>
              <a:rPr lang="zh-CN" altLang="en-US" dirty="0" smtClean="0"/>
              <a:t>、</a:t>
            </a:r>
            <a:r>
              <a:rPr lang="en-US" altLang="zh-CN" dirty="0" smtClean="0"/>
              <a:t>AMD K8</a:t>
            </a:r>
            <a:r>
              <a:rPr lang="zh-CN" altLang="en-US" dirty="0" smtClean="0"/>
              <a:t>、</a:t>
            </a:r>
            <a:r>
              <a:rPr lang="en-US" altLang="zh-CN" dirty="0" smtClean="0"/>
              <a:t>UniCore-3</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MIPS R10000 —— Overview</a:t>
            </a:r>
          </a:p>
        </p:txBody>
      </p:sp>
      <p:sp>
        <p:nvSpPr>
          <p:cNvPr id="3" name="内容占位符 2"/>
          <p:cNvSpPr>
            <a:spLocks noGrp="1"/>
          </p:cNvSpPr>
          <p:nvPr>
            <p:ph idx="1"/>
          </p:nvPr>
        </p:nvSpPr>
        <p:spPr/>
        <p:txBody>
          <a:bodyPr/>
          <a:lstStyle/>
          <a:p>
            <a:r>
              <a:rPr lang="en-US" altLang="zh-CN" dirty="0" smtClean="0"/>
              <a:t>Loads can be executed out of order as long as all previous memory operations have computed their address.</a:t>
            </a:r>
          </a:p>
          <a:p>
            <a:r>
              <a:rPr lang="en-US" altLang="zh-CN" dirty="0" smtClean="0"/>
              <a:t>Stores are processed in strict program order.</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458" y="2708920"/>
            <a:ext cx="8167998"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508458" y="5628518"/>
            <a:ext cx="8178342" cy="4976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MIPS R10000 —— Execution(1/9)</a:t>
            </a:r>
          </a:p>
        </p:txBody>
      </p:sp>
      <p:sp>
        <p:nvSpPr>
          <p:cNvPr id="3" name="内容占位符 2"/>
          <p:cNvSpPr>
            <a:spLocks noGrp="1"/>
          </p:cNvSpPr>
          <p:nvPr>
            <p:ph idx="1"/>
          </p:nvPr>
        </p:nvSpPr>
        <p:spPr/>
        <p:txBody>
          <a:bodyPr/>
          <a:lstStyle/>
          <a:p>
            <a:r>
              <a:rPr lang="en-US" altLang="zh-CN" dirty="0" smtClean="0"/>
              <a:t>Loads and store instructions are stored in order.</a:t>
            </a:r>
          </a:p>
          <a:p>
            <a:r>
              <a:rPr lang="en-US" altLang="zh-CN" dirty="0" smtClean="0"/>
              <a:t>Instructions do not leave this queue until their source operands are ready.</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458" y="2708920"/>
            <a:ext cx="8167998"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508458" y="3284984"/>
            <a:ext cx="1471254" cy="1296144"/>
          </a:xfrm>
          <a:prstGeom prst="rect">
            <a:avLst/>
          </a:prstGeom>
          <a:no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rgbClr val="0033CC"/>
                </a:solidFill>
              </a:rPr>
              <a:t>16-Entry</a:t>
            </a:r>
            <a:endParaRPr lang="zh-CN" altLang="en-US" dirty="0">
              <a:solidFill>
                <a:srgbClr val="0033CC"/>
              </a:solidFill>
            </a:endParaRPr>
          </a:p>
        </p:txBody>
      </p:sp>
      <p:sp>
        <p:nvSpPr>
          <p:cNvPr id="5" name="矩形 4"/>
          <p:cNvSpPr/>
          <p:nvPr/>
        </p:nvSpPr>
        <p:spPr>
          <a:xfrm>
            <a:off x="323410" y="2492870"/>
            <a:ext cx="1872260" cy="38165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86320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MIPS R10000 —— Execution(2/9)</a:t>
            </a:r>
          </a:p>
        </p:txBody>
      </p:sp>
      <p:sp>
        <p:nvSpPr>
          <p:cNvPr id="3" name="内容占位符 2"/>
          <p:cNvSpPr>
            <a:spLocks noGrp="1"/>
          </p:cNvSpPr>
          <p:nvPr>
            <p:ph idx="1"/>
          </p:nvPr>
        </p:nvSpPr>
        <p:spPr/>
        <p:txBody>
          <a:bodyPr/>
          <a:lstStyle/>
          <a:p>
            <a:r>
              <a:rPr lang="en-US" altLang="zh-CN" dirty="0" smtClean="0"/>
              <a:t>Every column and row represents an entry on the load/Store queue.</a:t>
            </a:r>
          </a:p>
          <a:p>
            <a:r>
              <a:rPr lang="en-US" altLang="zh-CN" dirty="0" smtClean="0"/>
              <a:t>decide when the load/store instructions can be issued(in order).</a:t>
            </a:r>
          </a:p>
          <a:p>
            <a:pPr marL="0" indent="0">
              <a:buNone/>
            </a:pPr>
            <a:endParaRPr lang="en-US" altLang="zh-CN" dirty="0" smtClean="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458" y="2924930"/>
            <a:ext cx="8167998"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557770" y="4798512"/>
            <a:ext cx="1493950" cy="1222761"/>
          </a:xfrm>
          <a:prstGeom prst="rect">
            <a:avLst/>
          </a:prstGeom>
          <a:no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altLang="zh-CN" dirty="0" smtClean="0">
                <a:solidFill>
                  <a:srgbClr val="0033CC"/>
                </a:solidFill>
              </a:rPr>
              <a:t>16*16 half matrix</a:t>
            </a:r>
            <a:endParaRPr lang="zh-CN" altLang="en-US" dirty="0">
              <a:solidFill>
                <a:srgbClr val="0033CC"/>
              </a:solidFill>
            </a:endParaRPr>
          </a:p>
        </p:txBody>
      </p:sp>
      <p:sp>
        <p:nvSpPr>
          <p:cNvPr id="6" name="矩形 5"/>
          <p:cNvSpPr/>
          <p:nvPr/>
        </p:nvSpPr>
        <p:spPr>
          <a:xfrm>
            <a:off x="323410" y="2492870"/>
            <a:ext cx="1872260" cy="38165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383367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MIPS R10000 —— Execution(3/9</a:t>
            </a:r>
            <a:r>
              <a:rPr lang="en-US" altLang="zh-CN" dirty="0"/>
              <a:t>)</a:t>
            </a:r>
            <a:endParaRPr lang="en-US" altLang="zh-CN" dirty="0" smtClean="0"/>
          </a:p>
        </p:txBody>
      </p:sp>
      <p:sp>
        <p:nvSpPr>
          <p:cNvPr id="3" name="内容占位符 2"/>
          <p:cNvSpPr>
            <a:spLocks noGrp="1"/>
          </p:cNvSpPr>
          <p:nvPr>
            <p:ph idx="1"/>
          </p:nvPr>
        </p:nvSpPr>
        <p:spPr/>
        <p:txBody>
          <a:bodyPr/>
          <a:lstStyle/>
          <a:p>
            <a:r>
              <a:rPr lang="en-US" altLang="zh-CN" dirty="0" smtClean="0"/>
              <a:t>Example of a 6-entry indetermination matrix.</a:t>
            </a:r>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1720" y="2204864"/>
            <a:ext cx="5935272" cy="40206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4716020" y="2708900"/>
            <a:ext cx="432060" cy="34172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6200000">
            <a:off x="3995920" y="3861061"/>
            <a:ext cx="432060" cy="1008140"/>
          </a:xfrm>
          <a:prstGeom prst="rect">
            <a:avLst/>
          </a:prstGeom>
          <a:no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2514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MIPS R10000 —— </a:t>
            </a:r>
            <a:r>
              <a:rPr lang="en-US" altLang="zh-CN" dirty="0" smtClean="0"/>
              <a:t>Execution(4/9</a:t>
            </a:r>
            <a:r>
              <a:rPr lang="en-US" altLang="zh-CN" dirty="0"/>
              <a:t>)</a:t>
            </a:r>
            <a:endParaRPr lang="zh-CN" altLang="en-US" dirty="0"/>
          </a:p>
        </p:txBody>
      </p:sp>
      <p:sp>
        <p:nvSpPr>
          <p:cNvPr id="3" name="内容占位符 2"/>
          <p:cNvSpPr>
            <a:spLocks noGrp="1"/>
          </p:cNvSpPr>
          <p:nvPr>
            <p:ph idx="1"/>
          </p:nvPr>
        </p:nvSpPr>
        <p:spPr/>
        <p:txBody>
          <a:bodyPr/>
          <a:lstStyle/>
          <a:p>
            <a:endParaRPr lang="en-US" altLang="zh-CN" b="1" dirty="0" smtClean="0"/>
          </a:p>
          <a:p>
            <a:pPr>
              <a:buNone/>
            </a:pPr>
            <a:endParaRPr lang="zh-CN" altLang="en-US" b="1" dirty="0"/>
          </a:p>
        </p:txBody>
      </p:sp>
      <p:graphicFrame>
        <p:nvGraphicFramePr>
          <p:cNvPr id="9" name="表格 8"/>
          <p:cNvGraphicFramePr>
            <a:graphicFrameLocks noGrp="1"/>
          </p:cNvGraphicFramePr>
          <p:nvPr>
            <p:extLst>
              <p:ext uri="{D42A27DB-BD31-4B8C-83A1-F6EECF244321}">
                <p14:modId xmlns:p14="http://schemas.microsoft.com/office/powerpoint/2010/main" val="1853842830"/>
              </p:ext>
            </p:extLst>
          </p:nvPr>
        </p:nvGraphicFramePr>
        <p:xfrm>
          <a:off x="4608931" y="2494061"/>
          <a:ext cx="347914" cy="2194560"/>
        </p:xfrm>
        <a:graphic>
          <a:graphicData uri="http://schemas.openxmlformats.org/drawingml/2006/table">
            <a:tbl>
              <a:tblPr/>
              <a:tblGrid>
                <a:gridCol w="347914"/>
              </a:tblGrid>
              <a:tr h="182880">
                <a:tc>
                  <a:txBody>
                    <a:bodyPr/>
                    <a:lstStyle/>
                    <a:p>
                      <a:r>
                        <a:rPr lang="en-US" altLang="zh-CN" dirty="0" smtClean="0">
                          <a:solidFill>
                            <a:srgbClr val="FF0000"/>
                          </a:solidFill>
                        </a:rPr>
                        <a:t>0</a:t>
                      </a:r>
                      <a:endParaRPr lang="zh-CN" altLang="en-US" dirty="0">
                        <a:solidFill>
                          <a:srgbClr val="FF0000"/>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r>
              <a:tr h="182880">
                <a:tc>
                  <a:txBody>
                    <a:bodyPr/>
                    <a:lstStyle/>
                    <a:p>
                      <a:r>
                        <a:rPr lang="en-US" altLang="zh-CN" dirty="0" smtClean="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r>
                        <a:rPr lang="en-US" altLang="zh-CN" dirty="0" smtClean="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r>
                        <a:rPr lang="en-US" altLang="zh-CN" dirty="0" smtClean="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r>
                        <a:rPr lang="en-US" altLang="zh-CN" dirty="0" smtClean="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8055">
                <a:tc>
                  <a:txBody>
                    <a:bodyPr/>
                    <a:lstStyle/>
                    <a:p>
                      <a:r>
                        <a:rPr lang="en-US" altLang="zh-CN" dirty="0" smtClean="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r>
            </a:tbl>
          </a:graphicData>
        </a:graphic>
      </p:graphicFrame>
      <p:sp>
        <p:nvSpPr>
          <p:cNvPr id="25" name="TextBox 24"/>
          <p:cNvSpPr txBox="1"/>
          <p:nvPr/>
        </p:nvSpPr>
        <p:spPr>
          <a:xfrm>
            <a:off x="4518825" y="2032908"/>
            <a:ext cx="504070" cy="369332"/>
          </a:xfrm>
          <a:prstGeom prst="rect">
            <a:avLst/>
          </a:prstGeom>
          <a:noFill/>
        </p:spPr>
        <p:txBody>
          <a:bodyPr wrap="square" rtlCol="0">
            <a:spAutoFit/>
          </a:bodyPr>
          <a:lstStyle/>
          <a:p>
            <a:r>
              <a:rPr lang="en-US" altLang="zh-CN" dirty="0" smtClean="0"/>
              <a:t>L1</a:t>
            </a:r>
            <a:endParaRPr lang="zh-CN" altLang="en-US" dirty="0"/>
          </a:p>
        </p:txBody>
      </p:sp>
      <p:sp>
        <p:nvSpPr>
          <p:cNvPr id="27" name="TextBox 26"/>
          <p:cNvSpPr txBox="1"/>
          <p:nvPr/>
        </p:nvSpPr>
        <p:spPr>
          <a:xfrm>
            <a:off x="3166353" y="1345831"/>
            <a:ext cx="1032355" cy="369332"/>
          </a:xfrm>
          <a:prstGeom prst="rect">
            <a:avLst/>
          </a:prstGeom>
          <a:noFill/>
        </p:spPr>
        <p:txBody>
          <a:bodyPr wrap="square" rtlCol="0">
            <a:spAutoFit/>
          </a:bodyPr>
          <a:lstStyle/>
          <a:p>
            <a:r>
              <a:rPr lang="en-US" altLang="zh-CN" dirty="0" smtClean="0">
                <a:solidFill>
                  <a:srgbClr val="FF0000"/>
                </a:solidFill>
              </a:rPr>
              <a:t>Cycle 1</a:t>
            </a:r>
            <a:endParaRPr lang="zh-CN" altLang="en-US" dirty="0">
              <a:solidFill>
                <a:srgbClr val="FF0000"/>
              </a:solidFill>
            </a:endParaRPr>
          </a:p>
        </p:txBody>
      </p:sp>
      <p:cxnSp>
        <p:nvCxnSpPr>
          <p:cNvPr id="44" name="直接箭头连接符 43"/>
          <p:cNvCxnSpPr>
            <a:stCxn id="27" idx="2"/>
          </p:cNvCxnSpPr>
          <p:nvPr/>
        </p:nvCxnSpPr>
        <p:spPr>
          <a:xfrm flipH="1">
            <a:off x="2830519" y="1715163"/>
            <a:ext cx="852012" cy="9057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27" idx="2"/>
            <a:endCxn id="30" idx="0"/>
          </p:cNvCxnSpPr>
          <p:nvPr/>
        </p:nvCxnSpPr>
        <p:spPr>
          <a:xfrm>
            <a:off x="3682531" y="1715163"/>
            <a:ext cx="1074082" cy="74869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59" name="表格 58"/>
          <p:cNvGraphicFramePr>
            <a:graphicFrameLocks noGrp="1"/>
          </p:cNvGraphicFramePr>
          <p:nvPr>
            <p:extLst>
              <p:ext uri="{D42A27DB-BD31-4B8C-83A1-F6EECF244321}">
                <p14:modId xmlns:p14="http://schemas.microsoft.com/office/powerpoint/2010/main" val="2853725288"/>
              </p:ext>
            </p:extLst>
          </p:nvPr>
        </p:nvGraphicFramePr>
        <p:xfrm>
          <a:off x="4930570" y="2859821"/>
          <a:ext cx="347914" cy="1828800"/>
        </p:xfrm>
        <a:graphic>
          <a:graphicData uri="http://schemas.openxmlformats.org/drawingml/2006/table">
            <a:tbl>
              <a:tblPr/>
              <a:tblGrid>
                <a:gridCol w="347914"/>
              </a:tblGrid>
              <a:tr h="182880">
                <a:tc>
                  <a:txBody>
                    <a:bodyPr/>
                    <a:lstStyle/>
                    <a:p>
                      <a:r>
                        <a:rPr lang="en-US" altLang="zh-CN" dirty="0" smtClean="0">
                          <a:solidFill>
                            <a:srgbClr val="FF0000"/>
                          </a:solidFill>
                        </a:rPr>
                        <a:t>0</a:t>
                      </a:r>
                      <a:endParaRPr lang="zh-CN" altLang="en-US" dirty="0">
                        <a:solidFill>
                          <a:srgbClr val="FF0000"/>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r>
              <a:tr h="182880">
                <a:tc>
                  <a:txBody>
                    <a:bodyPr/>
                    <a:lstStyle/>
                    <a:p>
                      <a:r>
                        <a:rPr lang="en-US" altLang="zh-CN" dirty="0" smtClean="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r>
                        <a:rPr lang="en-US" altLang="zh-CN" dirty="0" smtClean="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r>
                        <a:rPr lang="en-US" altLang="zh-CN" dirty="0" smtClean="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8055">
                <a:tc>
                  <a:txBody>
                    <a:bodyPr/>
                    <a:lstStyle/>
                    <a:p>
                      <a:r>
                        <a:rPr lang="en-US" altLang="zh-CN" dirty="0" smtClean="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r>
            </a:tbl>
          </a:graphicData>
        </a:graphic>
      </p:graphicFrame>
      <p:cxnSp>
        <p:nvCxnSpPr>
          <p:cNvPr id="62" name="直接箭头连接符 61"/>
          <p:cNvCxnSpPr/>
          <p:nvPr/>
        </p:nvCxnSpPr>
        <p:spPr>
          <a:xfrm flipH="1">
            <a:off x="3251606" y="2678530"/>
            <a:ext cx="330097"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3581703" y="2483588"/>
            <a:ext cx="846277" cy="369332"/>
          </a:xfrm>
          <a:prstGeom prst="rect">
            <a:avLst/>
          </a:prstGeom>
          <a:noFill/>
        </p:spPr>
        <p:txBody>
          <a:bodyPr wrap="square" rtlCol="0">
            <a:spAutoFit/>
          </a:bodyPr>
          <a:lstStyle/>
          <a:p>
            <a:r>
              <a:rPr lang="en-US" altLang="zh-CN" dirty="0" smtClean="0"/>
              <a:t>head</a:t>
            </a:r>
            <a:endParaRPr lang="zh-CN" altLang="en-US" dirty="0"/>
          </a:p>
        </p:txBody>
      </p:sp>
      <p:graphicFrame>
        <p:nvGraphicFramePr>
          <p:cNvPr id="65" name="表格 64"/>
          <p:cNvGraphicFramePr>
            <a:graphicFrameLocks noGrp="1"/>
          </p:cNvGraphicFramePr>
          <p:nvPr>
            <p:extLst>
              <p:ext uri="{D42A27DB-BD31-4B8C-83A1-F6EECF244321}">
                <p14:modId xmlns:p14="http://schemas.microsoft.com/office/powerpoint/2010/main" val="3152794359"/>
              </p:ext>
            </p:extLst>
          </p:nvPr>
        </p:nvGraphicFramePr>
        <p:xfrm>
          <a:off x="879309" y="2531872"/>
          <a:ext cx="2352116" cy="370840"/>
        </p:xfrm>
        <a:graphic>
          <a:graphicData uri="http://schemas.openxmlformats.org/drawingml/2006/table">
            <a:tbl>
              <a:tblPr firstRow="1" bandRow="1">
                <a:tableStyleId>{5C22544A-7EE6-4342-B048-85BDC9FD1C3A}</a:tableStyleId>
              </a:tblPr>
              <a:tblGrid>
                <a:gridCol w="2352116"/>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altLang="zh-CN" dirty="0" smtClean="0"/>
                        <a:t>L1: ldd r0, [r20+], r22</a:t>
                      </a:r>
                    </a:p>
                  </a:txBody>
                  <a:tcPr/>
                </a:tc>
              </a:tr>
            </a:tbl>
          </a:graphicData>
        </a:graphic>
      </p:graphicFrame>
      <p:graphicFrame>
        <p:nvGraphicFramePr>
          <p:cNvPr id="66" name="表格 65"/>
          <p:cNvGraphicFramePr>
            <a:graphicFrameLocks noGrp="1"/>
          </p:cNvGraphicFramePr>
          <p:nvPr>
            <p:extLst>
              <p:ext uri="{D42A27DB-BD31-4B8C-83A1-F6EECF244321}">
                <p14:modId xmlns:p14="http://schemas.microsoft.com/office/powerpoint/2010/main" val="2403217849"/>
              </p:ext>
            </p:extLst>
          </p:nvPr>
        </p:nvGraphicFramePr>
        <p:xfrm>
          <a:off x="879309" y="2963932"/>
          <a:ext cx="2352116" cy="370840"/>
        </p:xfrm>
        <a:graphic>
          <a:graphicData uri="http://schemas.openxmlformats.org/drawingml/2006/table">
            <a:tbl>
              <a:tblPr firstRow="1" bandRow="1">
                <a:tableStyleId>{5C22544A-7EE6-4342-B048-85BDC9FD1C3A}</a:tableStyleId>
              </a:tblPr>
              <a:tblGrid>
                <a:gridCol w="2352116"/>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L2: </a:t>
                      </a:r>
                      <a:r>
                        <a:rPr lang="en-US" altLang="zh-CN" dirty="0" err="1" smtClean="0"/>
                        <a:t>ldd</a:t>
                      </a:r>
                      <a:r>
                        <a:rPr lang="en-US" altLang="zh-CN" dirty="0" smtClean="0"/>
                        <a:t> r1, [r20+], r22</a:t>
                      </a:r>
                    </a:p>
                  </a:txBody>
                  <a:tcPr/>
                </a:tc>
              </a:tr>
            </a:tbl>
          </a:graphicData>
        </a:graphic>
      </p:graphicFrame>
      <p:graphicFrame>
        <p:nvGraphicFramePr>
          <p:cNvPr id="67" name="表格 66"/>
          <p:cNvGraphicFramePr>
            <a:graphicFrameLocks noGrp="1"/>
          </p:cNvGraphicFramePr>
          <p:nvPr>
            <p:extLst>
              <p:ext uri="{D42A27DB-BD31-4B8C-83A1-F6EECF244321}">
                <p14:modId xmlns:p14="http://schemas.microsoft.com/office/powerpoint/2010/main" val="2490285486"/>
              </p:ext>
            </p:extLst>
          </p:nvPr>
        </p:nvGraphicFramePr>
        <p:xfrm>
          <a:off x="879309" y="3395992"/>
          <a:ext cx="2352116" cy="370840"/>
        </p:xfrm>
        <a:graphic>
          <a:graphicData uri="http://schemas.openxmlformats.org/drawingml/2006/table">
            <a:tbl>
              <a:tblPr firstRow="1" bandRow="1">
                <a:tableStyleId>{5C22544A-7EE6-4342-B048-85BDC9FD1C3A}</a:tableStyleId>
              </a:tblPr>
              <a:tblGrid>
                <a:gridCol w="2352116"/>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S1: </a:t>
                      </a:r>
                      <a:r>
                        <a:rPr lang="en-US" altLang="zh-CN" dirty="0" err="1" smtClean="0"/>
                        <a:t>std</a:t>
                      </a:r>
                      <a:r>
                        <a:rPr lang="en-US" altLang="zh-CN" dirty="0" smtClean="0"/>
                        <a:t> r2, [r20+], r22</a:t>
                      </a:r>
                    </a:p>
                  </a:txBody>
                  <a:tcPr/>
                </a:tc>
              </a:tr>
            </a:tbl>
          </a:graphicData>
        </a:graphic>
      </p:graphicFrame>
      <p:graphicFrame>
        <p:nvGraphicFramePr>
          <p:cNvPr id="68" name="表格 67"/>
          <p:cNvGraphicFramePr>
            <a:graphicFrameLocks noGrp="1"/>
          </p:cNvGraphicFramePr>
          <p:nvPr>
            <p:extLst>
              <p:ext uri="{D42A27DB-BD31-4B8C-83A1-F6EECF244321}">
                <p14:modId xmlns:p14="http://schemas.microsoft.com/office/powerpoint/2010/main" val="162612386"/>
              </p:ext>
            </p:extLst>
          </p:nvPr>
        </p:nvGraphicFramePr>
        <p:xfrm>
          <a:off x="879309" y="3828052"/>
          <a:ext cx="2352116" cy="370840"/>
        </p:xfrm>
        <a:graphic>
          <a:graphicData uri="http://schemas.openxmlformats.org/drawingml/2006/table">
            <a:tbl>
              <a:tblPr firstRow="1" bandRow="1">
                <a:tableStyleId>{5C22544A-7EE6-4342-B048-85BDC9FD1C3A}</a:tableStyleId>
              </a:tblPr>
              <a:tblGrid>
                <a:gridCol w="2352116"/>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L3: </a:t>
                      </a:r>
                      <a:r>
                        <a:rPr lang="en-US" altLang="zh-CN" dirty="0" err="1" smtClean="0"/>
                        <a:t>ldd</a:t>
                      </a:r>
                      <a:r>
                        <a:rPr lang="en-US" altLang="zh-CN" dirty="0" smtClean="0"/>
                        <a:t> r3, [r20+], r22</a:t>
                      </a:r>
                    </a:p>
                  </a:txBody>
                  <a:tcPr/>
                </a:tc>
              </a:tr>
            </a:tbl>
          </a:graphicData>
        </a:graphic>
      </p:graphicFrame>
      <p:graphicFrame>
        <p:nvGraphicFramePr>
          <p:cNvPr id="30" name="表格 29"/>
          <p:cNvGraphicFramePr>
            <a:graphicFrameLocks noGrp="1"/>
          </p:cNvGraphicFramePr>
          <p:nvPr>
            <p:extLst>
              <p:ext uri="{D42A27DB-BD31-4B8C-83A1-F6EECF244321}">
                <p14:modId xmlns:p14="http://schemas.microsoft.com/office/powerpoint/2010/main" val="134030339"/>
              </p:ext>
            </p:extLst>
          </p:nvPr>
        </p:nvGraphicFramePr>
        <p:xfrm>
          <a:off x="4582656" y="2463860"/>
          <a:ext cx="347914" cy="2194560"/>
        </p:xfrm>
        <a:graphic>
          <a:graphicData uri="http://schemas.openxmlformats.org/drawingml/2006/table">
            <a:tbl>
              <a:tblPr/>
              <a:tblGrid>
                <a:gridCol w="347914"/>
              </a:tblGrid>
              <a:tr h="182880">
                <a:tc>
                  <a:txBody>
                    <a:bodyPr/>
                    <a:lstStyle/>
                    <a:p>
                      <a:r>
                        <a:rPr lang="en-US" altLang="zh-CN" dirty="0" smtClean="0">
                          <a:solidFill>
                            <a:schemeClr val="tx1"/>
                          </a:solidFill>
                        </a:rPr>
                        <a:t>1</a:t>
                      </a:r>
                      <a:endParaRPr lang="zh-CN" altLang="en-US" dirty="0">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r>
              <a:tr h="182880">
                <a:tc>
                  <a:txBody>
                    <a:bodyPr/>
                    <a:lstStyle/>
                    <a:p>
                      <a:r>
                        <a:rPr lang="en-US" altLang="zh-CN" dirty="0" smtClean="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r>
                        <a:rPr lang="en-US" altLang="zh-CN" dirty="0" smtClean="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r>
                        <a:rPr lang="en-US" altLang="zh-CN" dirty="0" smtClean="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r>
                        <a:rPr lang="en-US" altLang="zh-CN" dirty="0" smtClean="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8055">
                <a:tc>
                  <a:txBody>
                    <a:bodyPr/>
                    <a:lstStyle/>
                    <a:p>
                      <a:r>
                        <a:rPr lang="en-US" altLang="zh-CN" dirty="0" smtClean="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r>
            </a:tbl>
          </a:graphicData>
        </a:graphic>
      </p:graphicFrame>
      <p:graphicFrame>
        <p:nvGraphicFramePr>
          <p:cNvPr id="31" name="表格 30"/>
          <p:cNvGraphicFramePr>
            <a:graphicFrameLocks noGrp="1"/>
          </p:cNvGraphicFramePr>
          <p:nvPr>
            <p:extLst>
              <p:ext uri="{D42A27DB-BD31-4B8C-83A1-F6EECF244321}">
                <p14:modId xmlns:p14="http://schemas.microsoft.com/office/powerpoint/2010/main" val="2398958409"/>
              </p:ext>
            </p:extLst>
          </p:nvPr>
        </p:nvGraphicFramePr>
        <p:xfrm>
          <a:off x="4946189" y="2829620"/>
          <a:ext cx="347914" cy="1828800"/>
        </p:xfrm>
        <a:graphic>
          <a:graphicData uri="http://schemas.openxmlformats.org/drawingml/2006/table">
            <a:tbl>
              <a:tblPr/>
              <a:tblGrid>
                <a:gridCol w="347914"/>
              </a:tblGrid>
              <a:tr h="182880">
                <a:tc>
                  <a:txBody>
                    <a:bodyPr/>
                    <a:lstStyle/>
                    <a:p>
                      <a:r>
                        <a:rPr lang="en-US" altLang="zh-CN" dirty="0" smtClean="0"/>
                        <a:t>1</a:t>
                      </a:r>
                      <a:endParaRPr lang="zh-CN" alt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r>
              <a:tr h="182880">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8055">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r>
            </a:tbl>
          </a:graphicData>
        </a:graphic>
      </p:graphicFrame>
      <p:graphicFrame>
        <p:nvGraphicFramePr>
          <p:cNvPr id="32" name="表格 31"/>
          <p:cNvGraphicFramePr>
            <a:graphicFrameLocks noGrp="1"/>
          </p:cNvGraphicFramePr>
          <p:nvPr>
            <p:extLst>
              <p:ext uri="{D42A27DB-BD31-4B8C-83A1-F6EECF244321}">
                <p14:modId xmlns:p14="http://schemas.microsoft.com/office/powerpoint/2010/main" val="2734471026"/>
              </p:ext>
            </p:extLst>
          </p:nvPr>
        </p:nvGraphicFramePr>
        <p:xfrm>
          <a:off x="5309722" y="3195380"/>
          <a:ext cx="347914" cy="1463040"/>
        </p:xfrm>
        <a:graphic>
          <a:graphicData uri="http://schemas.openxmlformats.org/drawingml/2006/table">
            <a:tbl>
              <a:tblPr/>
              <a:tblGrid>
                <a:gridCol w="347914"/>
              </a:tblGrid>
              <a:tr h="182880">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8055">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r>
            </a:tbl>
          </a:graphicData>
        </a:graphic>
      </p:graphicFrame>
      <p:graphicFrame>
        <p:nvGraphicFramePr>
          <p:cNvPr id="33" name="表格 32"/>
          <p:cNvGraphicFramePr>
            <a:graphicFrameLocks noGrp="1"/>
          </p:cNvGraphicFramePr>
          <p:nvPr>
            <p:extLst>
              <p:ext uri="{D42A27DB-BD31-4B8C-83A1-F6EECF244321}">
                <p14:modId xmlns:p14="http://schemas.microsoft.com/office/powerpoint/2010/main" val="3710526044"/>
              </p:ext>
            </p:extLst>
          </p:nvPr>
        </p:nvGraphicFramePr>
        <p:xfrm>
          <a:off x="5673255" y="3561140"/>
          <a:ext cx="347914" cy="1097280"/>
        </p:xfrm>
        <a:graphic>
          <a:graphicData uri="http://schemas.openxmlformats.org/drawingml/2006/table">
            <a:tbl>
              <a:tblPr/>
              <a:tblGrid>
                <a:gridCol w="347914"/>
              </a:tblGrid>
              <a:tr h="182880">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8055">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r>
            </a:tbl>
          </a:graphicData>
        </a:graphic>
      </p:graphicFrame>
      <p:graphicFrame>
        <p:nvGraphicFramePr>
          <p:cNvPr id="34" name="表格 33"/>
          <p:cNvGraphicFramePr>
            <a:graphicFrameLocks noGrp="1"/>
          </p:cNvGraphicFramePr>
          <p:nvPr>
            <p:extLst>
              <p:ext uri="{D42A27DB-BD31-4B8C-83A1-F6EECF244321}">
                <p14:modId xmlns:p14="http://schemas.microsoft.com/office/powerpoint/2010/main" val="67548131"/>
              </p:ext>
            </p:extLst>
          </p:nvPr>
        </p:nvGraphicFramePr>
        <p:xfrm>
          <a:off x="6036788" y="3926900"/>
          <a:ext cx="347914" cy="731520"/>
        </p:xfrm>
        <a:graphic>
          <a:graphicData uri="http://schemas.openxmlformats.org/drawingml/2006/table">
            <a:tbl>
              <a:tblPr/>
              <a:tblGrid>
                <a:gridCol w="347914"/>
              </a:tblGrid>
              <a:tr h="182880">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8055">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r>
            </a:tbl>
          </a:graphicData>
        </a:graphic>
      </p:graphicFrame>
      <p:graphicFrame>
        <p:nvGraphicFramePr>
          <p:cNvPr id="43" name="表格 42"/>
          <p:cNvGraphicFramePr>
            <a:graphicFrameLocks noGrp="1"/>
          </p:cNvGraphicFramePr>
          <p:nvPr>
            <p:extLst>
              <p:ext uri="{D42A27DB-BD31-4B8C-83A1-F6EECF244321}">
                <p14:modId xmlns:p14="http://schemas.microsoft.com/office/powerpoint/2010/main" val="518464930"/>
              </p:ext>
            </p:extLst>
          </p:nvPr>
        </p:nvGraphicFramePr>
        <p:xfrm>
          <a:off x="6400322" y="4292660"/>
          <a:ext cx="347914" cy="365760"/>
        </p:xfrm>
        <a:graphic>
          <a:graphicData uri="http://schemas.openxmlformats.org/drawingml/2006/table">
            <a:tbl>
              <a:tblPr/>
              <a:tblGrid>
                <a:gridCol w="347914"/>
              </a:tblGrid>
              <a:tr h="128055">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r>
            </a:tbl>
          </a:graphicData>
        </a:graphic>
      </p:graphicFrame>
      <p:sp>
        <p:nvSpPr>
          <p:cNvPr id="45" name="TextBox 44"/>
          <p:cNvSpPr txBox="1"/>
          <p:nvPr/>
        </p:nvSpPr>
        <p:spPr>
          <a:xfrm>
            <a:off x="4930570" y="2402126"/>
            <a:ext cx="504070" cy="369332"/>
          </a:xfrm>
          <a:prstGeom prst="rect">
            <a:avLst/>
          </a:prstGeom>
          <a:noFill/>
        </p:spPr>
        <p:txBody>
          <a:bodyPr wrap="square" rtlCol="0">
            <a:spAutoFit/>
          </a:bodyPr>
          <a:lstStyle/>
          <a:p>
            <a:r>
              <a:rPr lang="en-US" altLang="zh-CN" dirty="0" smtClean="0"/>
              <a:t>L2</a:t>
            </a:r>
            <a:endParaRPr lang="zh-CN" altLang="en-US" dirty="0"/>
          </a:p>
        </p:txBody>
      </p:sp>
      <p:sp>
        <p:nvSpPr>
          <p:cNvPr id="46" name="TextBox 45"/>
          <p:cNvSpPr txBox="1"/>
          <p:nvPr/>
        </p:nvSpPr>
        <p:spPr>
          <a:xfrm>
            <a:off x="5291257" y="2826048"/>
            <a:ext cx="504070" cy="369332"/>
          </a:xfrm>
          <a:prstGeom prst="rect">
            <a:avLst/>
          </a:prstGeom>
          <a:noFill/>
        </p:spPr>
        <p:txBody>
          <a:bodyPr wrap="square" rtlCol="0">
            <a:spAutoFit/>
          </a:bodyPr>
          <a:lstStyle/>
          <a:p>
            <a:r>
              <a:rPr lang="en-US" altLang="zh-CN" dirty="0" smtClean="0"/>
              <a:t>S1</a:t>
            </a:r>
            <a:endParaRPr lang="zh-CN" altLang="en-US" dirty="0"/>
          </a:p>
        </p:txBody>
      </p:sp>
      <p:sp>
        <p:nvSpPr>
          <p:cNvPr id="47" name="TextBox 46"/>
          <p:cNvSpPr txBox="1"/>
          <p:nvPr/>
        </p:nvSpPr>
        <p:spPr>
          <a:xfrm>
            <a:off x="5673255" y="3209828"/>
            <a:ext cx="504070" cy="369332"/>
          </a:xfrm>
          <a:prstGeom prst="rect">
            <a:avLst/>
          </a:prstGeom>
          <a:noFill/>
        </p:spPr>
        <p:txBody>
          <a:bodyPr wrap="square" rtlCol="0">
            <a:spAutoFit/>
          </a:bodyPr>
          <a:lstStyle/>
          <a:p>
            <a:r>
              <a:rPr lang="en-US" altLang="zh-CN" dirty="0" smtClean="0"/>
              <a:t>L3</a:t>
            </a:r>
            <a:endParaRPr lang="zh-CN" altLang="en-US" dirty="0"/>
          </a:p>
        </p:txBody>
      </p:sp>
      <p:sp>
        <p:nvSpPr>
          <p:cNvPr id="10" name="直角三角形 9"/>
          <p:cNvSpPr/>
          <p:nvPr/>
        </p:nvSpPr>
        <p:spPr>
          <a:xfrm>
            <a:off x="4572000" y="2771458"/>
            <a:ext cx="1138812" cy="1155442"/>
          </a:xfrm>
          <a:prstGeom prst="rtTriangle">
            <a:avLst/>
          </a:prstGeom>
          <a:no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283960" y="2826048"/>
            <a:ext cx="1121641" cy="3693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箭头连接符 50"/>
          <p:cNvCxnSpPr/>
          <p:nvPr/>
        </p:nvCxnSpPr>
        <p:spPr>
          <a:xfrm flipH="1">
            <a:off x="3213346" y="3101674"/>
            <a:ext cx="330097"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543443" y="2906732"/>
            <a:ext cx="846277" cy="369332"/>
          </a:xfrm>
          <a:prstGeom prst="rect">
            <a:avLst/>
          </a:prstGeom>
          <a:noFill/>
        </p:spPr>
        <p:txBody>
          <a:bodyPr wrap="square" rtlCol="0">
            <a:spAutoFit/>
          </a:bodyPr>
          <a:lstStyle/>
          <a:p>
            <a:r>
              <a:rPr lang="en-US" altLang="zh-CN" dirty="0" smtClean="0"/>
              <a:t>head</a:t>
            </a:r>
            <a:endParaRPr lang="zh-CN" altLang="en-US" dirty="0"/>
          </a:p>
        </p:txBody>
      </p:sp>
      <p:sp>
        <p:nvSpPr>
          <p:cNvPr id="15" name="TextBox 14"/>
          <p:cNvSpPr txBox="1"/>
          <p:nvPr/>
        </p:nvSpPr>
        <p:spPr>
          <a:xfrm>
            <a:off x="4175945" y="1345831"/>
            <a:ext cx="1497310" cy="369332"/>
          </a:xfrm>
          <a:prstGeom prst="rect">
            <a:avLst/>
          </a:prstGeom>
          <a:noFill/>
        </p:spPr>
        <p:txBody>
          <a:bodyPr wrap="square" rtlCol="0">
            <a:spAutoFit/>
          </a:bodyPr>
          <a:lstStyle/>
          <a:p>
            <a:r>
              <a:rPr lang="en-US" altLang="zh-CN" dirty="0" smtClean="0">
                <a:solidFill>
                  <a:srgbClr val="FF0000"/>
                </a:solidFill>
              </a:rPr>
              <a:t>Cycle 4</a:t>
            </a:r>
            <a:endParaRPr lang="zh-CN" altLang="en-US" dirty="0">
              <a:solidFill>
                <a:srgbClr val="FF0000"/>
              </a:solidFill>
            </a:endParaRPr>
          </a:p>
        </p:txBody>
      </p:sp>
      <p:sp>
        <p:nvSpPr>
          <p:cNvPr id="16" name="椭圆 15"/>
          <p:cNvSpPr/>
          <p:nvPr/>
        </p:nvSpPr>
        <p:spPr>
          <a:xfrm rot="2532162">
            <a:off x="4839933" y="2592882"/>
            <a:ext cx="1628089" cy="789682"/>
          </a:xfrm>
          <a:prstGeom prst="ellipse">
            <a:avLst/>
          </a:prstGeom>
          <a:no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TextBox 57"/>
          <p:cNvSpPr txBox="1"/>
          <p:nvPr/>
        </p:nvSpPr>
        <p:spPr>
          <a:xfrm>
            <a:off x="5906267" y="1351593"/>
            <a:ext cx="1497310" cy="369332"/>
          </a:xfrm>
          <a:prstGeom prst="rect">
            <a:avLst/>
          </a:prstGeom>
          <a:noFill/>
        </p:spPr>
        <p:txBody>
          <a:bodyPr wrap="square" rtlCol="0">
            <a:spAutoFit/>
          </a:bodyPr>
          <a:lstStyle/>
          <a:p>
            <a:r>
              <a:rPr lang="en-US" altLang="zh-CN" dirty="0" smtClean="0">
                <a:solidFill>
                  <a:srgbClr val="FF0000"/>
                </a:solidFill>
              </a:rPr>
              <a:t>Cycle 7</a:t>
            </a:r>
            <a:endParaRPr lang="zh-CN" altLang="en-US" dirty="0">
              <a:solidFill>
                <a:srgbClr val="FF0000"/>
              </a:solidFill>
            </a:endParaRPr>
          </a:p>
        </p:txBody>
      </p:sp>
      <p:cxnSp>
        <p:nvCxnSpPr>
          <p:cNvPr id="18" name="直接箭头连接符 17"/>
          <p:cNvCxnSpPr>
            <a:endCxn id="66" idx="3"/>
          </p:cNvCxnSpPr>
          <p:nvPr/>
        </p:nvCxnSpPr>
        <p:spPr>
          <a:xfrm flipH="1">
            <a:off x="3231425" y="1844780"/>
            <a:ext cx="1340575" cy="13045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16" idx="3"/>
          </p:cNvCxnSpPr>
          <p:nvPr/>
        </p:nvCxnSpPr>
        <p:spPr>
          <a:xfrm>
            <a:off x="4582656" y="1844780"/>
            <a:ext cx="457370" cy="9630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067930" y="2814583"/>
            <a:ext cx="504070" cy="369332"/>
          </a:xfrm>
          <a:prstGeom prst="rect">
            <a:avLst/>
          </a:prstGeom>
          <a:noFill/>
        </p:spPr>
        <p:txBody>
          <a:bodyPr wrap="square" rtlCol="0">
            <a:spAutoFit/>
          </a:bodyPr>
          <a:lstStyle/>
          <a:p>
            <a:r>
              <a:rPr lang="en-US" altLang="zh-CN" dirty="0" smtClean="0"/>
              <a:t>L2</a:t>
            </a:r>
            <a:endParaRPr lang="zh-CN" altLang="en-US" dirty="0"/>
          </a:p>
        </p:txBody>
      </p:sp>
      <p:sp>
        <p:nvSpPr>
          <p:cNvPr id="63" name="TextBox 62"/>
          <p:cNvSpPr txBox="1"/>
          <p:nvPr/>
        </p:nvSpPr>
        <p:spPr>
          <a:xfrm>
            <a:off x="4031925" y="3267891"/>
            <a:ext cx="504070" cy="369332"/>
          </a:xfrm>
          <a:prstGeom prst="rect">
            <a:avLst/>
          </a:prstGeom>
          <a:noFill/>
        </p:spPr>
        <p:txBody>
          <a:bodyPr wrap="square" rtlCol="0">
            <a:spAutoFit/>
          </a:bodyPr>
          <a:lstStyle/>
          <a:p>
            <a:r>
              <a:rPr lang="en-US" altLang="zh-CN" dirty="0"/>
              <a:t>S1</a:t>
            </a:r>
            <a:endParaRPr lang="zh-CN" altLang="en-US" dirty="0"/>
          </a:p>
        </p:txBody>
      </p:sp>
      <p:sp>
        <p:nvSpPr>
          <p:cNvPr id="69" name="TextBox 68"/>
          <p:cNvSpPr txBox="1"/>
          <p:nvPr/>
        </p:nvSpPr>
        <p:spPr>
          <a:xfrm>
            <a:off x="4047691" y="3637223"/>
            <a:ext cx="504070" cy="369332"/>
          </a:xfrm>
          <a:prstGeom prst="rect">
            <a:avLst/>
          </a:prstGeom>
          <a:noFill/>
        </p:spPr>
        <p:txBody>
          <a:bodyPr wrap="square" rtlCol="0">
            <a:spAutoFit/>
          </a:bodyPr>
          <a:lstStyle/>
          <a:p>
            <a:r>
              <a:rPr lang="en-US" altLang="zh-CN" dirty="0" smtClean="0"/>
              <a:t>L3</a:t>
            </a:r>
            <a:endParaRPr lang="zh-CN" altLang="en-US" dirty="0"/>
          </a:p>
        </p:txBody>
      </p:sp>
    </p:spTree>
    <p:extLst>
      <p:ext uri="{BB962C8B-B14F-4D97-AF65-F5344CB8AC3E}">
        <p14:creationId xmlns:p14="http://schemas.microsoft.com/office/powerpoint/2010/main" val="3428394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fill="hold"/>
                                        <p:tgtEl>
                                          <p:spTgt spid="62"/>
                                        </p:tgtEl>
                                        <p:attrNameLst>
                                          <p:attrName>ppt_x</p:attrName>
                                        </p:attrNameLst>
                                      </p:cBhvr>
                                      <p:tavLst>
                                        <p:tav tm="0">
                                          <p:val>
                                            <p:strVal val="#ppt_x"/>
                                          </p:val>
                                        </p:tav>
                                        <p:tav tm="100000">
                                          <p:val>
                                            <p:strVal val="#ppt_x"/>
                                          </p:val>
                                        </p:tav>
                                      </p:tavLst>
                                    </p:anim>
                                    <p:anim calcmode="lin" valueType="num">
                                      <p:cBhvr additive="base">
                                        <p:cTn id="8" dur="500" fill="hold"/>
                                        <p:tgtEl>
                                          <p:spTgt spid="62"/>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62"/>
                                        </p:tgtEl>
                                        <p:attrNameLst>
                                          <p:attrName>style.visibility</p:attrName>
                                        </p:attrNameLst>
                                      </p:cBhvr>
                                      <p:to>
                                        <p:strVal val="hidden"/>
                                      </p:to>
                                    </p:set>
                                  </p:subTnLst>
                                </p:cTn>
                              </p:par>
                              <p:par>
                                <p:cTn id="9" presetID="2" presetClass="entr" presetSubtype="4" fill="hold" nodeType="withEffect">
                                  <p:stCondLst>
                                    <p:cond delay="0"/>
                                  </p:stCondLst>
                                  <p:childTnLst>
                                    <p:set>
                                      <p:cBhvr>
                                        <p:cTn id="10" dur="1" fill="hold">
                                          <p:stCondLst>
                                            <p:cond delay="0"/>
                                          </p:stCondLst>
                                        </p:cTn>
                                        <p:tgtEl>
                                          <p:spTgt spid="65"/>
                                        </p:tgtEl>
                                        <p:attrNameLst>
                                          <p:attrName>style.visibility</p:attrName>
                                        </p:attrNameLst>
                                      </p:cBhvr>
                                      <p:to>
                                        <p:strVal val="visible"/>
                                      </p:to>
                                    </p:set>
                                    <p:anim calcmode="lin" valueType="num">
                                      <p:cBhvr additive="base">
                                        <p:cTn id="11" dur="500" fill="hold"/>
                                        <p:tgtEl>
                                          <p:spTgt spid="65"/>
                                        </p:tgtEl>
                                        <p:attrNameLst>
                                          <p:attrName>ppt_x</p:attrName>
                                        </p:attrNameLst>
                                      </p:cBhvr>
                                      <p:tavLst>
                                        <p:tav tm="0">
                                          <p:val>
                                            <p:strVal val="#ppt_x"/>
                                          </p:val>
                                        </p:tav>
                                        <p:tav tm="100000">
                                          <p:val>
                                            <p:strVal val="#ppt_x"/>
                                          </p:val>
                                        </p:tav>
                                      </p:tavLst>
                                    </p:anim>
                                    <p:anim calcmode="lin" valueType="num">
                                      <p:cBhvr additive="base">
                                        <p:cTn id="12" dur="500" fill="hold"/>
                                        <p:tgtEl>
                                          <p:spTgt spid="65"/>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65"/>
                                        </p:tgtEl>
                                        <p:attrNameLst>
                                          <p:attrName>style.visibility</p:attrName>
                                        </p:attrNameLst>
                                      </p:cBhvr>
                                      <p:to>
                                        <p:strVal val="hidden"/>
                                      </p:to>
                                    </p:set>
                                  </p:subTnLst>
                                </p:cTn>
                              </p:par>
                              <p:par>
                                <p:cTn id="13" presetID="2" presetClass="entr" presetSubtype="4" fill="hold" nodeType="withEffect">
                                  <p:stCondLst>
                                    <p:cond delay="0"/>
                                  </p:stCondLst>
                                  <p:childTnLst>
                                    <p:set>
                                      <p:cBhvr>
                                        <p:cTn id="14" dur="1" fill="hold">
                                          <p:stCondLst>
                                            <p:cond delay="0"/>
                                          </p:stCondLst>
                                        </p:cTn>
                                        <p:tgtEl>
                                          <p:spTgt spid="66"/>
                                        </p:tgtEl>
                                        <p:attrNameLst>
                                          <p:attrName>style.visibility</p:attrName>
                                        </p:attrNameLst>
                                      </p:cBhvr>
                                      <p:to>
                                        <p:strVal val="visible"/>
                                      </p:to>
                                    </p:set>
                                    <p:anim calcmode="lin" valueType="num">
                                      <p:cBhvr additive="base">
                                        <p:cTn id="15" dur="500" fill="hold"/>
                                        <p:tgtEl>
                                          <p:spTgt spid="66"/>
                                        </p:tgtEl>
                                        <p:attrNameLst>
                                          <p:attrName>ppt_x</p:attrName>
                                        </p:attrNameLst>
                                      </p:cBhvr>
                                      <p:tavLst>
                                        <p:tav tm="0">
                                          <p:val>
                                            <p:strVal val="#ppt_x"/>
                                          </p:val>
                                        </p:tav>
                                        <p:tav tm="100000">
                                          <p:val>
                                            <p:strVal val="#ppt_x"/>
                                          </p:val>
                                        </p:tav>
                                      </p:tavLst>
                                    </p:anim>
                                    <p:anim calcmode="lin" valueType="num">
                                      <p:cBhvr additive="base">
                                        <p:cTn id="16" dur="500" fill="hold"/>
                                        <p:tgtEl>
                                          <p:spTgt spid="6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anim calcmode="lin" valueType="num">
                                      <p:cBhvr additive="base">
                                        <p:cTn id="19" dur="500" fill="hold"/>
                                        <p:tgtEl>
                                          <p:spTgt spid="67"/>
                                        </p:tgtEl>
                                        <p:attrNameLst>
                                          <p:attrName>ppt_x</p:attrName>
                                        </p:attrNameLst>
                                      </p:cBhvr>
                                      <p:tavLst>
                                        <p:tav tm="0">
                                          <p:val>
                                            <p:strVal val="#ppt_x"/>
                                          </p:val>
                                        </p:tav>
                                        <p:tav tm="100000">
                                          <p:val>
                                            <p:strVal val="#ppt_x"/>
                                          </p:val>
                                        </p:tav>
                                      </p:tavLst>
                                    </p:anim>
                                    <p:anim calcmode="lin" valueType="num">
                                      <p:cBhvr additive="base">
                                        <p:cTn id="20" dur="500" fill="hold"/>
                                        <p:tgtEl>
                                          <p:spTgt spid="6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8"/>
                                        </p:tgtEl>
                                        <p:attrNameLst>
                                          <p:attrName>style.visibility</p:attrName>
                                        </p:attrNameLst>
                                      </p:cBhvr>
                                      <p:to>
                                        <p:strVal val="visible"/>
                                      </p:to>
                                    </p:set>
                                    <p:anim calcmode="lin" valueType="num">
                                      <p:cBhvr additive="base">
                                        <p:cTn id="23" dur="500" fill="hold"/>
                                        <p:tgtEl>
                                          <p:spTgt spid="68"/>
                                        </p:tgtEl>
                                        <p:attrNameLst>
                                          <p:attrName>ppt_x</p:attrName>
                                        </p:attrNameLst>
                                      </p:cBhvr>
                                      <p:tavLst>
                                        <p:tav tm="0">
                                          <p:val>
                                            <p:strVal val="#ppt_x"/>
                                          </p:val>
                                        </p:tav>
                                        <p:tav tm="100000">
                                          <p:val>
                                            <p:strVal val="#ppt_x"/>
                                          </p:val>
                                        </p:tav>
                                      </p:tavLst>
                                    </p:anim>
                                    <p:anim calcmode="lin" valueType="num">
                                      <p:cBhvr additive="base">
                                        <p:cTn id="24" dur="500" fill="hold"/>
                                        <p:tgtEl>
                                          <p:spTgt spid="6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4"/>
                                        </p:tgtEl>
                                        <p:attrNameLst>
                                          <p:attrName>style.visibility</p:attrName>
                                        </p:attrNameLst>
                                      </p:cBhvr>
                                      <p:to>
                                        <p:strVal val="visible"/>
                                      </p:to>
                                    </p:set>
                                    <p:anim calcmode="lin" valueType="num">
                                      <p:cBhvr additive="base">
                                        <p:cTn id="27" dur="500" fill="hold"/>
                                        <p:tgtEl>
                                          <p:spTgt spid="64"/>
                                        </p:tgtEl>
                                        <p:attrNameLst>
                                          <p:attrName>ppt_x</p:attrName>
                                        </p:attrNameLst>
                                      </p:cBhvr>
                                      <p:tavLst>
                                        <p:tav tm="0">
                                          <p:val>
                                            <p:strVal val="#ppt_x"/>
                                          </p:val>
                                        </p:tav>
                                        <p:tav tm="100000">
                                          <p:val>
                                            <p:strVal val="#ppt_x"/>
                                          </p:val>
                                        </p:tav>
                                      </p:tavLst>
                                    </p:anim>
                                    <p:anim calcmode="lin" valueType="num">
                                      <p:cBhvr additive="base">
                                        <p:cTn id="28" dur="500" fill="hold"/>
                                        <p:tgtEl>
                                          <p:spTgt spid="6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64"/>
                                        </p:tgtEl>
                                        <p:attrNameLst>
                                          <p:attrName>style.visibility</p:attrName>
                                        </p:attrNameLst>
                                      </p:cBhvr>
                                      <p:to>
                                        <p:strVal val="hidden"/>
                                      </p:to>
                                    </p:set>
                                  </p:subTnLst>
                                </p:cTn>
                              </p:par>
                              <p:par>
                                <p:cTn id="29" presetID="2" presetClass="entr" presetSubtype="4"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25"/>
                                        </p:tgtEl>
                                        <p:attrNameLst>
                                          <p:attrName>style.visibility</p:attrName>
                                        </p:attrNameLst>
                                      </p:cBhvr>
                                      <p:to>
                                        <p:strVal val="hidden"/>
                                      </p:to>
                                    </p:set>
                                  </p:subTnLst>
                                </p:cTn>
                              </p:par>
                              <p:par>
                                <p:cTn id="33" presetID="2" presetClass="entr" presetSubtype="4"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500" fill="hold"/>
                                        <p:tgtEl>
                                          <p:spTgt spid="30"/>
                                        </p:tgtEl>
                                        <p:attrNameLst>
                                          <p:attrName>ppt_x</p:attrName>
                                        </p:attrNameLst>
                                      </p:cBhvr>
                                      <p:tavLst>
                                        <p:tav tm="0">
                                          <p:val>
                                            <p:strVal val="#ppt_x"/>
                                          </p:val>
                                        </p:tav>
                                        <p:tav tm="100000">
                                          <p:val>
                                            <p:strVal val="#ppt_x"/>
                                          </p:val>
                                        </p:tav>
                                      </p:tavLst>
                                    </p:anim>
                                    <p:anim calcmode="lin" valueType="num">
                                      <p:cBhvr additive="base">
                                        <p:cTn id="36" dur="500" fill="hold"/>
                                        <p:tgtEl>
                                          <p:spTgt spid="30"/>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500" fill="hold"/>
                                        <p:tgtEl>
                                          <p:spTgt spid="31"/>
                                        </p:tgtEl>
                                        <p:attrNameLst>
                                          <p:attrName>ppt_x</p:attrName>
                                        </p:attrNameLst>
                                      </p:cBhvr>
                                      <p:tavLst>
                                        <p:tav tm="0">
                                          <p:val>
                                            <p:strVal val="#ppt_x"/>
                                          </p:val>
                                        </p:tav>
                                        <p:tav tm="100000">
                                          <p:val>
                                            <p:strVal val="#ppt_x"/>
                                          </p:val>
                                        </p:tav>
                                      </p:tavLst>
                                    </p:anim>
                                    <p:anim calcmode="lin" valueType="num">
                                      <p:cBhvr additive="base">
                                        <p:cTn id="40" dur="500" fill="hold"/>
                                        <p:tgtEl>
                                          <p:spTgt spid="31"/>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500" fill="hold"/>
                                        <p:tgtEl>
                                          <p:spTgt spid="32"/>
                                        </p:tgtEl>
                                        <p:attrNameLst>
                                          <p:attrName>ppt_x</p:attrName>
                                        </p:attrNameLst>
                                      </p:cBhvr>
                                      <p:tavLst>
                                        <p:tav tm="0">
                                          <p:val>
                                            <p:strVal val="#ppt_x"/>
                                          </p:val>
                                        </p:tav>
                                        <p:tav tm="100000">
                                          <p:val>
                                            <p:strVal val="#ppt_x"/>
                                          </p:val>
                                        </p:tav>
                                      </p:tavLst>
                                    </p:anim>
                                    <p:anim calcmode="lin" valueType="num">
                                      <p:cBhvr additive="base">
                                        <p:cTn id="44" dur="500" fill="hold"/>
                                        <p:tgtEl>
                                          <p:spTgt spid="32"/>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anim calcmode="lin" valueType="num">
                                      <p:cBhvr additive="base">
                                        <p:cTn id="47" dur="500" fill="hold"/>
                                        <p:tgtEl>
                                          <p:spTgt spid="33"/>
                                        </p:tgtEl>
                                        <p:attrNameLst>
                                          <p:attrName>ppt_x</p:attrName>
                                        </p:attrNameLst>
                                      </p:cBhvr>
                                      <p:tavLst>
                                        <p:tav tm="0">
                                          <p:val>
                                            <p:strVal val="#ppt_x"/>
                                          </p:val>
                                        </p:tav>
                                        <p:tav tm="100000">
                                          <p:val>
                                            <p:strVal val="#ppt_x"/>
                                          </p:val>
                                        </p:tav>
                                      </p:tavLst>
                                    </p:anim>
                                    <p:anim calcmode="lin" valueType="num">
                                      <p:cBhvr additive="base">
                                        <p:cTn id="48" dur="500" fill="hold"/>
                                        <p:tgtEl>
                                          <p:spTgt spid="33"/>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anim calcmode="lin" valueType="num">
                                      <p:cBhvr additive="base">
                                        <p:cTn id="51" dur="500" fill="hold"/>
                                        <p:tgtEl>
                                          <p:spTgt spid="34"/>
                                        </p:tgtEl>
                                        <p:attrNameLst>
                                          <p:attrName>ppt_x</p:attrName>
                                        </p:attrNameLst>
                                      </p:cBhvr>
                                      <p:tavLst>
                                        <p:tav tm="0">
                                          <p:val>
                                            <p:strVal val="#ppt_x"/>
                                          </p:val>
                                        </p:tav>
                                        <p:tav tm="100000">
                                          <p:val>
                                            <p:strVal val="#ppt_x"/>
                                          </p:val>
                                        </p:tav>
                                      </p:tavLst>
                                    </p:anim>
                                    <p:anim calcmode="lin" valueType="num">
                                      <p:cBhvr additive="base">
                                        <p:cTn id="52" dur="500" fill="hold"/>
                                        <p:tgtEl>
                                          <p:spTgt spid="34"/>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anim calcmode="lin" valueType="num">
                                      <p:cBhvr additive="base">
                                        <p:cTn id="55" dur="500" fill="hold"/>
                                        <p:tgtEl>
                                          <p:spTgt spid="43"/>
                                        </p:tgtEl>
                                        <p:attrNameLst>
                                          <p:attrName>ppt_x</p:attrName>
                                        </p:attrNameLst>
                                      </p:cBhvr>
                                      <p:tavLst>
                                        <p:tav tm="0">
                                          <p:val>
                                            <p:strVal val="#ppt_x"/>
                                          </p:val>
                                        </p:tav>
                                        <p:tav tm="100000">
                                          <p:val>
                                            <p:strVal val="#ppt_x"/>
                                          </p:val>
                                        </p:tav>
                                      </p:tavLst>
                                    </p:anim>
                                    <p:anim calcmode="lin" valueType="num">
                                      <p:cBhvr additive="base">
                                        <p:cTn id="56" dur="500" fill="hold"/>
                                        <p:tgtEl>
                                          <p:spTgt spid="43"/>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5"/>
                                        </p:tgtEl>
                                        <p:attrNameLst>
                                          <p:attrName>style.visibility</p:attrName>
                                        </p:attrNameLst>
                                      </p:cBhvr>
                                      <p:to>
                                        <p:strVal val="visible"/>
                                      </p:to>
                                    </p:set>
                                    <p:anim calcmode="lin" valueType="num">
                                      <p:cBhvr additive="base">
                                        <p:cTn id="59" dur="500" fill="hold"/>
                                        <p:tgtEl>
                                          <p:spTgt spid="45"/>
                                        </p:tgtEl>
                                        <p:attrNameLst>
                                          <p:attrName>ppt_x</p:attrName>
                                        </p:attrNameLst>
                                      </p:cBhvr>
                                      <p:tavLst>
                                        <p:tav tm="0">
                                          <p:val>
                                            <p:strVal val="#ppt_x"/>
                                          </p:val>
                                        </p:tav>
                                        <p:tav tm="100000">
                                          <p:val>
                                            <p:strVal val="#ppt_x"/>
                                          </p:val>
                                        </p:tav>
                                      </p:tavLst>
                                    </p:anim>
                                    <p:anim calcmode="lin" valueType="num">
                                      <p:cBhvr additive="base">
                                        <p:cTn id="60" dur="500" fill="hold"/>
                                        <p:tgtEl>
                                          <p:spTgt spid="45"/>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6"/>
                                        </p:tgtEl>
                                        <p:attrNameLst>
                                          <p:attrName>style.visibility</p:attrName>
                                        </p:attrNameLst>
                                      </p:cBhvr>
                                      <p:to>
                                        <p:strVal val="visible"/>
                                      </p:to>
                                    </p:set>
                                    <p:anim calcmode="lin" valueType="num">
                                      <p:cBhvr additive="base">
                                        <p:cTn id="63" dur="500" fill="hold"/>
                                        <p:tgtEl>
                                          <p:spTgt spid="46"/>
                                        </p:tgtEl>
                                        <p:attrNameLst>
                                          <p:attrName>ppt_x</p:attrName>
                                        </p:attrNameLst>
                                      </p:cBhvr>
                                      <p:tavLst>
                                        <p:tav tm="0">
                                          <p:val>
                                            <p:strVal val="#ppt_x"/>
                                          </p:val>
                                        </p:tav>
                                        <p:tav tm="100000">
                                          <p:val>
                                            <p:strVal val="#ppt_x"/>
                                          </p:val>
                                        </p:tav>
                                      </p:tavLst>
                                    </p:anim>
                                    <p:anim calcmode="lin" valueType="num">
                                      <p:cBhvr additive="base">
                                        <p:cTn id="64" dur="500" fill="hold"/>
                                        <p:tgtEl>
                                          <p:spTgt spid="46"/>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7"/>
                                        </p:tgtEl>
                                        <p:attrNameLst>
                                          <p:attrName>style.visibility</p:attrName>
                                        </p:attrNameLst>
                                      </p:cBhvr>
                                      <p:to>
                                        <p:strVal val="visible"/>
                                      </p:to>
                                    </p:set>
                                    <p:anim calcmode="lin" valueType="num">
                                      <p:cBhvr additive="base">
                                        <p:cTn id="67" dur="500" fill="hold"/>
                                        <p:tgtEl>
                                          <p:spTgt spid="47"/>
                                        </p:tgtEl>
                                        <p:attrNameLst>
                                          <p:attrName>ppt_x</p:attrName>
                                        </p:attrNameLst>
                                      </p:cBhvr>
                                      <p:tavLst>
                                        <p:tav tm="0">
                                          <p:val>
                                            <p:strVal val="#ppt_x"/>
                                          </p:val>
                                        </p:tav>
                                        <p:tav tm="100000">
                                          <p:val>
                                            <p:strVal val="#ppt_x"/>
                                          </p:val>
                                        </p:tav>
                                      </p:tavLst>
                                    </p:anim>
                                    <p:anim calcmode="lin" valueType="num">
                                      <p:cBhvr additive="base">
                                        <p:cTn id="68" dur="500" fill="hold"/>
                                        <p:tgtEl>
                                          <p:spTgt spid="47"/>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61"/>
                                        </p:tgtEl>
                                        <p:attrNameLst>
                                          <p:attrName>style.visibility</p:attrName>
                                        </p:attrNameLst>
                                      </p:cBhvr>
                                      <p:to>
                                        <p:strVal val="visible"/>
                                      </p:to>
                                    </p:set>
                                    <p:anim calcmode="lin" valueType="num">
                                      <p:cBhvr additive="base">
                                        <p:cTn id="71" dur="500" fill="hold"/>
                                        <p:tgtEl>
                                          <p:spTgt spid="61"/>
                                        </p:tgtEl>
                                        <p:attrNameLst>
                                          <p:attrName>ppt_x</p:attrName>
                                        </p:attrNameLst>
                                      </p:cBhvr>
                                      <p:tavLst>
                                        <p:tav tm="0">
                                          <p:val>
                                            <p:strVal val="#ppt_x"/>
                                          </p:val>
                                        </p:tav>
                                        <p:tav tm="100000">
                                          <p:val>
                                            <p:strVal val="#ppt_x"/>
                                          </p:val>
                                        </p:tav>
                                      </p:tavLst>
                                    </p:anim>
                                    <p:anim calcmode="lin" valueType="num">
                                      <p:cBhvr additive="base">
                                        <p:cTn id="72" dur="500" fill="hold"/>
                                        <p:tgtEl>
                                          <p:spTgt spid="61"/>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63"/>
                                        </p:tgtEl>
                                        <p:attrNameLst>
                                          <p:attrName>style.visibility</p:attrName>
                                        </p:attrNameLst>
                                      </p:cBhvr>
                                      <p:to>
                                        <p:strVal val="visible"/>
                                      </p:to>
                                    </p:set>
                                    <p:anim calcmode="lin" valueType="num">
                                      <p:cBhvr additive="base">
                                        <p:cTn id="75" dur="500" fill="hold"/>
                                        <p:tgtEl>
                                          <p:spTgt spid="63"/>
                                        </p:tgtEl>
                                        <p:attrNameLst>
                                          <p:attrName>ppt_x</p:attrName>
                                        </p:attrNameLst>
                                      </p:cBhvr>
                                      <p:tavLst>
                                        <p:tav tm="0">
                                          <p:val>
                                            <p:strVal val="#ppt_x"/>
                                          </p:val>
                                        </p:tav>
                                        <p:tav tm="100000">
                                          <p:val>
                                            <p:strVal val="#ppt_x"/>
                                          </p:val>
                                        </p:tav>
                                      </p:tavLst>
                                    </p:anim>
                                    <p:anim calcmode="lin" valueType="num">
                                      <p:cBhvr additive="base">
                                        <p:cTn id="76" dur="500" fill="hold"/>
                                        <p:tgtEl>
                                          <p:spTgt spid="63"/>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69"/>
                                        </p:tgtEl>
                                        <p:attrNameLst>
                                          <p:attrName>style.visibility</p:attrName>
                                        </p:attrNameLst>
                                      </p:cBhvr>
                                      <p:to>
                                        <p:strVal val="visible"/>
                                      </p:to>
                                    </p:set>
                                    <p:anim calcmode="lin" valueType="num">
                                      <p:cBhvr additive="base">
                                        <p:cTn id="79" dur="500" fill="hold"/>
                                        <p:tgtEl>
                                          <p:spTgt spid="69"/>
                                        </p:tgtEl>
                                        <p:attrNameLst>
                                          <p:attrName>ppt_x</p:attrName>
                                        </p:attrNameLst>
                                      </p:cBhvr>
                                      <p:tavLst>
                                        <p:tav tm="0">
                                          <p:val>
                                            <p:strVal val="#ppt_x"/>
                                          </p:val>
                                        </p:tav>
                                        <p:tav tm="100000">
                                          <p:val>
                                            <p:strVal val="#ppt_x"/>
                                          </p:val>
                                        </p:tav>
                                      </p:tavLst>
                                    </p:anim>
                                    <p:anim calcmode="lin" valueType="num">
                                      <p:cBhvr additive="base">
                                        <p:cTn id="80"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44"/>
                                        </p:tgtEl>
                                        <p:attrNameLst>
                                          <p:attrName>style.visibility</p:attrName>
                                        </p:attrNameLst>
                                      </p:cBhvr>
                                      <p:to>
                                        <p:strVal val="visible"/>
                                      </p:to>
                                    </p:set>
                                    <p:animEffect transition="in" filter="fade">
                                      <p:cBhvr>
                                        <p:cTn id="85" dur="500"/>
                                        <p:tgtEl>
                                          <p:spTgt spid="44"/>
                                        </p:tgtEl>
                                      </p:cBhvr>
                                    </p:animEffect>
                                  </p:childTnLst>
                                  <p:subTnLst>
                                    <p:set>
                                      <p:cBhvr override="childStyle">
                                        <p:cTn dur="1" fill="hold" display="0" masterRel="nextClick" afterEffect="1"/>
                                        <p:tgtEl>
                                          <p:spTgt spid="44"/>
                                        </p:tgtEl>
                                        <p:attrNameLst>
                                          <p:attrName>style.visibility</p:attrName>
                                        </p:attrNameLst>
                                      </p:cBhvr>
                                      <p:to>
                                        <p:strVal val="hidden"/>
                                      </p:to>
                                    </p:set>
                                  </p:subTnLst>
                                </p:cTn>
                              </p:par>
                              <p:par>
                                <p:cTn id="86" presetID="10" presetClass="entr" presetSubtype="0" fill="hold" nodeType="withEffect">
                                  <p:stCondLst>
                                    <p:cond delay="0"/>
                                  </p:stCondLst>
                                  <p:childTnLst>
                                    <p:set>
                                      <p:cBhvr>
                                        <p:cTn id="87" dur="1" fill="hold">
                                          <p:stCondLst>
                                            <p:cond delay="0"/>
                                          </p:stCondLst>
                                        </p:cTn>
                                        <p:tgtEl>
                                          <p:spTgt spid="48"/>
                                        </p:tgtEl>
                                        <p:attrNameLst>
                                          <p:attrName>style.visibility</p:attrName>
                                        </p:attrNameLst>
                                      </p:cBhvr>
                                      <p:to>
                                        <p:strVal val="visible"/>
                                      </p:to>
                                    </p:set>
                                    <p:animEffect transition="in" filter="fade">
                                      <p:cBhvr>
                                        <p:cTn id="88" dur="500"/>
                                        <p:tgtEl>
                                          <p:spTgt spid="48"/>
                                        </p:tgtEl>
                                      </p:cBhvr>
                                    </p:animEffect>
                                  </p:childTnLst>
                                  <p:subTnLst>
                                    <p:set>
                                      <p:cBhvr override="childStyle">
                                        <p:cTn dur="1" fill="hold" display="0" masterRel="nextClick" afterEffect="1"/>
                                        <p:tgtEl>
                                          <p:spTgt spid="48"/>
                                        </p:tgtEl>
                                        <p:attrNameLst>
                                          <p:attrName>style.visibility</p:attrName>
                                        </p:attrNameLst>
                                      </p:cBhvr>
                                      <p:to>
                                        <p:strVal val="hidden"/>
                                      </p:to>
                                    </p:set>
                                  </p:subTnLst>
                                </p:cTn>
                              </p:par>
                              <p:par>
                                <p:cTn id="89" presetID="1" presetClass="entr" presetSubtype="0" fill="hold" grpId="0" nodeType="withEffect">
                                  <p:stCondLst>
                                    <p:cond delay="0"/>
                                  </p:stCondLst>
                                  <p:childTnLst>
                                    <p:set>
                                      <p:cBhvr>
                                        <p:cTn id="90" dur="1" fill="hold">
                                          <p:stCondLst>
                                            <p:cond delay="0"/>
                                          </p:stCondLst>
                                        </p:cTn>
                                        <p:tgtEl>
                                          <p:spTgt spid="27"/>
                                        </p:tgtEl>
                                        <p:attrNameLst>
                                          <p:attrName>style.visibility</p:attrName>
                                        </p:attrNameLst>
                                      </p:cBhvr>
                                      <p:to>
                                        <p:strVal val="visible"/>
                                      </p:to>
                                    </p:se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51"/>
                                        </p:tgtEl>
                                        <p:attrNameLst>
                                          <p:attrName>style.visibility</p:attrName>
                                        </p:attrNameLst>
                                      </p:cBhvr>
                                      <p:to>
                                        <p:strVal val="visible"/>
                                      </p:to>
                                    </p:set>
                                    <p:anim calcmode="lin" valueType="num">
                                      <p:cBhvr additive="base">
                                        <p:cTn id="95" dur="500" fill="hold"/>
                                        <p:tgtEl>
                                          <p:spTgt spid="51"/>
                                        </p:tgtEl>
                                        <p:attrNameLst>
                                          <p:attrName>ppt_x</p:attrName>
                                        </p:attrNameLst>
                                      </p:cBhvr>
                                      <p:tavLst>
                                        <p:tav tm="0">
                                          <p:val>
                                            <p:strVal val="#ppt_x"/>
                                          </p:val>
                                        </p:tav>
                                        <p:tav tm="100000">
                                          <p:val>
                                            <p:strVal val="#ppt_x"/>
                                          </p:val>
                                        </p:tav>
                                      </p:tavLst>
                                    </p:anim>
                                    <p:anim calcmode="lin" valueType="num">
                                      <p:cBhvr additive="base">
                                        <p:cTn id="96" dur="500" fill="hold"/>
                                        <p:tgtEl>
                                          <p:spTgt spid="51"/>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52"/>
                                        </p:tgtEl>
                                        <p:attrNameLst>
                                          <p:attrName>style.visibility</p:attrName>
                                        </p:attrNameLst>
                                      </p:cBhvr>
                                      <p:to>
                                        <p:strVal val="visible"/>
                                      </p:to>
                                    </p:set>
                                    <p:anim calcmode="lin" valueType="num">
                                      <p:cBhvr additive="base">
                                        <p:cTn id="99" dur="500" fill="hold"/>
                                        <p:tgtEl>
                                          <p:spTgt spid="52"/>
                                        </p:tgtEl>
                                        <p:attrNameLst>
                                          <p:attrName>ppt_x</p:attrName>
                                        </p:attrNameLst>
                                      </p:cBhvr>
                                      <p:tavLst>
                                        <p:tav tm="0">
                                          <p:val>
                                            <p:strVal val="#ppt_x"/>
                                          </p:val>
                                        </p:tav>
                                        <p:tav tm="100000">
                                          <p:val>
                                            <p:strVal val="#ppt_x"/>
                                          </p:val>
                                        </p:tav>
                                      </p:tavLst>
                                    </p:anim>
                                    <p:anim calcmode="lin" valueType="num">
                                      <p:cBhvr additive="base">
                                        <p:cTn id="100" dur="500" fill="hold"/>
                                        <p:tgtEl>
                                          <p:spTgt spid="52"/>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9"/>
                                        </p:tgtEl>
                                        <p:attrNameLst>
                                          <p:attrName>style.visibility</p:attrName>
                                        </p:attrNameLst>
                                      </p:cBhvr>
                                      <p:to>
                                        <p:strVal val="visible"/>
                                      </p:to>
                                    </p:set>
                                    <p:anim calcmode="lin" valueType="num">
                                      <p:cBhvr additive="base">
                                        <p:cTn id="103" dur="500" fill="hold"/>
                                        <p:tgtEl>
                                          <p:spTgt spid="9"/>
                                        </p:tgtEl>
                                        <p:attrNameLst>
                                          <p:attrName>ppt_x</p:attrName>
                                        </p:attrNameLst>
                                      </p:cBhvr>
                                      <p:tavLst>
                                        <p:tav tm="0">
                                          <p:val>
                                            <p:strVal val="#ppt_x"/>
                                          </p:val>
                                        </p:tav>
                                        <p:tav tm="100000">
                                          <p:val>
                                            <p:strVal val="#ppt_x"/>
                                          </p:val>
                                        </p:tav>
                                      </p:tavLst>
                                    </p:anim>
                                    <p:anim calcmode="lin" valueType="num">
                                      <p:cBhvr additive="base">
                                        <p:cTn id="104" dur="500" fill="hold"/>
                                        <p:tgtEl>
                                          <p:spTgt spid="9"/>
                                        </p:tgtEl>
                                        <p:attrNameLst>
                                          <p:attrName>ppt_y</p:attrName>
                                        </p:attrNameLst>
                                      </p:cBhvr>
                                      <p:tavLst>
                                        <p:tav tm="0">
                                          <p:val>
                                            <p:strVal val="1+#ppt_h/2"/>
                                          </p:val>
                                        </p:tav>
                                        <p:tav tm="100000">
                                          <p:val>
                                            <p:strVal val="#ppt_y"/>
                                          </p:val>
                                        </p:tav>
                                      </p:tavLst>
                                    </p:anim>
                                  </p:childTnLst>
                                </p:cTn>
                              </p:par>
                              <p:par>
                                <p:cTn id="105" presetID="10" presetClass="entr" presetSubtype="0" fill="hold" grpId="0" nodeType="withEffect">
                                  <p:stCondLst>
                                    <p:cond delay="0"/>
                                  </p:stCondLst>
                                  <p:childTnLst>
                                    <p:set>
                                      <p:cBhvr>
                                        <p:cTn id="106" dur="1" fill="hold">
                                          <p:stCondLst>
                                            <p:cond delay="0"/>
                                          </p:stCondLst>
                                        </p:cTn>
                                        <p:tgtEl>
                                          <p:spTgt spid="15"/>
                                        </p:tgtEl>
                                        <p:attrNameLst>
                                          <p:attrName>style.visibility</p:attrName>
                                        </p:attrNameLst>
                                      </p:cBhvr>
                                      <p:to>
                                        <p:strVal val="visible"/>
                                      </p:to>
                                    </p:set>
                                    <p:animEffect transition="in" filter="fade">
                                      <p:cBhvr>
                                        <p:cTn id="107" dur="500"/>
                                        <p:tgtEl>
                                          <p:spTgt spid="15"/>
                                        </p:tgtEl>
                                      </p:cBhvr>
                                    </p:animEffect>
                                  </p:childTnLst>
                                </p:cTn>
                              </p:par>
                              <p:par>
                                <p:cTn id="108" presetID="10" presetClass="entr" presetSubtype="0" fill="hold" nodeType="withEffect">
                                  <p:stCondLst>
                                    <p:cond delay="0"/>
                                  </p:stCondLst>
                                  <p:childTnLst>
                                    <p:set>
                                      <p:cBhvr>
                                        <p:cTn id="109" dur="1" fill="hold">
                                          <p:stCondLst>
                                            <p:cond delay="0"/>
                                          </p:stCondLst>
                                        </p:cTn>
                                        <p:tgtEl>
                                          <p:spTgt spid="18"/>
                                        </p:tgtEl>
                                        <p:attrNameLst>
                                          <p:attrName>style.visibility</p:attrName>
                                        </p:attrNameLst>
                                      </p:cBhvr>
                                      <p:to>
                                        <p:strVal val="visible"/>
                                      </p:to>
                                    </p:set>
                                    <p:animEffect transition="in" filter="fade">
                                      <p:cBhvr>
                                        <p:cTn id="110" dur="500"/>
                                        <p:tgtEl>
                                          <p:spTgt spid="18"/>
                                        </p:tgtEl>
                                      </p:cBhvr>
                                    </p:animEffect>
                                  </p:childTnLst>
                                </p:cTn>
                              </p:par>
                              <p:par>
                                <p:cTn id="111" presetID="10" presetClass="entr" presetSubtype="0" fill="hold" nodeType="withEffect">
                                  <p:stCondLst>
                                    <p:cond delay="0"/>
                                  </p:stCondLst>
                                  <p:childTnLst>
                                    <p:set>
                                      <p:cBhvr>
                                        <p:cTn id="112" dur="1" fill="hold">
                                          <p:stCondLst>
                                            <p:cond delay="0"/>
                                          </p:stCondLst>
                                        </p:cTn>
                                        <p:tgtEl>
                                          <p:spTgt spid="21"/>
                                        </p:tgtEl>
                                        <p:attrNameLst>
                                          <p:attrName>style.visibility</p:attrName>
                                        </p:attrNameLst>
                                      </p:cBhvr>
                                      <p:to>
                                        <p:strVal val="visible"/>
                                      </p:to>
                                    </p:set>
                                    <p:animEffect transition="in" filter="fade">
                                      <p:cBhvr>
                                        <p:cTn id="113" dur="500"/>
                                        <p:tgtEl>
                                          <p:spTgt spid="21"/>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10"/>
                                        </p:tgtEl>
                                        <p:attrNameLst>
                                          <p:attrName>style.visibility</p:attrName>
                                        </p:attrNameLst>
                                      </p:cBhvr>
                                      <p:to>
                                        <p:strVal val="visible"/>
                                      </p:to>
                                    </p:set>
                                    <p:animEffect transition="in" filter="fade">
                                      <p:cBhvr>
                                        <p:cTn id="118"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119" presetID="10" presetClass="entr" presetSubtype="0" fill="hold" grpId="0" nodeType="withEffect">
                                  <p:stCondLst>
                                    <p:cond delay="0"/>
                                  </p:stCondLst>
                                  <p:childTnLst>
                                    <p:set>
                                      <p:cBhvr>
                                        <p:cTn id="120" dur="1" fill="hold">
                                          <p:stCondLst>
                                            <p:cond delay="0"/>
                                          </p:stCondLst>
                                        </p:cTn>
                                        <p:tgtEl>
                                          <p:spTgt spid="16"/>
                                        </p:tgtEl>
                                        <p:attrNameLst>
                                          <p:attrName>style.visibility</p:attrName>
                                        </p:attrNameLst>
                                      </p:cBhvr>
                                      <p:to>
                                        <p:strVal val="visible"/>
                                      </p:to>
                                    </p:set>
                                    <p:animEffect transition="in" filter="fade">
                                      <p:cBhvr>
                                        <p:cTn id="121"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11"/>
                                        </p:tgtEl>
                                        <p:attrNameLst>
                                          <p:attrName>style.visibility</p:attrName>
                                        </p:attrNameLst>
                                      </p:cBhvr>
                                      <p:to>
                                        <p:strVal val="visible"/>
                                      </p:to>
                                    </p:set>
                                    <p:animEffect transition="in" filter="fade">
                                      <p:cBhvr>
                                        <p:cTn id="126"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27" fill="hold">
                      <p:stCondLst>
                        <p:cond delay="indefinite"/>
                      </p:stCondLst>
                      <p:childTnLst>
                        <p:par>
                          <p:cTn id="128" fill="hold">
                            <p:stCondLst>
                              <p:cond delay="0"/>
                            </p:stCondLst>
                            <p:childTnLst>
                              <p:par>
                                <p:cTn id="129" presetID="2" presetClass="entr" presetSubtype="4" fill="hold" nodeType="clickEffect">
                                  <p:stCondLst>
                                    <p:cond delay="0"/>
                                  </p:stCondLst>
                                  <p:childTnLst>
                                    <p:set>
                                      <p:cBhvr>
                                        <p:cTn id="130" dur="1" fill="hold">
                                          <p:stCondLst>
                                            <p:cond delay="0"/>
                                          </p:stCondLst>
                                        </p:cTn>
                                        <p:tgtEl>
                                          <p:spTgt spid="59"/>
                                        </p:tgtEl>
                                        <p:attrNameLst>
                                          <p:attrName>style.visibility</p:attrName>
                                        </p:attrNameLst>
                                      </p:cBhvr>
                                      <p:to>
                                        <p:strVal val="visible"/>
                                      </p:to>
                                    </p:set>
                                    <p:anim calcmode="lin" valueType="num">
                                      <p:cBhvr additive="base">
                                        <p:cTn id="131" dur="500" fill="hold"/>
                                        <p:tgtEl>
                                          <p:spTgt spid="59"/>
                                        </p:tgtEl>
                                        <p:attrNameLst>
                                          <p:attrName>ppt_x</p:attrName>
                                        </p:attrNameLst>
                                      </p:cBhvr>
                                      <p:tavLst>
                                        <p:tav tm="0">
                                          <p:val>
                                            <p:strVal val="#ppt_x"/>
                                          </p:val>
                                        </p:tav>
                                        <p:tav tm="100000">
                                          <p:val>
                                            <p:strVal val="#ppt_x"/>
                                          </p:val>
                                        </p:tav>
                                      </p:tavLst>
                                    </p:anim>
                                    <p:anim calcmode="lin" valueType="num">
                                      <p:cBhvr additive="base">
                                        <p:cTn id="132" dur="500" fill="hold"/>
                                        <p:tgtEl>
                                          <p:spTgt spid="59"/>
                                        </p:tgtEl>
                                        <p:attrNameLst>
                                          <p:attrName>ppt_y</p:attrName>
                                        </p:attrNameLst>
                                      </p:cBhvr>
                                      <p:tavLst>
                                        <p:tav tm="0">
                                          <p:val>
                                            <p:strVal val="1+#ppt_h/2"/>
                                          </p:val>
                                        </p:tav>
                                        <p:tav tm="100000">
                                          <p:val>
                                            <p:strVal val="#ppt_y"/>
                                          </p:val>
                                        </p:tav>
                                      </p:tavLst>
                                    </p:anim>
                                  </p:childTnLst>
                                </p:cTn>
                              </p:par>
                              <p:par>
                                <p:cTn id="133" presetID="10" presetClass="entr" presetSubtype="0" fill="hold" grpId="0" nodeType="withEffect">
                                  <p:stCondLst>
                                    <p:cond delay="0"/>
                                  </p:stCondLst>
                                  <p:childTnLst>
                                    <p:set>
                                      <p:cBhvr>
                                        <p:cTn id="134" dur="1" fill="hold">
                                          <p:stCondLst>
                                            <p:cond delay="0"/>
                                          </p:stCondLst>
                                        </p:cTn>
                                        <p:tgtEl>
                                          <p:spTgt spid="58"/>
                                        </p:tgtEl>
                                        <p:attrNameLst>
                                          <p:attrName>style.visibility</p:attrName>
                                        </p:attrNameLst>
                                      </p:cBhvr>
                                      <p:to>
                                        <p:strVal val="visible"/>
                                      </p:to>
                                    </p:set>
                                    <p:animEffect transition="in" filter="fade">
                                      <p:cBhvr>
                                        <p:cTn id="135"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64" grpId="0"/>
      <p:bldP spid="45" grpId="0"/>
      <p:bldP spid="46" grpId="0"/>
      <p:bldP spid="47" grpId="0"/>
      <p:bldP spid="10" grpId="0" animBg="1"/>
      <p:bldP spid="11" grpId="0" animBg="1"/>
      <p:bldP spid="52" grpId="0"/>
      <p:bldP spid="15" grpId="0"/>
      <p:bldP spid="16" grpId="0" animBg="1"/>
      <p:bldP spid="58" grpId="0"/>
      <p:bldP spid="61" grpId="0"/>
      <p:bldP spid="63" grpId="0"/>
      <p:bldP spid="6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MIPS R10000 —— Execution(5/9</a:t>
            </a:r>
            <a:r>
              <a:rPr lang="en-US" altLang="zh-CN" dirty="0"/>
              <a:t>)</a:t>
            </a:r>
            <a:endParaRPr lang="en-US" altLang="zh-CN" dirty="0" smtClean="0"/>
          </a:p>
        </p:txBody>
      </p:sp>
      <p:sp>
        <p:nvSpPr>
          <p:cNvPr id="3" name="内容占位符 2"/>
          <p:cNvSpPr>
            <a:spLocks noGrp="1"/>
          </p:cNvSpPr>
          <p:nvPr>
            <p:ph idx="1"/>
          </p:nvPr>
        </p:nvSpPr>
        <p:spPr/>
        <p:txBody>
          <a:bodyPr/>
          <a:lstStyle/>
          <a:p>
            <a:r>
              <a:rPr lang="en-US" altLang="zh-CN" dirty="0" smtClean="0"/>
              <a:t>Read the source operands from the register file</a:t>
            </a:r>
            <a:r>
              <a:rPr lang="en-US" altLang="zh-CN" dirty="0"/>
              <a:t>.</a:t>
            </a:r>
            <a:endParaRPr lang="en-US" altLang="zh-CN" dirty="0" smtClean="0"/>
          </a:p>
          <a:p>
            <a:pPr marL="0" indent="0">
              <a:buNone/>
            </a:pPr>
            <a:endParaRPr lang="en-US" altLang="zh-CN" dirty="0" smtClean="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458" y="2924930"/>
            <a:ext cx="8167998"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2339690" y="2910230"/>
            <a:ext cx="1493950" cy="33270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zh-CN" altLang="en-US" dirty="0">
              <a:solidFill>
                <a:srgbClr val="FF0000"/>
              </a:solidFill>
            </a:endParaRPr>
          </a:p>
        </p:txBody>
      </p:sp>
    </p:spTree>
    <p:extLst>
      <p:ext uri="{BB962C8B-B14F-4D97-AF65-F5344CB8AC3E}">
        <p14:creationId xmlns:p14="http://schemas.microsoft.com/office/powerpoint/2010/main" val="28648752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MIPS R10000 —— Execution(6/9)</a:t>
            </a:r>
          </a:p>
        </p:txBody>
      </p:sp>
      <p:sp>
        <p:nvSpPr>
          <p:cNvPr id="3" name="内容占位符 2"/>
          <p:cNvSpPr>
            <a:spLocks noGrp="1"/>
          </p:cNvSpPr>
          <p:nvPr>
            <p:ph idx="1"/>
          </p:nvPr>
        </p:nvSpPr>
        <p:spPr/>
        <p:txBody>
          <a:bodyPr/>
          <a:lstStyle/>
          <a:p>
            <a:r>
              <a:rPr lang="en-US" altLang="zh-CN" dirty="0" smtClean="0"/>
              <a:t>Read the source operands from the register file</a:t>
            </a:r>
            <a:r>
              <a:rPr lang="en-US" altLang="zh-CN" dirty="0"/>
              <a:t>.</a:t>
            </a:r>
            <a:endParaRPr lang="en-US" altLang="zh-CN" dirty="0" smtClean="0"/>
          </a:p>
          <a:p>
            <a:pPr marL="0" indent="0">
              <a:buNone/>
            </a:pPr>
            <a:endParaRPr lang="en-US" altLang="zh-CN" dirty="0" smtClean="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458" y="2924930"/>
            <a:ext cx="8167998"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3833640" y="2924930"/>
            <a:ext cx="1493950" cy="33270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zh-CN" altLang="en-US" dirty="0">
              <a:solidFill>
                <a:srgbClr val="FF0000"/>
              </a:solidFill>
            </a:endParaRPr>
          </a:p>
        </p:txBody>
      </p:sp>
    </p:spTree>
    <p:extLst>
      <p:ext uri="{BB962C8B-B14F-4D97-AF65-F5344CB8AC3E}">
        <p14:creationId xmlns:p14="http://schemas.microsoft.com/office/powerpoint/2010/main" val="2136682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MIPS R10000 —— Execution(7/9</a:t>
            </a:r>
            <a:r>
              <a:rPr lang="en-US" altLang="zh-CN" dirty="0"/>
              <a:t>)</a:t>
            </a:r>
            <a:endParaRPr lang="en-US" altLang="zh-CN" dirty="0" smtClean="0"/>
          </a:p>
        </p:txBody>
      </p:sp>
      <p:sp>
        <p:nvSpPr>
          <p:cNvPr id="3" name="内容占位符 2"/>
          <p:cNvSpPr>
            <a:spLocks noGrp="1"/>
          </p:cNvSpPr>
          <p:nvPr>
            <p:ph idx="1"/>
          </p:nvPr>
        </p:nvSpPr>
        <p:spPr/>
        <p:txBody>
          <a:bodyPr/>
          <a:lstStyle/>
          <a:p>
            <a:r>
              <a:rPr lang="en-US" altLang="zh-CN" dirty="0" smtClean="0"/>
              <a:t>Keeps the memory address of loads and stores that want to access the cache.</a:t>
            </a:r>
          </a:p>
          <a:p>
            <a:pPr marL="0" indent="0">
              <a:buNone/>
            </a:pPr>
            <a:endParaRPr lang="en-US" altLang="zh-CN" dirty="0" smtClean="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458" y="2924930"/>
            <a:ext cx="8167998"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5580140" y="4437141"/>
            <a:ext cx="1205910" cy="1080150"/>
          </a:xfrm>
          <a:prstGeom prst="rect">
            <a:avLst/>
          </a:prstGeom>
          <a:no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zh-CN" altLang="en-US" dirty="0">
              <a:solidFill>
                <a:srgbClr val="FF0000"/>
              </a:solidFill>
            </a:endParaRPr>
          </a:p>
        </p:txBody>
      </p:sp>
      <p:sp>
        <p:nvSpPr>
          <p:cNvPr id="6" name="矩形 5"/>
          <p:cNvSpPr/>
          <p:nvPr/>
        </p:nvSpPr>
        <p:spPr>
          <a:xfrm>
            <a:off x="5354434" y="2348850"/>
            <a:ext cx="1493950" cy="39031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zh-CN" altLang="en-US" dirty="0">
              <a:solidFill>
                <a:srgbClr val="FF0000"/>
              </a:solidFill>
            </a:endParaRPr>
          </a:p>
        </p:txBody>
      </p:sp>
    </p:spTree>
    <p:extLst>
      <p:ext uri="{BB962C8B-B14F-4D97-AF65-F5344CB8AC3E}">
        <p14:creationId xmlns:p14="http://schemas.microsoft.com/office/powerpoint/2010/main" val="7739065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a:t>
            </a:r>
            <a:r>
              <a:rPr lang="en-US" altLang="zh-CN" dirty="0" smtClean="0"/>
              <a:t>Introduction</a:t>
            </a:r>
            <a:endParaRPr lang="zh-CN" altLang="en-US" dirty="0"/>
          </a:p>
        </p:txBody>
      </p:sp>
      <p:sp>
        <p:nvSpPr>
          <p:cNvPr id="3" name="内容占位符 2"/>
          <p:cNvSpPr>
            <a:spLocks noGrp="1"/>
          </p:cNvSpPr>
          <p:nvPr>
            <p:ph idx="1"/>
          </p:nvPr>
        </p:nvSpPr>
        <p:spPr/>
        <p:txBody>
          <a:bodyPr/>
          <a:lstStyle/>
          <a:p>
            <a:r>
              <a:rPr lang="en-US" altLang="zh-CN" dirty="0" smtClean="0"/>
              <a:t>Issue</a:t>
            </a:r>
          </a:p>
          <a:p>
            <a:r>
              <a:rPr lang="en-US" altLang="zh-CN" dirty="0" smtClean="0"/>
              <a:t>Issue for memory operations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MIPS R10000 —— Execution(8/9</a:t>
            </a:r>
            <a:r>
              <a:rPr lang="en-US" altLang="zh-CN" dirty="0"/>
              <a:t>)</a:t>
            </a:r>
            <a:endParaRPr lang="en-US" altLang="zh-CN" dirty="0" smtClean="0"/>
          </a:p>
        </p:txBody>
      </p:sp>
      <p:sp>
        <p:nvSpPr>
          <p:cNvPr id="3" name="内容占位符 2"/>
          <p:cNvSpPr>
            <a:spLocks noGrp="1"/>
          </p:cNvSpPr>
          <p:nvPr>
            <p:ph idx="1"/>
          </p:nvPr>
        </p:nvSpPr>
        <p:spPr/>
        <p:txBody>
          <a:bodyPr/>
          <a:lstStyle/>
          <a:p>
            <a:r>
              <a:rPr lang="en-US" altLang="zh-CN" dirty="0" smtClean="0"/>
              <a:t>Every column and row represents an entry on the load/Store queue.</a:t>
            </a:r>
          </a:p>
          <a:p>
            <a:pPr marL="0" indent="0">
              <a:buNone/>
            </a:pPr>
            <a:endParaRPr lang="en-US" altLang="zh-CN" dirty="0" smtClean="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458" y="2924930"/>
            <a:ext cx="8167998"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5076070" y="2614159"/>
            <a:ext cx="1493950" cy="1222761"/>
          </a:xfrm>
          <a:prstGeom prst="rect">
            <a:avLst/>
          </a:prstGeom>
          <a:no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rgbClr val="0033CC"/>
                </a:solidFill>
              </a:rPr>
              <a:t>16*16 half matrix</a:t>
            </a:r>
            <a:endParaRPr lang="zh-CN" altLang="en-US" dirty="0">
              <a:solidFill>
                <a:srgbClr val="0033CC"/>
              </a:solidFill>
            </a:endParaRPr>
          </a:p>
        </p:txBody>
      </p:sp>
      <p:sp>
        <p:nvSpPr>
          <p:cNvPr id="6" name="矩形 5"/>
          <p:cNvSpPr/>
          <p:nvPr/>
        </p:nvSpPr>
        <p:spPr>
          <a:xfrm>
            <a:off x="5354434" y="2348850"/>
            <a:ext cx="1493950" cy="39031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zh-CN" altLang="en-US" dirty="0">
              <a:solidFill>
                <a:srgbClr val="FF0000"/>
              </a:solidFill>
            </a:endParaRPr>
          </a:p>
        </p:txBody>
      </p:sp>
    </p:spTree>
    <p:extLst>
      <p:ext uri="{BB962C8B-B14F-4D97-AF65-F5344CB8AC3E}">
        <p14:creationId xmlns:p14="http://schemas.microsoft.com/office/powerpoint/2010/main" val="2918880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MIPS R10000 —— Execution(9/9</a:t>
            </a:r>
            <a:r>
              <a:rPr lang="en-US" altLang="zh-CN" dirty="0"/>
              <a:t>)</a:t>
            </a:r>
            <a:endParaRPr lang="en-US" altLang="zh-CN" dirty="0" smtClean="0"/>
          </a:p>
        </p:txBody>
      </p:sp>
      <p:sp>
        <p:nvSpPr>
          <p:cNvPr id="3" name="内容占位符 2"/>
          <p:cNvSpPr>
            <a:spLocks noGrp="1"/>
          </p:cNvSpPr>
          <p:nvPr>
            <p:ph idx="1"/>
          </p:nvPr>
        </p:nvSpPr>
        <p:spPr/>
        <p:txBody>
          <a:bodyPr/>
          <a:lstStyle/>
          <a:p>
            <a:r>
              <a:rPr lang="en-US" altLang="zh-CN" dirty="0" smtClean="0"/>
              <a:t>Example of a 6-entry dependency matrix.</a:t>
            </a:r>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550" y="1772770"/>
            <a:ext cx="6408890" cy="4730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2915770" y="4137955"/>
            <a:ext cx="2088290" cy="587225"/>
          </a:xfrm>
          <a:prstGeom prst="rect">
            <a:avLst/>
          </a:prstGeom>
          <a:no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635870" y="4137955"/>
            <a:ext cx="576080" cy="587225"/>
          </a:xfrm>
          <a:prstGeom prst="ellipse">
            <a:avLst/>
          </a:prstGeom>
          <a:solidFill>
            <a:schemeClr val="lt1">
              <a:alpha val="0"/>
            </a:schemeClr>
          </a:solidFill>
          <a:ln>
            <a:solidFill>
              <a:srgbClr val="FF0000"/>
            </a:solid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16200000">
            <a:off x="2010075" y="4179532"/>
            <a:ext cx="3816530" cy="587226"/>
          </a:xfrm>
          <a:prstGeom prst="rect">
            <a:avLst/>
          </a:prstGeom>
          <a:no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3177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Contents</a:t>
            </a:r>
            <a:endParaRPr lang="zh-CN" altLang="en-US" dirty="0"/>
          </a:p>
        </p:txBody>
      </p:sp>
      <p:sp>
        <p:nvSpPr>
          <p:cNvPr id="3" name="内容占位符 2"/>
          <p:cNvSpPr>
            <a:spLocks noGrp="1"/>
          </p:cNvSpPr>
          <p:nvPr>
            <p:ph idx="1"/>
          </p:nvPr>
        </p:nvSpPr>
        <p:spPr>
          <a:xfrm>
            <a:off x="457200" y="1052736"/>
            <a:ext cx="8229600" cy="5073427"/>
          </a:xfrm>
        </p:spPr>
        <p:txBody>
          <a:bodyPr/>
          <a:lstStyle/>
          <a:p>
            <a:r>
              <a:rPr lang="en-US" altLang="zh-CN" sz="2800" dirty="0" smtClean="0">
                <a:latin typeface="Times New Roman" pitchFamily="18" charset="0"/>
                <a:cs typeface="Times New Roman" pitchFamily="18" charset="0"/>
              </a:rPr>
              <a:t>Introduction(to issue logic for memory operations)</a:t>
            </a:r>
          </a:p>
          <a:p>
            <a:r>
              <a:rPr lang="en-US" altLang="zh-CN" sz="2800" dirty="0" smtClean="0">
                <a:solidFill>
                  <a:srgbClr val="FF0000"/>
                </a:solidFill>
                <a:latin typeface="Times New Roman" pitchFamily="18" charset="0"/>
                <a:cs typeface="Times New Roman" pitchFamily="18" charset="0"/>
              </a:rPr>
              <a:t>Memory Disambiguation</a:t>
            </a:r>
          </a:p>
          <a:p>
            <a:pPr lvl="1"/>
            <a:r>
              <a:rPr lang="en-US" altLang="zh-CN" dirty="0">
                <a:latin typeface="Times New Roman" pitchFamily="18" charset="0"/>
                <a:cs typeface="Times New Roman" pitchFamily="18" charset="0"/>
              </a:rPr>
              <a:t>Non-speculative Memory Disambiguation</a:t>
            </a:r>
          </a:p>
          <a:p>
            <a:pPr lvl="1"/>
            <a:r>
              <a:rPr lang="en-US" altLang="zh-CN" dirty="0" smtClean="0">
                <a:solidFill>
                  <a:srgbClr val="FF0000"/>
                </a:solidFill>
                <a:latin typeface="Times New Roman" pitchFamily="18" charset="0"/>
                <a:cs typeface="Times New Roman" pitchFamily="18" charset="0"/>
              </a:rPr>
              <a:t>Speculative Memory Disambiguation</a:t>
            </a:r>
          </a:p>
          <a:p>
            <a:r>
              <a:rPr lang="en-US" altLang="zh-CN" sz="2800" dirty="0" smtClean="0">
                <a:latin typeface="Times New Roman" pitchFamily="18" charset="0"/>
                <a:cs typeface="Times New Roman" pitchFamily="18" charset="0"/>
              </a:rPr>
              <a:t>Speculative Wakeup of  Load Consumer</a:t>
            </a:r>
          </a:p>
          <a:p>
            <a:r>
              <a:rPr lang="en-US" altLang="zh-CN" sz="2800" dirty="0" smtClean="0">
                <a:latin typeface="Times New Roman" pitchFamily="18" charset="0"/>
                <a:cs typeface="Times New Roman" pitchFamily="18" charset="0"/>
              </a:rPr>
              <a:t>Memory Disambiguation on UniCore-3</a:t>
            </a:r>
          </a:p>
        </p:txBody>
      </p:sp>
    </p:spTree>
    <p:extLst>
      <p:ext uri="{BB962C8B-B14F-4D97-AF65-F5344CB8AC3E}">
        <p14:creationId xmlns:p14="http://schemas.microsoft.com/office/powerpoint/2010/main" val="2513184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Speculative Memory Disambiguation</a:t>
            </a:r>
            <a:endParaRPr lang="zh-CN" altLang="en-US" dirty="0"/>
          </a:p>
        </p:txBody>
      </p:sp>
      <p:sp>
        <p:nvSpPr>
          <p:cNvPr id="3" name="内容占位符 2"/>
          <p:cNvSpPr>
            <a:spLocks noGrp="1"/>
          </p:cNvSpPr>
          <p:nvPr>
            <p:ph idx="1"/>
          </p:nvPr>
        </p:nvSpPr>
        <p:spPr>
          <a:xfrm>
            <a:off x="457200" y="1052736"/>
            <a:ext cx="8229600" cy="5073427"/>
          </a:xfrm>
        </p:spPr>
        <p:txBody>
          <a:bodyPr/>
          <a:lstStyle/>
          <a:p>
            <a:r>
              <a:rPr lang="en-US" altLang="zh-CN" sz="2800" dirty="0" smtClean="0">
                <a:latin typeface="Times New Roman" pitchFamily="18" charset="0"/>
                <a:cs typeface="Times New Roman" pitchFamily="18" charset="0"/>
              </a:rPr>
              <a:t>Introduction</a:t>
            </a:r>
          </a:p>
          <a:p>
            <a:r>
              <a:rPr lang="en-US" altLang="zh-CN" sz="2800" dirty="0" smtClean="0">
                <a:latin typeface="Times New Roman" pitchFamily="18" charset="0"/>
                <a:cs typeface="Times New Roman" pitchFamily="18" charset="0"/>
              </a:rPr>
              <a:t>Example: Alpha 21264</a:t>
            </a:r>
          </a:p>
        </p:txBody>
      </p:sp>
    </p:spTree>
    <p:extLst>
      <p:ext uri="{BB962C8B-B14F-4D97-AF65-F5344CB8AC3E}">
        <p14:creationId xmlns:p14="http://schemas.microsoft.com/office/powerpoint/2010/main" val="425690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rgbClr val="FC1812"/>
                                      </p:to>
                                    </p:animClr>
                                    <p:animClr clrSpc="rgb" dir="cw">
                                      <p:cBhvr>
                                        <p:cTn id="7" dur="500" fill="hold"/>
                                        <p:tgtEl>
                                          <p:spTgt spid="3">
                                            <p:txEl>
                                              <p:pRg st="0" end="0"/>
                                            </p:txEl>
                                          </p:spTgt>
                                        </p:tgtEl>
                                        <p:attrNameLst>
                                          <p:attrName>fillcolor</p:attrName>
                                        </p:attrNameLst>
                                      </p:cBhvr>
                                      <p:to>
                                        <a:srgbClr val="FC1812"/>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a:t>
            </a:r>
            <a:endParaRPr lang="zh-CN" altLang="en-US" dirty="0"/>
          </a:p>
        </p:txBody>
      </p:sp>
      <p:sp>
        <p:nvSpPr>
          <p:cNvPr id="3" name="内容占位符 2"/>
          <p:cNvSpPr>
            <a:spLocks noGrp="1"/>
          </p:cNvSpPr>
          <p:nvPr>
            <p:ph idx="1"/>
          </p:nvPr>
        </p:nvSpPr>
        <p:spPr>
          <a:xfrm>
            <a:off x="457200" y="1052736"/>
            <a:ext cx="8229600" cy="5073427"/>
          </a:xfrm>
        </p:spPr>
        <p:txBody>
          <a:bodyPr/>
          <a:lstStyle/>
          <a:p>
            <a:r>
              <a:rPr lang="en-US" altLang="zh-CN" sz="2800" dirty="0" smtClean="0">
                <a:latin typeface="Times New Roman" pitchFamily="18" charset="0"/>
                <a:cs typeface="Times New Roman" pitchFamily="18" charset="0"/>
              </a:rPr>
              <a:t>To make sure the program is right executed, memory dependence checking is required.</a:t>
            </a:r>
          </a:p>
          <a:p>
            <a:pPr lvl="1"/>
            <a:r>
              <a:rPr lang="en-US" altLang="zh-CN" dirty="0" smtClean="0">
                <a:latin typeface="Times New Roman" pitchFamily="18" charset="0"/>
                <a:cs typeface="Times New Roman" pitchFamily="18" charset="0"/>
              </a:rPr>
              <a:t>Memory dependence checking can become quite complex if a large number of load/store instructions are involved.</a:t>
            </a:r>
          </a:p>
          <a:p>
            <a:r>
              <a:rPr lang="en-US" altLang="zh-CN" sz="2800" dirty="0" smtClean="0">
                <a:latin typeface="Times New Roman" pitchFamily="18" charset="0"/>
                <a:cs typeface="Times New Roman" pitchFamily="18" charset="0"/>
              </a:rPr>
              <a:t>Processors using speculative memory disambiguation technology boost performance by </a:t>
            </a:r>
            <a:r>
              <a:rPr lang="en-US" altLang="zh-CN" sz="2800" dirty="0" smtClean="0">
                <a:solidFill>
                  <a:srgbClr val="FF0000"/>
                </a:solidFill>
                <a:latin typeface="Times New Roman" pitchFamily="18" charset="0"/>
                <a:cs typeface="Times New Roman" pitchFamily="18" charset="0"/>
              </a:rPr>
              <a:t>speculative issuing loads </a:t>
            </a:r>
            <a:r>
              <a:rPr lang="en-US" altLang="zh-CN" sz="2800" dirty="0" smtClean="0">
                <a:latin typeface="Times New Roman" pitchFamily="18" charset="0"/>
                <a:cs typeface="Times New Roman" pitchFamily="18" charset="0"/>
              </a:rPr>
              <a:t>that are predicted not to be dependent on any previous in-flight store.</a:t>
            </a:r>
          </a:p>
          <a:p>
            <a:pPr lvl="1"/>
            <a:r>
              <a:rPr lang="en-US" altLang="zh-CN" dirty="0" smtClean="0">
                <a:latin typeface="Times New Roman" pitchFamily="18" charset="0"/>
                <a:cs typeface="Times New Roman" pitchFamily="18" charset="0"/>
              </a:rPr>
              <a:t>load operation do not have to wait for all previous stores to compute its address.</a:t>
            </a:r>
          </a:p>
          <a:p>
            <a:pPr lvl="1"/>
            <a:r>
              <a:rPr lang="en-US" altLang="zh-CN" dirty="0" smtClean="0">
                <a:latin typeface="Times New Roman" pitchFamily="18" charset="0"/>
                <a:cs typeface="Times New Roman" pitchFamily="18" charset="0"/>
              </a:rPr>
              <a:t>require special hardware in order to identify </a:t>
            </a:r>
            <a:r>
              <a:rPr lang="en-US" altLang="zh-CN" dirty="0" err="1" smtClean="0">
                <a:latin typeface="Times New Roman" pitchFamily="18" charset="0"/>
                <a:cs typeface="Times New Roman" pitchFamily="18" charset="0"/>
              </a:rPr>
              <a:t>mispredictions</a:t>
            </a:r>
            <a:r>
              <a:rPr lang="en-US" altLang="zh-CN" dirty="0" smtClean="0">
                <a:latin typeface="Times New Roman" pitchFamily="18" charset="0"/>
                <a:cs typeface="Times New Roman" pitchFamily="18" charset="0"/>
              </a:rPr>
              <a:t> and recover the execution.</a:t>
            </a:r>
          </a:p>
        </p:txBody>
      </p:sp>
    </p:spTree>
    <p:extLst>
      <p:ext uri="{BB962C8B-B14F-4D97-AF65-F5344CB8AC3E}">
        <p14:creationId xmlns:p14="http://schemas.microsoft.com/office/powerpoint/2010/main" val="3394787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Alpha 21264——Overview</a:t>
            </a:r>
            <a:endParaRPr lang="zh-CN" altLang="en-US" dirty="0"/>
          </a:p>
        </p:txBody>
      </p:sp>
      <p:sp>
        <p:nvSpPr>
          <p:cNvPr id="3" name="内容占位符 2"/>
          <p:cNvSpPr>
            <a:spLocks noGrp="1"/>
          </p:cNvSpPr>
          <p:nvPr>
            <p:ph idx="1"/>
          </p:nvPr>
        </p:nvSpPr>
        <p:spPr>
          <a:xfrm>
            <a:off x="457199" y="1268760"/>
            <a:ext cx="8435401" cy="4857403"/>
          </a:xfrm>
        </p:spPr>
        <p:txBody>
          <a:bodyPr/>
          <a:lstStyle/>
          <a:p>
            <a:r>
              <a:rPr lang="en-US" altLang="zh-CN" dirty="0" smtClean="0"/>
              <a:t>Alpha 21264 is a super-scalar microprocessor with out-of-order and speculative execution.</a:t>
            </a:r>
          </a:p>
          <a:p>
            <a:r>
              <a:rPr lang="en-US" altLang="zh-CN" dirty="0" smtClean="0"/>
              <a:t>high level overview </a:t>
            </a:r>
            <a:r>
              <a:rPr lang="en-US" altLang="zh-CN" dirty="0"/>
              <a:t>of the 21264 pipeline</a:t>
            </a:r>
            <a:endParaRPr lang="en-US" altLang="zh-CN" dirty="0" smtClean="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6960" y="2492870"/>
            <a:ext cx="6667500"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1216960" y="2492870"/>
            <a:ext cx="978710" cy="38885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670" y="2492870"/>
            <a:ext cx="360050" cy="38885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348070" y="2492870"/>
            <a:ext cx="999760" cy="38885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212190" y="2492870"/>
            <a:ext cx="999760" cy="38885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067930" y="2492870"/>
            <a:ext cx="999760" cy="38885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084450" y="2492870"/>
            <a:ext cx="999760" cy="38885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948570" y="2492870"/>
            <a:ext cx="999760" cy="38885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0781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Alpha 21264 —— Execution</a:t>
            </a:r>
            <a:endParaRPr lang="zh-CN" altLang="en-US" dirty="0"/>
          </a:p>
        </p:txBody>
      </p:sp>
      <p:sp>
        <p:nvSpPr>
          <p:cNvPr id="3" name="内容占位符 2"/>
          <p:cNvSpPr>
            <a:spLocks noGrp="1"/>
          </p:cNvSpPr>
          <p:nvPr>
            <p:ph idx="1"/>
          </p:nvPr>
        </p:nvSpPr>
        <p:spPr>
          <a:xfrm>
            <a:off x="457200" y="1052736"/>
            <a:ext cx="8229600" cy="5073427"/>
          </a:xfrm>
        </p:spPr>
        <p:txBody>
          <a:bodyPr/>
          <a:lstStyle/>
          <a:p>
            <a:endParaRPr lang="en-US" altLang="zh-CN" dirty="0" smtClean="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341" y="2069758"/>
            <a:ext cx="7781921" cy="432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704341" y="4437140"/>
            <a:ext cx="7781921" cy="576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559052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Alpha 21264 —— Components(1/4)</a:t>
            </a:r>
            <a:endParaRPr lang="zh-CN" altLang="en-US" dirty="0"/>
          </a:p>
        </p:txBody>
      </p:sp>
      <p:sp>
        <p:nvSpPr>
          <p:cNvPr id="3" name="内容占位符 2"/>
          <p:cNvSpPr>
            <a:spLocks noGrp="1"/>
          </p:cNvSpPr>
          <p:nvPr>
            <p:ph idx="1"/>
          </p:nvPr>
        </p:nvSpPr>
        <p:spPr>
          <a:xfrm>
            <a:off x="457200" y="1052736"/>
            <a:ext cx="8229600" cy="5073427"/>
          </a:xfrm>
        </p:spPr>
        <p:txBody>
          <a:bodyPr/>
          <a:lstStyle/>
          <a:p>
            <a:endParaRPr lang="en-US" altLang="zh-CN" dirty="0" smtClean="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045" y="2060810"/>
            <a:ext cx="7781921" cy="432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657044" y="2492870"/>
            <a:ext cx="1394605" cy="1008140"/>
          </a:xfrm>
          <a:prstGeom prst="rect">
            <a:avLst/>
          </a:prstGeom>
          <a:no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57200" y="2060810"/>
            <a:ext cx="1810480" cy="2880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7144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Alpha 21264 —— Execution</a:t>
            </a:r>
            <a:endParaRPr lang="zh-CN" altLang="en-US" dirty="0"/>
          </a:p>
        </p:txBody>
      </p:sp>
      <p:sp>
        <p:nvSpPr>
          <p:cNvPr id="3" name="内容占位符 2"/>
          <p:cNvSpPr>
            <a:spLocks noGrp="1"/>
          </p:cNvSpPr>
          <p:nvPr>
            <p:ph idx="1"/>
          </p:nvPr>
        </p:nvSpPr>
        <p:spPr>
          <a:xfrm>
            <a:off x="457200" y="1268760"/>
            <a:ext cx="8229600" cy="2181641"/>
          </a:xfrm>
        </p:spPr>
        <p:txBody>
          <a:bodyPr/>
          <a:lstStyle/>
          <a:p>
            <a:r>
              <a:rPr lang="en-US" altLang="zh-CN" dirty="0" smtClean="0"/>
              <a:t>One load may be </a:t>
            </a:r>
            <a:r>
              <a:rPr lang="en-US" altLang="zh-CN" dirty="0" err="1" smtClean="0"/>
              <a:t>mis</a:t>
            </a:r>
            <a:r>
              <a:rPr lang="en-US" altLang="zh-CN" dirty="0" smtClean="0"/>
              <a:t>-speculated for many times.</a:t>
            </a:r>
          </a:p>
          <a:p>
            <a:pPr marL="457200" lvl="1" indent="0">
              <a:buNone/>
            </a:pPr>
            <a:endParaRPr lang="en-US" altLang="zh-CN" dirty="0" smtClean="0"/>
          </a:p>
        </p:txBody>
      </p:sp>
      <p:sp>
        <p:nvSpPr>
          <p:cNvPr id="4" name="TextBox 3"/>
          <p:cNvSpPr txBox="1"/>
          <p:nvPr/>
        </p:nvSpPr>
        <p:spPr>
          <a:xfrm>
            <a:off x="2339690" y="1696076"/>
            <a:ext cx="2416601" cy="1754326"/>
          </a:xfrm>
          <a:prstGeom prst="rect">
            <a:avLst/>
          </a:prstGeom>
          <a:noFill/>
        </p:spPr>
        <p:txBody>
          <a:bodyPr wrap="square" rtlCol="0">
            <a:spAutoFit/>
          </a:bodyPr>
          <a:lstStyle/>
          <a:p>
            <a:r>
              <a:rPr lang="en-US" altLang="zh-CN" dirty="0" smtClean="0">
                <a:solidFill>
                  <a:srgbClr val="FF0000"/>
                </a:solidFill>
              </a:rPr>
              <a:t>Loop:</a:t>
            </a:r>
          </a:p>
          <a:p>
            <a:r>
              <a:rPr lang="en-US" altLang="zh-CN" dirty="0">
                <a:solidFill>
                  <a:srgbClr val="FF0000"/>
                </a:solidFill>
              </a:rPr>
              <a:t> </a:t>
            </a:r>
            <a:r>
              <a:rPr lang="en-US" altLang="zh-CN" dirty="0" smtClean="0">
                <a:solidFill>
                  <a:srgbClr val="FF0000"/>
                </a:solidFill>
              </a:rPr>
              <a:t>    </a:t>
            </a:r>
            <a:r>
              <a:rPr lang="en-US" altLang="zh-CN" dirty="0" err="1" smtClean="0">
                <a:solidFill>
                  <a:srgbClr val="FF0000"/>
                </a:solidFill>
              </a:rPr>
              <a:t>std</a:t>
            </a:r>
            <a:r>
              <a:rPr lang="en-US" altLang="zh-CN" dirty="0" smtClean="0">
                <a:solidFill>
                  <a:srgbClr val="FF0000"/>
                </a:solidFill>
              </a:rPr>
              <a:t> r2, [r3+], #4</a:t>
            </a:r>
          </a:p>
          <a:p>
            <a:r>
              <a:rPr lang="en-US" altLang="zh-CN" dirty="0">
                <a:solidFill>
                  <a:srgbClr val="FF0000"/>
                </a:solidFill>
              </a:rPr>
              <a:t> </a:t>
            </a:r>
            <a:r>
              <a:rPr lang="en-US" altLang="zh-CN" dirty="0" smtClean="0">
                <a:solidFill>
                  <a:srgbClr val="FF0000"/>
                </a:solidFill>
              </a:rPr>
              <a:t>    ….</a:t>
            </a:r>
          </a:p>
          <a:p>
            <a:r>
              <a:rPr lang="en-US" altLang="zh-CN" dirty="0">
                <a:solidFill>
                  <a:srgbClr val="FF0000"/>
                </a:solidFill>
              </a:rPr>
              <a:t> </a:t>
            </a:r>
            <a:r>
              <a:rPr lang="en-US" altLang="zh-CN" dirty="0" smtClean="0">
                <a:solidFill>
                  <a:srgbClr val="FF0000"/>
                </a:solidFill>
              </a:rPr>
              <a:t>    ….</a:t>
            </a:r>
          </a:p>
          <a:p>
            <a:r>
              <a:rPr lang="en-US" altLang="zh-CN" dirty="0">
                <a:solidFill>
                  <a:srgbClr val="FF0000"/>
                </a:solidFill>
              </a:rPr>
              <a:t> </a:t>
            </a:r>
            <a:r>
              <a:rPr lang="en-US" altLang="zh-CN" dirty="0" smtClean="0">
                <a:solidFill>
                  <a:srgbClr val="FF0000"/>
                </a:solidFill>
              </a:rPr>
              <a:t>    </a:t>
            </a:r>
            <a:r>
              <a:rPr lang="en-US" altLang="zh-CN" dirty="0" err="1" smtClean="0">
                <a:solidFill>
                  <a:srgbClr val="FF0000"/>
                </a:solidFill>
              </a:rPr>
              <a:t>ldd</a:t>
            </a:r>
            <a:r>
              <a:rPr lang="en-US" altLang="zh-CN" dirty="0" smtClean="0">
                <a:solidFill>
                  <a:srgbClr val="FF0000"/>
                </a:solidFill>
              </a:rPr>
              <a:t> r1, [r3+], #4</a:t>
            </a:r>
          </a:p>
          <a:p>
            <a:r>
              <a:rPr lang="en-US" altLang="zh-CN" dirty="0">
                <a:solidFill>
                  <a:srgbClr val="FF0000"/>
                </a:solidFill>
              </a:rPr>
              <a:t> </a:t>
            </a:r>
            <a:r>
              <a:rPr lang="en-US" altLang="zh-CN" dirty="0" smtClean="0">
                <a:solidFill>
                  <a:srgbClr val="FF0000"/>
                </a:solidFill>
              </a:rPr>
              <a:t>    b     Loop</a:t>
            </a:r>
            <a:endParaRPr lang="zh-CN" altLang="en-US" dirty="0">
              <a:solidFill>
                <a:srgbClr val="FF0000"/>
              </a:solidFill>
            </a:endParaRPr>
          </a:p>
        </p:txBody>
      </p:sp>
      <p:sp>
        <p:nvSpPr>
          <p:cNvPr id="5" name="TextBox 4"/>
          <p:cNvSpPr txBox="1"/>
          <p:nvPr/>
        </p:nvSpPr>
        <p:spPr>
          <a:xfrm>
            <a:off x="457201" y="3388257"/>
            <a:ext cx="8229600" cy="9048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eaLnBrk="1" hangingPunct="1">
              <a:spcBef>
                <a:spcPct val="20000"/>
              </a:spcBef>
              <a:buFont typeface="Arial" charset="0"/>
              <a:buChar char="•"/>
              <a:defRPr sz="2400">
                <a:latin typeface="+mn-lt"/>
                <a:ea typeface="+mn-ea"/>
              </a:defRPr>
            </a:lvl1pPr>
            <a:lvl2pPr lvl="1" indent="0" eaLnBrk="1" hangingPunct="1">
              <a:spcBef>
                <a:spcPct val="20000"/>
              </a:spcBef>
              <a:buFont typeface="Arial" charset="0"/>
              <a:buNone/>
              <a:defRPr sz="2000">
                <a:latin typeface="+mn-lt"/>
                <a:ea typeface="+mn-ea"/>
              </a:defRPr>
            </a:lvl2pPr>
            <a:lvl3pPr marL="1143000" indent="-228600" eaLnBrk="1" hangingPunct="1">
              <a:spcBef>
                <a:spcPct val="20000"/>
              </a:spcBef>
              <a:buFont typeface="Arial" charset="0"/>
              <a:buChar char="•"/>
              <a:defRPr sz="2400">
                <a:latin typeface="+mn-lt"/>
                <a:ea typeface="+mn-ea"/>
              </a:defRPr>
            </a:lvl3pPr>
            <a:lvl4pPr marL="1600200" indent="-228600" eaLnBrk="1" hangingPunct="1">
              <a:spcBef>
                <a:spcPct val="20000"/>
              </a:spcBef>
              <a:buFont typeface="Arial" charset="0"/>
              <a:buChar char="–"/>
              <a:defRPr sz="2000">
                <a:latin typeface="+mn-lt"/>
                <a:ea typeface="+mn-ea"/>
              </a:defRPr>
            </a:lvl4pPr>
            <a:lvl5pPr marL="2057400" indent="-228600" eaLnBrk="1" hangingPunct="1">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en-US" altLang="zh-CN" dirty="0"/>
              <a:t>Use  a ‘load wait table’ to avoid subsequent executions’ </a:t>
            </a:r>
            <a:r>
              <a:rPr lang="en-US" altLang="zh-CN" dirty="0" err="1"/>
              <a:t>mis</a:t>
            </a:r>
            <a:r>
              <a:rPr lang="en-US" altLang="zh-CN" dirty="0"/>
              <a:t>-speculations of the same load.</a:t>
            </a:r>
          </a:p>
          <a:p>
            <a:endParaRPr lang="zh-CN" altLang="en-US" dirty="0"/>
          </a:p>
        </p:txBody>
      </p:sp>
      <p:sp>
        <p:nvSpPr>
          <p:cNvPr id="18" name="右大括号 17"/>
          <p:cNvSpPr/>
          <p:nvPr/>
        </p:nvSpPr>
        <p:spPr>
          <a:xfrm>
            <a:off x="4572001" y="2132820"/>
            <a:ext cx="288039" cy="8641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TextBox 18"/>
          <p:cNvSpPr txBox="1"/>
          <p:nvPr/>
        </p:nvSpPr>
        <p:spPr>
          <a:xfrm>
            <a:off x="5076070" y="2420860"/>
            <a:ext cx="1152160" cy="369332"/>
          </a:xfrm>
          <a:prstGeom prst="rect">
            <a:avLst/>
          </a:prstGeom>
          <a:noFill/>
        </p:spPr>
        <p:txBody>
          <a:bodyPr wrap="square" rtlCol="0">
            <a:spAutoFit/>
          </a:bodyPr>
          <a:lstStyle/>
          <a:p>
            <a:r>
              <a:rPr lang="en-US" altLang="zh-CN" dirty="0" smtClean="0">
                <a:solidFill>
                  <a:srgbClr val="FF0000"/>
                </a:solidFill>
              </a:rPr>
              <a:t>RAW</a:t>
            </a:r>
            <a:endParaRPr lang="zh-CN" altLang="en-US" dirty="0">
              <a:solidFill>
                <a:srgbClr val="FF0000"/>
              </a:solidFill>
            </a:endParaRPr>
          </a:p>
        </p:txBody>
      </p:sp>
    </p:spTree>
    <p:extLst>
      <p:ext uri="{BB962C8B-B14F-4D97-AF65-F5344CB8AC3E}">
        <p14:creationId xmlns:p14="http://schemas.microsoft.com/office/powerpoint/2010/main" val="2838673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Alpha 21264 —— Components(4/4</a:t>
            </a:r>
            <a:r>
              <a:rPr lang="en-US" altLang="zh-CN" dirty="0"/>
              <a:t>)</a:t>
            </a:r>
            <a:endParaRPr lang="zh-CN" altLang="en-US" dirty="0"/>
          </a:p>
        </p:txBody>
      </p:sp>
      <p:sp>
        <p:nvSpPr>
          <p:cNvPr id="3" name="内容占位符 2"/>
          <p:cNvSpPr>
            <a:spLocks noGrp="1"/>
          </p:cNvSpPr>
          <p:nvPr>
            <p:ph idx="1"/>
          </p:nvPr>
        </p:nvSpPr>
        <p:spPr>
          <a:xfrm>
            <a:off x="457200" y="1052736"/>
            <a:ext cx="8229600" cy="5073427"/>
          </a:xfrm>
        </p:spPr>
        <p:txBody>
          <a:bodyPr/>
          <a:lstStyle/>
          <a:p>
            <a:r>
              <a:rPr lang="en-US" altLang="zh-CN" dirty="0" smtClean="0">
                <a:latin typeface="Times New Roman" pitchFamily="18" charset="0"/>
                <a:cs typeface="Times New Roman" pitchFamily="18" charset="0"/>
              </a:rPr>
              <a:t>Used to record a store-load trap.</a:t>
            </a:r>
          </a:p>
          <a:p>
            <a:r>
              <a:rPr lang="en-US" altLang="zh-CN" dirty="0" smtClean="0">
                <a:latin typeface="Times New Roman" pitchFamily="18" charset="0"/>
                <a:cs typeface="Times New Roman" pitchFamily="18" charset="0"/>
              </a:rPr>
              <a:t>1024 entries of 1bit, indexed by virtual PC.</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341" y="2069758"/>
            <a:ext cx="7781921" cy="432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704340" y="4941209"/>
            <a:ext cx="1275300" cy="14491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542749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Issue(1/2)</a:t>
            </a:r>
            <a:endParaRPr lang="zh-CN" altLang="en-US" dirty="0"/>
          </a:p>
        </p:txBody>
      </p:sp>
      <p:sp>
        <p:nvSpPr>
          <p:cNvPr id="3" name="内容占位符 2"/>
          <p:cNvSpPr>
            <a:spLocks noGrp="1"/>
          </p:cNvSpPr>
          <p:nvPr>
            <p:ph idx="1"/>
          </p:nvPr>
        </p:nvSpPr>
        <p:spPr>
          <a:xfrm>
            <a:off x="395536" y="1196752"/>
            <a:ext cx="8352928" cy="5256584"/>
          </a:xfrm>
        </p:spPr>
        <p:txBody>
          <a:bodyPr/>
          <a:lstStyle/>
          <a:p>
            <a:pPr lvl="0"/>
            <a:r>
              <a:rPr lang="en-US" altLang="zh-CN" dirty="0" smtClean="0">
                <a:solidFill>
                  <a:prstClr val="black"/>
                </a:solidFill>
                <a:latin typeface="Times New Roman" pitchFamily="18" charset="0"/>
                <a:cs typeface="Times New Roman" pitchFamily="18" charset="0"/>
              </a:rPr>
              <a:t>The issue is the pipeline stage in charge of issuing instructions to the functional units for execution.</a:t>
            </a:r>
          </a:p>
          <a:p>
            <a:r>
              <a:rPr lang="en-US" altLang="zh-CN" dirty="0"/>
              <a:t>Conditions for instruction to be issued</a:t>
            </a:r>
          </a:p>
          <a:p>
            <a:pPr lvl="1"/>
            <a:r>
              <a:rPr lang="en-US" altLang="zh-CN" dirty="0"/>
              <a:t>source operands are available</a:t>
            </a:r>
          </a:p>
          <a:p>
            <a:pPr lvl="1"/>
            <a:r>
              <a:rPr lang="en-US" altLang="zh-CN" dirty="0"/>
              <a:t>function units are </a:t>
            </a:r>
            <a:r>
              <a:rPr lang="en-US" altLang="zh-CN" dirty="0" smtClean="0"/>
              <a:t>available</a:t>
            </a:r>
          </a:p>
          <a:p>
            <a:r>
              <a:rPr lang="en-US" altLang="zh-CN" dirty="0" smtClean="0"/>
              <a:t>Issue Schemes</a:t>
            </a:r>
            <a:endParaRPr lang="en-US" altLang="zh-CN" dirty="0"/>
          </a:p>
          <a:p>
            <a:pPr lvl="0"/>
            <a:endParaRPr lang="en-US" altLang="zh-CN" dirty="0" smtClean="0">
              <a:solidFill>
                <a:prstClr val="black"/>
              </a:solidFill>
              <a:latin typeface="Times New Roman" pitchFamily="18" charset="0"/>
              <a:cs typeface="Times New Roman" pitchFamily="18" charset="0"/>
            </a:endParaRPr>
          </a:p>
          <a:p>
            <a:pPr lvl="0"/>
            <a:endParaRPr lang="en-US" altLang="zh-CN" dirty="0" smtClean="0">
              <a:solidFill>
                <a:prstClr val="black"/>
              </a:solidFill>
              <a:latin typeface="Times New Roman" pitchFamily="18" charset="0"/>
              <a:cs typeface="Times New Roman" pitchFamily="18" charset="0"/>
            </a:endParaRPr>
          </a:p>
        </p:txBody>
      </p:sp>
      <p:graphicFrame>
        <p:nvGraphicFramePr>
          <p:cNvPr id="11" name="图示 10"/>
          <p:cNvGraphicFramePr/>
          <p:nvPr>
            <p:extLst>
              <p:ext uri="{D42A27DB-BD31-4B8C-83A1-F6EECF244321}">
                <p14:modId xmlns:p14="http://schemas.microsoft.com/office/powerpoint/2010/main" val="3148569221"/>
              </p:ext>
            </p:extLst>
          </p:nvPr>
        </p:nvGraphicFramePr>
        <p:xfrm>
          <a:off x="1043510" y="3717040"/>
          <a:ext cx="6408890" cy="2160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Alpha 21264 —— Components(1/4)</a:t>
            </a:r>
            <a:endParaRPr lang="zh-CN" altLang="en-US" dirty="0"/>
          </a:p>
        </p:txBody>
      </p:sp>
      <p:sp>
        <p:nvSpPr>
          <p:cNvPr id="3" name="内容占位符 2"/>
          <p:cNvSpPr>
            <a:spLocks noGrp="1"/>
          </p:cNvSpPr>
          <p:nvPr>
            <p:ph idx="1"/>
          </p:nvPr>
        </p:nvSpPr>
        <p:spPr>
          <a:xfrm>
            <a:off x="457200" y="1052736"/>
            <a:ext cx="8229600" cy="5073427"/>
          </a:xfrm>
        </p:spPr>
        <p:txBody>
          <a:bodyPr/>
          <a:lstStyle/>
          <a:p>
            <a:endParaRPr lang="en-US" altLang="zh-CN" dirty="0" smtClean="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045" y="2060810"/>
            <a:ext cx="7781921" cy="432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657044" y="2492870"/>
            <a:ext cx="1394605" cy="1008140"/>
          </a:xfrm>
          <a:prstGeom prst="rect">
            <a:avLst/>
          </a:prstGeom>
          <a:no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57200" y="2060810"/>
            <a:ext cx="1810480" cy="2880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485231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Alpha 21264 —— Components(1/4)</a:t>
            </a:r>
            <a:endParaRPr lang="zh-CN" altLang="en-US" dirty="0"/>
          </a:p>
        </p:txBody>
      </p:sp>
      <p:sp>
        <p:nvSpPr>
          <p:cNvPr id="3" name="内容占位符 2"/>
          <p:cNvSpPr>
            <a:spLocks noGrp="1"/>
          </p:cNvSpPr>
          <p:nvPr>
            <p:ph idx="1"/>
          </p:nvPr>
        </p:nvSpPr>
        <p:spPr>
          <a:xfrm>
            <a:off x="457200" y="1052736"/>
            <a:ext cx="8229600" cy="5073427"/>
          </a:xfrm>
        </p:spPr>
        <p:txBody>
          <a:bodyPr/>
          <a:lstStyle/>
          <a:p>
            <a:endParaRPr lang="en-US" altLang="zh-CN" dirty="0" smtClean="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045" y="2060810"/>
            <a:ext cx="7781921" cy="432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2555720" y="2276840"/>
            <a:ext cx="1008140" cy="2880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677180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Alpha 21264 —— Components(1/4)</a:t>
            </a:r>
            <a:endParaRPr lang="zh-CN" altLang="en-US" dirty="0"/>
          </a:p>
        </p:txBody>
      </p:sp>
      <p:sp>
        <p:nvSpPr>
          <p:cNvPr id="3" name="内容占位符 2"/>
          <p:cNvSpPr>
            <a:spLocks noGrp="1"/>
          </p:cNvSpPr>
          <p:nvPr>
            <p:ph idx="1"/>
          </p:nvPr>
        </p:nvSpPr>
        <p:spPr>
          <a:xfrm>
            <a:off x="457200" y="1052736"/>
            <a:ext cx="8229600" cy="5073427"/>
          </a:xfrm>
        </p:spPr>
        <p:txBody>
          <a:bodyPr/>
          <a:lstStyle/>
          <a:p>
            <a:endParaRPr lang="en-US" altLang="zh-CN" dirty="0" smtClean="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045" y="2060810"/>
            <a:ext cx="7781921" cy="432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3923910" y="2270234"/>
            <a:ext cx="1128165" cy="2880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870330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Alpha 21264 —— Execution</a:t>
            </a:r>
            <a:endParaRPr lang="zh-CN" alt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341" y="2069758"/>
            <a:ext cx="7781921" cy="432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p:nvSpPr>
        <p:spPr>
          <a:xfrm>
            <a:off x="5508130" y="3212970"/>
            <a:ext cx="936130" cy="720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508130" y="2348850"/>
            <a:ext cx="936130" cy="720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976195" y="3213397"/>
            <a:ext cx="252035" cy="71967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6984335" y="496385"/>
            <a:ext cx="1728240" cy="2585323"/>
          </a:xfrm>
          <a:prstGeom prst="rect">
            <a:avLst/>
          </a:prstGeom>
          <a:noFill/>
        </p:spPr>
        <p:txBody>
          <a:bodyPr wrap="square" rtlCol="0">
            <a:spAutoFit/>
          </a:bodyPr>
          <a:lstStyle/>
          <a:p>
            <a:r>
              <a:rPr lang="en-US" altLang="zh-CN" dirty="0" smtClean="0">
                <a:solidFill>
                  <a:srgbClr val="0033CC"/>
                </a:solidFill>
              </a:rPr>
              <a:t>Store</a:t>
            </a:r>
          </a:p>
          <a:p>
            <a:r>
              <a:rPr lang="en-US" altLang="zh-CN" dirty="0" smtClean="0"/>
              <a:t>Load</a:t>
            </a:r>
          </a:p>
          <a:p>
            <a:r>
              <a:rPr lang="en-US" altLang="zh-CN" dirty="0" smtClean="0"/>
              <a:t>Load</a:t>
            </a:r>
          </a:p>
          <a:p>
            <a:r>
              <a:rPr lang="en-US" altLang="zh-CN" dirty="0" smtClean="0">
                <a:solidFill>
                  <a:srgbClr val="0033CC"/>
                </a:solidFill>
              </a:rPr>
              <a:t>Store</a:t>
            </a:r>
          </a:p>
          <a:p>
            <a:r>
              <a:rPr lang="en-US" altLang="zh-CN" dirty="0" smtClean="0">
                <a:solidFill>
                  <a:srgbClr val="FF0000"/>
                </a:solidFill>
              </a:rPr>
              <a:t>Load</a:t>
            </a:r>
          </a:p>
          <a:p>
            <a:r>
              <a:rPr lang="en-US" altLang="zh-CN" dirty="0" smtClean="0">
                <a:solidFill>
                  <a:srgbClr val="00B0F0"/>
                </a:solidFill>
              </a:rPr>
              <a:t>Load</a:t>
            </a:r>
          </a:p>
          <a:p>
            <a:r>
              <a:rPr lang="en-US" altLang="zh-CN" dirty="0" smtClean="0">
                <a:solidFill>
                  <a:srgbClr val="00B0F0"/>
                </a:solidFill>
              </a:rPr>
              <a:t>Load</a:t>
            </a:r>
          </a:p>
          <a:p>
            <a:r>
              <a:rPr lang="en-US" altLang="zh-CN" dirty="0" smtClean="0"/>
              <a:t>St</a:t>
            </a:r>
            <a:r>
              <a:rPr lang="en-US" altLang="zh-CN" dirty="0"/>
              <a:t>ore</a:t>
            </a:r>
            <a:endParaRPr lang="en-US" altLang="zh-CN" dirty="0" smtClean="0"/>
          </a:p>
          <a:p>
            <a:endParaRPr lang="zh-CN" altLang="en-US" dirty="0"/>
          </a:p>
        </p:txBody>
      </p:sp>
      <p:cxnSp>
        <p:nvCxnSpPr>
          <p:cNvPr id="7" name="直接箭头连接符 6"/>
          <p:cNvCxnSpPr/>
          <p:nvPr/>
        </p:nvCxnSpPr>
        <p:spPr>
          <a:xfrm flipV="1">
            <a:off x="7272375" y="488319"/>
            <a:ext cx="0" cy="1113568"/>
          </a:xfrm>
          <a:prstGeom prst="straightConnector1">
            <a:avLst/>
          </a:prstGeom>
          <a:ln w="28575">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052" name="任意多边形 2051"/>
          <p:cNvSpPr/>
          <p:nvPr/>
        </p:nvSpPr>
        <p:spPr>
          <a:xfrm>
            <a:off x="7560420" y="701549"/>
            <a:ext cx="426190" cy="1103586"/>
          </a:xfrm>
          <a:custGeom>
            <a:avLst/>
            <a:gdLst>
              <a:gd name="connsiteX0" fmla="*/ 0 w 426190"/>
              <a:gd name="connsiteY0" fmla="*/ 1103586 h 1103586"/>
              <a:gd name="connsiteX1" fmla="*/ 425669 w 426190"/>
              <a:gd name="connsiteY1" fmla="*/ 425669 h 1103586"/>
              <a:gd name="connsiteX2" fmla="*/ 94593 w 426190"/>
              <a:gd name="connsiteY2" fmla="*/ 0 h 1103586"/>
              <a:gd name="connsiteX3" fmla="*/ 94593 w 426190"/>
              <a:gd name="connsiteY3" fmla="*/ 0 h 1103586"/>
            </a:gdLst>
            <a:ahLst/>
            <a:cxnLst>
              <a:cxn ang="0">
                <a:pos x="connsiteX0" y="connsiteY0"/>
              </a:cxn>
              <a:cxn ang="0">
                <a:pos x="connsiteX1" y="connsiteY1"/>
              </a:cxn>
              <a:cxn ang="0">
                <a:pos x="connsiteX2" y="connsiteY2"/>
              </a:cxn>
              <a:cxn ang="0">
                <a:pos x="connsiteX3" y="connsiteY3"/>
              </a:cxn>
            </a:cxnLst>
            <a:rect l="l" t="t" r="r" b="b"/>
            <a:pathLst>
              <a:path w="426190" h="1103586">
                <a:moveTo>
                  <a:pt x="0" y="1103586"/>
                </a:moveTo>
                <a:cubicBezTo>
                  <a:pt x="204952" y="856593"/>
                  <a:pt x="409904" y="609600"/>
                  <a:pt x="425669" y="425669"/>
                </a:cubicBezTo>
                <a:cubicBezTo>
                  <a:pt x="441434" y="241738"/>
                  <a:pt x="94593" y="0"/>
                  <a:pt x="94593" y="0"/>
                </a:cubicBezTo>
                <a:lnTo>
                  <a:pt x="94593"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3" name="TextBox 2052"/>
          <p:cNvSpPr txBox="1"/>
          <p:nvPr/>
        </p:nvSpPr>
        <p:spPr>
          <a:xfrm>
            <a:off x="7992475" y="981672"/>
            <a:ext cx="720100" cy="369332"/>
          </a:xfrm>
          <a:prstGeom prst="rect">
            <a:avLst/>
          </a:prstGeom>
          <a:noFill/>
        </p:spPr>
        <p:txBody>
          <a:bodyPr wrap="square" rtlCol="0">
            <a:spAutoFit/>
          </a:bodyPr>
          <a:lstStyle/>
          <a:p>
            <a:r>
              <a:rPr lang="en-US" altLang="zh-CN" dirty="0" smtClean="0">
                <a:solidFill>
                  <a:srgbClr val="FF0000"/>
                </a:solidFill>
              </a:rPr>
              <a:t>RAW</a:t>
            </a:r>
            <a:r>
              <a:rPr lang="zh-CN" altLang="en-US" dirty="0" smtClean="0">
                <a:solidFill>
                  <a:srgbClr val="FF0000"/>
                </a:solidFill>
              </a:rPr>
              <a:t>？</a:t>
            </a:r>
            <a:endParaRPr lang="zh-CN" altLang="en-US" dirty="0">
              <a:solidFill>
                <a:srgbClr val="FF0000"/>
              </a:solidFill>
            </a:endParaRPr>
          </a:p>
        </p:txBody>
      </p:sp>
      <p:cxnSp>
        <p:nvCxnSpPr>
          <p:cNvPr id="38" name="直接箭头连接符 37"/>
          <p:cNvCxnSpPr/>
          <p:nvPr/>
        </p:nvCxnSpPr>
        <p:spPr>
          <a:xfrm>
            <a:off x="7415254" y="1892986"/>
            <a:ext cx="0" cy="1267769"/>
          </a:xfrm>
          <a:prstGeom prst="straightConnector1">
            <a:avLst/>
          </a:prstGeom>
          <a:ln w="28575">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056" name="下箭头 2055"/>
          <p:cNvSpPr/>
          <p:nvPr/>
        </p:nvSpPr>
        <p:spPr>
          <a:xfrm>
            <a:off x="7773515" y="1805135"/>
            <a:ext cx="213095" cy="10675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9" name="任意多边形 2058"/>
          <p:cNvSpPr/>
          <p:nvPr/>
        </p:nvSpPr>
        <p:spPr>
          <a:xfrm>
            <a:off x="6088400" y="1781503"/>
            <a:ext cx="1006083" cy="1671145"/>
          </a:xfrm>
          <a:custGeom>
            <a:avLst/>
            <a:gdLst>
              <a:gd name="connsiteX0" fmla="*/ 1006083 w 1006083"/>
              <a:gd name="connsiteY0" fmla="*/ 0 h 1671145"/>
              <a:gd name="connsiteX1" fmla="*/ 138979 w 1006083"/>
              <a:gd name="connsiteY1" fmla="*/ 835573 h 1671145"/>
              <a:gd name="connsiteX2" fmla="*/ 12855 w 1006083"/>
              <a:gd name="connsiteY2" fmla="*/ 1671145 h 1671145"/>
            </a:gdLst>
            <a:ahLst/>
            <a:cxnLst>
              <a:cxn ang="0">
                <a:pos x="connsiteX0" y="connsiteY0"/>
              </a:cxn>
              <a:cxn ang="0">
                <a:pos x="connsiteX1" y="connsiteY1"/>
              </a:cxn>
              <a:cxn ang="0">
                <a:pos x="connsiteX2" y="connsiteY2"/>
              </a:cxn>
            </a:cxnLst>
            <a:rect l="l" t="t" r="r" b="b"/>
            <a:pathLst>
              <a:path w="1006083" h="1671145">
                <a:moveTo>
                  <a:pt x="1006083" y="0"/>
                </a:moveTo>
                <a:cubicBezTo>
                  <a:pt x="655300" y="278524"/>
                  <a:pt x="304517" y="557049"/>
                  <a:pt x="138979" y="835573"/>
                </a:cubicBezTo>
                <a:cubicBezTo>
                  <a:pt x="-26559" y="1114097"/>
                  <a:pt x="-6852" y="1392621"/>
                  <a:pt x="12855" y="1671145"/>
                </a:cubicBez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7021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59"/>
                                        </p:tgtEl>
                                        <p:attrNameLst>
                                          <p:attrName>style.visibility</p:attrName>
                                        </p:attrNameLst>
                                      </p:cBhvr>
                                      <p:to>
                                        <p:strVal val="visible"/>
                                      </p:to>
                                    </p:set>
                                    <p:animEffect transition="in" filter="fade">
                                      <p:cBhvr>
                                        <p:cTn id="7" dur="500"/>
                                        <p:tgtEl>
                                          <p:spTgt spid="20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53"/>
                                        </p:tgtEl>
                                        <p:attrNameLst>
                                          <p:attrName>style.visibility</p:attrName>
                                        </p:attrNameLst>
                                      </p:cBhvr>
                                      <p:to>
                                        <p:strVal val="visible"/>
                                      </p:to>
                                    </p:set>
                                    <p:animEffect transition="in" filter="fade">
                                      <p:cBhvr>
                                        <p:cTn id="17" dur="500"/>
                                        <p:tgtEl>
                                          <p:spTgt spid="205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052"/>
                                        </p:tgtEl>
                                        <p:attrNameLst>
                                          <p:attrName>style.visibility</p:attrName>
                                        </p:attrNameLst>
                                      </p:cBhvr>
                                      <p:to>
                                        <p:strVal val="visible"/>
                                      </p:to>
                                    </p:set>
                                    <p:animEffect transition="in" filter="fade">
                                      <p:cBhvr>
                                        <p:cTn id="20" dur="500"/>
                                        <p:tgtEl>
                                          <p:spTgt spid="205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500"/>
                                        <p:tgtEl>
                                          <p:spTgt spid="3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056"/>
                                        </p:tgtEl>
                                        <p:attrNameLst>
                                          <p:attrName>style.visibility</p:attrName>
                                        </p:attrNameLst>
                                      </p:cBhvr>
                                      <p:to>
                                        <p:strVal val="visible"/>
                                      </p:to>
                                    </p:set>
                                    <p:animEffect transition="in" filter="fade">
                                      <p:cBhvr>
                                        <p:cTn id="30" dur="500"/>
                                        <p:tgtEl>
                                          <p:spTgt spid="2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animBg="1"/>
      <p:bldP spid="2053" grpId="0"/>
      <p:bldP spid="2056" grpId="0" animBg="1"/>
      <p:bldP spid="205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Alpha 21264 —— Execution</a:t>
            </a:r>
            <a:endParaRPr lang="zh-CN" alt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341" y="2069758"/>
            <a:ext cx="7781921" cy="432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p:nvSpPr>
        <p:spPr>
          <a:xfrm>
            <a:off x="5508130" y="3212970"/>
            <a:ext cx="936130" cy="720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508130" y="2348850"/>
            <a:ext cx="936130" cy="720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976195" y="2348850"/>
            <a:ext cx="252035" cy="71967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7020340" y="260560"/>
            <a:ext cx="1728240" cy="2585323"/>
          </a:xfrm>
          <a:prstGeom prst="rect">
            <a:avLst/>
          </a:prstGeom>
          <a:noFill/>
        </p:spPr>
        <p:txBody>
          <a:bodyPr wrap="square" rtlCol="0">
            <a:spAutoFit/>
          </a:bodyPr>
          <a:lstStyle/>
          <a:p>
            <a:r>
              <a:rPr lang="en-US" altLang="zh-CN" dirty="0" smtClean="0">
                <a:solidFill>
                  <a:srgbClr val="0033CC"/>
                </a:solidFill>
              </a:rPr>
              <a:t>Store</a:t>
            </a:r>
          </a:p>
          <a:p>
            <a:r>
              <a:rPr lang="en-US" altLang="zh-CN" dirty="0" smtClean="0"/>
              <a:t>Load</a:t>
            </a:r>
          </a:p>
          <a:p>
            <a:r>
              <a:rPr lang="en-US" altLang="zh-CN" dirty="0" smtClean="0"/>
              <a:t>Load</a:t>
            </a:r>
          </a:p>
          <a:p>
            <a:r>
              <a:rPr lang="en-US" altLang="zh-CN" dirty="0" smtClean="0">
                <a:solidFill>
                  <a:srgbClr val="FF0000"/>
                </a:solidFill>
              </a:rPr>
              <a:t>Store</a:t>
            </a:r>
          </a:p>
          <a:p>
            <a:r>
              <a:rPr lang="en-US" altLang="zh-CN" dirty="0" smtClean="0">
                <a:solidFill>
                  <a:srgbClr val="00B0F0"/>
                </a:solidFill>
              </a:rPr>
              <a:t>Load</a:t>
            </a:r>
          </a:p>
          <a:p>
            <a:r>
              <a:rPr lang="en-US" altLang="zh-CN" dirty="0" smtClean="0">
                <a:solidFill>
                  <a:srgbClr val="00B0F0"/>
                </a:solidFill>
              </a:rPr>
              <a:t>Load</a:t>
            </a:r>
          </a:p>
          <a:p>
            <a:r>
              <a:rPr lang="en-US" altLang="zh-CN" dirty="0" smtClean="0">
                <a:solidFill>
                  <a:srgbClr val="00B0F0"/>
                </a:solidFill>
              </a:rPr>
              <a:t>Load</a:t>
            </a:r>
          </a:p>
          <a:p>
            <a:r>
              <a:rPr lang="en-US" altLang="zh-CN" dirty="0" smtClean="0"/>
              <a:t>St</a:t>
            </a:r>
            <a:r>
              <a:rPr lang="en-US" altLang="zh-CN" dirty="0"/>
              <a:t>ore</a:t>
            </a:r>
            <a:endParaRPr lang="en-US" altLang="zh-CN" dirty="0" smtClean="0"/>
          </a:p>
          <a:p>
            <a:endParaRPr lang="zh-CN" altLang="en-US" dirty="0"/>
          </a:p>
        </p:txBody>
      </p:sp>
      <p:sp>
        <p:nvSpPr>
          <p:cNvPr id="21" name="任意多边形 20"/>
          <p:cNvSpPr/>
          <p:nvPr/>
        </p:nvSpPr>
        <p:spPr>
          <a:xfrm>
            <a:off x="7596425" y="1279637"/>
            <a:ext cx="426190" cy="565143"/>
          </a:xfrm>
          <a:custGeom>
            <a:avLst/>
            <a:gdLst>
              <a:gd name="connsiteX0" fmla="*/ 0 w 426190"/>
              <a:gd name="connsiteY0" fmla="*/ 1103586 h 1103586"/>
              <a:gd name="connsiteX1" fmla="*/ 425669 w 426190"/>
              <a:gd name="connsiteY1" fmla="*/ 425669 h 1103586"/>
              <a:gd name="connsiteX2" fmla="*/ 94593 w 426190"/>
              <a:gd name="connsiteY2" fmla="*/ 0 h 1103586"/>
              <a:gd name="connsiteX3" fmla="*/ 94593 w 426190"/>
              <a:gd name="connsiteY3" fmla="*/ 0 h 1103586"/>
            </a:gdLst>
            <a:ahLst/>
            <a:cxnLst>
              <a:cxn ang="0">
                <a:pos x="connsiteX0" y="connsiteY0"/>
              </a:cxn>
              <a:cxn ang="0">
                <a:pos x="connsiteX1" y="connsiteY1"/>
              </a:cxn>
              <a:cxn ang="0">
                <a:pos x="connsiteX2" y="connsiteY2"/>
              </a:cxn>
              <a:cxn ang="0">
                <a:pos x="connsiteX3" y="connsiteY3"/>
              </a:cxn>
            </a:cxnLst>
            <a:rect l="l" t="t" r="r" b="b"/>
            <a:pathLst>
              <a:path w="426190" h="1103586">
                <a:moveTo>
                  <a:pt x="0" y="1103586"/>
                </a:moveTo>
                <a:cubicBezTo>
                  <a:pt x="204952" y="856593"/>
                  <a:pt x="409904" y="609600"/>
                  <a:pt x="425669" y="425669"/>
                </a:cubicBezTo>
                <a:cubicBezTo>
                  <a:pt x="441434" y="241738"/>
                  <a:pt x="94593" y="0"/>
                  <a:pt x="94593" y="0"/>
                </a:cubicBezTo>
                <a:lnTo>
                  <a:pt x="94593"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8022615" y="1292697"/>
            <a:ext cx="720100" cy="369332"/>
          </a:xfrm>
          <a:prstGeom prst="rect">
            <a:avLst/>
          </a:prstGeom>
          <a:noFill/>
        </p:spPr>
        <p:txBody>
          <a:bodyPr wrap="square" rtlCol="0">
            <a:spAutoFit/>
          </a:bodyPr>
          <a:lstStyle/>
          <a:p>
            <a:r>
              <a:rPr lang="en-US" altLang="zh-CN" dirty="0" smtClean="0">
                <a:solidFill>
                  <a:srgbClr val="FF0000"/>
                </a:solidFill>
              </a:rPr>
              <a:t>RAW</a:t>
            </a:r>
            <a:r>
              <a:rPr lang="zh-CN" altLang="en-US" dirty="0" smtClean="0">
                <a:solidFill>
                  <a:srgbClr val="FF0000"/>
                </a:solidFill>
              </a:rPr>
              <a:t>？</a:t>
            </a:r>
            <a:endParaRPr lang="zh-CN" altLang="en-US" dirty="0">
              <a:solidFill>
                <a:srgbClr val="FF0000"/>
              </a:solidFill>
            </a:endParaRPr>
          </a:p>
        </p:txBody>
      </p:sp>
      <p:cxnSp>
        <p:nvCxnSpPr>
          <p:cNvPr id="23" name="直接箭头连接符 22"/>
          <p:cNvCxnSpPr/>
          <p:nvPr/>
        </p:nvCxnSpPr>
        <p:spPr>
          <a:xfrm>
            <a:off x="7451259" y="1292697"/>
            <a:ext cx="0" cy="1632233"/>
          </a:xfrm>
          <a:prstGeom prst="straightConnector1">
            <a:avLst/>
          </a:prstGeom>
          <a:ln w="28575">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4" name="下箭头 23"/>
          <p:cNvSpPr/>
          <p:nvPr/>
        </p:nvSpPr>
        <p:spPr>
          <a:xfrm>
            <a:off x="7740440" y="1785340"/>
            <a:ext cx="213095" cy="10675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6117021" y="1229710"/>
            <a:ext cx="1008993" cy="1213945"/>
          </a:xfrm>
          <a:custGeom>
            <a:avLst/>
            <a:gdLst>
              <a:gd name="connsiteX0" fmla="*/ 1008993 w 1008993"/>
              <a:gd name="connsiteY0" fmla="*/ 0 h 1213945"/>
              <a:gd name="connsiteX1" fmla="*/ 236482 w 1008993"/>
              <a:gd name="connsiteY1" fmla="*/ 362607 h 1213945"/>
              <a:gd name="connsiteX2" fmla="*/ 0 w 1008993"/>
              <a:gd name="connsiteY2" fmla="*/ 1213945 h 1213945"/>
            </a:gdLst>
            <a:ahLst/>
            <a:cxnLst>
              <a:cxn ang="0">
                <a:pos x="connsiteX0" y="connsiteY0"/>
              </a:cxn>
              <a:cxn ang="0">
                <a:pos x="connsiteX1" y="connsiteY1"/>
              </a:cxn>
              <a:cxn ang="0">
                <a:pos x="connsiteX2" y="connsiteY2"/>
              </a:cxn>
            </a:cxnLst>
            <a:rect l="l" t="t" r="r" b="b"/>
            <a:pathLst>
              <a:path w="1008993" h="1213945">
                <a:moveTo>
                  <a:pt x="1008993" y="0"/>
                </a:moveTo>
                <a:cubicBezTo>
                  <a:pt x="706820" y="80141"/>
                  <a:pt x="404647" y="160283"/>
                  <a:pt x="236482" y="362607"/>
                </a:cubicBezTo>
                <a:cubicBezTo>
                  <a:pt x="68317" y="564931"/>
                  <a:pt x="34158" y="889438"/>
                  <a:pt x="0" y="1213945"/>
                </a:cubicBez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728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4" grpId="0" animBg="1"/>
      <p:bldP spid="1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Contents</a:t>
            </a:r>
            <a:endParaRPr lang="zh-CN" altLang="en-US" dirty="0"/>
          </a:p>
        </p:txBody>
      </p:sp>
      <p:sp>
        <p:nvSpPr>
          <p:cNvPr id="3" name="内容占位符 2"/>
          <p:cNvSpPr>
            <a:spLocks noGrp="1"/>
          </p:cNvSpPr>
          <p:nvPr>
            <p:ph idx="1"/>
          </p:nvPr>
        </p:nvSpPr>
        <p:spPr>
          <a:xfrm>
            <a:off x="457200" y="1052736"/>
            <a:ext cx="8229600" cy="5073427"/>
          </a:xfrm>
        </p:spPr>
        <p:txBody>
          <a:bodyPr/>
          <a:lstStyle/>
          <a:p>
            <a:r>
              <a:rPr lang="en-US" altLang="zh-CN" sz="2800" dirty="0" smtClean="0">
                <a:latin typeface="Times New Roman" pitchFamily="18" charset="0"/>
                <a:cs typeface="Times New Roman" pitchFamily="18" charset="0"/>
              </a:rPr>
              <a:t>Introduction(to issue logic for memory operations)</a:t>
            </a:r>
          </a:p>
          <a:p>
            <a:r>
              <a:rPr lang="en-US" altLang="zh-CN" sz="2800" dirty="0">
                <a:latin typeface="Times New Roman" pitchFamily="18" charset="0"/>
                <a:cs typeface="Times New Roman" pitchFamily="18" charset="0"/>
              </a:rPr>
              <a:t>Memory Disambiguation</a:t>
            </a:r>
          </a:p>
          <a:p>
            <a:pPr lvl="1"/>
            <a:r>
              <a:rPr lang="en-US" altLang="zh-CN" dirty="0">
                <a:latin typeface="Times New Roman" pitchFamily="18" charset="0"/>
                <a:cs typeface="Times New Roman" pitchFamily="18" charset="0"/>
              </a:rPr>
              <a:t>Non-speculative Memory Disambiguation</a:t>
            </a:r>
          </a:p>
          <a:p>
            <a:pPr lvl="1"/>
            <a:r>
              <a:rPr lang="en-US" altLang="zh-CN" dirty="0">
                <a:latin typeface="Times New Roman" pitchFamily="18" charset="0"/>
                <a:cs typeface="Times New Roman" pitchFamily="18" charset="0"/>
              </a:rPr>
              <a:t>Speculative Memory Disambiguation</a:t>
            </a:r>
          </a:p>
          <a:p>
            <a:r>
              <a:rPr lang="en-US" altLang="zh-CN" sz="2800" dirty="0" smtClean="0">
                <a:solidFill>
                  <a:srgbClr val="FF0000"/>
                </a:solidFill>
                <a:latin typeface="Times New Roman" pitchFamily="18" charset="0"/>
                <a:cs typeface="Times New Roman" pitchFamily="18" charset="0"/>
              </a:rPr>
              <a:t>Speculative Wakeup of  Load Consumer</a:t>
            </a:r>
          </a:p>
          <a:p>
            <a:r>
              <a:rPr lang="en-US" altLang="zh-CN" sz="2800" dirty="0" smtClean="0">
                <a:latin typeface="Times New Roman" pitchFamily="18" charset="0"/>
                <a:cs typeface="Times New Roman" pitchFamily="18" charset="0"/>
              </a:rPr>
              <a:t>Memory Disambiguation on UniCore-3</a:t>
            </a:r>
          </a:p>
        </p:txBody>
      </p:sp>
    </p:spTree>
    <p:extLst>
      <p:ext uri="{BB962C8B-B14F-4D97-AF65-F5344CB8AC3E}">
        <p14:creationId xmlns:p14="http://schemas.microsoft.com/office/powerpoint/2010/main" val="35902378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a:t>Speculative wakeup of load </a:t>
            </a:r>
            <a:r>
              <a:rPr lang="en-US" altLang="zh-CN" sz="2800" dirty="0" smtClean="0"/>
              <a:t>consumers(1/5)</a:t>
            </a:r>
            <a:endParaRPr lang="zh-CN" altLang="en-US" sz="2800" dirty="0"/>
          </a:p>
        </p:txBody>
      </p:sp>
      <p:sp>
        <p:nvSpPr>
          <p:cNvPr id="3" name="内容占位符 2"/>
          <p:cNvSpPr>
            <a:spLocks noGrp="1"/>
          </p:cNvSpPr>
          <p:nvPr>
            <p:ph idx="1"/>
          </p:nvPr>
        </p:nvSpPr>
        <p:spPr/>
        <p:txBody>
          <a:bodyPr/>
          <a:lstStyle/>
          <a:p>
            <a:r>
              <a:rPr lang="en-US" altLang="zh-CN" b="1" dirty="0" smtClean="0"/>
              <a:t>Instruction Wakeup</a:t>
            </a:r>
          </a:p>
          <a:p>
            <a:pPr lvl="1"/>
            <a:r>
              <a:rPr lang="en-US" altLang="zh-CN" b="1" dirty="0" smtClean="0"/>
              <a:t>Wakeup is the event that notifies that one of the source operands has been produced.</a:t>
            </a:r>
          </a:p>
          <a:p>
            <a:pPr lvl="1"/>
            <a:r>
              <a:rPr lang="en-US" altLang="zh-CN" b="1" dirty="0" smtClean="0"/>
              <a:t>After the wakeup signal generated, some other instructions which use the source operands produced  can be issued.</a:t>
            </a:r>
          </a:p>
          <a:p>
            <a:pPr>
              <a:buNone/>
            </a:pPr>
            <a:endParaRPr lang="en-US" altLang="zh-CN" b="1" dirty="0" smtClean="0"/>
          </a:p>
          <a:p>
            <a:pPr>
              <a:buNone/>
            </a:pPr>
            <a:endParaRPr lang="zh-CN" altLang="en-US" b="1" dirty="0"/>
          </a:p>
        </p:txBody>
      </p:sp>
    </p:spTree>
    <p:extLst>
      <p:ext uri="{BB962C8B-B14F-4D97-AF65-F5344CB8AC3E}">
        <p14:creationId xmlns:p14="http://schemas.microsoft.com/office/powerpoint/2010/main" val="3907712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a:t>Speculative wakeup of load </a:t>
            </a:r>
            <a:r>
              <a:rPr lang="en-US" altLang="zh-CN" sz="2800" dirty="0" smtClean="0"/>
              <a:t>consumers(2/5)</a:t>
            </a:r>
            <a:endParaRPr lang="zh-CN" altLang="en-US" sz="2800" dirty="0"/>
          </a:p>
        </p:txBody>
      </p:sp>
      <p:sp>
        <p:nvSpPr>
          <p:cNvPr id="3" name="内容占位符 2"/>
          <p:cNvSpPr>
            <a:spLocks noGrp="1"/>
          </p:cNvSpPr>
          <p:nvPr>
            <p:ph idx="1"/>
          </p:nvPr>
        </p:nvSpPr>
        <p:spPr/>
        <p:txBody>
          <a:bodyPr/>
          <a:lstStyle/>
          <a:p>
            <a:r>
              <a:rPr lang="en-US" altLang="zh-CN" b="1" dirty="0" smtClean="0"/>
              <a:t>Normal operation wakeup</a:t>
            </a:r>
          </a:p>
          <a:p>
            <a:pPr>
              <a:buNone/>
            </a:pPr>
            <a:endParaRPr lang="en-US" altLang="zh-CN" b="1" dirty="0" smtClean="0"/>
          </a:p>
          <a:p>
            <a:pPr>
              <a:buNone/>
            </a:pPr>
            <a:endParaRPr lang="zh-CN" altLang="en-US" b="1"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449" y="1844780"/>
            <a:ext cx="8003897" cy="3816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altLang="zh-CN" sz="2800" dirty="0"/>
              <a:t>Speculative wakeup of load </a:t>
            </a:r>
            <a:r>
              <a:rPr lang="en-US" altLang="zh-CN" sz="2800" dirty="0" smtClean="0"/>
              <a:t>consumers(3/5</a:t>
            </a:r>
            <a:r>
              <a:rPr lang="en-US" altLang="zh-CN" sz="2800" dirty="0"/>
              <a:t>)</a:t>
            </a:r>
            <a:endParaRPr lang="zh-CN" altLang="en-US" sz="2800" dirty="0"/>
          </a:p>
        </p:txBody>
      </p:sp>
      <p:sp>
        <p:nvSpPr>
          <p:cNvPr id="3" name="内容占位符 2"/>
          <p:cNvSpPr>
            <a:spLocks noGrp="1"/>
          </p:cNvSpPr>
          <p:nvPr>
            <p:ph idx="1"/>
          </p:nvPr>
        </p:nvSpPr>
        <p:spPr/>
        <p:txBody>
          <a:bodyPr/>
          <a:lstStyle/>
          <a:p>
            <a:r>
              <a:rPr lang="en-US" altLang="zh-CN" b="1" dirty="0" smtClean="0"/>
              <a:t>Load operation wakeup</a:t>
            </a:r>
          </a:p>
          <a:p>
            <a:pPr lvl="1"/>
            <a:r>
              <a:rPr lang="en-US" altLang="zh-CN" b="1" dirty="0" smtClean="0"/>
              <a:t>hit the TLB and data cache</a:t>
            </a:r>
          </a:p>
          <a:p>
            <a:pPr lvl="1"/>
            <a:r>
              <a:rPr lang="en-US" altLang="zh-CN" b="1" dirty="0" smtClean="0"/>
              <a:t>miss on  the TLB and data cache</a:t>
            </a:r>
            <a:endParaRPr lang="en-US" altLang="zh-CN" dirty="0" smtClean="0"/>
          </a:p>
          <a:p>
            <a:pPr>
              <a:buNone/>
            </a:pPr>
            <a:endParaRPr lang="en-US" altLang="zh-CN" b="1" dirty="0" smtClean="0"/>
          </a:p>
          <a:p>
            <a:pPr>
              <a:buNone/>
            </a:pPr>
            <a:endParaRPr lang="zh-CN" altLang="en-US" b="1"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470" y="2564880"/>
            <a:ext cx="7758623" cy="3384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1538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altLang="zh-CN" sz="2800" dirty="0"/>
              <a:t>Speculative wakeup of load </a:t>
            </a:r>
            <a:r>
              <a:rPr lang="en-US" altLang="zh-CN" sz="2800" dirty="0" smtClean="0"/>
              <a:t>consumers(4/5</a:t>
            </a:r>
            <a:r>
              <a:rPr lang="en-US" altLang="zh-CN" sz="2800" dirty="0"/>
              <a:t>)</a:t>
            </a:r>
            <a:endParaRPr lang="zh-CN" altLang="en-US" sz="2800" dirty="0"/>
          </a:p>
        </p:txBody>
      </p:sp>
      <p:sp>
        <p:nvSpPr>
          <p:cNvPr id="3" name="内容占位符 2"/>
          <p:cNvSpPr>
            <a:spLocks noGrp="1"/>
          </p:cNvSpPr>
          <p:nvPr>
            <p:ph idx="1"/>
          </p:nvPr>
        </p:nvSpPr>
        <p:spPr/>
        <p:txBody>
          <a:bodyPr/>
          <a:lstStyle/>
          <a:p>
            <a:r>
              <a:rPr lang="en-US" altLang="zh-CN" b="1" dirty="0" smtClean="0"/>
              <a:t>Scenario 1:</a:t>
            </a:r>
          </a:p>
          <a:p>
            <a:pPr lvl="1"/>
            <a:r>
              <a:rPr lang="en-US" altLang="zh-CN" b="1" dirty="0" smtClean="0"/>
              <a:t>Obtain a two-cycle bubble between producer and consumer.</a:t>
            </a:r>
          </a:p>
          <a:p>
            <a:pPr lvl="1"/>
            <a:r>
              <a:rPr lang="en-US" altLang="zh-CN" b="1" dirty="0" smtClean="0"/>
              <a:t>do not need back-to-back execution.</a:t>
            </a:r>
          </a:p>
          <a:p>
            <a:r>
              <a:rPr lang="en-US" altLang="zh-CN" b="1" dirty="0" smtClean="0"/>
              <a:t>Scenario 2:</a:t>
            </a:r>
          </a:p>
          <a:p>
            <a:pPr lvl="1"/>
            <a:r>
              <a:rPr lang="en-US" altLang="zh-CN" b="1" dirty="0" smtClean="0"/>
              <a:t>A load may misses in cache or its execution is delayed for some other reason.</a:t>
            </a:r>
          </a:p>
          <a:p>
            <a:pPr lvl="1"/>
            <a:r>
              <a:rPr lang="en-US" altLang="zh-CN" b="1" dirty="0" smtClean="0"/>
              <a:t>As a result, the consumers will have to be cancelled and issued again.</a:t>
            </a:r>
            <a:endParaRPr lang="en-US" altLang="zh-CN" dirty="0" smtClean="0"/>
          </a:p>
          <a:p>
            <a:pPr lvl="1">
              <a:buNone/>
            </a:pPr>
            <a:endParaRPr lang="en-US" altLang="zh-CN" dirty="0" smtClean="0"/>
          </a:p>
          <a:p>
            <a:pPr lvl="1">
              <a:buNone/>
            </a:pPr>
            <a:endParaRPr lang="zh-CN" altLang="en-US" dirty="0"/>
          </a:p>
        </p:txBody>
      </p:sp>
      <p:grpSp>
        <p:nvGrpSpPr>
          <p:cNvPr id="42" name="组合 41"/>
          <p:cNvGrpSpPr/>
          <p:nvPr/>
        </p:nvGrpSpPr>
        <p:grpSpPr>
          <a:xfrm>
            <a:off x="6948331" y="1767789"/>
            <a:ext cx="1836680" cy="1944270"/>
            <a:chOff x="611450" y="4437140"/>
            <a:chExt cx="1657081" cy="1728240"/>
          </a:xfrm>
        </p:grpSpPr>
        <p:sp>
          <p:nvSpPr>
            <p:cNvPr id="32" name="矩形 31"/>
            <p:cNvSpPr/>
            <p:nvPr/>
          </p:nvSpPr>
          <p:spPr>
            <a:xfrm>
              <a:off x="612301" y="4437140"/>
              <a:ext cx="1656230" cy="432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L1: </a:t>
              </a:r>
              <a:r>
                <a:rPr lang="en-US" altLang="zh-CN" dirty="0" err="1" smtClean="0"/>
                <a:t>ldd</a:t>
              </a:r>
              <a:r>
                <a:rPr lang="en-US" altLang="zh-CN" dirty="0" smtClean="0"/>
                <a:t> r1,[r20]</a:t>
              </a:r>
              <a:endParaRPr lang="zh-CN" altLang="en-US" dirty="0"/>
            </a:p>
          </p:txBody>
        </p:sp>
        <p:sp>
          <p:nvSpPr>
            <p:cNvPr id="33" name="矩形 32"/>
            <p:cNvSpPr/>
            <p:nvPr/>
          </p:nvSpPr>
          <p:spPr>
            <a:xfrm>
              <a:off x="611450" y="5733320"/>
              <a:ext cx="1656230" cy="432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M1:mul r3,r2,r1</a:t>
              </a:r>
              <a:endParaRPr lang="zh-CN" altLang="en-US" dirty="0"/>
            </a:p>
          </p:txBody>
        </p:sp>
        <p:sp>
          <p:nvSpPr>
            <p:cNvPr id="34" name="矩形 33"/>
            <p:cNvSpPr/>
            <p:nvPr/>
          </p:nvSpPr>
          <p:spPr>
            <a:xfrm>
              <a:off x="611450" y="4856771"/>
              <a:ext cx="1656230" cy="432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A1:add r2,r1,#4</a:t>
              </a:r>
            </a:p>
          </p:txBody>
        </p:sp>
        <p:sp>
          <p:nvSpPr>
            <p:cNvPr id="35" name="矩形 34"/>
            <p:cNvSpPr/>
            <p:nvPr/>
          </p:nvSpPr>
          <p:spPr>
            <a:xfrm>
              <a:off x="612301" y="5301260"/>
              <a:ext cx="1656230" cy="432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S1: sub r3,r2,#8</a:t>
              </a:r>
              <a:endParaRPr lang="zh-CN" altLang="en-US" dirty="0"/>
            </a:p>
          </p:txBody>
        </p:sp>
      </p:grpSp>
      <p:sp>
        <p:nvSpPr>
          <p:cNvPr id="36" name="矩形 35"/>
          <p:cNvSpPr/>
          <p:nvPr/>
        </p:nvSpPr>
        <p:spPr>
          <a:xfrm>
            <a:off x="899490" y="4221110"/>
            <a:ext cx="1224170" cy="432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Wake-up</a:t>
            </a:r>
            <a:endParaRPr lang="zh-CN" altLang="en-US" dirty="0"/>
          </a:p>
        </p:txBody>
      </p:sp>
      <p:sp>
        <p:nvSpPr>
          <p:cNvPr id="37" name="矩形 36"/>
          <p:cNvSpPr/>
          <p:nvPr/>
        </p:nvSpPr>
        <p:spPr>
          <a:xfrm>
            <a:off x="2123660" y="4221110"/>
            <a:ext cx="941812" cy="432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Select</a:t>
            </a:r>
            <a:endParaRPr lang="zh-CN" altLang="en-US" dirty="0"/>
          </a:p>
        </p:txBody>
      </p:sp>
      <p:sp>
        <p:nvSpPr>
          <p:cNvPr id="38" name="矩形 37"/>
          <p:cNvSpPr/>
          <p:nvPr/>
        </p:nvSpPr>
        <p:spPr>
          <a:xfrm>
            <a:off x="6444260" y="4221110"/>
            <a:ext cx="1440200" cy="432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L1 </a:t>
            </a:r>
            <a:r>
              <a:rPr lang="en-US" altLang="zh-CN" dirty="0" err="1" smtClean="0"/>
              <a:t>DCache</a:t>
            </a:r>
            <a:endParaRPr lang="en-US" altLang="zh-CN" dirty="0" smtClean="0"/>
          </a:p>
          <a:p>
            <a:pPr algn="ctr"/>
            <a:r>
              <a:rPr lang="en-US" altLang="zh-CN" dirty="0" smtClean="0"/>
              <a:t>Access</a:t>
            </a:r>
            <a:endParaRPr lang="zh-CN" altLang="en-US" dirty="0"/>
          </a:p>
        </p:txBody>
      </p:sp>
      <p:sp>
        <p:nvSpPr>
          <p:cNvPr id="39" name="矩形 38"/>
          <p:cNvSpPr/>
          <p:nvPr/>
        </p:nvSpPr>
        <p:spPr>
          <a:xfrm>
            <a:off x="3065472" y="4221110"/>
            <a:ext cx="1008140" cy="432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Drive</a:t>
            </a:r>
            <a:endParaRPr lang="zh-CN" altLang="en-US" dirty="0"/>
          </a:p>
        </p:txBody>
      </p:sp>
      <p:sp>
        <p:nvSpPr>
          <p:cNvPr id="40" name="矩形 39"/>
          <p:cNvSpPr/>
          <p:nvPr/>
        </p:nvSpPr>
        <p:spPr>
          <a:xfrm>
            <a:off x="4067930" y="4221110"/>
            <a:ext cx="1368190" cy="432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Address computation</a:t>
            </a:r>
            <a:endParaRPr lang="zh-CN" altLang="en-US" sz="1600" dirty="0"/>
          </a:p>
        </p:txBody>
      </p:sp>
      <p:sp>
        <p:nvSpPr>
          <p:cNvPr id="41" name="矩形 40"/>
          <p:cNvSpPr/>
          <p:nvPr/>
        </p:nvSpPr>
        <p:spPr>
          <a:xfrm>
            <a:off x="5436120" y="4221110"/>
            <a:ext cx="1008140" cy="432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Hit/Miss</a:t>
            </a:r>
            <a:endParaRPr lang="zh-CN" altLang="en-US" dirty="0"/>
          </a:p>
        </p:txBody>
      </p:sp>
      <p:grpSp>
        <p:nvGrpSpPr>
          <p:cNvPr id="49" name="组合 48"/>
          <p:cNvGrpSpPr/>
          <p:nvPr/>
        </p:nvGrpSpPr>
        <p:grpSpPr>
          <a:xfrm>
            <a:off x="4067930" y="4797190"/>
            <a:ext cx="4536630" cy="432060"/>
            <a:chOff x="1844000" y="5178186"/>
            <a:chExt cx="4536630" cy="432060"/>
          </a:xfrm>
        </p:grpSpPr>
        <p:sp>
          <p:nvSpPr>
            <p:cNvPr id="43" name="矩形 42"/>
            <p:cNvSpPr/>
            <p:nvPr/>
          </p:nvSpPr>
          <p:spPr>
            <a:xfrm>
              <a:off x="1844000" y="5178186"/>
              <a:ext cx="1224170" cy="432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Wake-up</a:t>
              </a:r>
              <a:endParaRPr lang="zh-CN" altLang="en-US" dirty="0"/>
            </a:p>
          </p:txBody>
        </p:sp>
        <p:sp>
          <p:nvSpPr>
            <p:cNvPr id="44" name="矩形 43"/>
            <p:cNvSpPr/>
            <p:nvPr/>
          </p:nvSpPr>
          <p:spPr>
            <a:xfrm>
              <a:off x="3068170" y="5178186"/>
              <a:ext cx="941812" cy="432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Select</a:t>
              </a:r>
              <a:endParaRPr lang="zh-CN" altLang="en-US" dirty="0"/>
            </a:p>
          </p:txBody>
        </p:sp>
        <p:sp>
          <p:nvSpPr>
            <p:cNvPr id="46" name="矩形 45"/>
            <p:cNvSpPr/>
            <p:nvPr/>
          </p:nvSpPr>
          <p:spPr>
            <a:xfrm>
              <a:off x="4009982" y="5178186"/>
              <a:ext cx="1008140" cy="432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Drive</a:t>
              </a:r>
              <a:endParaRPr lang="zh-CN" altLang="en-US" dirty="0"/>
            </a:p>
          </p:txBody>
        </p:sp>
        <p:sp>
          <p:nvSpPr>
            <p:cNvPr id="47" name="矩形 46"/>
            <p:cNvSpPr/>
            <p:nvPr/>
          </p:nvSpPr>
          <p:spPr>
            <a:xfrm>
              <a:off x="5012440" y="5178186"/>
              <a:ext cx="1368190" cy="432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Execution</a:t>
              </a:r>
              <a:endParaRPr lang="zh-CN" altLang="en-US" sz="1600" dirty="0"/>
            </a:p>
          </p:txBody>
        </p:sp>
      </p:grpSp>
      <p:cxnSp>
        <p:nvCxnSpPr>
          <p:cNvPr id="52" name="曲线连接符 51"/>
          <p:cNvCxnSpPr/>
          <p:nvPr/>
        </p:nvCxnSpPr>
        <p:spPr>
          <a:xfrm rot="5400000">
            <a:off x="4193948" y="4527153"/>
            <a:ext cx="576080" cy="396055"/>
          </a:xfrm>
          <a:prstGeom prst="curvedConnector3">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曲线连接符 53"/>
          <p:cNvCxnSpPr>
            <a:stCxn id="38" idx="3"/>
          </p:cNvCxnSpPr>
          <p:nvPr/>
        </p:nvCxnSpPr>
        <p:spPr>
          <a:xfrm flipH="1">
            <a:off x="7452400" y="4437140"/>
            <a:ext cx="432060" cy="576080"/>
          </a:xfrm>
          <a:prstGeom prst="curvedConnector4">
            <a:avLst>
              <a:gd name="adj1" fmla="val 20069"/>
              <a:gd name="adj2" fmla="val 46857"/>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5436120" y="4221110"/>
            <a:ext cx="1008140" cy="4320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5436120" y="4221110"/>
            <a:ext cx="1008140" cy="432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Hit/</a:t>
            </a:r>
            <a:r>
              <a:rPr lang="en-US" altLang="zh-CN" dirty="0" smtClean="0">
                <a:solidFill>
                  <a:srgbClr val="FF0000"/>
                </a:solidFill>
              </a:rPr>
              <a:t>Miss</a:t>
            </a:r>
            <a:endParaRPr lang="zh-CN" altLang="en-US" dirty="0">
              <a:solidFill>
                <a:srgbClr val="FF0000"/>
              </a:solidFill>
            </a:endParaRPr>
          </a:p>
        </p:txBody>
      </p:sp>
      <p:cxnSp>
        <p:nvCxnSpPr>
          <p:cNvPr id="60" name="直接连接符 59"/>
          <p:cNvCxnSpPr/>
          <p:nvPr/>
        </p:nvCxnSpPr>
        <p:spPr>
          <a:xfrm>
            <a:off x="7524410" y="4509150"/>
            <a:ext cx="216309" cy="36005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H="1">
            <a:off x="7524410" y="4581160"/>
            <a:ext cx="288040" cy="21603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51400" y="4283838"/>
            <a:ext cx="504070" cy="369332"/>
          </a:xfrm>
          <a:prstGeom prst="rect">
            <a:avLst/>
          </a:prstGeom>
          <a:noFill/>
        </p:spPr>
        <p:txBody>
          <a:bodyPr wrap="square" rtlCol="0">
            <a:spAutoFit/>
          </a:bodyPr>
          <a:lstStyle/>
          <a:p>
            <a:r>
              <a:rPr lang="en-US" altLang="zh-CN" dirty="0" smtClean="0"/>
              <a:t>L1</a:t>
            </a:r>
            <a:endParaRPr lang="zh-CN" altLang="en-US" dirty="0"/>
          </a:p>
        </p:txBody>
      </p:sp>
      <p:sp>
        <p:nvSpPr>
          <p:cNvPr id="27" name="TextBox 26"/>
          <p:cNvSpPr txBox="1"/>
          <p:nvPr/>
        </p:nvSpPr>
        <p:spPr>
          <a:xfrm>
            <a:off x="3317507" y="4828555"/>
            <a:ext cx="504070" cy="369332"/>
          </a:xfrm>
          <a:prstGeom prst="rect">
            <a:avLst/>
          </a:prstGeom>
          <a:noFill/>
        </p:spPr>
        <p:txBody>
          <a:bodyPr wrap="square" rtlCol="0">
            <a:spAutoFit/>
          </a:bodyPr>
          <a:lstStyle/>
          <a:p>
            <a:r>
              <a:rPr lang="en-US" altLang="zh-CN" dirty="0" smtClean="0"/>
              <a:t>A1</a:t>
            </a:r>
            <a:endParaRPr lang="zh-CN" altLang="en-US" dirty="0"/>
          </a:p>
        </p:txBody>
      </p:sp>
      <p:grpSp>
        <p:nvGrpSpPr>
          <p:cNvPr id="45" name="组合 44"/>
          <p:cNvGrpSpPr/>
          <p:nvPr/>
        </p:nvGrpSpPr>
        <p:grpSpPr>
          <a:xfrm>
            <a:off x="6948330" y="1844780"/>
            <a:ext cx="1836680" cy="1944270"/>
            <a:chOff x="611450" y="4437140"/>
            <a:chExt cx="1657081" cy="1728240"/>
          </a:xfrm>
        </p:grpSpPr>
        <p:sp>
          <p:nvSpPr>
            <p:cNvPr id="48" name="矩形 47"/>
            <p:cNvSpPr/>
            <p:nvPr/>
          </p:nvSpPr>
          <p:spPr>
            <a:xfrm>
              <a:off x="612301" y="4437140"/>
              <a:ext cx="1656230" cy="432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S1: sub r3,r2,#8</a:t>
              </a:r>
              <a:endParaRPr lang="zh-CN" altLang="en-US" dirty="0"/>
            </a:p>
          </p:txBody>
        </p:sp>
        <p:sp>
          <p:nvSpPr>
            <p:cNvPr id="50" name="矩形 49"/>
            <p:cNvSpPr/>
            <p:nvPr/>
          </p:nvSpPr>
          <p:spPr>
            <a:xfrm>
              <a:off x="611450" y="5733320"/>
              <a:ext cx="1656230" cy="432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M2:mul r3,r2,r1</a:t>
              </a:r>
              <a:endParaRPr lang="zh-CN" altLang="en-US" dirty="0"/>
            </a:p>
          </p:txBody>
        </p:sp>
        <p:sp>
          <p:nvSpPr>
            <p:cNvPr id="51" name="矩形 50"/>
            <p:cNvSpPr/>
            <p:nvPr/>
          </p:nvSpPr>
          <p:spPr>
            <a:xfrm>
              <a:off x="611450" y="4856771"/>
              <a:ext cx="1656230" cy="432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M1:mul r3,r2,r1</a:t>
              </a:r>
              <a:endParaRPr lang="zh-CN" altLang="en-US" dirty="0"/>
            </a:p>
          </p:txBody>
        </p:sp>
        <p:sp>
          <p:nvSpPr>
            <p:cNvPr id="53" name="矩形 52"/>
            <p:cNvSpPr/>
            <p:nvPr/>
          </p:nvSpPr>
          <p:spPr>
            <a:xfrm>
              <a:off x="612301" y="5301260"/>
              <a:ext cx="1656230" cy="432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S2:sub r3,r2,#8</a:t>
              </a:r>
              <a:endParaRPr lang="zh-CN" altLang="en-US" dirty="0"/>
            </a:p>
          </p:txBody>
        </p:sp>
      </p:grpSp>
      <p:sp>
        <p:nvSpPr>
          <p:cNvPr id="17" name="云形标注 16"/>
          <p:cNvSpPr/>
          <p:nvPr/>
        </p:nvSpPr>
        <p:spPr>
          <a:xfrm>
            <a:off x="7020340" y="1047689"/>
            <a:ext cx="1728240" cy="729101"/>
          </a:xfrm>
          <a:prstGeom prst="cloudCallout">
            <a:avLst>
              <a:gd name="adj1" fmla="val 19305"/>
              <a:gd name="adj2" fmla="val 7114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依赖于</a:t>
            </a:r>
            <a:r>
              <a:rPr lang="en-US" altLang="zh-CN" dirty="0" smtClean="0">
                <a:solidFill>
                  <a:srgbClr val="FF0000"/>
                </a:solidFill>
              </a:rPr>
              <a:t>A1</a:t>
            </a:r>
            <a:endParaRPr lang="zh-CN" altLang="en-US" dirty="0">
              <a:solidFill>
                <a:srgbClr val="FF0000"/>
              </a:solidFill>
            </a:endParaRPr>
          </a:p>
        </p:txBody>
      </p:sp>
      <p:sp>
        <p:nvSpPr>
          <p:cNvPr id="5" name="矩形 4"/>
          <p:cNvSpPr/>
          <p:nvPr/>
        </p:nvSpPr>
        <p:spPr>
          <a:xfrm>
            <a:off x="8100490" y="1844780"/>
            <a:ext cx="288040" cy="1944271"/>
          </a:xfrm>
          <a:prstGeom prst="rect">
            <a:avLst/>
          </a:prstGeom>
          <a:noFill/>
          <a:ln>
            <a:solidFill>
              <a:srgbClr val="FF0000">
                <a:alpha val="4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par>
                                <p:cTn id="26" presetID="10" presetClass="entr" presetSubtype="0" fill="hold"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par>
                                <p:cTn id="29" presetID="10" presetClass="entr" presetSubtype="0" fill="hold" nodeType="with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fade">
                                      <p:cBhvr>
                                        <p:cTn id="31" dur="500"/>
                                        <p:tgtEl>
                                          <p:spTgt spid="52"/>
                                        </p:tgtEl>
                                      </p:cBhvr>
                                    </p:animEffect>
                                  </p:childTnLst>
                                </p:cTn>
                              </p:par>
                              <p:par>
                                <p:cTn id="32" presetID="10" presetClass="entr" presetSubtype="0" fill="hold" nodeType="with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500"/>
                                        <p:tgtEl>
                                          <p:spTgt spid="5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500"/>
                                        <p:tgtEl>
                                          <p:spTgt spid="5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fade">
                                      <p:cBhvr>
                                        <p:cTn id="40" dur="500"/>
                                        <p:tgtEl>
                                          <p:spTgt spid="58"/>
                                        </p:tgtEl>
                                      </p:cBhvr>
                                    </p:animEffect>
                                  </p:childTnLst>
                                </p:cTn>
                              </p:par>
                              <p:par>
                                <p:cTn id="41" presetID="10" presetClass="entr" presetSubtype="0" fill="hold" nodeType="with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fade">
                                      <p:cBhvr>
                                        <p:cTn id="43" dur="500"/>
                                        <p:tgtEl>
                                          <p:spTgt spid="60"/>
                                        </p:tgtEl>
                                      </p:cBhvr>
                                    </p:animEffect>
                                  </p:childTnLst>
                                </p:cTn>
                              </p:par>
                              <p:par>
                                <p:cTn id="44" presetID="10" presetClass="entr" presetSubtype="0" fill="hold" nodeType="withEffect">
                                  <p:stCondLst>
                                    <p:cond delay="0"/>
                                  </p:stCondLst>
                                  <p:childTnLst>
                                    <p:set>
                                      <p:cBhvr>
                                        <p:cTn id="45" dur="1" fill="hold">
                                          <p:stCondLst>
                                            <p:cond delay="0"/>
                                          </p:stCondLst>
                                        </p:cTn>
                                        <p:tgtEl>
                                          <p:spTgt spid="62"/>
                                        </p:tgtEl>
                                        <p:attrNameLst>
                                          <p:attrName>style.visibility</p:attrName>
                                        </p:attrNameLst>
                                      </p:cBhvr>
                                      <p:to>
                                        <p:strVal val="visible"/>
                                      </p:to>
                                    </p:set>
                                    <p:animEffect transition="in" filter="fade">
                                      <p:cBhvr>
                                        <p:cTn id="46" dur="500"/>
                                        <p:tgtEl>
                                          <p:spTgt spid="6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500"/>
                                        <p:tgtEl>
                                          <p:spTgt spid="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45"/>
                                        </p:tgtEl>
                                        <p:attrNameLst>
                                          <p:attrName>style.visibility</p:attrName>
                                        </p:attrNameLst>
                                      </p:cBhvr>
                                      <p:to>
                                        <p:strVal val="visible"/>
                                      </p:to>
                                    </p:set>
                                    <p:anim calcmode="lin" valueType="num">
                                      <p:cBhvr additive="base">
                                        <p:cTn id="57" dur="500" fill="hold"/>
                                        <p:tgtEl>
                                          <p:spTgt spid="45"/>
                                        </p:tgtEl>
                                        <p:attrNameLst>
                                          <p:attrName>ppt_x</p:attrName>
                                        </p:attrNameLst>
                                      </p:cBhvr>
                                      <p:tavLst>
                                        <p:tav tm="0">
                                          <p:val>
                                            <p:strVal val="#ppt_x"/>
                                          </p:val>
                                        </p:tav>
                                        <p:tav tm="100000">
                                          <p:val>
                                            <p:strVal val="#ppt_x"/>
                                          </p:val>
                                        </p:tav>
                                      </p:tavLst>
                                    </p:anim>
                                    <p:anim calcmode="lin" valueType="num">
                                      <p:cBhvr additive="base">
                                        <p:cTn id="58" dur="500" fill="hold"/>
                                        <p:tgtEl>
                                          <p:spTgt spid="45"/>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fill="hold"/>
                                        <p:tgtEl>
                                          <p:spTgt spid="17"/>
                                        </p:tgtEl>
                                        <p:attrNameLst>
                                          <p:attrName>ppt_x</p:attrName>
                                        </p:attrNameLst>
                                      </p:cBhvr>
                                      <p:tavLst>
                                        <p:tav tm="0">
                                          <p:val>
                                            <p:strVal val="#ppt_x"/>
                                          </p:val>
                                        </p:tav>
                                        <p:tav tm="100000">
                                          <p:val>
                                            <p:strVal val="#ppt_x"/>
                                          </p:val>
                                        </p:tav>
                                      </p:tavLst>
                                    </p:anim>
                                    <p:anim calcmode="lin" valueType="num">
                                      <p:cBhvr additive="base">
                                        <p:cTn id="62" dur="500" fill="hold"/>
                                        <p:tgtEl>
                                          <p:spTgt spid="17"/>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5"/>
                                        </p:tgtEl>
                                        <p:attrNameLst>
                                          <p:attrName>style.visibility</p:attrName>
                                        </p:attrNameLst>
                                      </p:cBhvr>
                                      <p:to>
                                        <p:strVal val="visible"/>
                                      </p:to>
                                    </p:set>
                                    <p:anim calcmode="lin" valueType="num">
                                      <p:cBhvr additive="base">
                                        <p:cTn id="65" dur="500" fill="hold"/>
                                        <p:tgtEl>
                                          <p:spTgt spid="5"/>
                                        </p:tgtEl>
                                        <p:attrNameLst>
                                          <p:attrName>ppt_x</p:attrName>
                                        </p:attrNameLst>
                                      </p:cBhvr>
                                      <p:tavLst>
                                        <p:tav tm="0">
                                          <p:val>
                                            <p:strVal val="#ppt_x"/>
                                          </p:val>
                                        </p:tav>
                                        <p:tav tm="100000">
                                          <p:val>
                                            <p:strVal val="#ppt_x"/>
                                          </p:val>
                                        </p:tav>
                                      </p:tavLst>
                                    </p:anim>
                                    <p:anim calcmode="lin" valueType="num">
                                      <p:cBhvr additive="base">
                                        <p:cTn id="6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1" grpId="0" animBg="1"/>
      <p:bldP spid="57" grpId="0" animBg="1"/>
      <p:bldP spid="58" grpId="0" animBg="1"/>
      <p:bldP spid="4" grpId="0"/>
      <p:bldP spid="27" grpId="0"/>
      <p:bldP spid="17"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Issue(2/2)</a:t>
            </a:r>
            <a:endParaRPr lang="zh-CN" altLang="en-US" dirty="0"/>
          </a:p>
        </p:txBody>
      </p:sp>
      <p:sp>
        <p:nvSpPr>
          <p:cNvPr id="3" name="内容占位符 2"/>
          <p:cNvSpPr>
            <a:spLocks noGrp="1"/>
          </p:cNvSpPr>
          <p:nvPr>
            <p:ph idx="1"/>
          </p:nvPr>
        </p:nvSpPr>
        <p:spPr>
          <a:xfrm>
            <a:off x="457200" y="1268760"/>
            <a:ext cx="8435400" cy="4857403"/>
          </a:xfrm>
        </p:spPr>
        <p:txBody>
          <a:bodyPr/>
          <a:lstStyle/>
          <a:p>
            <a:r>
              <a:rPr lang="en-US" altLang="zh-CN" dirty="0" smtClean="0"/>
              <a:t>In order Issue</a:t>
            </a:r>
          </a:p>
          <a:p>
            <a:pPr lvl="1"/>
            <a:r>
              <a:rPr lang="en-US" altLang="zh-CN" dirty="0" smtClean="0"/>
              <a:t>Issues the instructions for execution in the same order they were fetched,  </a:t>
            </a:r>
            <a:r>
              <a:rPr lang="en-US" altLang="zh-CN" dirty="0"/>
              <a:t>and if an instruction is stalled in the pipeline no later instructions can proceed.</a:t>
            </a:r>
          </a:p>
          <a:p>
            <a:pPr lvl="1"/>
            <a:endParaRPr lang="en-US" altLang="zh-CN" dirty="0" smtClean="0"/>
          </a:p>
          <a:p>
            <a:r>
              <a:rPr lang="en-US" altLang="zh-CN" dirty="0" smtClean="0"/>
              <a:t>Out of order Issue</a:t>
            </a:r>
          </a:p>
          <a:p>
            <a:pPr lvl="1"/>
            <a:r>
              <a:rPr lang="en-US" altLang="zh-CN" dirty="0" smtClean="0"/>
              <a:t>It allows out-of order execution by issuing instructions to the functional units as soon as their source operands become available.</a:t>
            </a:r>
          </a:p>
          <a:p>
            <a:pPr lvl="1"/>
            <a:endParaRPr lang="en-US" altLang="zh-CN" dirty="0" smtClean="0"/>
          </a:p>
        </p:txBody>
      </p:sp>
    </p:spTree>
    <p:extLst>
      <p:ext uri="{BB962C8B-B14F-4D97-AF65-F5344CB8AC3E}">
        <p14:creationId xmlns:p14="http://schemas.microsoft.com/office/powerpoint/2010/main" val="29543890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altLang="zh-CN" sz="2800" dirty="0"/>
              <a:t>Speculative wakeup of load </a:t>
            </a:r>
            <a:r>
              <a:rPr lang="en-US" altLang="zh-CN" sz="2800" dirty="0" smtClean="0"/>
              <a:t>consumers(5/5</a:t>
            </a:r>
            <a:r>
              <a:rPr lang="en-US" altLang="zh-CN" sz="2800" dirty="0"/>
              <a:t>)</a:t>
            </a:r>
            <a:endParaRPr lang="zh-CN" altLang="en-US" sz="2800" dirty="0"/>
          </a:p>
        </p:txBody>
      </p:sp>
      <p:sp>
        <p:nvSpPr>
          <p:cNvPr id="3" name="内容占位符 2"/>
          <p:cNvSpPr>
            <a:spLocks noGrp="1"/>
          </p:cNvSpPr>
          <p:nvPr>
            <p:ph idx="1"/>
          </p:nvPr>
        </p:nvSpPr>
        <p:spPr/>
        <p:txBody>
          <a:bodyPr/>
          <a:lstStyle/>
          <a:p>
            <a:r>
              <a:rPr lang="en-US" altLang="zh-CN" b="1" dirty="0" smtClean="0"/>
              <a:t>Solutions to avoid this deadlock</a:t>
            </a:r>
          </a:p>
          <a:p>
            <a:pPr lvl="1"/>
            <a:r>
              <a:rPr lang="en-US" altLang="zh-CN" b="1" dirty="0" smtClean="0"/>
              <a:t>flush all instructions in the pipeline younger than the one be reissued and resume execution from there.</a:t>
            </a:r>
          </a:p>
          <a:p>
            <a:pPr lvl="2">
              <a:buFont typeface="Wingdings" pitchFamily="2" charset="2"/>
              <a:buChar char="ü"/>
            </a:pPr>
            <a:r>
              <a:rPr lang="en-US" altLang="zh-CN" sz="1800" b="1" dirty="0" smtClean="0">
                <a:solidFill>
                  <a:srgbClr val="FF0000"/>
                </a:solidFill>
              </a:rPr>
              <a:t>utilization of issue queue  entries.</a:t>
            </a:r>
          </a:p>
          <a:p>
            <a:pPr lvl="2">
              <a:buFont typeface="Wingdings" pitchFamily="2" charset="2"/>
              <a:buChar char="ü"/>
            </a:pPr>
            <a:r>
              <a:rPr lang="en-US" altLang="zh-CN" sz="1800" b="1" dirty="0" smtClean="0">
                <a:solidFill>
                  <a:srgbClr val="FF0000"/>
                </a:solidFill>
              </a:rPr>
              <a:t>if this situation occurs very often, this scheme may cause significant performance drop.</a:t>
            </a:r>
          </a:p>
          <a:p>
            <a:pPr lvl="1"/>
            <a:r>
              <a:rPr lang="en-US" altLang="zh-CN" b="1" dirty="0"/>
              <a:t>postpone the reclamation of the issue entry allocated by an instruction until we are sure this instruction would not have to be reissued</a:t>
            </a:r>
            <a:r>
              <a:rPr lang="en-US" altLang="zh-CN" b="1" dirty="0" smtClean="0"/>
              <a:t>.</a:t>
            </a:r>
          </a:p>
          <a:p>
            <a:pPr lvl="2">
              <a:buFont typeface="Wingdings" pitchFamily="2" charset="2"/>
              <a:buChar char="ü"/>
            </a:pPr>
            <a:r>
              <a:rPr lang="en-US" altLang="zh-CN" sz="1800" b="1" dirty="0">
                <a:solidFill>
                  <a:srgbClr val="FF0000"/>
                </a:solidFill>
              </a:rPr>
              <a:t>reduces the penalty of reissuing instructions compared to the previous one.</a:t>
            </a:r>
          </a:p>
          <a:p>
            <a:pPr lvl="2">
              <a:buFont typeface="Wingdings" pitchFamily="2" charset="2"/>
              <a:buChar char="ü"/>
            </a:pPr>
            <a:r>
              <a:rPr lang="en-US" altLang="zh-CN" sz="1800" b="1" dirty="0">
                <a:solidFill>
                  <a:srgbClr val="FF0000"/>
                </a:solidFill>
              </a:rPr>
              <a:t>Increase the pressure on the issue queue</a:t>
            </a:r>
            <a:r>
              <a:rPr lang="en-US" altLang="zh-CN" sz="1800" b="1" dirty="0" smtClean="0">
                <a:solidFill>
                  <a:srgbClr val="FF0000"/>
                </a:solidFill>
              </a:rPr>
              <a:t>.</a:t>
            </a:r>
            <a:endParaRPr lang="en-US" altLang="zh-CN" sz="18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Contents</a:t>
            </a:r>
            <a:endParaRPr lang="zh-CN" altLang="en-US" dirty="0"/>
          </a:p>
        </p:txBody>
      </p:sp>
      <p:sp>
        <p:nvSpPr>
          <p:cNvPr id="3" name="内容占位符 2"/>
          <p:cNvSpPr>
            <a:spLocks noGrp="1"/>
          </p:cNvSpPr>
          <p:nvPr>
            <p:ph idx="1"/>
          </p:nvPr>
        </p:nvSpPr>
        <p:spPr>
          <a:xfrm>
            <a:off x="457200" y="1052736"/>
            <a:ext cx="8229600" cy="5073427"/>
          </a:xfrm>
        </p:spPr>
        <p:txBody>
          <a:bodyPr/>
          <a:lstStyle/>
          <a:p>
            <a:r>
              <a:rPr lang="en-US" altLang="zh-CN" sz="2800" dirty="0" smtClean="0">
                <a:latin typeface="Times New Roman" pitchFamily="18" charset="0"/>
                <a:cs typeface="Times New Roman" pitchFamily="18" charset="0"/>
              </a:rPr>
              <a:t>Introduction(to issue logic for memory operations)</a:t>
            </a:r>
          </a:p>
          <a:p>
            <a:r>
              <a:rPr lang="en-US" altLang="zh-CN" sz="2800" dirty="0">
                <a:latin typeface="Times New Roman" pitchFamily="18" charset="0"/>
                <a:cs typeface="Times New Roman" pitchFamily="18" charset="0"/>
              </a:rPr>
              <a:t>Memory Disambiguation</a:t>
            </a:r>
          </a:p>
          <a:p>
            <a:pPr lvl="1"/>
            <a:r>
              <a:rPr lang="en-US" altLang="zh-CN" dirty="0">
                <a:latin typeface="Times New Roman" pitchFamily="18" charset="0"/>
                <a:cs typeface="Times New Roman" pitchFamily="18" charset="0"/>
              </a:rPr>
              <a:t>Non-speculative Memory Disambiguation</a:t>
            </a:r>
          </a:p>
          <a:p>
            <a:pPr lvl="1"/>
            <a:r>
              <a:rPr lang="en-US" altLang="zh-CN" dirty="0">
                <a:latin typeface="Times New Roman" pitchFamily="18" charset="0"/>
                <a:cs typeface="Times New Roman" pitchFamily="18" charset="0"/>
              </a:rPr>
              <a:t>Speculative Memory Disambiguation</a:t>
            </a:r>
          </a:p>
          <a:p>
            <a:r>
              <a:rPr lang="en-US" altLang="zh-CN" sz="2800" dirty="0" smtClean="0">
                <a:latin typeface="Times New Roman" pitchFamily="18" charset="0"/>
                <a:cs typeface="Times New Roman" pitchFamily="18" charset="0"/>
              </a:rPr>
              <a:t>Speculative Wakeup of  Load Consumer</a:t>
            </a:r>
          </a:p>
          <a:p>
            <a:r>
              <a:rPr lang="en-US" altLang="zh-CN" sz="2800" dirty="0" smtClean="0">
                <a:solidFill>
                  <a:srgbClr val="FF0000"/>
                </a:solidFill>
                <a:latin typeface="Times New Roman" pitchFamily="18" charset="0"/>
                <a:cs typeface="Times New Roman" pitchFamily="18" charset="0"/>
              </a:rPr>
              <a:t>Memory Disambiguation on UniCore-3</a:t>
            </a:r>
          </a:p>
        </p:txBody>
      </p:sp>
    </p:spTree>
    <p:extLst>
      <p:ext uri="{BB962C8B-B14F-4D97-AF65-F5344CB8AC3E}">
        <p14:creationId xmlns:p14="http://schemas.microsoft.com/office/powerpoint/2010/main" val="35902378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Memory Disambiguation on </a:t>
            </a:r>
            <a:r>
              <a:rPr lang="en-US" altLang="zh-CN" dirty="0" smtClean="0"/>
              <a:t>UniCore-3</a:t>
            </a:r>
            <a:endParaRPr lang="zh-CN" altLang="en-US" dirty="0"/>
          </a:p>
        </p:txBody>
      </p:sp>
      <p:sp>
        <p:nvSpPr>
          <p:cNvPr id="3" name="内容占位符 2"/>
          <p:cNvSpPr>
            <a:spLocks noGrp="1"/>
          </p:cNvSpPr>
          <p:nvPr>
            <p:ph idx="1"/>
          </p:nvPr>
        </p:nvSpPr>
        <p:spPr/>
        <p:txBody>
          <a:bodyPr/>
          <a:lstStyle/>
          <a:p>
            <a:r>
              <a:rPr lang="en-US" altLang="zh-CN" dirty="0" smtClean="0"/>
              <a:t>UniCore-3 processor implements partial ordering.</a:t>
            </a:r>
          </a:p>
          <a:p>
            <a:r>
              <a:rPr lang="en-US" altLang="zh-CN" dirty="0" smtClean="0"/>
              <a:t>Loads can be executed out of order as long as all previous memory operation have computed their address.</a:t>
            </a:r>
          </a:p>
          <a:p>
            <a:r>
              <a:rPr lang="en-US" altLang="zh-CN" dirty="0" smtClean="0"/>
              <a:t>Stores are processed in strict program order.</a:t>
            </a:r>
          </a:p>
        </p:txBody>
      </p:sp>
    </p:spTree>
    <p:extLst>
      <p:ext uri="{BB962C8B-B14F-4D97-AF65-F5344CB8AC3E}">
        <p14:creationId xmlns:p14="http://schemas.microsoft.com/office/powerpoint/2010/main" val="13876528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UniCore-3——Pipeline</a:t>
            </a:r>
            <a:endParaRPr lang="zh-CN" altLang="en-US" dirty="0"/>
          </a:p>
        </p:txBody>
      </p:sp>
      <p:sp>
        <p:nvSpPr>
          <p:cNvPr id="4" name="矩形 3"/>
          <p:cNvSpPr/>
          <p:nvPr/>
        </p:nvSpPr>
        <p:spPr>
          <a:xfrm>
            <a:off x="899491" y="2996940"/>
            <a:ext cx="1394104" cy="1368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RS</a:t>
            </a:r>
            <a:endParaRPr lang="zh-CN" altLang="en-US" dirty="0">
              <a:solidFill>
                <a:srgbClr val="000000"/>
              </a:solidFill>
            </a:endParaRPr>
          </a:p>
        </p:txBody>
      </p:sp>
      <p:sp>
        <p:nvSpPr>
          <p:cNvPr id="5" name="矩形 4"/>
          <p:cNvSpPr/>
          <p:nvPr/>
        </p:nvSpPr>
        <p:spPr>
          <a:xfrm>
            <a:off x="2483710" y="2276840"/>
            <a:ext cx="288040" cy="2808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987780" y="2996940"/>
            <a:ext cx="1224170" cy="1368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000000"/>
                </a:solidFill>
              </a:rPr>
              <a:t>有效地址计算</a:t>
            </a:r>
            <a:endParaRPr lang="zh-CN" altLang="en-US" dirty="0">
              <a:solidFill>
                <a:srgbClr val="000000"/>
              </a:solidFill>
            </a:endParaRPr>
          </a:p>
        </p:txBody>
      </p:sp>
      <p:sp>
        <p:nvSpPr>
          <p:cNvPr id="7" name="矩形 6"/>
          <p:cNvSpPr/>
          <p:nvPr/>
        </p:nvSpPr>
        <p:spPr>
          <a:xfrm>
            <a:off x="4499990" y="2276840"/>
            <a:ext cx="288040" cy="2808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4060" y="2996940"/>
            <a:ext cx="1224170" cy="1368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000000"/>
                </a:solidFill>
              </a:rPr>
              <a:t>虚实地址转换</a:t>
            </a:r>
            <a:endParaRPr lang="zh-CN" altLang="en-US" dirty="0">
              <a:solidFill>
                <a:srgbClr val="000000"/>
              </a:solidFill>
            </a:endParaRPr>
          </a:p>
        </p:txBody>
      </p:sp>
      <p:sp>
        <p:nvSpPr>
          <p:cNvPr id="9" name="矩形 8"/>
          <p:cNvSpPr/>
          <p:nvPr/>
        </p:nvSpPr>
        <p:spPr>
          <a:xfrm>
            <a:off x="6444260" y="2276840"/>
            <a:ext cx="288040" cy="2808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948330" y="2996940"/>
            <a:ext cx="1224170" cy="1368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000000"/>
                </a:solidFill>
              </a:rPr>
              <a:t>访存</a:t>
            </a:r>
            <a:endParaRPr lang="zh-CN" altLang="en-US" dirty="0">
              <a:solidFill>
                <a:srgbClr val="000000"/>
              </a:solidFill>
            </a:endParaRPr>
          </a:p>
        </p:txBody>
      </p:sp>
      <p:sp>
        <p:nvSpPr>
          <p:cNvPr id="14" name="TextBox 13"/>
          <p:cNvSpPr txBox="1"/>
          <p:nvPr/>
        </p:nvSpPr>
        <p:spPr>
          <a:xfrm>
            <a:off x="784251" y="4581160"/>
            <a:ext cx="1414286" cy="369332"/>
          </a:xfrm>
          <a:prstGeom prst="rect">
            <a:avLst/>
          </a:prstGeom>
          <a:noFill/>
        </p:spPr>
        <p:txBody>
          <a:bodyPr wrap="square" rtlCol="0">
            <a:spAutoFit/>
          </a:bodyPr>
          <a:lstStyle/>
          <a:p>
            <a:pPr algn="ctr"/>
            <a:r>
              <a:rPr lang="en-US" altLang="zh-CN" dirty="0" smtClean="0"/>
              <a:t>Issue</a:t>
            </a:r>
            <a:endParaRPr lang="zh-CN" altLang="en-US" dirty="0"/>
          </a:p>
        </p:txBody>
      </p:sp>
      <p:sp>
        <p:nvSpPr>
          <p:cNvPr id="15" name="TextBox 14"/>
          <p:cNvSpPr txBox="1"/>
          <p:nvPr/>
        </p:nvSpPr>
        <p:spPr>
          <a:xfrm>
            <a:off x="2915770" y="4581160"/>
            <a:ext cx="1414286" cy="369332"/>
          </a:xfrm>
          <a:prstGeom prst="rect">
            <a:avLst/>
          </a:prstGeom>
          <a:noFill/>
        </p:spPr>
        <p:txBody>
          <a:bodyPr wrap="square" rtlCol="0">
            <a:spAutoFit/>
          </a:bodyPr>
          <a:lstStyle/>
          <a:p>
            <a:pPr algn="ctr"/>
            <a:r>
              <a:rPr lang="en-US" altLang="zh-CN" dirty="0"/>
              <a:t>EX1</a:t>
            </a:r>
            <a:endParaRPr lang="zh-CN" altLang="en-US" dirty="0"/>
          </a:p>
        </p:txBody>
      </p:sp>
      <p:sp>
        <p:nvSpPr>
          <p:cNvPr id="16" name="TextBox 15"/>
          <p:cNvSpPr txBox="1"/>
          <p:nvPr/>
        </p:nvSpPr>
        <p:spPr>
          <a:xfrm>
            <a:off x="4909002" y="4581160"/>
            <a:ext cx="1414286" cy="369332"/>
          </a:xfrm>
          <a:prstGeom prst="rect">
            <a:avLst/>
          </a:prstGeom>
          <a:noFill/>
        </p:spPr>
        <p:txBody>
          <a:bodyPr wrap="square" rtlCol="0">
            <a:spAutoFit/>
          </a:bodyPr>
          <a:lstStyle/>
          <a:p>
            <a:pPr algn="ctr"/>
            <a:r>
              <a:rPr lang="en-US" altLang="zh-CN" dirty="0" smtClean="0"/>
              <a:t>EX2</a:t>
            </a:r>
            <a:endParaRPr lang="zh-CN" altLang="en-US" dirty="0"/>
          </a:p>
        </p:txBody>
      </p:sp>
      <p:sp>
        <p:nvSpPr>
          <p:cNvPr id="17" name="TextBox 16"/>
          <p:cNvSpPr txBox="1"/>
          <p:nvPr/>
        </p:nvSpPr>
        <p:spPr>
          <a:xfrm>
            <a:off x="6876320" y="4581160"/>
            <a:ext cx="1414286" cy="369332"/>
          </a:xfrm>
          <a:prstGeom prst="rect">
            <a:avLst/>
          </a:prstGeom>
          <a:noFill/>
        </p:spPr>
        <p:txBody>
          <a:bodyPr wrap="square" rtlCol="0">
            <a:spAutoFit/>
          </a:bodyPr>
          <a:lstStyle/>
          <a:p>
            <a:pPr algn="ctr"/>
            <a:r>
              <a:rPr lang="en-US" altLang="zh-CN" dirty="0"/>
              <a:t>EX3</a:t>
            </a:r>
            <a:endParaRPr lang="zh-CN" altLang="en-US" dirty="0"/>
          </a:p>
        </p:txBody>
      </p:sp>
    </p:spTree>
    <p:extLst>
      <p:ext uri="{BB962C8B-B14F-4D97-AF65-F5344CB8AC3E}">
        <p14:creationId xmlns:p14="http://schemas.microsoft.com/office/powerpoint/2010/main" val="57952151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LSU</a:t>
            </a:r>
            <a:r>
              <a:rPr lang="en-US" altLang="zh-CN" dirty="0" smtClean="0"/>
              <a:t>——Load</a:t>
            </a:r>
            <a:r>
              <a:rPr lang="zh-CN" altLang="en-US" dirty="0" smtClean="0"/>
              <a:t>指令的执行</a:t>
            </a:r>
            <a:endParaRPr lang="zh-CN" alt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384"/>
            <a:ext cx="9143999" cy="6867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直接箭头连接符 5"/>
          <p:cNvCxnSpPr/>
          <p:nvPr/>
        </p:nvCxnSpPr>
        <p:spPr bwMode="auto">
          <a:xfrm>
            <a:off x="4139952" y="404664"/>
            <a:ext cx="0" cy="504056"/>
          </a:xfrm>
          <a:prstGeom prst="straightConnector1">
            <a:avLst/>
          </a:prstGeom>
          <a:gradFill rotWithShape="1">
            <a:gsLst>
              <a:gs pos="0">
                <a:schemeClr val="accent1"/>
              </a:gs>
              <a:gs pos="100000">
                <a:schemeClr val="bg1">
                  <a:alpha val="98000"/>
                </a:schemeClr>
              </a:gs>
            </a:gsLst>
            <a:lin ang="5400000" scaled="1"/>
          </a:gradFill>
          <a:ln w="25400" cap="flat" cmpd="sng" algn="ctr">
            <a:solidFill>
              <a:srgbClr val="FF0000"/>
            </a:solidFill>
            <a:prstDash val="solid"/>
            <a:round/>
            <a:headEnd type="none" w="med" len="med"/>
            <a:tailEnd type="arrow"/>
          </a:ln>
          <a:effectLst/>
        </p:spPr>
      </p:cxnSp>
      <p:cxnSp>
        <p:nvCxnSpPr>
          <p:cNvPr id="7" name="直接箭头连接符 6"/>
          <p:cNvCxnSpPr/>
          <p:nvPr/>
        </p:nvCxnSpPr>
        <p:spPr bwMode="auto">
          <a:xfrm>
            <a:off x="3131840" y="1484784"/>
            <a:ext cx="0" cy="504056"/>
          </a:xfrm>
          <a:prstGeom prst="straightConnector1">
            <a:avLst/>
          </a:prstGeom>
          <a:gradFill rotWithShape="1">
            <a:gsLst>
              <a:gs pos="0">
                <a:schemeClr val="accent1"/>
              </a:gs>
              <a:gs pos="100000">
                <a:schemeClr val="bg1">
                  <a:alpha val="98000"/>
                </a:schemeClr>
              </a:gs>
            </a:gsLst>
            <a:lin ang="5400000" scaled="1"/>
          </a:gradFill>
          <a:ln w="25400" cap="flat" cmpd="sng" algn="ctr">
            <a:solidFill>
              <a:srgbClr val="FF0000"/>
            </a:solidFill>
            <a:prstDash val="solid"/>
            <a:round/>
            <a:headEnd type="none" w="med" len="med"/>
            <a:tailEnd type="arrow"/>
          </a:ln>
          <a:effectLst/>
        </p:spPr>
      </p:cxnSp>
      <p:cxnSp>
        <p:nvCxnSpPr>
          <p:cNvPr id="12" name="直接箭头连接符 11"/>
          <p:cNvCxnSpPr/>
          <p:nvPr/>
        </p:nvCxnSpPr>
        <p:spPr bwMode="auto">
          <a:xfrm>
            <a:off x="4139952" y="1484784"/>
            <a:ext cx="0" cy="504056"/>
          </a:xfrm>
          <a:prstGeom prst="straightConnector1">
            <a:avLst/>
          </a:prstGeom>
          <a:gradFill rotWithShape="1">
            <a:gsLst>
              <a:gs pos="0">
                <a:schemeClr val="accent1"/>
              </a:gs>
              <a:gs pos="100000">
                <a:schemeClr val="bg1">
                  <a:alpha val="98000"/>
                </a:schemeClr>
              </a:gs>
            </a:gsLst>
            <a:lin ang="5400000" scaled="1"/>
          </a:gradFill>
          <a:ln w="25400" cap="flat" cmpd="sng" algn="ctr">
            <a:solidFill>
              <a:srgbClr val="FF0000"/>
            </a:solidFill>
            <a:prstDash val="solid"/>
            <a:round/>
            <a:headEnd type="none" w="med" len="med"/>
            <a:tailEnd type="arrow"/>
          </a:ln>
          <a:effectLst/>
        </p:spPr>
      </p:cxnSp>
      <p:cxnSp>
        <p:nvCxnSpPr>
          <p:cNvPr id="13" name="直接箭头连接符 12"/>
          <p:cNvCxnSpPr/>
          <p:nvPr/>
        </p:nvCxnSpPr>
        <p:spPr bwMode="auto">
          <a:xfrm>
            <a:off x="5148064" y="1484784"/>
            <a:ext cx="0" cy="504056"/>
          </a:xfrm>
          <a:prstGeom prst="straightConnector1">
            <a:avLst/>
          </a:prstGeom>
          <a:gradFill rotWithShape="1">
            <a:gsLst>
              <a:gs pos="0">
                <a:schemeClr val="accent1"/>
              </a:gs>
              <a:gs pos="100000">
                <a:schemeClr val="bg1">
                  <a:alpha val="98000"/>
                </a:schemeClr>
              </a:gs>
            </a:gsLst>
            <a:lin ang="5400000" scaled="1"/>
          </a:gradFill>
          <a:ln w="25400" cap="flat" cmpd="sng" algn="ctr">
            <a:solidFill>
              <a:srgbClr val="FF0000"/>
            </a:solidFill>
            <a:prstDash val="solid"/>
            <a:round/>
            <a:headEnd type="none" w="med" len="med"/>
            <a:tailEnd type="arrow"/>
          </a:ln>
          <a:effectLst/>
        </p:spPr>
      </p:cxnSp>
      <p:cxnSp>
        <p:nvCxnSpPr>
          <p:cNvPr id="14" name="直接箭头连接符 13"/>
          <p:cNvCxnSpPr/>
          <p:nvPr/>
        </p:nvCxnSpPr>
        <p:spPr bwMode="auto">
          <a:xfrm>
            <a:off x="5796136" y="1484784"/>
            <a:ext cx="0" cy="504056"/>
          </a:xfrm>
          <a:prstGeom prst="straightConnector1">
            <a:avLst/>
          </a:prstGeom>
          <a:gradFill rotWithShape="1">
            <a:gsLst>
              <a:gs pos="0">
                <a:schemeClr val="accent1"/>
              </a:gs>
              <a:gs pos="100000">
                <a:schemeClr val="bg1">
                  <a:alpha val="98000"/>
                </a:schemeClr>
              </a:gs>
            </a:gsLst>
            <a:lin ang="5400000" scaled="1"/>
          </a:gradFill>
          <a:ln w="25400" cap="flat" cmpd="sng" algn="ctr">
            <a:solidFill>
              <a:srgbClr val="FF0000"/>
            </a:solidFill>
            <a:prstDash val="solid"/>
            <a:round/>
            <a:headEnd type="none" w="med" len="med"/>
            <a:tailEnd type="arrow"/>
          </a:ln>
          <a:effectLst/>
        </p:spPr>
      </p:cxnSp>
      <p:cxnSp>
        <p:nvCxnSpPr>
          <p:cNvPr id="15" name="直接箭头连接符 14"/>
          <p:cNvCxnSpPr/>
          <p:nvPr/>
        </p:nvCxnSpPr>
        <p:spPr bwMode="auto">
          <a:xfrm>
            <a:off x="6156176" y="1484784"/>
            <a:ext cx="0" cy="504056"/>
          </a:xfrm>
          <a:prstGeom prst="straightConnector1">
            <a:avLst/>
          </a:prstGeom>
          <a:gradFill rotWithShape="1">
            <a:gsLst>
              <a:gs pos="0">
                <a:schemeClr val="accent1"/>
              </a:gs>
              <a:gs pos="100000">
                <a:schemeClr val="bg1">
                  <a:alpha val="98000"/>
                </a:schemeClr>
              </a:gs>
            </a:gsLst>
            <a:lin ang="5400000" scaled="1"/>
          </a:gradFill>
          <a:ln w="25400" cap="flat" cmpd="sng" algn="ctr">
            <a:solidFill>
              <a:srgbClr val="FF0000"/>
            </a:solidFill>
            <a:prstDash val="solid"/>
            <a:round/>
            <a:headEnd type="none" w="med" len="med"/>
            <a:tailEnd type="arrow"/>
          </a:ln>
          <a:effectLst/>
        </p:spPr>
      </p:cxnSp>
      <p:cxnSp>
        <p:nvCxnSpPr>
          <p:cNvPr id="16" name="直接箭头连接符 15"/>
          <p:cNvCxnSpPr/>
          <p:nvPr/>
        </p:nvCxnSpPr>
        <p:spPr bwMode="auto">
          <a:xfrm>
            <a:off x="6588224" y="1484784"/>
            <a:ext cx="0" cy="504056"/>
          </a:xfrm>
          <a:prstGeom prst="straightConnector1">
            <a:avLst/>
          </a:prstGeom>
          <a:gradFill rotWithShape="1">
            <a:gsLst>
              <a:gs pos="0">
                <a:schemeClr val="accent1"/>
              </a:gs>
              <a:gs pos="100000">
                <a:schemeClr val="bg1">
                  <a:alpha val="98000"/>
                </a:schemeClr>
              </a:gs>
            </a:gsLst>
            <a:lin ang="5400000" scaled="1"/>
          </a:gradFill>
          <a:ln w="25400" cap="flat" cmpd="sng" algn="ctr">
            <a:solidFill>
              <a:srgbClr val="FF0000"/>
            </a:solidFill>
            <a:prstDash val="solid"/>
            <a:round/>
            <a:headEnd type="none" w="med" len="med"/>
            <a:tailEnd type="arrow"/>
          </a:ln>
          <a:effectLst/>
        </p:spPr>
      </p:cxnSp>
      <p:cxnSp>
        <p:nvCxnSpPr>
          <p:cNvPr id="17" name="直接箭头连接符 16"/>
          <p:cNvCxnSpPr/>
          <p:nvPr/>
        </p:nvCxnSpPr>
        <p:spPr bwMode="auto">
          <a:xfrm>
            <a:off x="4139952" y="2276872"/>
            <a:ext cx="0" cy="504056"/>
          </a:xfrm>
          <a:prstGeom prst="straightConnector1">
            <a:avLst/>
          </a:prstGeom>
          <a:gradFill rotWithShape="1">
            <a:gsLst>
              <a:gs pos="0">
                <a:schemeClr val="accent1"/>
              </a:gs>
              <a:gs pos="100000">
                <a:schemeClr val="bg1">
                  <a:alpha val="98000"/>
                </a:schemeClr>
              </a:gs>
            </a:gsLst>
            <a:lin ang="5400000" scaled="1"/>
          </a:gradFill>
          <a:ln w="25400" cap="flat" cmpd="sng" algn="ctr">
            <a:solidFill>
              <a:srgbClr val="FF0000"/>
            </a:solidFill>
            <a:prstDash val="solid"/>
            <a:round/>
            <a:headEnd type="none" w="med" len="med"/>
            <a:tailEnd type="arrow"/>
          </a:ln>
          <a:effectLst/>
        </p:spPr>
      </p:cxnSp>
      <p:cxnSp>
        <p:nvCxnSpPr>
          <p:cNvPr id="21" name="肘形连接符 20"/>
          <p:cNvCxnSpPr/>
          <p:nvPr/>
        </p:nvCxnSpPr>
        <p:spPr bwMode="auto">
          <a:xfrm rot="10800000">
            <a:off x="1475656" y="2276872"/>
            <a:ext cx="1944216" cy="792088"/>
          </a:xfrm>
          <a:prstGeom prst="bentConnector3">
            <a:avLst>
              <a:gd name="adj1" fmla="val 46081"/>
            </a:avLst>
          </a:prstGeom>
          <a:gradFill rotWithShape="1">
            <a:gsLst>
              <a:gs pos="0">
                <a:schemeClr val="accent1"/>
              </a:gs>
              <a:gs pos="100000">
                <a:schemeClr val="bg1">
                  <a:alpha val="98000"/>
                </a:schemeClr>
              </a:gs>
            </a:gsLst>
            <a:lin ang="5400000" scaled="1"/>
          </a:gradFill>
          <a:ln w="25400" cap="flat" cmpd="sng" algn="ctr">
            <a:solidFill>
              <a:srgbClr val="FF0000"/>
            </a:solidFill>
            <a:prstDash val="solid"/>
            <a:round/>
            <a:headEnd type="none" w="med" len="med"/>
            <a:tailEnd type="arrow"/>
          </a:ln>
          <a:effectLst/>
        </p:spPr>
      </p:cxnSp>
      <p:cxnSp>
        <p:nvCxnSpPr>
          <p:cNvPr id="24" name="直接箭头连接符 23"/>
          <p:cNvCxnSpPr/>
          <p:nvPr/>
        </p:nvCxnSpPr>
        <p:spPr bwMode="auto">
          <a:xfrm>
            <a:off x="4127004" y="3406314"/>
            <a:ext cx="0" cy="504056"/>
          </a:xfrm>
          <a:prstGeom prst="straightConnector1">
            <a:avLst/>
          </a:prstGeom>
          <a:gradFill rotWithShape="1">
            <a:gsLst>
              <a:gs pos="0">
                <a:schemeClr val="accent1"/>
              </a:gs>
              <a:gs pos="100000">
                <a:schemeClr val="bg1">
                  <a:alpha val="98000"/>
                </a:schemeClr>
              </a:gs>
            </a:gsLst>
            <a:lin ang="5400000" scaled="1"/>
          </a:gradFill>
          <a:ln w="25400" cap="flat" cmpd="sng" algn="ctr">
            <a:solidFill>
              <a:srgbClr val="FF0000"/>
            </a:solidFill>
            <a:prstDash val="solid"/>
            <a:round/>
            <a:headEnd type="none" w="med" len="med"/>
            <a:tailEnd type="arrow"/>
          </a:ln>
          <a:effectLst/>
        </p:spPr>
      </p:cxnSp>
      <p:sp>
        <p:nvSpPr>
          <p:cNvPr id="25" name="矩形 24"/>
          <p:cNvSpPr/>
          <p:nvPr/>
        </p:nvSpPr>
        <p:spPr bwMode="auto">
          <a:xfrm>
            <a:off x="3419872" y="3910370"/>
            <a:ext cx="1440160" cy="526742"/>
          </a:xfrm>
          <a:prstGeom prst="rect">
            <a:avLst/>
          </a:prstGeom>
          <a:noFill/>
          <a:ln w="25400"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bg1"/>
              </a:solidFill>
              <a:effectLst/>
              <a:latin typeface="Arial" pitchFamily="34" charset="0"/>
              <a:ea typeface="宋体" pitchFamily="2" charset="-122"/>
            </a:endParaRPr>
          </a:p>
        </p:txBody>
      </p:sp>
      <p:sp>
        <p:nvSpPr>
          <p:cNvPr id="29" name="矩形 28"/>
          <p:cNvSpPr/>
          <p:nvPr/>
        </p:nvSpPr>
        <p:spPr bwMode="auto">
          <a:xfrm>
            <a:off x="6444208" y="2528900"/>
            <a:ext cx="720080" cy="1129442"/>
          </a:xfrm>
          <a:prstGeom prst="rect">
            <a:avLst/>
          </a:prstGeom>
          <a:noFill/>
          <a:ln w="25400"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bg1"/>
              </a:solidFill>
              <a:effectLst/>
              <a:latin typeface="Arial" pitchFamily="34" charset="0"/>
              <a:ea typeface="宋体" pitchFamily="2" charset="-122"/>
            </a:endParaRPr>
          </a:p>
        </p:txBody>
      </p:sp>
      <p:sp>
        <p:nvSpPr>
          <p:cNvPr id="30" name="矩形 29"/>
          <p:cNvSpPr/>
          <p:nvPr/>
        </p:nvSpPr>
        <p:spPr bwMode="auto">
          <a:xfrm>
            <a:off x="1403648" y="5517232"/>
            <a:ext cx="2160240" cy="526742"/>
          </a:xfrm>
          <a:prstGeom prst="rect">
            <a:avLst/>
          </a:prstGeom>
          <a:noFill/>
          <a:ln w="25400"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bg1"/>
              </a:solidFill>
              <a:effectLst/>
              <a:latin typeface="Arial" pitchFamily="34" charset="0"/>
              <a:ea typeface="宋体" pitchFamily="2" charset="-122"/>
            </a:endParaRPr>
          </a:p>
        </p:txBody>
      </p:sp>
      <p:sp>
        <p:nvSpPr>
          <p:cNvPr id="31" name="矩形 30"/>
          <p:cNvSpPr/>
          <p:nvPr/>
        </p:nvSpPr>
        <p:spPr bwMode="auto">
          <a:xfrm>
            <a:off x="5508104" y="5517232"/>
            <a:ext cx="2016224" cy="526742"/>
          </a:xfrm>
          <a:prstGeom prst="rect">
            <a:avLst/>
          </a:prstGeom>
          <a:noFill/>
          <a:ln w="25400"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bg1"/>
              </a:solidFill>
              <a:effectLst/>
              <a:latin typeface="Arial" pitchFamily="34" charset="0"/>
              <a:ea typeface="宋体" pitchFamily="2" charset="-122"/>
            </a:endParaRPr>
          </a:p>
        </p:txBody>
      </p:sp>
      <p:sp>
        <p:nvSpPr>
          <p:cNvPr id="32" name="矩形 31"/>
          <p:cNvSpPr/>
          <p:nvPr/>
        </p:nvSpPr>
        <p:spPr bwMode="auto">
          <a:xfrm>
            <a:off x="3726160" y="5642103"/>
            <a:ext cx="1421904" cy="276999"/>
          </a:xfrm>
          <a:prstGeom prst="rect">
            <a:avLst/>
          </a:prstGeom>
          <a:solidFill>
            <a:schemeClr val="accent1">
              <a:tint val="20000"/>
            </a:schemeClr>
          </a:solidFill>
          <a:ln w="25400" cap="flat" cmpd="sng" algn="ctr">
            <a:solidFill>
              <a:srgbClr val="FF0000"/>
            </a:solidFill>
            <a:prstDash val="sysDash"/>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0000"/>
                </a:solidFill>
                <a:effectLst/>
                <a:latin typeface="Arial" pitchFamily="34" charset="0"/>
                <a:ea typeface="宋体" pitchFamily="2" charset="-122"/>
              </a:rPr>
              <a:t>L1DCache</a:t>
            </a:r>
            <a:endParaRPr kumimoji="0" lang="zh-CN" altLang="en-US" sz="1800" b="1" i="0" u="none" strike="noStrike" cap="none" normalizeH="0" baseline="0" dirty="0" smtClean="0">
              <a:ln>
                <a:noFill/>
              </a:ln>
              <a:solidFill>
                <a:srgbClr val="FF0000"/>
              </a:solidFill>
              <a:effectLst/>
              <a:latin typeface="Arial" pitchFamily="34" charset="0"/>
              <a:ea typeface="宋体" pitchFamily="2" charset="-122"/>
            </a:endParaRPr>
          </a:p>
        </p:txBody>
      </p:sp>
      <p:sp>
        <p:nvSpPr>
          <p:cNvPr id="33" name="矩形 32"/>
          <p:cNvSpPr/>
          <p:nvPr/>
        </p:nvSpPr>
        <p:spPr bwMode="auto">
          <a:xfrm>
            <a:off x="6444208" y="3910370"/>
            <a:ext cx="720080" cy="1102806"/>
          </a:xfrm>
          <a:prstGeom prst="rect">
            <a:avLst/>
          </a:prstGeom>
          <a:noFill/>
          <a:ln w="25400" cap="flat" cmpd="sng" algn="ctr">
            <a:solidFill>
              <a:srgbClr val="00B0F0"/>
            </a:solidFill>
            <a:prstDash val="solid"/>
            <a:round/>
            <a:headEnd type="none" w="med" len="med"/>
            <a:tailEnd type="none" w="med" len="med"/>
          </a:ln>
          <a:effectLst/>
        </p:spPr>
        <p:txBody>
          <a:bodyPr vert="horz" wrap="non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bg1"/>
              </a:solidFill>
              <a:effectLst/>
              <a:latin typeface="Arial" pitchFamily="34" charset="0"/>
              <a:ea typeface="宋体" pitchFamily="2" charset="-122"/>
            </a:endParaRPr>
          </a:p>
        </p:txBody>
      </p:sp>
      <p:sp>
        <p:nvSpPr>
          <p:cNvPr id="34" name="矩形 33"/>
          <p:cNvSpPr/>
          <p:nvPr/>
        </p:nvSpPr>
        <p:spPr bwMode="auto">
          <a:xfrm>
            <a:off x="1403648" y="5445224"/>
            <a:ext cx="2160240" cy="720080"/>
          </a:xfrm>
          <a:prstGeom prst="rect">
            <a:avLst/>
          </a:prstGeom>
          <a:noFill/>
          <a:ln w="25400" cap="flat" cmpd="sng" algn="ctr">
            <a:solidFill>
              <a:srgbClr val="00B0F0"/>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bg1"/>
              </a:solidFill>
              <a:effectLst/>
              <a:latin typeface="Arial" pitchFamily="34" charset="0"/>
              <a:ea typeface="宋体" pitchFamily="2" charset="-122"/>
            </a:endParaRPr>
          </a:p>
        </p:txBody>
      </p:sp>
      <p:cxnSp>
        <p:nvCxnSpPr>
          <p:cNvPr id="4" name="直接连接符 3"/>
          <p:cNvCxnSpPr/>
          <p:nvPr/>
        </p:nvCxnSpPr>
        <p:spPr>
          <a:xfrm>
            <a:off x="179390" y="656692"/>
            <a:ext cx="8569190" cy="0"/>
          </a:xfrm>
          <a:prstGeom prst="line">
            <a:avLst/>
          </a:prstGeom>
          <a:ln w="25400">
            <a:solidFill>
              <a:srgbClr val="0033CC"/>
            </a:solidFill>
            <a:prstDash val="sys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79390" y="2518185"/>
            <a:ext cx="8569190" cy="0"/>
          </a:xfrm>
          <a:prstGeom prst="line">
            <a:avLst/>
          </a:prstGeom>
          <a:ln w="25400">
            <a:solidFill>
              <a:srgbClr val="0033CC"/>
            </a:solidFill>
            <a:prstDash val="sys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79390" y="3658342"/>
            <a:ext cx="8569190" cy="0"/>
          </a:xfrm>
          <a:prstGeom prst="line">
            <a:avLst/>
          </a:prstGeom>
          <a:ln w="25400">
            <a:solidFill>
              <a:srgbClr val="0033CC"/>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79390" y="6381410"/>
            <a:ext cx="8569190" cy="0"/>
          </a:xfrm>
          <a:prstGeom prst="line">
            <a:avLst/>
          </a:prstGeom>
          <a:ln w="25400">
            <a:solidFill>
              <a:srgbClr val="0033CC"/>
            </a:solidFill>
            <a:prstDash val="sys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884460" y="1175210"/>
            <a:ext cx="864120" cy="369332"/>
          </a:xfrm>
          <a:prstGeom prst="rect">
            <a:avLst/>
          </a:prstGeom>
          <a:noFill/>
        </p:spPr>
        <p:txBody>
          <a:bodyPr wrap="square" rtlCol="0">
            <a:spAutoFit/>
          </a:bodyPr>
          <a:lstStyle/>
          <a:p>
            <a:pPr algn="ctr"/>
            <a:r>
              <a:rPr lang="en-US" altLang="zh-CN" dirty="0">
                <a:solidFill>
                  <a:srgbClr val="0033CC"/>
                </a:solidFill>
              </a:rPr>
              <a:t>EX1</a:t>
            </a:r>
            <a:endParaRPr lang="zh-CN" altLang="en-US" dirty="0">
              <a:solidFill>
                <a:srgbClr val="0033CC"/>
              </a:solidFill>
            </a:endParaRPr>
          </a:p>
        </p:txBody>
      </p:sp>
      <p:sp>
        <p:nvSpPr>
          <p:cNvPr id="28" name="TextBox 27"/>
          <p:cNvSpPr txBox="1"/>
          <p:nvPr/>
        </p:nvSpPr>
        <p:spPr>
          <a:xfrm>
            <a:off x="7903631" y="219998"/>
            <a:ext cx="864120" cy="369332"/>
          </a:xfrm>
          <a:prstGeom prst="rect">
            <a:avLst/>
          </a:prstGeom>
          <a:noFill/>
        </p:spPr>
        <p:txBody>
          <a:bodyPr wrap="square" rtlCol="0">
            <a:spAutoFit/>
          </a:bodyPr>
          <a:lstStyle/>
          <a:p>
            <a:r>
              <a:rPr lang="en-US" altLang="zh-CN" dirty="0" smtClean="0">
                <a:solidFill>
                  <a:srgbClr val="0033CC"/>
                </a:solidFill>
              </a:rPr>
              <a:t>Issue</a:t>
            </a:r>
            <a:endParaRPr lang="zh-CN" altLang="en-US" dirty="0">
              <a:solidFill>
                <a:srgbClr val="0033CC"/>
              </a:solidFill>
            </a:endParaRPr>
          </a:p>
        </p:txBody>
      </p:sp>
      <p:sp>
        <p:nvSpPr>
          <p:cNvPr id="35" name="TextBox 34"/>
          <p:cNvSpPr txBox="1"/>
          <p:nvPr/>
        </p:nvSpPr>
        <p:spPr>
          <a:xfrm>
            <a:off x="7903631" y="2884295"/>
            <a:ext cx="864120" cy="369332"/>
          </a:xfrm>
          <a:prstGeom prst="rect">
            <a:avLst/>
          </a:prstGeom>
          <a:noFill/>
        </p:spPr>
        <p:txBody>
          <a:bodyPr wrap="square" rtlCol="0">
            <a:spAutoFit/>
          </a:bodyPr>
          <a:lstStyle/>
          <a:p>
            <a:pPr algn="ctr"/>
            <a:r>
              <a:rPr lang="en-US" altLang="zh-CN" dirty="0" smtClean="0">
                <a:solidFill>
                  <a:srgbClr val="0033CC"/>
                </a:solidFill>
              </a:rPr>
              <a:t>EX2</a:t>
            </a:r>
            <a:endParaRPr lang="zh-CN" altLang="en-US" dirty="0">
              <a:solidFill>
                <a:srgbClr val="0033CC"/>
              </a:solidFill>
            </a:endParaRPr>
          </a:p>
        </p:txBody>
      </p:sp>
      <p:sp>
        <p:nvSpPr>
          <p:cNvPr id="36" name="TextBox 35"/>
          <p:cNvSpPr txBox="1"/>
          <p:nvPr/>
        </p:nvSpPr>
        <p:spPr>
          <a:xfrm>
            <a:off x="7903631" y="4643844"/>
            <a:ext cx="864120" cy="369332"/>
          </a:xfrm>
          <a:prstGeom prst="rect">
            <a:avLst/>
          </a:prstGeom>
          <a:noFill/>
        </p:spPr>
        <p:txBody>
          <a:bodyPr wrap="square" rtlCol="0">
            <a:spAutoFit/>
          </a:bodyPr>
          <a:lstStyle/>
          <a:p>
            <a:pPr algn="ctr"/>
            <a:r>
              <a:rPr lang="en-US" altLang="zh-CN" dirty="0" smtClean="0">
                <a:solidFill>
                  <a:srgbClr val="0033CC"/>
                </a:solidFill>
              </a:rPr>
              <a:t>EX3</a:t>
            </a:r>
            <a:endParaRPr lang="zh-CN" altLang="en-US" dirty="0">
              <a:solidFill>
                <a:srgbClr val="0033CC"/>
              </a:solidFill>
            </a:endParaRPr>
          </a:p>
        </p:txBody>
      </p:sp>
      <p:sp>
        <p:nvSpPr>
          <p:cNvPr id="3" name="TextBox 2"/>
          <p:cNvSpPr txBox="1"/>
          <p:nvPr/>
        </p:nvSpPr>
        <p:spPr>
          <a:xfrm>
            <a:off x="1763610" y="2518185"/>
            <a:ext cx="1656262" cy="369332"/>
          </a:xfrm>
          <a:prstGeom prst="rect">
            <a:avLst/>
          </a:prstGeom>
          <a:noFill/>
        </p:spPr>
        <p:txBody>
          <a:bodyPr wrap="square" rtlCol="0">
            <a:spAutoFit/>
          </a:bodyPr>
          <a:lstStyle/>
          <a:p>
            <a:r>
              <a:rPr lang="en-US" altLang="zh-CN" dirty="0" smtClean="0">
                <a:solidFill>
                  <a:srgbClr val="FF0000"/>
                </a:solidFill>
              </a:rPr>
              <a:t>DMMU</a:t>
            </a:r>
            <a:r>
              <a:rPr lang="zh-CN" altLang="en-US" dirty="0" smtClean="0">
                <a:solidFill>
                  <a:srgbClr val="FF0000"/>
                </a:solidFill>
              </a:rPr>
              <a:t>未就绪</a:t>
            </a:r>
            <a:endParaRPr lang="zh-CN" altLang="en-US" dirty="0">
              <a:solidFill>
                <a:srgbClr val="FF0000"/>
              </a:solidFill>
            </a:endParaRPr>
          </a:p>
        </p:txBody>
      </p:sp>
    </p:spTree>
    <p:extLst>
      <p:ext uri="{BB962C8B-B14F-4D97-AF65-F5344CB8AC3E}">
        <p14:creationId xmlns:p14="http://schemas.microsoft.com/office/powerpoint/2010/main" val="276744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subTnLst>
                                    <p:set>
                                      <p:cBhvr override="childStyle">
                                        <p:cTn dur="1" fill="hold" display="0" masterRel="sameClick" afterEffect="1">
                                          <p:stCondLst>
                                            <p:cond evt="end" delay="0">
                                              <p:tn val="13"/>
                                            </p:cond>
                                          </p:stCondLst>
                                        </p:cTn>
                                        <p:tgtEl>
                                          <p:spTgt spid="7"/>
                                        </p:tgtEl>
                                        <p:attrNameLst>
                                          <p:attrName>style.visibility</p:attrName>
                                        </p:attrNameLst>
                                      </p:cBhvr>
                                      <p:to>
                                        <p:strVal val="hidden"/>
                                      </p:to>
                                    </p:set>
                                  </p:sub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subTnLst>
                                    <p:set>
                                      <p:cBhvr override="childStyle">
                                        <p:cTn dur="1" fill="hold" display="0" masterRel="sameClick" afterEffect="1">
                                          <p:stCondLst>
                                            <p:cond evt="end" delay="0">
                                              <p:tn val="16"/>
                                            </p:cond>
                                          </p:stCondLst>
                                        </p:cTn>
                                        <p:tgtEl>
                                          <p:spTgt spid="13"/>
                                        </p:tgtEl>
                                        <p:attrNameLst>
                                          <p:attrName>style.visibility</p:attrName>
                                        </p:attrNameLst>
                                      </p:cBhvr>
                                      <p:to>
                                        <p:strVal val="hidden"/>
                                      </p:to>
                                    </p:set>
                                  </p:sub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subTnLst>
                                    <p:set>
                                      <p:cBhvr override="childStyle">
                                        <p:cTn dur="1" fill="hold" display="0" masterRel="sameClick" afterEffect="1">
                                          <p:stCondLst>
                                            <p:cond evt="end" delay="0">
                                              <p:tn val="19"/>
                                            </p:cond>
                                          </p:stCondLst>
                                        </p:cTn>
                                        <p:tgtEl>
                                          <p:spTgt spid="14"/>
                                        </p:tgtEl>
                                        <p:attrNameLst>
                                          <p:attrName>style.visibility</p:attrName>
                                        </p:attrNameLst>
                                      </p:cBhvr>
                                      <p:to>
                                        <p:strVal val="hidden"/>
                                      </p:to>
                                    </p:set>
                                  </p:subTnLst>
                                </p:cTn>
                              </p:par>
                              <p:par>
                                <p:cTn id="22" presetID="10" presetClass="entr" presetSubtype="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subTnLst>
                                    <p:set>
                                      <p:cBhvr override="childStyle">
                                        <p:cTn dur="1" fill="hold" display="0" masterRel="sameClick" afterEffect="1">
                                          <p:stCondLst>
                                            <p:cond evt="end" delay="0">
                                              <p:tn val="22"/>
                                            </p:cond>
                                          </p:stCondLst>
                                        </p:cTn>
                                        <p:tgtEl>
                                          <p:spTgt spid="15"/>
                                        </p:tgtEl>
                                        <p:attrNameLst>
                                          <p:attrName>style.visibility</p:attrName>
                                        </p:attrNameLst>
                                      </p:cBhvr>
                                      <p:to>
                                        <p:strVal val="hidden"/>
                                      </p:to>
                                    </p:set>
                                  </p:subTnLst>
                                </p:cTn>
                              </p:par>
                              <p:par>
                                <p:cTn id="25" presetID="10"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subTnLst>
                                    <p:set>
                                      <p:cBhvr override="childStyle">
                                        <p:cTn dur="1" fill="hold" display="0" masterRel="sameClick" afterEffect="1">
                                          <p:stCondLst>
                                            <p:cond evt="end" delay="0">
                                              <p:tn val="25"/>
                                            </p:cond>
                                          </p:stCondLst>
                                        </p:cTn>
                                        <p:tgtEl>
                                          <p:spTgt spid="16"/>
                                        </p:tgtEl>
                                        <p:attrNameLst>
                                          <p:attrName>style.visibility</p:attrName>
                                        </p:attrNameLst>
                                      </p:cBhvr>
                                      <p:to>
                                        <p:strVal val="hidden"/>
                                      </p:to>
                                    </p:set>
                                  </p:subTnLst>
                                </p:cTn>
                              </p:par>
                            </p:childTnLst>
                          </p:cTn>
                        </p:par>
                        <p:par>
                          <p:cTn id="28" fill="hold">
                            <p:stCondLst>
                              <p:cond delay="500"/>
                            </p:stCondLst>
                            <p:childTnLst>
                              <p:par>
                                <p:cTn id="29" presetID="10" presetClass="entr" presetSubtype="0" fill="hold" nodeType="afterEffect">
                                  <p:stCondLst>
                                    <p:cond delay="50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par>
                                <p:cTn id="37" presetID="1"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par>
                                <p:cTn id="44" presetID="10" presetClass="entr" presetSubtype="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par>
                                <p:cTn id="57" presetID="10"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500"/>
                                        <p:tgtEl>
                                          <p:spTgt spid="34"/>
                                        </p:tgtEl>
                                      </p:cBhvr>
                                    </p:animEffect>
                                  </p:childTnLst>
                                  <p:subTnLst>
                                    <p:set>
                                      <p:cBhvr override="childStyle">
                                        <p:cTn dur="1" fill="hold" display="0" masterRel="nextClick" afterEffect="1"/>
                                        <p:tgtEl>
                                          <p:spTgt spid="34"/>
                                        </p:tgtEl>
                                        <p:attrNameLst>
                                          <p:attrName>style.visibility</p:attrName>
                                        </p:attrNameLst>
                                      </p:cBhvr>
                                      <p:to>
                                        <p:strVal val="hidden"/>
                                      </p:to>
                                    </p:set>
                                  </p:subTnLst>
                                </p:cTn>
                              </p:par>
                              <p:par>
                                <p:cTn id="68" presetID="10" presetClass="entr" presetSubtype="0" fill="hold" grpId="0" nodeType="with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9" grpId="0" animBg="1"/>
      <p:bldP spid="30" grpId="0" animBg="1"/>
      <p:bldP spid="31" grpId="0" animBg="1"/>
      <p:bldP spid="32" grpId="0" animBg="1"/>
      <p:bldP spid="33" grpId="0" animBg="1"/>
      <p:bldP spid="34" grpId="0" animBg="1"/>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179512" y="0"/>
            <a:ext cx="8713092" cy="980728"/>
          </a:xfrm>
        </p:spPr>
        <p:txBody>
          <a:bodyPr/>
          <a:lstStyle/>
          <a:p>
            <a:r>
              <a:rPr lang="en-US" altLang="zh-CN" dirty="0" smtClean="0"/>
              <a:t>LSU——Store</a:t>
            </a:r>
            <a:r>
              <a:rPr lang="zh-CN" altLang="en-US" dirty="0" smtClean="0"/>
              <a:t>指令的执行</a:t>
            </a:r>
            <a:endParaRPr lang="zh-CN" altLang="en-US" dirty="0"/>
          </a:p>
        </p:txBody>
      </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13" y="-27384"/>
            <a:ext cx="9143999" cy="6867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直接箭头连接符 9"/>
          <p:cNvCxnSpPr/>
          <p:nvPr/>
        </p:nvCxnSpPr>
        <p:spPr bwMode="auto">
          <a:xfrm>
            <a:off x="4139952" y="404664"/>
            <a:ext cx="0" cy="504056"/>
          </a:xfrm>
          <a:prstGeom prst="straightConnector1">
            <a:avLst/>
          </a:prstGeom>
          <a:gradFill rotWithShape="1">
            <a:gsLst>
              <a:gs pos="0">
                <a:schemeClr val="accent1"/>
              </a:gs>
              <a:gs pos="100000">
                <a:schemeClr val="bg1">
                  <a:alpha val="98000"/>
                </a:schemeClr>
              </a:gs>
            </a:gsLst>
            <a:lin ang="5400000" scaled="1"/>
          </a:gradFill>
          <a:ln w="25400" cap="flat" cmpd="sng" algn="ctr">
            <a:solidFill>
              <a:srgbClr val="FF0000"/>
            </a:solidFill>
            <a:prstDash val="solid"/>
            <a:round/>
            <a:headEnd type="none" w="med" len="med"/>
            <a:tailEnd type="arrow"/>
          </a:ln>
          <a:effectLst/>
        </p:spPr>
      </p:cxnSp>
      <p:cxnSp>
        <p:nvCxnSpPr>
          <p:cNvPr id="11" name="直接箭头连接符 10"/>
          <p:cNvCxnSpPr/>
          <p:nvPr/>
        </p:nvCxnSpPr>
        <p:spPr bwMode="auto">
          <a:xfrm>
            <a:off x="3131840" y="1484784"/>
            <a:ext cx="0" cy="504056"/>
          </a:xfrm>
          <a:prstGeom prst="straightConnector1">
            <a:avLst/>
          </a:prstGeom>
          <a:gradFill rotWithShape="1">
            <a:gsLst>
              <a:gs pos="0">
                <a:schemeClr val="accent1"/>
              </a:gs>
              <a:gs pos="100000">
                <a:schemeClr val="bg1">
                  <a:alpha val="98000"/>
                </a:schemeClr>
              </a:gs>
            </a:gsLst>
            <a:lin ang="5400000" scaled="1"/>
          </a:gradFill>
          <a:ln w="25400" cap="flat" cmpd="sng" algn="ctr">
            <a:solidFill>
              <a:srgbClr val="0070C0"/>
            </a:solidFill>
            <a:prstDash val="solid"/>
            <a:round/>
            <a:headEnd type="none" w="med" len="med"/>
            <a:tailEnd type="arrow"/>
          </a:ln>
          <a:effectLst/>
        </p:spPr>
      </p:cxnSp>
      <p:cxnSp>
        <p:nvCxnSpPr>
          <p:cNvPr id="12" name="直接箭头连接符 11"/>
          <p:cNvCxnSpPr/>
          <p:nvPr/>
        </p:nvCxnSpPr>
        <p:spPr bwMode="auto">
          <a:xfrm>
            <a:off x="4139952" y="1484784"/>
            <a:ext cx="0" cy="504056"/>
          </a:xfrm>
          <a:prstGeom prst="straightConnector1">
            <a:avLst/>
          </a:prstGeom>
          <a:gradFill rotWithShape="1">
            <a:gsLst>
              <a:gs pos="0">
                <a:schemeClr val="accent1"/>
              </a:gs>
              <a:gs pos="100000">
                <a:schemeClr val="bg1">
                  <a:alpha val="98000"/>
                </a:schemeClr>
              </a:gs>
            </a:gsLst>
            <a:lin ang="5400000" scaled="1"/>
          </a:gradFill>
          <a:ln w="25400" cap="flat" cmpd="sng" algn="ctr">
            <a:solidFill>
              <a:srgbClr val="0070C0"/>
            </a:solidFill>
            <a:prstDash val="solid"/>
            <a:round/>
            <a:headEnd type="none" w="med" len="med"/>
            <a:tailEnd type="arrow"/>
          </a:ln>
          <a:effectLst/>
        </p:spPr>
      </p:cxnSp>
      <p:cxnSp>
        <p:nvCxnSpPr>
          <p:cNvPr id="13" name="直接箭头连接符 12"/>
          <p:cNvCxnSpPr/>
          <p:nvPr/>
        </p:nvCxnSpPr>
        <p:spPr bwMode="auto">
          <a:xfrm>
            <a:off x="5148064" y="1484784"/>
            <a:ext cx="0" cy="504056"/>
          </a:xfrm>
          <a:prstGeom prst="straightConnector1">
            <a:avLst/>
          </a:prstGeom>
          <a:gradFill rotWithShape="1">
            <a:gsLst>
              <a:gs pos="0">
                <a:schemeClr val="accent1"/>
              </a:gs>
              <a:gs pos="100000">
                <a:schemeClr val="bg1">
                  <a:alpha val="98000"/>
                </a:schemeClr>
              </a:gs>
            </a:gsLst>
            <a:lin ang="5400000" scaled="1"/>
          </a:gradFill>
          <a:ln w="25400" cap="flat" cmpd="sng" algn="ctr">
            <a:solidFill>
              <a:srgbClr val="0070C0"/>
            </a:solidFill>
            <a:prstDash val="solid"/>
            <a:round/>
            <a:headEnd type="none" w="med" len="med"/>
            <a:tailEnd type="arrow"/>
          </a:ln>
          <a:effectLst/>
        </p:spPr>
      </p:cxnSp>
      <p:cxnSp>
        <p:nvCxnSpPr>
          <p:cNvPr id="14" name="直接箭头连接符 13"/>
          <p:cNvCxnSpPr/>
          <p:nvPr/>
        </p:nvCxnSpPr>
        <p:spPr bwMode="auto">
          <a:xfrm>
            <a:off x="5796136" y="1484784"/>
            <a:ext cx="0" cy="504056"/>
          </a:xfrm>
          <a:prstGeom prst="straightConnector1">
            <a:avLst/>
          </a:prstGeom>
          <a:gradFill rotWithShape="1">
            <a:gsLst>
              <a:gs pos="0">
                <a:schemeClr val="accent1"/>
              </a:gs>
              <a:gs pos="100000">
                <a:schemeClr val="bg1">
                  <a:alpha val="98000"/>
                </a:schemeClr>
              </a:gs>
            </a:gsLst>
            <a:lin ang="5400000" scaled="1"/>
          </a:gradFill>
          <a:ln w="25400" cap="flat" cmpd="sng" algn="ctr">
            <a:solidFill>
              <a:srgbClr val="0070C0"/>
            </a:solidFill>
            <a:prstDash val="solid"/>
            <a:round/>
            <a:headEnd type="none" w="med" len="med"/>
            <a:tailEnd type="arrow"/>
          </a:ln>
          <a:effectLst/>
        </p:spPr>
      </p:cxnSp>
      <p:cxnSp>
        <p:nvCxnSpPr>
          <p:cNvPr id="15" name="直接箭头连接符 14"/>
          <p:cNvCxnSpPr/>
          <p:nvPr/>
        </p:nvCxnSpPr>
        <p:spPr bwMode="auto">
          <a:xfrm>
            <a:off x="6156176" y="1484784"/>
            <a:ext cx="0" cy="504056"/>
          </a:xfrm>
          <a:prstGeom prst="straightConnector1">
            <a:avLst/>
          </a:prstGeom>
          <a:gradFill rotWithShape="1">
            <a:gsLst>
              <a:gs pos="0">
                <a:schemeClr val="accent1"/>
              </a:gs>
              <a:gs pos="100000">
                <a:schemeClr val="bg1">
                  <a:alpha val="98000"/>
                </a:schemeClr>
              </a:gs>
            </a:gsLst>
            <a:lin ang="5400000" scaled="1"/>
          </a:gradFill>
          <a:ln w="25400" cap="flat" cmpd="sng" algn="ctr">
            <a:solidFill>
              <a:srgbClr val="0070C0"/>
            </a:solidFill>
            <a:prstDash val="solid"/>
            <a:round/>
            <a:headEnd type="none" w="med" len="med"/>
            <a:tailEnd type="arrow"/>
          </a:ln>
          <a:effectLst/>
        </p:spPr>
      </p:cxnSp>
      <p:cxnSp>
        <p:nvCxnSpPr>
          <p:cNvPr id="16" name="直接箭头连接符 15"/>
          <p:cNvCxnSpPr/>
          <p:nvPr/>
        </p:nvCxnSpPr>
        <p:spPr bwMode="auto">
          <a:xfrm>
            <a:off x="6588224" y="1484784"/>
            <a:ext cx="0" cy="504056"/>
          </a:xfrm>
          <a:prstGeom prst="straightConnector1">
            <a:avLst/>
          </a:prstGeom>
          <a:gradFill rotWithShape="1">
            <a:gsLst>
              <a:gs pos="0">
                <a:schemeClr val="accent1"/>
              </a:gs>
              <a:gs pos="100000">
                <a:schemeClr val="bg1">
                  <a:alpha val="98000"/>
                </a:schemeClr>
              </a:gs>
            </a:gsLst>
            <a:lin ang="5400000" scaled="1"/>
          </a:gradFill>
          <a:ln w="25400" cap="flat" cmpd="sng" algn="ctr">
            <a:solidFill>
              <a:srgbClr val="0070C0"/>
            </a:solidFill>
            <a:prstDash val="solid"/>
            <a:round/>
            <a:headEnd type="none" w="med" len="med"/>
            <a:tailEnd type="arrow"/>
          </a:ln>
          <a:effectLst/>
        </p:spPr>
      </p:cxnSp>
      <p:cxnSp>
        <p:nvCxnSpPr>
          <p:cNvPr id="17" name="直接箭头连接符 16"/>
          <p:cNvCxnSpPr/>
          <p:nvPr/>
        </p:nvCxnSpPr>
        <p:spPr bwMode="auto">
          <a:xfrm>
            <a:off x="4437112" y="1484784"/>
            <a:ext cx="0" cy="1296144"/>
          </a:xfrm>
          <a:prstGeom prst="straightConnector1">
            <a:avLst/>
          </a:prstGeom>
          <a:gradFill rotWithShape="1">
            <a:gsLst>
              <a:gs pos="0">
                <a:schemeClr val="accent1"/>
              </a:gs>
              <a:gs pos="100000">
                <a:schemeClr val="bg1">
                  <a:alpha val="98000"/>
                </a:schemeClr>
              </a:gs>
            </a:gsLst>
            <a:lin ang="5400000" scaled="1"/>
          </a:gradFill>
          <a:ln w="25400" cap="flat" cmpd="sng" algn="ctr">
            <a:solidFill>
              <a:srgbClr val="FF0000"/>
            </a:solidFill>
            <a:prstDash val="solid"/>
            <a:round/>
            <a:headEnd type="none" w="med" len="med"/>
            <a:tailEnd type="arrow"/>
          </a:ln>
          <a:effectLst/>
        </p:spPr>
      </p:cxnSp>
      <p:cxnSp>
        <p:nvCxnSpPr>
          <p:cNvPr id="18" name="肘形连接符 17"/>
          <p:cNvCxnSpPr/>
          <p:nvPr/>
        </p:nvCxnSpPr>
        <p:spPr bwMode="auto">
          <a:xfrm rot="10800000">
            <a:off x="1475656" y="2276872"/>
            <a:ext cx="1944216" cy="792088"/>
          </a:xfrm>
          <a:prstGeom prst="bentConnector3">
            <a:avLst>
              <a:gd name="adj1" fmla="val 46081"/>
            </a:avLst>
          </a:prstGeom>
          <a:gradFill rotWithShape="1">
            <a:gsLst>
              <a:gs pos="0">
                <a:schemeClr val="accent1"/>
              </a:gs>
              <a:gs pos="100000">
                <a:schemeClr val="bg1">
                  <a:alpha val="98000"/>
                </a:schemeClr>
              </a:gs>
            </a:gsLst>
            <a:lin ang="5400000" scaled="1"/>
          </a:gradFill>
          <a:ln w="25400" cap="flat" cmpd="sng" algn="ctr">
            <a:solidFill>
              <a:srgbClr val="FF0000"/>
            </a:solidFill>
            <a:prstDash val="solid"/>
            <a:round/>
            <a:headEnd type="none" w="med" len="med"/>
            <a:tailEnd type="arrow"/>
          </a:ln>
          <a:effectLst/>
        </p:spPr>
      </p:cxnSp>
      <p:cxnSp>
        <p:nvCxnSpPr>
          <p:cNvPr id="19" name="直接箭头连接符 18"/>
          <p:cNvCxnSpPr/>
          <p:nvPr/>
        </p:nvCxnSpPr>
        <p:spPr bwMode="auto">
          <a:xfrm>
            <a:off x="4211960" y="3406314"/>
            <a:ext cx="0" cy="504056"/>
          </a:xfrm>
          <a:prstGeom prst="straightConnector1">
            <a:avLst/>
          </a:prstGeom>
          <a:gradFill rotWithShape="1">
            <a:gsLst>
              <a:gs pos="0">
                <a:schemeClr val="accent1"/>
              </a:gs>
              <a:gs pos="100000">
                <a:schemeClr val="bg1">
                  <a:alpha val="98000"/>
                </a:schemeClr>
              </a:gs>
            </a:gsLst>
            <a:lin ang="5400000" scaled="1"/>
          </a:gradFill>
          <a:ln w="25400" cap="flat" cmpd="sng" algn="ctr">
            <a:solidFill>
              <a:srgbClr val="FF0000"/>
            </a:solidFill>
            <a:prstDash val="solid"/>
            <a:round/>
            <a:headEnd type="none" w="med" len="med"/>
            <a:tailEnd type="arrow"/>
          </a:ln>
          <a:effectLst/>
        </p:spPr>
      </p:cxnSp>
      <p:sp>
        <p:nvSpPr>
          <p:cNvPr id="20" name="矩形 19"/>
          <p:cNvSpPr/>
          <p:nvPr/>
        </p:nvSpPr>
        <p:spPr bwMode="auto">
          <a:xfrm>
            <a:off x="3419872" y="3910370"/>
            <a:ext cx="1440160" cy="526742"/>
          </a:xfrm>
          <a:prstGeom prst="rect">
            <a:avLst/>
          </a:prstGeom>
          <a:noFill/>
          <a:ln w="25400"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bg1"/>
              </a:solidFill>
              <a:effectLst/>
              <a:latin typeface="Arial" pitchFamily="34" charset="0"/>
              <a:ea typeface="宋体" pitchFamily="2" charset="-122"/>
            </a:endParaRPr>
          </a:p>
        </p:txBody>
      </p:sp>
      <p:sp>
        <p:nvSpPr>
          <p:cNvPr id="21" name="矩形 20"/>
          <p:cNvSpPr/>
          <p:nvPr/>
        </p:nvSpPr>
        <p:spPr bwMode="auto">
          <a:xfrm>
            <a:off x="6444208" y="2528900"/>
            <a:ext cx="720080" cy="1129442"/>
          </a:xfrm>
          <a:prstGeom prst="rect">
            <a:avLst/>
          </a:prstGeom>
          <a:noFill/>
          <a:ln w="25400"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bg1"/>
              </a:solidFill>
              <a:effectLst/>
              <a:latin typeface="Arial" pitchFamily="34" charset="0"/>
              <a:ea typeface="宋体" pitchFamily="2" charset="-122"/>
            </a:endParaRPr>
          </a:p>
        </p:txBody>
      </p:sp>
      <p:sp>
        <p:nvSpPr>
          <p:cNvPr id="22" name="矩形 21"/>
          <p:cNvSpPr/>
          <p:nvPr/>
        </p:nvSpPr>
        <p:spPr bwMode="auto">
          <a:xfrm>
            <a:off x="1403648" y="5517232"/>
            <a:ext cx="2160240" cy="526742"/>
          </a:xfrm>
          <a:prstGeom prst="rect">
            <a:avLst/>
          </a:prstGeom>
          <a:noFill/>
          <a:ln w="25400"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bg1"/>
              </a:solidFill>
              <a:effectLst/>
              <a:latin typeface="Arial" pitchFamily="34" charset="0"/>
              <a:ea typeface="宋体" pitchFamily="2" charset="-122"/>
            </a:endParaRPr>
          </a:p>
        </p:txBody>
      </p:sp>
      <p:sp>
        <p:nvSpPr>
          <p:cNvPr id="23" name="矩形 22"/>
          <p:cNvSpPr/>
          <p:nvPr/>
        </p:nvSpPr>
        <p:spPr bwMode="auto">
          <a:xfrm>
            <a:off x="5508104" y="5517232"/>
            <a:ext cx="2016224" cy="526742"/>
          </a:xfrm>
          <a:prstGeom prst="rect">
            <a:avLst/>
          </a:prstGeom>
          <a:noFill/>
          <a:ln w="25400"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bg1"/>
              </a:solidFill>
              <a:effectLst/>
              <a:latin typeface="Arial" pitchFamily="34" charset="0"/>
              <a:ea typeface="宋体" pitchFamily="2" charset="-122"/>
            </a:endParaRPr>
          </a:p>
        </p:txBody>
      </p:sp>
      <p:sp>
        <p:nvSpPr>
          <p:cNvPr id="24" name="矩形 23"/>
          <p:cNvSpPr/>
          <p:nvPr/>
        </p:nvSpPr>
        <p:spPr bwMode="auto">
          <a:xfrm>
            <a:off x="3726160" y="5642103"/>
            <a:ext cx="1421904" cy="276999"/>
          </a:xfrm>
          <a:prstGeom prst="rect">
            <a:avLst/>
          </a:prstGeom>
          <a:solidFill>
            <a:schemeClr val="accent1">
              <a:tint val="20000"/>
            </a:schemeClr>
          </a:solidFill>
          <a:ln w="25400" cap="flat" cmpd="sng" algn="ctr">
            <a:solidFill>
              <a:srgbClr val="FF0000"/>
            </a:solidFill>
            <a:prstDash val="sysDash"/>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0000"/>
                </a:solidFill>
                <a:effectLst/>
                <a:latin typeface="Arial" pitchFamily="34" charset="0"/>
                <a:ea typeface="宋体" pitchFamily="2" charset="-122"/>
              </a:rPr>
              <a:t>L1DCache</a:t>
            </a:r>
            <a:endParaRPr kumimoji="0" lang="zh-CN" altLang="en-US" sz="1800" b="1" i="0" u="none" strike="noStrike" cap="none" normalizeH="0" baseline="0" dirty="0" smtClean="0">
              <a:ln>
                <a:noFill/>
              </a:ln>
              <a:solidFill>
                <a:srgbClr val="FF0000"/>
              </a:solidFill>
              <a:effectLst/>
              <a:latin typeface="Arial" pitchFamily="34" charset="0"/>
              <a:ea typeface="宋体" pitchFamily="2" charset="-122"/>
            </a:endParaRPr>
          </a:p>
        </p:txBody>
      </p:sp>
      <p:cxnSp>
        <p:nvCxnSpPr>
          <p:cNvPr id="30" name="直接箭头连接符 29"/>
          <p:cNvCxnSpPr/>
          <p:nvPr/>
        </p:nvCxnSpPr>
        <p:spPr bwMode="auto">
          <a:xfrm>
            <a:off x="4860032" y="3093621"/>
            <a:ext cx="1584176" cy="0"/>
          </a:xfrm>
          <a:prstGeom prst="straightConnector1">
            <a:avLst/>
          </a:prstGeom>
          <a:gradFill rotWithShape="1">
            <a:gsLst>
              <a:gs pos="0">
                <a:schemeClr val="accent1"/>
              </a:gs>
              <a:gs pos="100000">
                <a:schemeClr val="bg1">
                  <a:alpha val="98000"/>
                </a:schemeClr>
              </a:gs>
            </a:gsLst>
            <a:lin ang="5400000" scaled="1"/>
          </a:gradFill>
          <a:ln w="25400" cap="flat" cmpd="sng" algn="ctr">
            <a:solidFill>
              <a:srgbClr val="FF0000"/>
            </a:solidFill>
            <a:prstDash val="solid"/>
            <a:round/>
            <a:headEnd type="none" w="med" len="med"/>
            <a:tailEnd type="arrow"/>
          </a:ln>
          <a:effectLst/>
        </p:spPr>
      </p:cxnSp>
      <p:cxnSp>
        <p:nvCxnSpPr>
          <p:cNvPr id="38" name="直接连接符 37"/>
          <p:cNvCxnSpPr/>
          <p:nvPr/>
        </p:nvCxnSpPr>
        <p:spPr bwMode="auto">
          <a:xfrm>
            <a:off x="7164288" y="2780928"/>
            <a:ext cx="360040" cy="0"/>
          </a:xfrm>
          <a:prstGeom prst="line">
            <a:avLst/>
          </a:prstGeom>
          <a:gradFill rotWithShape="1">
            <a:gsLst>
              <a:gs pos="0">
                <a:schemeClr val="accent1"/>
              </a:gs>
              <a:gs pos="100000">
                <a:schemeClr val="bg1">
                  <a:alpha val="98000"/>
                </a:schemeClr>
              </a:gs>
            </a:gsLst>
            <a:lin ang="5400000" scaled="1"/>
          </a:gradFill>
          <a:ln w="25400" cap="flat" cmpd="sng" algn="ctr">
            <a:solidFill>
              <a:srgbClr val="0070C0"/>
            </a:solidFill>
            <a:prstDash val="solid"/>
            <a:round/>
            <a:headEnd type="none" w="med" len="med"/>
            <a:tailEnd type="none" w="med" len="med"/>
          </a:ln>
          <a:effectLst/>
        </p:spPr>
      </p:cxnSp>
      <p:cxnSp>
        <p:nvCxnSpPr>
          <p:cNvPr id="40" name="直接连接符 39"/>
          <p:cNvCxnSpPr/>
          <p:nvPr/>
        </p:nvCxnSpPr>
        <p:spPr bwMode="auto">
          <a:xfrm flipV="1">
            <a:off x="7524328" y="1484784"/>
            <a:ext cx="0" cy="1296144"/>
          </a:xfrm>
          <a:prstGeom prst="line">
            <a:avLst/>
          </a:prstGeom>
          <a:gradFill rotWithShape="1">
            <a:gsLst>
              <a:gs pos="0">
                <a:schemeClr val="accent1"/>
              </a:gs>
              <a:gs pos="100000">
                <a:schemeClr val="bg1">
                  <a:alpha val="98000"/>
                </a:schemeClr>
              </a:gs>
            </a:gsLst>
            <a:lin ang="5400000" scaled="1"/>
          </a:gradFill>
          <a:ln w="25400" cap="flat" cmpd="sng" algn="ctr">
            <a:solidFill>
              <a:srgbClr val="0070C0"/>
            </a:solidFill>
            <a:prstDash val="solid"/>
            <a:round/>
            <a:headEnd type="none" w="med" len="med"/>
            <a:tailEnd type="none" w="med" len="med"/>
          </a:ln>
          <a:effectLst/>
        </p:spPr>
      </p:cxnSp>
      <p:cxnSp>
        <p:nvCxnSpPr>
          <p:cNvPr id="45" name="直接连接符 44"/>
          <p:cNvCxnSpPr/>
          <p:nvPr/>
        </p:nvCxnSpPr>
        <p:spPr bwMode="auto">
          <a:xfrm flipH="1">
            <a:off x="6588224" y="1484784"/>
            <a:ext cx="936104" cy="0"/>
          </a:xfrm>
          <a:prstGeom prst="line">
            <a:avLst/>
          </a:prstGeom>
          <a:gradFill rotWithShape="1">
            <a:gsLst>
              <a:gs pos="0">
                <a:schemeClr val="accent1"/>
              </a:gs>
              <a:gs pos="100000">
                <a:schemeClr val="bg1">
                  <a:alpha val="98000"/>
                </a:schemeClr>
              </a:gs>
            </a:gsLst>
            <a:lin ang="5400000" scaled="1"/>
          </a:gradFill>
          <a:ln w="25400" cap="flat" cmpd="sng" algn="ctr">
            <a:solidFill>
              <a:srgbClr val="0070C0"/>
            </a:solidFill>
            <a:prstDash val="solid"/>
            <a:round/>
            <a:headEnd type="none" w="med" len="med"/>
            <a:tailEnd type="none" w="med" len="med"/>
          </a:ln>
          <a:effectLst/>
        </p:spPr>
      </p:cxnSp>
      <p:cxnSp>
        <p:nvCxnSpPr>
          <p:cNvPr id="46" name="直接箭头连接符 45"/>
          <p:cNvCxnSpPr/>
          <p:nvPr/>
        </p:nvCxnSpPr>
        <p:spPr bwMode="auto">
          <a:xfrm>
            <a:off x="4211960" y="2288559"/>
            <a:ext cx="0" cy="504056"/>
          </a:xfrm>
          <a:prstGeom prst="straightConnector1">
            <a:avLst/>
          </a:prstGeom>
          <a:gradFill rotWithShape="1">
            <a:gsLst>
              <a:gs pos="0">
                <a:schemeClr val="accent1"/>
              </a:gs>
              <a:gs pos="100000">
                <a:schemeClr val="bg1">
                  <a:alpha val="98000"/>
                </a:schemeClr>
              </a:gs>
            </a:gsLst>
            <a:lin ang="5400000" scaled="1"/>
          </a:gradFill>
          <a:ln w="25400" cap="flat" cmpd="sng" algn="ctr">
            <a:solidFill>
              <a:srgbClr val="0070C0"/>
            </a:solidFill>
            <a:prstDash val="solid"/>
            <a:round/>
            <a:headEnd type="none" w="med" len="med"/>
            <a:tailEnd type="arrow"/>
          </a:ln>
          <a:effectLst/>
        </p:spPr>
      </p:cxnSp>
      <p:cxnSp>
        <p:nvCxnSpPr>
          <p:cNvPr id="47" name="直接箭头连接符 46"/>
          <p:cNvCxnSpPr/>
          <p:nvPr/>
        </p:nvCxnSpPr>
        <p:spPr bwMode="auto">
          <a:xfrm>
            <a:off x="4228438" y="3406314"/>
            <a:ext cx="0" cy="504056"/>
          </a:xfrm>
          <a:prstGeom prst="straightConnector1">
            <a:avLst/>
          </a:prstGeom>
          <a:gradFill rotWithShape="1">
            <a:gsLst>
              <a:gs pos="0">
                <a:schemeClr val="accent1"/>
              </a:gs>
              <a:gs pos="100000">
                <a:schemeClr val="bg1">
                  <a:alpha val="98000"/>
                </a:schemeClr>
              </a:gs>
            </a:gsLst>
            <a:lin ang="5400000" scaled="1"/>
          </a:gradFill>
          <a:ln w="25400" cap="flat" cmpd="sng" algn="ctr">
            <a:solidFill>
              <a:srgbClr val="0070C0"/>
            </a:solidFill>
            <a:prstDash val="solid"/>
            <a:round/>
            <a:headEnd type="none" w="med" len="med"/>
            <a:tailEnd type="arrow"/>
          </a:ln>
          <a:effectLst/>
        </p:spPr>
      </p:cxnSp>
      <p:sp>
        <p:nvSpPr>
          <p:cNvPr id="48" name="矩形 47"/>
          <p:cNvSpPr/>
          <p:nvPr/>
        </p:nvSpPr>
        <p:spPr bwMode="auto">
          <a:xfrm>
            <a:off x="3419872" y="3910370"/>
            <a:ext cx="1512168" cy="549428"/>
          </a:xfrm>
          <a:prstGeom prst="rect">
            <a:avLst/>
          </a:prstGeom>
          <a:noFill/>
          <a:ln w="25400" cap="flat" cmpd="sng" algn="ctr">
            <a:solidFill>
              <a:srgbClr val="0070C0"/>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bg1"/>
              </a:solidFill>
              <a:effectLst/>
              <a:latin typeface="Arial" pitchFamily="34" charset="0"/>
              <a:ea typeface="宋体" pitchFamily="2" charset="-122"/>
            </a:endParaRPr>
          </a:p>
        </p:txBody>
      </p:sp>
      <p:cxnSp>
        <p:nvCxnSpPr>
          <p:cNvPr id="26" name="直接连接符 25"/>
          <p:cNvCxnSpPr/>
          <p:nvPr/>
        </p:nvCxnSpPr>
        <p:spPr>
          <a:xfrm>
            <a:off x="179390" y="656692"/>
            <a:ext cx="8569190" cy="0"/>
          </a:xfrm>
          <a:prstGeom prst="line">
            <a:avLst/>
          </a:prstGeom>
          <a:ln w="25400">
            <a:solidFill>
              <a:srgbClr val="0033CC"/>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79390" y="2518185"/>
            <a:ext cx="8569190" cy="0"/>
          </a:xfrm>
          <a:prstGeom prst="line">
            <a:avLst/>
          </a:prstGeom>
          <a:ln w="25400">
            <a:solidFill>
              <a:srgbClr val="0033CC"/>
            </a:solidFill>
            <a:prstDash val="sys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79390" y="3658342"/>
            <a:ext cx="8569190" cy="0"/>
          </a:xfrm>
          <a:prstGeom prst="line">
            <a:avLst/>
          </a:prstGeom>
          <a:ln w="25400">
            <a:solidFill>
              <a:srgbClr val="0033CC"/>
            </a:solidFill>
            <a:prstDash val="sys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79390" y="6381410"/>
            <a:ext cx="8569190" cy="0"/>
          </a:xfrm>
          <a:prstGeom prst="line">
            <a:avLst/>
          </a:prstGeom>
          <a:ln w="25400">
            <a:solidFill>
              <a:srgbClr val="0033CC"/>
            </a:solidFill>
            <a:prstDash val="sysDash"/>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884460" y="1175210"/>
            <a:ext cx="864120" cy="369332"/>
          </a:xfrm>
          <a:prstGeom prst="rect">
            <a:avLst/>
          </a:prstGeom>
          <a:noFill/>
        </p:spPr>
        <p:txBody>
          <a:bodyPr wrap="square" rtlCol="0">
            <a:spAutoFit/>
          </a:bodyPr>
          <a:lstStyle/>
          <a:p>
            <a:pPr algn="ctr"/>
            <a:r>
              <a:rPr lang="en-US" altLang="zh-CN" dirty="0">
                <a:solidFill>
                  <a:srgbClr val="0033CC"/>
                </a:solidFill>
              </a:rPr>
              <a:t>EX1</a:t>
            </a:r>
            <a:endParaRPr lang="zh-CN" altLang="en-US" dirty="0">
              <a:solidFill>
                <a:srgbClr val="0033CC"/>
              </a:solidFill>
            </a:endParaRPr>
          </a:p>
        </p:txBody>
      </p:sp>
      <p:sp>
        <p:nvSpPr>
          <p:cNvPr id="32" name="TextBox 31"/>
          <p:cNvSpPr txBox="1"/>
          <p:nvPr/>
        </p:nvSpPr>
        <p:spPr>
          <a:xfrm>
            <a:off x="7903631" y="219998"/>
            <a:ext cx="864120" cy="369332"/>
          </a:xfrm>
          <a:prstGeom prst="rect">
            <a:avLst/>
          </a:prstGeom>
          <a:noFill/>
        </p:spPr>
        <p:txBody>
          <a:bodyPr wrap="square" rtlCol="0">
            <a:spAutoFit/>
          </a:bodyPr>
          <a:lstStyle/>
          <a:p>
            <a:r>
              <a:rPr lang="en-US" altLang="zh-CN" dirty="0" smtClean="0">
                <a:solidFill>
                  <a:srgbClr val="0033CC"/>
                </a:solidFill>
              </a:rPr>
              <a:t>Issue</a:t>
            </a:r>
            <a:endParaRPr lang="zh-CN" altLang="en-US" dirty="0">
              <a:solidFill>
                <a:srgbClr val="0033CC"/>
              </a:solidFill>
            </a:endParaRPr>
          </a:p>
        </p:txBody>
      </p:sp>
      <p:sp>
        <p:nvSpPr>
          <p:cNvPr id="33" name="TextBox 32"/>
          <p:cNvSpPr txBox="1"/>
          <p:nvPr/>
        </p:nvSpPr>
        <p:spPr>
          <a:xfrm>
            <a:off x="7903631" y="2884295"/>
            <a:ext cx="864120" cy="369332"/>
          </a:xfrm>
          <a:prstGeom prst="rect">
            <a:avLst/>
          </a:prstGeom>
          <a:noFill/>
        </p:spPr>
        <p:txBody>
          <a:bodyPr wrap="square" rtlCol="0">
            <a:spAutoFit/>
          </a:bodyPr>
          <a:lstStyle/>
          <a:p>
            <a:pPr algn="ctr"/>
            <a:r>
              <a:rPr lang="en-US" altLang="zh-CN" dirty="0" smtClean="0">
                <a:solidFill>
                  <a:srgbClr val="0033CC"/>
                </a:solidFill>
              </a:rPr>
              <a:t>EX2</a:t>
            </a:r>
            <a:endParaRPr lang="zh-CN" altLang="en-US" dirty="0">
              <a:solidFill>
                <a:srgbClr val="0033CC"/>
              </a:solidFill>
            </a:endParaRPr>
          </a:p>
        </p:txBody>
      </p:sp>
      <p:sp>
        <p:nvSpPr>
          <p:cNvPr id="34" name="TextBox 33"/>
          <p:cNvSpPr txBox="1"/>
          <p:nvPr/>
        </p:nvSpPr>
        <p:spPr>
          <a:xfrm>
            <a:off x="7903631" y="4643844"/>
            <a:ext cx="864120" cy="369332"/>
          </a:xfrm>
          <a:prstGeom prst="rect">
            <a:avLst/>
          </a:prstGeom>
          <a:noFill/>
        </p:spPr>
        <p:txBody>
          <a:bodyPr wrap="square" rtlCol="0">
            <a:spAutoFit/>
          </a:bodyPr>
          <a:lstStyle/>
          <a:p>
            <a:pPr algn="ctr"/>
            <a:r>
              <a:rPr lang="en-US" altLang="zh-CN" dirty="0" smtClean="0">
                <a:solidFill>
                  <a:srgbClr val="0033CC"/>
                </a:solidFill>
              </a:rPr>
              <a:t>EX3</a:t>
            </a:r>
            <a:endParaRPr lang="zh-CN" altLang="en-US" dirty="0">
              <a:solidFill>
                <a:srgbClr val="0033CC"/>
              </a:solidFill>
            </a:endParaRPr>
          </a:p>
        </p:txBody>
      </p:sp>
      <p:sp>
        <p:nvSpPr>
          <p:cNvPr id="35" name="TextBox 34"/>
          <p:cNvSpPr txBox="1"/>
          <p:nvPr/>
        </p:nvSpPr>
        <p:spPr>
          <a:xfrm>
            <a:off x="1763610" y="2518185"/>
            <a:ext cx="1656262" cy="369332"/>
          </a:xfrm>
          <a:prstGeom prst="rect">
            <a:avLst/>
          </a:prstGeom>
          <a:noFill/>
        </p:spPr>
        <p:txBody>
          <a:bodyPr wrap="square" rtlCol="0">
            <a:spAutoFit/>
          </a:bodyPr>
          <a:lstStyle/>
          <a:p>
            <a:r>
              <a:rPr lang="en-US" altLang="zh-CN" dirty="0" smtClean="0">
                <a:solidFill>
                  <a:srgbClr val="FF0000"/>
                </a:solidFill>
              </a:rPr>
              <a:t>DMMU</a:t>
            </a:r>
            <a:r>
              <a:rPr lang="zh-CN" altLang="en-US" dirty="0" smtClean="0">
                <a:solidFill>
                  <a:srgbClr val="FF0000"/>
                </a:solidFill>
              </a:rPr>
              <a:t>未就绪</a:t>
            </a:r>
            <a:endParaRPr lang="zh-CN" altLang="en-US" dirty="0">
              <a:solidFill>
                <a:srgbClr val="FF0000"/>
              </a:solidFill>
            </a:endParaRPr>
          </a:p>
        </p:txBody>
      </p:sp>
    </p:spTree>
    <p:extLst>
      <p:ext uri="{BB962C8B-B14F-4D97-AF65-F5344CB8AC3E}">
        <p14:creationId xmlns:p14="http://schemas.microsoft.com/office/powerpoint/2010/main" val="2441655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par>
                                <p:cTn id="18" presetID="1" presetClass="entr" presetSubtype="0" fill="hold" grpId="0" nodeType="withEffect">
                                  <p:stCondLst>
                                    <p:cond delay="0"/>
                                  </p:stCondLst>
                                  <p:childTnLst>
                                    <p:set>
                                      <p:cBhvr>
                                        <p:cTn id="19" dur="1" fill="hold">
                                          <p:stCondLst>
                                            <p:cond delay="0"/>
                                          </p:stCondLst>
                                        </p:cTn>
                                        <p:tgtEl>
                                          <p:spTgt spid="35"/>
                                        </p:tgtEl>
                                        <p:attrNameLst>
                                          <p:attrName>style.visibility</p:attrName>
                                        </p:attrNameLst>
                                      </p:cBhvr>
                                      <p:to>
                                        <p:strVal val="visible"/>
                                      </p:to>
                                    </p:set>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par>
                                <p:cTn id="28" presetID="10"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subTnLst>
                                    <p:set>
                                      <p:cBhvr override="childStyle">
                                        <p:cTn dur="1" fill="hold" display="0" masterRel="nextClick" afterEffect="1"/>
                                        <p:tgtEl>
                                          <p:spTgt spid="40"/>
                                        </p:tgtEl>
                                        <p:attrNameLst>
                                          <p:attrName>style.visibility</p:attrName>
                                        </p:attrNameLst>
                                      </p:cBhvr>
                                      <p:to>
                                        <p:strVal val="hidden"/>
                                      </p:to>
                                    </p:set>
                                  </p:subTnLst>
                                </p:cTn>
                              </p:par>
                              <p:par>
                                <p:cTn id="39" presetID="10" presetClass="entr" presetSubtype="0" fill="hold" nodeType="with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subTnLst>
                                    <p:set>
                                      <p:cBhvr override="childStyle">
                                        <p:cTn dur="1" fill="hold" display="0" masterRel="nextClick" afterEffect="1"/>
                                        <p:tgtEl>
                                          <p:spTgt spid="38"/>
                                        </p:tgtEl>
                                        <p:attrNameLst>
                                          <p:attrName>style.visibility</p:attrName>
                                        </p:attrNameLst>
                                      </p:cBhvr>
                                      <p:to>
                                        <p:strVal val="hidden"/>
                                      </p:to>
                                    </p:set>
                                  </p:subTnLst>
                                </p:cTn>
                              </p:par>
                              <p:par>
                                <p:cTn id="42" presetID="10" presetClass="entr" presetSubtype="0" fill="hold" nodeType="with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fade">
                                      <p:cBhvr>
                                        <p:cTn id="44" dur="500"/>
                                        <p:tgtEl>
                                          <p:spTgt spid="45"/>
                                        </p:tgtEl>
                                      </p:cBhvr>
                                    </p:animEffect>
                                  </p:childTnLst>
                                  <p:subTnLst>
                                    <p:set>
                                      <p:cBhvr override="childStyle">
                                        <p:cTn dur="1" fill="hold" display="0" masterRel="nextClick" afterEffect="1"/>
                                        <p:tgtEl>
                                          <p:spTgt spid="45"/>
                                        </p:tgtEl>
                                        <p:attrNameLst>
                                          <p:attrName>style.visibility</p:attrName>
                                        </p:attrNameLst>
                                      </p:cBhvr>
                                      <p:to>
                                        <p:strVal val="hidden"/>
                                      </p:to>
                                    </p:set>
                                  </p:subTnLst>
                                </p:cTn>
                              </p:par>
                              <p:par>
                                <p:cTn id="45" presetID="10"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par>
                                <p:cTn id="48" presetID="10" presetClass="entr" presetSubtype="0" fill="hold"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subTnLst>
                                    <p:set>
                                      <p:cBhvr override="childStyle">
                                        <p:cTn dur="1" fill="hold" display="0" masterRel="sameClick" afterEffect="1">
                                          <p:stCondLst>
                                            <p:cond evt="end" delay="0">
                                              <p:tn val="48"/>
                                            </p:cond>
                                          </p:stCondLst>
                                        </p:cTn>
                                        <p:tgtEl>
                                          <p:spTgt spid="15"/>
                                        </p:tgtEl>
                                        <p:attrNameLst>
                                          <p:attrName>style.visibility</p:attrName>
                                        </p:attrNameLst>
                                      </p:cBhvr>
                                      <p:to>
                                        <p:strVal val="hidden"/>
                                      </p:to>
                                    </p:set>
                                  </p:subTnLst>
                                </p:cTn>
                              </p:par>
                              <p:par>
                                <p:cTn id="51" presetID="10" presetClass="entr" presetSubtype="0" fill="hold"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subTnLst>
                                    <p:set>
                                      <p:cBhvr override="childStyle">
                                        <p:cTn dur="1" fill="hold" display="0" masterRel="sameClick" afterEffect="1">
                                          <p:stCondLst>
                                            <p:cond evt="end" delay="0">
                                              <p:tn val="51"/>
                                            </p:cond>
                                          </p:stCondLst>
                                        </p:cTn>
                                        <p:tgtEl>
                                          <p:spTgt spid="14"/>
                                        </p:tgtEl>
                                        <p:attrNameLst>
                                          <p:attrName>style.visibility</p:attrName>
                                        </p:attrNameLst>
                                      </p:cBhvr>
                                      <p:to>
                                        <p:strVal val="hidden"/>
                                      </p:to>
                                    </p:set>
                                  </p:subTnLst>
                                </p:cTn>
                              </p:par>
                              <p:par>
                                <p:cTn id="54" presetID="10" presetClass="entr" presetSubtype="0" fill="hold"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childTnLst>
                                  <p:subTnLst>
                                    <p:set>
                                      <p:cBhvr override="childStyle">
                                        <p:cTn dur="1" fill="hold" display="0" masterRel="sameClick" afterEffect="1">
                                          <p:stCondLst>
                                            <p:cond evt="end" delay="0">
                                              <p:tn val="54"/>
                                            </p:cond>
                                          </p:stCondLst>
                                        </p:cTn>
                                        <p:tgtEl>
                                          <p:spTgt spid="13"/>
                                        </p:tgtEl>
                                        <p:attrNameLst>
                                          <p:attrName>style.visibility</p:attrName>
                                        </p:attrNameLst>
                                      </p:cBhvr>
                                      <p:to>
                                        <p:strVal val="hidden"/>
                                      </p:to>
                                    </p:set>
                                  </p:subTnLst>
                                </p:cTn>
                              </p:par>
                              <p:par>
                                <p:cTn id="57" presetID="10" presetClass="entr" presetSubtype="0" fill="hold" nodeType="with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fade">
                                      <p:cBhvr>
                                        <p:cTn id="59" dur="500"/>
                                        <p:tgtEl>
                                          <p:spTgt spid="12"/>
                                        </p:tgtEl>
                                      </p:cBhvr>
                                    </p:animEffect>
                                  </p:childTnLst>
                                  <p:subTnLst>
                                    <p:set>
                                      <p:cBhvr override="childStyle">
                                        <p:cTn dur="1" fill="hold" display="0" masterRel="sameClick" afterEffect="1">
                                          <p:stCondLst>
                                            <p:cond evt="end" delay="0">
                                              <p:tn val="57"/>
                                            </p:cond>
                                          </p:stCondLst>
                                        </p:cTn>
                                        <p:tgtEl>
                                          <p:spTgt spid="12"/>
                                        </p:tgtEl>
                                        <p:attrNameLst>
                                          <p:attrName>style.visibility</p:attrName>
                                        </p:attrNameLst>
                                      </p:cBhvr>
                                      <p:to>
                                        <p:strVal val="hidden"/>
                                      </p:to>
                                    </p:set>
                                  </p:subTnLst>
                                </p:cTn>
                              </p:par>
                              <p:par>
                                <p:cTn id="60" presetID="10" presetClass="entr" presetSubtype="0" fill="hold" nodeType="with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fade">
                                      <p:cBhvr>
                                        <p:cTn id="62" dur="500"/>
                                        <p:tgtEl>
                                          <p:spTgt spid="11"/>
                                        </p:tgtEl>
                                      </p:cBhvr>
                                    </p:animEffect>
                                  </p:childTnLst>
                                  <p:subTnLst>
                                    <p:set>
                                      <p:cBhvr override="childStyle">
                                        <p:cTn dur="1" fill="hold" display="0" masterRel="sameClick" afterEffect="1">
                                          <p:stCondLst>
                                            <p:cond evt="end" delay="0">
                                              <p:tn val="60"/>
                                            </p:cond>
                                          </p:stCondLst>
                                        </p:cTn>
                                        <p:tgtEl>
                                          <p:spTgt spid="11"/>
                                        </p:tgtEl>
                                        <p:attrNameLst>
                                          <p:attrName>style.visibility</p:attrName>
                                        </p:attrNameLst>
                                      </p:cBhvr>
                                      <p:to>
                                        <p:strVal val="hidden"/>
                                      </p:to>
                                    </p:set>
                                  </p:subTnLst>
                                </p:cTn>
                              </p:par>
                            </p:childTnLst>
                          </p:cTn>
                        </p:par>
                        <p:par>
                          <p:cTn id="63" fill="hold">
                            <p:stCondLst>
                              <p:cond delay="500"/>
                            </p:stCondLst>
                            <p:childTnLst>
                              <p:par>
                                <p:cTn id="64" presetID="10" presetClass="entr" presetSubtype="0" fill="hold" nodeType="afterEffect">
                                  <p:stCondLst>
                                    <p:cond delay="500"/>
                                  </p:stCondLst>
                                  <p:childTnLst>
                                    <p:set>
                                      <p:cBhvr>
                                        <p:cTn id="65" dur="1" fill="hold">
                                          <p:stCondLst>
                                            <p:cond delay="0"/>
                                          </p:stCondLst>
                                        </p:cTn>
                                        <p:tgtEl>
                                          <p:spTgt spid="46"/>
                                        </p:tgtEl>
                                        <p:attrNameLst>
                                          <p:attrName>style.visibility</p:attrName>
                                        </p:attrNameLst>
                                      </p:cBhvr>
                                      <p:to>
                                        <p:strVal val="visible"/>
                                      </p:to>
                                    </p:set>
                                    <p:animEffect transition="in" filter="fade">
                                      <p:cBhvr>
                                        <p:cTn id="66"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47"/>
                                        </p:tgtEl>
                                        <p:attrNameLst>
                                          <p:attrName>style.visibility</p:attrName>
                                        </p:attrNameLst>
                                      </p:cBhvr>
                                      <p:to>
                                        <p:strVal val="visible"/>
                                      </p:to>
                                    </p:set>
                                    <p:animEffect transition="in" filter="fade">
                                      <p:cBhvr>
                                        <p:cTn id="71" dur="500"/>
                                        <p:tgtEl>
                                          <p:spTgt spid="47"/>
                                        </p:tgtEl>
                                      </p:cBhvr>
                                    </p:animEffect>
                                  </p:childTnLst>
                                  <p:subTnLst>
                                    <p:set>
                                      <p:cBhvr override="childStyle">
                                        <p:cTn dur="1" fill="hold" display="0" masterRel="nextClick" afterEffect="1"/>
                                        <p:tgtEl>
                                          <p:spTgt spid="47"/>
                                        </p:tgtEl>
                                        <p:attrNameLst>
                                          <p:attrName>style.visibility</p:attrName>
                                        </p:attrNameLst>
                                      </p:cBhvr>
                                      <p:to>
                                        <p:strVal val="hidden"/>
                                      </p:to>
                                    </p:set>
                                  </p:sub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48"/>
                                        </p:tgtEl>
                                        <p:attrNameLst>
                                          <p:attrName>style.visibility</p:attrName>
                                        </p:attrNameLst>
                                      </p:cBhvr>
                                      <p:to>
                                        <p:strVal val="visible"/>
                                      </p:to>
                                    </p:set>
                                    <p:animEffect transition="in" filter="fade">
                                      <p:cBhvr>
                                        <p:cTn id="76" dur="500"/>
                                        <p:tgtEl>
                                          <p:spTgt spid="4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500"/>
                                        <p:tgtEl>
                                          <p:spTgt spid="2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fade">
                                      <p:cBhvr>
                                        <p:cTn id="8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48" grpId="0" animBg="1"/>
      <p:bldP spid="3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instruction </a:t>
            </a:r>
            <a:r>
              <a:rPr lang="en-US" altLang="zh-CN" dirty="0" smtClean="0"/>
              <a:t>sequence of Load/Store</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418744921"/>
              </p:ext>
            </p:extLst>
          </p:nvPr>
        </p:nvGraphicFramePr>
        <p:xfrm>
          <a:off x="912117" y="1335326"/>
          <a:ext cx="7188372" cy="4037940"/>
        </p:xfrm>
        <a:graphic>
          <a:graphicData uri="http://schemas.openxmlformats.org/drawingml/2006/table">
            <a:tbl>
              <a:tblPr firstRow="1" bandRow="1">
                <a:tableStyleId>{5C22544A-7EE6-4342-B048-85BDC9FD1C3A}</a:tableStyleId>
              </a:tblPr>
              <a:tblGrid>
                <a:gridCol w="2396124"/>
                <a:gridCol w="2396124"/>
                <a:gridCol w="2396124"/>
              </a:tblGrid>
              <a:tr h="448660">
                <a:tc>
                  <a:txBody>
                    <a:bodyPr/>
                    <a:lstStyle/>
                    <a:p>
                      <a:r>
                        <a:rPr lang="en-US" altLang="zh-CN" dirty="0" smtClean="0"/>
                        <a:t>Address</a:t>
                      </a:r>
                      <a:endParaRPr lang="zh-CN" altLang="en-US" dirty="0"/>
                    </a:p>
                  </a:txBody>
                  <a:tcPr anchor="ctr"/>
                </a:tc>
                <a:tc>
                  <a:txBody>
                    <a:bodyPr/>
                    <a:lstStyle/>
                    <a:p>
                      <a:r>
                        <a:rPr lang="en-US" altLang="zh-CN" dirty="0" smtClean="0"/>
                        <a:t>Load/Store</a:t>
                      </a:r>
                      <a:endParaRPr lang="zh-CN" altLang="en-US" dirty="0"/>
                    </a:p>
                  </a:txBody>
                  <a:tcPr anchor="ctr"/>
                </a:tc>
                <a:tc>
                  <a:txBody>
                    <a:bodyPr/>
                    <a:lstStyle/>
                    <a:p>
                      <a:r>
                        <a:rPr lang="en-US" altLang="zh-CN" dirty="0" smtClean="0"/>
                        <a:t>Order</a:t>
                      </a:r>
                      <a:endParaRPr lang="zh-CN" altLang="en-US" dirty="0"/>
                    </a:p>
                  </a:txBody>
                  <a:tcPr anchor="ctr"/>
                </a:tc>
              </a:tr>
              <a:tr h="448660">
                <a:tc rowSpan="4">
                  <a:txBody>
                    <a:bodyPr/>
                    <a:lstStyle/>
                    <a:p>
                      <a:r>
                        <a:rPr lang="en-US" altLang="zh-CN" dirty="0" smtClean="0"/>
                        <a:t>Same Address</a:t>
                      </a:r>
                      <a:endParaRPr lang="zh-CN" altLang="en-US" dirty="0"/>
                    </a:p>
                  </a:txBody>
                  <a:tcPr anchor="ctr"/>
                </a:tc>
                <a:tc>
                  <a:txBody>
                    <a:bodyPr/>
                    <a:lstStyle/>
                    <a:p>
                      <a:r>
                        <a:rPr lang="en-US" altLang="zh-CN" dirty="0" smtClean="0">
                          <a:solidFill>
                            <a:schemeClr val="tx1"/>
                          </a:solidFill>
                        </a:rPr>
                        <a:t>Load , Load</a:t>
                      </a:r>
                    </a:p>
                  </a:txBody>
                  <a:tcPr anchor="ctr"/>
                </a:tc>
                <a:tc rowSpan="4">
                  <a:txBody>
                    <a:bodyPr/>
                    <a:lstStyle/>
                    <a:p>
                      <a:r>
                        <a:rPr lang="en-US" altLang="zh-CN" dirty="0" smtClean="0"/>
                        <a:t>In Order</a:t>
                      </a:r>
                      <a:endParaRPr lang="zh-CN" altLang="en-US" dirty="0"/>
                    </a:p>
                  </a:txBody>
                  <a:tcPr anchor="ctr"/>
                </a:tc>
              </a:tr>
              <a:tr h="448660">
                <a:tc vMerge="1">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Store , Load</a:t>
                      </a:r>
                    </a:p>
                  </a:txBody>
                  <a:tcPr anchor="ctr"/>
                </a:tc>
                <a:tc vMerge="1">
                  <a:txBody>
                    <a:bodyPr/>
                    <a:lstStyle/>
                    <a:p>
                      <a:endParaRPr lang="zh-CN" altLang="en-US" dirty="0"/>
                    </a:p>
                  </a:txBody>
                  <a:tcPr/>
                </a:tc>
              </a:tr>
              <a:tr h="448660">
                <a:tc vMerge="1">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Load , Store</a:t>
                      </a:r>
                    </a:p>
                  </a:txBody>
                  <a:tcPr anchor="ctr"/>
                </a:tc>
                <a:tc vMerge="1">
                  <a:txBody>
                    <a:bodyPr/>
                    <a:lstStyle/>
                    <a:p>
                      <a:endParaRPr lang="zh-CN" altLang="en-US" dirty="0"/>
                    </a:p>
                  </a:txBody>
                  <a:tcPr/>
                </a:tc>
              </a:tr>
              <a:tr h="448660">
                <a:tc vMerge="1">
                  <a:txBody>
                    <a:bodyPr/>
                    <a:lstStyle/>
                    <a:p>
                      <a:endParaRPr lang="zh-CN" altLang="en-US" dirty="0"/>
                    </a:p>
                  </a:txBody>
                  <a:tcPr/>
                </a:tc>
                <a:tc>
                  <a:txBody>
                    <a:bodyPr/>
                    <a:lstStyle/>
                    <a:p>
                      <a:r>
                        <a:rPr lang="en-US" altLang="zh-CN" dirty="0" smtClean="0"/>
                        <a:t>Store,</a:t>
                      </a:r>
                      <a:r>
                        <a:rPr lang="en-US" altLang="zh-CN" baseline="0" dirty="0" smtClean="0"/>
                        <a:t> Store</a:t>
                      </a:r>
                      <a:endParaRPr lang="zh-CN" altLang="en-US" dirty="0"/>
                    </a:p>
                  </a:txBody>
                  <a:tcPr anchor="ctr"/>
                </a:tc>
                <a:tc vMerge="1">
                  <a:txBody>
                    <a:bodyPr/>
                    <a:lstStyle/>
                    <a:p>
                      <a:endParaRPr lang="zh-CN" altLang="en-US" dirty="0"/>
                    </a:p>
                  </a:txBody>
                  <a:tcPr/>
                </a:tc>
              </a:tr>
              <a:tr h="448660">
                <a:tc rowSpan="4">
                  <a:txBody>
                    <a:bodyPr/>
                    <a:lstStyle/>
                    <a:p>
                      <a:r>
                        <a:rPr lang="en-US" altLang="zh-CN" dirty="0" smtClean="0"/>
                        <a:t>Different Address</a:t>
                      </a:r>
                      <a:endParaRPr lang="zh-CN" altLang="en-US" dirty="0"/>
                    </a:p>
                  </a:txBody>
                  <a:tcPr anchor="ctr"/>
                </a:tc>
                <a:tc>
                  <a:txBody>
                    <a:bodyPr/>
                    <a:lstStyle/>
                    <a:p>
                      <a:r>
                        <a:rPr lang="en-US" altLang="zh-CN" dirty="0" smtClean="0">
                          <a:solidFill>
                            <a:schemeClr val="tx1"/>
                          </a:solidFill>
                        </a:rPr>
                        <a:t>Load , Load</a:t>
                      </a:r>
                    </a:p>
                  </a:txBody>
                  <a:tcPr anchor="ctr"/>
                </a:tc>
                <a:tc>
                  <a:txBody>
                    <a:bodyPr/>
                    <a:lstStyle/>
                    <a:p>
                      <a:r>
                        <a:rPr lang="en-US" altLang="zh-CN" dirty="0" smtClean="0"/>
                        <a:t>Out of order</a:t>
                      </a:r>
                      <a:endParaRPr lang="zh-CN" altLang="en-US" dirty="0"/>
                    </a:p>
                  </a:txBody>
                  <a:tcPr anchor="ctr"/>
                </a:tc>
              </a:tr>
              <a:tr h="448660">
                <a:tc vMerge="1">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Store , Load</a:t>
                      </a:r>
                    </a:p>
                  </a:txBody>
                  <a:tcPr anchor="ctr"/>
                </a:tc>
                <a:tc>
                  <a:txBody>
                    <a:bodyPr/>
                    <a:lstStyle/>
                    <a:p>
                      <a:r>
                        <a:rPr lang="en-US" altLang="zh-CN" dirty="0" smtClean="0"/>
                        <a:t>Out of</a:t>
                      </a:r>
                      <a:r>
                        <a:rPr lang="en-US" altLang="zh-CN" baseline="0" dirty="0" smtClean="0"/>
                        <a:t> order</a:t>
                      </a:r>
                      <a:endParaRPr lang="zh-CN" altLang="en-US" dirty="0"/>
                    </a:p>
                  </a:txBody>
                  <a:tcPr anchor="ctr"/>
                </a:tc>
              </a:tr>
              <a:tr h="448660">
                <a:tc vMerge="1">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Load , Store</a:t>
                      </a:r>
                    </a:p>
                  </a:txBody>
                  <a:tcPr anchor="ctr"/>
                </a:tc>
                <a:tc>
                  <a:txBody>
                    <a:bodyPr/>
                    <a:lstStyle/>
                    <a:p>
                      <a:r>
                        <a:rPr lang="en-US" altLang="zh-CN" dirty="0" smtClean="0"/>
                        <a:t>In order</a:t>
                      </a:r>
                      <a:endParaRPr lang="zh-CN" altLang="en-US" dirty="0"/>
                    </a:p>
                  </a:txBody>
                  <a:tcPr anchor="ctr"/>
                </a:tc>
              </a:tr>
              <a:tr h="448660">
                <a:tc vMerge="1">
                  <a:txBody>
                    <a:bodyPr/>
                    <a:lstStyle/>
                    <a:p>
                      <a:endParaRPr lang="zh-CN" altLang="en-US" dirty="0"/>
                    </a:p>
                  </a:txBody>
                  <a:tcPr/>
                </a:tc>
                <a:tc>
                  <a:txBody>
                    <a:bodyPr/>
                    <a:lstStyle/>
                    <a:p>
                      <a:r>
                        <a:rPr lang="en-US" altLang="zh-CN" dirty="0" smtClean="0"/>
                        <a:t>Store,</a:t>
                      </a:r>
                      <a:r>
                        <a:rPr lang="en-US" altLang="zh-CN" baseline="0" dirty="0" smtClean="0"/>
                        <a:t> Store</a:t>
                      </a:r>
                      <a:endParaRPr lang="zh-CN" altLang="en-US" dirty="0"/>
                    </a:p>
                  </a:txBody>
                  <a:tcPr anchor="ctr"/>
                </a:tc>
                <a:tc>
                  <a:txBody>
                    <a:bodyPr/>
                    <a:lstStyle/>
                    <a:p>
                      <a:r>
                        <a:rPr lang="en-US" altLang="zh-CN" dirty="0" smtClean="0"/>
                        <a:t>In order</a:t>
                      </a:r>
                      <a:endParaRPr lang="zh-CN" altLang="en-US" dirty="0"/>
                    </a:p>
                  </a:txBody>
                  <a:tcPr anchor="ctr"/>
                </a:tc>
              </a:tr>
            </a:tbl>
          </a:graphicData>
        </a:graphic>
      </p:graphicFrame>
      <p:sp>
        <p:nvSpPr>
          <p:cNvPr id="6" name="矩形 5"/>
          <p:cNvSpPr/>
          <p:nvPr/>
        </p:nvSpPr>
        <p:spPr>
          <a:xfrm>
            <a:off x="879309" y="3501010"/>
            <a:ext cx="7221180" cy="1872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4867858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instruction </a:t>
            </a:r>
            <a:r>
              <a:rPr lang="en-US" altLang="zh-CN" dirty="0" smtClean="0"/>
              <a:t>sequence of Load/Store</a:t>
            </a:r>
            <a:endParaRPr lang="zh-CN" altLang="en-US" dirty="0"/>
          </a:p>
        </p:txBody>
      </p:sp>
      <p:sp>
        <p:nvSpPr>
          <p:cNvPr id="3" name="内容占位符 2"/>
          <p:cNvSpPr>
            <a:spLocks noGrp="1"/>
          </p:cNvSpPr>
          <p:nvPr>
            <p:ph idx="1"/>
          </p:nvPr>
        </p:nvSpPr>
        <p:spPr/>
        <p:txBody>
          <a:bodyPr/>
          <a:lstStyle/>
          <a:p>
            <a:r>
              <a:rPr lang="en-US" altLang="zh-CN" dirty="0">
                <a:solidFill>
                  <a:srgbClr val="FF0000"/>
                </a:solidFill>
              </a:rPr>
              <a:t>Load , Load</a:t>
            </a:r>
          </a:p>
          <a:p>
            <a:r>
              <a:rPr lang="en-US" altLang="zh-CN" dirty="0" smtClean="0"/>
              <a:t>Store , Load</a:t>
            </a:r>
          </a:p>
          <a:p>
            <a:r>
              <a:rPr lang="en-US" altLang="zh-CN" dirty="0" smtClean="0"/>
              <a:t>Load , Store</a:t>
            </a:r>
          </a:p>
          <a:p>
            <a:r>
              <a:rPr lang="en-US" altLang="zh-CN" dirty="0" smtClean="0"/>
              <a:t>Store , Store</a:t>
            </a:r>
            <a:endParaRPr lang="zh-CN" altLang="en-US" dirty="0"/>
          </a:p>
        </p:txBody>
      </p:sp>
    </p:spTree>
    <p:extLst>
      <p:ext uri="{BB962C8B-B14F-4D97-AF65-F5344CB8AC3E}">
        <p14:creationId xmlns:p14="http://schemas.microsoft.com/office/powerpoint/2010/main" val="42015108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LSU</a:t>
            </a:r>
            <a:r>
              <a:rPr lang="en-US" altLang="zh-CN" dirty="0" smtClean="0"/>
              <a:t>——Load</a:t>
            </a:r>
            <a:r>
              <a:rPr lang="zh-CN" altLang="en-US" dirty="0" smtClean="0"/>
              <a:t>指令的执行</a:t>
            </a:r>
            <a:endParaRPr lang="zh-CN" alt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384"/>
            <a:ext cx="9143999" cy="6867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矩形 24"/>
          <p:cNvSpPr/>
          <p:nvPr/>
        </p:nvSpPr>
        <p:spPr bwMode="auto">
          <a:xfrm>
            <a:off x="3419872" y="3910370"/>
            <a:ext cx="1440160" cy="526742"/>
          </a:xfrm>
          <a:prstGeom prst="rect">
            <a:avLst/>
          </a:prstGeom>
          <a:noFill/>
          <a:ln w="25400"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bg1"/>
              </a:solidFill>
              <a:effectLst/>
              <a:latin typeface="Arial" pitchFamily="34" charset="0"/>
              <a:ea typeface="宋体" pitchFamily="2" charset="-122"/>
            </a:endParaRPr>
          </a:p>
        </p:txBody>
      </p:sp>
      <p:sp>
        <p:nvSpPr>
          <p:cNvPr id="30" name="矩形 29"/>
          <p:cNvSpPr/>
          <p:nvPr/>
        </p:nvSpPr>
        <p:spPr bwMode="auto">
          <a:xfrm>
            <a:off x="1403648" y="5517232"/>
            <a:ext cx="2160240" cy="526742"/>
          </a:xfrm>
          <a:prstGeom prst="rect">
            <a:avLst/>
          </a:prstGeom>
          <a:noFill/>
          <a:ln w="25400"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bg1"/>
              </a:solidFill>
              <a:effectLst/>
              <a:latin typeface="Arial" pitchFamily="34" charset="0"/>
              <a:ea typeface="宋体" pitchFamily="2" charset="-122"/>
            </a:endParaRPr>
          </a:p>
        </p:txBody>
      </p:sp>
      <p:sp>
        <p:nvSpPr>
          <p:cNvPr id="31" name="矩形 30"/>
          <p:cNvSpPr/>
          <p:nvPr/>
        </p:nvSpPr>
        <p:spPr bwMode="auto">
          <a:xfrm>
            <a:off x="5508104" y="5517232"/>
            <a:ext cx="2016224" cy="526742"/>
          </a:xfrm>
          <a:prstGeom prst="rect">
            <a:avLst/>
          </a:prstGeom>
          <a:noFill/>
          <a:ln w="25400"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bg1"/>
              </a:solidFill>
              <a:effectLst/>
              <a:latin typeface="Arial" pitchFamily="34" charset="0"/>
              <a:ea typeface="宋体" pitchFamily="2" charset="-122"/>
            </a:endParaRPr>
          </a:p>
        </p:txBody>
      </p:sp>
      <p:sp>
        <p:nvSpPr>
          <p:cNvPr id="32" name="矩形 31"/>
          <p:cNvSpPr/>
          <p:nvPr/>
        </p:nvSpPr>
        <p:spPr bwMode="auto">
          <a:xfrm>
            <a:off x="3726160" y="5642103"/>
            <a:ext cx="1421904" cy="276999"/>
          </a:xfrm>
          <a:prstGeom prst="rect">
            <a:avLst/>
          </a:prstGeom>
          <a:solidFill>
            <a:schemeClr val="accent1">
              <a:tint val="20000"/>
            </a:schemeClr>
          </a:solidFill>
          <a:ln w="25400" cap="flat" cmpd="sng" algn="ctr">
            <a:solidFill>
              <a:srgbClr val="FF0000"/>
            </a:solidFill>
            <a:prstDash val="sysDash"/>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0000"/>
                </a:solidFill>
                <a:effectLst/>
                <a:latin typeface="Arial" pitchFamily="34" charset="0"/>
                <a:ea typeface="宋体" pitchFamily="2" charset="-122"/>
              </a:rPr>
              <a:t>L1DCache</a:t>
            </a:r>
            <a:endParaRPr kumimoji="0" lang="zh-CN" altLang="en-US" sz="1800" b="1" i="0" u="none" strike="noStrike" cap="none" normalizeH="0" baseline="0" dirty="0" smtClean="0">
              <a:ln>
                <a:noFill/>
              </a:ln>
              <a:solidFill>
                <a:srgbClr val="FF0000"/>
              </a:solidFill>
              <a:effectLst/>
              <a:latin typeface="Arial" pitchFamily="34" charset="0"/>
              <a:ea typeface="宋体" pitchFamily="2" charset="-122"/>
            </a:endParaRPr>
          </a:p>
        </p:txBody>
      </p:sp>
      <p:sp>
        <p:nvSpPr>
          <p:cNvPr id="33" name="矩形 32"/>
          <p:cNvSpPr/>
          <p:nvPr/>
        </p:nvSpPr>
        <p:spPr bwMode="auto">
          <a:xfrm>
            <a:off x="6444208" y="3910370"/>
            <a:ext cx="720080" cy="1102806"/>
          </a:xfrm>
          <a:prstGeom prst="rect">
            <a:avLst/>
          </a:prstGeom>
          <a:noFill/>
          <a:ln w="25400" cap="flat" cmpd="sng" algn="ctr">
            <a:solidFill>
              <a:srgbClr val="00B0F0"/>
            </a:solidFill>
            <a:prstDash val="solid"/>
            <a:round/>
            <a:headEnd type="none" w="med" len="med"/>
            <a:tailEnd type="none" w="med" len="med"/>
          </a:ln>
          <a:effectLst/>
        </p:spPr>
        <p:txBody>
          <a:bodyPr vert="horz" wrap="non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bg1"/>
              </a:solidFill>
              <a:effectLst/>
              <a:latin typeface="Arial" pitchFamily="34" charset="0"/>
              <a:ea typeface="宋体" pitchFamily="2" charset="-122"/>
            </a:endParaRPr>
          </a:p>
        </p:txBody>
      </p:sp>
      <p:sp>
        <p:nvSpPr>
          <p:cNvPr id="34" name="矩形 33"/>
          <p:cNvSpPr/>
          <p:nvPr/>
        </p:nvSpPr>
        <p:spPr bwMode="auto">
          <a:xfrm>
            <a:off x="1403648" y="5445224"/>
            <a:ext cx="2160240" cy="720080"/>
          </a:xfrm>
          <a:prstGeom prst="rect">
            <a:avLst/>
          </a:prstGeom>
          <a:noFill/>
          <a:ln w="25400" cap="flat" cmpd="sng" algn="ctr">
            <a:solidFill>
              <a:srgbClr val="00B0F0"/>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bg1"/>
              </a:solidFill>
              <a:effectLst/>
              <a:latin typeface="Arial" pitchFamily="34" charset="0"/>
              <a:ea typeface="宋体" pitchFamily="2" charset="-122"/>
            </a:endParaRPr>
          </a:p>
        </p:txBody>
      </p:sp>
      <p:cxnSp>
        <p:nvCxnSpPr>
          <p:cNvPr id="4" name="直接连接符 3"/>
          <p:cNvCxnSpPr/>
          <p:nvPr/>
        </p:nvCxnSpPr>
        <p:spPr>
          <a:xfrm>
            <a:off x="179390" y="656692"/>
            <a:ext cx="8569190" cy="0"/>
          </a:xfrm>
          <a:prstGeom prst="line">
            <a:avLst/>
          </a:prstGeom>
          <a:ln w="25400">
            <a:solidFill>
              <a:srgbClr val="0033CC"/>
            </a:solidFill>
            <a:prstDash val="sys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79390" y="2518185"/>
            <a:ext cx="8569190" cy="0"/>
          </a:xfrm>
          <a:prstGeom prst="line">
            <a:avLst/>
          </a:prstGeom>
          <a:ln w="25400">
            <a:solidFill>
              <a:srgbClr val="0033CC"/>
            </a:solidFill>
            <a:prstDash val="sys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79390" y="3658342"/>
            <a:ext cx="8569190" cy="0"/>
          </a:xfrm>
          <a:prstGeom prst="line">
            <a:avLst/>
          </a:prstGeom>
          <a:ln w="25400">
            <a:solidFill>
              <a:srgbClr val="0033CC"/>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79390" y="6381410"/>
            <a:ext cx="8569190" cy="0"/>
          </a:xfrm>
          <a:prstGeom prst="line">
            <a:avLst/>
          </a:prstGeom>
          <a:ln w="25400">
            <a:solidFill>
              <a:srgbClr val="0033CC"/>
            </a:solidFill>
            <a:prstDash val="sys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884460" y="1175210"/>
            <a:ext cx="864120" cy="369332"/>
          </a:xfrm>
          <a:prstGeom prst="rect">
            <a:avLst/>
          </a:prstGeom>
          <a:noFill/>
        </p:spPr>
        <p:txBody>
          <a:bodyPr wrap="square" rtlCol="0">
            <a:spAutoFit/>
          </a:bodyPr>
          <a:lstStyle/>
          <a:p>
            <a:pPr algn="ctr"/>
            <a:r>
              <a:rPr lang="en-US" altLang="zh-CN" dirty="0">
                <a:solidFill>
                  <a:srgbClr val="0033CC"/>
                </a:solidFill>
              </a:rPr>
              <a:t>EX1</a:t>
            </a:r>
            <a:endParaRPr lang="zh-CN" altLang="en-US" dirty="0">
              <a:solidFill>
                <a:srgbClr val="0033CC"/>
              </a:solidFill>
            </a:endParaRPr>
          </a:p>
        </p:txBody>
      </p:sp>
      <p:sp>
        <p:nvSpPr>
          <p:cNvPr id="28" name="TextBox 27"/>
          <p:cNvSpPr txBox="1"/>
          <p:nvPr/>
        </p:nvSpPr>
        <p:spPr>
          <a:xfrm>
            <a:off x="7903631" y="219998"/>
            <a:ext cx="864120" cy="369332"/>
          </a:xfrm>
          <a:prstGeom prst="rect">
            <a:avLst/>
          </a:prstGeom>
          <a:noFill/>
        </p:spPr>
        <p:txBody>
          <a:bodyPr wrap="square" rtlCol="0">
            <a:spAutoFit/>
          </a:bodyPr>
          <a:lstStyle/>
          <a:p>
            <a:r>
              <a:rPr lang="en-US" altLang="zh-CN" dirty="0" smtClean="0">
                <a:solidFill>
                  <a:srgbClr val="0033CC"/>
                </a:solidFill>
              </a:rPr>
              <a:t>Issue</a:t>
            </a:r>
            <a:endParaRPr lang="zh-CN" altLang="en-US" dirty="0">
              <a:solidFill>
                <a:srgbClr val="0033CC"/>
              </a:solidFill>
            </a:endParaRPr>
          </a:p>
        </p:txBody>
      </p:sp>
      <p:sp>
        <p:nvSpPr>
          <p:cNvPr id="35" name="TextBox 34"/>
          <p:cNvSpPr txBox="1"/>
          <p:nvPr/>
        </p:nvSpPr>
        <p:spPr>
          <a:xfrm>
            <a:off x="7903631" y="2884295"/>
            <a:ext cx="864120" cy="369332"/>
          </a:xfrm>
          <a:prstGeom prst="rect">
            <a:avLst/>
          </a:prstGeom>
          <a:noFill/>
        </p:spPr>
        <p:txBody>
          <a:bodyPr wrap="square" rtlCol="0">
            <a:spAutoFit/>
          </a:bodyPr>
          <a:lstStyle/>
          <a:p>
            <a:pPr algn="ctr"/>
            <a:r>
              <a:rPr lang="en-US" altLang="zh-CN" dirty="0" smtClean="0">
                <a:solidFill>
                  <a:srgbClr val="0033CC"/>
                </a:solidFill>
              </a:rPr>
              <a:t>EX2</a:t>
            </a:r>
            <a:endParaRPr lang="zh-CN" altLang="en-US" dirty="0">
              <a:solidFill>
                <a:srgbClr val="0033CC"/>
              </a:solidFill>
            </a:endParaRPr>
          </a:p>
        </p:txBody>
      </p:sp>
      <p:sp>
        <p:nvSpPr>
          <p:cNvPr id="36" name="TextBox 35"/>
          <p:cNvSpPr txBox="1"/>
          <p:nvPr/>
        </p:nvSpPr>
        <p:spPr>
          <a:xfrm>
            <a:off x="7903631" y="4643844"/>
            <a:ext cx="864120" cy="369332"/>
          </a:xfrm>
          <a:prstGeom prst="rect">
            <a:avLst/>
          </a:prstGeom>
          <a:noFill/>
        </p:spPr>
        <p:txBody>
          <a:bodyPr wrap="square" rtlCol="0">
            <a:spAutoFit/>
          </a:bodyPr>
          <a:lstStyle/>
          <a:p>
            <a:pPr algn="ctr"/>
            <a:r>
              <a:rPr lang="en-US" altLang="zh-CN" dirty="0" smtClean="0">
                <a:solidFill>
                  <a:srgbClr val="0033CC"/>
                </a:solidFill>
              </a:rPr>
              <a:t>EX3</a:t>
            </a:r>
            <a:endParaRPr lang="zh-CN" altLang="en-US" dirty="0">
              <a:solidFill>
                <a:srgbClr val="0033CC"/>
              </a:solidFill>
            </a:endParaRPr>
          </a:p>
        </p:txBody>
      </p:sp>
      <p:sp>
        <p:nvSpPr>
          <p:cNvPr id="3" name="TextBox 2"/>
          <p:cNvSpPr txBox="1"/>
          <p:nvPr/>
        </p:nvSpPr>
        <p:spPr>
          <a:xfrm>
            <a:off x="1979640" y="3000136"/>
            <a:ext cx="1296180" cy="461665"/>
          </a:xfrm>
          <a:prstGeom prst="rect">
            <a:avLst/>
          </a:prstGeom>
          <a:noFill/>
        </p:spPr>
        <p:txBody>
          <a:bodyPr wrap="square" rtlCol="0">
            <a:spAutoFit/>
          </a:bodyPr>
          <a:lstStyle>
            <a:defPPr>
              <a:defRPr lang="zh-CN"/>
            </a:defPPr>
            <a:lvl1pPr>
              <a:defRPr sz="2400" b="1">
                <a:solidFill>
                  <a:srgbClr val="FF0000"/>
                </a:solidFill>
              </a:defRPr>
            </a:lvl1pPr>
          </a:lstStyle>
          <a:p>
            <a:r>
              <a:rPr lang="en-US" altLang="zh-CN" dirty="0" smtClean="0"/>
              <a:t>Load 2</a:t>
            </a:r>
            <a:endParaRPr lang="zh-CN" altLang="en-US" dirty="0"/>
          </a:p>
        </p:txBody>
      </p:sp>
      <p:sp>
        <p:nvSpPr>
          <p:cNvPr id="37" name="TextBox 36"/>
          <p:cNvSpPr txBox="1"/>
          <p:nvPr/>
        </p:nvSpPr>
        <p:spPr>
          <a:xfrm>
            <a:off x="1979640" y="3989075"/>
            <a:ext cx="1296180" cy="461665"/>
          </a:xfrm>
          <a:prstGeom prst="rect">
            <a:avLst/>
          </a:prstGeom>
          <a:noFill/>
        </p:spPr>
        <p:txBody>
          <a:bodyPr wrap="square" rtlCol="0">
            <a:spAutoFit/>
          </a:bodyPr>
          <a:lstStyle/>
          <a:p>
            <a:r>
              <a:rPr lang="en-US" altLang="zh-CN" sz="2400" b="1" dirty="0" smtClean="0">
                <a:solidFill>
                  <a:srgbClr val="FF0000"/>
                </a:solidFill>
              </a:rPr>
              <a:t>Load 1</a:t>
            </a:r>
            <a:endParaRPr lang="zh-CN" altLang="en-US" sz="2400" b="1" dirty="0">
              <a:solidFill>
                <a:srgbClr val="FF0000"/>
              </a:solidFill>
            </a:endParaRPr>
          </a:p>
        </p:txBody>
      </p:sp>
      <p:sp>
        <p:nvSpPr>
          <p:cNvPr id="6" name="爆炸形 1 5"/>
          <p:cNvSpPr/>
          <p:nvPr/>
        </p:nvSpPr>
        <p:spPr>
          <a:xfrm>
            <a:off x="5004060" y="4828510"/>
            <a:ext cx="1224170" cy="9144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Miss</a:t>
            </a:r>
            <a:endParaRPr lang="zh-CN" altLang="en-US" dirty="0">
              <a:solidFill>
                <a:srgbClr val="FF0000"/>
              </a:solidFill>
            </a:endParaRPr>
          </a:p>
        </p:txBody>
      </p:sp>
    </p:spTree>
    <p:extLst>
      <p:ext uri="{BB962C8B-B14F-4D97-AF65-F5344CB8AC3E}">
        <p14:creationId xmlns:p14="http://schemas.microsoft.com/office/powerpoint/2010/main" val="4021838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par>
                                <p:cTn id="13" presetID="10"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par>
                                <p:cTn id="16" presetID="10"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par>
                                <p:cTn id="29" presetID="1" presetClass="exit"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0" grpId="0" animBg="1"/>
      <p:bldP spid="31" grpId="0" animBg="1"/>
      <p:bldP spid="32" grpId="0" animBg="1"/>
      <p:bldP spid="33" grpId="0" animBg="1"/>
      <p:bldP spid="34" grpId="0" animBg="1"/>
      <p:bldP spid="37" grpId="0"/>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LSU</a:t>
            </a:r>
            <a:r>
              <a:rPr lang="en-US" altLang="zh-CN" dirty="0" smtClean="0"/>
              <a:t>——Load</a:t>
            </a:r>
            <a:r>
              <a:rPr lang="zh-CN" altLang="en-US" dirty="0" smtClean="0"/>
              <a:t>指令的执行</a:t>
            </a:r>
            <a:endParaRPr lang="zh-CN" alt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384"/>
            <a:ext cx="9143999" cy="6867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矩形 24"/>
          <p:cNvSpPr/>
          <p:nvPr/>
        </p:nvSpPr>
        <p:spPr bwMode="auto">
          <a:xfrm>
            <a:off x="3419872" y="3910370"/>
            <a:ext cx="1440160" cy="526742"/>
          </a:xfrm>
          <a:prstGeom prst="rect">
            <a:avLst/>
          </a:prstGeom>
          <a:noFill/>
          <a:ln w="25400"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bg1"/>
              </a:solidFill>
              <a:effectLst/>
              <a:latin typeface="Arial" pitchFamily="34" charset="0"/>
              <a:ea typeface="宋体" pitchFamily="2" charset="-122"/>
            </a:endParaRPr>
          </a:p>
        </p:txBody>
      </p:sp>
      <p:sp>
        <p:nvSpPr>
          <p:cNvPr id="30" name="矩形 29"/>
          <p:cNvSpPr/>
          <p:nvPr/>
        </p:nvSpPr>
        <p:spPr bwMode="auto">
          <a:xfrm>
            <a:off x="1403648" y="5517232"/>
            <a:ext cx="2160240" cy="526742"/>
          </a:xfrm>
          <a:prstGeom prst="rect">
            <a:avLst/>
          </a:prstGeom>
          <a:noFill/>
          <a:ln w="25400"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bg1"/>
              </a:solidFill>
              <a:effectLst/>
              <a:latin typeface="Arial" pitchFamily="34" charset="0"/>
              <a:ea typeface="宋体" pitchFamily="2" charset="-122"/>
            </a:endParaRPr>
          </a:p>
        </p:txBody>
      </p:sp>
      <p:sp>
        <p:nvSpPr>
          <p:cNvPr id="31" name="矩形 30"/>
          <p:cNvSpPr/>
          <p:nvPr/>
        </p:nvSpPr>
        <p:spPr bwMode="auto">
          <a:xfrm>
            <a:off x="5508104" y="5517232"/>
            <a:ext cx="2016224" cy="526742"/>
          </a:xfrm>
          <a:prstGeom prst="rect">
            <a:avLst/>
          </a:prstGeom>
          <a:noFill/>
          <a:ln w="25400"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bg1"/>
              </a:solidFill>
              <a:effectLst/>
              <a:latin typeface="Arial" pitchFamily="34" charset="0"/>
              <a:ea typeface="宋体" pitchFamily="2" charset="-122"/>
            </a:endParaRPr>
          </a:p>
        </p:txBody>
      </p:sp>
      <p:sp>
        <p:nvSpPr>
          <p:cNvPr id="32" name="矩形 31"/>
          <p:cNvSpPr/>
          <p:nvPr/>
        </p:nvSpPr>
        <p:spPr bwMode="auto">
          <a:xfrm>
            <a:off x="3726160" y="5642103"/>
            <a:ext cx="1421904" cy="276999"/>
          </a:xfrm>
          <a:prstGeom prst="rect">
            <a:avLst/>
          </a:prstGeom>
          <a:solidFill>
            <a:schemeClr val="accent1">
              <a:tint val="20000"/>
            </a:schemeClr>
          </a:solidFill>
          <a:ln w="25400" cap="flat" cmpd="sng" algn="ctr">
            <a:solidFill>
              <a:srgbClr val="FF0000"/>
            </a:solidFill>
            <a:prstDash val="sysDash"/>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0000"/>
                </a:solidFill>
                <a:effectLst/>
                <a:latin typeface="Arial" pitchFamily="34" charset="0"/>
                <a:ea typeface="宋体" pitchFamily="2" charset="-122"/>
              </a:rPr>
              <a:t>L1DCache</a:t>
            </a:r>
            <a:endParaRPr kumimoji="0" lang="zh-CN" altLang="en-US" sz="1800" b="1" i="0" u="none" strike="noStrike" cap="none" normalizeH="0" baseline="0" dirty="0" smtClean="0">
              <a:ln>
                <a:noFill/>
              </a:ln>
              <a:solidFill>
                <a:srgbClr val="FF0000"/>
              </a:solidFill>
              <a:effectLst/>
              <a:latin typeface="Arial" pitchFamily="34" charset="0"/>
              <a:ea typeface="宋体" pitchFamily="2" charset="-122"/>
            </a:endParaRPr>
          </a:p>
        </p:txBody>
      </p:sp>
      <p:sp>
        <p:nvSpPr>
          <p:cNvPr id="33" name="矩形 32"/>
          <p:cNvSpPr/>
          <p:nvPr/>
        </p:nvSpPr>
        <p:spPr bwMode="auto">
          <a:xfrm>
            <a:off x="6444208" y="3910370"/>
            <a:ext cx="720080" cy="1102806"/>
          </a:xfrm>
          <a:prstGeom prst="rect">
            <a:avLst/>
          </a:prstGeom>
          <a:noFill/>
          <a:ln w="25400" cap="flat" cmpd="sng" algn="ctr">
            <a:solidFill>
              <a:srgbClr val="00B0F0"/>
            </a:solidFill>
            <a:prstDash val="solid"/>
            <a:round/>
            <a:headEnd type="none" w="med" len="med"/>
            <a:tailEnd type="none" w="med" len="med"/>
          </a:ln>
          <a:effectLst/>
        </p:spPr>
        <p:txBody>
          <a:bodyPr vert="horz" wrap="non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bg1"/>
              </a:solidFill>
              <a:effectLst/>
              <a:latin typeface="Arial" pitchFamily="34" charset="0"/>
              <a:ea typeface="宋体" pitchFamily="2" charset="-122"/>
            </a:endParaRPr>
          </a:p>
        </p:txBody>
      </p:sp>
      <p:sp>
        <p:nvSpPr>
          <p:cNvPr id="34" name="矩形 33"/>
          <p:cNvSpPr/>
          <p:nvPr/>
        </p:nvSpPr>
        <p:spPr bwMode="auto">
          <a:xfrm>
            <a:off x="1403648" y="5445224"/>
            <a:ext cx="2160240" cy="720080"/>
          </a:xfrm>
          <a:prstGeom prst="rect">
            <a:avLst/>
          </a:prstGeom>
          <a:noFill/>
          <a:ln w="25400" cap="flat" cmpd="sng" algn="ctr">
            <a:solidFill>
              <a:srgbClr val="00B0F0"/>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bg1"/>
              </a:solidFill>
              <a:effectLst/>
              <a:latin typeface="Arial" pitchFamily="34" charset="0"/>
              <a:ea typeface="宋体" pitchFamily="2" charset="-122"/>
            </a:endParaRPr>
          </a:p>
        </p:txBody>
      </p:sp>
      <p:cxnSp>
        <p:nvCxnSpPr>
          <p:cNvPr id="4" name="直接连接符 3"/>
          <p:cNvCxnSpPr/>
          <p:nvPr/>
        </p:nvCxnSpPr>
        <p:spPr>
          <a:xfrm>
            <a:off x="179390" y="656692"/>
            <a:ext cx="8569190" cy="0"/>
          </a:xfrm>
          <a:prstGeom prst="line">
            <a:avLst/>
          </a:prstGeom>
          <a:ln w="25400">
            <a:solidFill>
              <a:srgbClr val="0033CC"/>
            </a:solidFill>
            <a:prstDash val="sys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79390" y="2518185"/>
            <a:ext cx="8569190" cy="0"/>
          </a:xfrm>
          <a:prstGeom prst="line">
            <a:avLst/>
          </a:prstGeom>
          <a:ln w="25400">
            <a:solidFill>
              <a:srgbClr val="0033CC"/>
            </a:solidFill>
            <a:prstDash val="sys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79390" y="3658342"/>
            <a:ext cx="8569190" cy="0"/>
          </a:xfrm>
          <a:prstGeom prst="line">
            <a:avLst/>
          </a:prstGeom>
          <a:ln w="25400">
            <a:solidFill>
              <a:srgbClr val="0033CC"/>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79390" y="6381410"/>
            <a:ext cx="8569190" cy="0"/>
          </a:xfrm>
          <a:prstGeom prst="line">
            <a:avLst/>
          </a:prstGeom>
          <a:ln w="25400">
            <a:solidFill>
              <a:srgbClr val="0033CC"/>
            </a:solidFill>
            <a:prstDash val="sys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884460" y="1175210"/>
            <a:ext cx="864120" cy="369332"/>
          </a:xfrm>
          <a:prstGeom prst="rect">
            <a:avLst/>
          </a:prstGeom>
          <a:noFill/>
        </p:spPr>
        <p:txBody>
          <a:bodyPr wrap="square" rtlCol="0">
            <a:spAutoFit/>
          </a:bodyPr>
          <a:lstStyle/>
          <a:p>
            <a:pPr algn="ctr"/>
            <a:r>
              <a:rPr lang="en-US" altLang="zh-CN" dirty="0">
                <a:solidFill>
                  <a:srgbClr val="0033CC"/>
                </a:solidFill>
              </a:rPr>
              <a:t>EX1</a:t>
            </a:r>
            <a:endParaRPr lang="zh-CN" altLang="en-US" dirty="0">
              <a:solidFill>
                <a:srgbClr val="0033CC"/>
              </a:solidFill>
            </a:endParaRPr>
          </a:p>
        </p:txBody>
      </p:sp>
      <p:sp>
        <p:nvSpPr>
          <p:cNvPr id="28" name="TextBox 27"/>
          <p:cNvSpPr txBox="1"/>
          <p:nvPr/>
        </p:nvSpPr>
        <p:spPr>
          <a:xfrm>
            <a:off x="7903631" y="219998"/>
            <a:ext cx="864120" cy="369332"/>
          </a:xfrm>
          <a:prstGeom prst="rect">
            <a:avLst/>
          </a:prstGeom>
          <a:noFill/>
        </p:spPr>
        <p:txBody>
          <a:bodyPr wrap="square" rtlCol="0">
            <a:spAutoFit/>
          </a:bodyPr>
          <a:lstStyle/>
          <a:p>
            <a:r>
              <a:rPr lang="en-US" altLang="zh-CN" dirty="0" smtClean="0">
                <a:solidFill>
                  <a:srgbClr val="0033CC"/>
                </a:solidFill>
              </a:rPr>
              <a:t>Issue</a:t>
            </a:r>
            <a:endParaRPr lang="zh-CN" altLang="en-US" dirty="0">
              <a:solidFill>
                <a:srgbClr val="0033CC"/>
              </a:solidFill>
            </a:endParaRPr>
          </a:p>
        </p:txBody>
      </p:sp>
      <p:sp>
        <p:nvSpPr>
          <p:cNvPr id="35" name="TextBox 34"/>
          <p:cNvSpPr txBox="1"/>
          <p:nvPr/>
        </p:nvSpPr>
        <p:spPr>
          <a:xfrm>
            <a:off x="7903631" y="2884295"/>
            <a:ext cx="864120" cy="369332"/>
          </a:xfrm>
          <a:prstGeom prst="rect">
            <a:avLst/>
          </a:prstGeom>
          <a:noFill/>
        </p:spPr>
        <p:txBody>
          <a:bodyPr wrap="square" rtlCol="0">
            <a:spAutoFit/>
          </a:bodyPr>
          <a:lstStyle/>
          <a:p>
            <a:pPr algn="ctr"/>
            <a:r>
              <a:rPr lang="en-US" altLang="zh-CN" dirty="0" smtClean="0">
                <a:solidFill>
                  <a:srgbClr val="0033CC"/>
                </a:solidFill>
              </a:rPr>
              <a:t>EX2</a:t>
            </a:r>
            <a:endParaRPr lang="zh-CN" altLang="en-US" dirty="0">
              <a:solidFill>
                <a:srgbClr val="0033CC"/>
              </a:solidFill>
            </a:endParaRPr>
          </a:p>
        </p:txBody>
      </p:sp>
      <p:sp>
        <p:nvSpPr>
          <p:cNvPr id="36" name="TextBox 35"/>
          <p:cNvSpPr txBox="1"/>
          <p:nvPr/>
        </p:nvSpPr>
        <p:spPr>
          <a:xfrm>
            <a:off x="7903631" y="4643844"/>
            <a:ext cx="864120" cy="369332"/>
          </a:xfrm>
          <a:prstGeom prst="rect">
            <a:avLst/>
          </a:prstGeom>
          <a:noFill/>
        </p:spPr>
        <p:txBody>
          <a:bodyPr wrap="square" rtlCol="0">
            <a:spAutoFit/>
          </a:bodyPr>
          <a:lstStyle/>
          <a:p>
            <a:pPr algn="ctr"/>
            <a:r>
              <a:rPr lang="en-US" altLang="zh-CN" dirty="0" smtClean="0">
                <a:solidFill>
                  <a:srgbClr val="0033CC"/>
                </a:solidFill>
              </a:rPr>
              <a:t>EX3</a:t>
            </a:r>
            <a:endParaRPr lang="zh-CN" altLang="en-US" dirty="0">
              <a:solidFill>
                <a:srgbClr val="0033CC"/>
              </a:solidFill>
            </a:endParaRPr>
          </a:p>
        </p:txBody>
      </p:sp>
      <p:sp>
        <p:nvSpPr>
          <p:cNvPr id="37" name="TextBox 36"/>
          <p:cNvSpPr txBox="1"/>
          <p:nvPr/>
        </p:nvSpPr>
        <p:spPr>
          <a:xfrm>
            <a:off x="1907630" y="3989075"/>
            <a:ext cx="1368190" cy="461665"/>
          </a:xfrm>
          <a:prstGeom prst="rect">
            <a:avLst/>
          </a:prstGeom>
          <a:noFill/>
        </p:spPr>
        <p:txBody>
          <a:bodyPr wrap="square" rtlCol="0">
            <a:spAutoFit/>
          </a:bodyPr>
          <a:lstStyle>
            <a:defPPr>
              <a:defRPr lang="zh-CN"/>
            </a:defPPr>
            <a:lvl1pPr>
              <a:defRPr sz="2400" b="1">
                <a:solidFill>
                  <a:srgbClr val="FF0000"/>
                </a:solidFill>
              </a:defRPr>
            </a:lvl1pPr>
          </a:lstStyle>
          <a:p>
            <a:r>
              <a:rPr lang="en-US" altLang="zh-CN" dirty="0" smtClean="0"/>
              <a:t>Load 2</a:t>
            </a:r>
            <a:endParaRPr lang="zh-CN" altLang="en-US" dirty="0"/>
          </a:p>
        </p:txBody>
      </p:sp>
      <p:sp>
        <p:nvSpPr>
          <p:cNvPr id="9" name="云形标注 8"/>
          <p:cNvSpPr/>
          <p:nvPr/>
        </p:nvSpPr>
        <p:spPr>
          <a:xfrm>
            <a:off x="4422835" y="5013176"/>
            <a:ext cx="1080150" cy="628927"/>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0033CC"/>
                </a:solidFill>
              </a:rPr>
              <a:t>Hit</a:t>
            </a:r>
            <a:endParaRPr lang="zh-CN" altLang="en-US" sz="2800" dirty="0">
              <a:solidFill>
                <a:srgbClr val="0033CC"/>
              </a:solidFill>
            </a:endParaRPr>
          </a:p>
        </p:txBody>
      </p:sp>
    </p:spTree>
    <p:extLst>
      <p:ext uri="{BB962C8B-B14F-4D97-AF65-F5344CB8AC3E}">
        <p14:creationId xmlns:p14="http://schemas.microsoft.com/office/powerpoint/2010/main" val="11169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par>
                                <p:cTn id="13" presetID="10"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par>
                                <p:cTn id="16" presetID="10"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0" grpId="0" animBg="1"/>
      <p:bldP spid="31" grpId="0" animBg="1"/>
      <p:bldP spid="32"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Issue for memory operations(1/2)</a:t>
            </a:r>
            <a:endParaRPr lang="zh-CN" altLang="en-US" dirty="0"/>
          </a:p>
        </p:txBody>
      </p:sp>
      <p:sp>
        <p:nvSpPr>
          <p:cNvPr id="3" name="内容占位符 2"/>
          <p:cNvSpPr>
            <a:spLocks noGrp="1"/>
          </p:cNvSpPr>
          <p:nvPr>
            <p:ph idx="1"/>
          </p:nvPr>
        </p:nvSpPr>
        <p:spPr/>
        <p:txBody>
          <a:bodyPr/>
          <a:lstStyle/>
          <a:p>
            <a:r>
              <a:rPr lang="en-US" altLang="zh-CN" dirty="0"/>
              <a:t>why the issue logic for memory operations is complex?</a:t>
            </a:r>
          </a:p>
          <a:p>
            <a:pPr lvl="1"/>
            <a:r>
              <a:rPr lang="en-US" altLang="zh-CN" dirty="0" smtClean="0">
                <a:solidFill>
                  <a:srgbClr val="FF0000"/>
                </a:solidFill>
              </a:rPr>
              <a:t>Data Dependence</a:t>
            </a:r>
            <a:r>
              <a:rPr lang="en-US" altLang="zh-CN" dirty="0" smtClean="0"/>
              <a:t>: Conversely to the rest of operations where data dependences are checked at the renaming stage, memory dependences cannot be identified until the memory operations compute their address</a:t>
            </a:r>
          </a:p>
          <a:p>
            <a:pPr lvl="1"/>
            <a:endParaRPr lang="en-US" altLang="zh-CN" dirty="0" smtClean="0"/>
          </a:p>
        </p:txBody>
      </p:sp>
      <p:sp>
        <p:nvSpPr>
          <p:cNvPr id="4" name="矩形 3"/>
          <p:cNvSpPr/>
          <p:nvPr/>
        </p:nvSpPr>
        <p:spPr>
          <a:xfrm>
            <a:off x="2617712" y="4859918"/>
            <a:ext cx="1872208" cy="369332"/>
          </a:xfrm>
          <a:prstGeom prst="rect">
            <a:avLst/>
          </a:prstGeom>
        </p:spPr>
        <p:txBody>
          <a:bodyPr wrap="square">
            <a:spAutoFit/>
          </a:bodyPr>
          <a:lstStyle/>
          <a:p>
            <a:r>
              <a:rPr lang="zh-CN" altLang="en-US" dirty="0" smtClean="0"/>
              <a:t>存储器：</a:t>
            </a:r>
            <a:r>
              <a:rPr lang="en-US" altLang="zh-CN" dirty="0" smtClean="0"/>
              <a:t>RAW</a:t>
            </a:r>
          </a:p>
        </p:txBody>
      </p:sp>
      <p:graphicFrame>
        <p:nvGraphicFramePr>
          <p:cNvPr id="5" name="表格 4"/>
          <p:cNvGraphicFramePr>
            <a:graphicFrameLocks noGrp="1"/>
          </p:cNvGraphicFramePr>
          <p:nvPr>
            <p:extLst>
              <p:ext uri="{D42A27DB-BD31-4B8C-83A1-F6EECF244321}">
                <p14:modId xmlns:p14="http://schemas.microsoft.com/office/powerpoint/2010/main" val="418717142"/>
              </p:ext>
            </p:extLst>
          </p:nvPr>
        </p:nvGraphicFramePr>
        <p:xfrm>
          <a:off x="2339690" y="3895424"/>
          <a:ext cx="2428252" cy="741680"/>
        </p:xfrm>
        <a:graphic>
          <a:graphicData uri="http://schemas.openxmlformats.org/drawingml/2006/table">
            <a:tbl>
              <a:tblPr firstRow="1" bandRow="1">
                <a:tableStyleId>{5C22544A-7EE6-4342-B048-85BDC9FD1C3A}</a:tableStyleId>
              </a:tblPr>
              <a:tblGrid>
                <a:gridCol w="2428252"/>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1:store   R2 ,[ R0 ]</a:t>
                      </a:r>
                      <a:endParaRPr lang="zh-CN" alt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2:load    R3, [ R1+],#8</a:t>
                      </a:r>
                      <a:endParaRPr lang="zh-CN" altLang="en-US" dirty="0" smtClean="0"/>
                    </a:p>
                  </a:txBody>
                  <a:tcPr/>
                </a:tc>
              </a:tr>
            </a:tbl>
          </a:graphicData>
        </a:graphic>
      </p:graphicFrame>
      <p:sp>
        <p:nvSpPr>
          <p:cNvPr id="6" name="云形标注 5"/>
          <p:cNvSpPr/>
          <p:nvPr/>
        </p:nvSpPr>
        <p:spPr>
          <a:xfrm>
            <a:off x="4489920" y="3284980"/>
            <a:ext cx="1882330" cy="610444"/>
          </a:xfrm>
          <a:prstGeom prst="cloudCallout">
            <a:avLst>
              <a:gd name="adj1" fmla="val -53498"/>
              <a:gd name="adj2" fmla="val 6508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R0:1008</a:t>
            </a:r>
          </a:p>
          <a:p>
            <a:pPr algn="ctr"/>
            <a:r>
              <a:rPr lang="en-US" altLang="zh-CN" dirty="0" smtClean="0">
                <a:solidFill>
                  <a:srgbClr val="FF0000"/>
                </a:solidFill>
              </a:rPr>
              <a:t>R1:1000</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instruction </a:t>
            </a:r>
            <a:r>
              <a:rPr lang="en-US" altLang="zh-CN" dirty="0" smtClean="0"/>
              <a:t>sequence of Load/Store</a:t>
            </a:r>
            <a:endParaRPr lang="zh-CN" altLang="en-US" dirty="0"/>
          </a:p>
        </p:txBody>
      </p:sp>
      <p:sp>
        <p:nvSpPr>
          <p:cNvPr id="3" name="内容占位符 2"/>
          <p:cNvSpPr>
            <a:spLocks noGrp="1"/>
          </p:cNvSpPr>
          <p:nvPr>
            <p:ph idx="1"/>
          </p:nvPr>
        </p:nvSpPr>
        <p:spPr/>
        <p:txBody>
          <a:bodyPr/>
          <a:lstStyle/>
          <a:p>
            <a:r>
              <a:rPr lang="en-US" altLang="zh-CN" dirty="0"/>
              <a:t>Load , Load</a:t>
            </a:r>
          </a:p>
          <a:p>
            <a:r>
              <a:rPr lang="en-US" altLang="zh-CN" dirty="0" smtClean="0">
                <a:solidFill>
                  <a:srgbClr val="FF0000"/>
                </a:solidFill>
              </a:rPr>
              <a:t>Store , Load</a:t>
            </a:r>
          </a:p>
          <a:p>
            <a:r>
              <a:rPr lang="en-US" altLang="zh-CN" dirty="0" smtClean="0"/>
              <a:t>Load , Store</a:t>
            </a:r>
          </a:p>
          <a:p>
            <a:r>
              <a:rPr lang="en-US" altLang="zh-CN" dirty="0" smtClean="0"/>
              <a:t>Store , Store</a:t>
            </a:r>
            <a:endParaRPr lang="zh-CN" altLang="en-US" dirty="0"/>
          </a:p>
        </p:txBody>
      </p:sp>
    </p:spTree>
    <p:extLst>
      <p:ext uri="{BB962C8B-B14F-4D97-AF65-F5344CB8AC3E}">
        <p14:creationId xmlns:p14="http://schemas.microsoft.com/office/powerpoint/2010/main" val="38583674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LSU</a:t>
            </a:r>
            <a:r>
              <a:rPr lang="en-US" altLang="zh-CN" dirty="0" smtClean="0"/>
              <a:t>——Load</a:t>
            </a:r>
            <a:r>
              <a:rPr lang="zh-CN" altLang="en-US" dirty="0" smtClean="0"/>
              <a:t>指令的执行</a:t>
            </a:r>
            <a:endParaRPr lang="zh-CN" alt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384"/>
            <a:ext cx="9143999" cy="6867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矩形 24"/>
          <p:cNvSpPr/>
          <p:nvPr/>
        </p:nvSpPr>
        <p:spPr bwMode="auto">
          <a:xfrm>
            <a:off x="3419872" y="3910370"/>
            <a:ext cx="1440160" cy="526742"/>
          </a:xfrm>
          <a:prstGeom prst="rect">
            <a:avLst/>
          </a:prstGeom>
          <a:noFill/>
          <a:ln w="25400"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bg1"/>
              </a:solidFill>
              <a:effectLst/>
              <a:latin typeface="Arial" pitchFamily="34" charset="0"/>
              <a:ea typeface="宋体" pitchFamily="2" charset="-122"/>
            </a:endParaRPr>
          </a:p>
        </p:txBody>
      </p:sp>
      <p:sp>
        <p:nvSpPr>
          <p:cNvPr id="33" name="矩形 32"/>
          <p:cNvSpPr/>
          <p:nvPr/>
        </p:nvSpPr>
        <p:spPr bwMode="auto">
          <a:xfrm>
            <a:off x="6444208" y="2542224"/>
            <a:ext cx="720080" cy="1102806"/>
          </a:xfrm>
          <a:prstGeom prst="rect">
            <a:avLst/>
          </a:prstGeom>
          <a:noFill/>
          <a:ln w="25400" cap="flat" cmpd="sng" algn="ctr">
            <a:solidFill>
              <a:srgbClr val="00B0F0"/>
            </a:solidFill>
            <a:prstDash val="solid"/>
            <a:round/>
            <a:headEnd type="none" w="med" len="med"/>
            <a:tailEnd type="none" w="med" len="med"/>
          </a:ln>
          <a:effectLst/>
        </p:spPr>
        <p:txBody>
          <a:bodyPr vert="horz" wrap="non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bg1"/>
              </a:solidFill>
              <a:effectLst/>
              <a:latin typeface="Arial" pitchFamily="34" charset="0"/>
              <a:ea typeface="宋体" pitchFamily="2" charset="-122"/>
            </a:endParaRPr>
          </a:p>
        </p:txBody>
      </p:sp>
      <p:cxnSp>
        <p:nvCxnSpPr>
          <p:cNvPr id="4" name="直接连接符 3"/>
          <p:cNvCxnSpPr/>
          <p:nvPr/>
        </p:nvCxnSpPr>
        <p:spPr>
          <a:xfrm>
            <a:off x="179390" y="656692"/>
            <a:ext cx="8569190" cy="0"/>
          </a:xfrm>
          <a:prstGeom prst="line">
            <a:avLst/>
          </a:prstGeom>
          <a:ln w="25400">
            <a:solidFill>
              <a:srgbClr val="0033CC"/>
            </a:solidFill>
            <a:prstDash val="sys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79390" y="2518185"/>
            <a:ext cx="8569190" cy="0"/>
          </a:xfrm>
          <a:prstGeom prst="line">
            <a:avLst/>
          </a:prstGeom>
          <a:ln w="25400">
            <a:solidFill>
              <a:srgbClr val="0033CC"/>
            </a:solidFill>
            <a:prstDash val="sys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79390" y="3658342"/>
            <a:ext cx="8569190" cy="0"/>
          </a:xfrm>
          <a:prstGeom prst="line">
            <a:avLst/>
          </a:prstGeom>
          <a:ln w="25400">
            <a:solidFill>
              <a:srgbClr val="0033CC"/>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79390" y="6381410"/>
            <a:ext cx="8569190" cy="0"/>
          </a:xfrm>
          <a:prstGeom prst="line">
            <a:avLst/>
          </a:prstGeom>
          <a:ln w="25400">
            <a:solidFill>
              <a:srgbClr val="0033CC"/>
            </a:solidFill>
            <a:prstDash val="sys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884460" y="1175210"/>
            <a:ext cx="864120" cy="369332"/>
          </a:xfrm>
          <a:prstGeom prst="rect">
            <a:avLst/>
          </a:prstGeom>
          <a:noFill/>
        </p:spPr>
        <p:txBody>
          <a:bodyPr wrap="square" rtlCol="0">
            <a:spAutoFit/>
          </a:bodyPr>
          <a:lstStyle/>
          <a:p>
            <a:pPr algn="ctr"/>
            <a:r>
              <a:rPr lang="en-US" altLang="zh-CN" dirty="0">
                <a:solidFill>
                  <a:srgbClr val="0033CC"/>
                </a:solidFill>
              </a:rPr>
              <a:t>EX1</a:t>
            </a:r>
            <a:endParaRPr lang="zh-CN" altLang="en-US" dirty="0">
              <a:solidFill>
                <a:srgbClr val="0033CC"/>
              </a:solidFill>
            </a:endParaRPr>
          </a:p>
        </p:txBody>
      </p:sp>
      <p:sp>
        <p:nvSpPr>
          <p:cNvPr id="28" name="TextBox 27"/>
          <p:cNvSpPr txBox="1"/>
          <p:nvPr/>
        </p:nvSpPr>
        <p:spPr>
          <a:xfrm>
            <a:off x="7903631" y="219998"/>
            <a:ext cx="864120" cy="369332"/>
          </a:xfrm>
          <a:prstGeom prst="rect">
            <a:avLst/>
          </a:prstGeom>
          <a:noFill/>
        </p:spPr>
        <p:txBody>
          <a:bodyPr wrap="square" rtlCol="0">
            <a:spAutoFit/>
          </a:bodyPr>
          <a:lstStyle/>
          <a:p>
            <a:r>
              <a:rPr lang="en-US" altLang="zh-CN" dirty="0" smtClean="0">
                <a:solidFill>
                  <a:srgbClr val="0033CC"/>
                </a:solidFill>
              </a:rPr>
              <a:t>Issue</a:t>
            </a:r>
            <a:endParaRPr lang="zh-CN" altLang="en-US" dirty="0">
              <a:solidFill>
                <a:srgbClr val="0033CC"/>
              </a:solidFill>
            </a:endParaRPr>
          </a:p>
        </p:txBody>
      </p:sp>
      <p:sp>
        <p:nvSpPr>
          <p:cNvPr id="35" name="TextBox 34"/>
          <p:cNvSpPr txBox="1"/>
          <p:nvPr/>
        </p:nvSpPr>
        <p:spPr>
          <a:xfrm>
            <a:off x="7903631" y="2884295"/>
            <a:ext cx="864120" cy="369332"/>
          </a:xfrm>
          <a:prstGeom prst="rect">
            <a:avLst/>
          </a:prstGeom>
          <a:noFill/>
        </p:spPr>
        <p:txBody>
          <a:bodyPr wrap="square" rtlCol="0">
            <a:spAutoFit/>
          </a:bodyPr>
          <a:lstStyle/>
          <a:p>
            <a:pPr algn="ctr"/>
            <a:r>
              <a:rPr lang="en-US" altLang="zh-CN" dirty="0" smtClean="0">
                <a:solidFill>
                  <a:srgbClr val="0033CC"/>
                </a:solidFill>
              </a:rPr>
              <a:t>EX2</a:t>
            </a:r>
            <a:endParaRPr lang="zh-CN" altLang="en-US" dirty="0">
              <a:solidFill>
                <a:srgbClr val="0033CC"/>
              </a:solidFill>
            </a:endParaRPr>
          </a:p>
        </p:txBody>
      </p:sp>
      <p:sp>
        <p:nvSpPr>
          <p:cNvPr id="36" name="TextBox 35"/>
          <p:cNvSpPr txBox="1"/>
          <p:nvPr/>
        </p:nvSpPr>
        <p:spPr>
          <a:xfrm>
            <a:off x="7903631" y="4643844"/>
            <a:ext cx="864120" cy="369332"/>
          </a:xfrm>
          <a:prstGeom prst="rect">
            <a:avLst/>
          </a:prstGeom>
          <a:noFill/>
        </p:spPr>
        <p:txBody>
          <a:bodyPr wrap="square" rtlCol="0">
            <a:spAutoFit/>
          </a:bodyPr>
          <a:lstStyle/>
          <a:p>
            <a:pPr algn="ctr"/>
            <a:r>
              <a:rPr lang="en-US" altLang="zh-CN" dirty="0" smtClean="0">
                <a:solidFill>
                  <a:srgbClr val="0033CC"/>
                </a:solidFill>
              </a:rPr>
              <a:t>EX3</a:t>
            </a:r>
            <a:endParaRPr lang="zh-CN" altLang="en-US" dirty="0">
              <a:solidFill>
                <a:srgbClr val="0033CC"/>
              </a:solidFill>
            </a:endParaRPr>
          </a:p>
        </p:txBody>
      </p:sp>
      <p:sp>
        <p:nvSpPr>
          <p:cNvPr id="3" name="TextBox 2"/>
          <p:cNvSpPr txBox="1"/>
          <p:nvPr/>
        </p:nvSpPr>
        <p:spPr>
          <a:xfrm>
            <a:off x="2123660" y="3000136"/>
            <a:ext cx="1152160" cy="461665"/>
          </a:xfrm>
          <a:prstGeom prst="rect">
            <a:avLst/>
          </a:prstGeom>
          <a:noFill/>
        </p:spPr>
        <p:txBody>
          <a:bodyPr wrap="square" rtlCol="0">
            <a:spAutoFit/>
          </a:bodyPr>
          <a:lstStyle>
            <a:defPPr>
              <a:defRPr lang="zh-CN"/>
            </a:defPPr>
            <a:lvl1pPr>
              <a:defRPr sz="2400" b="1">
                <a:solidFill>
                  <a:srgbClr val="FF0000"/>
                </a:solidFill>
              </a:defRPr>
            </a:lvl1pPr>
          </a:lstStyle>
          <a:p>
            <a:r>
              <a:rPr lang="en-US" altLang="zh-CN" dirty="0"/>
              <a:t>Load</a:t>
            </a:r>
            <a:endParaRPr lang="zh-CN" altLang="en-US" dirty="0"/>
          </a:p>
        </p:txBody>
      </p:sp>
      <p:sp>
        <p:nvSpPr>
          <p:cNvPr id="37" name="TextBox 36"/>
          <p:cNvSpPr txBox="1"/>
          <p:nvPr/>
        </p:nvSpPr>
        <p:spPr>
          <a:xfrm>
            <a:off x="2123660" y="3989075"/>
            <a:ext cx="1152160" cy="461665"/>
          </a:xfrm>
          <a:prstGeom prst="rect">
            <a:avLst/>
          </a:prstGeom>
          <a:noFill/>
        </p:spPr>
        <p:txBody>
          <a:bodyPr wrap="square" rtlCol="0">
            <a:spAutoFit/>
          </a:bodyPr>
          <a:lstStyle>
            <a:defPPr>
              <a:defRPr lang="zh-CN"/>
            </a:defPPr>
            <a:lvl1pPr>
              <a:defRPr sz="2400" b="1">
                <a:solidFill>
                  <a:srgbClr val="FF0000"/>
                </a:solidFill>
              </a:defRPr>
            </a:lvl1pPr>
          </a:lstStyle>
          <a:p>
            <a:r>
              <a:rPr lang="en-US" altLang="zh-CN" dirty="0"/>
              <a:t>Store</a:t>
            </a:r>
            <a:endParaRPr lang="zh-CN" altLang="en-US" dirty="0"/>
          </a:p>
        </p:txBody>
      </p:sp>
    </p:spTree>
    <p:extLst>
      <p:ext uri="{BB962C8B-B14F-4D97-AF65-F5344CB8AC3E}">
        <p14:creationId xmlns:p14="http://schemas.microsoft.com/office/powerpoint/2010/main" val="984695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1000"/>
                                        <p:tgtEl>
                                          <p:spTgt spid="33"/>
                                        </p:tgtEl>
                                      </p:cBhvr>
                                    </p:animEffect>
                                    <p:anim calcmode="lin" valueType="num">
                                      <p:cBhvr>
                                        <p:cTn id="13" dur="1000" fill="hold"/>
                                        <p:tgtEl>
                                          <p:spTgt spid="33"/>
                                        </p:tgtEl>
                                        <p:attrNameLst>
                                          <p:attrName>ppt_x</p:attrName>
                                        </p:attrNameLst>
                                      </p:cBhvr>
                                      <p:tavLst>
                                        <p:tav tm="0">
                                          <p:val>
                                            <p:strVal val="#ppt_x"/>
                                          </p:val>
                                        </p:tav>
                                        <p:tav tm="100000">
                                          <p:val>
                                            <p:strVal val="#ppt_x"/>
                                          </p:val>
                                        </p:tav>
                                      </p:tavLst>
                                    </p:anim>
                                    <p:anim calcmode="lin" valueType="num">
                                      <p:cBhvr>
                                        <p:cTn id="14"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LSU</a:t>
            </a:r>
            <a:r>
              <a:rPr lang="en-US" altLang="zh-CN" dirty="0" smtClean="0"/>
              <a:t>——Load</a:t>
            </a:r>
            <a:r>
              <a:rPr lang="zh-CN" altLang="en-US" dirty="0" smtClean="0"/>
              <a:t>指令的执行</a:t>
            </a:r>
            <a:endParaRPr lang="zh-CN" alt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384"/>
            <a:ext cx="9143999" cy="6867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矩形 24"/>
          <p:cNvSpPr/>
          <p:nvPr/>
        </p:nvSpPr>
        <p:spPr bwMode="auto">
          <a:xfrm>
            <a:off x="3419872" y="3910370"/>
            <a:ext cx="1440160" cy="526742"/>
          </a:xfrm>
          <a:prstGeom prst="rect">
            <a:avLst/>
          </a:prstGeom>
          <a:noFill/>
          <a:ln w="25400"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bg1"/>
              </a:solidFill>
              <a:effectLst/>
              <a:latin typeface="Arial" pitchFamily="34" charset="0"/>
              <a:ea typeface="宋体" pitchFamily="2" charset="-122"/>
            </a:endParaRPr>
          </a:p>
        </p:txBody>
      </p:sp>
      <p:sp>
        <p:nvSpPr>
          <p:cNvPr id="30" name="矩形 29"/>
          <p:cNvSpPr/>
          <p:nvPr/>
        </p:nvSpPr>
        <p:spPr bwMode="auto">
          <a:xfrm>
            <a:off x="1403648" y="5517232"/>
            <a:ext cx="2160240" cy="526742"/>
          </a:xfrm>
          <a:prstGeom prst="rect">
            <a:avLst/>
          </a:prstGeom>
          <a:noFill/>
          <a:ln w="25400"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bg1"/>
              </a:solidFill>
              <a:effectLst/>
              <a:latin typeface="Arial" pitchFamily="34" charset="0"/>
              <a:ea typeface="宋体" pitchFamily="2" charset="-122"/>
            </a:endParaRPr>
          </a:p>
        </p:txBody>
      </p:sp>
      <p:sp>
        <p:nvSpPr>
          <p:cNvPr id="31" name="矩形 30"/>
          <p:cNvSpPr/>
          <p:nvPr/>
        </p:nvSpPr>
        <p:spPr bwMode="auto">
          <a:xfrm>
            <a:off x="5508104" y="5517232"/>
            <a:ext cx="2016224" cy="526742"/>
          </a:xfrm>
          <a:prstGeom prst="rect">
            <a:avLst/>
          </a:prstGeom>
          <a:noFill/>
          <a:ln w="25400"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bg1"/>
              </a:solidFill>
              <a:effectLst/>
              <a:latin typeface="Arial" pitchFamily="34" charset="0"/>
              <a:ea typeface="宋体" pitchFamily="2" charset="-122"/>
            </a:endParaRPr>
          </a:p>
        </p:txBody>
      </p:sp>
      <p:sp>
        <p:nvSpPr>
          <p:cNvPr id="32" name="矩形 31"/>
          <p:cNvSpPr/>
          <p:nvPr/>
        </p:nvSpPr>
        <p:spPr bwMode="auto">
          <a:xfrm>
            <a:off x="3726160" y="5642103"/>
            <a:ext cx="1421904" cy="276999"/>
          </a:xfrm>
          <a:prstGeom prst="rect">
            <a:avLst/>
          </a:prstGeom>
          <a:solidFill>
            <a:schemeClr val="accent1">
              <a:tint val="20000"/>
            </a:schemeClr>
          </a:solidFill>
          <a:ln w="25400" cap="flat" cmpd="sng" algn="ctr">
            <a:solidFill>
              <a:srgbClr val="FF0000"/>
            </a:solidFill>
            <a:prstDash val="sysDash"/>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0000"/>
                </a:solidFill>
                <a:effectLst/>
                <a:latin typeface="Arial" pitchFamily="34" charset="0"/>
                <a:ea typeface="宋体" pitchFamily="2" charset="-122"/>
              </a:rPr>
              <a:t>L1DCache</a:t>
            </a:r>
            <a:endParaRPr kumimoji="0" lang="zh-CN" altLang="en-US" sz="1800" b="1" i="0" u="none" strike="noStrike" cap="none" normalizeH="0" baseline="0" dirty="0" smtClean="0">
              <a:ln>
                <a:noFill/>
              </a:ln>
              <a:solidFill>
                <a:srgbClr val="FF0000"/>
              </a:solidFill>
              <a:effectLst/>
              <a:latin typeface="Arial" pitchFamily="34" charset="0"/>
              <a:ea typeface="宋体" pitchFamily="2" charset="-122"/>
            </a:endParaRPr>
          </a:p>
        </p:txBody>
      </p:sp>
      <p:sp>
        <p:nvSpPr>
          <p:cNvPr id="33" name="矩形 32"/>
          <p:cNvSpPr/>
          <p:nvPr/>
        </p:nvSpPr>
        <p:spPr bwMode="auto">
          <a:xfrm>
            <a:off x="6444208" y="2542224"/>
            <a:ext cx="720080" cy="1102806"/>
          </a:xfrm>
          <a:prstGeom prst="rect">
            <a:avLst/>
          </a:prstGeom>
          <a:noFill/>
          <a:ln w="25400" cap="flat" cmpd="sng" algn="ctr">
            <a:solidFill>
              <a:srgbClr val="00B0F0"/>
            </a:solidFill>
            <a:prstDash val="solid"/>
            <a:round/>
            <a:headEnd type="none" w="med" len="med"/>
            <a:tailEnd type="none" w="med" len="med"/>
          </a:ln>
          <a:effectLst/>
        </p:spPr>
        <p:txBody>
          <a:bodyPr vert="horz" wrap="non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bg1"/>
              </a:solidFill>
              <a:effectLst/>
              <a:latin typeface="Arial" pitchFamily="34" charset="0"/>
              <a:ea typeface="宋体" pitchFamily="2" charset="-122"/>
            </a:endParaRPr>
          </a:p>
        </p:txBody>
      </p:sp>
      <p:cxnSp>
        <p:nvCxnSpPr>
          <p:cNvPr id="4" name="直接连接符 3"/>
          <p:cNvCxnSpPr/>
          <p:nvPr/>
        </p:nvCxnSpPr>
        <p:spPr>
          <a:xfrm>
            <a:off x="179390" y="656692"/>
            <a:ext cx="8569190" cy="0"/>
          </a:xfrm>
          <a:prstGeom prst="line">
            <a:avLst/>
          </a:prstGeom>
          <a:ln w="25400">
            <a:solidFill>
              <a:srgbClr val="0033CC"/>
            </a:solidFill>
            <a:prstDash val="sys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79390" y="2518185"/>
            <a:ext cx="8569190" cy="0"/>
          </a:xfrm>
          <a:prstGeom prst="line">
            <a:avLst/>
          </a:prstGeom>
          <a:ln w="25400">
            <a:solidFill>
              <a:srgbClr val="0033CC"/>
            </a:solidFill>
            <a:prstDash val="sys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79390" y="3658342"/>
            <a:ext cx="8569190" cy="0"/>
          </a:xfrm>
          <a:prstGeom prst="line">
            <a:avLst/>
          </a:prstGeom>
          <a:ln w="25400">
            <a:solidFill>
              <a:srgbClr val="0033CC"/>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79390" y="6381410"/>
            <a:ext cx="8569190" cy="0"/>
          </a:xfrm>
          <a:prstGeom prst="line">
            <a:avLst/>
          </a:prstGeom>
          <a:ln w="25400">
            <a:solidFill>
              <a:srgbClr val="0033CC"/>
            </a:solidFill>
            <a:prstDash val="sys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884460" y="1175210"/>
            <a:ext cx="864120" cy="369332"/>
          </a:xfrm>
          <a:prstGeom prst="rect">
            <a:avLst/>
          </a:prstGeom>
          <a:noFill/>
        </p:spPr>
        <p:txBody>
          <a:bodyPr wrap="square" rtlCol="0">
            <a:spAutoFit/>
          </a:bodyPr>
          <a:lstStyle/>
          <a:p>
            <a:pPr algn="ctr"/>
            <a:r>
              <a:rPr lang="en-US" altLang="zh-CN" dirty="0">
                <a:solidFill>
                  <a:srgbClr val="0033CC"/>
                </a:solidFill>
              </a:rPr>
              <a:t>EX1</a:t>
            </a:r>
            <a:endParaRPr lang="zh-CN" altLang="en-US" dirty="0">
              <a:solidFill>
                <a:srgbClr val="0033CC"/>
              </a:solidFill>
            </a:endParaRPr>
          </a:p>
        </p:txBody>
      </p:sp>
      <p:sp>
        <p:nvSpPr>
          <p:cNvPr id="28" name="TextBox 27"/>
          <p:cNvSpPr txBox="1"/>
          <p:nvPr/>
        </p:nvSpPr>
        <p:spPr>
          <a:xfrm>
            <a:off x="7903631" y="219998"/>
            <a:ext cx="864120" cy="369332"/>
          </a:xfrm>
          <a:prstGeom prst="rect">
            <a:avLst/>
          </a:prstGeom>
          <a:noFill/>
        </p:spPr>
        <p:txBody>
          <a:bodyPr wrap="square" rtlCol="0">
            <a:spAutoFit/>
          </a:bodyPr>
          <a:lstStyle/>
          <a:p>
            <a:r>
              <a:rPr lang="en-US" altLang="zh-CN" dirty="0" smtClean="0">
                <a:solidFill>
                  <a:srgbClr val="0033CC"/>
                </a:solidFill>
              </a:rPr>
              <a:t>Issue</a:t>
            </a:r>
            <a:endParaRPr lang="zh-CN" altLang="en-US" dirty="0">
              <a:solidFill>
                <a:srgbClr val="0033CC"/>
              </a:solidFill>
            </a:endParaRPr>
          </a:p>
        </p:txBody>
      </p:sp>
      <p:sp>
        <p:nvSpPr>
          <p:cNvPr id="35" name="TextBox 34"/>
          <p:cNvSpPr txBox="1"/>
          <p:nvPr/>
        </p:nvSpPr>
        <p:spPr>
          <a:xfrm>
            <a:off x="7903631" y="2884295"/>
            <a:ext cx="864120" cy="369332"/>
          </a:xfrm>
          <a:prstGeom prst="rect">
            <a:avLst/>
          </a:prstGeom>
          <a:noFill/>
        </p:spPr>
        <p:txBody>
          <a:bodyPr wrap="square" rtlCol="0">
            <a:spAutoFit/>
          </a:bodyPr>
          <a:lstStyle/>
          <a:p>
            <a:pPr algn="ctr"/>
            <a:r>
              <a:rPr lang="en-US" altLang="zh-CN" dirty="0" smtClean="0">
                <a:solidFill>
                  <a:srgbClr val="0033CC"/>
                </a:solidFill>
              </a:rPr>
              <a:t>EX2</a:t>
            </a:r>
            <a:endParaRPr lang="zh-CN" altLang="en-US" dirty="0">
              <a:solidFill>
                <a:srgbClr val="0033CC"/>
              </a:solidFill>
            </a:endParaRPr>
          </a:p>
        </p:txBody>
      </p:sp>
      <p:sp>
        <p:nvSpPr>
          <p:cNvPr id="36" name="TextBox 35"/>
          <p:cNvSpPr txBox="1"/>
          <p:nvPr/>
        </p:nvSpPr>
        <p:spPr>
          <a:xfrm>
            <a:off x="7903631" y="4643844"/>
            <a:ext cx="864120" cy="369332"/>
          </a:xfrm>
          <a:prstGeom prst="rect">
            <a:avLst/>
          </a:prstGeom>
          <a:noFill/>
        </p:spPr>
        <p:txBody>
          <a:bodyPr wrap="square" rtlCol="0">
            <a:spAutoFit/>
          </a:bodyPr>
          <a:lstStyle/>
          <a:p>
            <a:pPr algn="ctr"/>
            <a:r>
              <a:rPr lang="en-US" altLang="zh-CN" dirty="0" smtClean="0">
                <a:solidFill>
                  <a:srgbClr val="0033CC"/>
                </a:solidFill>
              </a:rPr>
              <a:t>EX3</a:t>
            </a:r>
            <a:endParaRPr lang="zh-CN" altLang="en-US" dirty="0">
              <a:solidFill>
                <a:srgbClr val="0033CC"/>
              </a:solidFill>
            </a:endParaRPr>
          </a:p>
        </p:txBody>
      </p:sp>
      <p:sp>
        <p:nvSpPr>
          <p:cNvPr id="37" name="TextBox 36"/>
          <p:cNvSpPr txBox="1"/>
          <p:nvPr/>
        </p:nvSpPr>
        <p:spPr>
          <a:xfrm>
            <a:off x="2123660" y="3989075"/>
            <a:ext cx="1152160" cy="461665"/>
          </a:xfrm>
          <a:prstGeom prst="rect">
            <a:avLst/>
          </a:prstGeom>
          <a:noFill/>
        </p:spPr>
        <p:txBody>
          <a:bodyPr wrap="square" rtlCol="0">
            <a:spAutoFit/>
          </a:bodyPr>
          <a:lstStyle>
            <a:defPPr>
              <a:defRPr lang="zh-CN"/>
            </a:defPPr>
            <a:lvl1pPr>
              <a:defRPr sz="2400" b="1">
                <a:solidFill>
                  <a:srgbClr val="FF0000"/>
                </a:solidFill>
              </a:defRPr>
            </a:lvl1pPr>
          </a:lstStyle>
          <a:p>
            <a:r>
              <a:rPr lang="en-US" altLang="zh-CN" dirty="0"/>
              <a:t>Load</a:t>
            </a:r>
            <a:endParaRPr lang="zh-CN" altLang="en-US" dirty="0"/>
          </a:p>
        </p:txBody>
      </p:sp>
      <p:sp>
        <p:nvSpPr>
          <p:cNvPr id="9" name="云形标注 8"/>
          <p:cNvSpPr/>
          <p:nvPr/>
        </p:nvSpPr>
        <p:spPr>
          <a:xfrm>
            <a:off x="4422835" y="5013176"/>
            <a:ext cx="1080150" cy="628927"/>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0033CC"/>
                </a:solidFill>
              </a:rPr>
              <a:t>Hit</a:t>
            </a:r>
            <a:endParaRPr lang="zh-CN" altLang="en-US" sz="2800" dirty="0">
              <a:solidFill>
                <a:srgbClr val="0033CC"/>
              </a:solidFill>
            </a:endParaRPr>
          </a:p>
        </p:txBody>
      </p:sp>
      <p:sp>
        <p:nvSpPr>
          <p:cNvPr id="20" name="云形标注 19"/>
          <p:cNvSpPr/>
          <p:nvPr/>
        </p:nvSpPr>
        <p:spPr>
          <a:xfrm>
            <a:off x="6156220" y="1881117"/>
            <a:ext cx="2448339" cy="628927"/>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0033CC"/>
                </a:solidFill>
              </a:rPr>
              <a:t>! </a:t>
            </a:r>
            <a:r>
              <a:rPr lang="en-US" altLang="zh-CN" sz="2800" dirty="0" err="1" smtClean="0">
                <a:solidFill>
                  <a:srgbClr val="0033CC"/>
                </a:solidFill>
              </a:rPr>
              <a:t>raw_hit</a:t>
            </a:r>
            <a:endParaRPr lang="zh-CN" altLang="en-US" sz="2800" dirty="0">
              <a:solidFill>
                <a:srgbClr val="0033CC"/>
              </a:solidFill>
            </a:endParaRPr>
          </a:p>
        </p:txBody>
      </p:sp>
    </p:spTree>
    <p:extLst>
      <p:ext uri="{BB962C8B-B14F-4D97-AF65-F5344CB8AC3E}">
        <p14:creationId xmlns:p14="http://schemas.microsoft.com/office/powerpoint/2010/main" val="3199177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par>
                                <p:cTn id="13" presetID="10"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par>
                                <p:cTn id="16" presetID="10"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par>
                                <p:cTn id="19" presetID="10"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par>
                                <p:cTn id="22" presetID="2" presetClass="entr" presetSubtype="4"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ppt_x"/>
                                          </p:val>
                                        </p:tav>
                                        <p:tav tm="100000">
                                          <p:val>
                                            <p:strVal val="#ppt_x"/>
                                          </p:val>
                                        </p:tav>
                                      </p:tavLst>
                                    </p:anim>
                                    <p:anim calcmode="lin" valueType="num">
                                      <p:cBhvr additive="base">
                                        <p:cTn id="25" dur="500" fill="hold"/>
                                        <p:tgtEl>
                                          <p:spTgt spid="20"/>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0" grpId="0" animBg="1"/>
      <p:bldP spid="31" grpId="0" animBg="1"/>
      <p:bldP spid="32" grpId="0" animBg="1"/>
      <p:bldP spid="33" grpId="0" animBg="1"/>
      <p:bldP spid="9" grpId="0" animBg="1"/>
      <p:bldP spid="2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instruction </a:t>
            </a:r>
            <a:r>
              <a:rPr lang="en-US" altLang="zh-CN" dirty="0" smtClean="0"/>
              <a:t>sequence of Load/Store</a:t>
            </a:r>
            <a:endParaRPr lang="zh-CN" altLang="en-US" dirty="0"/>
          </a:p>
        </p:txBody>
      </p:sp>
      <p:sp>
        <p:nvSpPr>
          <p:cNvPr id="3" name="内容占位符 2"/>
          <p:cNvSpPr>
            <a:spLocks noGrp="1"/>
          </p:cNvSpPr>
          <p:nvPr>
            <p:ph idx="1"/>
          </p:nvPr>
        </p:nvSpPr>
        <p:spPr/>
        <p:txBody>
          <a:bodyPr/>
          <a:lstStyle/>
          <a:p>
            <a:r>
              <a:rPr lang="en-US" altLang="zh-CN" dirty="0"/>
              <a:t>Load , Load</a:t>
            </a:r>
          </a:p>
          <a:p>
            <a:r>
              <a:rPr lang="en-US" altLang="zh-CN" dirty="0" smtClean="0">
                <a:solidFill>
                  <a:srgbClr val="000000"/>
                </a:solidFill>
              </a:rPr>
              <a:t>Store , Load</a:t>
            </a:r>
          </a:p>
          <a:p>
            <a:r>
              <a:rPr lang="en-US" altLang="zh-CN" dirty="0" smtClean="0">
                <a:solidFill>
                  <a:srgbClr val="FF0000"/>
                </a:solidFill>
              </a:rPr>
              <a:t>Load , Store</a:t>
            </a:r>
          </a:p>
          <a:p>
            <a:r>
              <a:rPr lang="en-US" altLang="zh-CN" dirty="0" smtClean="0"/>
              <a:t>Store , Store</a:t>
            </a:r>
            <a:endParaRPr lang="zh-CN" altLang="en-US" dirty="0"/>
          </a:p>
        </p:txBody>
      </p:sp>
    </p:spTree>
    <p:extLst>
      <p:ext uri="{BB962C8B-B14F-4D97-AF65-F5344CB8AC3E}">
        <p14:creationId xmlns:p14="http://schemas.microsoft.com/office/powerpoint/2010/main" val="94741669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LSU</a:t>
            </a:r>
            <a:r>
              <a:rPr lang="en-US" altLang="zh-CN" dirty="0" smtClean="0"/>
              <a:t>——Load</a:t>
            </a:r>
            <a:r>
              <a:rPr lang="zh-CN" altLang="en-US" dirty="0" smtClean="0"/>
              <a:t>指令的执行</a:t>
            </a:r>
            <a:endParaRPr lang="zh-CN" alt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7384"/>
            <a:ext cx="9143999" cy="6867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矩形 24"/>
          <p:cNvSpPr/>
          <p:nvPr/>
        </p:nvSpPr>
        <p:spPr bwMode="auto">
          <a:xfrm>
            <a:off x="3419872" y="3910370"/>
            <a:ext cx="1440160" cy="526742"/>
          </a:xfrm>
          <a:prstGeom prst="rect">
            <a:avLst/>
          </a:prstGeom>
          <a:noFill/>
          <a:ln w="25400"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bg1"/>
              </a:solidFill>
              <a:effectLst/>
              <a:latin typeface="Arial" pitchFamily="34" charset="0"/>
              <a:ea typeface="宋体" pitchFamily="2" charset="-122"/>
            </a:endParaRPr>
          </a:p>
        </p:txBody>
      </p:sp>
      <p:sp>
        <p:nvSpPr>
          <p:cNvPr id="30" name="矩形 29"/>
          <p:cNvSpPr/>
          <p:nvPr/>
        </p:nvSpPr>
        <p:spPr bwMode="auto">
          <a:xfrm>
            <a:off x="1403648" y="5517232"/>
            <a:ext cx="2160240" cy="526742"/>
          </a:xfrm>
          <a:prstGeom prst="rect">
            <a:avLst/>
          </a:prstGeom>
          <a:noFill/>
          <a:ln w="25400"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bg1"/>
              </a:solidFill>
              <a:effectLst/>
              <a:latin typeface="Arial" pitchFamily="34" charset="0"/>
              <a:ea typeface="宋体" pitchFamily="2" charset="-122"/>
            </a:endParaRPr>
          </a:p>
        </p:txBody>
      </p:sp>
      <p:sp>
        <p:nvSpPr>
          <p:cNvPr id="31" name="矩形 30"/>
          <p:cNvSpPr/>
          <p:nvPr/>
        </p:nvSpPr>
        <p:spPr bwMode="auto">
          <a:xfrm>
            <a:off x="5508104" y="5517232"/>
            <a:ext cx="2016224" cy="526742"/>
          </a:xfrm>
          <a:prstGeom prst="rect">
            <a:avLst/>
          </a:prstGeom>
          <a:noFill/>
          <a:ln w="25400"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bg1"/>
              </a:solidFill>
              <a:effectLst/>
              <a:latin typeface="Arial" pitchFamily="34" charset="0"/>
              <a:ea typeface="宋体" pitchFamily="2" charset="-122"/>
            </a:endParaRPr>
          </a:p>
        </p:txBody>
      </p:sp>
      <p:sp>
        <p:nvSpPr>
          <p:cNvPr id="32" name="矩形 31"/>
          <p:cNvSpPr/>
          <p:nvPr/>
        </p:nvSpPr>
        <p:spPr bwMode="auto">
          <a:xfrm>
            <a:off x="3726160" y="5642103"/>
            <a:ext cx="1421904" cy="276999"/>
          </a:xfrm>
          <a:prstGeom prst="rect">
            <a:avLst/>
          </a:prstGeom>
          <a:solidFill>
            <a:schemeClr val="accent1">
              <a:tint val="20000"/>
            </a:schemeClr>
          </a:solidFill>
          <a:ln w="25400" cap="flat" cmpd="sng" algn="ctr">
            <a:solidFill>
              <a:srgbClr val="FF0000"/>
            </a:solidFill>
            <a:prstDash val="sysDash"/>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0000"/>
                </a:solidFill>
                <a:effectLst/>
                <a:latin typeface="Arial" pitchFamily="34" charset="0"/>
                <a:ea typeface="宋体" pitchFamily="2" charset="-122"/>
              </a:rPr>
              <a:t>L1DCache</a:t>
            </a:r>
            <a:endParaRPr kumimoji="0" lang="zh-CN" altLang="en-US" sz="1800" b="1" i="0" u="none" strike="noStrike" cap="none" normalizeH="0" baseline="0" dirty="0" smtClean="0">
              <a:ln>
                <a:noFill/>
              </a:ln>
              <a:solidFill>
                <a:srgbClr val="FF0000"/>
              </a:solidFill>
              <a:effectLst/>
              <a:latin typeface="Arial" pitchFamily="34" charset="0"/>
              <a:ea typeface="宋体" pitchFamily="2" charset="-122"/>
            </a:endParaRPr>
          </a:p>
        </p:txBody>
      </p:sp>
      <p:sp>
        <p:nvSpPr>
          <p:cNvPr id="33" name="矩形 32"/>
          <p:cNvSpPr/>
          <p:nvPr/>
        </p:nvSpPr>
        <p:spPr bwMode="auto">
          <a:xfrm>
            <a:off x="6444208" y="3910370"/>
            <a:ext cx="720080" cy="1102806"/>
          </a:xfrm>
          <a:prstGeom prst="rect">
            <a:avLst/>
          </a:prstGeom>
          <a:noFill/>
          <a:ln w="25400" cap="flat" cmpd="sng" algn="ctr">
            <a:solidFill>
              <a:srgbClr val="00B0F0"/>
            </a:solidFill>
            <a:prstDash val="solid"/>
            <a:round/>
            <a:headEnd type="none" w="med" len="med"/>
            <a:tailEnd type="none" w="med" len="med"/>
          </a:ln>
          <a:effectLst/>
        </p:spPr>
        <p:txBody>
          <a:bodyPr vert="horz" wrap="non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bg1"/>
              </a:solidFill>
              <a:effectLst/>
              <a:latin typeface="Arial" pitchFamily="34" charset="0"/>
              <a:ea typeface="宋体" pitchFamily="2" charset="-122"/>
            </a:endParaRPr>
          </a:p>
        </p:txBody>
      </p:sp>
      <p:sp>
        <p:nvSpPr>
          <p:cNvPr id="34" name="矩形 33"/>
          <p:cNvSpPr/>
          <p:nvPr/>
        </p:nvSpPr>
        <p:spPr bwMode="auto">
          <a:xfrm>
            <a:off x="1403648" y="5445224"/>
            <a:ext cx="2160240" cy="720080"/>
          </a:xfrm>
          <a:prstGeom prst="rect">
            <a:avLst/>
          </a:prstGeom>
          <a:noFill/>
          <a:ln w="25400" cap="flat" cmpd="sng" algn="ctr">
            <a:solidFill>
              <a:srgbClr val="00B0F0"/>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bg1"/>
              </a:solidFill>
              <a:effectLst/>
              <a:latin typeface="Arial" pitchFamily="34" charset="0"/>
              <a:ea typeface="宋体" pitchFamily="2" charset="-122"/>
            </a:endParaRPr>
          </a:p>
        </p:txBody>
      </p:sp>
      <p:cxnSp>
        <p:nvCxnSpPr>
          <p:cNvPr id="4" name="直接连接符 3"/>
          <p:cNvCxnSpPr/>
          <p:nvPr/>
        </p:nvCxnSpPr>
        <p:spPr>
          <a:xfrm>
            <a:off x="179390" y="656692"/>
            <a:ext cx="8569190" cy="0"/>
          </a:xfrm>
          <a:prstGeom prst="line">
            <a:avLst/>
          </a:prstGeom>
          <a:ln w="25400">
            <a:solidFill>
              <a:srgbClr val="0033CC"/>
            </a:solidFill>
            <a:prstDash val="sys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79390" y="2518185"/>
            <a:ext cx="8569190" cy="0"/>
          </a:xfrm>
          <a:prstGeom prst="line">
            <a:avLst/>
          </a:prstGeom>
          <a:ln w="25400">
            <a:solidFill>
              <a:srgbClr val="0033CC"/>
            </a:solidFill>
            <a:prstDash val="sys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79390" y="3658342"/>
            <a:ext cx="8569190" cy="0"/>
          </a:xfrm>
          <a:prstGeom prst="line">
            <a:avLst/>
          </a:prstGeom>
          <a:ln w="25400">
            <a:solidFill>
              <a:srgbClr val="0033CC"/>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79390" y="6381410"/>
            <a:ext cx="8569190" cy="0"/>
          </a:xfrm>
          <a:prstGeom prst="line">
            <a:avLst/>
          </a:prstGeom>
          <a:ln w="25400">
            <a:solidFill>
              <a:srgbClr val="0033CC"/>
            </a:solidFill>
            <a:prstDash val="sys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884460" y="1175210"/>
            <a:ext cx="864120" cy="369332"/>
          </a:xfrm>
          <a:prstGeom prst="rect">
            <a:avLst/>
          </a:prstGeom>
          <a:noFill/>
        </p:spPr>
        <p:txBody>
          <a:bodyPr wrap="square" rtlCol="0">
            <a:spAutoFit/>
          </a:bodyPr>
          <a:lstStyle/>
          <a:p>
            <a:pPr algn="ctr"/>
            <a:r>
              <a:rPr lang="en-US" altLang="zh-CN" dirty="0">
                <a:solidFill>
                  <a:srgbClr val="0033CC"/>
                </a:solidFill>
              </a:rPr>
              <a:t>EX1</a:t>
            </a:r>
            <a:endParaRPr lang="zh-CN" altLang="en-US" dirty="0">
              <a:solidFill>
                <a:srgbClr val="0033CC"/>
              </a:solidFill>
            </a:endParaRPr>
          </a:p>
        </p:txBody>
      </p:sp>
      <p:sp>
        <p:nvSpPr>
          <p:cNvPr id="28" name="TextBox 27"/>
          <p:cNvSpPr txBox="1"/>
          <p:nvPr/>
        </p:nvSpPr>
        <p:spPr>
          <a:xfrm>
            <a:off x="7903631" y="219998"/>
            <a:ext cx="864120" cy="369332"/>
          </a:xfrm>
          <a:prstGeom prst="rect">
            <a:avLst/>
          </a:prstGeom>
          <a:noFill/>
        </p:spPr>
        <p:txBody>
          <a:bodyPr wrap="square" rtlCol="0">
            <a:spAutoFit/>
          </a:bodyPr>
          <a:lstStyle/>
          <a:p>
            <a:r>
              <a:rPr lang="en-US" altLang="zh-CN" dirty="0" smtClean="0">
                <a:solidFill>
                  <a:srgbClr val="0033CC"/>
                </a:solidFill>
              </a:rPr>
              <a:t>Issue</a:t>
            </a:r>
            <a:endParaRPr lang="zh-CN" altLang="en-US" dirty="0">
              <a:solidFill>
                <a:srgbClr val="0033CC"/>
              </a:solidFill>
            </a:endParaRPr>
          </a:p>
        </p:txBody>
      </p:sp>
      <p:sp>
        <p:nvSpPr>
          <p:cNvPr id="35" name="TextBox 34"/>
          <p:cNvSpPr txBox="1"/>
          <p:nvPr/>
        </p:nvSpPr>
        <p:spPr>
          <a:xfrm>
            <a:off x="7903631" y="2884295"/>
            <a:ext cx="864120" cy="369332"/>
          </a:xfrm>
          <a:prstGeom prst="rect">
            <a:avLst/>
          </a:prstGeom>
          <a:noFill/>
        </p:spPr>
        <p:txBody>
          <a:bodyPr wrap="square" rtlCol="0">
            <a:spAutoFit/>
          </a:bodyPr>
          <a:lstStyle/>
          <a:p>
            <a:pPr algn="ctr"/>
            <a:r>
              <a:rPr lang="en-US" altLang="zh-CN" dirty="0" smtClean="0">
                <a:solidFill>
                  <a:srgbClr val="0033CC"/>
                </a:solidFill>
              </a:rPr>
              <a:t>EX2</a:t>
            </a:r>
            <a:endParaRPr lang="zh-CN" altLang="en-US" dirty="0">
              <a:solidFill>
                <a:srgbClr val="0033CC"/>
              </a:solidFill>
            </a:endParaRPr>
          </a:p>
        </p:txBody>
      </p:sp>
      <p:sp>
        <p:nvSpPr>
          <p:cNvPr id="36" name="TextBox 35"/>
          <p:cNvSpPr txBox="1"/>
          <p:nvPr/>
        </p:nvSpPr>
        <p:spPr>
          <a:xfrm>
            <a:off x="7903631" y="4643844"/>
            <a:ext cx="864120" cy="369332"/>
          </a:xfrm>
          <a:prstGeom prst="rect">
            <a:avLst/>
          </a:prstGeom>
          <a:noFill/>
        </p:spPr>
        <p:txBody>
          <a:bodyPr wrap="square" rtlCol="0">
            <a:spAutoFit/>
          </a:bodyPr>
          <a:lstStyle/>
          <a:p>
            <a:pPr algn="ctr"/>
            <a:r>
              <a:rPr lang="en-US" altLang="zh-CN" dirty="0" smtClean="0">
                <a:solidFill>
                  <a:srgbClr val="0033CC"/>
                </a:solidFill>
              </a:rPr>
              <a:t>EX3</a:t>
            </a:r>
            <a:endParaRPr lang="zh-CN" altLang="en-US" dirty="0">
              <a:solidFill>
                <a:srgbClr val="0033CC"/>
              </a:solidFill>
            </a:endParaRPr>
          </a:p>
        </p:txBody>
      </p:sp>
      <p:sp>
        <p:nvSpPr>
          <p:cNvPr id="3" name="TextBox 2"/>
          <p:cNvSpPr txBox="1"/>
          <p:nvPr/>
        </p:nvSpPr>
        <p:spPr>
          <a:xfrm>
            <a:off x="2123660" y="3000136"/>
            <a:ext cx="1152160" cy="461665"/>
          </a:xfrm>
          <a:prstGeom prst="rect">
            <a:avLst/>
          </a:prstGeom>
          <a:noFill/>
        </p:spPr>
        <p:txBody>
          <a:bodyPr wrap="square" rtlCol="0">
            <a:spAutoFit/>
          </a:bodyPr>
          <a:lstStyle>
            <a:defPPr>
              <a:defRPr lang="zh-CN"/>
            </a:defPPr>
            <a:lvl1pPr>
              <a:defRPr sz="2400" b="1">
                <a:solidFill>
                  <a:srgbClr val="FF0000"/>
                </a:solidFill>
              </a:defRPr>
            </a:lvl1pPr>
          </a:lstStyle>
          <a:p>
            <a:r>
              <a:rPr lang="en-US" altLang="zh-CN" dirty="0"/>
              <a:t>Store</a:t>
            </a:r>
            <a:endParaRPr lang="zh-CN" altLang="en-US" dirty="0"/>
          </a:p>
        </p:txBody>
      </p:sp>
      <p:sp>
        <p:nvSpPr>
          <p:cNvPr id="37" name="TextBox 36"/>
          <p:cNvSpPr txBox="1"/>
          <p:nvPr/>
        </p:nvSpPr>
        <p:spPr>
          <a:xfrm>
            <a:off x="2123660" y="3989075"/>
            <a:ext cx="1152160" cy="461665"/>
          </a:xfrm>
          <a:prstGeom prst="rect">
            <a:avLst/>
          </a:prstGeom>
          <a:noFill/>
        </p:spPr>
        <p:txBody>
          <a:bodyPr wrap="square" rtlCol="0">
            <a:spAutoFit/>
          </a:bodyPr>
          <a:lstStyle>
            <a:defPPr>
              <a:defRPr lang="zh-CN"/>
            </a:defPPr>
            <a:lvl1pPr>
              <a:defRPr sz="2400" b="1">
                <a:solidFill>
                  <a:srgbClr val="FF0000"/>
                </a:solidFill>
              </a:defRPr>
            </a:lvl1pPr>
          </a:lstStyle>
          <a:p>
            <a:r>
              <a:rPr lang="en-US" altLang="zh-CN" dirty="0"/>
              <a:t>Load</a:t>
            </a:r>
            <a:endParaRPr lang="zh-CN" altLang="en-US" dirty="0"/>
          </a:p>
        </p:txBody>
      </p:sp>
      <p:sp>
        <p:nvSpPr>
          <p:cNvPr id="20" name="云形标注 19"/>
          <p:cNvSpPr/>
          <p:nvPr/>
        </p:nvSpPr>
        <p:spPr>
          <a:xfrm>
            <a:off x="3726160" y="5013176"/>
            <a:ext cx="1776825" cy="628927"/>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0033CC"/>
                </a:solidFill>
              </a:rPr>
              <a:t>Miss</a:t>
            </a:r>
            <a:endParaRPr lang="zh-CN" altLang="en-US" sz="2800" dirty="0">
              <a:solidFill>
                <a:srgbClr val="0033CC"/>
              </a:solidFill>
            </a:endParaRPr>
          </a:p>
        </p:txBody>
      </p:sp>
    </p:spTree>
    <p:extLst>
      <p:ext uri="{BB962C8B-B14F-4D97-AF65-F5344CB8AC3E}">
        <p14:creationId xmlns:p14="http://schemas.microsoft.com/office/powerpoint/2010/main" val="145608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par>
                                <p:cTn id="13" presetID="10"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par>
                                <p:cTn id="16" presetID="10"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0" grpId="0" animBg="1"/>
      <p:bldP spid="31" grpId="0" animBg="1"/>
      <p:bldP spid="32" grpId="0" animBg="1"/>
      <p:bldP spid="33" grpId="0" animBg="1"/>
      <p:bldP spid="34" grpId="0" animBg="1"/>
      <p:bldP spid="2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LSU</a:t>
            </a:r>
            <a:r>
              <a:rPr lang="en-US" altLang="zh-CN" dirty="0" smtClean="0"/>
              <a:t>——Load</a:t>
            </a:r>
            <a:r>
              <a:rPr lang="zh-CN" altLang="en-US" dirty="0" smtClean="0"/>
              <a:t>指令的执行</a:t>
            </a:r>
            <a:endParaRPr lang="zh-CN" alt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384"/>
            <a:ext cx="9143999" cy="6867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矩形 24"/>
          <p:cNvSpPr/>
          <p:nvPr/>
        </p:nvSpPr>
        <p:spPr bwMode="auto">
          <a:xfrm>
            <a:off x="3419872" y="3910370"/>
            <a:ext cx="1440160" cy="526742"/>
          </a:xfrm>
          <a:prstGeom prst="rect">
            <a:avLst/>
          </a:prstGeom>
          <a:noFill/>
          <a:ln w="25400"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bg1"/>
              </a:solidFill>
              <a:effectLst/>
              <a:latin typeface="Arial" pitchFamily="34" charset="0"/>
              <a:ea typeface="宋体" pitchFamily="2" charset="-122"/>
            </a:endParaRPr>
          </a:p>
        </p:txBody>
      </p:sp>
      <p:sp>
        <p:nvSpPr>
          <p:cNvPr id="30" name="矩形 29"/>
          <p:cNvSpPr/>
          <p:nvPr/>
        </p:nvSpPr>
        <p:spPr bwMode="auto">
          <a:xfrm>
            <a:off x="1403648" y="5517232"/>
            <a:ext cx="2160240" cy="526742"/>
          </a:xfrm>
          <a:prstGeom prst="rect">
            <a:avLst/>
          </a:prstGeom>
          <a:noFill/>
          <a:ln w="25400"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bg1"/>
              </a:solidFill>
              <a:effectLst/>
              <a:latin typeface="Arial" pitchFamily="34" charset="0"/>
              <a:ea typeface="宋体" pitchFamily="2" charset="-122"/>
            </a:endParaRPr>
          </a:p>
        </p:txBody>
      </p:sp>
      <p:sp>
        <p:nvSpPr>
          <p:cNvPr id="31" name="矩形 30"/>
          <p:cNvSpPr/>
          <p:nvPr/>
        </p:nvSpPr>
        <p:spPr bwMode="auto">
          <a:xfrm>
            <a:off x="5508104" y="5517232"/>
            <a:ext cx="2016224" cy="526742"/>
          </a:xfrm>
          <a:prstGeom prst="rect">
            <a:avLst/>
          </a:prstGeom>
          <a:noFill/>
          <a:ln w="25400"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bg1"/>
              </a:solidFill>
              <a:effectLst/>
              <a:latin typeface="Arial" pitchFamily="34" charset="0"/>
              <a:ea typeface="宋体" pitchFamily="2" charset="-122"/>
            </a:endParaRPr>
          </a:p>
        </p:txBody>
      </p:sp>
      <p:sp>
        <p:nvSpPr>
          <p:cNvPr id="32" name="矩形 31"/>
          <p:cNvSpPr/>
          <p:nvPr/>
        </p:nvSpPr>
        <p:spPr bwMode="auto">
          <a:xfrm>
            <a:off x="3726160" y="5642103"/>
            <a:ext cx="1421904" cy="276999"/>
          </a:xfrm>
          <a:prstGeom prst="rect">
            <a:avLst/>
          </a:prstGeom>
          <a:solidFill>
            <a:schemeClr val="accent1">
              <a:tint val="20000"/>
            </a:schemeClr>
          </a:solidFill>
          <a:ln w="25400" cap="flat" cmpd="sng" algn="ctr">
            <a:solidFill>
              <a:srgbClr val="FF0000"/>
            </a:solidFill>
            <a:prstDash val="sysDash"/>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0000"/>
                </a:solidFill>
                <a:effectLst/>
                <a:latin typeface="Arial" pitchFamily="34" charset="0"/>
                <a:ea typeface="宋体" pitchFamily="2" charset="-122"/>
              </a:rPr>
              <a:t>L1DCache</a:t>
            </a:r>
            <a:endParaRPr kumimoji="0" lang="zh-CN" altLang="en-US" sz="1800" b="1" i="0" u="none" strike="noStrike" cap="none" normalizeH="0" baseline="0" dirty="0" smtClean="0">
              <a:ln>
                <a:noFill/>
              </a:ln>
              <a:solidFill>
                <a:srgbClr val="FF0000"/>
              </a:solidFill>
              <a:effectLst/>
              <a:latin typeface="Arial" pitchFamily="34" charset="0"/>
              <a:ea typeface="宋体" pitchFamily="2" charset="-122"/>
            </a:endParaRPr>
          </a:p>
        </p:txBody>
      </p:sp>
      <p:sp>
        <p:nvSpPr>
          <p:cNvPr id="33" name="矩形 32"/>
          <p:cNvSpPr/>
          <p:nvPr/>
        </p:nvSpPr>
        <p:spPr bwMode="auto">
          <a:xfrm>
            <a:off x="6444208" y="3910370"/>
            <a:ext cx="720080" cy="1102806"/>
          </a:xfrm>
          <a:prstGeom prst="rect">
            <a:avLst/>
          </a:prstGeom>
          <a:noFill/>
          <a:ln w="25400" cap="flat" cmpd="sng" algn="ctr">
            <a:solidFill>
              <a:srgbClr val="00B0F0"/>
            </a:solidFill>
            <a:prstDash val="solid"/>
            <a:round/>
            <a:headEnd type="none" w="med" len="med"/>
            <a:tailEnd type="none" w="med" len="med"/>
          </a:ln>
          <a:effectLst/>
        </p:spPr>
        <p:txBody>
          <a:bodyPr vert="horz" wrap="non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bg1"/>
              </a:solidFill>
              <a:effectLst/>
              <a:latin typeface="Arial" pitchFamily="34" charset="0"/>
              <a:ea typeface="宋体" pitchFamily="2" charset="-122"/>
            </a:endParaRPr>
          </a:p>
        </p:txBody>
      </p:sp>
      <p:sp>
        <p:nvSpPr>
          <p:cNvPr id="34" name="矩形 33"/>
          <p:cNvSpPr/>
          <p:nvPr/>
        </p:nvSpPr>
        <p:spPr bwMode="auto">
          <a:xfrm>
            <a:off x="1403648" y="5445224"/>
            <a:ext cx="2160240" cy="720080"/>
          </a:xfrm>
          <a:prstGeom prst="rect">
            <a:avLst/>
          </a:prstGeom>
          <a:noFill/>
          <a:ln w="25400" cap="flat" cmpd="sng" algn="ctr">
            <a:solidFill>
              <a:srgbClr val="00B0F0"/>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bg1"/>
              </a:solidFill>
              <a:effectLst/>
              <a:latin typeface="Arial" pitchFamily="34" charset="0"/>
              <a:ea typeface="宋体" pitchFamily="2" charset="-122"/>
            </a:endParaRPr>
          </a:p>
        </p:txBody>
      </p:sp>
      <p:cxnSp>
        <p:nvCxnSpPr>
          <p:cNvPr id="4" name="直接连接符 3"/>
          <p:cNvCxnSpPr/>
          <p:nvPr/>
        </p:nvCxnSpPr>
        <p:spPr>
          <a:xfrm>
            <a:off x="179390" y="656692"/>
            <a:ext cx="8569190" cy="0"/>
          </a:xfrm>
          <a:prstGeom prst="line">
            <a:avLst/>
          </a:prstGeom>
          <a:ln w="25400">
            <a:solidFill>
              <a:srgbClr val="0033CC"/>
            </a:solidFill>
            <a:prstDash val="sys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79390" y="2518185"/>
            <a:ext cx="8569190" cy="0"/>
          </a:xfrm>
          <a:prstGeom prst="line">
            <a:avLst/>
          </a:prstGeom>
          <a:ln w="25400">
            <a:solidFill>
              <a:srgbClr val="0033CC"/>
            </a:solidFill>
            <a:prstDash val="sys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79390" y="3658342"/>
            <a:ext cx="8569190" cy="0"/>
          </a:xfrm>
          <a:prstGeom prst="line">
            <a:avLst/>
          </a:prstGeom>
          <a:ln w="25400">
            <a:solidFill>
              <a:srgbClr val="0033CC"/>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79390" y="6381410"/>
            <a:ext cx="8569190" cy="0"/>
          </a:xfrm>
          <a:prstGeom prst="line">
            <a:avLst/>
          </a:prstGeom>
          <a:ln w="25400">
            <a:solidFill>
              <a:srgbClr val="0033CC"/>
            </a:solidFill>
            <a:prstDash val="sys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884460" y="1175210"/>
            <a:ext cx="864120" cy="369332"/>
          </a:xfrm>
          <a:prstGeom prst="rect">
            <a:avLst/>
          </a:prstGeom>
          <a:noFill/>
        </p:spPr>
        <p:txBody>
          <a:bodyPr wrap="square" rtlCol="0">
            <a:spAutoFit/>
          </a:bodyPr>
          <a:lstStyle/>
          <a:p>
            <a:pPr algn="ctr"/>
            <a:r>
              <a:rPr lang="en-US" altLang="zh-CN" dirty="0">
                <a:solidFill>
                  <a:srgbClr val="0033CC"/>
                </a:solidFill>
              </a:rPr>
              <a:t>EX1</a:t>
            </a:r>
            <a:endParaRPr lang="zh-CN" altLang="en-US" dirty="0">
              <a:solidFill>
                <a:srgbClr val="0033CC"/>
              </a:solidFill>
            </a:endParaRPr>
          </a:p>
        </p:txBody>
      </p:sp>
      <p:sp>
        <p:nvSpPr>
          <p:cNvPr id="28" name="TextBox 27"/>
          <p:cNvSpPr txBox="1"/>
          <p:nvPr/>
        </p:nvSpPr>
        <p:spPr>
          <a:xfrm>
            <a:off x="7903631" y="219998"/>
            <a:ext cx="864120" cy="369332"/>
          </a:xfrm>
          <a:prstGeom prst="rect">
            <a:avLst/>
          </a:prstGeom>
          <a:noFill/>
        </p:spPr>
        <p:txBody>
          <a:bodyPr wrap="square" rtlCol="0">
            <a:spAutoFit/>
          </a:bodyPr>
          <a:lstStyle/>
          <a:p>
            <a:r>
              <a:rPr lang="en-US" altLang="zh-CN" dirty="0" smtClean="0">
                <a:solidFill>
                  <a:srgbClr val="0033CC"/>
                </a:solidFill>
              </a:rPr>
              <a:t>Issue</a:t>
            </a:r>
            <a:endParaRPr lang="zh-CN" altLang="en-US" dirty="0">
              <a:solidFill>
                <a:srgbClr val="0033CC"/>
              </a:solidFill>
            </a:endParaRPr>
          </a:p>
        </p:txBody>
      </p:sp>
      <p:sp>
        <p:nvSpPr>
          <p:cNvPr id="35" name="TextBox 34"/>
          <p:cNvSpPr txBox="1"/>
          <p:nvPr/>
        </p:nvSpPr>
        <p:spPr>
          <a:xfrm>
            <a:off x="7903631" y="2884295"/>
            <a:ext cx="864120" cy="369332"/>
          </a:xfrm>
          <a:prstGeom prst="rect">
            <a:avLst/>
          </a:prstGeom>
          <a:noFill/>
        </p:spPr>
        <p:txBody>
          <a:bodyPr wrap="square" rtlCol="0">
            <a:spAutoFit/>
          </a:bodyPr>
          <a:lstStyle/>
          <a:p>
            <a:pPr algn="ctr"/>
            <a:r>
              <a:rPr lang="en-US" altLang="zh-CN" dirty="0" smtClean="0">
                <a:solidFill>
                  <a:srgbClr val="0033CC"/>
                </a:solidFill>
              </a:rPr>
              <a:t>EX2</a:t>
            </a:r>
            <a:endParaRPr lang="zh-CN" altLang="en-US" dirty="0">
              <a:solidFill>
                <a:srgbClr val="0033CC"/>
              </a:solidFill>
            </a:endParaRPr>
          </a:p>
        </p:txBody>
      </p:sp>
      <p:sp>
        <p:nvSpPr>
          <p:cNvPr id="36" name="TextBox 35"/>
          <p:cNvSpPr txBox="1"/>
          <p:nvPr/>
        </p:nvSpPr>
        <p:spPr>
          <a:xfrm>
            <a:off x="7903631" y="4643844"/>
            <a:ext cx="864120" cy="369332"/>
          </a:xfrm>
          <a:prstGeom prst="rect">
            <a:avLst/>
          </a:prstGeom>
          <a:noFill/>
        </p:spPr>
        <p:txBody>
          <a:bodyPr wrap="square" rtlCol="0">
            <a:spAutoFit/>
          </a:bodyPr>
          <a:lstStyle/>
          <a:p>
            <a:pPr algn="ctr"/>
            <a:r>
              <a:rPr lang="en-US" altLang="zh-CN" dirty="0" smtClean="0">
                <a:solidFill>
                  <a:srgbClr val="0033CC"/>
                </a:solidFill>
              </a:rPr>
              <a:t>EX3</a:t>
            </a:r>
            <a:endParaRPr lang="zh-CN" altLang="en-US" dirty="0">
              <a:solidFill>
                <a:srgbClr val="0033CC"/>
              </a:solidFill>
            </a:endParaRPr>
          </a:p>
        </p:txBody>
      </p:sp>
      <p:sp>
        <p:nvSpPr>
          <p:cNvPr id="37" name="TextBox 36"/>
          <p:cNvSpPr txBox="1"/>
          <p:nvPr/>
        </p:nvSpPr>
        <p:spPr>
          <a:xfrm>
            <a:off x="2123660" y="3989075"/>
            <a:ext cx="1152160" cy="461665"/>
          </a:xfrm>
          <a:prstGeom prst="rect">
            <a:avLst/>
          </a:prstGeom>
          <a:noFill/>
        </p:spPr>
        <p:txBody>
          <a:bodyPr wrap="square" rtlCol="0">
            <a:spAutoFit/>
          </a:bodyPr>
          <a:lstStyle>
            <a:defPPr>
              <a:defRPr lang="zh-CN"/>
            </a:defPPr>
            <a:lvl1pPr>
              <a:defRPr sz="2400" b="1">
                <a:solidFill>
                  <a:srgbClr val="FF0000"/>
                </a:solidFill>
              </a:defRPr>
            </a:lvl1pPr>
          </a:lstStyle>
          <a:p>
            <a:r>
              <a:rPr lang="en-US" altLang="zh-CN" dirty="0"/>
              <a:t>Store</a:t>
            </a:r>
            <a:endParaRPr lang="zh-CN" altLang="en-US" dirty="0"/>
          </a:p>
        </p:txBody>
      </p:sp>
      <p:sp>
        <p:nvSpPr>
          <p:cNvPr id="20" name="矩形 19"/>
          <p:cNvSpPr/>
          <p:nvPr/>
        </p:nvSpPr>
        <p:spPr bwMode="auto">
          <a:xfrm>
            <a:off x="6444208" y="2587589"/>
            <a:ext cx="720080" cy="1102806"/>
          </a:xfrm>
          <a:prstGeom prst="rect">
            <a:avLst/>
          </a:prstGeom>
          <a:noFill/>
          <a:ln w="25400" cap="flat" cmpd="sng" algn="ctr">
            <a:solidFill>
              <a:srgbClr val="00B0F0"/>
            </a:solidFill>
            <a:prstDash val="solid"/>
            <a:round/>
            <a:headEnd type="none" w="med" len="med"/>
            <a:tailEnd type="none" w="med" len="med"/>
          </a:ln>
          <a:effectLst/>
        </p:spPr>
        <p:txBody>
          <a:bodyPr vert="horz" wrap="non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bg1"/>
              </a:solidFill>
              <a:effectLst/>
              <a:latin typeface="Arial" pitchFamily="34" charset="0"/>
              <a:ea typeface="宋体" pitchFamily="2" charset="-122"/>
            </a:endParaRPr>
          </a:p>
        </p:txBody>
      </p:sp>
      <p:cxnSp>
        <p:nvCxnSpPr>
          <p:cNvPr id="10" name="直接连接符 9"/>
          <p:cNvCxnSpPr>
            <a:stCxn id="20" idx="0"/>
          </p:cNvCxnSpPr>
          <p:nvPr/>
        </p:nvCxnSpPr>
        <p:spPr>
          <a:xfrm flipV="1">
            <a:off x="6804248" y="1359876"/>
            <a:ext cx="0" cy="122771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4422835" y="1359876"/>
            <a:ext cx="2381413"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32" idx="0"/>
          </p:cNvCxnSpPr>
          <p:nvPr/>
        </p:nvCxnSpPr>
        <p:spPr>
          <a:xfrm>
            <a:off x="4437112" y="1359876"/>
            <a:ext cx="0" cy="428222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8844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0" grpId="0" animBg="1"/>
      <p:bldP spid="31" grpId="0" animBg="1"/>
      <p:bldP spid="32" grpId="0" animBg="1"/>
      <p:bldP spid="33" grpId="0" animBg="1"/>
      <p:bldP spid="34" grpId="0" animBg="1"/>
      <p:bldP spid="2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instruction </a:t>
            </a:r>
            <a:r>
              <a:rPr lang="en-US" altLang="zh-CN" dirty="0" smtClean="0"/>
              <a:t>sequence of Load/Store</a:t>
            </a:r>
            <a:endParaRPr lang="zh-CN" altLang="en-US" dirty="0"/>
          </a:p>
        </p:txBody>
      </p:sp>
      <p:sp>
        <p:nvSpPr>
          <p:cNvPr id="3" name="内容占位符 2"/>
          <p:cNvSpPr>
            <a:spLocks noGrp="1"/>
          </p:cNvSpPr>
          <p:nvPr>
            <p:ph idx="1"/>
          </p:nvPr>
        </p:nvSpPr>
        <p:spPr/>
        <p:txBody>
          <a:bodyPr/>
          <a:lstStyle/>
          <a:p>
            <a:r>
              <a:rPr lang="en-US" altLang="zh-CN" dirty="0" smtClean="0">
                <a:solidFill>
                  <a:srgbClr val="000000"/>
                </a:solidFill>
              </a:rPr>
              <a:t>Load , Load</a:t>
            </a:r>
          </a:p>
          <a:p>
            <a:r>
              <a:rPr lang="en-US" altLang="zh-CN" dirty="0" smtClean="0"/>
              <a:t>Store , Load</a:t>
            </a:r>
          </a:p>
          <a:p>
            <a:r>
              <a:rPr lang="en-US" altLang="zh-CN" dirty="0" smtClean="0"/>
              <a:t>Load , Store</a:t>
            </a:r>
          </a:p>
          <a:p>
            <a:r>
              <a:rPr lang="en-US" altLang="zh-CN" dirty="0" smtClean="0">
                <a:solidFill>
                  <a:srgbClr val="FF0000"/>
                </a:solidFill>
              </a:rPr>
              <a:t>Store , Store</a:t>
            </a:r>
            <a:endParaRPr lang="zh-CN" altLang="en-US" dirty="0">
              <a:solidFill>
                <a:srgbClr val="FF0000"/>
              </a:solidFill>
            </a:endParaRPr>
          </a:p>
        </p:txBody>
      </p:sp>
    </p:spTree>
    <p:extLst>
      <p:ext uri="{BB962C8B-B14F-4D97-AF65-F5344CB8AC3E}">
        <p14:creationId xmlns:p14="http://schemas.microsoft.com/office/powerpoint/2010/main" val="293035528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179512" y="0"/>
            <a:ext cx="8713092" cy="980728"/>
          </a:xfrm>
        </p:spPr>
        <p:txBody>
          <a:bodyPr/>
          <a:lstStyle/>
          <a:p>
            <a:r>
              <a:rPr lang="en-US" altLang="zh-CN" dirty="0" smtClean="0"/>
              <a:t>LSU——Store</a:t>
            </a:r>
            <a:r>
              <a:rPr lang="zh-CN" altLang="en-US" dirty="0" smtClean="0"/>
              <a:t>指令的执行</a:t>
            </a:r>
            <a:endParaRPr lang="zh-CN" altLang="en-US" dirty="0"/>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13" y="-27384"/>
            <a:ext cx="9143999" cy="6867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9" name="直接箭头连接符 18"/>
          <p:cNvCxnSpPr/>
          <p:nvPr/>
        </p:nvCxnSpPr>
        <p:spPr bwMode="auto">
          <a:xfrm>
            <a:off x="4211960" y="3406314"/>
            <a:ext cx="0" cy="504056"/>
          </a:xfrm>
          <a:prstGeom prst="straightConnector1">
            <a:avLst/>
          </a:prstGeom>
          <a:gradFill rotWithShape="1">
            <a:gsLst>
              <a:gs pos="0">
                <a:schemeClr val="accent1"/>
              </a:gs>
              <a:gs pos="100000">
                <a:schemeClr val="bg1">
                  <a:alpha val="98000"/>
                </a:schemeClr>
              </a:gs>
            </a:gsLst>
            <a:lin ang="5400000" scaled="1"/>
          </a:gradFill>
          <a:ln w="25400" cap="flat" cmpd="sng" algn="ctr">
            <a:solidFill>
              <a:srgbClr val="FF0000"/>
            </a:solidFill>
            <a:prstDash val="solid"/>
            <a:round/>
            <a:headEnd type="none" w="med" len="med"/>
            <a:tailEnd type="arrow"/>
          </a:ln>
          <a:effectLst/>
        </p:spPr>
      </p:cxnSp>
      <p:sp>
        <p:nvSpPr>
          <p:cNvPr id="20" name="矩形 19"/>
          <p:cNvSpPr/>
          <p:nvPr/>
        </p:nvSpPr>
        <p:spPr bwMode="auto">
          <a:xfrm>
            <a:off x="3419872" y="3910370"/>
            <a:ext cx="1440160" cy="526742"/>
          </a:xfrm>
          <a:prstGeom prst="rect">
            <a:avLst/>
          </a:prstGeom>
          <a:noFill/>
          <a:ln w="25400"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bg1"/>
              </a:solidFill>
              <a:effectLst/>
              <a:latin typeface="Arial" pitchFamily="34" charset="0"/>
              <a:ea typeface="宋体" pitchFamily="2" charset="-122"/>
            </a:endParaRPr>
          </a:p>
        </p:txBody>
      </p:sp>
      <p:sp>
        <p:nvSpPr>
          <p:cNvPr id="21" name="矩形 20"/>
          <p:cNvSpPr/>
          <p:nvPr/>
        </p:nvSpPr>
        <p:spPr bwMode="auto">
          <a:xfrm>
            <a:off x="6444208" y="2528900"/>
            <a:ext cx="720080" cy="1129442"/>
          </a:xfrm>
          <a:prstGeom prst="rect">
            <a:avLst/>
          </a:prstGeom>
          <a:noFill/>
          <a:ln w="25400"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bg1"/>
              </a:solidFill>
              <a:effectLst/>
              <a:latin typeface="Arial" pitchFamily="34" charset="0"/>
              <a:ea typeface="宋体" pitchFamily="2" charset="-122"/>
            </a:endParaRPr>
          </a:p>
        </p:txBody>
      </p:sp>
      <p:cxnSp>
        <p:nvCxnSpPr>
          <p:cNvPr id="30" name="直接箭头连接符 29"/>
          <p:cNvCxnSpPr/>
          <p:nvPr/>
        </p:nvCxnSpPr>
        <p:spPr bwMode="auto">
          <a:xfrm>
            <a:off x="4860032" y="3093621"/>
            <a:ext cx="1584176" cy="0"/>
          </a:xfrm>
          <a:prstGeom prst="straightConnector1">
            <a:avLst/>
          </a:prstGeom>
          <a:gradFill rotWithShape="1">
            <a:gsLst>
              <a:gs pos="0">
                <a:schemeClr val="accent1"/>
              </a:gs>
              <a:gs pos="100000">
                <a:schemeClr val="bg1">
                  <a:alpha val="98000"/>
                </a:schemeClr>
              </a:gs>
            </a:gsLst>
            <a:lin ang="5400000" scaled="1"/>
          </a:gradFill>
          <a:ln w="25400" cap="flat" cmpd="sng" algn="ctr">
            <a:solidFill>
              <a:srgbClr val="FF0000"/>
            </a:solidFill>
            <a:prstDash val="solid"/>
            <a:round/>
            <a:headEnd type="none" w="med" len="med"/>
            <a:tailEnd type="arrow"/>
          </a:ln>
          <a:effectLst/>
        </p:spPr>
      </p:cxnSp>
      <p:cxnSp>
        <p:nvCxnSpPr>
          <p:cNvPr id="26" name="直接连接符 25"/>
          <p:cNvCxnSpPr/>
          <p:nvPr/>
        </p:nvCxnSpPr>
        <p:spPr>
          <a:xfrm>
            <a:off x="179390" y="656692"/>
            <a:ext cx="8569190" cy="0"/>
          </a:xfrm>
          <a:prstGeom prst="line">
            <a:avLst/>
          </a:prstGeom>
          <a:ln w="25400">
            <a:solidFill>
              <a:srgbClr val="0033CC"/>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79390" y="2518185"/>
            <a:ext cx="8569190" cy="0"/>
          </a:xfrm>
          <a:prstGeom prst="line">
            <a:avLst/>
          </a:prstGeom>
          <a:ln w="25400">
            <a:solidFill>
              <a:srgbClr val="0033CC"/>
            </a:solidFill>
            <a:prstDash val="sys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79390" y="3658342"/>
            <a:ext cx="8569190" cy="0"/>
          </a:xfrm>
          <a:prstGeom prst="line">
            <a:avLst/>
          </a:prstGeom>
          <a:ln w="25400">
            <a:solidFill>
              <a:srgbClr val="0033CC"/>
            </a:solidFill>
            <a:prstDash val="sys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79390" y="6381410"/>
            <a:ext cx="8569190" cy="0"/>
          </a:xfrm>
          <a:prstGeom prst="line">
            <a:avLst/>
          </a:prstGeom>
          <a:ln w="25400">
            <a:solidFill>
              <a:srgbClr val="0033CC"/>
            </a:solidFill>
            <a:prstDash val="sysDash"/>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884460" y="1175210"/>
            <a:ext cx="864120" cy="369332"/>
          </a:xfrm>
          <a:prstGeom prst="rect">
            <a:avLst/>
          </a:prstGeom>
          <a:noFill/>
        </p:spPr>
        <p:txBody>
          <a:bodyPr wrap="square" rtlCol="0">
            <a:spAutoFit/>
          </a:bodyPr>
          <a:lstStyle/>
          <a:p>
            <a:pPr algn="ctr"/>
            <a:r>
              <a:rPr lang="en-US" altLang="zh-CN" dirty="0">
                <a:solidFill>
                  <a:srgbClr val="0033CC"/>
                </a:solidFill>
              </a:rPr>
              <a:t>EX1</a:t>
            </a:r>
            <a:endParaRPr lang="zh-CN" altLang="en-US" dirty="0">
              <a:solidFill>
                <a:srgbClr val="0033CC"/>
              </a:solidFill>
            </a:endParaRPr>
          </a:p>
        </p:txBody>
      </p:sp>
      <p:sp>
        <p:nvSpPr>
          <p:cNvPr id="32" name="TextBox 31"/>
          <p:cNvSpPr txBox="1"/>
          <p:nvPr/>
        </p:nvSpPr>
        <p:spPr>
          <a:xfrm>
            <a:off x="7903631" y="219998"/>
            <a:ext cx="864120" cy="369332"/>
          </a:xfrm>
          <a:prstGeom prst="rect">
            <a:avLst/>
          </a:prstGeom>
          <a:noFill/>
        </p:spPr>
        <p:txBody>
          <a:bodyPr wrap="square" rtlCol="0">
            <a:spAutoFit/>
          </a:bodyPr>
          <a:lstStyle/>
          <a:p>
            <a:r>
              <a:rPr lang="en-US" altLang="zh-CN" dirty="0" smtClean="0">
                <a:solidFill>
                  <a:srgbClr val="0033CC"/>
                </a:solidFill>
              </a:rPr>
              <a:t>Issue</a:t>
            </a:r>
            <a:endParaRPr lang="zh-CN" altLang="en-US" dirty="0">
              <a:solidFill>
                <a:srgbClr val="0033CC"/>
              </a:solidFill>
            </a:endParaRPr>
          </a:p>
        </p:txBody>
      </p:sp>
      <p:sp>
        <p:nvSpPr>
          <p:cNvPr id="33" name="TextBox 32"/>
          <p:cNvSpPr txBox="1"/>
          <p:nvPr/>
        </p:nvSpPr>
        <p:spPr>
          <a:xfrm>
            <a:off x="7903631" y="2884295"/>
            <a:ext cx="864120" cy="369332"/>
          </a:xfrm>
          <a:prstGeom prst="rect">
            <a:avLst/>
          </a:prstGeom>
          <a:noFill/>
        </p:spPr>
        <p:txBody>
          <a:bodyPr wrap="square" rtlCol="0">
            <a:spAutoFit/>
          </a:bodyPr>
          <a:lstStyle/>
          <a:p>
            <a:pPr algn="ctr"/>
            <a:r>
              <a:rPr lang="en-US" altLang="zh-CN" dirty="0" smtClean="0">
                <a:solidFill>
                  <a:srgbClr val="0033CC"/>
                </a:solidFill>
              </a:rPr>
              <a:t>EX2</a:t>
            </a:r>
            <a:endParaRPr lang="zh-CN" altLang="en-US" dirty="0">
              <a:solidFill>
                <a:srgbClr val="0033CC"/>
              </a:solidFill>
            </a:endParaRPr>
          </a:p>
        </p:txBody>
      </p:sp>
      <p:sp>
        <p:nvSpPr>
          <p:cNvPr id="34" name="TextBox 33"/>
          <p:cNvSpPr txBox="1"/>
          <p:nvPr/>
        </p:nvSpPr>
        <p:spPr>
          <a:xfrm>
            <a:off x="7903631" y="4643844"/>
            <a:ext cx="864120" cy="369332"/>
          </a:xfrm>
          <a:prstGeom prst="rect">
            <a:avLst/>
          </a:prstGeom>
          <a:noFill/>
        </p:spPr>
        <p:txBody>
          <a:bodyPr wrap="square" rtlCol="0">
            <a:spAutoFit/>
          </a:bodyPr>
          <a:lstStyle/>
          <a:p>
            <a:pPr algn="ctr"/>
            <a:r>
              <a:rPr lang="en-US" altLang="zh-CN" dirty="0" smtClean="0">
                <a:solidFill>
                  <a:srgbClr val="0033CC"/>
                </a:solidFill>
              </a:rPr>
              <a:t>EX3</a:t>
            </a:r>
            <a:endParaRPr lang="zh-CN" altLang="en-US" dirty="0">
              <a:solidFill>
                <a:srgbClr val="0033CC"/>
              </a:solidFill>
            </a:endParaRPr>
          </a:p>
        </p:txBody>
      </p:sp>
      <p:sp>
        <p:nvSpPr>
          <p:cNvPr id="35" name="TextBox 34"/>
          <p:cNvSpPr txBox="1"/>
          <p:nvPr/>
        </p:nvSpPr>
        <p:spPr>
          <a:xfrm>
            <a:off x="1835620" y="3000136"/>
            <a:ext cx="1440200" cy="461665"/>
          </a:xfrm>
          <a:prstGeom prst="rect">
            <a:avLst/>
          </a:prstGeom>
          <a:noFill/>
        </p:spPr>
        <p:txBody>
          <a:bodyPr wrap="square" rtlCol="0">
            <a:spAutoFit/>
          </a:bodyPr>
          <a:lstStyle>
            <a:defPPr>
              <a:defRPr lang="zh-CN"/>
            </a:defPPr>
            <a:lvl1pPr>
              <a:defRPr sz="2400" b="1">
                <a:solidFill>
                  <a:srgbClr val="FF0000"/>
                </a:solidFill>
              </a:defRPr>
            </a:lvl1pPr>
          </a:lstStyle>
          <a:p>
            <a:r>
              <a:rPr lang="en-US" altLang="zh-CN" dirty="0" smtClean="0"/>
              <a:t>Store 2</a:t>
            </a:r>
            <a:endParaRPr lang="zh-CN" altLang="en-US" dirty="0"/>
          </a:p>
        </p:txBody>
      </p:sp>
      <p:sp>
        <p:nvSpPr>
          <p:cNvPr id="36" name="TextBox 35"/>
          <p:cNvSpPr txBox="1"/>
          <p:nvPr/>
        </p:nvSpPr>
        <p:spPr>
          <a:xfrm>
            <a:off x="1835620" y="3989075"/>
            <a:ext cx="1440200" cy="461665"/>
          </a:xfrm>
          <a:prstGeom prst="rect">
            <a:avLst/>
          </a:prstGeom>
          <a:noFill/>
        </p:spPr>
        <p:txBody>
          <a:bodyPr wrap="square" rtlCol="0">
            <a:spAutoFit/>
          </a:bodyPr>
          <a:lstStyle>
            <a:defPPr>
              <a:defRPr lang="zh-CN"/>
            </a:defPPr>
            <a:lvl1pPr>
              <a:defRPr sz="2400" b="1">
                <a:solidFill>
                  <a:srgbClr val="FF0000"/>
                </a:solidFill>
              </a:defRPr>
            </a:lvl1pPr>
          </a:lstStyle>
          <a:p>
            <a:r>
              <a:rPr lang="en-US" altLang="zh-CN" dirty="0" smtClean="0"/>
              <a:t>Store 1</a:t>
            </a:r>
            <a:endParaRPr lang="zh-CN" altLang="en-US" dirty="0"/>
          </a:p>
        </p:txBody>
      </p:sp>
      <p:sp>
        <p:nvSpPr>
          <p:cNvPr id="2" name="矩形 1"/>
          <p:cNvSpPr/>
          <p:nvPr/>
        </p:nvSpPr>
        <p:spPr>
          <a:xfrm>
            <a:off x="6444208" y="2540587"/>
            <a:ext cx="720080" cy="252028"/>
          </a:xfrm>
          <a:prstGeom prst="rect">
            <a:avLst/>
          </a:prstGeom>
          <a:solidFill>
            <a:schemeClr val="accent1">
              <a:alpha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3768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179512" y="0"/>
            <a:ext cx="8713092" cy="980728"/>
          </a:xfrm>
        </p:spPr>
        <p:txBody>
          <a:bodyPr/>
          <a:lstStyle/>
          <a:p>
            <a:r>
              <a:rPr lang="en-US" altLang="zh-CN" dirty="0" smtClean="0"/>
              <a:t>LSU——Store</a:t>
            </a:r>
            <a:r>
              <a:rPr lang="zh-CN" altLang="en-US" dirty="0" smtClean="0"/>
              <a:t>指令的执行</a:t>
            </a:r>
            <a:endParaRPr lang="zh-CN" altLang="en-US" dirty="0"/>
          </a:p>
        </p:txBody>
      </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13" y="-27384"/>
            <a:ext cx="9143999" cy="6867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直接箭头连接符 10"/>
          <p:cNvCxnSpPr/>
          <p:nvPr/>
        </p:nvCxnSpPr>
        <p:spPr bwMode="auto">
          <a:xfrm>
            <a:off x="3131840" y="1484784"/>
            <a:ext cx="0" cy="504056"/>
          </a:xfrm>
          <a:prstGeom prst="straightConnector1">
            <a:avLst/>
          </a:prstGeom>
          <a:gradFill rotWithShape="1">
            <a:gsLst>
              <a:gs pos="0">
                <a:schemeClr val="accent1"/>
              </a:gs>
              <a:gs pos="100000">
                <a:schemeClr val="bg1">
                  <a:alpha val="98000"/>
                </a:schemeClr>
              </a:gs>
            </a:gsLst>
            <a:lin ang="5400000" scaled="1"/>
          </a:gradFill>
          <a:ln w="25400" cap="flat" cmpd="sng" algn="ctr">
            <a:solidFill>
              <a:srgbClr val="0070C0"/>
            </a:solidFill>
            <a:prstDash val="solid"/>
            <a:round/>
            <a:headEnd type="none" w="med" len="med"/>
            <a:tailEnd type="arrow"/>
          </a:ln>
          <a:effectLst/>
        </p:spPr>
      </p:cxnSp>
      <p:cxnSp>
        <p:nvCxnSpPr>
          <p:cNvPr id="12" name="直接箭头连接符 11"/>
          <p:cNvCxnSpPr/>
          <p:nvPr/>
        </p:nvCxnSpPr>
        <p:spPr bwMode="auto">
          <a:xfrm>
            <a:off x="4139952" y="1484784"/>
            <a:ext cx="0" cy="504056"/>
          </a:xfrm>
          <a:prstGeom prst="straightConnector1">
            <a:avLst/>
          </a:prstGeom>
          <a:gradFill rotWithShape="1">
            <a:gsLst>
              <a:gs pos="0">
                <a:schemeClr val="accent1"/>
              </a:gs>
              <a:gs pos="100000">
                <a:schemeClr val="bg1">
                  <a:alpha val="98000"/>
                </a:schemeClr>
              </a:gs>
            </a:gsLst>
            <a:lin ang="5400000" scaled="1"/>
          </a:gradFill>
          <a:ln w="25400" cap="flat" cmpd="sng" algn="ctr">
            <a:solidFill>
              <a:srgbClr val="0070C0"/>
            </a:solidFill>
            <a:prstDash val="solid"/>
            <a:round/>
            <a:headEnd type="none" w="med" len="med"/>
            <a:tailEnd type="arrow"/>
          </a:ln>
          <a:effectLst/>
        </p:spPr>
      </p:cxnSp>
      <p:cxnSp>
        <p:nvCxnSpPr>
          <p:cNvPr id="13" name="直接箭头连接符 12"/>
          <p:cNvCxnSpPr/>
          <p:nvPr/>
        </p:nvCxnSpPr>
        <p:spPr bwMode="auto">
          <a:xfrm>
            <a:off x="5148064" y="1484784"/>
            <a:ext cx="0" cy="504056"/>
          </a:xfrm>
          <a:prstGeom prst="straightConnector1">
            <a:avLst/>
          </a:prstGeom>
          <a:gradFill rotWithShape="1">
            <a:gsLst>
              <a:gs pos="0">
                <a:schemeClr val="accent1"/>
              </a:gs>
              <a:gs pos="100000">
                <a:schemeClr val="bg1">
                  <a:alpha val="98000"/>
                </a:schemeClr>
              </a:gs>
            </a:gsLst>
            <a:lin ang="5400000" scaled="1"/>
          </a:gradFill>
          <a:ln w="25400" cap="flat" cmpd="sng" algn="ctr">
            <a:solidFill>
              <a:srgbClr val="0070C0"/>
            </a:solidFill>
            <a:prstDash val="solid"/>
            <a:round/>
            <a:headEnd type="none" w="med" len="med"/>
            <a:tailEnd type="arrow"/>
          </a:ln>
          <a:effectLst/>
        </p:spPr>
      </p:cxnSp>
      <p:cxnSp>
        <p:nvCxnSpPr>
          <p:cNvPr id="14" name="直接箭头连接符 13"/>
          <p:cNvCxnSpPr/>
          <p:nvPr/>
        </p:nvCxnSpPr>
        <p:spPr bwMode="auto">
          <a:xfrm>
            <a:off x="5796136" y="1484784"/>
            <a:ext cx="0" cy="504056"/>
          </a:xfrm>
          <a:prstGeom prst="straightConnector1">
            <a:avLst/>
          </a:prstGeom>
          <a:gradFill rotWithShape="1">
            <a:gsLst>
              <a:gs pos="0">
                <a:schemeClr val="accent1"/>
              </a:gs>
              <a:gs pos="100000">
                <a:schemeClr val="bg1">
                  <a:alpha val="98000"/>
                </a:schemeClr>
              </a:gs>
            </a:gsLst>
            <a:lin ang="5400000" scaled="1"/>
          </a:gradFill>
          <a:ln w="25400" cap="flat" cmpd="sng" algn="ctr">
            <a:solidFill>
              <a:srgbClr val="0070C0"/>
            </a:solidFill>
            <a:prstDash val="solid"/>
            <a:round/>
            <a:headEnd type="none" w="med" len="med"/>
            <a:tailEnd type="arrow"/>
          </a:ln>
          <a:effectLst/>
        </p:spPr>
      </p:cxnSp>
      <p:cxnSp>
        <p:nvCxnSpPr>
          <p:cNvPr id="15" name="直接箭头连接符 14"/>
          <p:cNvCxnSpPr/>
          <p:nvPr/>
        </p:nvCxnSpPr>
        <p:spPr bwMode="auto">
          <a:xfrm>
            <a:off x="6156176" y="1484784"/>
            <a:ext cx="0" cy="504056"/>
          </a:xfrm>
          <a:prstGeom prst="straightConnector1">
            <a:avLst/>
          </a:prstGeom>
          <a:gradFill rotWithShape="1">
            <a:gsLst>
              <a:gs pos="0">
                <a:schemeClr val="accent1"/>
              </a:gs>
              <a:gs pos="100000">
                <a:schemeClr val="bg1">
                  <a:alpha val="98000"/>
                </a:schemeClr>
              </a:gs>
            </a:gsLst>
            <a:lin ang="5400000" scaled="1"/>
          </a:gradFill>
          <a:ln w="25400" cap="flat" cmpd="sng" algn="ctr">
            <a:solidFill>
              <a:srgbClr val="0070C0"/>
            </a:solidFill>
            <a:prstDash val="solid"/>
            <a:round/>
            <a:headEnd type="none" w="med" len="med"/>
            <a:tailEnd type="arrow"/>
          </a:ln>
          <a:effectLst/>
        </p:spPr>
      </p:cxnSp>
      <p:cxnSp>
        <p:nvCxnSpPr>
          <p:cNvPr id="16" name="直接箭头连接符 15"/>
          <p:cNvCxnSpPr/>
          <p:nvPr/>
        </p:nvCxnSpPr>
        <p:spPr bwMode="auto">
          <a:xfrm>
            <a:off x="6588224" y="1484784"/>
            <a:ext cx="0" cy="504056"/>
          </a:xfrm>
          <a:prstGeom prst="straightConnector1">
            <a:avLst/>
          </a:prstGeom>
          <a:gradFill rotWithShape="1">
            <a:gsLst>
              <a:gs pos="0">
                <a:schemeClr val="accent1"/>
              </a:gs>
              <a:gs pos="100000">
                <a:schemeClr val="bg1">
                  <a:alpha val="98000"/>
                </a:schemeClr>
              </a:gs>
            </a:gsLst>
            <a:lin ang="5400000" scaled="1"/>
          </a:gradFill>
          <a:ln w="25400" cap="flat" cmpd="sng" algn="ctr">
            <a:solidFill>
              <a:srgbClr val="0070C0"/>
            </a:solidFill>
            <a:prstDash val="solid"/>
            <a:round/>
            <a:headEnd type="none" w="med" len="med"/>
            <a:tailEnd type="arrow"/>
          </a:ln>
          <a:effectLst/>
        </p:spPr>
      </p:cxnSp>
      <p:cxnSp>
        <p:nvCxnSpPr>
          <p:cNvPr id="19" name="直接箭头连接符 18"/>
          <p:cNvCxnSpPr/>
          <p:nvPr/>
        </p:nvCxnSpPr>
        <p:spPr bwMode="auto">
          <a:xfrm>
            <a:off x="4211960" y="3406314"/>
            <a:ext cx="0" cy="504056"/>
          </a:xfrm>
          <a:prstGeom prst="straightConnector1">
            <a:avLst/>
          </a:prstGeom>
          <a:gradFill rotWithShape="1">
            <a:gsLst>
              <a:gs pos="0">
                <a:schemeClr val="accent1"/>
              </a:gs>
              <a:gs pos="100000">
                <a:schemeClr val="bg1">
                  <a:alpha val="98000"/>
                </a:schemeClr>
              </a:gs>
            </a:gsLst>
            <a:lin ang="5400000" scaled="1"/>
          </a:gradFill>
          <a:ln w="25400" cap="flat" cmpd="sng" algn="ctr">
            <a:solidFill>
              <a:srgbClr val="FF0000"/>
            </a:solidFill>
            <a:prstDash val="solid"/>
            <a:round/>
            <a:headEnd type="none" w="med" len="med"/>
            <a:tailEnd type="arrow"/>
          </a:ln>
          <a:effectLst/>
        </p:spPr>
      </p:cxnSp>
      <p:sp>
        <p:nvSpPr>
          <p:cNvPr id="20" name="矩形 19"/>
          <p:cNvSpPr/>
          <p:nvPr/>
        </p:nvSpPr>
        <p:spPr bwMode="auto">
          <a:xfrm>
            <a:off x="3419872" y="3910370"/>
            <a:ext cx="1440160" cy="526742"/>
          </a:xfrm>
          <a:prstGeom prst="rect">
            <a:avLst/>
          </a:prstGeom>
          <a:noFill/>
          <a:ln w="25400"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bg1"/>
              </a:solidFill>
              <a:effectLst/>
              <a:latin typeface="Arial" pitchFamily="34" charset="0"/>
              <a:ea typeface="宋体" pitchFamily="2" charset="-122"/>
            </a:endParaRPr>
          </a:p>
        </p:txBody>
      </p:sp>
      <p:sp>
        <p:nvSpPr>
          <p:cNvPr id="21" name="矩形 20"/>
          <p:cNvSpPr/>
          <p:nvPr/>
        </p:nvSpPr>
        <p:spPr bwMode="auto">
          <a:xfrm>
            <a:off x="6444208" y="2528900"/>
            <a:ext cx="720080" cy="1129442"/>
          </a:xfrm>
          <a:prstGeom prst="rect">
            <a:avLst/>
          </a:prstGeom>
          <a:noFill/>
          <a:ln w="25400"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bg1"/>
              </a:solidFill>
              <a:effectLst/>
              <a:latin typeface="Arial" pitchFamily="34" charset="0"/>
              <a:ea typeface="宋体" pitchFamily="2" charset="-122"/>
            </a:endParaRPr>
          </a:p>
        </p:txBody>
      </p:sp>
      <p:cxnSp>
        <p:nvCxnSpPr>
          <p:cNvPr id="30" name="直接箭头连接符 29"/>
          <p:cNvCxnSpPr/>
          <p:nvPr/>
        </p:nvCxnSpPr>
        <p:spPr bwMode="auto">
          <a:xfrm>
            <a:off x="4860032" y="3093621"/>
            <a:ext cx="1584176" cy="0"/>
          </a:xfrm>
          <a:prstGeom prst="straightConnector1">
            <a:avLst/>
          </a:prstGeom>
          <a:gradFill rotWithShape="1">
            <a:gsLst>
              <a:gs pos="0">
                <a:schemeClr val="accent1"/>
              </a:gs>
              <a:gs pos="100000">
                <a:schemeClr val="bg1">
                  <a:alpha val="98000"/>
                </a:schemeClr>
              </a:gs>
            </a:gsLst>
            <a:lin ang="5400000" scaled="1"/>
          </a:gradFill>
          <a:ln w="25400" cap="flat" cmpd="sng" algn="ctr">
            <a:solidFill>
              <a:srgbClr val="FF0000"/>
            </a:solidFill>
            <a:prstDash val="solid"/>
            <a:round/>
            <a:headEnd type="none" w="med" len="med"/>
            <a:tailEnd type="arrow"/>
          </a:ln>
          <a:effectLst/>
        </p:spPr>
      </p:cxnSp>
      <p:cxnSp>
        <p:nvCxnSpPr>
          <p:cNvPr id="38" name="直接连接符 37"/>
          <p:cNvCxnSpPr/>
          <p:nvPr/>
        </p:nvCxnSpPr>
        <p:spPr bwMode="auto">
          <a:xfrm>
            <a:off x="7164288" y="2780928"/>
            <a:ext cx="360040" cy="0"/>
          </a:xfrm>
          <a:prstGeom prst="line">
            <a:avLst/>
          </a:prstGeom>
          <a:gradFill rotWithShape="1">
            <a:gsLst>
              <a:gs pos="0">
                <a:schemeClr val="accent1"/>
              </a:gs>
              <a:gs pos="100000">
                <a:schemeClr val="bg1">
                  <a:alpha val="98000"/>
                </a:schemeClr>
              </a:gs>
            </a:gsLst>
            <a:lin ang="5400000" scaled="1"/>
          </a:gradFill>
          <a:ln w="25400" cap="flat" cmpd="sng" algn="ctr">
            <a:solidFill>
              <a:srgbClr val="0070C0"/>
            </a:solidFill>
            <a:prstDash val="solid"/>
            <a:round/>
            <a:headEnd type="none" w="med" len="med"/>
            <a:tailEnd type="none" w="med" len="med"/>
          </a:ln>
          <a:effectLst/>
        </p:spPr>
      </p:cxnSp>
      <p:cxnSp>
        <p:nvCxnSpPr>
          <p:cNvPr id="40" name="直接连接符 39"/>
          <p:cNvCxnSpPr/>
          <p:nvPr/>
        </p:nvCxnSpPr>
        <p:spPr bwMode="auto">
          <a:xfrm flipV="1">
            <a:off x="7524328" y="1484784"/>
            <a:ext cx="0" cy="1296144"/>
          </a:xfrm>
          <a:prstGeom prst="line">
            <a:avLst/>
          </a:prstGeom>
          <a:gradFill rotWithShape="1">
            <a:gsLst>
              <a:gs pos="0">
                <a:schemeClr val="accent1"/>
              </a:gs>
              <a:gs pos="100000">
                <a:schemeClr val="bg1">
                  <a:alpha val="98000"/>
                </a:schemeClr>
              </a:gs>
            </a:gsLst>
            <a:lin ang="5400000" scaled="1"/>
          </a:gradFill>
          <a:ln w="25400" cap="flat" cmpd="sng" algn="ctr">
            <a:solidFill>
              <a:srgbClr val="0070C0"/>
            </a:solidFill>
            <a:prstDash val="solid"/>
            <a:round/>
            <a:headEnd type="none" w="med" len="med"/>
            <a:tailEnd type="none" w="med" len="med"/>
          </a:ln>
          <a:effectLst/>
        </p:spPr>
      </p:cxnSp>
      <p:cxnSp>
        <p:nvCxnSpPr>
          <p:cNvPr id="45" name="直接连接符 44"/>
          <p:cNvCxnSpPr/>
          <p:nvPr/>
        </p:nvCxnSpPr>
        <p:spPr bwMode="auto">
          <a:xfrm flipH="1">
            <a:off x="6588224" y="1484784"/>
            <a:ext cx="936104" cy="0"/>
          </a:xfrm>
          <a:prstGeom prst="line">
            <a:avLst/>
          </a:prstGeom>
          <a:gradFill rotWithShape="1">
            <a:gsLst>
              <a:gs pos="0">
                <a:schemeClr val="accent1"/>
              </a:gs>
              <a:gs pos="100000">
                <a:schemeClr val="bg1">
                  <a:alpha val="98000"/>
                </a:schemeClr>
              </a:gs>
            </a:gsLst>
            <a:lin ang="5400000" scaled="1"/>
          </a:gradFill>
          <a:ln w="25400" cap="flat" cmpd="sng" algn="ctr">
            <a:solidFill>
              <a:srgbClr val="0070C0"/>
            </a:solidFill>
            <a:prstDash val="solid"/>
            <a:round/>
            <a:headEnd type="none" w="med" len="med"/>
            <a:tailEnd type="none" w="med" len="med"/>
          </a:ln>
          <a:effectLst/>
        </p:spPr>
      </p:cxnSp>
      <p:cxnSp>
        <p:nvCxnSpPr>
          <p:cNvPr id="46" name="直接箭头连接符 45"/>
          <p:cNvCxnSpPr/>
          <p:nvPr/>
        </p:nvCxnSpPr>
        <p:spPr bwMode="auto">
          <a:xfrm>
            <a:off x="4211960" y="2288559"/>
            <a:ext cx="0" cy="504056"/>
          </a:xfrm>
          <a:prstGeom prst="straightConnector1">
            <a:avLst/>
          </a:prstGeom>
          <a:gradFill rotWithShape="1">
            <a:gsLst>
              <a:gs pos="0">
                <a:schemeClr val="accent1"/>
              </a:gs>
              <a:gs pos="100000">
                <a:schemeClr val="bg1">
                  <a:alpha val="98000"/>
                </a:schemeClr>
              </a:gs>
            </a:gsLst>
            <a:lin ang="5400000" scaled="1"/>
          </a:gradFill>
          <a:ln w="25400" cap="flat" cmpd="sng" algn="ctr">
            <a:solidFill>
              <a:srgbClr val="0070C0"/>
            </a:solidFill>
            <a:prstDash val="solid"/>
            <a:round/>
            <a:headEnd type="none" w="med" len="med"/>
            <a:tailEnd type="arrow"/>
          </a:ln>
          <a:effectLst/>
        </p:spPr>
      </p:cxnSp>
      <p:cxnSp>
        <p:nvCxnSpPr>
          <p:cNvPr id="26" name="直接连接符 25"/>
          <p:cNvCxnSpPr/>
          <p:nvPr/>
        </p:nvCxnSpPr>
        <p:spPr>
          <a:xfrm>
            <a:off x="179390" y="656692"/>
            <a:ext cx="8569190" cy="0"/>
          </a:xfrm>
          <a:prstGeom prst="line">
            <a:avLst/>
          </a:prstGeom>
          <a:ln w="25400">
            <a:solidFill>
              <a:srgbClr val="0033CC"/>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79390" y="2518185"/>
            <a:ext cx="8569190" cy="0"/>
          </a:xfrm>
          <a:prstGeom prst="line">
            <a:avLst/>
          </a:prstGeom>
          <a:ln w="25400">
            <a:solidFill>
              <a:srgbClr val="0033CC"/>
            </a:solidFill>
            <a:prstDash val="sys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79390" y="3658342"/>
            <a:ext cx="8569190" cy="0"/>
          </a:xfrm>
          <a:prstGeom prst="line">
            <a:avLst/>
          </a:prstGeom>
          <a:ln w="25400">
            <a:solidFill>
              <a:srgbClr val="0033CC"/>
            </a:solidFill>
            <a:prstDash val="sys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79390" y="6381410"/>
            <a:ext cx="8569190" cy="0"/>
          </a:xfrm>
          <a:prstGeom prst="line">
            <a:avLst/>
          </a:prstGeom>
          <a:ln w="25400">
            <a:solidFill>
              <a:srgbClr val="0033CC"/>
            </a:solidFill>
            <a:prstDash val="sysDash"/>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884460" y="1175210"/>
            <a:ext cx="864120" cy="369332"/>
          </a:xfrm>
          <a:prstGeom prst="rect">
            <a:avLst/>
          </a:prstGeom>
          <a:noFill/>
        </p:spPr>
        <p:txBody>
          <a:bodyPr wrap="square" rtlCol="0">
            <a:spAutoFit/>
          </a:bodyPr>
          <a:lstStyle/>
          <a:p>
            <a:pPr algn="ctr"/>
            <a:r>
              <a:rPr lang="en-US" altLang="zh-CN" dirty="0">
                <a:solidFill>
                  <a:srgbClr val="0033CC"/>
                </a:solidFill>
              </a:rPr>
              <a:t>EX1</a:t>
            </a:r>
            <a:endParaRPr lang="zh-CN" altLang="en-US" dirty="0">
              <a:solidFill>
                <a:srgbClr val="0033CC"/>
              </a:solidFill>
            </a:endParaRPr>
          </a:p>
        </p:txBody>
      </p:sp>
      <p:sp>
        <p:nvSpPr>
          <p:cNvPr id="32" name="TextBox 31"/>
          <p:cNvSpPr txBox="1"/>
          <p:nvPr/>
        </p:nvSpPr>
        <p:spPr>
          <a:xfrm>
            <a:off x="7903631" y="219998"/>
            <a:ext cx="864120" cy="369332"/>
          </a:xfrm>
          <a:prstGeom prst="rect">
            <a:avLst/>
          </a:prstGeom>
          <a:noFill/>
        </p:spPr>
        <p:txBody>
          <a:bodyPr wrap="square" rtlCol="0">
            <a:spAutoFit/>
          </a:bodyPr>
          <a:lstStyle/>
          <a:p>
            <a:r>
              <a:rPr lang="en-US" altLang="zh-CN" dirty="0" smtClean="0">
                <a:solidFill>
                  <a:srgbClr val="0033CC"/>
                </a:solidFill>
              </a:rPr>
              <a:t>Issue</a:t>
            </a:r>
            <a:endParaRPr lang="zh-CN" altLang="en-US" dirty="0">
              <a:solidFill>
                <a:srgbClr val="0033CC"/>
              </a:solidFill>
            </a:endParaRPr>
          </a:p>
        </p:txBody>
      </p:sp>
      <p:sp>
        <p:nvSpPr>
          <p:cNvPr id="33" name="TextBox 32"/>
          <p:cNvSpPr txBox="1"/>
          <p:nvPr/>
        </p:nvSpPr>
        <p:spPr>
          <a:xfrm>
            <a:off x="7903631" y="2884295"/>
            <a:ext cx="864120" cy="369332"/>
          </a:xfrm>
          <a:prstGeom prst="rect">
            <a:avLst/>
          </a:prstGeom>
          <a:noFill/>
        </p:spPr>
        <p:txBody>
          <a:bodyPr wrap="square" rtlCol="0">
            <a:spAutoFit/>
          </a:bodyPr>
          <a:lstStyle/>
          <a:p>
            <a:pPr algn="ctr"/>
            <a:r>
              <a:rPr lang="en-US" altLang="zh-CN" dirty="0" smtClean="0">
                <a:solidFill>
                  <a:srgbClr val="0033CC"/>
                </a:solidFill>
              </a:rPr>
              <a:t>EX2</a:t>
            </a:r>
            <a:endParaRPr lang="zh-CN" altLang="en-US" dirty="0">
              <a:solidFill>
                <a:srgbClr val="0033CC"/>
              </a:solidFill>
            </a:endParaRPr>
          </a:p>
        </p:txBody>
      </p:sp>
      <p:sp>
        <p:nvSpPr>
          <p:cNvPr id="34" name="TextBox 33"/>
          <p:cNvSpPr txBox="1"/>
          <p:nvPr/>
        </p:nvSpPr>
        <p:spPr>
          <a:xfrm>
            <a:off x="7903631" y="4643844"/>
            <a:ext cx="864120" cy="369332"/>
          </a:xfrm>
          <a:prstGeom prst="rect">
            <a:avLst/>
          </a:prstGeom>
          <a:noFill/>
        </p:spPr>
        <p:txBody>
          <a:bodyPr wrap="square" rtlCol="0">
            <a:spAutoFit/>
          </a:bodyPr>
          <a:lstStyle/>
          <a:p>
            <a:pPr algn="ctr"/>
            <a:r>
              <a:rPr lang="en-US" altLang="zh-CN" dirty="0" smtClean="0">
                <a:solidFill>
                  <a:srgbClr val="0033CC"/>
                </a:solidFill>
              </a:rPr>
              <a:t>EX3</a:t>
            </a:r>
            <a:endParaRPr lang="zh-CN" altLang="en-US" dirty="0">
              <a:solidFill>
                <a:srgbClr val="0033CC"/>
              </a:solidFill>
            </a:endParaRPr>
          </a:p>
        </p:txBody>
      </p:sp>
      <p:sp>
        <p:nvSpPr>
          <p:cNvPr id="36" name="TextBox 35"/>
          <p:cNvSpPr txBox="1"/>
          <p:nvPr/>
        </p:nvSpPr>
        <p:spPr>
          <a:xfrm>
            <a:off x="1907630" y="3989075"/>
            <a:ext cx="1368190" cy="461665"/>
          </a:xfrm>
          <a:prstGeom prst="rect">
            <a:avLst/>
          </a:prstGeom>
          <a:noFill/>
        </p:spPr>
        <p:txBody>
          <a:bodyPr wrap="square" rtlCol="0">
            <a:spAutoFit/>
          </a:bodyPr>
          <a:lstStyle>
            <a:defPPr>
              <a:defRPr lang="zh-CN"/>
            </a:defPPr>
            <a:lvl1pPr>
              <a:defRPr sz="2400" b="1">
                <a:solidFill>
                  <a:srgbClr val="FF0000"/>
                </a:solidFill>
              </a:defRPr>
            </a:lvl1pPr>
          </a:lstStyle>
          <a:p>
            <a:r>
              <a:rPr lang="en-US" altLang="zh-CN" dirty="0" smtClean="0"/>
              <a:t>Store 2</a:t>
            </a:r>
            <a:endParaRPr lang="zh-CN" altLang="en-US" dirty="0"/>
          </a:p>
        </p:txBody>
      </p:sp>
      <p:sp>
        <p:nvSpPr>
          <p:cNvPr id="2" name="矩形 1"/>
          <p:cNvSpPr/>
          <p:nvPr/>
        </p:nvSpPr>
        <p:spPr>
          <a:xfrm>
            <a:off x="6444208" y="2540587"/>
            <a:ext cx="720080" cy="252028"/>
          </a:xfrm>
          <a:prstGeom prst="rect">
            <a:avLst/>
          </a:prstGeom>
          <a:solidFill>
            <a:schemeClr val="accent1">
              <a:alpha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6444208" y="2780910"/>
            <a:ext cx="720080" cy="252028"/>
          </a:xfrm>
          <a:prstGeom prst="rect">
            <a:avLst/>
          </a:prstGeom>
          <a:solidFill>
            <a:schemeClr val="accent1">
              <a:alpha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99771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500"/>
                                        <p:tgtEl>
                                          <p:spTgt spid="40"/>
                                        </p:tgtEl>
                                      </p:cBhvr>
                                    </p:animEffect>
                                  </p:childTnLst>
                                  <p:subTnLst>
                                    <p:set>
                                      <p:cBhvr override="childStyle">
                                        <p:cTn dur="1" fill="hold" display="0" masterRel="nextClick" afterEffect="1"/>
                                        <p:tgtEl>
                                          <p:spTgt spid="40"/>
                                        </p:tgtEl>
                                        <p:attrNameLst>
                                          <p:attrName>style.visibility</p:attrName>
                                        </p:attrNameLst>
                                      </p:cBhvr>
                                      <p:to>
                                        <p:strVal val="hidden"/>
                                      </p:to>
                                    </p:set>
                                  </p:subTnLst>
                                </p:cTn>
                              </p:par>
                              <p:par>
                                <p:cTn id="24" presetID="10" presetClass="entr" presetSubtype="0" fill="hold"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subTnLst>
                                    <p:set>
                                      <p:cBhvr override="childStyle">
                                        <p:cTn dur="1" fill="hold" display="0" masterRel="nextClick" afterEffect="1"/>
                                        <p:tgtEl>
                                          <p:spTgt spid="38"/>
                                        </p:tgtEl>
                                        <p:attrNameLst>
                                          <p:attrName>style.visibility</p:attrName>
                                        </p:attrNameLst>
                                      </p:cBhvr>
                                      <p:to>
                                        <p:strVal val="hidden"/>
                                      </p:to>
                                    </p:set>
                                  </p:subTnLst>
                                </p:cTn>
                              </p:par>
                              <p:par>
                                <p:cTn id="27" presetID="10" presetClass="entr" presetSubtype="0" fill="hold" nodeType="with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fade">
                                      <p:cBhvr>
                                        <p:cTn id="29" dur="500"/>
                                        <p:tgtEl>
                                          <p:spTgt spid="45"/>
                                        </p:tgtEl>
                                      </p:cBhvr>
                                    </p:animEffect>
                                  </p:childTnLst>
                                  <p:subTnLst>
                                    <p:set>
                                      <p:cBhvr override="childStyle">
                                        <p:cTn dur="1" fill="hold" display="0" masterRel="nextClick" afterEffect="1"/>
                                        <p:tgtEl>
                                          <p:spTgt spid="45"/>
                                        </p:tgtEl>
                                        <p:attrNameLst>
                                          <p:attrName>style.visibility</p:attrName>
                                        </p:attrNameLst>
                                      </p:cBhvr>
                                      <p:to>
                                        <p:strVal val="hidden"/>
                                      </p:to>
                                    </p:set>
                                  </p:subTnLst>
                                </p:cTn>
                              </p:par>
                              <p:par>
                                <p:cTn id="30" presetID="10" presetClass="entr" presetSubtype="0"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par>
                                <p:cTn id="33" presetID="10"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subTnLst>
                                    <p:set>
                                      <p:cBhvr override="childStyle">
                                        <p:cTn dur="1" fill="hold" display="0" masterRel="sameClick" afterEffect="1">
                                          <p:stCondLst>
                                            <p:cond evt="end" delay="0">
                                              <p:tn val="33"/>
                                            </p:cond>
                                          </p:stCondLst>
                                        </p:cTn>
                                        <p:tgtEl>
                                          <p:spTgt spid="15"/>
                                        </p:tgtEl>
                                        <p:attrNameLst>
                                          <p:attrName>style.visibility</p:attrName>
                                        </p:attrNameLst>
                                      </p:cBhvr>
                                      <p:to>
                                        <p:strVal val="hidden"/>
                                      </p:to>
                                    </p:set>
                                  </p:subTnLst>
                                </p:cTn>
                              </p:par>
                              <p:par>
                                <p:cTn id="36" presetID="10" presetClass="entr" presetSubtype="0" fill="hold"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subTnLst>
                                    <p:set>
                                      <p:cBhvr override="childStyle">
                                        <p:cTn dur="1" fill="hold" display="0" masterRel="sameClick" afterEffect="1">
                                          <p:stCondLst>
                                            <p:cond evt="end" delay="0">
                                              <p:tn val="36"/>
                                            </p:cond>
                                          </p:stCondLst>
                                        </p:cTn>
                                        <p:tgtEl>
                                          <p:spTgt spid="14"/>
                                        </p:tgtEl>
                                        <p:attrNameLst>
                                          <p:attrName>style.visibility</p:attrName>
                                        </p:attrNameLst>
                                      </p:cBhvr>
                                      <p:to>
                                        <p:strVal val="hidden"/>
                                      </p:to>
                                    </p:set>
                                  </p:subTnLst>
                                </p:cTn>
                              </p:par>
                              <p:par>
                                <p:cTn id="39" presetID="10"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subTnLst>
                                    <p:set>
                                      <p:cBhvr override="childStyle">
                                        <p:cTn dur="1" fill="hold" display="0" masterRel="sameClick" afterEffect="1">
                                          <p:stCondLst>
                                            <p:cond evt="end" delay="0">
                                              <p:tn val="39"/>
                                            </p:cond>
                                          </p:stCondLst>
                                        </p:cTn>
                                        <p:tgtEl>
                                          <p:spTgt spid="13"/>
                                        </p:tgtEl>
                                        <p:attrNameLst>
                                          <p:attrName>style.visibility</p:attrName>
                                        </p:attrNameLst>
                                      </p:cBhvr>
                                      <p:to>
                                        <p:strVal val="hidden"/>
                                      </p:to>
                                    </p:set>
                                  </p:subTnLst>
                                </p:cTn>
                              </p:par>
                              <p:par>
                                <p:cTn id="42" presetID="10" presetClass="entr" presetSubtype="0" fill="hold"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subTnLst>
                                    <p:set>
                                      <p:cBhvr override="childStyle">
                                        <p:cTn dur="1" fill="hold" display="0" masterRel="sameClick" afterEffect="1">
                                          <p:stCondLst>
                                            <p:cond evt="end" delay="0">
                                              <p:tn val="42"/>
                                            </p:cond>
                                          </p:stCondLst>
                                        </p:cTn>
                                        <p:tgtEl>
                                          <p:spTgt spid="12"/>
                                        </p:tgtEl>
                                        <p:attrNameLst>
                                          <p:attrName>style.visibility</p:attrName>
                                        </p:attrNameLst>
                                      </p:cBhvr>
                                      <p:to>
                                        <p:strVal val="hidden"/>
                                      </p:to>
                                    </p:set>
                                  </p:subTnLst>
                                </p:cTn>
                              </p:par>
                              <p:par>
                                <p:cTn id="45" presetID="10"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subTnLst>
                                    <p:set>
                                      <p:cBhvr override="childStyle">
                                        <p:cTn dur="1" fill="hold" display="0" masterRel="sameClick" afterEffect="1">
                                          <p:stCondLst>
                                            <p:cond evt="end" delay="0">
                                              <p:tn val="45"/>
                                            </p:cond>
                                          </p:stCondLst>
                                        </p:cTn>
                                        <p:tgtEl>
                                          <p:spTgt spid="11"/>
                                        </p:tgtEl>
                                        <p:attrNameLst>
                                          <p:attrName>style.visibility</p:attrName>
                                        </p:attrNameLst>
                                      </p:cBhvr>
                                      <p:to>
                                        <p:strVal val="hidden"/>
                                      </p:to>
                                    </p:set>
                                  </p:subTnLst>
                                </p:cTn>
                              </p:par>
                              <p:par>
                                <p:cTn id="48" presetID="10" presetClass="entr" presetSubtype="0" fill="hold" nodeType="withEffect">
                                  <p:stCondLst>
                                    <p:cond delay="500"/>
                                  </p:stCondLst>
                                  <p:childTnLst>
                                    <p:set>
                                      <p:cBhvr>
                                        <p:cTn id="49" dur="1" fill="hold">
                                          <p:stCondLst>
                                            <p:cond delay="0"/>
                                          </p:stCondLst>
                                        </p:cTn>
                                        <p:tgtEl>
                                          <p:spTgt spid="46"/>
                                        </p:tgtEl>
                                        <p:attrNameLst>
                                          <p:attrName>style.visibility</p:attrName>
                                        </p:attrNameLst>
                                      </p:cBhvr>
                                      <p:to>
                                        <p:strVal val="visible"/>
                                      </p:to>
                                    </p:set>
                                    <p:animEffect transition="in" filter="fade">
                                      <p:cBhvr>
                                        <p:cTn id="50"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3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chor="ctr" anchorCtr="0"/>
          <a:lstStyle/>
          <a:p>
            <a:pPr marL="0" indent="0" algn="ctr">
              <a:buNone/>
            </a:pPr>
            <a:r>
              <a:rPr lang="en-US" altLang="zh-CN" sz="6000" dirty="0" smtClean="0"/>
              <a:t>Thank You</a:t>
            </a:r>
            <a:endParaRPr lang="zh-CN" altLang="en-US" sz="6000" dirty="0"/>
          </a:p>
        </p:txBody>
      </p:sp>
    </p:spTree>
    <p:extLst>
      <p:ext uri="{BB962C8B-B14F-4D97-AF65-F5344CB8AC3E}">
        <p14:creationId xmlns:p14="http://schemas.microsoft.com/office/powerpoint/2010/main" val="923125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Issue for memory operations(2/2)</a:t>
            </a:r>
            <a:endParaRPr lang="zh-CN" altLang="en-US" dirty="0"/>
          </a:p>
        </p:txBody>
      </p:sp>
      <p:sp>
        <p:nvSpPr>
          <p:cNvPr id="3" name="内容占位符 2"/>
          <p:cNvSpPr>
            <a:spLocks noGrp="1"/>
          </p:cNvSpPr>
          <p:nvPr>
            <p:ph idx="1"/>
          </p:nvPr>
        </p:nvSpPr>
        <p:spPr/>
        <p:txBody>
          <a:bodyPr/>
          <a:lstStyle/>
          <a:p>
            <a:pPr lvl="1"/>
            <a:r>
              <a:rPr lang="en-US" altLang="zh-CN" dirty="0" smtClean="0">
                <a:solidFill>
                  <a:srgbClr val="FF0000"/>
                </a:solidFill>
              </a:rPr>
              <a:t>Instruction Wakeup</a:t>
            </a:r>
            <a:r>
              <a:rPr lang="en-US" altLang="zh-CN" dirty="0" smtClean="0"/>
              <a:t>: The latency of a memory operation depends on whether it hits or misses in the data cache or the data TLB, where as the latency of the rest of operations is constant and only depends on the instruction itself</a:t>
            </a:r>
          </a:p>
          <a:p>
            <a:pPr lvl="1"/>
            <a:r>
              <a:rPr lang="en-US" altLang="zh-CN" dirty="0" smtClean="0">
                <a:solidFill>
                  <a:srgbClr val="FF0000"/>
                </a:solidFill>
              </a:rPr>
              <a:t>Entry Reclamation</a:t>
            </a:r>
            <a:r>
              <a:rPr lang="zh-CN" altLang="en-US" dirty="0" smtClean="0"/>
              <a:t>：</a:t>
            </a:r>
            <a:r>
              <a:rPr lang="en-US" altLang="zh-CN" dirty="0" smtClean="0"/>
              <a:t>Memory operations often use speculative wakeup techniques which may require delaying the reclamation until we are sure the instruction can be executed, where as once the rest instructions has been selected and its data forwarded to the function unit, its issue queue entry can be safely </a:t>
            </a:r>
            <a:r>
              <a:rPr lang="en-US" altLang="zh-CN" dirty="0" err="1" smtClean="0"/>
              <a:t>reclamated</a:t>
            </a:r>
            <a:endParaRPr lang="en-US" altLang="zh-CN"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Memory disambiguation policy</a:t>
            </a:r>
            <a:endParaRPr lang="zh-CN" altLang="en-US" dirty="0"/>
          </a:p>
        </p:txBody>
      </p:sp>
      <p:sp>
        <p:nvSpPr>
          <p:cNvPr id="8" name="内容占位符 7"/>
          <p:cNvSpPr>
            <a:spLocks noGrp="1"/>
          </p:cNvSpPr>
          <p:nvPr>
            <p:ph idx="1"/>
          </p:nvPr>
        </p:nvSpPr>
        <p:spPr/>
        <p:txBody>
          <a:bodyPr/>
          <a:lstStyle/>
          <a:p>
            <a:r>
              <a:rPr lang="en-US" altLang="zh-CN" dirty="0" smtClean="0"/>
              <a:t>The mechanism in charge of </a:t>
            </a:r>
            <a:r>
              <a:rPr lang="en-US" altLang="zh-CN" dirty="0" smtClean="0">
                <a:solidFill>
                  <a:srgbClr val="FF0000"/>
                </a:solidFill>
              </a:rPr>
              <a:t>handling memory dependences </a:t>
            </a:r>
            <a:r>
              <a:rPr lang="en-US" altLang="zh-CN" dirty="0" smtClean="0"/>
              <a:t>is called memory disambiguation policy.</a:t>
            </a:r>
            <a:endParaRPr lang="en-US" altLang="zh-CN" dirty="0" smtClean="0">
              <a:solidFill>
                <a:srgbClr val="FF0000"/>
              </a:solidFill>
            </a:endParaRPr>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368323016"/>
              </p:ext>
            </p:extLst>
          </p:nvPr>
        </p:nvGraphicFramePr>
        <p:xfrm>
          <a:off x="179512" y="2150832"/>
          <a:ext cx="8770890" cy="4374598"/>
        </p:xfrm>
        <a:graphic>
          <a:graphicData uri="http://schemas.openxmlformats.org/drawingml/2006/table">
            <a:tbl>
              <a:tblPr firstRow="1" bandRow="1">
                <a:tableStyleId>{BC89EF96-8CEA-46FF-86C4-4CE0E7609802}</a:tableStyleId>
              </a:tblPr>
              <a:tblGrid>
                <a:gridCol w="1424904"/>
                <a:gridCol w="1249112"/>
                <a:gridCol w="1646462"/>
                <a:gridCol w="4450412"/>
              </a:tblGrid>
              <a:tr h="329785">
                <a:tc>
                  <a:txBody>
                    <a:bodyPr/>
                    <a:lstStyle/>
                    <a:p>
                      <a:endParaRPr lang="zh-CN" altLang="en-US" dirty="0"/>
                    </a:p>
                  </a:txBody>
                  <a:tcPr/>
                </a:tc>
                <a:tc>
                  <a:txBody>
                    <a:bodyPr/>
                    <a:lstStyle/>
                    <a:p>
                      <a:endParaRPr lang="zh-CN" altLang="en-US" dirty="0"/>
                    </a:p>
                  </a:txBody>
                  <a:tcPr/>
                </a:tc>
                <a:tc>
                  <a:txBody>
                    <a:bodyPr/>
                    <a:lstStyle/>
                    <a:p>
                      <a:r>
                        <a:rPr lang="en-US" altLang="zh-CN" dirty="0" smtClean="0"/>
                        <a:t>NAME</a:t>
                      </a:r>
                      <a:endParaRPr lang="zh-CN" altLang="en-US" dirty="0"/>
                    </a:p>
                  </a:txBody>
                  <a:tcPr/>
                </a:tc>
                <a:tc>
                  <a:txBody>
                    <a:bodyPr/>
                    <a:lstStyle/>
                    <a:p>
                      <a:r>
                        <a:rPr lang="en-US" altLang="zh-CN" dirty="0" smtClean="0"/>
                        <a:t>DESCRIPTION</a:t>
                      </a:r>
                      <a:endParaRPr lang="zh-CN" altLang="en-US" dirty="0"/>
                    </a:p>
                  </a:txBody>
                  <a:tcPr/>
                </a:tc>
              </a:tr>
              <a:tr h="577123">
                <a:tc rowSpan="4">
                  <a:txBody>
                    <a:bodyPr/>
                    <a:lstStyle/>
                    <a:p>
                      <a:r>
                        <a:rPr lang="en-US" altLang="zh-CN" dirty="0" smtClean="0"/>
                        <a:t>Memory</a:t>
                      </a:r>
                      <a:r>
                        <a:rPr lang="en-US" altLang="zh-CN" baseline="0" dirty="0" smtClean="0"/>
                        <a:t> disambiguation schemes</a:t>
                      </a:r>
                      <a:endParaRPr lang="zh-CN" altLang="en-US" dirty="0"/>
                    </a:p>
                  </a:txBody>
                  <a:tcPr anchor="ctr">
                    <a:solidFill>
                      <a:srgbClr val="990000"/>
                    </a:solidFill>
                  </a:tcPr>
                </a:tc>
                <a:tc rowSpan="3">
                  <a:txBody>
                    <a:bodyPr/>
                    <a:lstStyle/>
                    <a:p>
                      <a:pPr algn="l"/>
                      <a:r>
                        <a:rPr lang="en-US" altLang="zh-CN" dirty="0" smtClean="0"/>
                        <a:t>Non-speculative</a:t>
                      </a:r>
                      <a:endParaRPr lang="zh-CN" altLang="en-US" dirty="0"/>
                    </a:p>
                  </a:txBody>
                  <a:tcPr anchor="ctr">
                    <a:solidFill>
                      <a:srgbClr val="AAE600"/>
                    </a:solidFill>
                  </a:tcPr>
                </a:tc>
                <a:tc>
                  <a:txBody>
                    <a:bodyPr/>
                    <a:lstStyle/>
                    <a:p>
                      <a:r>
                        <a:rPr lang="en-US" altLang="zh-CN" dirty="0" smtClean="0"/>
                        <a:t>Total</a:t>
                      </a:r>
                      <a:r>
                        <a:rPr lang="en-US" altLang="zh-CN" baseline="0" dirty="0" smtClean="0"/>
                        <a:t> Ordering</a:t>
                      </a:r>
                    </a:p>
                  </a:txBody>
                  <a:tcPr anchor="ctr"/>
                </a:tc>
                <a:tc>
                  <a:txBody>
                    <a:bodyPr/>
                    <a:lstStyle/>
                    <a:p>
                      <a:r>
                        <a:rPr lang="en-US" altLang="zh-CN" sz="1800" b="0" i="0" u="none" strike="noStrike" kern="1200" baseline="0" dirty="0" smtClean="0">
                          <a:solidFill>
                            <a:schemeClr val="tx1"/>
                          </a:solidFill>
                          <a:latin typeface="+mn-lt"/>
                          <a:ea typeface="+mn-ea"/>
                          <a:cs typeface="+mn-cs"/>
                        </a:rPr>
                        <a:t>All memory accesses are processed in order.</a:t>
                      </a:r>
                      <a:endParaRPr lang="zh-CN" altLang="en-US" dirty="0"/>
                    </a:p>
                  </a:txBody>
                  <a:tcPr/>
                </a:tc>
              </a:tr>
              <a:tr h="771520">
                <a:tc vMerge="1">
                  <a:txBody>
                    <a:bodyPr/>
                    <a:lstStyle/>
                    <a:p>
                      <a:endParaRPr lang="zh-CN" altLang="en-US" dirty="0"/>
                    </a:p>
                  </a:txBody>
                  <a:tcPr/>
                </a:tc>
                <a:tc vMerge="1">
                  <a:txBody>
                    <a:bodyPr/>
                    <a:lstStyle/>
                    <a:p>
                      <a:endParaRPr lang="zh-CN" altLang="en-US" dirty="0"/>
                    </a:p>
                  </a:txBody>
                  <a:tcPr/>
                </a:tc>
                <a:tc>
                  <a:txBody>
                    <a:bodyPr/>
                    <a:lstStyle/>
                    <a:p>
                      <a:pPr marL="0" algn="l" defTabSz="914400" rtl="0" eaLnBrk="1" fontAlgn="ctr" latinLnBrk="0" hangingPunct="1"/>
                      <a:r>
                        <a:rPr lang="en-US" altLang="zh-CN" sz="1800" kern="1200" dirty="0" smtClean="0">
                          <a:solidFill>
                            <a:schemeClr val="tx1"/>
                          </a:solidFill>
                          <a:latin typeface="+mn-lt"/>
                          <a:ea typeface="+mn-ea"/>
                          <a:cs typeface="+mn-cs"/>
                        </a:rPr>
                        <a:t>Load Ordering</a:t>
                      </a:r>
                      <a:endParaRPr lang="zh-CN" altLang="zh-CN" sz="1800" kern="1200" dirty="0" smtClean="0">
                        <a:solidFill>
                          <a:schemeClr val="tx1"/>
                        </a:solidFill>
                        <a:latin typeface="+mn-lt"/>
                        <a:ea typeface="+mn-ea"/>
                        <a:cs typeface="+mn-cs"/>
                      </a:endParaRPr>
                    </a:p>
                    <a:p>
                      <a:pPr marL="0" algn="l" defTabSz="914400" rtl="0" eaLnBrk="1" fontAlgn="ctr" latinLnBrk="0" hangingPunct="1"/>
                      <a:r>
                        <a:rPr lang="en-US" altLang="zh-CN" sz="1800" kern="1200" dirty="0" smtClean="0">
                          <a:solidFill>
                            <a:schemeClr val="tx1"/>
                          </a:solidFill>
                          <a:latin typeface="+mn-lt"/>
                          <a:ea typeface="+mn-ea"/>
                          <a:cs typeface="+mn-cs"/>
                        </a:rPr>
                        <a:t>Store Ordering</a:t>
                      </a:r>
                      <a:endParaRPr lang="zh-CN" altLang="zh-CN" sz="1800" kern="1200" dirty="0" smtClean="0">
                        <a:solidFill>
                          <a:schemeClr val="tx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tx1"/>
                          </a:solidFill>
                          <a:latin typeface="+mn-lt"/>
                          <a:ea typeface="+mn-ea"/>
                          <a:cs typeface="+mn-cs"/>
                        </a:rPr>
                        <a:t>Execution between loads and stores is out of order, but all loads execute in order among them, and all stores execute in order among them.</a:t>
                      </a:r>
                      <a:endParaRPr lang="zh-CN" altLang="zh-CN" sz="1800" kern="1200" dirty="0" smtClean="0">
                        <a:solidFill>
                          <a:schemeClr val="tx1"/>
                        </a:solidFill>
                        <a:latin typeface="+mn-lt"/>
                        <a:ea typeface="+mn-ea"/>
                        <a:cs typeface="+mn-cs"/>
                      </a:endParaRPr>
                    </a:p>
                    <a:p>
                      <a:pPr marL="0" algn="l" defTabSz="914400" rtl="0" eaLnBrk="1" latinLnBrk="0" hangingPunct="1"/>
                      <a:endParaRPr lang="zh-CN" altLang="en-US" sz="1800" kern="1200" dirty="0">
                        <a:solidFill>
                          <a:schemeClr val="tx1"/>
                        </a:solidFill>
                        <a:latin typeface="+mn-lt"/>
                        <a:ea typeface="+mn-ea"/>
                        <a:cs typeface="+mn-cs"/>
                      </a:endParaRPr>
                    </a:p>
                  </a:txBody>
                  <a:tcPr/>
                </a:tc>
              </a:tr>
              <a:tr h="1144213">
                <a:tc vMerge="1">
                  <a:txBody>
                    <a:bodyPr/>
                    <a:lstStyle/>
                    <a:p>
                      <a:endParaRPr lang="zh-CN" altLang="en-US" dirty="0"/>
                    </a:p>
                  </a:txBody>
                  <a:tcPr/>
                </a:tc>
                <a:tc vMerge="1">
                  <a:txBody>
                    <a:bodyPr/>
                    <a:lstStyle/>
                    <a:p>
                      <a:endParaRPr lang="zh-CN" altLang="en-US" dirty="0"/>
                    </a:p>
                  </a:txBody>
                  <a:tcPr/>
                </a:tc>
                <a:tc>
                  <a:txBody>
                    <a:bodyPr/>
                    <a:lstStyle/>
                    <a:p>
                      <a:r>
                        <a:rPr lang="en-US" altLang="zh-CN" dirty="0" smtClean="0"/>
                        <a:t>Partial Ordering</a:t>
                      </a:r>
                      <a:endParaRPr lang="zh-CN" altLang="en-US" dirty="0"/>
                    </a:p>
                  </a:txBody>
                  <a:tcPr anchor="ctr"/>
                </a:tc>
                <a:tc>
                  <a:txBody>
                    <a:bodyPr/>
                    <a:lstStyle/>
                    <a:p>
                      <a:r>
                        <a:rPr lang="en-US" altLang="zh-CN" dirty="0" smtClean="0"/>
                        <a:t>All stores are processed in order, but loads execute out</a:t>
                      </a:r>
                      <a:r>
                        <a:rPr lang="en-US" altLang="zh-CN" baseline="0" dirty="0" smtClean="0"/>
                        <a:t> </a:t>
                      </a:r>
                      <a:r>
                        <a:rPr lang="en-US" altLang="zh-CN" dirty="0" smtClean="0"/>
                        <a:t>of order as long as all previous stores have computed</a:t>
                      </a:r>
                      <a:r>
                        <a:rPr lang="en-US" altLang="zh-CN" baseline="0" dirty="0" smtClean="0"/>
                        <a:t> </a:t>
                      </a:r>
                      <a:r>
                        <a:rPr lang="en-US" altLang="zh-CN" dirty="0" smtClean="0"/>
                        <a:t>their address.</a:t>
                      </a:r>
                      <a:endParaRPr lang="zh-CN" altLang="en-US" dirty="0"/>
                    </a:p>
                  </a:txBody>
                  <a:tcPr/>
                </a:tc>
              </a:tr>
              <a:tr h="824462">
                <a:tc vMerge="1">
                  <a:txBody>
                    <a:bodyPr/>
                    <a:lstStyle/>
                    <a:p>
                      <a:endParaRPr lang="zh-CN" altLang="en-US" dirty="0"/>
                    </a:p>
                  </a:txBody>
                  <a:tcPr/>
                </a:tc>
                <a:tc>
                  <a:txBody>
                    <a:bodyPr/>
                    <a:lstStyle/>
                    <a:p>
                      <a:r>
                        <a:rPr lang="en-US" altLang="zh-CN" dirty="0" smtClean="0"/>
                        <a:t>Speculative</a:t>
                      </a:r>
                      <a:endParaRPr lang="zh-CN" altLang="en-US" dirty="0"/>
                    </a:p>
                  </a:txBody>
                  <a:tcPr anchor="ctr">
                    <a:solidFill>
                      <a:srgbClr val="AAE600"/>
                    </a:solidFill>
                  </a:tcPr>
                </a:tc>
                <a:tc>
                  <a:txBody>
                    <a:bodyPr/>
                    <a:lstStyle/>
                    <a:p>
                      <a:r>
                        <a:rPr lang="en-US" altLang="zh-CN" dirty="0" smtClean="0"/>
                        <a:t>Store Ordering</a:t>
                      </a:r>
                      <a:endParaRPr lang="zh-CN" altLang="en-US" dirty="0"/>
                    </a:p>
                  </a:txBody>
                  <a:tcPr anchor="ctr"/>
                </a:tc>
                <a:tc>
                  <a:txBody>
                    <a:bodyPr/>
                    <a:lstStyle/>
                    <a:p>
                      <a:r>
                        <a:rPr lang="en-US" altLang="zh-CN" sz="1800" b="0" i="0" u="none" strike="noStrike" kern="1200" baseline="0" dirty="0" smtClean="0">
                          <a:solidFill>
                            <a:schemeClr val="tx1"/>
                          </a:solidFill>
                          <a:latin typeface="+mn-lt"/>
                          <a:ea typeface="+mn-ea"/>
                          <a:cs typeface="+mn-cs"/>
                        </a:rPr>
                        <a:t>Stores execute in order, but loads execute completely out of order.</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Contents</a:t>
            </a:r>
            <a:endParaRPr lang="zh-CN" altLang="en-US" dirty="0"/>
          </a:p>
        </p:txBody>
      </p:sp>
      <p:sp>
        <p:nvSpPr>
          <p:cNvPr id="3" name="内容占位符 2"/>
          <p:cNvSpPr>
            <a:spLocks noGrp="1"/>
          </p:cNvSpPr>
          <p:nvPr>
            <p:ph idx="1"/>
          </p:nvPr>
        </p:nvSpPr>
        <p:spPr>
          <a:xfrm>
            <a:off x="457200" y="1052736"/>
            <a:ext cx="8229600" cy="5073427"/>
          </a:xfrm>
        </p:spPr>
        <p:txBody>
          <a:bodyPr/>
          <a:lstStyle/>
          <a:p>
            <a:r>
              <a:rPr lang="en-US" altLang="zh-CN" sz="2800" dirty="0" smtClean="0">
                <a:latin typeface="Times New Roman" pitchFamily="18" charset="0"/>
                <a:cs typeface="Times New Roman" pitchFamily="18" charset="0"/>
              </a:rPr>
              <a:t>Introduction(to issue logic for memory operations)</a:t>
            </a:r>
          </a:p>
          <a:p>
            <a:r>
              <a:rPr lang="en-US" altLang="zh-CN" sz="2800" dirty="0" smtClean="0">
                <a:solidFill>
                  <a:srgbClr val="FF0000"/>
                </a:solidFill>
                <a:latin typeface="Times New Roman" pitchFamily="18" charset="0"/>
                <a:cs typeface="Times New Roman" pitchFamily="18" charset="0"/>
              </a:rPr>
              <a:t>Memory Disambiguation</a:t>
            </a:r>
          </a:p>
          <a:p>
            <a:pPr lvl="1"/>
            <a:r>
              <a:rPr lang="en-US" altLang="zh-CN" dirty="0" smtClean="0">
                <a:solidFill>
                  <a:srgbClr val="FF0000"/>
                </a:solidFill>
                <a:latin typeface="Times New Roman" pitchFamily="18" charset="0"/>
                <a:cs typeface="Times New Roman" pitchFamily="18" charset="0"/>
              </a:rPr>
              <a:t>Non-speculative Memory Disambiguation</a:t>
            </a:r>
          </a:p>
          <a:p>
            <a:pPr lvl="1"/>
            <a:r>
              <a:rPr lang="en-US" altLang="zh-CN" dirty="0" smtClean="0">
                <a:latin typeface="Times New Roman" pitchFamily="18" charset="0"/>
                <a:cs typeface="Times New Roman" pitchFamily="18" charset="0"/>
              </a:rPr>
              <a:t>Speculative Memory Disambiguation</a:t>
            </a:r>
          </a:p>
          <a:p>
            <a:r>
              <a:rPr lang="en-US" altLang="zh-CN" sz="2800" dirty="0" smtClean="0">
                <a:latin typeface="Times New Roman" pitchFamily="18" charset="0"/>
                <a:cs typeface="Times New Roman" pitchFamily="18" charset="0"/>
              </a:rPr>
              <a:t>Speculative Wakeup of  Load Consumer</a:t>
            </a:r>
          </a:p>
          <a:p>
            <a:r>
              <a:rPr lang="en-US" altLang="zh-CN" sz="2800" dirty="0" smtClean="0">
                <a:latin typeface="Times New Roman" pitchFamily="18" charset="0"/>
                <a:cs typeface="Times New Roman" pitchFamily="18" charset="0"/>
              </a:rPr>
              <a:t>Memory Disambiguation on UniCore-3</a:t>
            </a:r>
          </a:p>
        </p:txBody>
      </p:sp>
    </p:spTree>
    <p:extLst>
      <p:ext uri="{BB962C8B-B14F-4D97-AF65-F5344CB8AC3E}">
        <p14:creationId xmlns:p14="http://schemas.microsoft.com/office/powerpoint/2010/main" val="3994107099"/>
      </p:ext>
    </p:extLst>
  </p:cSld>
  <p:clrMapOvr>
    <a:masterClrMapping/>
  </p:clrMapOvr>
  <p:timing>
    <p:tnLst>
      <p:par>
        <p:cTn id="1" dur="indefinite" restart="never" nodeType="tmRoot"/>
      </p:par>
    </p:tnLst>
  </p:timing>
</p:sld>
</file>

<file path=ppt/theme/theme1.xml><?xml version="1.0" encoding="utf-8"?>
<a:theme xmlns:a="http://schemas.openxmlformats.org/drawingml/2006/main" name="semina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seminar</Template>
  <TotalTime>18525</TotalTime>
  <Words>6590</Words>
  <Application>Microsoft Office PowerPoint</Application>
  <PresentationFormat>全屏显示(4:3)</PresentationFormat>
  <Paragraphs>718</Paragraphs>
  <Slides>69</Slides>
  <Notes>64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69</vt:i4>
      </vt:variant>
    </vt:vector>
  </HeadingPairs>
  <TitlesOfParts>
    <vt:vector size="77" baseType="lpstr">
      <vt:lpstr>宋体</vt:lpstr>
      <vt:lpstr>微软雅黑</vt:lpstr>
      <vt:lpstr>Arial</vt:lpstr>
      <vt:lpstr>Calibri</vt:lpstr>
      <vt:lpstr>Times New Roman</vt:lpstr>
      <vt:lpstr>Verdana</vt:lpstr>
      <vt:lpstr>Wingdings</vt:lpstr>
      <vt:lpstr>seminar</vt:lpstr>
      <vt:lpstr>Issue</vt:lpstr>
      <vt:lpstr>Contents</vt:lpstr>
      <vt:lpstr>1、Introduction</vt:lpstr>
      <vt:lpstr>Issue(1/2)</vt:lpstr>
      <vt:lpstr>Issue(2/2)</vt:lpstr>
      <vt:lpstr>Issue for memory operations(1/2)</vt:lpstr>
      <vt:lpstr>Issue for memory operations(2/2)</vt:lpstr>
      <vt:lpstr>Memory disambiguation policy</vt:lpstr>
      <vt:lpstr>Contents</vt:lpstr>
      <vt:lpstr>2、Non-speculative Memory Disambiguation</vt:lpstr>
      <vt:lpstr>Total Ordering</vt:lpstr>
      <vt:lpstr>2、Non-speculative Memory Disambiguation</vt:lpstr>
      <vt:lpstr>Load Ordering with Store Ordering</vt:lpstr>
      <vt:lpstr>AMD K6 ——Overview</vt:lpstr>
      <vt:lpstr>AMD K6 ——Execution(1/5)</vt:lpstr>
      <vt:lpstr>AMD K6 ——Execution(2/5)</vt:lpstr>
      <vt:lpstr>AMD K6 ——Execution(3/5)</vt:lpstr>
      <vt:lpstr>AMD K6 ——Execution(4/5)</vt:lpstr>
      <vt:lpstr>AMD K6 ——Execution(5/5)</vt:lpstr>
      <vt:lpstr>2、Non-speculative Memory Disambiguation</vt:lpstr>
      <vt:lpstr>Partial ordering</vt:lpstr>
      <vt:lpstr>MIPS R10000 —— Overview</vt:lpstr>
      <vt:lpstr>MIPS R10000 —— Execution(1/9)</vt:lpstr>
      <vt:lpstr>MIPS R10000 —— Execution(2/9)</vt:lpstr>
      <vt:lpstr>MIPS R10000 —— Execution(3/9)</vt:lpstr>
      <vt:lpstr>MIPS R10000 —— Execution(4/9)</vt:lpstr>
      <vt:lpstr>MIPS R10000 —— Execution(5/9)</vt:lpstr>
      <vt:lpstr>MIPS R10000 —— Execution(6/9)</vt:lpstr>
      <vt:lpstr>MIPS R10000 —— Execution(7/9)</vt:lpstr>
      <vt:lpstr>MIPS R10000 —— Execution(8/9)</vt:lpstr>
      <vt:lpstr>MIPS R10000 —— Execution(9/9)</vt:lpstr>
      <vt:lpstr>Contents</vt:lpstr>
      <vt:lpstr>3 Speculative Memory Disambiguation</vt:lpstr>
      <vt:lpstr>Introduction</vt:lpstr>
      <vt:lpstr>Alpha 21264——Overview</vt:lpstr>
      <vt:lpstr>Alpha 21264 —— Execution</vt:lpstr>
      <vt:lpstr>Alpha 21264 —— Components(1/4)</vt:lpstr>
      <vt:lpstr>Alpha 21264 —— Execution</vt:lpstr>
      <vt:lpstr>Alpha 21264 —— Components(4/4)</vt:lpstr>
      <vt:lpstr>Alpha 21264 —— Components(1/4)</vt:lpstr>
      <vt:lpstr>Alpha 21264 —— Components(1/4)</vt:lpstr>
      <vt:lpstr>Alpha 21264 —— Components(1/4)</vt:lpstr>
      <vt:lpstr>Alpha 21264 —— Execution</vt:lpstr>
      <vt:lpstr>Alpha 21264 —— Execution</vt:lpstr>
      <vt:lpstr>Contents</vt:lpstr>
      <vt:lpstr>Speculative wakeup of load consumers(1/5)</vt:lpstr>
      <vt:lpstr>Speculative wakeup of load consumers(2/5)</vt:lpstr>
      <vt:lpstr>Speculative wakeup of load consumers(3/5)</vt:lpstr>
      <vt:lpstr>Speculative wakeup of load consumers(4/5)</vt:lpstr>
      <vt:lpstr>Speculative wakeup of load consumers(5/5)</vt:lpstr>
      <vt:lpstr>Contents</vt:lpstr>
      <vt:lpstr>Memory Disambiguation on UniCore-3</vt:lpstr>
      <vt:lpstr>UniCore-3——Pipeline</vt:lpstr>
      <vt:lpstr>LSU——Load指令的执行</vt:lpstr>
      <vt:lpstr>LSU——Store指令的执行</vt:lpstr>
      <vt:lpstr>instruction sequence of Load/Store</vt:lpstr>
      <vt:lpstr>instruction sequence of Load/Store</vt:lpstr>
      <vt:lpstr>LSU——Load指令的执行</vt:lpstr>
      <vt:lpstr>LSU——Load指令的执行</vt:lpstr>
      <vt:lpstr>instruction sequence of Load/Store</vt:lpstr>
      <vt:lpstr>LSU——Load指令的执行</vt:lpstr>
      <vt:lpstr>LSU——Load指令的执行</vt:lpstr>
      <vt:lpstr>instruction sequence of Load/Store</vt:lpstr>
      <vt:lpstr>LSU——Load指令的执行</vt:lpstr>
      <vt:lpstr>LSU——Load指令的执行</vt:lpstr>
      <vt:lpstr>instruction sequence of Load/Store</vt:lpstr>
      <vt:lpstr>LSU——Store指令的执行</vt:lpstr>
      <vt:lpstr>LSU——Store指令的执行</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内容介绍</dc:title>
  <dc:creator>webuser</dc:creator>
  <cp:keywords>Tankertanker</cp:keywords>
  <cp:lastModifiedBy>jiangfang yi</cp:lastModifiedBy>
  <cp:revision>3517</cp:revision>
  <dcterms:created xsi:type="dcterms:W3CDTF">2013-03-10T12:57:31Z</dcterms:created>
  <dcterms:modified xsi:type="dcterms:W3CDTF">2017-03-24T02:18:14Z</dcterms:modified>
</cp:coreProperties>
</file>