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11EE-E0CC-4BAD-B363-2FA8974101CD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CC21-8318-400B-9432-1026C1544B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894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PINNs are combining the power of Neural Networks with Physics Laws</a:t>
            </a:r>
          </a:p>
          <a:p>
            <a:r>
              <a:rPr lang="en-US" dirty="0"/>
              <a:t>What are those powers?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CCC21-8318-400B-9432-1026C1544BA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25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ddf326e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ddf326e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ddf326e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0ddf326e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0ddf326e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0ddf326e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ddf326e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0ddf326e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ddf326e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ddf326e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ddf326e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ddf326e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ddf326e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0ddf326e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ddf326e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ddf326e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0ddf326e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0ddf326e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ddf326e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ddf326e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PINNs are combining the power of Neural Networks with Physics Laws</a:t>
            </a:r>
          </a:p>
          <a:p>
            <a:r>
              <a:rPr lang="en-US" dirty="0"/>
              <a:t>What are those powers?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CCC21-8318-400B-9432-1026C1544BAE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60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ddf326e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ddf326e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ddf326e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ddf326e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ddf326e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ddf326e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0ddf326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0ddf326e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ddf326e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0ddf326e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0ddf326e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0ddf326e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A527-E723-6411-1A5A-354CAABD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AB833-4473-FCF6-C69B-8D2D919CA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2B5C-E33C-6357-6A38-658FBCAF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B2A0-A069-804B-5BB6-F52179E2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6C75-51C5-7582-3E9B-B8D4B5D2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6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149E-E6FD-71E4-69E4-F6D46863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C6653-21E1-ED16-65C0-22E093C4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E6A0-74C0-3A91-226D-CB24152E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A1A1-3244-0A60-EBCC-02363C1A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D291-3E5B-1D71-CE9C-AAA6C194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1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E6145-3BF6-ABF4-4B03-D6CC7CA6D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D87FB-777E-92B5-7567-2D83E6FA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2808-6F70-70A4-3545-ABA5B99D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B2B0-421D-AE65-622B-E1ADF77C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2EF6-6663-D4DF-C7A4-51F35843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526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698F-DB56-F3E7-06A1-39D27C69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C37D-875D-7174-AACA-63CADE3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53EA-69DA-02F0-72A3-83BB22B3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0298-6A3A-E428-4ADA-3A01DEF4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95F56-2F0F-105E-EC11-7CAB0AE7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431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2C03-31C2-D936-E709-30148F44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7D49-16B9-9FA3-395A-147886486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27B9-DED5-19D2-C793-2D6F5AC8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83ED-AA06-D736-9BE1-CC1DD05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8C18-E11C-F585-7049-BD76B453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7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27D7-F97C-EE00-41D0-E876225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C5B3-F185-D431-7325-68B86C8DC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69606-EC13-8CDD-95CC-57335759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639BD-6D77-1D49-3467-91E0CF2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5CF8-2E60-88B2-B041-9AEB1E46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946DF-C48A-0961-670B-55D4DBD3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7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98D1-FDD1-0088-C448-BFB977D5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A972-A9E3-7A57-EF9F-8CED2B20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4A1F3-BAB7-5C9B-56C5-09645637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1F256-4BF5-5761-C75E-001CE40C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A0B3E-A7AE-49E8-5038-C9B613F6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A160C-38F0-D54A-7911-7A498E0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14434-9795-A550-0AFE-D917753B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696E6-798A-2EE3-C426-686A5EA0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1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E5C5-B45D-418F-0250-BA9626F8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0224E-627A-535A-21C5-B8686B1F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F9F24-68E3-D1C2-5DD1-50CF3EBF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CE2A-99E4-49F1-9722-08608850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20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B023-D741-5194-D890-087E38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FAFD6-33F7-3E45-0B8A-CEC67D1F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B2B6-711F-BB7E-596D-E99BB9DE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9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1A08-0759-10A7-DC5B-72C7830F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F20A-8F0E-FF31-4C7E-2CC7E1BC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FF764-DCA4-895C-69B0-90A983534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A156-E86A-90AC-C58A-045ECF00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CA7A-29E7-CFDD-862D-FF9D4B3A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40E9-A391-A809-6C20-FFF2169E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04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1FC2-D515-85AD-4BD2-602E9BDF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DDE1B-6259-6A83-A9BF-51BD4E693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7383-A268-DF54-3F23-1872E51D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A24E-CC4C-6227-F419-023D4A5F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F03B9-D055-3C27-FAF1-61A24DA4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63DEB-F5D9-C29F-33A3-3CA5EB9C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64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F6238-1CE9-97AB-C07F-D56D9414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9311-5EBB-136F-2808-6E2A1C77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F043-3763-7BCD-569A-C1BA21B08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CC20-3B02-4D40-832D-119D9C853735}" type="datetimeFigureOut">
              <a:rPr lang="en-DE" smtClean="0"/>
              <a:t>11/30/2023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FED5-0668-ECB8-75F2-F384C6BB5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7368-40C9-2841-BB0B-B2D03E71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91AD-9EBC-4F1E-A001-F5AF469574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150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1D2A-4B25-CCB5-1166-A5772FCEF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Informed Neural Networks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5D91-F50B-5325-D8F1-A1E871162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  <a:p>
            <a:r>
              <a:rPr lang="en-US" dirty="0"/>
              <a:t>Joseph</a:t>
            </a:r>
          </a:p>
          <a:p>
            <a:r>
              <a:rPr lang="en-US" dirty="0"/>
              <a:t>Qasim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6193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15600" y="239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67"/>
              <a:t>PINNs Loss Function Continued</a:t>
            </a:r>
            <a:endParaRPr sz="5467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34" y="2420096"/>
            <a:ext cx="4712633" cy="256966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478633" y="2513267"/>
            <a:ext cx="3998800" cy="39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400">
                <a:solidFill>
                  <a:schemeClr val="dk2"/>
                </a:solidFill>
              </a:rPr>
              <a:t>Normally, we would tune our NN by minimizing the MSE between the training data and the model’s predictions.</a:t>
            </a: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415600" y="239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67"/>
              <a:t>PINNs Loss Function Continued</a:t>
            </a:r>
            <a:endParaRPr sz="5467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34" y="2420096"/>
            <a:ext cx="4712633" cy="256966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478633" y="2513267"/>
            <a:ext cx="3998800" cy="39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chemeClr val="dk2"/>
                </a:solidFill>
              </a:rPr>
              <a:t>Normally, we would tune our NN by minimizing the MSE between the training data and the model’s predictions.</a:t>
            </a: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t="-5339" b="5340"/>
          <a:stretch/>
        </p:blipFill>
        <p:spPr>
          <a:xfrm>
            <a:off x="5658467" y="5150200"/>
            <a:ext cx="6051967" cy="139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415600" y="239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67"/>
              <a:t>PINNs Loss Function Continued</a:t>
            </a:r>
            <a:endParaRPr sz="5467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34" y="2420096"/>
            <a:ext cx="4712633" cy="256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478633" y="2513267"/>
            <a:ext cx="3998800" cy="39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chemeClr val="dk2"/>
                </a:solidFill>
              </a:rPr>
              <a:t>Normally, we would tune our NN by minimizing the MSE between the training data and the model’s predictions.</a:t>
            </a: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t="-5339" b="5340"/>
          <a:stretch/>
        </p:blipFill>
        <p:spPr>
          <a:xfrm>
            <a:off x="5658467" y="5150200"/>
            <a:ext cx="6051967" cy="13923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8180767" y="4812800"/>
            <a:ext cx="142400" cy="87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415600" y="239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67"/>
              <a:t>PINNs Loss Function Continued</a:t>
            </a:r>
            <a:endParaRPr sz="5467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34" y="2420096"/>
            <a:ext cx="4712633" cy="256966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478633" y="2513267"/>
            <a:ext cx="3998800" cy="39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chemeClr val="dk2"/>
                </a:solidFill>
              </a:rPr>
              <a:t>Normally, we would tune our NN by minimizing the MSE between the training data and the model’s predictions.</a:t>
            </a: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240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>
              <a:solidFill>
                <a:schemeClr val="dk2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t="-5339" b="5340"/>
          <a:stretch/>
        </p:blipFill>
        <p:spPr>
          <a:xfrm>
            <a:off x="5658467" y="5150200"/>
            <a:ext cx="6051967" cy="13923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>
            <a:off x="8180767" y="4812800"/>
            <a:ext cx="142400" cy="87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7"/>
          <p:cNvCxnSpPr/>
          <p:nvPr/>
        </p:nvCxnSpPr>
        <p:spPr>
          <a:xfrm flipH="1">
            <a:off x="10694167" y="3978467"/>
            <a:ext cx="101600" cy="151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130600" y="417067"/>
            <a:ext cx="9930800" cy="3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2400">
                <a:solidFill>
                  <a:schemeClr val="dk2"/>
                </a:solidFill>
              </a:rPr>
              <a:t>One way we can get our network to extrapolate accurately is to supply the NN with an additional loss term, one guided my well-established and known physical properties.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934" y="2395701"/>
            <a:ext cx="6609068" cy="2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00" y="1556685"/>
            <a:ext cx="7295533" cy="40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51" y="1677418"/>
            <a:ext cx="8649099" cy="350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51" y="1677418"/>
            <a:ext cx="8649099" cy="350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33" y="5045232"/>
            <a:ext cx="9911635" cy="15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934" y="2395701"/>
            <a:ext cx="6609068" cy="2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t="-5339" b="5340"/>
          <a:stretch/>
        </p:blipFill>
        <p:spPr>
          <a:xfrm>
            <a:off x="287133" y="5438167"/>
            <a:ext cx="4800400" cy="11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410400" y="628533"/>
            <a:ext cx="9371200" cy="1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2"/>
                </a:solidFill>
              </a:rPr>
              <a:t>Add known differential equations directly into the loss function, and make sure the solution the PINN learns matches the underlying differential equation.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000" y="5547962"/>
            <a:ext cx="6464632" cy="12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934" y="2395701"/>
            <a:ext cx="6609068" cy="2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t="-5339" b="5340"/>
          <a:stretch/>
        </p:blipFill>
        <p:spPr>
          <a:xfrm>
            <a:off x="287133" y="5438167"/>
            <a:ext cx="4800400" cy="11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410400" y="628533"/>
            <a:ext cx="9371200" cy="1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2"/>
                </a:solidFill>
              </a:rPr>
              <a:t>Add known differential equations directly into the loss function, and make sure the solution the PINN learns matches the underlying differential equation.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000" y="5547962"/>
            <a:ext cx="6464632" cy="124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3"/>
          <p:cNvCxnSpPr/>
          <p:nvPr/>
        </p:nvCxnSpPr>
        <p:spPr>
          <a:xfrm rot="10800000" flipH="1">
            <a:off x="6705367" y="6674633"/>
            <a:ext cx="2615200" cy="104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B23A-53F2-0E06-10A4-9AD45680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22922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are the Physics Informed Neural Networks?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915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t="-5339" b="5340"/>
          <a:stretch/>
        </p:blipFill>
        <p:spPr>
          <a:xfrm>
            <a:off x="287133" y="5438167"/>
            <a:ext cx="4800400" cy="11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00" y="5547962"/>
            <a:ext cx="6464632" cy="12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901" y="1482001"/>
            <a:ext cx="9524167" cy="30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7407467" y="1424500"/>
            <a:ext cx="3286400" cy="10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9442467" y="6400067"/>
            <a:ext cx="1353200" cy="20400"/>
          </a:xfrm>
          <a:prstGeom prst="straightConnector1">
            <a:avLst/>
          </a:prstGeom>
          <a:noFill/>
          <a:ln w="38100" cap="flat" cmpd="sng">
            <a:solidFill>
              <a:srgbClr val="AAD8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E481-2853-E6C2-D9ED-A1EE26D5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B5EF0-5ED6-8BEF-4FCB-302ABFE9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53" y="1027906"/>
            <a:ext cx="6476693" cy="52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1514400" y="1296667"/>
            <a:ext cx="9163200" cy="1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2"/>
                </a:solidFill>
              </a:rPr>
              <a:t>A much more complex example using the 2D acoustic wave equation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01" y="2612600"/>
            <a:ext cx="50165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7597600" y="2237967"/>
            <a:ext cx="345600" cy="109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45" name="Google Shape;145;p25"/>
          <p:cNvSpPr/>
          <p:nvPr/>
        </p:nvSpPr>
        <p:spPr>
          <a:xfrm>
            <a:off x="7554200" y="3163500"/>
            <a:ext cx="432400" cy="77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1516100" y="274733"/>
            <a:ext cx="9625600" cy="1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67" y="135633"/>
            <a:ext cx="10363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1516100" y="274733"/>
            <a:ext cx="9625600" cy="1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67" y="135633"/>
            <a:ext cx="10363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4">
            <a:alphaModFix/>
          </a:blip>
          <a:srcRect l="-380" t="-600" r="380" b="600"/>
          <a:stretch/>
        </p:blipFill>
        <p:spPr>
          <a:xfrm>
            <a:off x="1145100" y="2212233"/>
            <a:ext cx="10007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1516100" y="274733"/>
            <a:ext cx="9625600" cy="1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67" y="135633"/>
            <a:ext cx="10363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4">
            <a:alphaModFix/>
          </a:blip>
          <a:srcRect l="-380" t="-600" r="380" b="600"/>
          <a:stretch/>
        </p:blipFill>
        <p:spPr>
          <a:xfrm>
            <a:off x="1145100" y="2212233"/>
            <a:ext cx="100076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000" y="3813933"/>
            <a:ext cx="102616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7" y="1803400"/>
            <a:ext cx="100584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2458900" y="374600"/>
            <a:ext cx="8740800" cy="7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2"/>
                </a:solidFill>
              </a:rPr>
              <a:t>Difference between Ground Truth and Predictions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516F-A7C2-F72D-E4EE-48309C82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PINNs</a:t>
            </a:r>
            <a:endParaRPr lang="en-DE" dirty="0"/>
          </a:p>
        </p:txBody>
      </p:sp>
      <p:pic>
        <p:nvPicPr>
          <p:cNvPr id="5" name="Content Placeholder 4" descr="A diagram of a diagram of a physical and social network&#10;&#10;Description automatically generated with medium confidence">
            <a:extLst>
              <a:ext uri="{FF2B5EF4-FFF2-40B4-BE49-F238E27FC236}">
                <a16:creationId xmlns:a16="http://schemas.microsoft.com/office/drawing/2014/main" id="{5D93E4E5-E302-C81D-76F7-39A1AD71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5" y="1825625"/>
            <a:ext cx="6823689" cy="4351338"/>
          </a:xfrm>
        </p:spPr>
      </p:pic>
    </p:spTree>
    <p:extLst>
      <p:ext uri="{BB962C8B-B14F-4D97-AF65-F5344CB8AC3E}">
        <p14:creationId xmlns:p14="http://schemas.microsoft.com/office/powerpoint/2010/main" val="335014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516F-A7C2-F72D-E4EE-48309C82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PINNs</a:t>
            </a:r>
            <a:endParaRPr lang="en-DE" dirty="0"/>
          </a:p>
        </p:txBody>
      </p:sp>
      <p:pic>
        <p:nvPicPr>
          <p:cNvPr id="5" name="Content Placeholder 4" descr="A diagram of a diagram of a physical and social network&#10;&#10;Description automatically generated with medium confidence">
            <a:extLst>
              <a:ext uri="{FF2B5EF4-FFF2-40B4-BE49-F238E27FC236}">
                <a16:creationId xmlns:a16="http://schemas.microsoft.com/office/drawing/2014/main" id="{5D93E4E5-E302-C81D-76F7-39A1AD71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28" y="1942741"/>
            <a:ext cx="4867019" cy="2972517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026EA0-52DC-E678-44B8-BE87C54AC39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67667" y="2585013"/>
            <a:ext cx="491561" cy="8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D36124-0C40-E47F-F11A-1179E87E3BFF}"/>
              </a:ext>
            </a:extLst>
          </p:cNvPr>
          <p:cNvSpPr txBox="1"/>
          <p:nvPr/>
        </p:nvSpPr>
        <p:spPr>
          <a:xfrm>
            <a:off x="838200" y="1190712"/>
            <a:ext cx="292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Extrapolation is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Understanding of Physics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Interpretability 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7F1C53-BCD1-56FE-9DD0-FB6585404B0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426247" y="2585013"/>
            <a:ext cx="884901" cy="8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1A8446-4878-6CAA-22F4-FD59C67F5B3D}"/>
              </a:ext>
            </a:extLst>
          </p:cNvPr>
          <p:cNvSpPr txBox="1"/>
          <p:nvPr/>
        </p:nvSpPr>
        <p:spPr>
          <a:xfrm>
            <a:off x="9045679" y="952024"/>
            <a:ext cx="3224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Expert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Boundary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Accuracy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64860A-1908-C84C-2F10-D4E30C475DDE}"/>
              </a:ext>
            </a:extLst>
          </p:cNvPr>
          <p:cNvCxnSpPr>
            <a:cxnSpLocks/>
          </p:cNvCxnSpPr>
          <p:nvPr/>
        </p:nvCxnSpPr>
        <p:spPr>
          <a:xfrm>
            <a:off x="6017342" y="4621161"/>
            <a:ext cx="0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D381EF-BFDC-FA27-697D-77A76DA44A3A}"/>
              </a:ext>
            </a:extLst>
          </p:cNvPr>
          <p:cNvSpPr txBox="1"/>
          <p:nvPr/>
        </p:nvSpPr>
        <p:spPr>
          <a:xfrm>
            <a:off x="3313447" y="5476568"/>
            <a:ext cx="6469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learn from Data without explicitly solving DE Analytically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for High Dimensional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Solves PDE, ODE and Inverse Problems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644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95B-3623-1C9E-9D22-C2853D34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with Neural Network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02AA-41DD-2FCE-C4A7-0E83CD37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3EC42-2A16-C7FF-203F-A098AF1A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701720"/>
            <a:ext cx="87915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42CE-04D6-8990-C7EB-D5C6D4CF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with PINNs</a:t>
            </a:r>
            <a:endParaRPr lang="en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AAC2B-9217-9DB9-AB78-12AB284829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2467769"/>
            <a:ext cx="90963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0703-86BE-B7DE-37E4-80D9B35A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890E-8095-D39B-8968-947F4673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00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PINNs, the governing equation is added as Regularized term.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Regularized term is added to the loss function of the Neural Network.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punishment to make sure learning direction by acting as a constraint 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Regularized term is controlled by Hyperparameters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Regularized term is calculated through gradient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PINNs are different than traditional Neural Networks making physics consistent while learning the problem.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2252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45ED-CBBD-1E48-06A2-1E1F1B8C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PINNs Loss Function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EC50-E514-C1DD-E60A-A4D3E225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895" y="1936842"/>
            <a:ext cx="4846740" cy="9754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8941E-7D8C-D703-2EBF-350ADDC9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41" y="3158441"/>
            <a:ext cx="3779848" cy="115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87CD5-E23D-3F95-9418-9C960584F676}"/>
              </a:ext>
            </a:extLst>
          </p:cNvPr>
          <p:cNvSpPr txBox="1"/>
          <p:nvPr/>
        </p:nvSpPr>
        <p:spPr>
          <a:xfrm>
            <a:off x="8504903" y="2239898"/>
            <a:ext cx="2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F5FC4-574A-C029-129A-D20495DDBAF6}"/>
              </a:ext>
            </a:extLst>
          </p:cNvPr>
          <p:cNvSpPr txBox="1"/>
          <p:nvPr/>
        </p:nvSpPr>
        <p:spPr>
          <a:xfrm>
            <a:off x="8504903" y="3512248"/>
            <a:ext cx="2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Physics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0172C-B1E9-4D09-7DB3-57639A38E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23" y="4420055"/>
            <a:ext cx="6226080" cy="2072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C725C6-FDFA-2B4D-FA7C-69CB0BA64D09}"/>
              </a:ext>
            </a:extLst>
          </p:cNvPr>
          <p:cNvSpPr txBox="1"/>
          <p:nvPr/>
        </p:nvSpPr>
        <p:spPr>
          <a:xfrm>
            <a:off x="8504903" y="5133299"/>
            <a:ext cx="207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Physics Informed Neural Network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747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39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67"/>
              <a:t>PINNs Loss Function Continued</a:t>
            </a:r>
            <a:endParaRPr sz="5467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34" y="2420096"/>
            <a:ext cx="4712633" cy="256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378</Words>
  <Application>Microsoft Office PowerPoint</Application>
  <PresentationFormat>Widescreen</PresentationFormat>
  <Paragraphs>61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Physics Informed Neural Networks</vt:lpstr>
      <vt:lpstr>What are the Physics Informed Neural Networks?</vt:lpstr>
      <vt:lpstr>PINNs</vt:lpstr>
      <vt:lpstr>PINNs</vt:lpstr>
      <vt:lpstr>Training with Neural Network</vt:lpstr>
      <vt:lpstr>Training with PINNs</vt:lpstr>
      <vt:lpstr>How do we do it?</vt:lpstr>
      <vt:lpstr>PINNs Loss Function</vt:lpstr>
      <vt:lpstr>PINNs Loss Function Continued</vt:lpstr>
      <vt:lpstr>PINNs Loss Function Continued</vt:lpstr>
      <vt:lpstr>PINNs Loss Function Continued</vt:lpstr>
      <vt:lpstr>PINNs Loss Function Continued</vt:lpstr>
      <vt:lpstr>PINNs Loss Function 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Informed Neural Networks</dc:title>
  <dc:creator>Data</dc:creator>
  <cp:lastModifiedBy>Jacob Hofer</cp:lastModifiedBy>
  <cp:revision>11</cp:revision>
  <dcterms:created xsi:type="dcterms:W3CDTF">2023-11-29T22:28:08Z</dcterms:created>
  <dcterms:modified xsi:type="dcterms:W3CDTF">2023-12-01T06:40:29Z</dcterms:modified>
</cp:coreProperties>
</file>