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E6A77-4E98-4678-B87E-D22B4870F7BC}" v="6" dt="2025-01-23T17:18:20.7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ass, David" userId="5226af9f-468a-4fb5-8f8d-8da82854905a" providerId="ADAL" clId="{CE3E6A77-4E98-4678-B87E-D22B4870F7BC}"/>
    <pc:docChg chg="undo custSel delSld modSld">
      <pc:chgData name="Glass, David" userId="5226af9f-468a-4fb5-8f8d-8da82854905a" providerId="ADAL" clId="{CE3E6A77-4E98-4678-B87E-D22B4870F7BC}" dt="2025-01-23T17:18:31.974" v="20" actId="1076"/>
      <pc:docMkLst>
        <pc:docMk/>
      </pc:docMkLst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1430208011" sldId="256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58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59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0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1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2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4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6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7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8"/>
        </pc:sldMkLst>
      </pc:sldChg>
      <pc:sldChg chg="del">
        <pc:chgData name="Glass, David" userId="5226af9f-468a-4fb5-8f8d-8da82854905a" providerId="ADAL" clId="{CE3E6A77-4E98-4678-B87E-D22B4870F7BC}" dt="2025-01-23T17:08:32.475" v="1" actId="47"/>
        <pc:sldMkLst>
          <pc:docMk/>
          <pc:sldMk cId="0" sldId="269"/>
        </pc:sldMkLst>
      </pc:sldChg>
      <pc:sldChg chg="addSp delSp modSp mod">
        <pc:chgData name="Glass, David" userId="5226af9f-468a-4fb5-8f8d-8da82854905a" providerId="ADAL" clId="{CE3E6A77-4E98-4678-B87E-D22B4870F7BC}" dt="2025-01-23T17:18:31.974" v="20" actId="1076"/>
        <pc:sldMkLst>
          <pc:docMk/>
          <pc:sldMk cId="0" sldId="270"/>
        </pc:sldMkLst>
        <pc:spChg chg="mod">
          <ac:chgData name="Glass, David" userId="5226af9f-468a-4fb5-8f8d-8da82854905a" providerId="ADAL" clId="{CE3E6A77-4E98-4678-B87E-D22B4870F7BC}" dt="2025-01-23T17:08:19.753" v="0" actId="20577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Glass, David" userId="5226af9f-468a-4fb5-8f8d-8da82854905a" providerId="ADAL" clId="{CE3E6A77-4E98-4678-B87E-D22B4870F7BC}" dt="2025-01-23T17:17:17.681" v="7"/>
          <ac:spMkLst>
            <pc:docMk/>
            <pc:sldMk cId="0" sldId="270"/>
            <ac:spMk id="3" creationId="{D32E1792-EC92-6FE9-BE24-D9DED180B5CA}"/>
          </ac:spMkLst>
        </pc:spChg>
        <pc:spChg chg="add del mod">
          <ac:chgData name="Glass, David" userId="5226af9f-468a-4fb5-8f8d-8da82854905a" providerId="ADAL" clId="{CE3E6A77-4E98-4678-B87E-D22B4870F7BC}" dt="2025-01-23T17:17:17.681" v="7"/>
          <ac:spMkLst>
            <pc:docMk/>
            <pc:sldMk cId="0" sldId="270"/>
            <ac:spMk id="4" creationId="{7DECA250-0833-7EF4-0FD4-619514E12B29}"/>
          </ac:spMkLst>
        </pc:spChg>
        <pc:spChg chg="add mod">
          <ac:chgData name="Glass, David" userId="5226af9f-468a-4fb5-8f8d-8da82854905a" providerId="ADAL" clId="{CE3E6A77-4E98-4678-B87E-D22B4870F7BC}" dt="2025-01-23T17:18:01.717" v="12" actId="1076"/>
          <ac:spMkLst>
            <pc:docMk/>
            <pc:sldMk cId="0" sldId="270"/>
            <ac:spMk id="5" creationId="{9EAD9BB1-EA37-DC65-FED2-050D07654917}"/>
          </ac:spMkLst>
        </pc:spChg>
        <pc:spChg chg="add mod">
          <ac:chgData name="Glass, David" userId="5226af9f-468a-4fb5-8f8d-8da82854905a" providerId="ADAL" clId="{CE3E6A77-4E98-4678-B87E-D22B4870F7BC}" dt="2025-01-23T17:18:16.836" v="14"/>
          <ac:spMkLst>
            <pc:docMk/>
            <pc:sldMk cId="0" sldId="270"/>
            <ac:spMk id="6" creationId="{871EE6EF-4F60-3D8E-8240-8B9CE7CDFFEE}"/>
          </ac:spMkLst>
        </pc:spChg>
        <pc:spChg chg="add mod">
          <ac:chgData name="Glass, David" userId="5226af9f-468a-4fb5-8f8d-8da82854905a" providerId="ADAL" clId="{CE3E6A77-4E98-4678-B87E-D22B4870F7BC}" dt="2025-01-23T17:18:31.974" v="20" actId="1076"/>
          <ac:spMkLst>
            <pc:docMk/>
            <pc:sldMk cId="0" sldId="270"/>
            <ac:spMk id="7" creationId="{3F434628-7D8A-E74C-2BB9-3712CE08EC92}"/>
          </ac:spMkLst>
        </pc:spChg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1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2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3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4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5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6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7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8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79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0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5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6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7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8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89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0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1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2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3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4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5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6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7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8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299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0" sldId="300"/>
        </pc:sldMkLst>
      </pc:sldChg>
      <pc:sldChg chg="del">
        <pc:chgData name="Glass, David" userId="5226af9f-468a-4fb5-8f8d-8da82854905a" providerId="ADAL" clId="{CE3E6A77-4E98-4678-B87E-D22B4870F7BC}" dt="2025-01-23T17:09:17.685" v="3" actId="47"/>
        <pc:sldMkLst>
          <pc:docMk/>
          <pc:sldMk cId="0" sldId="345"/>
        </pc:sldMkLst>
      </pc:sldChg>
      <pc:sldChg chg="del">
        <pc:chgData name="Glass, David" userId="5226af9f-468a-4fb5-8f8d-8da82854905a" providerId="ADAL" clId="{CE3E6A77-4E98-4678-B87E-D22B4870F7BC}" dt="2025-01-23T17:09:17.685" v="3" actId="47"/>
        <pc:sldMkLst>
          <pc:docMk/>
          <pc:sldMk cId="0" sldId="346"/>
        </pc:sldMkLst>
      </pc:sldChg>
      <pc:sldChg chg="del">
        <pc:chgData name="Glass, David" userId="5226af9f-468a-4fb5-8f8d-8da82854905a" providerId="ADAL" clId="{CE3E6A77-4E98-4678-B87E-D22B4870F7BC}" dt="2025-01-23T17:08:52.252" v="2" actId="47"/>
        <pc:sldMkLst>
          <pc:docMk/>
          <pc:sldMk cId="152413565" sldId="34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2248-AD48-E574-58C4-7C83E7FE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C5BD-0927-D6E1-2D11-DFCE549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1FA3-4C18-68DE-8BAA-0B3A8921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8BE5-175A-706D-A114-67BAAB0D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95DF-57BD-7956-C47D-516E1B47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9542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64E-2614-E37A-8DE5-E4B131EA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1333-D3F8-C17F-F3A9-63D1EB76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7BBD-9A76-A8A7-69EF-0213E8F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8AF4-3007-DD4D-6964-5871FFEE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6A4D-BD0E-D0BD-C290-1EF4A106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24774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3255E-2318-E254-8C6F-0896A5972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35B2-7733-594C-5D1E-4CD34BD5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53AD-56A2-90DD-B221-BA47875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D1B4-EF51-D425-F4A1-DFC4B29B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6621-E06A-43C1-4815-04DBC140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629887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65E06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2990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9FCC-1FDA-63CE-8B9F-85067982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0EC7-9B00-2704-8132-40BC7267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6301-9DD4-E4AE-FE73-6E88EEBF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BCC3-E7B1-49F4-CFB3-CC585B43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5BFA-DB58-D728-EFBA-BA99E6D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993773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247-14F9-99CB-389D-3960D6B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F019-0789-D54B-8238-D5624A55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A636-33CE-DF9B-8E73-2211D89F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9465-47DD-CEDA-AF51-C22F03B5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C3DB-1AD0-CDA3-DDE1-DF2E3AB5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06478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E95D-C458-1A2D-C14B-9F00430A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66D5-EE94-8939-671D-309033613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5433-DF0F-8721-9ED7-7DFDFD6A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E42B-4BDF-4F86-40D9-622FCD48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5EF39-3EAC-E341-210A-3C63E63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7B11-E651-BB83-DF88-F32A564A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4681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482A-5163-F0D5-A406-BF0F255C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7F5F-A6FB-EB08-8E84-F6D16850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4577C-1124-9164-47E5-F107AF87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B03B-236A-1BF9-192A-5B72BCB7D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D1581-5957-4F5D-453F-12F0441A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21C6F-1D8A-B5CA-7C4E-14D3AF7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DC3F7-D5D4-81C1-91A5-02353EAE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830A-4130-925C-D205-9DDF5CE0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2116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4A59-6E8E-C310-81CB-DF68F1C0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58D62-E405-1C0A-6D99-E7930C6A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659B3-4F5B-04B7-97E8-339267A0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DCFB-3D4D-F1AE-5C1F-2DFB0C07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7821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0ECD-0F5F-C354-43D9-C94E64C8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E2ED-86FC-85D2-C96B-557A2525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C68A-BCB7-3F40-67D4-FB062F61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7259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D035-8E83-B27E-B0F2-A32B71D9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C519-9AE4-EC55-8219-AD699C65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7FF29-D141-CA1A-7906-E8F2C2DA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B8A8-C857-0539-BFDF-01C7968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214B5-0564-300A-0ECD-2A789CD8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76B9-E4C6-6C14-8001-804D6027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15646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4B52-9088-5E74-C48C-CF4B3354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01193-F885-3E35-18F0-568D57274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8193-4121-B74C-51E0-72CB1EF00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39BA-56C4-DA33-3EFE-A8939646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0559-DFEC-EE02-239F-424F18DF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5395-6EDB-A2E8-0A47-75FB863F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39950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88E87-6B59-193B-77C4-0C0FF66D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6088-652A-3DBD-C601-755DD080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1706-F085-7190-47F3-D76BF84B5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A948-CEB7-6B0B-A8C4-62594BBA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C41E-D78F-6207-2CEC-D8C0857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15286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.glass@ulster.ac.uk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studio.com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utorialspoint.com/r/r_variables.ht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mentor.io/r-programming/operator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tmethods.net/management/operators.ht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sf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99" y="4458716"/>
            <a:ext cx="6515734" cy="1290096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4455" marR="5080">
              <a:lnSpc>
                <a:spcPts val="4300"/>
              </a:lnSpc>
              <a:spcBef>
                <a:spcPts val="259"/>
              </a:spcBef>
            </a:pPr>
            <a:r>
              <a:rPr sz="3600" b="1" dirty="0">
                <a:solidFill>
                  <a:srgbClr val="002060"/>
                </a:solidFill>
                <a:latin typeface="Arial"/>
                <a:cs typeface="Arial"/>
              </a:rPr>
              <a:t>Week</a:t>
            </a:r>
            <a:r>
              <a:rPr sz="36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2060"/>
                </a:solidFill>
                <a:latin typeface="Arial"/>
                <a:cs typeface="Arial"/>
              </a:rPr>
              <a:t>1</a:t>
            </a:r>
            <a:r>
              <a:rPr sz="3600" b="1" spc="-5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b="1" dirty="0">
                <a:solidFill>
                  <a:srgbClr val="002060"/>
                </a:solidFill>
                <a:latin typeface="Arial"/>
                <a:cs typeface="Arial"/>
              </a:rPr>
              <a:t>–</a:t>
            </a:r>
            <a:r>
              <a:rPr sz="36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002060"/>
                </a:solidFill>
                <a:latin typeface="Arial"/>
                <a:cs typeface="Arial"/>
              </a:rPr>
              <a:t>Introduction</a:t>
            </a:r>
            <a:r>
              <a:rPr sz="3600" b="1" spc="-5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3600" b="1">
                <a:solidFill>
                  <a:srgbClr val="002060"/>
                </a:solidFill>
                <a:latin typeface="Arial"/>
                <a:cs typeface="Arial"/>
              </a:rPr>
              <a:t>to</a:t>
            </a:r>
            <a:r>
              <a:rPr sz="3600" b="1" spc="-5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lang="en-GB" sz="3600" b="1" spc="-20">
                <a:solidFill>
                  <a:srgbClr val="002060"/>
                </a:solidFill>
                <a:latin typeface="Arial"/>
                <a:cs typeface="Arial"/>
              </a:rPr>
              <a:t>R</a:t>
            </a:r>
            <a:endParaRPr sz="36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0"/>
              </a:spcBef>
            </a:pPr>
            <a:r>
              <a:rPr sz="2500" b="1" spc="-10" dirty="0">
                <a:solidFill>
                  <a:srgbClr val="002060"/>
                </a:solidFill>
                <a:latin typeface="Arial"/>
                <a:cs typeface="Arial"/>
              </a:rPr>
              <a:t>ulster.ac.uk</a:t>
            </a:r>
            <a:endParaRPr sz="25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AD9BB1-EA37-DC65-FED2-050D07654917}"/>
              </a:ext>
            </a:extLst>
          </p:cNvPr>
          <p:cNvSpPr txBox="1">
            <a:spLocks/>
          </p:cNvSpPr>
          <p:nvPr/>
        </p:nvSpPr>
        <p:spPr>
          <a:xfrm>
            <a:off x="1500506" y="1754235"/>
            <a:ext cx="6858000" cy="12900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500"/>
              <a:t>Data Analytics (CMP330)</a:t>
            </a:r>
            <a:endParaRPr lang="en-GB" sz="45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434628-7D8A-E74C-2BB9-3712CE08EC92}"/>
              </a:ext>
            </a:extLst>
          </p:cNvPr>
          <p:cNvSpPr txBox="1">
            <a:spLocks/>
          </p:cNvSpPr>
          <p:nvPr/>
        </p:nvSpPr>
        <p:spPr>
          <a:xfrm>
            <a:off x="1143000" y="2601119"/>
            <a:ext cx="6858000" cy="165576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/>
              <a:t>Dr. David Glass</a:t>
            </a:r>
          </a:p>
          <a:p>
            <a:pPr marL="0" indent="0" algn="ctr">
              <a:buNone/>
            </a:pPr>
            <a:r>
              <a:rPr lang="en-GB"/>
              <a:t>School of Computing</a:t>
            </a:r>
          </a:p>
          <a:p>
            <a:pPr marL="0" indent="0" algn="ctr">
              <a:buNone/>
            </a:pPr>
            <a:r>
              <a:rPr lang="en-GB">
                <a:hlinkClick r:id="rId2"/>
              </a:rPr>
              <a:t>dh.glass@ulster.ac.uk</a:t>
            </a:r>
            <a:r>
              <a:rPr lang="en-GB"/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10" dirty="0"/>
              <a:t>RStudio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1621028"/>
            <a:ext cx="7979409" cy="208026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RStudio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friendly </a:t>
            </a:r>
            <a:r>
              <a:rPr sz="2400" dirty="0">
                <a:latin typeface="Arial"/>
                <a:cs typeface="Arial"/>
              </a:rPr>
              <a:t>environment.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(i.e.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free)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at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  <a:hlinkClick r:id="rId2"/>
              </a:rPr>
              <a:t>http://www.rstudio.com/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Similar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Matlab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environment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10" dirty="0"/>
              <a:t>RStudio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1541780"/>
            <a:ext cx="6353810" cy="22352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usual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Rstudio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screen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four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windows: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1.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Console.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2.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Workspace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history.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3.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Files,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plots,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packages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help.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4.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script(s)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view.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7758" y="1598706"/>
            <a:ext cx="9000490" cy="4880610"/>
            <a:chOff x="107758" y="1598706"/>
            <a:chExt cx="9000490" cy="4880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758" y="1598706"/>
              <a:ext cx="9000491" cy="488054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00360" y="5202256"/>
              <a:ext cx="215900" cy="493395"/>
            </a:xfrm>
            <a:custGeom>
              <a:avLst/>
              <a:gdLst/>
              <a:ahLst/>
              <a:cxnLst/>
              <a:rect l="l" t="t" r="r" b="b"/>
              <a:pathLst>
                <a:path w="215900" h="493395">
                  <a:moveTo>
                    <a:pt x="215652" y="0"/>
                  </a:moveTo>
                  <a:lnTo>
                    <a:pt x="139303" y="0"/>
                  </a:lnTo>
                  <a:lnTo>
                    <a:pt x="129571" y="21734"/>
                  </a:lnTo>
                  <a:lnTo>
                    <a:pt x="116449" y="42066"/>
                  </a:lnTo>
                  <a:lnTo>
                    <a:pt x="80032" y="78525"/>
                  </a:lnTo>
                  <a:lnTo>
                    <a:pt x="38425" y="106779"/>
                  </a:lnTo>
                  <a:lnTo>
                    <a:pt x="0" y="124233"/>
                  </a:lnTo>
                  <a:lnTo>
                    <a:pt x="0" y="209623"/>
                  </a:lnTo>
                  <a:lnTo>
                    <a:pt x="33842" y="196501"/>
                  </a:lnTo>
                  <a:lnTo>
                    <a:pt x="65382" y="180239"/>
                  </a:lnTo>
                  <a:lnTo>
                    <a:pt x="94620" y="160838"/>
                  </a:lnTo>
                  <a:lnTo>
                    <a:pt x="121555" y="138297"/>
                  </a:lnTo>
                  <a:lnTo>
                    <a:pt x="121555" y="492918"/>
                  </a:lnTo>
                  <a:lnTo>
                    <a:pt x="215652" y="492918"/>
                  </a:lnTo>
                  <a:lnTo>
                    <a:pt x="215652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361" y="5202256"/>
              <a:ext cx="215900" cy="493395"/>
            </a:xfrm>
            <a:custGeom>
              <a:avLst/>
              <a:gdLst/>
              <a:ahLst/>
              <a:cxnLst/>
              <a:rect l="l" t="t" r="r" b="b"/>
              <a:pathLst>
                <a:path w="215900" h="493395">
                  <a:moveTo>
                    <a:pt x="139303" y="0"/>
                  </a:moveTo>
                  <a:lnTo>
                    <a:pt x="215651" y="0"/>
                  </a:lnTo>
                  <a:lnTo>
                    <a:pt x="215651" y="492918"/>
                  </a:lnTo>
                  <a:lnTo>
                    <a:pt x="121555" y="492918"/>
                  </a:lnTo>
                  <a:lnTo>
                    <a:pt x="121555" y="138298"/>
                  </a:lnTo>
                  <a:lnTo>
                    <a:pt x="94619" y="160839"/>
                  </a:lnTo>
                  <a:lnTo>
                    <a:pt x="65382" y="180240"/>
                  </a:lnTo>
                  <a:lnTo>
                    <a:pt x="33842" y="196501"/>
                  </a:lnTo>
                  <a:lnTo>
                    <a:pt x="0" y="209624"/>
                  </a:lnTo>
                  <a:lnTo>
                    <a:pt x="0" y="124234"/>
                  </a:lnTo>
                  <a:lnTo>
                    <a:pt x="18815" y="116856"/>
                  </a:lnTo>
                  <a:lnTo>
                    <a:pt x="38425" y="106779"/>
                  </a:lnTo>
                  <a:lnTo>
                    <a:pt x="80032" y="78525"/>
                  </a:lnTo>
                  <a:lnTo>
                    <a:pt x="116448" y="42067"/>
                  </a:lnTo>
                  <a:lnTo>
                    <a:pt x="129571" y="21734"/>
                  </a:lnTo>
                  <a:lnTo>
                    <a:pt x="139303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31270" y="2864274"/>
              <a:ext cx="330200" cy="493395"/>
            </a:xfrm>
            <a:custGeom>
              <a:avLst/>
              <a:gdLst/>
              <a:ahLst/>
              <a:cxnLst/>
              <a:rect l="l" t="t" r="r" b="b"/>
              <a:pathLst>
                <a:path w="330200" h="493395">
                  <a:moveTo>
                    <a:pt x="174128" y="0"/>
                  </a:moveTo>
                  <a:lnTo>
                    <a:pt x="113351" y="8455"/>
                  </a:lnTo>
                  <a:lnTo>
                    <a:pt x="63624" y="33821"/>
                  </a:lnTo>
                  <a:lnTo>
                    <a:pt x="28380" y="78609"/>
                  </a:lnTo>
                  <a:lnTo>
                    <a:pt x="11050" y="145331"/>
                  </a:lnTo>
                  <a:lnTo>
                    <a:pt x="104811" y="154706"/>
                  </a:lnTo>
                  <a:lnTo>
                    <a:pt x="107072" y="135577"/>
                  </a:lnTo>
                  <a:lnTo>
                    <a:pt x="111174" y="119378"/>
                  </a:lnTo>
                  <a:lnTo>
                    <a:pt x="134363" y="88006"/>
                  </a:lnTo>
                  <a:lnTo>
                    <a:pt x="171785" y="78023"/>
                  </a:lnTo>
                  <a:lnTo>
                    <a:pt x="185880" y="79080"/>
                  </a:lnTo>
                  <a:lnTo>
                    <a:pt x="225896" y="104299"/>
                  </a:lnTo>
                  <a:lnTo>
                    <a:pt x="235408" y="143322"/>
                  </a:lnTo>
                  <a:lnTo>
                    <a:pt x="234194" y="157595"/>
                  </a:lnTo>
                  <a:lnTo>
                    <a:pt x="215986" y="200917"/>
                  </a:lnTo>
                  <a:lnTo>
                    <a:pt x="189281" y="231557"/>
                  </a:lnTo>
                  <a:lnTo>
                    <a:pt x="137963" y="281284"/>
                  </a:lnTo>
                  <a:lnTo>
                    <a:pt x="101715" y="316141"/>
                  </a:lnTo>
                  <a:lnTo>
                    <a:pt x="71995" y="347378"/>
                  </a:lnTo>
                  <a:lnTo>
                    <a:pt x="32147" y="398989"/>
                  </a:lnTo>
                  <a:lnTo>
                    <a:pt x="10715" y="444656"/>
                  </a:lnTo>
                  <a:lnTo>
                    <a:pt x="0" y="492918"/>
                  </a:lnTo>
                  <a:lnTo>
                    <a:pt x="329840" y="492918"/>
                  </a:lnTo>
                  <a:lnTo>
                    <a:pt x="329840" y="405519"/>
                  </a:lnTo>
                  <a:lnTo>
                    <a:pt x="142986" y="405519"/>
                  </a:lnTo>
                  <a:lnTo>
                    <a:pt x="146952" y="399115"/>
                  </a:lnTo>
                  <a:lnTo>
                    <a:pt x="182291" y="359140"/>
                  </a:lnTo>
                  <a:lnTo>
                    <a:pt x="239218" y="305918"/>
                  </a:lnTo>
                  <a:lnTo>
                    <a:pt x="256338" y="289070"/>
                  </a:lnTo>
                  <a:lnTo>
                    <a:pt x="292304" y="246302"/>
                  </a:lnTo>
                  <a:lnTo>
                    <a:pt x="317953" y="199745"/>
                  </a:lnTo>
                  <a:lnTo>
                    <a:pt x="329097" y="153001"/>
                  </a:lnTo>
                  <a:lnTo>
                    <a:pt x="329840" y="136624"/>
                  </a:lnTo>
                  <a:lnTo>
                    <a:pt x="327245" y="108683"/>
                  </a:lnTo>
                  <a:lnTo>
                    <a:pt x="306483" y="59961"/>
                  </a:lnTo>
                  <a:lnTo>
                    <a:pt x="265609" y="22038"/>
                  </a:lnTo>
                  <a:lnTo>
                    <a:pt x="208515" y="2448"/>
                  </a:lnTo>
                  <a:lnTo>
                    <a:pt x="174128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1271" y="2864274"/>
              <a:ext cx="330200" cy="493395"/>
            </a:xfrm>
            <a:custGeom>
              <a:avLst/>
              <a:gdLst/>
              <a:ahLst/>
              <a:cxnLst/>
              <a:rect l="l" t="t" r="r" b="b"/>
              <a:pathLst>
                <a:path w="330200" h="493395">
                  <a:moveTo>
                    <a:pt x="174128" y="0"/>
                  </a:moveTo>
                  <a:lnTo>
                    <a:pt x="239008" y="9794"/>
                  </a:lnTo>
                  <a:lnTo>
                    <a:pt x="288317" y="39178"/>
                  </a:lnTo>
                  <a:lnTo>
                    <a:pt x="319459" y="83129"/>
                  </a:lnTo>
                  <a:lnTo>
                    <a:pt x="329840" y="136624"/>
                  </a:lnTo>
                  <a:lnTo>
                    <a:pt x="329097" y="153001"/>
                  </a:lnTo>
                  <a:lnTo>
                    <a:pt x="317952" y="199745"/>
                  </a:lnTo>
                  <a:lnTo>
                    <a:pt x="292304" y="246302"/>
                  </a:lnTo>
                  <a:lnTo>
                    <a:pt x="256337" y="289070"/>
                  </a:lnTo>
                  <a:lnTo>
                    <a:pt x="218665" y="325152"/>
                  </a:lnTo>
                  <a:lnTo>
                    <a:pt x="198437" y="343862"/>
                  </a:lnTo>
                  <a:lnTo>
                    <a:pt x="182291" y="359140"/>
                  </a:lnTo>
                  <a:lnTo>
                    <a:pt x="151483" y="392627"/>
                  </a:lnTo>
                  <a:lnTo>
                    <a:pt x="142986" y="405519"/>
                  </a:lnTo>
                  <a:lnTo>
                    <a:pt x="329840" y="405519"/>
                  </a:lnTo>
                  <a:lnTo>
                    <a:pt x="329840" y="492918"/>
                  </a:lnTo>
                  <a:lnTo>
                    <a:pt x="0" y="492918"/>
                  </a:lnTo>
                  <a:lnTo>
                    <a:pt x="4018" y="468463"/>
                  </a:lnTo>
                  <a:lnTo>
                    <a:pt x="20091" y="421498"/>
                  </a:lnTo>
                  <a:lnTo>
                    <a:pt x="48806" y="374994"/>
                  </a:lnTo>
                  <a:lnTo>
                    <a:pt x="101714" y="316142"/>
                  </a:lnTo>
                  <a:lnTo>
                    <a:pt x="137963" y="281285"/>
                  </a:lnTo>
                  <a:lnTo>
                    <a:pt x="166699" y="254035"/>
                  </a:lnTo>
                  <a:lnTo>
                    <a:pt x="189281" y="231557"/>
                  </a:lnTo>
                  <a:lnTo>
                    <a:pt x="215986" y="200917"/>
                  </a:lnTo>
                  <a:lnTo>
                    <a:pt x="234195" y="157595"/>
                  </a:lnTo>
                  <a:lnTo>
                    <a:pt x="235408" y="143321"/>
                  </a:lnTo>
                  <a:lnTo>
                    <a:pt x="234351" y="128493"/>
                  </a:lnTo>
                  <a:lnTo>
                    <a:pt x="209237" y="87535"/>
                  </a:lnTo>
                  <a:lnTo>
                    <a:pt x="171784" y="78023"/>
                  </a:lnTo>
                  <a:lnTo>
                    <a:pt x="157804" y="79132"/>
                  </a:lnTo>
                  <a:lnTo>
                    <a:pt x="117118" y="106109"/>
                  </a:lnTo>
                  <a:lnTo>
                    <a:pt x="104812" y="154706"/>
                  </a:lnTo>
                  <a:lnTo>
                    <a:pt x="11050" y="145330"/>
                  </a:lnTo>
                  <a:lnTo>
                    <a:pt x="28379" y="78609"/>
                  </a:lnTo>
                  <a:lnTo>
                    <a:pt x="63624" y="33821"/>
                  </a:lnTo>
                  <a:lnTo>
                    <a:pt x="113351" y="8455"/>
                  </a:lnTo>
                  <a:lnTo>
                    <a:pt x="142358" y="2113"/>
                  </a:lnTo>
                  <a:lnTo>
                    <a:pt x="174128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39978" y="5193159"/>
              <a:ext cx="326390" cy="501650"/>
            </a:xfrm>
            <a:custGeom>
              <a:avLst/>
              <a:gdLst/>
              <a:ahLst/>
              <a:cxnLst/>
              <a:rect l="l" t="t" r="r" b="b"/>
              <a:pathLst>
                <a:path w="326390" h="501650">
                  <a:moveTo>
                    <a:pt x="158390" y="0"/>
                  </a:moveTo>
                  <a:lnTo>
                    <a:pt x="119839" y="3809"/>
                  </a:lnTo>
                  <a:lnTo>
                    <a:pt x="69798" y="23565"/>
                  </a:lnTo>
                  <a:lnTo>
                    <a:pt x="34324" y="57094"/>
                  </a:lnTo>
                  <a:lnTo>
                    <a:pt x="12128" y="107103"/>
                  </a:lnTo>
                  <a:lnTo>
                    <a:pt x="7031" y="128252"/>
                  </a:lnTo>
                  <a:lnTo>
                    <a:pt x="93761" y="142985"/>
                  </a:lnTo>
                  <a:lnTo>
                    <a:pt x="96440" y="127874"/>
                  </a:lnTo>
                  <a:lnTo>
                    <a:pt x="100794" y="114689"/>
                  </a:lnTo>
                  <a:lnTo>
                    <a:pt x="133359" y="81538"/>
                  </a:lnTo>
                  <a:lnTo>
                    <a:pt x="155712" y="77353"/>
                  </a:lnTo>
                  <a:lnTo>
                    <a:pt x="167327" y="78273"/>
                  </a:lnTo>
                  <a:lnTo>
                    <a:pt x="201336" y="100081"/>
                  </a:lnTo>
                  <a:lnTo>
                    <a:pt x="209624" y="131601"/>
                  </a:lnTo>
                  <a:lnTo>
                    <a:pt x="208369" y="145445"/>
                  </a:lnTo>
                  <a:lnTo>
                    <a:pt x="178356" y="185942"/>
                  </a:lnTo>
                  <a:lnTo>
                    <a:pt x="131267" y="194890"/>
                  </a:lnTo>
                  <a:lnTo>
                    <a:pt x="120886" y="271572"/>
                  </a:lnTo>
                  <a:lnTo>
                    <a:pt x="133003" y="268496"/>
                  </a:lnTo>
                  <a:lnTo>
                    <a:pt x="144242" y="266299"/>
                  </a:lnTo>
                  <a:lnTo>
                    <a:pt x="154602" y="264980"/>
                  </a:lnTo>
                  <a:lnTo>
                    <a:pt x="164082" y="264540"/>
                  </a:lnTo>
                  <a:lnTo>
                    <a:pt x="177288" y="265838"/>
                  </a:lnTo>
                  <a:lnTo>
                    <a:pt x="210629" y="285302"/>
                  </a:lnTo>
                  <a:lnTo>
                    <a:pt x="228523" y="324733"/>
                  </a:lnTo>
                  <a:lnTo>
                    <a:pt x="229716" y="341560"/>
                  </a:lnTo>
                  <a:lnTo>
                    <a:pt x="228471" y="359349"/>
                  </a:lnTo>
                  <a:lnTo>
                    <a:pt x="209792" y="401165"/>
                  </a:lnTo>
                  <a:lnTo>
                    <a:pt x="174726" y="421885"/>
                  </a:lnTo>
                  <a:lnTo>
                    <a:pt x="160735" y="423266"/>
                  </a:lnTo>
                  <a:lnTo>
                    <a:pt x="147674" y="422115"/>
                  </a:lnTo>
                  <a:lnTo>
                    <a:pt x="105900" y="394614"/>
                  </a:lnTo>
                  <a:lnTo>
                    <a:pt x="91083" y="351605"/>
                  </a:lnTo>
                  <a:lnTo>
                    <a:pt x="0" y="362656"/>
                  </a:lnTo>
                  <a:lnTo>
                    <a:pt x="16241" y="418704"/>
                  </a:lnTo>
                  <a:lnTo>
                    <a:pt x="50899" y="462947"/>
                  </a:lnTo>
                  <a:lnTo>
                    <a:pt x="100459" y="491704"/>
                  </a:lnTo>
                  <a:lnTo>
                    <a:pt x="161404" y="501289"/>
                  </a:lnTo>
                  <a:lnTo>
                    <a:pt x="195120" y="498443"/>
                  </a:lnTo>
                  <a:lnTo>
                    <a:pt x="253889" y="475672"/>
                  </a:lnTo>
                  <a:lnTo>
                    <a:pt x="299598" y="431784"/>
                  </a:lnTo>
                  <a:lnTo>
                    <a:pt x="323206" y="376699"/>
                  </a:lnTo>
                  <a:lnTo>
                    <a:pt x="326157" y="345578"/>
                  </a:lnTo>
                  <a:lnTo>
                    <a:pt x="324577" y="324126"/>
                  </a:lnTo>
                  <a:lnTo>
                    <a:pt x="311935" y="286119"/>
                  </a:lnTo>
                  <a:lnTo>
                    <a:pt x="287176" y="255227"/>
                  </a:lnTo>
                  <a:lnTo>
                    <a:pt x="253439" y="234968"/>
                  </a:lnTo>
                  <a:lnTo>
                    <a:pt x="233399" y="229045"/>
                  </a:lnTo>
                  <a:lnTo>
                    <a:pt x="264311" y="208158"/>
                  </a:lnTo>
                  <a:lnTo>
                    <a:pt x="286391" y="184006"/>
                  </a:lnTo>
                  <a:lnTo>
                    <a:pt x="299639" y="156589"/>
                  </a:lnTo>
                  <a:lnTo>
                    <a:pt x="304055" y="125907"/>
                  </a:lnTo>
                  <a:lnTo>
                    <a:pt x="301900" y="103723"/>
                  </a:lnTo>
                  <a:lnTo>
                    <a:pt x="284654" y="62870"/>
                  </a:lnTo>
                  <a:lnTo>
                    <a:pt x="246919" y="24862"/>
                  </a:lnTo>
                  <a:lnTo>
                    <a:pt x="191332" y="2762"/>
                  </a:lnTo>
                  <a:lnTo>
                    <a:pt x="158390" y="0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39978" y="5193158"/>
              <a:ext cx="326390" cy="501650"/>
            </a:xfrm>
            <a:custGeom>
              <a:avLst/>
              <a:gdLst/>
              <a:ahLst/>
              <a:cxnLst/>
              <a:rect l="l" t="t" r="r" b="b"/>
              <a:pathLst>
                <a:path w="326390" h="501650">
                  <a:moveTo>
                    <a:pt x="158390" y="0"/>
                  </a:moveTo>
                  <a:lnTo>
                    <a:pt x="220842" y="11050"/>
                  </a:lnTo>
                  <a:lnTo>
                    <a:pt x="269564" y="44201"/>
                  </a:lnTo>
                  <a:lnTo>
                    <a:pt x="295433" y="82711"/>
                  </a:lnTo>
                  <a:lnTo>
                    <a:pt x="304055" y="125908"/>
                  </a:lnTo>
                  <a:lnTo>
                    <a:pt x="299639" y="156590"/>
                  </a:lnTo>
                  <a:lnTo>
                    <a:pt x="286391" y="184007"/>
                  </a:lnTo>
                  <a:lnTo>
                    <a:pt x="264311" y="208159"/>
                  </a:lnTo>
                  <a:lnTo>
                    <a:pt x="233399" y="229046"/>
                  </a:lnTo>
                  <a:lnTo>
                    <a:pt x="253439" y="234969"/>
                  </a:lnTo>
                  <a:lnTo>
                    <a:pt x="287176" y="255228"/>
                  </a:lnTo>
                  <a:lnTo>
                    <a:pt x="311935" y="286119"/>
                  </a:lnTo>
                  <a:lnTo>
                    <a:pt x="324576" y="324126"/>
                  </a:lnTo>
                  <a:lnTo>
                    <a:pt x="326156" y="345578"/>
                  </a:lnTo>
                  <a:lnTo>
                    <a:pt x="323205" y="376700"/>
                  </a:lnTo>
                  <a:lnTo>
                    <a:pt x="299597" y="431785"/>
                  </a:lnTo>
                  <a:lnTo>
                    <a:pt x="253889" y="475673"/>
                  </a:lnTo>
                  <a:lnTo>
                    <a:pt x="195120" y="498443"/>
                  </a:lnTo>
                  <a:lnTo>
                    <a:pt x="161404" y="501290"/>
                  </a:lnTo>
                  <a:lnTo>
                    <a:pt x="129508" y="498893"/>
                  </a:lnTo>
                  <a:lnTo>
                    <a:pt x="74255" y="479723"/>
                  </a:lnTo>
                  <a:lnTo>
                    <a:pt x="31267" y="442302"/>
                  </a:lnTo>
                  <a:lnTo>
                    <a:pt x="5818" y="392156"/>
                  </a:lnTo>
                  <a:lnTo>
                    <a:pt x="0" y="362656"/>
                  </a:lnTo>
                  <a:lnTo>
                    <a:pt x="91082" y="351606"/>
                  </a:lnTo>
                  <a:lnTo>
                    <a:pt x="94180" y="367993"/>
                  </a:lnTo>
                  <a:lnTo>
                    <a:pt x="99119" y="382330"/>
                  </a:lnTo>
                  <a:lnTo>
                    <a:pt x="124569" y="412907"/>
                  </a:lnTo>
                  <a:lnTo>
                    <a:pt x="160734" y="423267"/>
                  </a:lnTo>
                  <a:lnTo>
                    <a:pt x="174725" y="421885"/>
                  </a:lnTo>
                  <a:lnTo>
                    <a:pt x="209791" y="401166"/>
                  </a:lnTo>
                  <a:lnTo>
                    <a:pt x="228470" y="359350"/>
                  </a:lnTo>
                  <a:lnTo>
                    <a:pt x="229716" y="341560"/>
                  </a:lnTo>
                  <a:lnTo>
                    <a:pt x="228523" y="324733"/>
                  </a:lnTo>
                  <a:lnTo>
                    <a:pt x="210628" y="285303"/>
                  </a:lnTo>
                  <a:lnTo>
                    <a:pt x="177289" y="265839"/>
                  </a:lnTo>
                  <a:lnTo>
                    <a:pt x="164083" y="264542"/>
                  </a:lnTo>
                  <a:lnTo>
                    <a:pt x="154602" y="264981"/>
                  </a:lnTo>
                  <a:lnTo>
                    <a:pt x="144242" y="266300"/>
                  </a:lnTo>
                  <a:lnTo>
                    <a:pt x="133003" y="268497"/>
                  </a:lnTo>
                  <a:lnTo>
                    <a:pt x="120885" y="271574"/>
                  </a:lnTo>
                  <a:lnTo>
                    <a:pt x="131266" y="194890"/>
                  </a:lnTo>
                  <a:lnTo>
                    <a:pt x="178356" y="185943"/>
                  </a:lnTo>
                  <a:lnTo>
                    <a:pt x="204601" y="157846"/>
                  </a:lnTo>
                  <a:lnTo>
                    <a:pt x="209624" y="131601"/>
                  </a:lnTo>
                  <a:lnTo>
                    <a:pt x="208703" y="119839"/>
                  </a:lnTo>
                  <a:lnTo>
                    <a:pt x="186916" y="85641"/>
                  </a:lnTo>
                  <a:lnTo>
                    <a:pt x="155711" y="77353"/>
                  </a:lnTo>
                  <a:lnTo>
                    <a:pt x="144095" y="78399"/>
                  </a:lnTo>
                  <a:lnTo>
                    <a:pt x="106821" y="103430"/>
                  </a:lnTo>
                  <a:lnTo>
                    <a:pt x="93761" y="142986"/>
                  </a:lnTo>
                  <a:lnTo>
                    <a:pt x="7032" y="128252"/>
                  </a:lnTo>
                  <a:lnTo>
                    <a:pt x="18375" y="88194"/>
                  </a:lnTo>
                  <a:lnTo>
                    <a:pt x="44348" y="44494"/>
                  </a:lnTo>
                  <a:lnTo>
                    <a:pt x="85222" y="15236"/>
                  </a:lnTo>
                  <a:lnTo>
                    <a:pt x="138622" y="952"/>
                  </a:lnTo>
                  <a:lnTo>
                    <a:pt x="158390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69258" y="2898523"/>
              <a:ext cx="353060" cy="493395"/>
            </a:xfrm>
            <a:custGeom>
              <a:avLst/>
              <a:gdLst/>
              <a:ahLst/>
              <a:cxnLst/>
              <a:rect l="l" t="t" r="r" b="b"/>
              <a:pathLst>
                <a:path w="353060" h="493395">
                  <a:moveTo>
                    <a:pt x="291999" y="394134"/>
                  </a:moveTo>
                  <a:lnTo>
                    <a:pt x="200917" y="394134"/>
                  </a:lnTo>
                  <a:lnTo>
                    <a:pt x="200917" y="492918"/>
                  </a:lnTo>
                  <a:lnTo>
                    <a:pt x="291999" y="492918"/>
                  </a:lnTo>
                  <a:lnTo>
                    <a:pt x="291999" y="394134"/>
                  </a:lnTo>
                  <a:close/>
                </a:path>
                <a:path w="353060" h="493395">
                  <a:moveTo>
                    <a:pt x="291999" y="0"/>
                  </a:moveTo>
                  <a:lnTo>
                    <a:pt x="212972" y="0"/>
                  </a:lnTo>
                  <a:lnTo>
                    <a:pt x="0" y="311757"/>
                  </a:lnTo>
                  <a:lnTo>
                    <a:pt x="0" y="394134"/>
                  </a:lnTo>
                  <a:lnTo>
                    <a:pt x="352945" y="394134"/>
                  </a:lnTo>
                  <a:lnTo>
                    <a:pt x="352945" y="311423"/>
                  </a:lnTo>
                  <a:lnTo>
                    <a:pt x="88068" y="311423"/>
                  </a:lnTo>
                  <a:lnTo>
                    <a:pt x="200917" y="143656"/>
                  </a:lnTo>
                  <a:lnTo>
                    <a:pt x="291999" y="143656"/>
                  </a:lnTo>
                  <a:lnTo>
                    <a:pt x="291999" y="0"/>
                  </a:lnTo>
                  <a:close/>
                </a:path>
                <a:path w="353060" h="493395">
                  <a:moveTo>
                    <a:pt x="291999" y="143656"/>
                  </a:moveTo>
                  <a:lnTo>
                    <a:pt x="200917" y="143656"/>
                  </a:lnTo>
                  <a:lnTo>
                    <a:pt x="200917" y="311423"/>
                  </a:lnTo>
                  <a:lnTo>
                    <a:pt x="291999" y="311423"/>
                  </a:lnTo>
                  <a:lnTo>
                    <a:pt x="291999" y="143656"/>
                  </a:lnTo>
                  <a:close/>
                </a:path>
              </a:pathLst>
            </a:custGeom>
            <a:solidFill>
              <a:srgbClr val="E6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9257" y="2898523"/>
              <a:ext cx="353060" cy="493395"/>
            </a:xfrm>
            <a:custGeom>
              <a:avLst/>
              <a:gdLst/>
              <a:ahLst/>
              <a:cxnLst/>
              <a:rect l="l" t="t" r="r" b="b"/>
              <a:pathLst>
                <a:path w="353060" h="493395">
                  <a:moveTo>
                    <a:pt x="200918" y="143656"/>
                  </a:moveTo>
                  <a:lnTo>
                    <a:pt x="88069" y="311422"/>
                  </a:lnTo>
                  <a:lnTo>
                    <a:pt x="200918" y="311422"/>
                  </a:lnTo>
                  <a:lnTo>
                    <a:pt x="200918" y="143656"/>
                  </a:lnTo>
                  <a:close/>
                </a:path>
                <a:path w="353060" h="493395">
                  <a:moveTo>
                    <a:pt x="212972" y="0"/>
                  </a:moveTo>
                  <a:lnTo>
                    <a:pt x="292000" y="0"/>
                  </a:lnTo>
                  <a:lnTo>
                    <a:pt x="292000" y="311422"/>
                  </a:lnTo>
                  <a:lnTo>
                    <a:pt x="352945" y="311422"/>
                  </a:lnTo>
                  <a:lnTo>
                    <a:pt x="352945" y="394134"/>
                  </a:lnTo>
                  <a:lnTo>
                    <a:pt x="292000" y="394134"/>
                  </a:lnTo>
                  <a:lnTo>
                    <a:pt x="292000" y="492918"/>
                  </a:lnTo>
                  <a:lnTo>
                    <a:pt x="200918" y="492918"/>
                  </a:lnTo>
                  <a:lnTo>
                    <a:pt x="200918" y="394134"/>
                  </a:lnTo>
                  <a:lnTo>
                    <a:pt x="0" y="394134"/>
                  </a:lnTo>
                  <a:lnTo>
                    <a:pt x="0" y="311757"/>
                  </a:lnTo>
                  <a:lnTo>
                    <a:pt x="212972" y="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R</a:t>
            </a:r>
            <a:r>
              <a:rPr spc="-60" dirty="0"/>
              <a:t> </a:t>
            </a:r>
            <a:r>
              <a:rPr spc="-10" dirty="0"/>
              <a:t>Studio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2342" y="1600201"/>
            <a:ext cx="9156700" cy="4914900"/>
            <a:chOff x="-12342" y="1600201"/>
            <a:chExt cx="9156700" cy="4914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" y="1600201"/>
              <a:ext cx="9143641" cy="49145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57" y="6248338"/>
              <a:ext cx="683895" cy="216535"/>
            </a:xfrm>
            <a:custGeom>
              <a:avLst/>
              <a:gdLst/>
              <a:ahLst/>
              <a:cxnLst/>
              <a:rect l="l" t="t" r="r" b="b"/>
              <a:pathLst>
                <a:path w="683895" h="216535">
                  <a:moveTo>
                    <a:pt x="0" y="36004"/>
                  </a:moveTo>
                  <a:lnTo>
                    <a:pt x="2829" y="21990"/>
                  </a:lnTo>
                  <a:lnTo>
                    <a:pt x="10545" y="10545"/>
                  </a:lnTo>
                  <a:lnTo>
                    <a:pt x="21990" y="2829"/>
                  </a:lnTo>
                  <a:lnTo>
                    <a:pt x="36004" y="0"/>
                  </a:lnTo>
                  <a:lnTo>
                    <a:pt x="647563" y="0"/>
                  </a:lnTo>
                  <a:lnTo>
                    <a:pt x="661577" y="2829"/>
                  </a:lnTo>
                  <a:lnTo>
                    <a:pt x="673022" y="10545"/>
                  </a:lnTo>
                  <a:lnTo>
                    <a:pt x="680738" y="21990"/>
                  </a:lnTo>
                  <a:lnTo>
                    <a:pt x="683568" y="36004"/>
                  </a:lnTo>
                  <a:lnTo>
                    <a:pt x="683568" y="180019"/>
                  </a:lnTo>
                  <a:lnTo>
                    <a:pt x="680738" y="194033"/>
                  </a:lnTo>
                  <a:lnTo>
                    <a:pt x="673022" y="205478"/>
                  </a:lnTo>
                  <a:lnTo>
                    <a:pt x="661577" y="213194"/>
                  </a:lnTo>
                  <a:lnTo>
                    <a:pt x="647563" y="216024"/>
                  </a:lnTo>
                  <a:lnTo>
                    <a:pt x="36004" y="216024"/>
                  </a:lnTo>
                  <a:lnTo>
                    <a:pt x="21990" y="213194"/>
                  </a:lnTo>
                  <a:lnTo>
                    <a:pt x="10545" y="205478"/>
                  </a:lnTo>
                  <a:lnTo>
                    <a:pt x="2829" y="194033"/>
                  </a:lnTo>
                  <a:lnTo>
                    <a:pt x="0" y="180019"/>
                  </a:lnTo>
                  <a:lnTo>
                    <a:pt x="0" y="3600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35026" y="1918389"/>
              <a:ext cx="406400" cy="469900"/>
            </a:xfrm>
            <a:custGeom>
              <a:avLst/>
              <a:gdLst/>
              <a:ahLst/>
              <a:cxnLst/>
              <a:rect l="l" t="t" r="r" b="b"/>
              <a:pathLst>
                <a:path w="406400" h="469900">
                  <a:moveTo>
                    <a:pt x="0" y="395973"/>
                  </a:moveTo>
                  <a:lnTo>
                    <a:pt x="265513" y="57106"/>
                  </a:lnTo>
                  <a:lnTo>
                    <a:pt x="218568" y="20324"/>
                  </a:lnTo>
                  <a:lnTo>
                    <a:pt x="386023" y="0"/>
                  </a:lnTo>
                  <a:lnTo>
                    <a:pt x="406347" y="167455"/>
                  </a:lnTo>
                  <a:lnTo>
                    <a:pt x="359402" y="130672"/>
                  </a:lnTo>
                  <a:lnTo>
                    <a:pt x="93889" y="469539"/>
                  </a:lnTo>
                  <a:lnTo>
                    <a:pt x="0" y="395973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92338" y="4653135"/>
              <a:ext cx="549910" cy="238760"/>
            </a:xfrm>
            <a:custGeom>
              <a:avLst/>
              <a:gdLst/>
              <a:ahLst/>
              <a:cxnLst/>
              <a:rect l="l" t="t" r="r" b="b"/>
              <a:pathLst>
                <a:path w="549910" h="238760">
                  <a:moveTo>
                    <a:pt x="0" y="59639"/>
                  </a:moveTo>
                  <a:lnTo>
                    <a:pt x="430497" y="59639"/>
                  </a:lnTo>
                  <a:lnTo>
                    <a:pt x="430497" y="0"/>
                  </a:lnTo>
                  <a:lnTo>
                    <a:pt x="549775" y="119278"/>
                  </a:lnTo>
                  <a:lnTo>
                    <a:pt x="430497" y="238556"/>
                  </a:lnTo>
                  <a:lnTo>
                    <a:pt x="430497" y="178917"/>
                  </a:lnTo>
                  <a:lnTo>
                    <a:pt x="0" y="178917"/>
                  </a:lnTo>
                  <a:lnTo>
                    <a:pt x="0" y="59639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5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R</a:t>
            </a:r>
            <a:r>
              <a:rPr spc="-60" dirty="0"/>
              <a:t> </a:t>
            </a:r>
            <a:r>
              <a:rPr spc="-10" dirty="0"/>
              <a:t>Studio</a:t>
            </a:r>
          </a:p>
          <a:p>
            <a:pPr marL="22860">
              <a:lnSpc>
                <a:spcPts val="3529"/>
              </a:lnSpc>
            </a:pPr>
            <a:r>
              <a:rPr sz="3000" dirty="0">
                <a:solidFill>
                  <a:srgbClr val="8D8C8D"/>
                </a:solidFill>
              </a:rPr>
              <a:t>Help</a:t>
            </a:r>
            <a:r>
              <a:rPr sz="3000" spc="-30" dirty="0">
                <a:solidFill>
                  <a:srgbClr val="8D8C8D"/>
                </a:solidFill>
              </a:rPr>
              <a:t> </a:t>
            </a:r>
            <a:r>
              <a:rPr sz="3000" dirty="0">
                <a:solidFill>
                  <a:srgbClr val="8D8C8D"/>
                </a:solidFill>
              </a:rPr>
              <a:t>in</a:t>
            </a:r>
            <a:r>
              <a:rPr sz="3000" spc="-30" dirty="0">
                <a:solidFill>
                  <a:srgbClr val="8D8C8D"/>
                </a:solidFill>
              </a:rPr>
              <a:t> </a:t>
            </a:r>
            <a:r>
              <a:rPr sz="3000" spc="-50" dirty="0">
                <a:solidFill>
                  <a:srgbClr val="8D8C8D"/>
                </a:solidFill>
              </a:rPr>
              <a:t>R</a:t>
            </a:r>
            <a:endParaRPr sz="30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5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R</a:t>
            </a:r>
            <a:r>
              <a:rPr spc="-60" dirty="0"/>
              <a:t> </a:t>
            </a:r>
            <a:r>
              <a:rPr spc="-10" dirty="0"/>
              <a:t>Studio</a:t>
            </a:r>
          </a:p>
          <a:p>
            <a:pPr marL="22860">
              <a:lnSpc>
                <a:spcPts val="3529"/>
              </a:lnSpc>
            </a:pPr>
            <a:r>
              <a:rPr sz="3000" dirty="0">
                <a:solidFill>
                  <a:srgbClr val="8D8C8D"/>
                </a:solidFill>
              </a:rPr>
              <a:t>Create</a:t>
            </a:r>
            <a:r>
              <a:rPr sz="3000" spc="-20" dirty="0">
                <a:solidFill>
                  <a:srgbClr val="8D8C8D"/>
                </a:solidFill>
              </a:rPr>
              <a:t> </a:t>
            </a:r>
            <a:r>
              <a:rPr sz="3000" dirty="0">
                <a:solidFill>
                  <a:srgbClr val="8D8C8D"/>
                </a:solidFill>
              </a:rPr>
              <a:t>a</a:t>
            </a:r>
            <a:r>
              <a:rPr sz="3000" spc="-20" dirty="0">
                <a:solidFill>
                  <a:srgbClr val="8D8C8D"/>
                </a:solidFill>
              </a:rPr>
              <a:t> </a:t>
            </a:r>
            <a:r>
              <a:rPr sz="3000" dirty="0">
                <a:solidFill>
                  <a:srgbClr val="8D8C8D"/>
                </a:solidFill>
              </a:rPr>
              <a:t>R</a:t>
            </a:r>
            <a:r>
              <a:rPr sz="3000" spc="-15" dirty="0">
                <a:solidFill>
                  <a:srgbClr val="8D8C8D"/>
                </a:solidFill>
              </a:rPr>
              <a:t> </a:t>
            </a:r>
            <a:r>
              <a:rPr sz="3000" spc="-10" dirty="0">
                <a:solidFill>
                  <a:srgbClr val="8D8C8D"/>
                </a:solidFill>
              </a:rPr>
              <a:t>Script</a:t>
            </a:r>
            <a:endParaRPr sz="3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1" y="1467634"/>
            <a:ext cx="4766807" cy="52546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R</a:t>
            </a:r>
            <a:r>
              <a:rPr spc="-60" dirty="0"/>
              <a:t> </a:t>
            </a:r>
            <a:r>
              <a:rPr spc="-10" dirty="0"/>
              <a:t>Studio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99757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Working</a:t>
            </a:r>
            <a:r>
              <a:rPr sz="3000" b="1" spc="-114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Directory</a:t>
            </a:r>
            <a:endParaRPr sz="3000">
              <a:latin typeface="Arial"/>
              <a:cs typeface="Arial"/>
            </a:endParaRPr>
          </a:p>
          <a:p>
            <a:pPr marL="354965" marR="1141095" indent="-342900">
              <a:lnSpc>
                <a:spcPct val="121700"/>
              </a:lnSpc>
              <a:spcBef>
                <a:spcPts val="2350"/>
              </a:spcBef>
              <a:buChar char="•"/>
              <a:tabLst>
                <a:tab pos="412115" algn="l"/>
              </a:tabLst>
            </a:pPr>
            <a:r>
              <a:rPr sz="2400" dirty="0">
                <a:latin typeface="Arial"/>
                <a:cs typeface="Arial"/>
              </a:rPr>
              <a:t>Shows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directory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(wd) 	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getwd()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2130425" indent="-342900">
              <a:lnSpc>
                <a:spcPct val="121700"/>
              </a:lnSpc>
              <a:spcBef>
                <a:spcPts val="5"/>
              </a:spcBef>
              <a:buChar char="•"/>
              <a:tabLst>
                <a:tab pos="412115" algn="l"/>
              </a:tabLst>
            </a:pPr>
            <a:r>
              <a:rPr sz="2400" dirty="0">
                <a:latin typeface="Arial"/>
                <a:cs typeface="Arial"/>
              </a:rPr>
              <a:t>Changes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wd 	</a:t>
            </a:r>
            <a:r>
              <a:rPr sz="2400" spc="-10" dirty="0">
                <a:solidFill>
                  <a:srgbClr val="FF0000"/>
                </a:solidFill>
                <a:latin typeface="Arial"/>
                <a:cs typeface="Arial"/>
              </a:rPr>
              <a:t>setwd(“C:/myfolder/data")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Saved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workspace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.Rdata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338A55-C38C-5C05-4F1C-458BC83A2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714355"/>
            <a:ext cx="5591955" cy="19147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3923665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Variables</a:t>
            </a:r>
            <a:endParaRPr sz="3000">
              <a:latin typeface="Arial"/>
              <a:cs typeface="Arial"/>
            </a:endParaRPr>
          </a:p>
          <a:p>
            <a:pPr marL="354965" marR="800100" indent="-342900">
              <a:lnSpc>
                <a:spcPct val="121700"/>
              </a:lnSpc>
              <a:spcBef>
                <a:spcPts val="2350"/>
              </a:spcBef>
              <a:buChar char="•"/>
              <a:tabLst>
                <a:tab pos="469265" algn="l"/>
              </a:tabLst>
            </a:pPr>
            <a:r>
              <a:rPr sz="2400" spc="-35" dirty="0">
                <a:latin typeface="Arial"/>
                <a:cs typeface="Arial"/>
              </a:rPr>
              <a:t>Variable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Assignment 	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=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Call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variable</a:t>
            </a:r>
            <a:endParaRPr sz="2400">
              <a:latin typeface="Arial"/>
              <a:cs typeface="Arial"/>
            </a:endParaRPr>
          </a:p>
          <a:p>
            <a:pPr marL="354965" marR="1404620" indent="-342900">
              <a:lnSpc>
                <a:spcPct val="121700"/>
              </a:lnSpc>
              <a:buChar char="•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Finding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variable 	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ls()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25"/>
              </a:spcBef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Validity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variable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name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3" y="1566593"/>
            <a:ext cx="3276599" cy="21621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9353" y="3946066"/>
            <a:ext cx="4267199" cy="19431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94755" y="6036564"/>
            <a:ext cx="21691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</a:t>
            </a:r>
            <a:r>
              <a:rPr sz="800" spc="-10" dirty="0">
                <a:latin typeface="Arial"/>
                <a:cs typeface="Arial"/>
                <a:hlinkClick r:id="rId4"/>
              </a:rPr>
              <a:t>www.tutorialspoint.com/r/r_variables.htm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5257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R</a:t>
            </a:r>
            <a:r>
              <a:rPr spc="-60" dirty="0"/>
              <a:t> </a:t>
            </a:r>
            <a:r>
              <a:rPr spc="-10" dirty="0"/>
              <a:t>Studio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022465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Hello</a:t>
            </a:r>
            <a:r>
              <a:rPr sz="3000" b="1" spc="-5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world</a:t>
            </a:r>
            <a:r>
              <a:rPr sz="3000" b="1" spc="-5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example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Comment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#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sensitive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Msg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different variables)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Type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into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console: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334" y="4035044"/>
            <a:ext cx="2798445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msg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“hello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world”; print(msg);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spc="-20" dirty="0">
                <a:latin typeface="Arial"/>
                <a:cs typeface="Arial"/>
              </a:rPr>
              <a:t>msg;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03884" y="4486148"/>
            <a:ext cx="2875280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#explicit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printing </a:t>
            </a:r>
            <a:r>
              <a:rPr sz="2400" spc="-20" dirty="0">
                <a:latin typeface="Arial"/>
                <a:cs typeface="Arial"/>
              </a:rPr>
              <a:t>#auto-</a:t>
            </a:r>
            <a:r>
              <a:rPr sz="2400" dirty="0">
                <a:latin typeface="Arial"/>
                <a:cs typeface="Arial"/>
              </a:rPr>
              <a:t>printing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occurs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720" y="5568391"/>
            <a:ext cx="2204600" cy="104980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25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  <a:p>
            <a:pPr marL="22860">
              <a:lnSpc>
                <a:spcPts val="3529"/>
              </a:lnSpc>
            </a:pPr>
            <a:r>
              <a:rPr sz="3000" spc="-10" dirty="0">
                <a:solidFill>
                  <a:srgbClr val="8D8C8D"/>
                </a:solidFill>
              </a:rPr>
              <a:t>Arithmetic</a:t>
            </a:r>
            <a:endParaRPr sz="30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117" y="1835539"/>
            <a:ext cx="5106975" cy="33445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6738" y="5250179"/>
            <a:ext cx="23406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</a:t>
            </a:r>
            <a:r>
              <a:rPr sz="800" spc="-10" dirty="0">
                <a:latin typeface="Arial"/>
                <a:cs typeface="Arial"/>
                <a:hlinkClick r:id="rId3"/>
              </a:rPr>
              <a:t>www.datamentor.io/r-programming/operator/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56176" y="1521768"/>
            <a:ext cx="2409825" cy="38957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275705" cy="429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basic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data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5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basic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atomic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classes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numeric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(real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decimal)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2.0,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pi)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0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logical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(e.g.’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TRUE,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FALSE)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integer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2L,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as.integer(3))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complex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0i,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4i)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30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character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"a",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"swc")</a:t>
            </a:r>
            <a:endParaRPr sz="24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Check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type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class()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typeof()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8031480" cy="452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What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is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Its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History?</a:t>
            </a:r>
            <a:endParaRPr sz="3000" dirty="0">
              <a:latin typeface="Arial"/>
              <a:cs typeface="Arial"/>
            </a:endParaRPr>
          </a:p>
          <a:p>
            <a:pPr marL="354965" marR="52959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Statistical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programming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statistical analysis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Derived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language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Developed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John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Chambers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Bell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Labs</a:t>
            </a:r>
            <a:endParaRPr sz="2400" dirty="0">
              <a:latin typeface="Arial"/>
              <a:cs typeface="Arial"/>
            </a:endParaRPr>
          </a:p>
          <a:p>
            <a:pPr marL="354965" marR="977265" indent="-342900">
              <a:lnSpc>
                <a:spcPct val="1008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the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Association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Computing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Machinery’s </a:t>
            </a:r>
            <a:r>
              <a:rPr sz="2400" dirty="0">
                <a:latin typeface="Arial"/>
                <a:cs typeface="Arial"/>
              </a:rPr>
              <a:t>Software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System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Award</a:t>
            </a:r>
            <a:endParaRPr sz="240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2004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Insightful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purchased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language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Lucent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$2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million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2008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Insightful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acquired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TIBCO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$25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million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350125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basic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data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types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48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Numbers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(double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precision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real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numbers)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ts val="2630"/>
              </a:lnSpc>
              <a:spcBef>
                <a:spcPts val="4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If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want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integer,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specify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suffix</a:t>
            </a:r>
            <a:endParaRPr sz="2200">
              <a:latin typeface="Arial"/>
              <a:cs typeface="Arial"/>
            </a:endParaRPr>
          </a:p>
          <a:p>
            <a:pPr marL="755650" marR="5080" lvl="1" indent="-285750">
              <a:lnSpc>
                <a:spcPct val="79100"/>
              </a:lnSpc>
              <a:spcBef>
                <a:spcPts val="540"/>
              </a:spcBef>
              <a:buChar char="–"/>
              <a:tabLst>
                <a:tab pos="755650" algn="l"/>
              </a:tabLst>
            </a:pPr>
            <a:r>
              <a:rPr sz="2200" dirty="0">
                <a:latin typeface="Arial"/>
                <a:cs typeface="Arial"/>
              </a:rPr>
              <a:t>1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gives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numeric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object;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1L</a:t>
            </a:r>
            <a:r>
              <a:rPr sz="2200"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gives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you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integer object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ts val="2590"/>
              </a:lnSpc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There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also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number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Inf</a:t>
            </a:r>
            <a:r>
              <a:rPr sz="22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(infinity);</a:t>
            </a:r>
            <a:endParaRPr sz="2200">
              <a:latin typeface="Arial"/>
              <a:cs typeface="Arial"/>
            </a:endParaRPr>
          </a:p>
          <a:p>
            <a:pPr marL="755015" lvl="1" indent="-285750">
              <a:lnSpc>
                <a:spcPts val="2615"/>
              </a:lnSpc>
              <a:spcBef>
                <a:spcPts val="75"/>
              </a:spcBef>
              <a:buChar char="–"/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e.g.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Inf</a:t>
            </a:r>
            <a:endParaRPr sz="2200">
              <a:latin typeface="Arial"/>
              <a:cs typeface="Arial"/>
            </a:endParaRPr>
          </a:p>
          <a:p>
            <a:pPr marL="755015" lvl="1" indent="-285750">
              <a:lnSpc>
                <a:spcPts val="2615"/>
              </a:lnSpc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Inf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ts val="2615"/>
              </a:lnSpc>
              <a:spcBef>
                <a:spcPts val="7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The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value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NaN</a:t>
            </a:r>
            <a:r>
              <a:rPr sz="2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(“not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number”);</a:t>
            </a:r>
            <a:endParaRPr sz="2200">
              <a:latin typeface="Arial"/>
              <a:cs typeface="Arial"/>
            </a:endParaRPr>
          </a:p>
          <a:p>
            <a:pPr marL="755015" lvl="1" indent="-285750">
              <a:lnSpc>
                <a:spcPts val="2590"/>
              </a:lnSpc>
              <a:buChar char="–"/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e.g.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2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Arial"/>
                <a:cs typeface="Arial"/>
              </a:rPr>
              <a:t>NaN</a:t>
            </a:r>
            <a:endParaRPr sz="2200">
              <a:latin typeface="Arial"/>
              <a:cs typeface="Arial"/>
            </a:endParaRPr>
          </a:p>
          <a:p>
            <a:pPr marL="755015" lvl="1" indent="-285750">
              <a:lnSpc>
                <a:spcPts val="2615"/>
              </a:lnSpc>
              <a:buChar char="–"/>
              <a:tabLst>
                <a:tab pos="755015" algn="l"/>
              </a:tabLst>
            </a:pPr>
            <a:r>
              <a:rPr sz="2200" dirty="0">
                <a:latin typeface="Arial"/>
                <a:cs typeface="Arial"/>
              </a:rPr>
              <a:t>can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also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thought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missing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value</a:t>
            </a:r>
            <a:endParaRPr sz="2200">
              <a:latin typeface="Arial"/>
              <a:cs typeface="Arial"/>
            </a:endParaRPr>
          </a:p>
          <a:p>
            <a:pPr marL="755015" lvl="1" indent="-285750">
              <a:lnSpc>
                <a:spcPct val="100000"/>
              </a:lnSpc>
              <a:spcBef>
                <a:spcPts val="70"/>
              </a:spcBef>
              <a:buChar char="–"/>
              <a:tabLst>
                <a:tab pos="755015" algn="l"/>
              </a:tabLst>
            </a:pPr>
            <a:r>
              <a:rPr sz="2200" dirty="0">
                <a:solidFill>
                  <a:srgbClr val="FF0000"/>
                </a:solidFill>
                <a:latin typeface="Arial"/>
                <a:cs typeface="Arial"/>
              </a:rPr>
              <a:t>NULL</a:t>
            </a:r>
            <a:r>
              <a:rPr sz="2200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can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thought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as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undefined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4838700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basic</a:t>
            </a:r>
            <a:r>
              <a:rPr sz="3000" b="1" spc="-3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data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structures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R’s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basic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include: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0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Matrices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Data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Frames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Lists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30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Factors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0"/>
              </a:spcBef>
              <a:buChar char="–"/>
              <a:tabLst>
                <a:tab pos="753745" algn="l"/>
              </a:tabLst>
            </a:pPr>
            <a:r>
              <a:rPr sz="2400" spc="-50" dirty="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4318000" cy="4375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600"/>
              </a:lnSpc>
              <a:spcBef>
                <a:spcPts val="295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20" dirty="0">
                <a:latin typeface="Arial"/>
                <a:cs typeface="Arial"/>
              </a:rPr>
              <a:t> 1-</a:t>
            </a:r>
            <a:r>
              <a:rPr sz="2400" spc="-10" dirty="0">
                <a:latin typeface="Arial"/>
                <a:cs typeface="Arial"/>
              </a:rPr>
              <a:t>dimensional </a:t>
            </a:r>
            <a:r>
              <a:rPr sz="2400" dirty="0">
                <a:latin typeface="Arial"/>
                <a:cs typeface="Arial"/>
              </a:rPr>
              <a:t>array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hold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character, </a:t>
            </a:r>
            <a:r>
              <a:rPr sz="2400" dirty="0">
                <a:latin typeface="Arial"/>
                <a:cs typeface="Arial"/>
              </a:rPr>
              <a:t>numeric,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logical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data </a:t>
            </a:r>
            <a:r>
              <a:rPr sz="2400" spc="-10" dirty="0">
                <a:latin typeface="Arial"/>
                <a:cs typeface="Arial"/>
              </a:rPr>
              <a:t>elements.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Create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c()</a:t>
            </a:r>
            <a:endParaRPr sz="2400">
              <a:latin typeface="Arial"/>
              <a:cs typeface="Arial"/>
            </a:endParaRPr>
          </a:p>
          <a:p>
            <a:pPr marL="354965" marR="627380" indent="-342900">
              <a:lnSpc>
                <a:spcPct val="1008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Check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vector’s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type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class()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354965" marR="371475" indent="-342900">
              <a:lnSpc>
                <a:spcPct val="1008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Check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vector’s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by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length()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055" y="1631604"/>
            <a:ext cx="3942128" cy="37298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82215"/>
            <a:ext cx="19564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umimoji="0" lang="en-GB" sz="3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</a:t>
            </a:r>
            <a:r>
              <a:rPr kumimoji="0" lang="en-GB" sz="3300" b="0" i="0" u="none" strike="noStrike" kern="1200" cap="none" spc="-4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  <a:r>
              <a:rPr kumimoji="0" lang="en-GB" sz="3300" b="0" i="0" u="none" strike="noStrike" kern="1200" cap="none" spc="-1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Basics</a:t>
            </a:r>
            <a:endParaRPr lang="en-GB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3032125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48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c(0.5,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0.6)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c(TRUE,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FALSE)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c(T,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F)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c("a",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"b",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"c")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c(1,2,3)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x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c(1+0i,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2+4i)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18284" y="1558035"/>
            <a:ext cx="1580515" cy="371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numeric</a:t>
            </a:r>
            <a:endParaRPr sz="2200">
              <a:latin typeface="Arial"/>
              <a:cs typeface="Arial"/>
            </a:endParaRPr>
          </a:p>
          <a:p>
            <a:pPr marL="12700" marR="5080">
              <a:lnSpc>
                <a:spcPct val="199800"/>
              </a:lnSpc>
              <a:spcBef>
                <a:spcPts val="30"/>
              </a:spcBef>
            </a:pP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logical</a:t>
            </a:r>
            <a:r>
              <a:rPr sz="2200" spc="5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logical</a:t>
            </a:r>
            <a:r>
              <a:rPr sz="2200" spc="5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character </a:t>
            </a: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integer </a:t>
            </a:r>
            <a:r>
              <a:rPr sz="2200" dirty="0">
                <a:latin typeface="Arial"/>
                <a:cs typeface="Arial"/>
              </a:rPr>
              <a:t>##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complex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2803525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0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10" dirty="0">
                <a:latin typeface="Helvetica Neue"/>
                <a:cs typeface="Helvetica Neue"/>
              </a:rPr>
              <a:t>Vector</a:t>
            </a:r>
            <a:r>
              <a:rPr sz="2400" b="1" spc="-110" dirty="0">
                <a:latin typeface="Helvetica Neue"/>
                <a:cs typeface="Helvetica Neue"/>
              </a:rPr>
              <a:t> </a:t>
            </a:r>
            <a:r>
              <a:rPr sz="2400" b="1" spc="-10" dirty="0">
                <a:latin typeface="Helvetica Neue"/>
                <a:cs typeface="Helvetica Neue"/>
              </a:rPr>
              <a:t>Names</a:t>
            </a:r>
            <a:endParaRPr sz="2400">
              <a:latin typeface="Helvetica Neue"/>
              <a:cs typeface="Helvetica Neue"/>
            </a:endParaRPr>
          </a:p>
          <a:p>
            <a:pPr marL="753745" lvl="1" indent="-284480">
              <a:lnSpc>
                <a:spcPct val="100000"/>
              </a:lnSpc>
              <a:spcBef>
                <a:spcPts val="530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</a:rPr>
              <a:t>names()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0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key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value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pairs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99" y="3068960"/>
            <a:ext cx="6874440" cy="23498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847965" cy="4422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765"/>
              </a:spcBef>
              <a:buFont typeface="Arial"/>
              <a:buChar char="•"/>
              <a:tabLst>
                <a:tab pos="354965" algn="l"/>
              </a:tabLst>
            </a:pPr>
            <a:r>
              <a:rPr sz="2200" b="1" spc="-10" dirty="0">
                <a:latin typeface="Arial"/>
                <a:cs typeface="Arial"/>
              </a:rPr>
              <a:t>Vector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must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have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elements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same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type!</a:t>
            </a:r>
            <a:endParaRPr sz="2200">
              <a:latin typeface="Arial"/>
              <a:cs typeface="Arial"/>
            </a:endParaRPr>
          </a:p>
          <a:p>
            <a:pPr marL="354965" marR="4561205" indent="-342900">
              <a:lnSpc>
                <a:spcPct val="220000"/>
              </a:lnSpc>
              <a:buChar char="•"/>
              <a:tabLst>
                <a:tab pos="469265" algn="l"/>
              </a:tabLst>
            </a:pPr>
            <a:r>
              <a:rPr sz="2200" dirty="0">
                <a:latin typeface="Arial"/>
                <a:cs typeface="Arial"/>
              </a:rPr>
              <a:t>What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will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happen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here? 	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c(1.7,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"a”)</a:t>
            </a:r>
            <a:endParaRPr sz="2200">
              <a:latin typeface="Arial"/>
              <a:cs typeface="Arial"/>
            </a:endParaRPr>
          </a:p>
          <a:p>
            <a:pPr marL="469265" marR="5227320">
              <a:lnSpc>
                <a:spcPts val="2900"/>
              </a:lnSpc>
              <a:spcBef>
                <a:spcPts val="120"/>
              </a:spcBef>
            </a:pPr>
            <a:r>
              <a:rPr sz="2200" dirty="0">
                <a:latin typeface="Arial"/>
                <a:cs typeface="Arial"/>
              </a:rPr>
              <a:t>y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c(TRUE,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2)</a:t>
            </a:r>
            <a:r>
              <a:rPr sz="2200" spc="5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y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&lt;-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c("a",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TRUE)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ts val="2400"/>
              </a:lnSpc>
              <a:buFont typeface="Arial"/>
              <a:buChar char="•"/>
              <a:tabLst>
                <a:tab pos="354965" algn="l"/>
              </a:tabLst>
            </a:pPr>
            <a:r>
              <a:rPr sz="2200" b="1" dirty="0">
                <a:latin typeface="Arial"/>
                <a:cs typeface="Arial"/>
              </a:rPr>
              <a:t>Implicit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coercion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occurs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so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that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every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element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in</a:t>
            </a:r>
            <a:r>
              <a:rPr sz="2200" spc="-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vector </a:t>
            </a:r>
            <a:r>
              <a:rPr sz="2200" dirty="0">
                <a:latin typeface="Arial"/>
                <a:cs typeface="Arial"/>
              </a:rPr>
              <a:t>is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of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same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class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Explicit</a:t>
            </a:r>
            <a:r>
              <a:rPr spc="-35" dirty="0"/>
              <a:t> </a:t>
            </a:r>
            <a:r>
              <a:rPr spc="-10" dirty="0"/>
              <a:t>Coercion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1621028"/>
            <a:ext cx="704659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508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Coercion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another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as.* </a:t>
            </a:r>
            <a:r>
              <a:rPr sz="2400" spc="-10" dirty="0">
                <a:latin typeface="Arial"/>
                <a:cs typeface="Arial"/>
              </a:rPr>
              <a:t>functions: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1" y="2548793"/>
            <a:ext cx="3809999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Nonsensical</a:t>
            </a:r>
            <a:r>
              <a:rPr spc="-35" dirty="0"/>
              <a:t> </a:t>
            </a:r>
            <a:r>
              <a:rPr spc="-10" dirty="0"/>
              <a:t>Coercion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1621028"/>
            <a:ext cx="7932420" cy="15709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4965" marR="264160" indent="-342900">
              <a:lnSpc>
                <a:spcPct val="100800"/>
              </a:lnSpc>
              <a:spcBef>
                <a:spcPts val="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Sometimes,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can’t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figure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coerce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object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produced.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When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nonsensical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coercion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takes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place,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usually </a:t>
            </a:r>
            <a:r>
              <a:rPr sz="2400" dirty="0">
                <a:latin typeface="Arial"/>
                <a:cs typeface="Arial"/>
              </a:rPr>
              <a:t>get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warning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99" y="3558716"/>
            <a:ext cx="2228849" cy="12001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78993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63220" indent="-342900">
              <a:lnSpc>
                <a:spcPct val="100000"/>
              </a:lnSpc>
              <a:spcBef>
                <a:spcPts val="3070"/>
              </a:spcBef>
              <a:buFont typeface="Arial"/>
              <a:buChar char="•"/>
              <a:tabLst>
                <a:tab pos="363220" algn="l"/>
              </a:tabLst>
            </a:pPr>
            <a:r>
              <a:rPr sz="2400" b="1" dirty="0">
                <a:latin typeface="Arial"/>
                <a:cs typeface="Arial"/>
              </a:rPr>
              <a:t>Creating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Vectors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seq()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regular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sequences.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39" y="2708920"/>
            <a:ext cx="3362325" cy="19145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180455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63220" indent="-342900">
              <a:lnSpc>
                <a:spcPct val="100000"/>
              </a:lnSpc>
              <a:spcBef>
                <a:spcPts val="3070"/>
              </a:spcBef>
              <a:buFont typeface="Arial"/>
              <a:buChar char="•"/>
              <a:tabLst>
                <a:tab pos="363220" algn="l"/>
              </a:tabLst>
            </a:pPr>
            <a:r>
              <a:rPr sz="2400" b="1" dirty="0">
                <a:latin typeface="Arial"/>
                <a:cs typeface="Arial"/>
              </a:rPr>
              <a:t>Creating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Vectors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repeat()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47752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Generate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sequences.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39" y="2564903"/>
            <a:ext cx="3619500" cy="21621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8048625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More</a:t>
            </a:r>
            <a:r>
              <a:rPr sz="3000" b="1" spc="-6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History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1991: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Zealand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Ross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Ihaka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Robert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Gentleman.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was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documented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1996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i="1" spc="-20" dirty="0">
                <a:latin typeface="Arial"/>
                <a:cs typeface="Arial"/>
              </a:rPr>
              <a:t>JCGS </a:t>
            </a:r>
            <a:r>
              <a:rPr sz="2400" spc="-10" dirty="0">
                <a:latin typeface="Arial"/>
                <a:cs typeface="Arial"/>
              </a:rPr>
              <a:t>paper.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1993: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announcement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public.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1997: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Group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formed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2000: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version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1.0.0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released.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50" y="2276872"/>
            <a:ext cx="5295899" cy="4190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546284" y="785876"/>
            <a:ext cx="6064250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endParaRPr sz="3000">
              <a:latin typeface="Arial"/>
              <a:cs typeface="Arial"/>
            </a:endParaRPr>
          </a:p>
          <a:p>
            <a:pPr marL="363220" indent="-342900">
              <a:lnSpc>
                <a:spcPct val="100000"/>
              </a:lnSpc>
              <a:spcBef>
                <a:spcPts val="3070"/>
              </a:spcBef>
              <a:buFont typeface="Arial"/>
              <a:buChar char="•"/>
              <a:tabLst>
                <a:tab pos="363220" algn="l"/>
              </a:tabLst>
            </a:pPr>
            <a:r>
              <a:rPr sz="2400" b="1" dirty="0">
                <a:latin typeface="Arial"/>
                <a:cs typeface="Arial"/>
              </a:rPr>
              <a:t>Evaluating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Vectors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using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any()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and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all()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517765" cy="328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204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operations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Basic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arithmetic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+/-</a:t>
            </a:r>
            <a:r>
              <a:rPr sz="2400" dirty="0">
                <a:latin typeface="Arial"/>
                <a:cs typeface="Arial"/>
              </a:rPr>
              <a:t>,*,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/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Built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check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sum,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average, </a:t>
            </a:r>
            <a:r>
              <a:rPr sz="2400" dirty="0">
                <a:latin typeface="Arial"/>
                <a:cs typeface="Arial"/>
              </a:rPr>
              <a:t>standard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deviation,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variance,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maximum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element, </a:t>
            </a:r>
            <a:r>
              <a:rPr sz="2400" dirty="0">
                <a:latin typeface="Arial"/>
                <a:cs typeface="Arial"/>
              </a:rPr>
              <a:t>minimum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elements: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sum(),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mean(),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sd(),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max,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min(),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prod(),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165340" cy="2101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Vectorisation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Vectorised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Functions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spc="-50" dirty="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sqrt()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</a:rPr>
              <a:t>round()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527" y="3212975"/>
            <a:ext cx="2724149" cy="1543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5855" y="3212975"/>
            <a:ext cx="2442641" cy="1549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8083" y="3212975"/>
            <a:ext cx="3029966" cy="15049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995795" cy="379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Recycling</a:t>
            </a:r>
            <a:r>
              <a:rPr sz="3000" b="1" spc="-9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of</a:t>
            </a:r>
            <a:r>
              <a:rPr sz="3000" b="1" spc="-8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Elements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automatically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repeats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recycles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when </a:t>
            </a:r>
            <a:r>
              <a:rPr sz="2400" spc="-10" dirty="0">
                <a:latin typeface="Arial"/>
                <a:cs typeface="Arial"/>
              </a:rPr>
              <a:t>necessary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c(3,4,2)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400" spc="-25" dirty="0">
                <a:latin typeface="Arial"/>
                <a:cs typeface="Arial"/>
              </a:rPr>
              <a:t>x+2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  <a:tabLst>
                <a:tab pos="1264920" algn="l"/>
                <a:tab pos="1602740" algn="l"/>
                <a:tab pos="2025014" algn="l"/>
              </a:tabLst>
            </a:pPr>
            <a:r>
              <a:rPr sz="2400" spc="-50" dirty="0">
                <a:latin typeface="Arial"/>
                <a:cs typeface="Arial"/>
              </a:rPr>
              <a:t>5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6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	#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element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addition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c(3,4,2)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c(2,2,2)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359400" cy="446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Recycling</a:t>
            </a:r>
            <a:r>
              <a:rPr sz="3000" b="1" spc="-9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of</a:t>
            </a:r>
            <a:r>
              <a:rPr sz="3000" b="1" spc="-8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Elements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80"/>
              </a:spcBef>
            </a:pPr>
            <a:r>
              <a:rPr sz="2000" dirty="0">
                <a:latin typeface="Arial"/>
                <a:cs typeface="Arial"/>
              </a:rPr>
              <a:t>c(1,2,4)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c(6,0,9,20,22,11)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rial"/>
                <a:cs typeface="Arial"/>
              </a:rPr>
              <a:t>Becomes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c(1,2,4,1,2,4)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c(6,0,9,20,22,11)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c(2)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c(6,0,9,20,22)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2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c(6,0,9,20,22)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Becomes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c(2,2,2,2,2)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+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c(6,0,9,20,22)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125970" cy="379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3</a:t>
            </a:r>
            <a:r>
              <a:rPr sz="3000" b="1" spc="-1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Key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 principles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Recycling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Automatic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lengthening/repetition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Filtering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dirty="0">
                <a:latin typeface="Arial"/>
                <a:cs typeface="Arial"/>
              </a:rPr>
              <a:t>Subsetting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/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creating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Vectorisation</a:t>
            </a:r>
            <a:endParaRPr sz="2400">
              <a:latin typeface="Arial"/>
              <a:cs typeface="Arial"/>
            </a:endParaRPr>
          </a:p>
          <a:p>
            <a:pPr marL="754380" marR="5080" lvl="1" indent="-284480">
              <a:lnSpc>
                <a:spcPct val="100800"/>
              </a:lnSpc>
              <a:spcBef>
                <a:spcPts val="505"/>
              </a:spcBef>
              <a:buChar char="–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Where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functions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applied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element-</a:t>
            </a:r>
            <a:r>
              <a:rPr sz="2400" dirty="0">
                <a:latin typeface="Arial"/>
                <a:cs typeface="Arial"/>
              </a:rPr>
              <a:t>wise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	</a:t>
            </a:r>
            <a:r>
              <a:rPr sz="2400" spc="-10" dirty="0">
                <a:latin typeface="Arial"/>
                <a:cs typeface="Arial"/>
              </a:rPr>
              <a:t>vectors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01599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21700"/>
              </a:lnSpc>
              <a:spcBef>
                <a:spcPts val="2350"/>
              </a:spcBef>
              <a:buChar char="•"/>
              <a:tabLst>
                <a:tab pos="469265" algn="l"/>
              </a:tabLst>
            </a:pPr>
            <a:r>
              <a:rPr sz="2400" dirty="0">
                <a:latin typeface="Arial"/>
                <a:cs typeface="Arial"/>
              </a:rPr>
              <a:t>Indexing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position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element 	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vector[index]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Slicing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colon(:)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9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vector[start_index:stop_index]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387975" cy="122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Comparison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Operators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Selection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1304" y="2279903"/>
            <a:ext cx="3602736" cy="39288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30445" y="6258052"/>
            <a:ext cx="310007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  <a:hlinkClick r:id="rId3"/>
              </a:rPr>
              <a:t>http://www.statmethods.net/management/operators.html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0063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marR="269875" indent="-342265">
              <a:lnSpc>
                <a:spcPct val="121700"/>
              </a:lnSpc>
              <a:spcBef>
                <a:spcPts val="2350"/>
              </a:spcBef>
              <a:buChar char="•"/>
              <a:tabLst>
                <a:tab pos="927100" algn="l"/>
              </a:tabLst>
            </a:pPr>
            <a:r>
              <a:rPr sz="2400" spc="-20" dirty="0">
                <a:latin typeface="Arial"/>
                <a:cs typeface="Arial"/>
              </a:rPr>
              <a:t>Sub-</a:t>
            </a:r>
            <a:r>
              <a:rPr sz="2400" dirty="0">
                <a:latin typeface="Arial"/>
                <a:cs typeface="Arial"/>
              </a:rPr>
              <a:t>vectors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(subsetting/filtering) 	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c(1,5,3)</a:t>
            </a:r>
            <a:endParaRPr sz="2400">
              <a:latin typeface="Arial"/>
              <a:cs typeface="Arial"/>
            </a:endParaRPr>
          </a:p>
          <a:p>
            <a:pPr marL="927100" marR="1387475">
              <a:lnSpc>
                <a:spcPts val="3500"/>
              </a:lnSpc>
            </a:pPr>
            <a:r>
              <a:rPr sz="2400" dirty="0">
                <a:latin typeface="Arial"/>
                <a:cs typeface="Arial"/>
              </a:rPr>
              <a:t>y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x[x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|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1]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x[x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4]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6095" y="2755826"/>
            <a:ext cx="3982368" cy="360618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00634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marR="1674495" indent="-342265">
              <a:lnSpc>
                <a:spcPct val="121700"/>
              </a:lnSpc>
              <a:spcBef>
                <a:spcPts val="2350"/>
              </a:spcBef>
              <a:buChar char="•"/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Recoding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example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? 	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c(5,2,3,8)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x[x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4]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3942715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is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8D8C8D"/>
                </a:solidFill>
                <a:latin typeface="Arial"/>
                <a:cs typeface="Arial"/>
              </a:rPr>
              <a:t>Free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Run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program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Redistribute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copies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Access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spc="-10" dirty="0">
                <a:latin typeface="Arial"/>
                <a:cs typeface="Arial"/>
                <a:hlinkClick r:id="rId2"/>
              </a:rPr>
              <a:t>http://www.fsf.org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31761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subset()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  <a:p>
            <a:pPr marL="927100" marR="886460">
              <a:lnSpc>
                <a:spcPct val="117500"/>
              </a:lnSpc>
              <a:spcBef>
                <a:spcPts val="120"/>
              </a:spcBef>
              <a:tabLst>
                <a:tab pos="2474595" algn="l"/>
              </a:tabLst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c(1:5)</a:t>
            </a:r>
            <a:r>
              <a:rPr sz="2400" dirty="0">
                <a:latin typeface="Arial"/>
                <a:cs typeface="Arial"/>
              </a:rPr>
              <a:t>	#same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c(1,2,3,4,5)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subset(x,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  <a:tabLst>
                <a:tab pos="1264920" algn="l"/>
                <a:tab pos="1603375" algn="l"/>
              </a:tabLst>
            </a:pPr>
            <a:r>
              <a:rPr sz="2400" spc="-50" dirty="0">
                <a:latin typeface="Arial"/>
                <a:cs typeface="Arial"/>
              </a:rPr>
              <a:t>3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4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0" dirty="0">
                <a:latin typeface="Arial"/>
                <a:cs typeface="Arial"/>
              </a:rPr>
              <a:t>5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x[x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2]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Advantage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subset()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removes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values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006340" cy="342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Vector</a:t>
            </a:r>
            <a:r>
              <a:rPr sz="3000" b="1" spc="-10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Indexing</a:t>
            </a:r>
            <a:r>
              <a:rPr sz="3000" b="1" spc="-9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and</a:t>
            </a:r>
            <a:r>
              <a:rPr sz="3000" b="1" spc="-10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Slicing</a:t>
            </a:r>
            <a:endParaRPr sz="3000">
              <a:latin typeface="Arial"/>
              <a:cs typeface="Arial"/>
            </a:endParaRPr>
          </a:p>
          <a:p>
            <a:pPr marL="354965" marR="1052195" indent="-342265">
              <a:lnSpc>
                <a:spcPct val="121700"/>
              </a:lnSpc>
              <a:spcBef>
                <a:spcPts val="2350"/>
              </a:spcBef>
              <a:buChar char="•"/>
              <a:tabLst>
                <a:tab pos="927100" algn="l"/>
              </a:tabLst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which()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 	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c(8,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5,</a:t>
            </a:r>
            <a:r>
              <a:rPr sz="2400" spc="-25" dirty="0">
                <a:latin typeface="Arial"/>
                <a:cs typeface="Arial"/>
              </a:rPr>
              <a:t> 2)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05"/>
              </a:spcBef>
            </a:pPr>
            <a:r>
              <a:rPr sz="2400" dirty="0">
                <a:latin typeface="Arial"/>
                <a:cs typeface="Arial"/>
              </a:rPr>
              <a:t>which(x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&gt;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1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927100" marR="2273935">
              <a:lnSpc>
                <a:spcPct val="118300"/>
              </a:lnSpc>
              <a:spcBef>
                <a:spcPts val="95"/>
              </a:spcBef>
            </a:pPr>
            <a:r>
              <a:rPr sz="2400" spc="-10" dirty="0">
                <a:latin typeface="Arial"/>
                <a:cs typeface="Arial"/>
              </a:rPr>
              <a:t>which.max(x) </a:t>
            </a:r>
            <a:r>
              <a:rPr sz="2400" spc="-50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373443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Simulating</a:t>
            </a:r>
            <a:r>
              <a:rPr sz="3000" b="1" spc="-4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Data</a:t>
            </a:r>
            <a:r>
              <a:rPr sz="3000" b="1" spc="-5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in</a:t>
            </a:r>
            <a:r>
              <a:rPr sz="3000" b="1" spc="-4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75"/>
              </a:spcBef>
            </a:pPr>
            <a:r>
              <a:rPr sz="2400" spc="-10" dirty="0">
                <a:latin typeface="Arial"/>
                <a:cs typeface="Arial"/>
              </a:rPr>
              <a:t>?rnorm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10" dirty="0">
                <a:latin typeface="Arial"/>
                <a:cs typeface="Arial"/>
              </a:rPr>
              <a:t> rnorm(10)</a:t>
            </a:r>
            <a:endParaRPr sz="2400">
              <a:latin typeface="Arial"/>
              <a:cs typeface="Arial"/>
            </a:endParaRPr>
          </a:p>
          <a:p>
            <a:pPr marL="12700" marR="927735">
              <a:lnSpc>
                <a:spcPct val="240000"/>
              </a:lnSpc>
              <a:spcBef>
                <a:spcPts val="95"/>
              </a:spcBef>
            </a:pPr>
            <a:r>
              <a:rPr sz="2400" dirty="0">
                <a:latin typeface="Arial"/>
                <a:cs typeface="Arial"/>
              </a:rPr>
              <a:t>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&lt;-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rnorm(10,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20,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2) </a:t>
            </a:r>
            <a:r>
              <a:rPr sz="2400" spc="-10" dirty="0">
                <a:latin typeface="Arial"/>
                <a:cs typeface="Arial"/>
              </a:rPr>
              <a:t>summary(x)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2968625" cy="3869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Setting</a:t>
            </a:r>
            <a:r>
              <a:rPr sz="3000" b="1" spc="-4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the</a:t>
            </a:r>
            <a:r>
              <a:rPr sz="3000" b="1" spc="-5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8D8C8D"/>
                </a:solidFill>
                <a:latin typeface="Arial"/>
                <a:cs typeface="Arial"/>
              </a:rPr>
              <a:t>seed</a:t>
            </a:r>
            <a:endParaRPr sz="3000">
              <a:latin typeface="Arial"/>
              <a:cs typeface="Arial"/>
            </a:endParaRPr>
          </a:p>
          <a:p>
            <a:pPr marL="12700" marR="1422400">
              <a:lnSpc>
                <a:spcPct val="121700"/>
              </a:lnSpc>
              <a:spcBef>
                <a:spcPts val="2350"/>
              </a:spcBef>
            </a:pPr>
            <a:r>
              <a:rPr sz="2400" spc="-10" dirty="0">
                <a:latin typeface="Arial"/>
                <a:cs typeface="Arial"/>
              </a:rPr>
              <a:t>set.seed(1) rnorm(5)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Arial"/>
                <a:cs typeface="Arial"/>
              </a:rPr>
              <a:t>rnorm(5)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Arial"/>
              <a:cs typeface="Arial"/>
            </a:endParaRPr>
          </a:p>
          <a:p>
            <a:pPr marL="12700" marR="1422400">
              <a:lnSpc>
                <a:spcPct val="121700"/>
              </a:lnSpc>
            </a:pPr>
            <a:r>
              <a:rPr sz="2400" spc="-10" dirty="0">
                <a:latin typeface="Arial"/>
                <a:cs typeface="Arial"/>
              </a:rPr>
              <a:t>set.seed(1) rnorm(5)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1956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40" dirty="0"/>
              <a:t> </a:t>
            </a:r>
            <a:r>
              <a:rPr spc="-10" dirty="0"/>
              <a:t>Basics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6210935" cy="448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Bootstrapping:</a:t>
            </a:r>
            <a:r>
              <a:rPr sz="3000" b="1" spc="-11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Random</a:t>
            </a:r>
            <a:r>
              <a:rPr sz="3000" b="1" spc="-12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Sampling</a:t>
            </a:r>
            <a:endParaRPr sz="3000">
              <a:latin typeface="Arial"/>
              <a:cs typeface="Arial"/>
            </a:endParaRPr>
          </a:p>
          <a:p>
            <a:pPr marL="12700" marR="3919220">
              <a:lnSpc>
                <a:spcPct val="101800"/>
              </a:lnSpc>
              <a:spcBef>
                <a:spcPts val="2430"/>
              </a:spcBef>
            </a:pPr>
            <a:r>
              <a:rPr sz="2200" spc="-10" dirty="0">
                <a:latin typeface="Arial"/>
                <a:cs typeface="Arial"/>
              </a:rPr>
              <a:t>set.seed(2) sample(c(1:10), </a:t>
            </a:r>
            <a:r>
              <a:rPr sz="2200" spc="-25" dirty="0">
                <a:latin typeface="Arial"/>
                <a:cs typeface="Arial"/>
              </a:rPr>
              <a:t>4)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615"/>
              </a:lnSpc>
            </a:pPr>
            <a:r>
              <a:rPr sz="2200" dirty="0">
                <a:latin typeface="Arial"/>
                <a:cs typeface="Arial"/>
              </a:rPr>
              <a:t>3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7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ts val="2630"/>
              </a:lnSpc>
            </a:pPr>
            <a:r>
              <a:rPr sz="2200" spc="-10" dirty="0">
                <a:latin typeface="Arial"/>
                <a:cs typeface="Arial"/>
              </a:rPr>
              <a:t>set.seed(2)</a:t>
            </a:r>
            <a:endParaRPr sz="2200">
              <a:latin typeface="Arial"/>
              <a:cs typeface="Arial"/>
            </a:endParaRPr>
          </a:p>
          <a:p>
            <a:pPr marL="12700" marR="1771650">
              <a:lnSpc>
                <a:spcPts val="2690"/>
              </a:lnSpc>
              <a:spcBef>
                <a:spcPts val="35"/>
              </a:spcBef>
            </a:pPr>
            <a:r>
              <a:rPr sz="2200" spc="-10" dirty="0">
                <a:latin typeface="Arial"/>
                <a:cs typeface="Arial"/>
              </a:rPr>
              <a:t>sample(c(1:10),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4,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replace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TRUE)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8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200" spc="-10" dirty="0">
                <a:latin typeface="Arial"/>
                <a:cs typeface="Arial"/>
              </a:rPr>
              <a:t>set.seed(2)</a:t>
            </a:r>
            <a:endParaRPr sz="2200">
              <a:latin typeface="Arial"/>
              <a:cs typeface="Arial"/>
            </a:endParaRPr>
          </a:p>
          <a:p>
            <a:pPr marL="12700" marR="1616075">
              <a:lnSpc>
                <a:spcPts val="2620"/>
              </a:lnSpc>
              <a:spcBef>
                <a:spcPts val="150"/>
              </a:spcBef>
            </a:pPr>
            <a:r>
              <a:rPr sz="2200" spc="-10" dirty="0">
                <a:latin typeface="Arial"/>
                <a:cs typeface="Arial"/>
              </a:rPr>
              <a:t>sample(c(1:10),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10,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replace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=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TRUE) </a:t>
            </a:r>
            <a:r>
              <a:rPr sz="2200" dirty="0">
                <a:latin typeface="Arial"/>
                <a:cs typeface="Arial"/>
              </a:rPr>
              <a:t>5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6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8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9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2</a:t>
            </a:r>
            <a:r>
              <a:rPr sz="2200" spc="-1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spc="-1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3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5487670" cy="2546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Drawbacks</a:t>
            </a:r>
            <a:r>
              <a:rPr sz="3000" b="1" spc="-6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of</a:t>
            </a:r>
            <a:r>
              <a:rPr sz="3000" b="1" spc="-5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endParaRPr sz="3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year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old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technology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Lack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3-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 graphics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Objects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stored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RAM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slow!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100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slower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50" dirty="0">
                <a:latin typeface="Arial"/>
                <a:cs typeface="Arial"/>
              </a:rPr>
              <a:t> C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8047990" cy="1595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RAM</a:t>
            </a:r>
            <a:r>
              <a:rPr sz="3000" b="1" spc="-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needed</a:t>
            </a:r>
            <a:endParaRPr sz="300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CSV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1,500,000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rows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120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columns,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cell </a:t>
            </a:r>
            <a:r>
              <a:rPr sz="2400" dirty="0">
                <a:latin typeface="Arial"/>
                <a:cs typeface="Arial"/>
              </a:rPr>
              <a:t>being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6527" y="2599944"/>
            <a:ext cx="7266432" cy="14782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" y="4163567"/>
            <a:ext cx="7741920" cy="14599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16917" y="5555996"/>
            <a:ext cx="1108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252525"/>
                </a:solidFill>
                <a:latin typeface="Arial"/>
                <a:cs typeface="Arial"/>
              </a:rPr>
              <a:t>2</a:t>
            </a:r>
            <a:r>
              <a:rPr sz="1800" spc="-30" baseline="23148" dirty="0">
                <a:solidFill>
                  <a:srgbClr val="252525"/>
                </a:solidFill>
                <a:latin typeface="Arial"/>
                <a:cs typeface="Arial"/>
              </a:rPr>
              <a:t>11</a:t>
            </a:r>
            <a:r>
              <a:rPr sz="1800" spc="-37" baseline="23148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52525"/>
                </a:solidFill>
                <a:latin typeface="Arial"/>
                <a:cs typeface="Arial"/>
              </a:rPr>
              <a:t>=</a:t>
            </a:r>
            <a:r>
              <a:rPr sz="1800" spc="-25" dirty="0">
                <a:solidFill>
                  <a:srgbClr val="252525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52525"/>
                </a:solidFill>
                <a:latin typeface="Arial"/>
                <a:cs typeface="Arial"/>
              </a:rPr>
              <a:t>2048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8908" y="3852164"/>
            <a:ext cx="3823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Double-</a:t>
            </a:r>
            <a:r>
              <a:rPr sz="1800" dirty="0">
                <a:latin typeface="Arial"/>
                <a:cs typeface="Arial"/>
              </a:rPr>
              <a:t>precision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floating-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format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8115934" cy="438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System</a:t>
            </a:r>
            <a:endParaRPr sz="3000">
              <a:latin typeface="Arial"/>
              <a:cs typeface="Arial"/>
            </a:endParaRPr>
          </a:p>
          <a:p>
            <a:pPr marL="354965" marR="73152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Download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from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(Comprehensive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Archive Network)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har char="–"/>
              <a:tabLst>
                <a:tab pos="753745" algn="l"/>
              </a:tabLst>
            </a:pPr>
            <a:r>
              <a:rPr sz="2400" spc="-10" dirty="0">
                <a:latin typeface="Arial"/>
                <a:cs typeface="Arial"/>
                <a:hlinkClick r:id="rId2"/>
              </a:rPr>
              <a:t>http://cran.r-project.org</a:t>
            </a:r>
            <a:endParaRPr sz="24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505"/>
              </a:spcBef>
              <a:buChar char="–"/>
              <a:tabLst>
                <a:tab pos="753745" algn="l"/>
              </a:tabLst>
            </a:pPr>
            <a:r>
              <a:rPr sz="2400" spc="-5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downloading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package</a:t>
            </a:r>
            <a:endParaRPr sz="2400">
              <a:latin typeface="Arial"/>
              <a:cs typeface="Arial"/>
            </a:endParaRPr>
          </a:p>
          <a:p>
            <a:pPr marL="1155700" marR="68580" lvl="2" indent="-228600">
              <a:lnSpc>
                <a:spcPct val="100000"/>
              </a:lnSpc>
              <a:spcBef>
                <a:spcPts val="520"/>
              </a:spcBef>
              <a:buChar char="•"/>
              <a:tabLst>
                <a:tab pos="1155700" algn="l"/>
              </a:tabLst>
            </a:pP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base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package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which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run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contains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most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fundamental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functions.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1714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buChar char="–"/>
              <a:tabLst>
                <a:tab pos="753745" algn="l"/>
              </a:tabLst>
            </a:pPr>
            <a:r>
              <a:rPr sz="2400" spc="-5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download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packages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  <a:p>
            <a:pPr marL="75565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later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524750" cy="204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5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Packages</a:t>
            </a:r>
            <a:endParaRPr sz="3000" dirty="0">
              <a:latin typeface="Arial"/>
              <a:cs typeface="Arial"/>
            </a:endParaRPr>
          </a:p>
          <a:p>
            <a:pPr marL="354965" marR="5080" indent="-342900">
              <a:lnSpc>
                <a:spcPct val="100800"/>
              </a:lnSpc>
              <a:spcBef>
                <a:spcPts val="295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4000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packages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(Comprehensive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Archive Network)</a:t>
            </a:r>
            <a:endParaRPr sz="2400" dirty="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62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  <a:hlinkClick r:id="rId2"/>
              </a:rPr>
              <a:t>https://cran.r-project.org/</a:t>
            </a:r>
            <a:r>
              <a:rPr lang="en-GB" sz="2400" spc="-10" dirty="0">
                <a:latin typeface="Arial"/>
                <a:cs typeface="Arial"/>
              </a:rPr>
              <a:t> 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55523"/>
            <a:ext cx="3708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0" dirty="0"/>
              <a:t>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46284" y="785876"/>
            <a:ext cx="7535545" cy="3792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&amp;</a:t>
            </a:r>
            <a:r>
              <a:rPr sz="3000" b="1" spc="-3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8D8C8D"/>
                </a:solidFill>
                <a:latin typeface="Arial"/>
                <a:cs typeface="Arial"/>
              </a:rPr>
              <a:t>RStudio</a:t>
            </a:r>
            <a:r>
              <a:rPr sz="3000" b="1" spc="-20" dirty="0">
                <a:solidFill>
                  <a:srgbClr val="8D8C8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8D8C8D"/>
                </a:solidFill>
                <a:latin typeface="Arial"/>
                <a:cs typeface="Arial"/>
              </a:rPr>
              <a:t>Installation</a:t>
            </a:r>
            <a:endParaRPr sz="30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2975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Download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R</a:t>
            </a:r>
            <a:endParaRPr sz="2400" dirty="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Char char="–"/>
              <a:tabLst>
                <a:tab pos="753745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https://cran.r-project.org/</a:t>
            </a: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Download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Install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RStudio</a:t>
            </a:r>
            <a:endParaRPr sz="2400" dirty="0">
              <a:latin typeface="Arial"/>
              <a:cs typeface="Arial"/>
            </a:endParaRPr>
          </a:p>
          <a:p>
            <a:pPr marL="753745" lvl="1" indent="-284480">
              <a:lnSpc>
                <a:spcPct val="100000"/>
              </a:lnSpc>
              <a:spcBef>
                <a:spcPts val="625"/>
              </a:spcBef>
              <a:buClr>
                <a:srgbClr val="000000"/>
              </a:buClr>
              <a:buChar char="–"/>
              <a:tabLst>
                <a:tab pos="753745" algn="l"/>
              </a:tabLst>
            </a:pPr>
            <a:r>
              <a:rPr sz="24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https://www.rstudio.com/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step-</a:t>
            </a:r>
            <a:r>
              <a:rPr sz="2400" spc="-20" dirty="0">
                <a:latin typeface="Arial"/>
                <a:cs typeface="Arial"/>
              </a:rPr>
              <a:t>by-</a:t>
            </a:r>
            <a:r>
              <a:rPr sz="2400" dirty="0">
                <a:latin typeface="Arial"/>
                <a:cs typeface="Arial"/>
              </a:rPr>
              <a:t>step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installing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RStudio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lang="en-GB" sz="2400" dirty="0">
                <a:latin typeface="Arial"/>
                <a:cs typeface="Arial"/>
              </a:rPr>
              <a:t>Blackboard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module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area.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</TotalTime>
  <Words>1646</Words>
  <Application>Microsoft Office PowerPoint</Application>
  <PresentationFormat>On-screen Show (4:3)</PresentationFormat>
  <Paragraphs>318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Helvetica Neue</vt:lpstr>
      <vt:lpstr>Office Theme</vt:lpstr>
      <vt:lpstr>PowerPoint Presentation</vt:lpstr>
      <vt:lpstr>Introduction to R</vt:lpstr>
      <vt:lpstr>Introduction to R</vt:lpstr>
      <vt:lpstr>Introduction to R</vt:lpstr>
      <vt:lpstr>Introduction to R</vt:lpstr>
      <vt:lpstr>Introduction to R</vt:lpstr>
      <vt:lpstr>Introduction to R</vt:lpstr>
      <vt:lpstr>Introduction to R</vt:lpstr>
      <vt:lpstr>Introduction to R</vt:lpstr>
      <vt:lpstr>Introduction to RStudio</vt:lpstr>
      <vt:lpstr>Introduction to RStudio</vt:lpstr>
      <vt:lpstr>Introduction to R Studio</vt:lpstr>
      <vt:lpstr>Introduction to R Studio Help in R</vt:lpstr>
      <vt:lpstr>Introduction to R Studio Create a R Script</vt:lpstr>
      <vt:lpstr>Introduction to R Studio</vt:lpstr>
      <vt:lpstr>R Basics</vt:lpstr>
      <vt:lpstr>Introduction to R Studio</vt:lpstr>
      <vt:lpstr>R Basics Arithmetic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Explicit Coercion</vt:lpstr>
      <vt:lpstr>Nonsensical Coercion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Glass, David</cp:lastModifiedBy>
  <cp:revision>2</cp:revision>
  <dcterms:created xsi:type="dcterms:W3CDTF">2024-11-28T12:13:37Z</dcterms:created>
  <dcterms:modified xsi:type="dcterms:W3CDTF">2025-01-23T17:18:39Z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2024-02-01T00:00:00Z</vt:filetime>
  </property>
  <property fmtid="{D5CDD505-2E9C-101B-9397-08002B2CF9AE}" pid="3" name="LastSaved">
    <vt:filetime>2024-11-28T00:00:00Z</vt:filetime>
  </property>
  <property fmtid="{D5CDD505-2E9C-101B-9397-08002B2CF9AE}" pid="4" name="Producer">
    <vt:lpwstr>macOS Version 13.5.1 (Build 22G90) Quartz PDFContext</vt:lpwstr>
  </property>
</Properties>
</file>