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27" autoAdjust="0"/>
    <p:restoredTop sz="65773" autoAdjust="0"/>
  </p:normalViewPr>
  <p:slideViewPr>
    <p:cSldViewPr snapToGrid="0">
      <p:cViewPr varScale="1">
        <p:scale>
          <a:sx n="56" d="100"/>
          <a:sy n="56" d="100"/>
        </p:scale>
        <p:origin x="5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A91FE-062F-4654-8FBC-06D926DB18AF}" type="datetimeFigureOut">
              <a:rPr lang="en-GB" smtClean="0"/>
              <a:t>14/02/2020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80258-2838-41CD-B0AE-2E8C864138F9}" type="slidenum">
              <a:rPr lang="en-GB" smtClean="0"/>
              <a:t>‹#›</a:t>
            </a:fld>
            <a:endParaRPr lang="en-GB"/>
          </a:p>
        </p:txBody>
      </p:sp>
    </p:spTree>
    <p:extLst>
      <p:ext uri="{BB962C8B-B14F-4D97-AF65-F5344CB8AC3E}">
        <p14:creationId xmlns:p14="http://schemas.microsoft.com/office/powerpoint/2010/main" val="390560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When network traffic passes through an interface configured with an ACL, the router compares the information within the packet against each ACE, in sequential order, to determine if the packet matches one of the ACEs.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router configured with a standard </a:t>
            </a:r>
            <a:r>
              <a:rPr lang="en-GB" dirty="0" err="1" smtClean="0"/>
              <a:t>IPv4</a:t>
            </a:r>
            <a:r>
              <a:rPr lang="en-GB" dirty="0" smtClean="0"/>
              <a:t> ACL extracts the source </a:t>
            </a:r>
            <a:r>
              <a:rPr lang="en-GB" dirty="0" err="1" smtClean="0"/>
              <a:t>IPv4</a:t>
            </a:r>
            <a:r>
              <a:rPr lang="en-GB" dirty="0" smtClean="0"/>
              <a:t> address from the packet header.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4</a:t>
            </a:fld>
            <a:endParaRPr lang="en-GB"/>
          </a:p>
        </p:txBody>
      </p:sp>
    </p:spTree>
    <p:extLst>
      <p:ext uri="{BB962C8B-B14F-4D97-AF65-F5344CB8AC3E}">
        <p14:creationId xmlns:p14="http://schemas.microsoft.com/office/powerpoint/2010/main" val="2668429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15</a:t>
            </a:fld>
            <a:endParaRPr lang="en-GB"/>
          </a:p>
        </p:txBody>
      </p:sp>
    </p:spTree>
    <p:extLst>
      <p:ext uri="{BB962C8B-B14F-4D97-AF65-F5344CB8AC3E}">
        <p14:creationId xmlns:p14="http://schemas.microsoft.com/office/powerpoint/2010/main" val="2593468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Restricting VTY access is a technique that allows to define which IP addresses are allowed remote access to the router EXEC process. One can specify which IP addresses are allowed remote access to your router with an ACL and an</a:t>
            </a:r>
            <a:r>
              <a:rPr lang="en-GB" sz="1200" b="1" i="0" kern="1200" dirty="0" smtClean="0">
                <a:solidFill>
                  <a:schemeClr val="tx1"/>
                </a:solidFill>
                <a:effectLst/>
                <a:latin typeface="+mn-lt"/>
                <a:ea typeface="+mn-ea"/>
                <a:cs typeface="+mn-cs"/>
              </a:rPr>
              <a:t> access-class </a:t>
            </a:r>
            <a:r>
              <a:rPr lang="en-GB" sz="1200" b="0" i="0" kern="1200" dirty="0" smtClean="0">
                <a:solidFill>
                  <a:schemeClr val="tx1"/>
                </a:solidFill>
                <a:effectLst/>
                <a:latin typeface="+mn-lt"/>
                <a:ea typeface="+mn-ea"/>
                <a:cs typeface="+mn-cs"/>
              </a:rPr>
              <a:t>statement configured on VTY lines. This is used with SSH to further improve administrative access security.</a:t>
            </a:r>
          </a:p>
          <a:p>
            <a:r>
              <a:rPr lang="en-GB" sz="1200" b="0" i="0" kern="1200" dirty="0" smtClean="0">
                <a:solidFill>
                  <a:schemeClr val="tx1"/>
                </a:solidFill>
                <a:effectLst/>
                <a:latin typeface="+mn-lt"/>
                <a:ea typeface="+mn-ea"/>
                <a:cs typeface="+mn-cs"/>
              </a:rPr>
              <a:t>The</a:t>
            </a:r>
            <a:r>
              <a:rPr lang="en-GB" sz="1200" b="1" i="0" kern="1200" dirty="0" smtClean="0">
                <a:solidFill>
                  <a:schemeClr val="tx1"/>
                </a:solidFill>
                <a:effectLst/>
                <a:latin typeface="+mn-lt"/>
                <a:ea typeface="+mn-ea"/>
                <a:cs typeface="+mn-cs"/>
              </a:rPr>
              <a:t> access-class </a:t>
            </a:r>
            <a:r>
              <a:rPr lang="en-GB" sz="1200" b="0" i="0" kern="1200" dirty="0" smtClean="0">
                <a:solidFill>
                  <a:schemeClr val="tx1"/>
                </a:solidFill>
                <a:effectLst/>
                <a:latin typeface="+mn-lt"/>
                <a:ea typeface="+mn-ea"/>
                <a:cs typeface="+mn-cs"/>
              </a:rPr>
              <a:t>command configured in line configuration mode restricts incoming and outgoing connections between a particular VTY (into a Cisco device) and the addresses in an access list.</a:t>
            </a:r>
          </a:p>
          <a:p>
            <a:r>
              <a:rPr lang="en-GB" sz="1200" b="0" i="0" kern="1200" dirty="0" smtClean="0">
                <a:solidFill>
                  <a:schemeClr val="tx1"/>
                </a:solidFill>
                <a:effectLst/>
                <a:latin typeface="+mn-lt"/>
                <a:ea typeface="+mn-ea"/>
                <a:cs typeface="+mn-cs"/>
              </a:rPr>
              <a:t>The parameter </a:t>
            </a:r>
            <a:r>
              <a:rPr lang="en-GB" sz="1200" b="1" i="0" kern="1200" dirty="0" smtClean="0">
                <a:solidFill>
                  <a:schemeClr val="tx1"/>
                </a:solidFill>
                <a:effectLst/>
                <a:latin typeface="+mn-lt"/>
                <a:ea typeface="+mn-ea"/>
                <a:cs typeface="+mn-cs"/>
              </a:rPr>
              <a:t>in</a:t>
            </a:r>
            <a:r>
              <a:rPr lang="en-GB" sz="1200" b="0" i="0" kern="1200" dirty="0" smtClean="0">
                <a:solidFill>
                  <a:schemeClr val="tx1"/>
                </a:solidFill>
                <a:effectLst/>
                <a:latin typeface="+mn-lt"/>
                <a:ea typeface="+mn-ea"/>
                <a:cs typeface="+mn-cs"/>
              </a:rPr>
              <a:t> restricts incoming connections between the addresses in the access list and the Cisco device, while the parameter </a:t>
            </a:r>
            <a:r>
              <a:rPr lang="en-GB" sz="1200" b="1" i="0" kern="1200" dirty="0" smtClean="0">
                <a:solidFill>
                  <a:schemeClr val="tx1"/>
                </a:solidFill>
                <a:effectLst/>
                <a:latin typeface="+mn-lt"/>
                <a:ea typeface="+mn-ea"/>
                <a:cs typeface="+mn-cs"/>
              </a:rPr>
              <a:t>out</a:t>
            </a:r>
            <a:r>
              <a:rPr lang="en-GB" sz="1200" b="0" i="0" kern="1200" dirty="0" smtClean="0">
                <a:solidFill>
                  <a:schemeClr val="tx1"/>
                </a:solidFill>
                <a:effectLst/>
                <a:latin typeface="+mn-lt"/>
                <a:ea typeface="+mn-ea"/>
                <a:cs typeface="+mn-cs"/>
              </a:rPr>
              <a:t> restricts outgoing connections between a particular Cisco device and the addresses in the access list.</a:t>
            </a:r>
          </a:p>
          <a:p>
            <a:r>
              <a:rPr lang="en-GB" sz="1200" b="0" i="0" kern="1200" dirty="0" smtClean="0">
                <a:solidFill>
                  <a:schemeClr val="tx1"/>
                </a:solidFill>
                <a:effectLst/>
                <a:latin typeface="+mn-lt"/>
                <a:ea typeface="+mn-ea"/>
                <a:cs typeface="+mn-cs"/>
              </a:rPr>
              <a:t>The ACL in the figure is configured to permit network 192.168.10.0 to access VTY lines 0 - 4 but deny all other networks.</a:t>
            </a:r>
          </a:p>
          <a:p>
            <a:r>
              <a:rPr lang="en-GB" sz="1200" b="0" i="0" kern="1200" dirty="0" smtClean="0">
                <a:solidFill>
                  <a:schemeClr val="tx1"/>
                </a:solidFill>
                <a:effectLst/>
                <a:latin typeface="+mn-lt"/>
                <a:ea typeface="+mn-ea"/>
                <a:cs typeface="+mn-cs"/>
              </a:rPr>
              <a:t>The following should be considered when configuring access lists on VTYs:</a:t>
            </a:r>
          </a:p>
          <a:p>
            <a:r>
              <a:rPr lang="en-GB" sz="1200" b="0" i="0" kern="1200" dirty="0" smtClean="0">
                <a:solidFill>
                  <a:schemeClr val="tx1"/>
                </a:solidFill>
                <a:effectLst/>
                <a:latin typeface="+mn-lt"/>
                <a:ea typeface="+mn-ea"/>
                <a:cs typeface="+mn-cs"/>
              </a:rPr>
              <a:t>Both named and numbered access lists can be applied to VTYs.</a:t>
            </a:r>
          </a:p>
          <a:p>
            <a:r>
              <a:rPr lang="en-GB" sz="1200" b="0" i="0" kern="1200" dirty="0" smtClean="0">
                <a:solidFill>
                  <a:schemeClr val="tx1"/>
                </a:solidFill>
                <a:effectLst/>
                <a:latin typeface="+mn-lt"/>
                <a:ea typeface="+mn-ea"/>
                <a:cs typeface="+mn-cs"/>
              </a:rPr>
              <a:t>Identical restrictions should be set on all the VTYs, because a user can attempt to connect to any of them.</a:t>
            </a:r>
          </a:p>
          <a:p>
            <a:r>
              <a:rPr lang="en-GB" sz="1200" b="0" i="0" kern="1200" dirty="0" smtClean="0">
                <a:solidFill>
                  <a:schemeClr val="tx1"/>
                </a:solidFill>
                <a:effectLst/>
                <a:latin typeface="+mn-lt"/>
                <a:ea typeface="+mn-ea"/>
                <a:cs typeface="+mn-cs"/>
              </a:rPr>
              <a:t>Note: Access lists apply to packets that travel through a router. They are not designed to block packets that originate within the router. By default, an outbound ACL does not prevent remote access connections initiated from the router.</a:t>
            </a:r>
          </a:p>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16</a:t>
            </a:fld>
            <a:endParaRPr lang="en-GB"/>
          </a:p>
        </p:txBody>
      </p:sp>
    </p:spTree>
    <p:extLst>
      <p:ext uri="{BB962C8B-B14F-4D97-AF65-F5344CB8AC3E}">
        <p14:creationId xmlns:p14="http://schemas.microsoft.com/office/powerpoint/2010/main" val="3151421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ACLs do not act on packets that originate from the router itself.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ACLs define the set of rules that give added control for packets that enter inbound interfaces, packets that relay through the router, and packets that exit outbound interfaces of the router. </a:t>
            </a:r>
          </a:p>
          <a:p>
            <a:r>
              <a:rPr lang="en-GB" dirty="0" smtClean="0"/>
              <a:t>An inbound ACL is efficient because it saves the overhead of routing lookups if the packet is discarded. If the packet is permitted by the ACL, it is then processed for routing. </a:t>
            </a:r>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5</a:t>
            </a:fld>
            <a:endParaRPr lang="en-GB"/>
          </a:p>
        </p:txBody>
      </p:sp>
    </p:spTree>
    <p:extLst>
      <p:ext uri="{BB962C8B-B14F-4D97-AF65-F5344CB8AC3E}">
        <p14:creationId xmlns:p14="http://schemas.microsoft.com/office/powerpoint/2010/main" val="188049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IPv4</a:t>
            </a:r>
            <a:r>
              <a:rPr lang="en-GB" dirty="0" smtClean="0"/>
              <a:t> ACEs include the use of wildcard masks.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As with subnet masks, the numbers 1 and 0 in the wildcard mask identify how to treat the corresponding </a:t>
            </a:r>
            <a:r>
              <a:rPr lang="en-GB" dirty="0" err="1" smtClean="0"/>
              <a:t>IPv4</a:t>
            </a:r>
            <a:r>
              <a:rPr lang="en-GB" dirty="0" smtClean="0"/>
              <a:t> address bits. However, in a wildcard mask, these bits are used for different purposes and follow different 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Subnet masks use binary 1s and </a:t>
            </a:r>
            <a:r>
              <a:rPr lang="en-GB" dirty="0" err="1" smtClean="0"/>
              <a:t>0s</a:t>
            </a:r>
            <a:r>
              <a:rPr lang="en-GB" dirty="0" smtClean="0"/>
              <a:t> to identify the network, subnet, and host portion of an </a:t>
            </a:r>
            <a:r>
              <a:rPr lang="en-GB" dirty="0" err="1" smtClean="0"/>
              <a:t>IPv4</a:t>
            </a:r>
            <a:r>
              <a:rPr lang="en-GB" dirty="0" smtClean="0"/>
              <a:t> address. Wildcard masks use binary 1s and </a:t>
            </a:r>
            <a:r>
              <a:rPr lang="en-GB" dirty="0" err="1" smtClean="0"/>
              <a:t>0s</a:t>
            </a:r>
            <a:r>
              <a:rPr lang="en-GB" dirty="0" smtClean="0"/>
              <a:t> to filter individual </a:t>
            </a:r>
            <a:r>
              <a:rPr lang="en-GB" dirty="0" err="1" smtClean="0"/>
              <a:t>IPv4</a:t>
            </a:r>
            <a:r>
              <a:rPr lang="en-GB" dirty="0" smtClean="0"/>
              <a:t> addresses or groups of </a:t>
            </a:r>
            <a:r>
              <a:rPr lang="en-GB" dirty="0" err="1" smtClean="0"/>
              <a:t>IPv4</a:t>
            </a:r>
            <a:r>
              <a:rPr lang="en-GB" dirty="0" smtClean="0"/>
              <a:t> addresses to permit or deny access to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Wildcard masks and subnet masks differ in the way they match binary 1s and </a:t>
            </a:r>
            <a:r>
              <a:rPr lang="en-GB" dirty="0" err="1" smtClean="0"/>
              <a:t>0s</a:t>
            </a:r>
            <a:r>
              <a:rPr lang="en-GB"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Wildcard masks are often referred to as an inverse mask. The reason is that, unlike a subnet mask in which binary 1 is equal to a match and binary 0 is not a match, in a wildcard mask the reverse is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b="1" dirty="0" smtClean="0"/>
              <a:t>Note</a:t>
            </a:r>
            <a:r>
              <a:rPr lang="en-GB" dirty="0" smtClean="0"/>
              <a:t>: Unlike </a:t>
            </a:r>
            <a:r>
              <a:rPr lang="en-GB" dirty="0" err="1" smtClean="0"/>
              <a:t>IPv4</a:t>
            </a:r>
            <a:r>
              <a:rPr lang="en-GB" dirty="0" smtClean="0"/>
              <a:t> ACLs, </a:t>
            </a:r>
            <a:r>
              <a:rPr lang="en-GB" dirty="0" err="1" smtClean="0"/>
              <a:t>IPv6</a:t>
            </a:r>
            <a:r>
              <a:rPr lang="en-GB" dirty="0" smtClean="0"/>
              <a:t> ACLs do not use wildcard masks. Instead, the prefix-length is used to indicate how much of an </a:t>
            </a:r>
            <a:r>
              <a:rPr lang="en-GB" dirty="0" err="1" smtClean="0"/>
              <a:t>IPv6</a:t>
            </a:r>
            <a:r>
              <a:rPr lang="en-GB" dirty="0" smtClean="0"/>
              <a:t> source or destination address should be matched. </a:t>
            </a:r>
            <a:r>
              <a:rPr lang="en-GB" dirty="0" err="1" smtClean="0"/>
              <a:t>IPv6</a:t>
            </a:r>
            <a:r>
              <a:rPr lang="en-GB" dirty="0" smtClean="0"/>
              <a:t> ACLs are not covered here</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6</a:t>
            </a:fld>
            <a:endParaRPr lang="en-GB"/>
          </a:p>
        </p:txBody>
      </p:sp>
    </p:spTree>
    <p:extLst>
      <p:ext uri="{BB962C8B-B14F-4D97-AF65-F5344CB8AC3E}">
        <p14:creationId xmlns:p14="http://schemas.microsoft.com/office/powerpoint/2010/main" val="219552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In the first example the wildcard mask stipulates that every bit in the </a:t>
            </a:r>
            <a:r>
              <a:rPr lang="en-GB" sz="1200" b="0" i="0" kern="1200" dirty="0" err="1" smtClean="0">
                <a:solidFill>
                  <a:schemeClr val="tx1"/>
                </a:solidFill>
                <a:effectLst/>
                <a:latin typeface="+mn-lt"/>
                <a:ea typeface="+mn-ea"/>
                <a:cs typeface="+mn-cs"/>
              </a:rPr>
              <a:t>IPv4</a:t>
            </a:r>
            <a:r>
              <a:rPr lang="en-GB" sz="1200" b="0" i="0" kern="1200" dirty="0" smtClean="0">
                <a:solidFill>
                  <a:schemeClr val="tx1"/>
                </a:solidFill>
                <a:effectLst/>
                <a:latin typeface="+mn-lt"/>
                <a:ea typeface="+mn-ea"/>
                <a:cs typeface="+mn-cs"/>
              </a:rPr>
              <a:t> 192.168.1.1 must match exactly.</a:t>
            </a:r>
          </a:p>
          <a:p>
            <a:r>
              <a:rPr lang="en-GB" sz="1200" b="0" i="0" kern="1200" dirty="0" smtClean="0">
                <a:solidFill>
                  <a:schemeClr val="tx1"/>
                </a:solidFill>
                <a:effectLst/>
                <a:latin typeface="+mn-lt"/>
                <a:ea typeface="+mn-ea"/>
                <a:cs typeface="+mn-cs"/>
              </a:rPr>
              <a:t>In the second example, the wildcard mask stipulates that anything will match.</a:t>
            </a:r>
          </a:p>
          <a:p>
            <a:r>
              <a:rPr lang="en-GB" sz="1200" b="0" i="0" kern="1200" dirty="0" smtClean="0">
                <a:solidFill>
                  <a:schemeClr val="tx1"/>
                </a:solidFill>
                <a:effectLst/>
                <a:latin typeface="+mn-lt"/>
                <a:ea typeface="+mn-ea"/>
                <a:cs typeface="+mn-cs"/>
              </a:rPr>
              <a:t>In the third example, the wildcard mask stipulates that any host within the 192.168.1.0/24 network will match.</a:t>
            </a:r>
          </a:p>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7</a:t>
            </a:fld>
            <a:endParaRPr lang="en-GB"/>
          </a:p>
        </p:txBody>
      </p:sp>
    </p:spTree>
    <p:extLst>
      <p:ext uri="{BB962C8B-B14F-4D97-AF65-F5344CB8AC3E}">
        <p14:creationId xmlns:p14="http://schemas.microsoft.com/office/powerpoint/2010/main" val="6683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Cisco IOS Software Release 12.0.1 extended these numbers by allowing 1300 to 1999 to be used for standard ACLs. This allows for a maximum of 798 possible standard ACLs. These additional numbers are referred to as expanded </a:t>
            </a:r>
            <a:r>
              <a:rPr lang="en-GB" dirty="0" err="1" smtClean="0"/>
              <a:t>IPv4</a:t>
            </a:r>
            <a:r>
              <a:rPr lang="en-GB" dirty="0" smtClean="0"/>
              <a:t> ACLs.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remark</a:t>
            </a:r>
            <a:r>
              <a:rPr lang="en-GB" sz="1200" b="0" i="0" kern="1200" dirty="0" smtClean="0">
                <a:solidFill>
                  <a:schemeClr val="tx1"/>
                </a:solidFill>
                <a:effectLst/>
                <a:latin typeface="+mn-lt"/>
                <a:ea typeface="+mn-ea"/>
                <a:cs typeface="+mn-cs"/>
              </a:rPr>
              <a:t> keyword is used for documentation and makes access lists a great deal easier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log</a:t>
            </a:r>
            <a:r>
              <a:rPr lang="en-GB" sz="1200" b="0" i="0" kern="1200" dirty="0" smtClean="0">
                <a:solidFill>
                  <a:schemeClr val="tx1"/>
                </a:solidFill>
                <a:effectLst/>
                <a:latin typeface="+mn-lt"/>
                <a:ea typeface="+mn-ea"/>
                <a:cs typeface="+mn-cs"/>
              </a:rPr>
              <a:t> option</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causes packets that match the ACE to be logged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generates syslog 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10</a:t>
            </a:fld>
            <a:endParaRPr lang="en-GB"/>
          </a:p>
        </p:txBody>
      </p:sp>
    </p:spTree>
    <p:extLst>
      <p:ext uri="{BB962C8B-B14F-4D97-AF65-F5344CB8AC3E}">
        <p14:creationId xmlns:p14="http://schemas.microsoft.com/office/powerpoint/2010/main" val="198695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a:r>
            <a:br>
              <a:rPr lang="en-GB" dirty="0" smtClean="0"/>
            </a:br>
            <a:r>
              <a:rPr lang="en-GB" sz="1200" b="0" i="0" kern="1200" dirty="0" smtClean="0">
                <a:solidFill>
                  <a:schemeClr val="tx1"/>
                </a:solidFill>
                <a:effectLst/>
                <a:latin typeface="+mn-lt"/>
                <a:ea typeface="+mn-ea"/>
                <a:cs typeface="+mn-cs"/>
              </a:rPr>
              <a:t>To remove an ACL from an interface, first enter the </a:t>
            </a:r>
            <a:r>
              <a:rPr lang="en-GB" sz="1200" b="1" i="0" kern="1200" dirty="0" smtClean="0">
                <a:solidFill>
                  <a:schemeClr val="tx1"/>
                </a:solidFill>
                <a:effectLst/>
                <a:latin typeface="+mn-lt"/>
                <a:ea typeface="+mn-ea"/>
                <a:cs typeface="+mn-cs"/>
              </a:rPr>
              <a:t>no </a:t>
            </a:r>
            <a:r>
              <a:rPr lang="en-GB" sz="1200" b="1" i="0" kern="1200" dirty="0" err="1" smtClean="0">
                <a:solidFill>
                  <a:schemeClr val="tx1"/>
                </a:solidFill>
                <a:effectLst/>
                <a:latin typeface="+mn-lt"/>
                <a:ea typeface="+mn-ea"/>
                <a:cs typeface="+mn-cs"/>
              </a:rPr>
              <a:t>ip</a:t>
            </a:r>
            <a:r>
              <a:rPr lang="en-GB" sz="1200" b="1" i="0" kern="1200" dirty="0" smtClean="0">
                <a:solidFill>
                  <a:schemeClr val="tx1"/>
                </a:solidFill>
                <a:effectLst/>
                <a:latin typeface="+mn-lt"/>
                <a:ea typeface="+mn-ea"/>
                <a:cs typeface="+mn-cs"/>
              </a:rPr>
              <a:t> access-group</a:t>
            </a:r>
            <a:r>
              <a:rPr lang="en-GB" sz="1200" b="0" i="0" kern="1200" dirty="0" smtClean="0">
                <a:solidFill>
                  <a:schemeClr val="tx1"/>
                </a:solidFill>
                <a:effectLst/>
                <a:latin typeface="+mn-lt"/>
                <a:ea typeface="+mn-ea"/>
                <a:cs typeface="+mn-cs"/>
              </a:rPr>
              <a:t> command on the interface, and then enter the global </a:t>
            </a:r>
            <a:r>
              <a:rPr lang="en-GB" sz="1200" b="1" i="0" kern="1200" dirty="0" smtClean="0">
                <a:solidFill>
                  <a:schemeClr val="tx1"/>
                </a:solidFill>
                <a:effectLst/>
                <a:latin typeface="+mn-lt"/>
                <a:ea typeface="+mn-ea"/>
                <a:cs typeface="+mn-cs"/>
              </a:rPr>
              <a:t>no access-list</a:t>
            </a:r>
            <a:r>
              <a:rPr lang="en-GB" sz="1200" b="0" i="0" kern="1200" dirty="0" smtClean="0">
                <a:solidFill>
                  <a:schemeClr val="tx1"/>
                </a:solidFill>
                <a:effectLst/>
                <a:latin typeface="+mn-lt"/>
                <a:ea typeface="+mn-ea"/>
                <a:cs typeface="+mn-cs"/>
              </a:rPr>
              <a:t> command to remove the entire ACL.</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Recall that there is an implicit deny all statement that is equivalent to adding the line </a:t>
            </a:r>
            <a:r>
              <a:rPr lang="en-GB" sz="1200" b="1" i="0" kern="1200" dirty="0" smtClean="0">
                <a:solidFill>
                  <a:schemeClr val="tx1"/>
                </a:solidFill>
                <a:effectLst/>
                <a:latin typeface="+mn-lt"/>
                <a:ea typeface="+mn-ea"/>
                <a:cs typeface="+mn-cs"/>
              </a:rPr>
              <a:t>access-list 1 deny 0.0.0.0 255.255.255.255</a:t>
            </a:r>
            <a:r>
              <a:rPr lang="en-GB" sz="1200" b="0" i="0" kern="1200" dirty="0" smtClean="0">
                <a:solidFill>
                  <a:schemeClr val="tx1"/>
                </a:solidFill>
                <a:effectLst/>
                <a:latin typeface="+mn-lt"/>
                <a:ea typeface="+mn-ea"/>
                <a:cs typeface="+mn-cs"/>
              </a:rPr>
              <a:t> or </a:t>
            </a:r>
            <a:r>
              <a:rPr lang="en-GB" sz="1200" b="1" i="0" kern="1200" dirty="0" smtClean="0">
                <a:solidFill>
                  <a:schemeClr val="tx1"/>
                </a:solidFill>
                <a:effectLst/>
                <a:latin typeface="+mn-lt"/>
                <a:ea typeface="+mn-ea"/>
                <a:cs typeface="+mn-cs"/>
              </a:rPr>
              <a:t>access-list deny any</a:t>
            </a:r>
            <a:r>
              <a:rPr lang="en-GB" sz="1200" b="0" i="0" kern="1200" dirty="0" smtClean="0">
                <a:solidFill>
                  <a:schemeClr val="tx1"/>
                </a:solidFill>
                <a:effectLst/>
                <a:latin typeface="+mn-lt"/>
                <a:ea typeface="+mn-ea"/>
                <a:cs typeface="+mn-cs"/>
              </a:rPr>
              <a:t> to the end of the ACL.</a:t>
            </a:r>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11</a:t>
            </a:fld>
            <a:endParaRPr lang="en-GB"/>
          </a:p>
        </p:txBody>
      </p:sp>
    </p:spTree>
    <p:extLst>
      <p:ext uri="{BB962C8B-B14F-4D97-AF65-F5344CB8AC3E}">
        <p14:creationId xmlns:p14="http://schemas.microsoft.com/office/powerpoint/2010/main" val="18855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12</a:t>
            </a:fld>
            <a:endParaRPr lang="en-GB"/>
          </a:p>
        </p:txBody>
      </p:sp>
    </p:spTree>
    <p:extLst>
      <p:ext uri="{BB962C8B-B14F-4D97-AF65-F5344CB8AC3E}">
        <p14:creationId xmlns:p14="http://schemas.microsoft.com/office/powerpoint/2010/main" val="243215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This example still blocks traffic from host PC1 but permits all other traffic.</a:t>
            </a:r>
          </a:p>
          <a:p>
            <a:r>
              <a:rPr lang="en-GB" sz="1200" b="0" i="0" kern="1200" dirty="0" smtClean="0">
                <a:solidFill>
                  <a:schemeClr val="tx1"/>
                </a:solidFill>
                <a:effectLst/>
                <a:latin typeface="+mn-lt"/>
                <a:ea typeface="+mn-ea"/>
                <a:cs typeface="+mn-cs"/>
              </a:rPr>
              <a:t>The first two commands are the same as the previous example. The first command deletes the previous version of ACL 1 and the next ACL statement denies the PC1 host that is located at 192.168.10.10.</a:t>
            </a:r>
          </a:p>
          <a:p>
            <a:r>
              <a:rPr lang="en-GB" sz="1200" b="0" i="0" kern="1200" dirty="0" smtClean="0">
                <a:solidFill>
                  <a:schemeClr val="tx1"/>
                </a:solidFill>
                <a:effectLst/>
                <a:latin typeface="+mn-lt"/>
                <a:ea typeface="+mn-ea"/>
                <a:cs typeface="+mn-cs"/>
              </a:rPr>
              <a:t>The third line is new and permits all other hosts. This means that all hosts from the 192.168.10.0/24 network will be permitted except for PC1, which was denied in the previous statement.</a:t>
            </a:r>
          </a:p>
          <a:p>
            <a:r>
              <a:rPr lang="en-GB" sz="1200" b="0" i="0" kern="1200" dirty="0" smtClean="0">
                <a:solidFill>
                  <a:schemeClr val="tx1"/>
                </a:solidFill>
                <a:effectLst/>
                <a:latin typeface="+mn-lt"/>
                <a:ea typeface="+mn-ea"/>
                <a:cs typeface="+mn-cs"/>
              </a:rPr>
              <a:t>This ACL is applied to interface </a:t>
            </a:r>
            <a:r>
              <a:rPr lang="en-GB" sz="1200" b="0" i="0" kern="1200" dirty="0" err="1" smtClean="0">
                <a:solidFill>
                  <a:schemeClr val="tx1"/>
                </a:solidFill>
                <a:effectLst/>
                <a:latin typeface="+mn-lt"/>
                <a:ea typeface="+mn-ea"/>
                <a:cs typeface="+mn-cs"/>
              </a:rPr>
              <a:t>G0</a:t>
            </a:r>
            <a:r>
              <a:rPr lang="en-GB" sz="1200" b="0" i="0" kern="1200" dirty="0" smtClean="0">
                <a:solidFill>
                  <a:schemeClr val="tx1"/>
                </a:solidFill>
                <a:effectLst/>
                <a:latin typeface="+mn-lt"/>
                <a:ea typeface="+mn-ea"/>
                <a:cs typeface="+mn-cs"/>
              </a:rPr>
              <a:t>/0 in the inbound direction. Because the filter only affects the 192.168.10.0/24 LAN on </a:t>
            </a:r>
            <a:r>
              <a:rPr lang="en-GB" sz="1200" b="0" i="0" kern="1200" dirty="0" err="1" smtClean="0">
                <a:solidFill>
                  <a:schemeClr val="tx1"/>
                </a:solidFill>
                <a:effectLst/>
                <a:latin typeface="+mn-lt"/>
                <a:ea typeface="+mn-ea"/>
                <a:cs typeface="+mn-cs"/>
              </a:rPr>
              <a:t>G0</a:t>
            </a:r>
            <a:r>
              <a:rPr lang="en-GB" sz="1200" b="0" i="0" kern="1200" dirty="0" smtClean="0">
                <a:solidFill>
                  <a:schemeClr val="tx1"/>
                </a:solidFill>
                <a:effectLst/>
                <a:latin typeface="+mn-lt"/>
                <a:ea typeface="+mn-ea"/>
                <a:cs typeface="+mn-cs"/>
              </a:rPr>
              <a:t>/0 it is more efficient to apply the ACL to the inbound interface. The ACL could be applied to </a:t>
            </a:r>
            <a:r>
              <a:rPr lang="en-GB" sz="1200" b="0" i="0" kern="1200" dirty="0" err="1" smtClean="0">
                <a:solidFill>
                  <a:schemeClr val="tx1"/>
                </a:solidFill>
                <a:effectLst/>
                <a:latin typeface="+mn-lt"/>
                <a:ea typeface="+mn-ea"/>
                <a:cs typeface="+mn-cs"/>
              </a:rPr>
              <a:t>S0</a:t>
            </a:r>
            <a:r>
              <a:rPr lang="en-GB" sz="1200" b="0" i="0" kern="1200" dirty="0" smtClean="0">
                <a:solidFill>
                  <a:schemeClr val="tx1"/>
                </a:solidFill>
                <a:effectLst/>
                <a:latin typeface="+mn-lt"/>
                <a:ea typeface="+mn-ea"/>
                <a:cs typeface="+mn-cs"/>
              </a:rPr>
              <a:t>/0/0 in the outbound direction but then </a:t>
            </a:r>
            <a:r>
              <a:rPr lang="en-GB" sz="1200" b="0" i="0" kern="1200" dirty="0" err="1" smtClean="0">
                <a:solidFill>
                  <a:schemeClr val="tx1"/>
                </a:solidFill>
                <a:effectLst/>
                <a:latin typeface="+mn-lt"/>
                <a:ea typeface="+mn-ea"/>
                <a:cs typeface="+mn-cs"/>
              </a:rPr>
              <a:t>R1</a:t>
            </a:r>
            <a:r>
              <a:rPr lang="en-GB" sz="1200" b="0" i="0" kern="1200" dirty="0" smtClean="0">
                <a:solidFill>
                  <a:schemeClr val="tx1"/>
                </a:solidFill>
                <a:effectLst/>
                <a:latin typeface="+mn-lt"/>
                <a:ea typeface="+mn-ea"/>
                <a:cs typeface="+mn-cs"/>
              </a:rPr>
              <a:t> would have to examine packets from all networks including 192.168.11.0/24.</a:t>
            </a:r>
          </a:p>
          <a:p>
            <a:endParaRPr lang="en-GB" dirty="0"/>
          </a:p>
        </p:txBody>
      </p:sp>
      <p:sp>
        <p:nvSpPr>
          <p:cNvPr id="4" name="Slide Number Placeholder 3"/>
          <p:cNvSpPr>
            <a:spLocks noGrp="1"/>
          </p:cNvSpPr>
          <p:nvPr>
            <p:ph type="sldNum" sz="quarter" idx="10"/>
          </p:nvPr>
        </p:nvSpPr>
        <p:spPr/>
        <p:txBody>
          <a:bodyPr/>
          <a:lstStyle/>
          <a:p>
            <a:fld id="{8AA80258-2838-41CD-B0AE-2E8C864138F9}" type="slidenum">
              <a:rPr lang="en-GB" smtClean="0"/>
              <a:t>13</a:t>
            </a:fld>
            <a:endParaRPr lang="en-GB"/>
          </a:p>
        </p:txBody>
      </p:sp>
    </p:spTree>
    <p:extLst>
      <p:ext uri="{BB962C8B-B14F-4D97-AF65-F5344CB8AC3E}">
        <p14:creationId xmlns:p14="http://schemas.microsoft.com/office/powerpoint/2010/main" val="3133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Step 1.</a:t>
            </a:r>
            <a:r>
              <a:rPr lang="en-GB" sz="1200" b="0" i="0" kern="1200" dirty="0" smtClean="0">
                <a:solidFill>
                  <a:schemeClr val="tx1"/>
                </a:solidFill>
                <a:effectLst/>
                <a:latin typeface="+mn-lt"/>
                <a:ea typeface="+mn-ea"/>
                <a:cs typeface="+mn-cs"/>
              </a:rPr>
              <a:t> Starting from the global configuration mode, use the </a:t>
            </a:r>
            <a:r>
              <a:rPr lang="en-GB" sz="1200" b="1" i="0" kern="1200" dirty="0" err="1" smtClean="0">
                <a:solidFill>
                  <a:schemeClr val="tx1"/>
                </a:solidFill>
                <a:effectLst/>
                <a:latin typeface="+mn-lt"/>
                <a:ea typeface="+mn-ea"/>
                <a:cs typeface="+mn-cs"/>
              </a:rPr>
              <a:t>ip</a:t>
            </a:r>
            <a:r>
              <a:rPr lang="en-GB" sz="1200" b="1" i="0" kern="1200" dirty="0" smtClean="0">
                <a:solidFill>
                  <a:schemeClr val="tx1"/>
                </a:solidFill>
                <a:effectLst/>
                <a:latin typeface="+mn-lt"/>
                <a:ea typeface="+mn-ea"/>
                <a:cs typeface="+mn-cs"/>
              </a:rPr>
              <a:t> access-list</a:t>
            </a:r>
            <a:r>
              <a:rPr lang="en-GB" sz="1200" b="0" i="0" kern="1200" dirty="0" smtClean="0">
                <a:solidFill>
                  <a:schemeClr val="tx1"/>
                </a:solidFill>
                <a:effectLst/>
                <a:latin typeface="+mn-lt"/>
                <a:ea typeface="+mn-ea"/>
                <a:cs typeface="+mn-cs"/>
              </a:rPr>
              <a:t> command to create a named ACL. ACL names are alphanumeric, case sensitive, and must be unique. The </a:t>
            </a:r>
            <a:r>
              <a:rPr lang="en-GB" sz="1200" b="1" i="0" kern="1200" dirty="0" err="1" smtClean="0">
                <a:solidFill>
                  <a:schemeClr val="tx1"/>
                </a:solidFill>
                <a:effectLst/>
                <a:latin typeface="+mn-lt"/>
                <a:ea typeface="+mn-ea"/>
                <a:cs typeface="+mn-cs"/>
              </a:rPr>
              <a:t>ip</a:t>
            </a:r>
            <a:r>
              <a:rPr lang="en-GB" sz="1200" b="1" i="0" kern="1200" dirty="0" smtClean="0">
                <a:solidFill>
                  <a:schemeClr val="tx1"/>
                </a:solidFill>
                <a:effectLst/>
                <a:latin typeface="+mn-lt"/>
                <a:ea typeface="+mn-ea"/>
                <a:cs typeface="+mn-cs"/>
              </a:rPr>
              <a:t> access-list standard</a:t>
            </a:r>
            <a:r>
              <a:rPr lang="en-GB" sz="1200" b="0" i="1" kern="1200" dirty="0" smtClean="0">
                <a:solidFill>
                  <a:schemeClr val="tx1"/>
                </a:solidFill>
                <a:effectLst/>
                <a:latin typeface="+mn-lt"/>
                <a:ea typeface="+mn-ea"/>
                <a:cs typeface="+mn-cs"/>
              </a:rPr>
              <a:t> name </a:t>
            </a:r>
            <a:r>
              <a:rPr lang="en-GB" sz="1200" b="0" i="0" kern="1200" dirty="0" smtClean="0">
                <a:solidFill>
                  <a:schemeClr val="tx1"/>
                </a:solidFill>
                <a:effectLst/>
                <a:latin typeface="+mn-lt"/>
                <a:ea typeface="+mn-ea"/>
                <a:cs typeface="+mn-cs"/>
              </a:rPr>
              <a:t>command is used to create a standard named ACL. After entering the command, the router is in standard (</a:t>
            </a:r>
            <a:r>
              <a:rPr lang="en-GB" sz="1200" b="0" i="0" kern="1200" dirty="0" err="1" smtClean="0">
                <a:solidFill>
                  <a:schemeClr val="tx1"/>
                </a:solidFill>
                <a:effectLst/>
                <a:latin typeface="+mn-lt"/>
                <a:ea typeface="+mn-ea"/>
                <a:cs typeface="+mn-cs"/>
              </a:rPr>
              <a:t>std</a:t>
            </a:r>
            <a:r>
              <a:rPr lang="en-GB" sz="1200" b="0" i="0" kern="1200" dirty="0" smtClean="0">
                <a:solidFill>
                  <a:schemeClr val="tx1"/>
                </a:solidFill>
                <a:effectLst/>
                <a:latin typeface="+mn-lt"/>
                <a:ea typeface="+mn-ea"/>
                <a:cs typeface="+mn-cs"/>
              </a:rPr>
              <a:t>) named ACL (</a:t>
            </a:r>
            <a:r>
              <a:rPr lang="en-GB" sz="1200" b="0" i="0" kern="1200" dirty="0" err="1" smtClean="0">
                <a:solidFill>
                  <a:schemeClr val="tx1"/>
                </a:solidFill>
                <a:effectLst/>
                <a:latin typeface="+mn-lt"/>
                <a:ea typeface="+mn-ea"/>
                <a:cs typeface="+mn-cs"/>
              </a:rPr>
              <a:t>nacl</a:t>
            </a:r>
            <a:r>
              <a:rPr lang="en-GB" sz="1200" b="0" i="0" kern="1200" dirty="0" smtClean="0">
                <a:solidFill>
                  <a:schemeClr val="tx1"/>
                </a:solidFill>
                <a:effectLst/>
                <a:latin typeface="+mn-lt"/>
                <a:ea typeface="+mn-ea"/>
                <a:cs typeface="+mn-cs"/>
              </a:rPr>
              <a:t>) configuration mode.</a:t>
            </a:r>
          </a:p>
          <a:p>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Numbered ACLs use the global configuration command </a:t>
            </a:r>
            <a:r>
              <a:rPr lang="en-GB" sz="1200" b="1" i="0" kern="1200" dirty="0" smtClean="0">
                <a:solidFill>
                  <a:schemeClr val="tx1"/>
                </a:solidFill>
                <a:effectLst/>
                <a:latin typeface="+mn-lt"/>
                <a:ea typeface="+mn-ea"/>
                <a:cs typeface="+mn-cs"/>
              </a:rPr>
              <a:t>access-list</a:t>
            </a:r>
            <a:r>
              <a:rPr lang="en-GB" sz="1200" b="0" i="0" kern="1200" dirty="0" smtClean="0">
                <a:solidFill>
                  <a:schemeClr val="tx1"/>
                </a:solidFill>
                <a:effectLst/>
                <a:latin typeface="+mn-lt"/>
                <a:ea typeface="+mn-ea"/>
                <a:cs typeface="+mn-cs"/>
              </a:rPr>
              <a:t>, whereas named </a:t>
            </a:r>
            <a:r>
              <a:rPr lang="en-GB" sz="1200" b="0" i="0" kern="1200" dirty="0" err="1" smtClean="0">
                <a:solidFill>
                  <a:schemeClr val="tx1"/>
                </a:solidFill>
                <a:effectLst/>
                <a:latin typeface="+mn-lt"/>
                <a:ea typeface="+mn-ea"/>
                <a:cs typeface="+mn-cs"/>
              </a:rPr>
              <a:t>IPv4</a:t>
            </a:r>
            <a:r>
              <a:rPr lang="en-GB" sz="1200" b="0" i="0" kern="1200" dirty="0" smtClean="0">
                <a:solidFill>
                  <a:schemeClr val="tx1"/>
                </a:solidFill>
                <a:effectLst/>
                <a:latin typeface="+mn-lt"/>
                <a:ea typeface="+mn-ea"/>
                <a:cs typeface="+mn-cs"/>
              </a:rPr>
              <a:t> ACLs use the </a:t>
            </a:r>
            <a:r>
              <a:rPr lang="en-GB" sz="1200" b="1" i="0" kern="1200" dirty="0" err="1" smtClean="0">
                <a:solidFill>
                  <a:schemeClr val="tx1"/>
                </a:solidFill>
                <a:effectLst/>
                <a:latin typeface="+mn-lt"/>
                <a:ea typeface="+mn-ea"/>
                <a:cs typeface="+mn-cs"/>
              </a:rPr>
              <a:t>ip</a:t>
            </a:r>
            <a:r>
              <a:rPr lang="en-GB" sz="1200" b="1" i="0" kern="1200" dirty="0" smtClean="0">
                <a:solidFill>
                  <a:schemeClr val="tx1"/>
                </a:solidFill>
                <a:effectLst/>
                <a:latin typeface="+mn-lt"/>
                <a:ea typeface="+mn-ea"/>
                <a:cs typeface="+mn-cs"/>
              </a:rPr>
              <a:t> access-list</a:t>
            </a:r>
            <a:r>
              <a:rPr lang="en-GB" sz="1200" b="0" i="0" kern="1200" dirty="0" smtClean="0">
                <a:solidFill>
                  <a:schemeClr val="tx1"/>
                </a:solidFill>
                <a:effectLst/>
                <a:latin typeface="+mn-lt"/>
                <a:ea typeface="+mn-ea"/>
                <a:cs typeface="+mn-cs"/>
              </a:rPr>
              <a:t> command.</a:t>
            </a:r>
          </a:p>
          <a:p>
            <a:r>
              <a:rPr lang="en-GB" sz="1200" b="1" i="0" kern="1200" dirty="0" smtClean="0">
                <a:solidFill>
                  <a:schemeClr val="tx1"/>
                </a:solidFill>
                <a:effectLst/>
                <a:latin typeface="+mn-lt"/>
                <a:ea typeface="+mn-ea"/>
                <a:cs typeface="+mn-cs"/>
              </a:rPr>
              <a:t>Step 2.</a:t>
            </a:r>
            <a:r>
              <a:rPr lang="en-GB" sz="1200" b="0" i="0" kern="1200" dirty="0" smtClean="0">
                <a:solidFill>
                  <a:schemeClr val="tx1"/>
                </a:solidFill>
                <a:effectLst/>
                <a:latin typeface="+mn-lt"/>
                <a:ea typeface="+mn-ea"/>
                <a:cs typeface="+mn-cs"/>
              </a:rPr>
              <a:t> From the named ACL configuration mode, use </a:t>
            </a:r>
            <a:r>
              <a:rPr lang="en-GB" sz="1200" b="1" i="0" kern="1200" dirty="0" smtClean="0">
                <a:solidFill>
                  <a:schemeClr val="tx1"/>
                </a:solidFill>
                <a:effectLst/>
                <a:latin typeface="+mn-lt"/>
                <a:ea typeface="+mn-ea"/>
                <a:cs typeface="+mn-cs"/>
              </a:rPr>
              <a:t>permit</a:t>
            </a:r>
            <a:r>
              <a:rPr lang="en-GB" sz="1200" b="0" i="0" kern="1200" dirty="0" smtClean="0">
                <a:solidFill>
                  <a:schemeClr val="tx1"/>
                </a:solidFill>
                <a:effectLst/>
                <a:latin typeface="+mn-lt"/>
                <a:ea typeface="+mn-ea"/>
                <a:cs typeface="+mn-cs"/>
              </a:rPr>
              <a:t> or </a:t>
            </a:r>
            <a:r>
              <a:rPr lang="en-GB" sz="1200" b="1" i="0" kern="1200" dirty="0" smtClean="0">
                <a:solidFill>
                  <a:schemeClr val="tx1"/>
                </a:solidFill>
                <a:effectLst/>
                <a:latin typeface="+mn-lt"/>
                <a:ea typeface="+mn-ea"/>
                <a:cs typeface="+mn-cs"/>
              </a:rPr>
              <a:t>deny</a:t>
            </a:r>
            <a:r>
              <a:rPr lang="en-GB" sz="1200" b="0" i="0" kern="1200" dirty="0" smtClean="0">
                <a:solidFill>
                  <a:schemeClr val="tx1"/>
                </a:solidFill>
                <a:effectLst/>
                <a:latin typeface="+mn-lt"/>
                <a:ea typeface="+mn-ea"/>
                <a:cs typeface="+mn-cs"/>
              </a:rPr>
              <a:t> statements to specify one or more conditions for determining whether a packet is forwarded or dropped. You can use </a:t>
            </a:r>
            <a:r>
              <a:rPr lang="en-GB" sz="1200" b="1" i="0" kern="1200" dirty="0" smtClean="0">
                <a:solidFill>
                  <a:schemeClr val="tx1"/>
                </a:solidFill>
                <a:effectLst/>
                <a:latin typeface="+mn-lt"/>
                <a:ea typeface="+mn-ea"/>
                <a:cs typeface="+mn-cs"/>
              </a:rPr>
              <a:t>remark</a:t>
            </a:r>
            <a:r>
              <a:rPr lang="en-GB" sz="1200" b="0" i="0" kern="1200" dirty="0" smtClean="0">
                <a:solidFill>
                  <a:schemeClr val="tx1"/>
                </a:solidFill>
                <a:effectLst/>
                <a:latin typeface="+mn-lt"/>
                <a:ea typeface="+mn-ea"/>
                <a:cs typeface="+mn-cs"/>
              </a:rPr>
              <a:t> to add a comment to the ACL.</a:t>
            </a:r>
          </a:p>
          <a:p>
            <a:r>
              <a:rPr lang="en-GB" sz="1200" b="1" i="0" kern="1200" dirty="0" smtClean="0">
                <a:solidFill>
                  <a:schemeClr val="tx1"/>
                </a:solidFill>
                <a:effectLst/>
                <a:latin typeface="+mn-lt"/>
                <a:ea typeface="+mn-ea"/>
                <a:cs typeface="+mn-cs"/>
              </a:rPr>
              <a:t>Step 3.</a:t>
            </a:r>
            <a:r>
              <a:rPr lang="en-GB" sz="1200" b="0" i="0" kern="1200" dirty="0" smtClean="0">
                <a:solidFill>
                  <a:schemeClr val="tx1"/>
                </a:solidFill>
                <a:effectLst/>
                <a:latin typeface="+mn-lt"/>
                <a:ea typeface="+mn-ea"/>
                <a:cs typeface="+mn-cs"/>
              </a:rPr>
              <a:t> Apply the ACL to an interface using the </a:t>
            </a:r>
            <a:r>
              <a:rPr lang="en-GB" sz="1200" b="1" i="0" kern="1200" dirty="0" err="1" smtClean="0">
                <a:solidFill>
                  <a:schemeClr val="tx1"/>
                </a:solidFill>
                <a:effectLst/>
                <a:latin typeface="+mn-lt"/>
                <a:ea typeface="+mn-ea"/>
                <a:cs typeface="+mn-cs"/>
              </a:rPr>
              <a:t>ip</a:t>
            </a:r>
            <a:r>
              <a:rPr lang="en-GB" sz="1200" b="1" i="0" kern="1200" dirty="0" smtClean="0">
                <a:solidFill>
                  <a:schemeClr val="tx1"/>
                </a:solidFill>
                <a:effectLst/>
                <a:latin typeface="+mn-lt"/>
                <a:ea typeface="+mn-ea"/>
                <a:cs typeface="+mn-cs"/>
              </a:rPr>
              <a:t> access-group</a:t>
            </a:r>
            <a:r>
              <a:rPr lang="en-GB" sz="1200" b="0" i="1" kern="1200" dirty="0" smtClean="0">
                <a:solidFill>
                  <a:schemeClr val="tx1"/>
                </a:solidFill>
                <a:effectLst/>
                <a:latin typeface="+mn-lt"/>
                <a:ea typeface="+mn-ea"/>
                <a:cs typeface="+mn-cs"/>
              </a:rPr>
              <a:t> name </a:t>
            </a:r>
            <a:r>
              <a:rPr lang="en-GB" sz="1200" b="0" i="0" kern="1200" dirty="0" smtClean="0">
                <a:solidFill>
                  <a:schemeClr val="tx1"/>
                </a:solidFill>
                <a:effectLst/>
                <a:latin typeface="+mn-lt"/>
                <a:ea typeface="+mn-ea"/>
                <a:cs typeface="+mn-cs"/>
              </a:rPr>
              <a:t>command. Specify whether the ACL should be applied to packets as they enter the interface (</a:t>
            </a:r>
            <a:r>
              <a:rPr lang="en-GB" sz="1200" b="1" i="0" kern="1200" dirty="0" smtClean="0">
                <a:solidFill>
                  <a:schemeClr val="tx1"/>
                </a:solidFill>
                <a:effectLst/>
                <a:latin typeface="+mn-lt"/>
                <a:ea typeface="+mn-ea"/>
                <a:cs typeface="+mn-cs"/>
              </a:rPr>
              <a:t>in</a:t>
            </a:r>
            <a:r>
              <a:rPr lang="en-GB" sz="1200" b="0" i="0" kern="1200" dirty="0" smtClean="0">
                <a:solidFill>
                  <a:schemeClr val="tx1"/>
                </a:solidFill>
                <a:effectLst/>
                <a:latin typeface="+mn-lt"/>
                <a:ea typeface="+mn-ea"/>
                <a:cs typeface="+mn-cs"/>
              </a:rPr>
              <a:t>) or applied to packets as they exit the interface (</a:t>
            </a:r>
            <a:r>
              <a:rPr lang="en-GB" sz="1200" b="1" i="0" kern="1200" dirty="0" smtClean="0">
                <a:solidFill>
                  <a:schemeClr val="tx1"/>
                </a:solidFill>
                <a:effectLst/>
                <a:latin typeface="+mn-lt"/>
                <a:ea typeface="+mn-ea"/>
                <a:cs typeface="+mn-cs"/>
              </a:rPr>
              <a:t>out</a:t>
            </a:r>
            <a:r>
              <a:rPr lang="en-GB"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8AA80258-2838-41CD-B0AE-2E8C864138F9}" type="slidenum">
              <a:rPr lang="en-GB" smtClean="0"/>
              <a:t>14</a:t>
            </a:fld>
            <a:endParaRPr lang="en-GB"/>
          </a:p>
        </p:txBody>
      </p:sp>
    </p:spTree>
    <p:extLst>
      <p:ext uri="{BB962C8B-B14F-4D97-AF65-F5344CB8AC3E}">
        <p14:creationId xmlns:p14="http://schemas.microsoft.com/office/powerpoint/2010/main" val="8007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CEABD63-4EDC-485E-81C3-D6E4B18D4907}"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344818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EABD63-4EDC-485E-81C3-D6E4B18D4907}"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332204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EABD63-4EDC-485E-81C3-D6E4B18D4907}"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5514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CEABD63-4EDC-485E-81C3-D6E4B18D4907}"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139320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EABD63-4EDC-485E-81C3-D6E4B18D4907}" type="datetimeFigureOut">
              <a:rPr lang="en-GB" smtClean="0"/>
              <a:t>13/02/2020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416809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CEABD63-4EDC-485E-81C3-D6E4B18D4907}"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187592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CEABD63-4EDC-485E-81C3-D6E4B18D4907}" type="datetimeFigureOut">
              <a:rPr lang="en-GB" smtClean="0"/>
              <a:t>13/02/2020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287968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CEABD63-4EDC-485E-81C3-D6E4B18D4907}" type="datetimeFigureOut">
              <a:rPr lang="en-GB" smtClean="0"/>
              <a:t>13/02/2020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403776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ABD63-4EDC-485E-81C3-D6E4B18D4907}" type="datetimeFigureOut">
              <a:rPr lang="en-GB" smtClean="0"/>
              <a:t>13/02/2020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11708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ABD63-4EDC-485E-81C3-D6E4B18D4907}"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393470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ABD63-4EDC-485E-81C3-D6E4B18D4907}" type="datetimeFigureOut">
              <a:rPr lang="en-GB" smtClean="0"/>
              <a:t>13/02/2020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6F8920-FF38-4730-9526-8C048FDB43C6}" type="slidenum">
              <a:rPr lang="en-GB" smtClean="0"/>
              <a:t>‹#›</a:t>
            </a:fld>
            <a:endParaRPr lang="en-GB"/>
          </a:p>
        </p:txBody>
      </p:sp>
    </p:spTree>
    <p:extLst>
      <p:ext uri="{BB962C8B-B14F-4D97-AF65-F5344CB8AC3E}">
        <p14:creationId xmlns:p14="http://schemas.microsoft.com/office/powerpoint/2010/main" val="68789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ABD63-4EDC-485E-81C3-D6E4B18D4907}" type="datetimeFigureOut">
              <a:rPr lang="en-GB" smtClean="0"/>
              <a:t>13/02/2020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F8920-FF38-4730-9526-8C048FDB43C6}" type="slidenum">
              <a:rPr lang="en-GB" smtClean="0"/>
              <a:t>‹#›</a:t>
            </a:fld>
            <a:endParaRPr lang="en-GB"/>
          </a:p>
        </p:txBody>
      </p:sp>
    </p:spTree>
    <p:extLst>
      <p:ext uri="{BB962C8B-B14F-4D97-AF65-F5344CB8AC3E}">
        <p14:creationId xmlns:p14="http://schemas.microsoft.com/office/powerpoint/2010/main" val="285081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Access Control Lists</a:t>
            </a:r>
            <a:endParaRPr lang="en-GB" dirty="0"/>
          </a:p>
        </p:txBody>
      </p:sp>
    </p:spTree>
    <p:extLst>
      <p:ext uri="{BB962C8B-B14F-4D97-AF65-F5344CB8AC3E}">
        <p14:creationId xmlns:p14="http://schemas.microsoft.com/office/powerpoint/2010/main" val="15559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1150"/>
            <a:ext cx="10515600" cy="1514475"/>
          </a:xfrm>
        </p:spPr>
        <p:txBody>
          <a:bodyPr>
            <a:normAutofit fontScale="90000"/>
          </a:bodyPr>
          <a:lstStyle/>
          <a:p>
            <a:r>
              <a:rPr lang="en-GB" dirty="0"/>
              <a:t>Numbered Standard </a:t>
            </a:r>
            <a:r>
              <a:rPr lang="en-GB" dirty="0" err="1"/>
              <a:t>IPv4</a:t>
            </a:r>
            <a:r>
              <a:rPr lang="en-GB" dirty="0"/>
              <a:t> ACL </a:t>
            </a:r>
            <a:r>
              <a:rPr lang="en-GB" dirty="0" smtClean="0"/>
              <a:t>Syntax: Create an ACL</a:t>
            </a:r>
            <a:r>
              <a:rPr lang="en-GB" dirty="0"/>
              <a:t/>
            </a:r>
            <a:br>
              <a:rPr lang="en-GB" dirty="0"/>
            </a:br>
            <a:endParaRPr lang="en-GB" dirty="0"/>
          </a:p>
        </p:txBody>
      </p:sp>
      <p:sp>
        <p:nvSpPr>
          <p:cNvPr id="3" name="Content Placeholder 2"/>
          <p:cNvSpPr>
            <a:spLocks noGrp="1"/>
          </p:cNvSpPr>
          <p:nvPr>
            <p:ph idx="1"/>
          </p:nvPr>
        </p:nvSpPr>
        <p:spPr>
          <a:xfrm>
            <a:off x="838200" y="1568450"/>
            <a:ext cx="10515600" cy="4351338"/>
          </a:xfrm>
        </p:spPr>
        <p:txBody>
          <a:bodyPr/>
          <a:lstStyle/>
          <a:p>
            <a:r>
              <a:rPr lang="en-GB" dirty="0" smtClean="0"/>
              <a:t>Create </a:t>
            </a:r>
            <a:r>
              <a:rPr lang="en-GB" dirty="0"/>
              <a:t>the standard </a:t>
            </a:r>
            <a:r>
              <a:rPr lang="en-GB" dirty="0" smtClean="0"/>
              <a:t>ACL; and </a:t>
            </a:r>
            <a:r>
              <a:rPr lang="en-GB" dirty="0"/>
              <a:t>then activate the ACL on an </a:t>
            </a:r>
            <a:r>
              <a:rPr lang="en-GB" dirty="0" smtClean="0"/>
              <a:t>interface</a:t>
            </a:r>
          </a:p>
          <a:p>
            <a:r>
              <a:rPr lang="en-GB" dirty="0" smtClean="0"/>
              <a:t>The</a:t>
            </a:r>
            <a:r>
              <a:rPr lang="en-GB" dirty="0"/>
              <a:t> </a:t>
            </a:r>
            <a:r>
              <a:rPr lang="en-GB" b="1" dirty="0"/>
              <a:t>access-list</a:t>
            </a:r>
            <a:r>
              <a:rPr lang="en-GB" dirty="0"/>
              <a:t> global configuration command defines a standard ACL with a number in the range of 1 through </a:t>
            </a:r>
            <a:r>
              <a:rPr lang="en-GB" dirty="0" smtClean="0"/>
              <a:t>99 (but see embedded comments).</a:t>
            </a:r>
          </a:p>
          <a:p>
            <a:r>
              <a:rPr lang="en-GB" dirty="0" smtClean="0"/>
              <a:t>Syntax: </a:t>
            </a:r>
            <a:r>
              <a:rPr lang="en-GB" dirty="0"/>
              <a:t>Router(</a:t>
            </a:r>
            <a:r>
              <a:rPr lang="en-GB" dirty="0" err="1"/>
              <a:t>config</a:t>
            </a:r>
            <a:r>
              <a:rPr lang="en-GB" dirty="0"/>
              <a:t>)# </a:t>
            </a:r>
            <a:r>
              <a:rPr lang="en-GB" b="1" dirty="0">
                <a:solidFill>
                  <a:srgbClr val="FF0000"/>
                </a:solidFill>
              </a:rPr>
              <a:t>access-list</a:t>
            </a:r>
            <a:r>
              <a:rPr lang="en-GB" dirty="0"/>
              <a:t> </a:t>
            </a:r>
            <a:r>
              <a:rPr lang="en-GB" i="1" dirty="0"/>
              <a:t>access-list-number</a:t>
            </a:r>
            <a:r>
              <a:rPr lang="en-GB" dirty="0"/>
              <a:t> { </a:t>
            </a:r>
            <a:r>
              <a:rPr lang="en-GB" b="1" dirty="0">
                <a:solidFill>
                  <a:srgbClr val="FF0000"/>
                </a:solidFill>
              </a:rPr>
              <a:t>deny</a:t>
            </a:r>
            <a:r>
              <a:rPr lang="en-GB" dirty="0">
                <a:solidFill>
                  <a:srgbClr val="FF0000"/>
                </a:solidFill>
              </a:rPr>
              <a:t> | </a:t>
            </a:r>
            <a:r>
              <a:rPr lang="en-GB" b="1" dirty="0">
                <a:solidFill>
                  <a:srgbClr val="FF0000"/>
                </a:solidFill>
              </a:rPr>
              <a:t>permit</a:t>
            </a:r>
            <a:r>
              <a:rPr lang="en-GB" dirty="0"/>
              <a:t> | remark } </a:t>
            </a:r>
            <a:r>
              <a:rPr lang="en-GB" i="1" dirty="0"/>
              <a:t>source</a:t>
            </a:r>
            <a:r>
              <a:rPr lang="en-GB" dirty="0"/>
              <a:t> [ </a:t>
            </a:r>
            <a:r>
              <a:rPr lang="en-GB" i="1" dirty="0"/>
              <a:t>source-wildcard</a:t>
            </a:r>
            <a:r>
              <a:rPr lang="en-GB" dirty="0"/>
              <a:t> ][ log ]</a:t>
            </a:r>
            <a:r>
              <a:rPr lang="en-GB" dirty="0" smtClean="0"/>
              <a:t> </a:t>
            </a:r>
          </a:p>
          <a:p>
            <a:endParaRPr lang="en-GB" dirty="0"/>
          </a:p>
          <a:p>
            <a:r>
              <a:rPr lang="en-GB" dirty="0" smtClean="0"/>
              <a:t>Example: </a:t>
            </a:r>
            <a:r>
              <a:rPr lang="en-GB" dirty="0" err="1"/>
              <a:t>R1</a:t>
            </a:r>
            <a:r>
              <a:rPr lang="en-GB" dirty="0"/>
              <a:t>(</a:t>
            </a:r>
            <a:r>
              <a:rPr lang="en-GB" dirty="0" err="1"/>
              <a:t>config</a:t>
            </a:r>
            <a:r>
              <a:rPr lang="en-GB" dirty="0"/>
              <a:t>)# </a:t>
            </a:r>
            <a:r>
              <a:rPr lang="en-GB" b="1" dirty="0"/>
              <a:t>access-list 10 permit host 192.168.10.10</a:t>
            </a:r>
            <a:endParaRPr lang="en-GB" dirty="0"/>
          </a:p>
          <a:p>
            <a:endParaRPr lang="en-GB" dirty="0"/>
          </a:p>
        </p:txBody>
      </p:sp>
    </p:spTree>
    <p:extLst>
      <p:ext uri="{BB962C8B-B14F-4D97-AF65-F5344CB8AC3E}">
        <p14:creationId xmlns:p14="http://schemas.microsoft.com/office/powerpoint/2010/main" val="89855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Numbered Standard </a:t>
            </a:r>
            <a:r>
              <a:rPr lang="en-GB" dirty="0" err="1" smtClean="0"/>
              <a:t>IPv4</a:t>
            </a:r>
            <a:r>
              <a:rPr lang="en-GB" dirty="0" smtClean="0"/>
              <a:t> ACL Syntax: </a:t>
            </a:r>
            <a:r>
              <a:rPr lang="en-GB" dirty="0" smtClean="0"/>
              <a:t>Applying ACLs </a:t>
            </a:r>
            <a:r>
              <a:rPr lang="en-GB" dirty="0"/>
              <a:t>to Interfaces</a:t>
            </a:r>
            <a:br>
              <a:rPr lang="en-GB" dirty="0"/>
            </a:br>
            <a:endParaRPr lang="en-GB" dirty="0"/>
          </a:p>
        </p:txBody>
      </p:sp>
      <p:sp>
        <p:nvSpPr>
          <p:cNvPr id="3" name="Content Placeholder 2"/>
          <p:cNvSpPr>
            <a:spLocks noGrp="1"/>
          </p:cNvSpPr>
          <p:nvPr>
            <p:ph idx="1"/>
          </p:nvPr>
        </p:nvSpPr>
        <p:spPr>
          <a:xfrm>
            <a:off x="471487" y="1428750"/>
            <a:ext cx="11229975" cy="5000625"/>
          </a:xfrm>
        </p:spPr>
        <p:txBody>
          <a:bodyPr/>
          <a:lstStyle/>
          <a:p>
            <a:r>
              <a:rPr lang="en-GB" dirty="0"/>
              <a:t>After a standard </a:t>
            </a:r>
            <a:r>
              <a:rPr lang="en-GB" dirty="0" err="1"/>
              <a:t>IPv4</a:t>
            </a:r>
            <a:r>
              <a:rPr lang="en-GB" dirty="0"/>
              <a:t> ACL is configured, it is linked to an interface using the </a:t>
            </a:r>
            <a:r>
              <a:rPr lang="en-GB" b="1" dirty="0" err="1"/>
              <a:t>ip</a:t>
            </a:r>
            <a:r>
              <a:rPr lang="en-GB" b="1" dirty="0"/>
              <a:t> access-group</a:t>
            </a:r>
            <a:r>
              <a:rPr lang="en-GB" dirty="0"/>
              <a:t> command in interface configuration mode</a:t>
            </a:r>
            <a:r>
              <a:rPr lang="en-GB" dirty="0" smtClean="0"/>
              <a:t>:</a:t>
            </a:r>
          </a:p>
          <a:p>
            <a:pPr marL="0" indent="0">
              <a:buNone/>
            </a:pPr>
            <a:endParaRPr lang="en-GB" dirty="0" smtClean="0"/>
          </a:p>
          <a:p>
            <a:pPr marL="0" indent="0" algn="just">
              <a:buNone/>
            </a:pPr>
            <a:r>
              <a:rPr lang="en-GB" dirty="0"/>
              <a:t>Router(</a:t>
            </a:r>
            <a:r>
              <a:rPr lang="en-GB" dirty="0" err="1"/>
              <a:t>config</a:t>
            </a:r>
            <a:r>
              <a:rPr lang="en-GB" dirty="0"/>
              <a:t>-if)# </a:t>
            </a:r>
            <a:r>
              <a:rPr lang="en-GB" b="1" dirty="0" err="1"/>
              <a:t>ip</a:t>
            </a:r>
            <a:r>
              <a:rPr lang="en-GB" b="1" dirty="0"/>
              <a:t> access-group</a:t>
            </a:r>
            <a:r>
              <a:rPr lang="en-GB" dirty="0"/>
              <a:t> { </a:t>
            </a:r>
            <a:r>
              <a:rPr lang="en-GB" i="1" dirty="0"/>
              <a:t>access-list-number</a:t>
            </a:r>
            <a:r>
              <a:rPr lang="en-GB" dirty="0"/>
              <a:t> | </a:t>
            </a:r>
            <a:r>
              <a:rPr lang="en-GB" i="1" dirty="0"/>
              <a:t>access-list-name</a:t>
            </a:r>
            <a:r>
              <a:rPr lang="en-GB" dirty="0"/>
              <a:t> } { </a:t>
            </a:r>
            <a:r>
              <a:rPr lang="en-GB" b="1" dirty="0"/>
              <a:t>in</a:t>
            </a:r>
            <a:r>
              <a:rPr lang="en-GB" dirty="0"/>
              <a:t> | </a:t>
            </a:r>
            <a:r>
              <a:rPr lang="en-GB" b="1" dirty="0"/>
              <a:t>out</a:t>
            </a:r>
            <a:r>
              <a:rPr lang="en-GB" dirty="0"/>
              <a:t> </a:t>
            </a:r>
            <a:r>
              <a:rPr lang="en-GB" dirty="0" smtClean="0"/>
              <a:t>}</a:t>
            </a:r>
          </a:p>
          <a:p>
            <a:pPr marL="0" indent="0" algn="just">
              <a:buNone/>
            </a:pPr>
            <a:endParaRPr lang="en-GB" dirty="0"/>
          </a:p>
          <a:p>
            <a:pPr marL="0" indent="0" algn="just">
              <a:buNone/>
            </a:pPr>
            <a:endParaRPr lang="en-GB" dirty="0"/>
          </a:p>
        </p:txBody>
      </p:sp>
    </p:spTree>
    <p:extLst>
      <p:ext uri="{BB962C8B-B14F-4D97-AF65-F5344CB8AC3E}">
        <p14:creationId xmlns:p14="http://schemas.microsoft.com/office/powerpoint/2010/main" val="6651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 y="207963"/>
            <a:ext cx="5586612" cy="820738"/>
          </a:xfrm>
        </p:spPr>
        <p:txBody>
          <a:bodyPr/>
          <a:lstStyle/>
          <a:p>
            <a:r>
              <a:rPr lang="en-GB" dirty="0" smtClean="0"/>
              <a:t>Example 1:</a:t>
            </a:r>
            <a:endParaRPr lang="en-GB" dirty="0"/>
          </a:p>
        </p:txBody>
      </p:sp>
      <p:pic>
        <p:nvPicPr>
          <p:cNvPr id="4" name="Picture 3"/>
          <p:cNvPicPr>
            <a:picLocks noChangeAspect="1"/>
          </p:cNvPicPr>
          <p:nvPr/>
        </p:nvPicPr>
        <p:blipFill>
          <a:blip r:embed="rId3"/>
          <a:stretch>
            <a:fillRect/>
          </a:stretch>
        </p:blipFill>
        <p:spPr>
          <a:xfrm>
            <a:off x="385762" y="909636"/>
            <a:ext cx="5586612" cy="4119564"/>
          </a:xfrm>
          <a:prstGeom prst="rect">
            <a:avLst/>
          </a:prstGeom>
        </p:spPr>
      </p:pic>
      <p:sp>
        <p:nvSpPr>
          <p:cNvPr id="5" name="Title 1"/>
          <p:cNvSpPr txBox="1">
            <a:spLocks/>
          </p:cNvSpPr>
          <p:nvPr/>
        </p:nvSpPr>
        <p:spPr>
          <a:xfrm>
            <a:off x="6138862" y="1185863"/>
            <a:ext cx="5586612" cy="53006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6" name="Picture 5"/>
          <p:cNvPicPr>
            <a:picLocks noChangeAspect="1"/>
          </p:cNvPicPr>
          <p:nvPr/>
        </p:nvPicPr>
        <p:blipFill>
          <a:blip r:embed="rId4"/>
          <a:stretch>
            <a:fillRect/>
          </a:stretch>
        </p:blipFill>
        <p:spPr>
          <a:xfrm>
            <a:off x="385762" y="5148262"/>
            <a:ext cx="5586612" cy="1338261"/>
          </a:xfrm>
          <a:prstGeom prst="rect">
            <a:avLst/>
          </a:prstGeom>
        </p:spPr>
      </p:pic>
      <p:sp>
        <p:nvSpPr>
          <p:cNvPr id="8" name="Title 1"/>
          <p:cNvSpPr txBox="1">
            <a:spLocks/>
          </p:cNvSpPr>
          <p:nvPr/>
        </p:nvSpPr>
        <p:spPr>
          <a:xfrm>
            <a:off x="5894717" y="504078"/>
            <a:ext cx="6176512" cy="613772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GB" sz="3500" dirty="0" smtClean="0">
                <a:latin typeface="+mn-lt"/>
              </a:rPr>
              <a:t>An </a:t>
            </a:r>
            <a:r>
              <a:rPr lang="en-GB" sz="3500" dirty="0">
                <a:latin typeface="+mn-lt"/>
              </a:rPr>
              <a:t>example of an ACL that permits a specific subnet except for a specific host on that </a:t>
            </a:r>
            <a:r>
              <a:rPr lang="en-GB" sz="3500" dirty="0" smtClean="0">
                <a:latin typeface="+mn-lt"/>
              </a:rPr>
              <a:t>subnet.</a:t>
            </a:r>
          </a:p>
          <a:p>
            <a:pPr marL="457200" indent="-457200">
              <a:buFont typeface="Arial" panose="020B0604020202020204" pitchFamily="34" charset="0"/>
              <a:buChar char="•"/>
            </a:pPr>
            <a:r>
              <a:rPr lang="en-GB" sz="3500" dirty="0" smtClean="0">
                <a:latin typeface="+mn-lt"/>
                <a:ea typeface="+mn-ea"/>
                <a:cs typeface="+mn-cs"/>
              </a:rPr>
              <a:t>The </a:t>
            </a:r>
            <a:r>
              <a:rPr lang="en-GB" sz="3500" dirty="0">
                <a:latin typeface="+mn-lt"/>
                <a:ea typeface="+mn-ea"/>
                <a:cs typeface="+mn-cs"/>
              </a:rPr>
              <a:t>first command deletes the previous version of ACL </a:t>
            </a:r>
            <a:r>
              <a:rPr lang="en-GB" sz="3500" dirty="0" smtClean="0">
                <a:latin typeface="+mn-lt"/>
                <a:ea typeface="+mn-ea"/>
                <a:cs typeface="+mn-cs"/>
              </a:rPr>
              <a:t>1 (assuming there was one).</a:t>
            </a:r>
          </a:p>
          <a:p>
            <a:pPr marL="457200" indent="-457200">
              <a:buFont typeface="Arial" panose="020B0604020202020204" pitchFamily="34" charset="0"/>
              <a:buChar char="•"/>
            </a:pPr>
            <a:r>
              <a:rPr lang="en-GB" sz="3500" dirty="0" smtClean="0">
                <a:latin typeface="+mn-lt"/>
                <a:ea typeface="+mn-ea"/>
                <a:cs typeface="+mn-cs"/>
              </a:rPr>
              <a:t>The </a:t>
            </a:r>
            <a:r>
              <a:rPr lang="en-GB" sz="3500" dirty="0">
                <a:latin typeface="+mn-lt"/>
                <a:ea typeface="+mn-ea"/>
                <a:cs typeface="+mn-cs"/>
              </a:rPr>
              <a:t>next ACL statement, denies the PC1 host located at </a:t>
            </a:r>
            <a:r>
              <a:rPr lang="en-GB" sz="3500" dirty="0" smtClean="0">
                <a:latin typeface="+mn-lt"/>
                <a:ea typeface="+mn-ea"/>
                <a:cs typeface="+mn-cs"/>
              </a:rPr>
              <a:t>192.168.10.10.</a:t>
            </a:r>
          </a:p>
          <a:p>
            <a:pPr marL="457200" indent="-457200">
              <a:buFont typeface="Arial" panose="020B0604020202020204" pitchFamily="34" charset="0"/>
              <a:buChar char="•"/>
            </a:pPr>
            <a:r>
              <a:rPr lang="en-GB" sz="3500" dirty="0" smtClean="0">
                <a:latin typeface="+mn-lt"/>
                <a:ea typeface="+mn-ea"/>
                <a:cs typeface="+mn-cs"/>
              </a:rPr>
              <a:t>Every </a:t>
            </a:r>
            <a:r>
              <a:rPr lang="en-GB" sz="3500" dirty="0">
                <a:latin typeface="+mn-lt"/>
                <a:ea typeface="+mn-ea"/>
                <a:cs typeface="+mn-cs"/>
              </a:rPr>
              <a:t>other host on the 192.168.10.0/24 network is then </a:t>
            </a:r>
            <a:r>
              <a:rPr lang="en-GB" sz="3500" dirty="0" smtClean="0">
                <a:latin typeface="+mn-lt"/>
                <a:ea typeface="+mn-ea"/>
                <a:cs typeface="+mn-cs"/>
              </a:rPr>
              <a:t>permitted.</a:t>
            </a:r>
          </a:p>
          <a:p>
            <a:pPr marL="457200" indent="-457200">
              <a:buFont typeface="Arial" panose="020B0604020202020204" pitchFamily="34" charset="0"/>
              <a:buChar char="•"/>
            </a:pPr>
            <a:r>
              <a:rPr lang="en-GB" sz="3500" dirty="0" smtClean="0">
                <a:latin typeface="+mn-lt"/>
                <a:ea typeface="+mn-ea"/>
                <a:cs typeface="+mn-cs"/>
              </a:rPr>
              <a:t>Again </a:t>
            </a:r>
            <a:r>
              <a:rPr lang="en-GB" sz="3500" dirty="0">
                <a:latin typeface="+mn-lt"/>
                <a:ea typeface="+mn-ea"/>
                <a:cs typeface="+mn-cs"/>
              </a:rPr>
              <a:t>the implicit deny statement matches every other </a:t>
            </a:r>
            <a:r>
              <a:rPr lang="en-GB" sz="3500" dirty="0" smtClean="0">
                <a:latin typeface="+mn-lt"/>
                <a:ea typeface="+mn-ea"/>
                <a:cs typeface="+mn-cs"/>
              </a:rPr>
              <a:t>network.</a:t>
            </a:r>
          </a:p>
          <a:p>
            <a:pPr marL="457200" indent="-457200">
              <a:buFont typeface="Arial" panose="020B0604020202020204" pitchFamily="34" charset="0"/>
              <a:buChar char="•"/>
            </a:pPr>
            <a:r>
              <a:rPr lang="en-GB" sz="3500" dirty="0" smtClean="0">
                <a:latin typeface="+mn-lt"/>
                <a:ea typeface="+mn-ea"/>
                <a:cs typeface="+mn-cs"/>
              </a:rPr>
              <a:t>The </a:t>
            </a:r>
            <a:r>
              <a:rPr lang="en-GB" sz="3500" dirty="0">
                <a:latin typeface="+mn-lt"/>
                <a:ea typeface="+mn-ea"/>
                <a:cs typeface="+mn-cs"/>
              </a:rPr>
              <a:t>ACL is reapplied to interface </a:t>
            </a:r>
            <a:r>
              <a:rPr lang="en-GB" sz="3500" dirty="0" err="1">
                <a:latin typeface="+mn-lt"/>
                <a:ea typeface="+mn-ea"/>
                <a:cs typeface="+mn-cs"/>
              </a:rPr>
              <a:t>S0</a:t>
            </a:r>
            <a:r>
              <a:rPr lang="en-GB" sz="3500" dirty="0">
                <a:latin typeface="+mn-lt"/>
                <a:ea typeface="+mn-ea"/>
                <a:cs typeface="+mn-cs"/>
              </a:rPr>
              <a:t>/0/0 in an outbound direction</a:t>
            </a:r>
            <a:r>
              <a:rPr lang="en-GB" sz="3500" dirty="0" smtClean="0">
                <a:latin typeface="+mn-lt"/>
                <a:ea typeface="+mn-ea"/>
                <a:cs typeface="+mn-cs"/>
              </a:rPr>
              <a:t>. </a:t>
            </a:r>
            <a:endParaRPr lang="en-GB" dirty="0"/>
          </a:p>
        </p:txBody>
      </p:sp>
    </p:spTree>
    <p:extLst>
      <p:ext uri="{BB962C8B-B14F-4D97-AF65-F5344CB8AC3E}">
        <p14:creationId xmlns:p14="http://schemas.microsoft.com/office/powerpoint/2010/main" val="47615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56" y="104266"/>
            <a:ext cx="5010507" cy="1325563"/>
          </a:xfrm>
        </p:spPr>
        <p:txBody>
          <a:bodyPr/>
          <a:lstStyle/>
          <a:p>
            <a:r>
              <a:rPr lang="en-GB" dirty="0" smtClean="0"/>
              <a:t>Example 2:</a:t>
            </a:r>
            <a:endParaRPr lang="en-GB" dirty="0"/>
          </a:p>
        </p:txBody>
      </p:sp>
      <p:sp>
        <p:nvSpPr>
          <p:cNvPr id="3" name="Content Placeholder 2"/>
          <p:cNvSpPr>
            <a:spLocks noGrp="1"/>
          </p:cNvSpPr>
          <p:nvPr>
            <p:ph idx="1"/>
          </p:nvPr>
        </p:nvSpPr>
        <p:spPr>
          <a:xfrm>
            <a:off x="6738666" y="1007479"/>
            <a:ext cx="4993257" cy="5031012"/>
          </a:xfrm>
        </p:spPr>
        <p:txBody>
          <a:bodyPr>
            <a:normAutofit/>
          </a:bodyPr>
          <a:lstStyle/>
          <a:p>
            <a:r>
              <a:rPr lang="en-GB" dirty="0" smtClean="0"/>
              <a:t>Block </a:t>
            </a:r>
            <a:r>
              <a:rPr lang="en-GB" dirty="0"/>
              <a:t>traffic from host PC1 but permits all other </a:t>
            </a:r>
            <a:r>
              <a:rPr lang="en-GB" dirty="0" smtClean="0"/>
              <a:t>traffic.</a:t>
            </a:r>
          </a:p>
          <a:p>
            <a:pPr marL="0" indent="0">
              <a:buNone/>
            </a:pPr>
            <a:endParaRPr lang="en-GB" dirty="0" smtClean="0"/>
          </a:p>
          <a:p>
            <a:r>
              <a:rPr lang="en-GB" dirty="0" smtClean="0"/>
              <a:t>The </a:t>
            </a:r>
            <a:r>
              <a:rPr lang="en-GB" dirty="0"/>
              <a:t>ACL is applied to interface </a:t>
            </a:r>
            <a:r>
              <a:rPr lang="en-GB" dirty="0" err="1"/>
              <a:t>G0</a:t>
            </a:r>
            <a:r>
              <a:rPr lang="en-GB" dirty="0"/>
              <a:t>/0 in the inbound </a:t>
            </a:r>
            <a:r>
              <a:rPr lang="en-GB" dirty="0" smtClean="0"/>
              <a:t>direction.</a:t>
            </a:r>
          </a:p>
          <a:p>
            <a:pPr marL="0" indent="0">
              <a:buNone/>
            </a:pPr>
            <a:endParaRPr lang="en-GB" dirty="0" smtClean="0"/>
          </a:p>
          <a:p>
            <a:r>
              <a:rPr lang="en-GB" dirty="0"/>
              <a:t>T</a:t>
            </a:r>
            <a:r>
              <a:rPr lang="en-GB" dirty="0" smtClean="0"/>
              <a:t>he </a:t>
            </a:r>
            <a:r>
              <a:rPr lang="en-GB" dirty="0"/>
              <a:t>filter only affects the 192.168.10.0/24 LAN on </a:t>
            </a:r>
            <a:r>
              <a:rPr lang="en-GB" dirty="0" err="1" smtClean="0"/>
              <a:t>G0</a:t>
            </a:r>
            <a:r>
              <a:rPr lang="en-GB" dirty="0" smtClean="0"/>
              <a:t>/0: it </a:t>
            </a:r>
            <a:r>
              <a:rPr lang="en-GB" dirty="0"/>
              <a:t>is more efficient to apply the ACL to the inbound interface</a:t>
            </a:r>
            <a:r>
              <a:rPr lang="en-GB" dirty="0" smtClean="0"/>
              <a:t>.</a:t>
            </a:r>
            <a:endParaRPr lang="en-GB" dirty="0"/>
          </a:p>
        </p:txBody>
      </p:sp>
      <p:pic>
        <p:nvPicPr>
          <p:cNvPr id="4" name="Picture 3"/>
          <p:cNvPicPr>
            <a:picLocks noChangeAspect="1"/>
          </p:cNvPicPr>
          <p:nvPr/>
        </p:nvPicPr>
        <p:blipFill>
          <a:blip r:embed="rId3"/>
          <a:stretch>
            <a:fillRect/>
          </a:stretch>
        </p:blipFill>
        <p:spPr>
          <a:xfrm>
            <a:off x="268856" y="1292280"/>
            <a:ext cx="5873151" cy="3781736"/>
          </a:xfrm>
          <a:prstGeom prst="rect">
            <a:avLst/>
          </a:prstGeom>
        </p:spPr>
      </p:pic>
      <p:pic>
        <p:nvPicPr>
          <p:cNvPr id="5" name="Picture 4"/>
          <p:cNvPicPr>
            <a:picLocks noChangeAspect="1"/>
          </p:cNvPicPr>
          <p:nvPr/>
        </p:nvPicPr>
        <p:blipFill>
          <a:blip r:embed="rId4"/>
          <a:stretch>
            <a:fillRect/>
          </a:stretch>
        </p:blipFill>
        <p:spPr>
          <a:xfrm>
            <a:off x="271731" y="5196876"/>
            <a:ext cx="5870276" cy="1486628"/>
          </a:xfrm>
          <a:prstGeom prst="rect">
            <a:avLst/>
          </a:prstGeom>
        </p:spPr>
      </p:pic>
    </p:spTree>
    <p:extLst>
      <p:ext uri="{BB962C8B-B14F-4D97-AF65-F5344CB8AC3E}">
        <p14:creationId xmlns:p14="http://schemas.microsoft.com/office/powerpoint/2010/main" val="345321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Named Standard IPv4 ACL </a:t>
            </a:r>
            <a:r>
              <a:rPr lang="nn-NO" dirty="0" smtClean="0"/>
              <a:t>Syntax</a:t>
            </a:r>
            <a:endParaRPr lang="en-GB" dirty="0"/>
          </a:p>
        </p:txBody>
      </p:sp>
      <p:sp>
        <p:nvSpPr>
          <p:cNvPr id="3" name="Content Placeholder 2"/>
          <p:cNvSpPr>
            <a:spLocks noGrp="1"/>
          </p:cNvSpPr>
          <p:nvPr>
            <p:ph idx="1"/>
          </p:nvPr>
        </p:nvSpPr>
        <p:spPr/>
        <p:txBody>
          <a:bodyPr/>
          <a:lstStyle/>
          <a:p>
            <a:r>
              <a:rPr lang="en-GB" dirty="0"/>
              <a:t>Naming an ACL makes it easier to understand its function. </a:t>
            </a:r>
            <a:endParaRPr lang="en-GB" dirty="0" smtClean="0"/>
          </a:p>
          <a:p>
            <a:r>
              <a:rPr lang="en-GB" dirty="0" smtClean="0"/>
              <a:t>Syntax to identify an ACL </a:t>
            </a:r>
            <a:r>
              <a:rPr lang="en-GB" dirty="0"/>
              <a:t>with a name instead of </a:t>
            </a:r>
            <a:r>
              <a:rPr lang="en-GB" dirty="0" smtClean="0"/>
              <a:t>a number: slightly </a:t>
            </a:r>
            <a:r>
              <a:rPr lang="en-GB" dirty="0"/>
              <a:t>different</a:t>
            </a:r>
            <a:r>
              <a:rPr lang="en-GB" dirty="0" smtClean="0"/>
              <a:t>.</a:t>
            </a:r>
          </a:p>
          <a:p>
            <a:endParaRPr lang="en-GB" dirty="0"/>
          </a:p>
        </p:txBody>
      </p:sp>
      <p:pic>
        <p:nvPicPr>
          <p:cNvPr id="4" name="Picture 3"/>
          <p:cNvPicPr>
            <a:picLocks noChangeAspect="1"/>
          </p:cNvPicPr>
          <p:nvPr/>
        </p:nvPicPr>
        <p:blipFill>
          <a:blip r:embed="rId3"/>
          <a:stretch>
            <a:fillRect/>
          </a:stretch>
        </p:blipFill>
        <p:spPr>
          <a:xfrm>
            <a:off x="1021961" y="3392566"/>
            <a:ext cx="8829405" cy="541077"/>
          </a:xfrm>
          <a:prstGeom prst="rect">
            <a:avLst/>
          </a:prstGeom>
        </p:spPr>
      </p:pic>
      <p:pic>
        <p:nvPicPr>
          <p:cNvPr id="5" name="Picture 4"/>
          <p:cNvPicPr>
            <a:picLocks noChangeAspect="1"/>
          </p:cNvPicPr>
          <p:nvPr/>
        </p:nvPicPr>
        <p:blipFill>
          <a:blip r:embed="rId4"/>
          <a:stretch>
            <a:fillRect/>
          </a:stretch>
        </p:blipFill>
        <p:spPr>
          <a:xfrm>
            <a:off x="1021961" y="4213080"/>
            <a:ext cx="8829406" cy="496943"/>
          </a:xfrm>
          <a:prstGeom prst="rect">
            <a:avLst/>
          </a:prstGeom>
        </p:spPr>
      </p:pic>
      <p:pic>
        <p:nvPicPr>
          <p:cNvPr id="6" name="Picture 5"/>
          <p:cNvPicPr>
            <a:picLocks noChangeAspect="1"/>
          </p:cNvPicPr>
          <p:nvPr/>
        </p:nvPicPr>
        <p:blipFill>
          <a:blip r:embed="rId5"/>
          <a:stretch>
            <a:fillRect/>
          </a:stretch>
        </p:blipFill>
        <p:spPr>
          <a:xfrm>
            <a:off x="1021961" y="5124316"/>
            <a:ext cx="8829405" cy="517360"/>
          </a:xfrm>
          <a:prstGeom prst="rect">
            <a:avLst/>
          </a:prstGeom>
        </p:spPr>
      </p:pic>
    </p:spTree>
    <p:extLst>
      <p:ext uri="{BB962C8B-B14F-4D97-AF65-F5344CB8AC3E}">
        <p14:creationId xmlns:p14="http://schemas.microsoft.com/office/powerpoint/2010/main" val="101086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Verifying </a:t>
            </a:r>
            <a:r>
              <a:rPr lang="en-GB" dirty="0" smtClean="0"/>
              <a:t>ACLs</a:t>
            </a:r>
            <a:endParaRPr lang="en-GB" dirty="0"/>
          </a:p>
        </p:txBody>
      </p:sp>
      <p:sp>
        <p:nvSpPr>
          <p:cNvPr id="3" name="Content Placeholder 2"/>
          <p:cNvSpPr>
            <a:spLocks noGrp="1"/>
          </p:cNvSpPr>
          <p:nvPr>
            <p:ph idx="1"/>
          </p:nvPr>
        </p:nvSpPr>
        <p:spPr/>
        <p:txBody>
          <a:bodyPr>
            <a:normAutofit/>
          </a:bodyPr>
          <a:lstStyle/>
          <a:p>
            <a:r>
              <a:rPr lang="en-GB" b="1" dirty="0" smtClean="0"/>
              <a:t>show </a:t>
            </a:r>
            <a:r>
              <a:rPr lang="en-GB" b="1" dirty="0" err="1"/>
              <a:t>ip</a:t>
            </a:r>
            <a:r>
              <a:rPr lang="en-GB" b="1" dirty="0"/>
              <a:t> interface</a:t>
            </a:r>
            <a:r>
              <a:rPr lang="en-GB" dirty="0"/>
              <a:t> </a:t>
            </a:r>
            <a:r>
              <a:rPr lang="en-GB" dirty="0" smtClean="0"/>
              <a:t>can </a:t>
            </a:r>
            <a:r>
              <a:rPr lang="en-GB" dirty="0" err="1" smtClean="0"/>
              <a:t>beused</a:t>
            </a:r>
            <a:r>
              <a:rPr lang="en-GB" dirty="0" smtClean="0"/>
              <a:t> </a:t>
            </a:r>
            <a:r>
              <a:rPr lang="en-GB" dirty="0"/>
              <a:t>to verify the ACL on the </a:t>
            </a:r>
            <a:r>
              <a:rPr lang="en-GB" dirty="0" smtClean="0"/>
              <a:t>interface.</a:t>
            </a:r>
          </a:p>
          <a:p>
            <a:r>
              <a:rPr lang="en-GB" b="1" dirty="0" smtClean="0"/>
              <a:t>show </a:t>
            </a:r>
            <a:r>
              <a:rPr lang="en-GB" b="1" dirty="0"/>
              <a:t>access-lists</a:t>
            </a:r>
            <a:r>
              <a:rPr lang="en-GB" dirty="0"/>
              <a:t> </a:t>
            </a:r>
            <a:r>
              <a:rPr lang="en-GB" dirty="0" smtClean="0"/>
              <a:t>followed </a:t>
            </a:r>
            <a:r>
              <a:rPr lang="en-GB" dirty="0"/>
              <a:t>by the access list number or </a:t>
            </a:r>
            <a:r>
              <a:rPr lang="en-GB" dirty="0" smtClean="0"/>
              <a:t>name can be used to </a:t>
            </a:r>
            <a:r>
              <a:rPr lang="en-GB" dirty="0"/>
              <a:t>view an individual access </a:t>
            </a:r>
            <a:r>
              <a:rPr lang="en-GB" dirty="0" smtClean="0"/>
              <a:t>list.</a:t>
            </a:r>
          </a:p>
          <a:p>
            <a:endParaRPr lang="en-GB" dirty="0"/>
          </a:p>
          <a:p>
            <a:endParaRPr lang="en-GB" dirty="0"/>
          </a:p>
        </p:txBody>
      </p:sp>
    </p:spTree>
    <p:extLst>
      <p:ext uri="{BB962C8B-B14F-4D97-AF65-F5344CB8AC3E}">
        <p14:creationId xmlns:p14="http://schemas.microsoft.com/office/powerpoint/2010/main" val="300464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404"/>
            <a:ext cx="10515600" cy="1325563"/>
          </a:xfrm>
        </p:spPr>
        <p:txBody>
          <a:bodyPr/>
          <a:lstStyle/>
          <a:p>
            <a:r>
              <a:rPr lang="en-GB" dirty="0"/>
              <a:t>The access-class </a:t>
            </a:r>
            <a:r>
              <a:rPr lang="en-GB" dirty="0" smtClean="0"/>
              <a:t>Command</a:t>
            </a:r>
            <a:endParaRPr lang="en-GB" dirty="0"/>
          </a:p>
        </p:txBody>
      </p:sp>
      <p:pic>
        <p:nvPicPr>
          <p:cNvPr id="4" name="Picture 3"/>
          <p:cNvPicPr>
            <a:picLocks noChangeAspect="1"/>
          </p:cNvPicPr>
          <p:nvPr/>
        </p:nvPicPr>
        <p:blipFill>
          <a:blip r:embed="rId3"/>
          <a:stretch>
            <a:fillRect/>
          </a:stretch>
        </p:blipFill>
        <p:spPr>
          <a:xfrm>
            <a:off x="838200" y="1417967"/>
            <a:ext cx="5623441" cy="3481836"/>
          </a:xfrm>
          <a:prstGeom prst="rect">
            <a:avLst/>
          </a:prstGeom>
        </p:spPr>
      </p:pic>
      <p:pic>
        <p:nvPicPr>
          <p:cNvPr id="5" name="Picture 4"/>
          <p:cNvPicPr>
            <a:picLocks noChangeAspect="1"/>
          </p:cNvPicPr>
          <p:nvPr/>
        </p:nvPicPr>
        <p:blipFill>
          <a:blip r:embed="rId4"/>
          <a:stretch>
            <a:fillRect/>
          </a:stretch>
        </p:blipFill>
        <p:spPr>
          <a:xfrm>
            <a:off x="838200" y="5106837"/>
            <a:ext cx="5672410" cy="1560663"/>
          </a:xfrm>
          <a:prstGeom prst="rect">
            <a:avLst/>
          </a:prstGeom>
        </p:spPr>
      </p:pic>
      <p:sp>
        <p:nvSpPr>
          <p:cNvPr id="6" name="Rectangle 1"/>
          <p:cNvSpPr>
            <a:spLocks noChangeArrowheads="1"/>
          </p:cNvSpPr>
          <p:nvPr/>
        </p:nvSpPr>
        <p:spPr bwMode="auto">
          <a:xfrm>
            <a:off x="7280695" y="1138744"/>
            <a:ext cx="444708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2800" b="0" i="0" u="none" strike="noStrike" cap="none" normalizeH="0" baseline="0" dirty="0" smtClean="0">
                <a:ln>
                  <a:noFill/>
                </a:ln>
                <a:solidFill>
                  <a:schemeClr val="tx1"/>
                </a:solidFill>
                <a:effectLst/>
              </a:rPr>
              <a:t>Security of administrative lines can be improved by restricting VTY access.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800" dirty="0" smtClean="0"/>
              <a:t>The </a:t>
            </a:r>
            <a:r>
              <a:rPr lang="en-GB" sz="2800" dirty="0"/>
              <a:t>command syntax of the</a:t>
            </a:r>
            <a:r>
              <a:rPr lang="en-GB" sz="2800" b="1" dirty="0"/>
              <a:t> access-class </a:t>
            </a:r>
            <a:r>
              <a:rPr lang="en-GB" sz="2800" dirty="0"/>
              <a:t>command is:</a:t>
            </a:r>
          </a:p>
          <a:p>
            <a:pPr algn="ctr"/>
            <a:r>
              <a:rPr lang="en-GB" sz="2800" dirty="0"/>
              <a:t>Router(</a:t>
            </a:r>
            <a:r>
              <a:rPr lang="en-GB" sz="2800" dirty="0" err="1"/>
              <a:t>config</a:t>
            </a:r>
            <a:r>
              <a:rPr lang="en-GB" sz="2800" dirty="0"/>
              <a:t>-line)# </a:t>
            </a:r>
            <a:r>
              <a:rPr lang="en-GB" sz="2800" b="1" dirty="0"/>
              <a:t>access-class</a:t>
            </a:r>
            <a:r>
              <a:rPr lang="en-GB" sz="2800" dirty="0"/>
              <a:t> </a:t>
            </a:r>
            <a:r>
              <a:rPr lang="en-GB" sz="2800" i="1" dirty="0"/>
              <a:t>access-list-number</a:t>
            </a:r>
            <a:r>
              <a:rPr lang="en-GB" sz="2800" dirty="0"/>
              <a:t> { </a:t>
            </a:r>
            <a:r>
              <a:rPr lang="en-GB" sz="2800" b="1" dirty="0"/>
              <a:t>in </a:t>
            </a:r>
            <a:r>
              <a:rPr lang="en-GB" sz="2800" dirty="0" smtClean="0"/>
              <a:t>|</a:t>
            </a:r>
            <a:r>
              <a:rPr lang="en-GB" sz="2800" dirty="0"/>
              <a:t> </a:t>
            </a:r>
            <a:r>
              <a:rPr lang="en-GB" sz="2800" b="1" dirty="0"/>
              <a:t>out</a:t>
            </a:r>
            <a:r>
              <a:rPr lang="en-GB" sz="28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48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Access Control Lists</a:t>
            </a:r>
            <a:endParaRPr lang="en-GB" b="1" dirty="0"/>
          </a:p>
        </p:txBody>
      </p:sp>
      <p:sp>
        <p:nvSpPr>
          <p:cNvPr id="3" name="Content Placeholder 2"/>
          <p:cNvSpPr>
            <a:spLocks noGrp="1"/>
          </p:cNvSpPr>
          <p:nvPr>
            <p:ph idx="1"/>
          </p:nvPr>
        </p:nvSpPr>
        <p:spPr>
          <a:xfrm>
            <a:off x="838200" y="2068513"/>
            <a:ext cx="10515600" cy="4132262"/>
          </a:xfrm>
        </p:spPr>
        <p:txBody>
          <a:bodyPr>
            <a:normAutofit/>
          </a:bodyPr>
          <a:lstStyle/>
          <a:p>
            <a:r>
              <a:rPr lang="en-GB" dirty="0"/>
              <a:t>On a Cisco router, </a:t>
            </a:r>
            <a:r>
              <a:rPr lang="en-GB" dirty="0" smtClean="0"/>
              <a:t>one </a:t>
            </a:r>
            <a:r>
              <a:rPr lang="en-GB" dirty="0"/>
              <a:t>can configure a simple firewall </a:t>
            </a:r>
            <a:r>
              <a:rPr lang="en-GB" dirty="0" smtClean="0"/>
              <a:t>for basic </a:t>
            </a:r>
            <a:r>
              <a:rPr lang="en-GB" dirty="0"/>
              <a:t>traffic filtering capabilities using ACLs. </a:t>
            </a:r>
            <a:endParaRPr lang="en-GB" dirty="0" smtClean="0"/>
          </a:p>
          <a:p>
            <a:endParaRPr lang="en-GB" dirty="0" smtClean="0"/>
          </a:p>
          <a:p>
            <a:r>
              <a:rPr lang="en-GB" dirty="0" smtClean="0"/>
              <a:t>ACLs can be used to </a:t>
            </a:r>
            <a:r>
              <a:rPr lang="en-GB" dirty="0"/>
              <a:t>stop traffic or permit only specified traffic on </a:t>
            </a:r>
            <a:r>
              <a:rPr lang="en-GB" dirty="0" smtClean="0"/>
              <a:t>networks.</a:t>
            </a:r>
          </a:p>
          <a:p>
            <a:endParaRPr lang="en-GB" dirty="0" smtClean="0"/>
          </a:p>
          <a:p>
            <a:r>
              <a:rPr lang="en-GB" dirty="0" smtClean="0"/>
              <a:t>ACLs </a:t>
            </a:r>
            <a:r>
              <a:rPr lang="en-GB" dirty="0"/>
              <a:t>on a Cisco router </a:t>
            </a:r>
            <a:r>
              <a:rPr lang="en-GB" dirty="0" smtClean="0"/>
              <a:t>are </a:t>
            </a:r>
            <a:r>
              <a:rPr lang="en-GB" dirty="0"/>
              <a:t>part of </a:t>
            </a:r>
            <a:r>
              <a:rPr lang="en-GB" dirty="0" smtClean="0"/>
              <a:t>any </a:t>
            </a:r>
            <a:r>
              <a:rPr lang="en-GB" dirty="0"/>
              <a:t>security solution. </a:t>
            </a:r>
          </a:p>
        </p:txBody>
      </p:sp>
    </p:spTree>
    <p:extLst>
      <p:ext uri="{BB962C8B-B14F-4D97-AF65-F5344CB8AC3E}">
        <p14:creationId xmlns:p14="http://schemas.microsoft.com/office/powerpoint/2010/main" val="228862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160337"/>
            <a:ext cx="10515600" cy="987428"/>
          </a:xfrm>
        </p:spPr>
        <p:txBody>
          <a:bodyPr>
            <a:normAutofit/>
          </a:bodyPr>
          <a:lstStyle/>
          <a:p>
            <a:pPr algn="ctr"/>
            <a:r>
              <a:rPr lang="en-GB" b="1" dirty="0" smtClean="0"/>
              <a:t>ACLs</a:t>
            </a:r>
            <a:endParaRPr lang="en-GB" b="1" dirty="0"/>
          </a:p>
        </p:txBody>
      </p:sp>
      <p:sp>
        <p:nvSpPr>
          <p:cNvPr id="3" name="Content Placeholder 2"/>
          <p:cNvSpPr>
            <a:spLocks noGrp="1"/>
          </p:cNvSpPr>
          <p:nvPr>
            <p:ph idx="1"/>
          </p:nvPr>
        </p:nvSpPr>
        <p:spPr>
          <a:xfrm>
            <a:off x="307975" y="1257308"/>
            <a:ext cx="6292850" cy="5205413"/>
          </a:xfrm>
        </p:spPr>
        <p:txBody>
          <a:bodyPr>
            <a:normAutofit fontScale="85000" lnSpcReduction="20000"/>
          </a:bodyPr>
          <a:lstStyle/>
          <a:p>
            <a:r>
              <a:rPr lang="en-GB" dirty="0"/>
              <a:t>An ACL is a series of IOS commands that control whether a router forwards or drops packets based on information found in the packet header. </a:t>
            </a:r>
            <a:endParaRPr lang="en-GB" dirty="0" smtClean="0"/>
          </a:p>
          <a:p>
            <a:r>
              <a:rPr lang="en-GB" dirty="0" smtClean="0"/>
              <a:t>ACLs </a:t>
            </a:r>
            <a:r>
              <a:rPr lang="en-GB" dirty="0"/>
              <a:t>are among the most commonly used features of Cisco IOS software.</a:t>
            </a:r>
          </a:p>
          <a:p>
            <a:r>
              <a:rPr lang="en-GB" dirty="0"/>
              <a:t>When configured, ACLs perform the following tasks:</a:t>
            </a:r>
          </a:p>
          <a:p>
            <a:pPr lvl="1"/>
            <a:r>
              <a:rPr lang="en-GB" dirty="0"/>
              <a:t>Limit network traffic to increase network performance. </a:t>
            </a:r>
          </a:p>
          <a:p>
            <a:pPr lvl="1"/>
            <a:r>
              <a:rPr lang="en-GB" dirty="0"/>
              <a:t>Provide traffic flow </a:t>
            </a:r>
            <a:r>
              <a:rPr lang="en-GB" dirty="0" smtClean="0"/>
              <a:t>control</a:t>
            </a:r>
          </a:p>
          <a:p>
            <a:pPr lvl="1"/>
            <a:r>
              <a:rPr lang="en-GB" b="1" dirty="0" smtClean="0"/>
              <a:t>Provide </a:t>
            </a:r>
            <a:r>
              <a:rPr lang="en-GB" b="1" dirty="0"/>
              <a:t>a basic level of security for network access</a:t>
            </a:r>
            <a:r>
              <a:rPr lang="en-GB" dirty="0"/>
              <a:t>. </a:t>
            </a:r>
          </a:p>
          <a:p>
            <a:pPr lvl="1"/>
            <a:r>
              <a:rPr lang="en-GB" dirty="0"/>
              <a:t>Filter traffic based on traffic type. </a:t>
            </a:r>
            <a:endParaRPr lang="en-GB" dirty="0" smtClean="0"/>
          </a:p>
          <a:p>
            <a:pPr lvl="1"/>
            <a:r>
              <a:rPr lang="en-GB" dirty="0" smtClean="0"/>
              <a:t>Screen </a:t>
            </a:r>
            <a:r>
              <a:rPr lang="en-GB" dirty="0"/>
              <a:t>hosts to permit or deny access to network services. </a:t>
            </a:r>
            <a:endParaRPr lang="en-GB" dirty="0" smtClean="0"/>
          </a:p>
          <a:p>
            <a:r>
              <a:rPr lang="en-GB" dirty="0" smtClean="0"/>
              <a:t>By </a:t>
            </a:r>
            <a:r>
              <a:rPr lang="en-GB" dirty="0"/>
              <a:t>default, a router does not have ACLs configured; therefore, by default a router does not filter traffic. </a:t>
            </a:r>
          </a:p>
        </p:txBody>
      </p:sp>
      <p:sp>
        <p:nvSpPr>
          <p:cNvPr id="4" name="AutoShape 2" descr="data:image/png;base64,iVBORw0KGgoAAAANSUhEUgAAAqgAAAHqCAYAAADIwLymAAAgAElEQVR4XuydB5wdZbn/n5lzzpZsNsmmN9J7QJLQO4g0RaTZuaJeG6jXcotdLKjXckWvgFhB9C92yqWIShRpKZDECElIIAmpm57t5ZyZ+X+ed+ad886cmXnf98zZzZ7d53j3btgz9Zm3fOf3lNd4ak+XAyk+jmOAaZpgOQA9+V6wLAvAMMAxDbBtG8DMsKMb3llMxxTOZkPOxP0NMAz3x3Ec9oP/Hkgffk3iNVqODVYBwElxqabhMDtlzQxks1lmS2Y3cCCTyQCwf+PH/c3tyG2T5tzu8UzX7gaA5Tjs+Vl4Esd9hnjf+DG954fbix/H4NcX/bSi7MaOZ5pgGgC1mSwYTvEY4fuxDfDbBG8buH+x0Qavp7/bjOE9EN4EeDv2f9vB7hV+fja47d5/nl7753ZPuh9uNbRZ+LjgPRf+3EwTu6UBZgX7Fd5ZocBbZn9b3j0fby/8/rnd8f7Z/frm9/qPwmXqjT3Ftquyn7iNCTbkjAyY4I534XYQvtSo45c8d8n9lR4juf/K7imTsj3hvVfiE75O/t9iP4q8l9D4JbvfkmcScfk6x5Ddv+xYsv1lttV5ftHXktx+ZG04qv3K7lk8pri/zn78GEZxgJCZKvL7DCRP/vJrSm7/sv2jzi7bJ3gj5Y9fbB73uERmvJL+ye3m8UXc/gYBqsy03kToQTMBKgFqYIAkQFUcotT6me5WBKh6FiNADdmLAFW5ARGglpqKAFXtBYUAVbmblbchKaiu3UhBDbYfUlBJQfXVGAU1kRTUYP9JqwDG2Z4UVLV5jhTUdAo+ASoBqlpP6+OtCFAJUKOaGAEqASoBavmDLwFqOhdvWvsRoBKgljt+kYu//HGv4nsSoBKgEqAGLUAxqGiP8mO4KAYVY9jSAQIpqOnsR4Ca0n4Ug6rEWuTiVzJT+RsRoBKgEqASoJa2AQLU8kdVAlQZoMsSXmT7y54NASoBKimolMUfO05QFj9l8Yezt8VqBUkTDGXxUxY/ZfF7L86h+F+KQZWhqfs9ASoBKgEqASoBqlBCjMWuUJkp1iaozJTaRBq3FWXx69mPsvhD9qIsfuUGRFn8paaiJKkBniSFThqEjbxlQ28hD4VCAQzT9GtoOoZblojqoEaPA1xBzRgm5HI5VvuU10FltRH9OmFUB5XqoAbbECmolVNQVepoJoV4xM3ySS7acAyqeAyZa9dXPTQFIBVAjTt31N91qxCX2FmogaxKSqq2YfOOpLJC2jqYYv3dqOcnq2csuuhl1xp1P2IN6XLsJ3t+8mtKV0fXlMRwyu5Jd/+S+5HU8Y7u88Xqo2IZVbmtoo4WqpOtUAkk0M68/ygdv9wvJGVGpTH0snuS1UGV7Q9enfC48Td1HVQC1MoU6idA9TpUqPIwFeqPH6IJUAlQ+8LFT4Aqw6Li9wSoBKj+y6ImXHozXqCxSYEu7AAgQJV1VlJQ06zmRAoqxaBSDKpsjIn/vlIuflJQBeiKmWhJQS1thwSoBKgEqPHjsxS4SUEtf/IT9+zrLH5SUElBdV0y7lK/MtcgbksKKimopKAmj++yCZJc/OnsJ6uCLLO/ros+fLW6+5OLP2zB5Cok8ueX7gWFXPyV4VMGDCwmVEj2sRwbrAK5+JNMHGU33J6SpFyrUZJUug5KCqqe/SgGNWgvAlQCVL0eFIxrphhUAlTd9tMn2xOgumalpU5DE5wnYfHQWf4S4//2XBi+GyiU1EKAmq67EqDq2Y8AlQBVbAOUJKWWhS62moD9hPFcpjZG91RKkmJcEVMmjpKkFMd3AlQC1KimQkudypx8ih2szM0IUPUMR4BKgEqAKrQByuL3jREF2DLopix+vfG3z7buM0AFA2ynAMEYVMtVK00HDExjF5dTDClwaRK0uCLKwhYMAMtxwLIssFAVdAy/VBhux10ZpKCSgsotMJiWOqUkqWK7pix+9WmEkqTSuXh1Y0jDT0Z3f4pBDVuQYlA917BrGNMRnQo25EwDTNON7RTjO2Xkrj6EVGbLPgVU24aMiXVQM14dVAvAsAHVORdQhckjYD/kSH0XRfh4BKjltxFSUI+tghp+crgyjjt2YP/BOsLeFl4/EWPG8BvHDNU1Cx2QJ6vFAawZquOpM24ZYEPWzLD16OOOL2uZuhN06fG8+soxLjb5+WVbhF/owuOZ2vgVZx+3ZnS8izB8dSXHEV7+9e7E3VrneUcdP5Pc/Ep2Kbl+SR1Z2fWJs7Fs22j7BJ+fyjHEbXSS/CIVvpR1gGUKIL/ncvunrE2VU5kqYD/JCeLHL3dHM1QoVeX5BYGktP/qHEN8/pHP96k9XZqPOGwRKjOVRsU0wS3MnzGhCKhO3hv8EFD54+ELHgSjhghQZVFUsiEi3fcEqASogRc+jRmHABVj2glQdUYgAtTQC48mvYTtR4CaLgYWhTTZS2BS+yZA1en9Cdv2nYJKgCpOUmHYp0L98Y2SykyV2oYUVN0BT0+BLJUn9M6nC1gyBYsU1LQu9uLz01G+inuRgqrXA0KAramg496koGpZnBRUUlDjGwyVmQq9oVIWv9boorsxAaquxQhQdS1WrmIedR5y8atbn1z8rq0IUNXbDEYxsJqWecuG3kIeCoUCGKbpJ9g4BndNuwelGNSgccnFTytJiQMOFerXGnxKNiZA1bUfAaquxQhQRQuQgpqu/ejvTYCqZTMCVFJQSUGlOqhag0afbUyAqmtaAlRdixGgEqCWFw5R2tI0Qtb9nQlQtXosASoBKgEqAarWoNFnGxOg6pqWAFXXYgSoBKgEqF4boCSpNMNH5falJCnXllQHNdimKIufsvjLBRbK4qcsfopBVZ+jKQbVm4MF2VWWY0VlpigGlRW5L/dDMagUg0oxqOX2ntL9VBRU0d6hMsOJFxI1QVaiDipCCj82/uaTiopVwnUk9ZWdyiqouueXlZnSOZ7KtiVVBMqog6pyHv7spHV0IV2Znyj76Vwf9pd0H7UY1Ng6oqGloMPXIruXtHWA+7vMVOn9aNbJ0kySCr48lz7ptHVQcTGhNB/Z86OlThWtSwoqKahRTYUU1OpTUAlQS120sQAhGR/DVYhlQFECICkLzeuq1wSowSdAgJquDq8iPvibEaAGLUaAqtuCYrYnQCVAJUANWmAgLHUafiakoOoqYqSg6k4ROhBOCqo3b8StVEYKqm7z0yozRQoqufjJxZ/QxagOKtVB1R6BU+xAgEqAmtR8SEElBVW0ALn4U4aYkIs/xWxVwV1JQSUFlRRUUlDDbYBiUIMW0VEXcU+KQU0JCBEhEjrPgFz85OLXDZMJbE+AWkHKTHEoAlQCVAJUAlQC1KAFKAY1eVIhFz+5+JMBUD/JSKcOKrn4ycVPLn5y8QPVQU3x9lfBXcnFTy5+cvGrtwFSUElBJQWVuXJcM9BSp2EFIgO2bUPGBMjlMpDJZMB28mwjzBA3/CByvmRsULNwIgrl6sz3WNeUlbYxACzHAcuywMKH5Rj+crXucyMFlRRUUlBJQSUFVceFTgoqKaikoMYTCWXx69CaphJoOTZYBcZyZX+oDirVQaU6qGV3n0BGK3uR8uoEspc7w/BfjMF7kQuHTMnqoMrKL4VjUHXuBAv112RzYIZqYeoco5x9xXsSX3d1wItfY6XqsJar4sjqMMruKXz9YdvL9tcJwYs8FruAooonO1/J9XHhICZLHsUPV+wITlL8v8MhGrr3nzqG2BNgZP1MtU/o2i8qSSruGNF/13PRlybpJd+Z7v2UPr/k42dUDStsJzYlQ2PsKudeqA6q4gOiGFRSUElBHXgKanjQI0CVD2gEqEUbHVNA9U9OgEqAGt1vy4G64MseASqYpgl5y4beQh4KhQIYpum7hx2Du6ZdQ5GLP9hgSEElBZUUVDlUxW1BgKqn4ITVNFJQ0ylYqRRUAlQAUlATGyAB6p4u/REuYFKTAJVc/LGdjOqgUh3U8vFTvicBqv7wTQoqKajk4vcEs4ilbsnFL3tpE/oPufjlk1R/bEEufnLxk4ufXPwlQCxZqjNpbKIYVLROaRa1jmpU1TGopKCSgiqBF52+ED0/kYufFFRSUElB9SzAEnPEn9BSfuGYNxvc7fkHX4T4j+zFi0/tmKRXEksXSgoyTTdRwgwlS8jOkfT9QFjqlBRUUlATXwIk7Z1iUGVqWfLkRklSev2PkqT0ZhxKklK0FymopKCSgkoKKimowTZAWfyKE0hEJn3xrZKSpChJKrodkYJKMahKIwwBKgEqASoBKgEqAapoAUqSSi50LwUsSpJK5A+p/aQhAuTiJxc/ufjJxU8ufqUXvUpslDRopykzpTIZVAJQ+TEwBjWXyWrVQS1RmiQxsLJ7SruSkKzQtux5Y71a1U/kvYQWKpHdb/hcUafXOYYMUBOP5dXqjYrDVQ1b0DBfSS1UPIesDmqJvcL1VCPan479xOvX2Y9fVzn7iPeUkRhQfvzk9ivbPwodZPvEtQ2V6K3wNrL2W7Rz6MWUX7iT7v5lfZ9c/DILed+TgkoKKimoA0NBJUAtPoe0MYAEqKW9WgcQZBM8AWryBEuAmq79iXsToEa2NSozRStJxQ9CVGaKykwpvgMqb0aASoDqW4AU1FT9hhTUtApguv1JQZW8wDxFMahKHZwUVFJQSUElBZVc/ME2QC5+yQSbJGuRiz9QfURHuSYXf5TyKkcZcvHTSlLyViJsQStJ0UpSVGZKq8tExtLxI1AMatCWskmfXPzpXKzk4k9Zx1YQIGVtNVogSJEAAgAUg6o29obB1v9vikFVM2Bfb0UKKimopKCSgkoKKimoogUIUAlQk9hDBt3k4icXf0XYlQCVAJUAlQCVAJUAlQC1aIGoJD0ZlIn2oySpdAp+wJYKYjK5+MnFrwXE5OInFz+5+LW6jIKL3ymu5oUuRCGRJqx42cKgrjKxEqASoFYWUNXLbPHzim2QykwpUFnC8EIufrWxl1z83vKQfJlHlclCzbSV2YoUVFJQSUE9dgpqSf1Pb8R0wApcFAIobuv+OBCcvmwIA6psnJF9LxtdkvbHOqi1ZhYMiIcU+fnVXaxRx+qLLO40NgnvK7t/Q+Zjl1wMB7zY9iWJsTOFZye7VryUkvNI6thGjznFVi17fvJrSldoP22SnO7+JS+IkHz9MvsFFchyYDdUpUWl1pNw0rRLT8vqCMueP+s+oUoYWjap8EILJf2fsvhlw6n7PQEqASoBajUBqqei+pfsTmQEqGEFVG38i1LvGHClBCzZ2WUTLAFqsgVl9pMtEiDbXxcww1eruz8BatCCqQFVAviy5w8EqLIhrH++J0AlQCVAJUDVHW1IQS21mHTSE3aRbUuASoBaqT4pa2vR56lyBZUA1XVCcFeK6YhOCRtypgGmyV1yBlMqOQzqNry+3J4AlQCVAJUAVXeMIUAlQBUtQC7+sIKv51YnBZUUVM0xmFaSopWk4psMrSRFK0lpDiiRm+vHoJKLP2xIikGNgGWve1IManQvlamKui56cvGHAF0zZrW0T6dbycokBZUU1KQJmrL4KYtfnAS4BwF/yz48PQBfkEqyeb3Adx5zaZpugkbaoHzxmvAKCwVZFJvsLtS+J0CNsxMlSam1oBgAI0BNNB8Bqqx1kYufechDoC1rNzKr8u8NSpJSMxW5+F07GYEQDQAnIQMQtycFlRRUtR6WvBUBKgFqlAUoBlWv35RuTVn8PgyVpWYSoBKgVmKGS3kMAlQC1MgJ0pMueSQVglTgx8ty9AfBkDBqg7s9/5CCGqN0xbyhx5eZIhd/2JLk4i9tW1RmigCVADUejqRKKGXxpyTLCu1OgEqASoAatEB/uPilA2RIwS/WQXUBFbxQCV6OhYc8xB1Xej6F8UT1GFgHtcbI+HVQo/aTH8sFjHJdbGnraKqWmVKJ8ZTfa+l9JtVwVHhUkDaGMiPJ8ZHdk8x+sv3F5yfbNtoeQUBVOYa4TdqFAmT7y65HFkMZB5+y46q0HbffqW5Z3C5gP8nuPNSrtP/4kkbgCLr3FWU/nWOkXQlMZj1y8css5H1PgEqASoBKgKoyXKgO8ASobgiQjoJVYltJiJHseRGgEqDK2kjS9wSo0eCdxqbivgSoipYkQCVAJUAlQFUZLghQS61ECmp0yyEFNblHyfoSKagpY2AjsvhlNg8ApHB6nf1UxlGmUFOSlJqpCFAJUAlQCVBVRgvVgZoUVFJQCVAJUJMsQC7+PV3yejaJbYjqoFId1PgGQln8lMWvAnVx20hhj2JQmekoBrW8VkYufnLxl9dyPMGGYlB980nH6jIMTQqqotFIQSUFlRRUUlBVhgvVgZoUVFJQSUElBZUU1HgLEKCqzDgx9TwtxwargLVAFQ8SsRkV6qdC/SLQUJmpYCeRwh4pqKSglj/8UhZ/KAZR2t9Car0sC198NJFVKiT+W9n1UAwqxaBKuj+5+AlQycVPdVBTUELCrrIJKlxmiMpMcdej2lszlZlSs1NcE6UyU+r9ngC1tG/KWh/FoFIMqlIPIxc/ufjJxV95F38UIEmhVLgMXt/U75+OG4+JKwyx3/5CCXYgTtOfGMqpExM4v2yKSXBfeXVQTe8QOvfNj8oVpHJjUMNXp3sNaV3UMoVNdn0YJqH70bnHeEBwH5oJ6RSsKPvpXF8mbft11GJQVaowRI+Pyf0jrMDq3Ltr/+SlfmXPL33bUUvhia1jqra75yUpvVoztCS2tv10JPAIY+meT9velMWvZjICVAJUAlQCVBkwqY0mXl8iQA2YS2WyK5noCVB1mlzJtmFAjnsGBKheny15IVAjTALU8popxaAq2o0AlQCVAJUAlQA1aAFSUElBTZpCZS8dpKAqAkjMqlWkoErtRzGoFIMa30iozBSVmUoaQsjFnwFy8cepU6UthxTUoE3IxU8ufrFFyF4Iwj3KJBe/OwVxO5iOOCXZkDMNME3DjRczDLb0HYcaKRv34wakoJKCSgoqKaikoJKCyuYzz9VLMajJLm4ZMJGCqg4xUeHGpKBK7UcKKimopKBSFr90oIjcgBRUUlB5w5DBjAiG/j4Ug1pex/P2ohhUPfOVtlGKQdWzoN7WFIOqaC9SUElBJQWVFFRSUElBJQW1qCDzLPm4aVT20kEKqiKAUAyquqGCW5KCSgoqKaikoJY3fpCCSgoqKagh6NcoHUUxqBSDKrYe2QtBeJSmGFSDYlCTpm5aSYpWkhIHlaG2klTqCdaTYOLqoGLhfvfjTmTc1vyFQs1BVz5AJE0eWMOz1syCEaqlKUN9sb2IdSB1J6doj4BeXVdZHU9ZHcq01yyrg5r2+LLJP20Manj/pGcfdS99vdCCzH6y5ytty6EOKDtfCWCF+nX4ZUdUeHWPrdY/UsbgSgxkSh5wcXyTWbr4vfj+ozP2VMJ+6lfpbkkufkWLkYvfazCBJDdc5jW5UDZl8VMWf1IXI0AlQFUcgiM3I0BNtp4MKtKWCSNAJUBN039l+xKgyizkfU+ASoAa/UbtDlDk4lfsSKHNCFAJUMtrOd54JEmSkgGazrmjFcx0dVBJQQ0+Ad3nJVtJjRTU0hZOCqppgmN6JaPIxZ84BpKLn1z85OLXwYTwhOYCArn4i+EL5VtT/xjk4idAZS/oobhZVdCsVJKUykpXqteU1H90s/hl55QF1JCLf09XOWFYwjOkJClKkorv0uTiJxc/ufg9tS88iVMMagnY6MI1ufjJxZ8EyKSgkoIKpmlC3rKht5CHQqEABimoyuMsKaikoJKCqtxdSjY0KEnKt4lMrVGxsu4xSEElBZUU1PieJetPpKBKXrCeIgVVZdwuuhCF1a4sxwargIlCSoeI3IgAlQCVALX8/kOAWkxSlE2GKlbWPQYBKgEqASoBqsrYUs42lCSlaDVKkvLclJTFH2gxHJCGYpIUGiJf4AWcFDtSaLOhliSF7QQrXxisH9lQm8n4y0CrWpDKTBUtdWxd/A6EqwDpAj4lSQVbvb79guXj+NH4ccjFTy5+cvGTgho7t1IM6uCNQcWHbjsZsG2beRj4s+aNIfzf4cnD/e/kMmViw4qavPBv4iRkgsHiGg2vQGCl6qDGJ2Hwzh+8j+ILS8TzNwEMB68RIGuYkFTqRzZhpwV8HUCK6uSy65M9PwiVqdM5HlPuIjIodI4hu3/ZsbC96bThsNooq2MqtZ9G/4lUOiX2684XoDtvuZV6Hfw/7OfFqxrbUOf/h8xWke2nnEKewoEyfv2U6ClIdk0aayJEniBq6pedM3ggPQ9I+NjMfJJSj5HPndtNfJgRd6h3L6qv2OrbkYKqaCtSUF1DucpP8UN1UIdumSmGlwSoXmdIBlQfpAynuFiAYUBOMv7IJggC1FIDymwm7pEeUPVzjIMKuOIEFJEp7+6p/oKnAqiW48D+lk5o7eyBw509kLcssG0H8O82/uC/bfy3WzkD/za8Lgfjhg+DKaOHw/jGYeo3hPdEgKoF+CWAqvj8S16wCVCpzJRKT6UYVIpBrdYYVAJUnKTVFFQC1JgSVlWvoA4OQO3KF2BfSzvsb+1iAIpqaQBKEwCVbceg1YER9bWwYOJomD1+pMr0R4AqAKbKixUBqlKzCr6DUha/ttH8HQhQCVAJUNX6TzW7+AlQCVB5Kx9ICiqC5fYDLdDS2cMUUYTNNIDKYTVrmnD23CkwbUxjYucmBTWli58UVNnkQXVQKYs/vo1QDCrFoIZbRxA01V2UBKil/Yxc/OTil83Q4vdiHzrY1gm7Dra58aXeYhdhQM2YBjTW5lz3Psaf2hjW47r4e/IWHOrodpVWT0Et/hvY3xZOHg1nzJ4Ue4kEqASoSe2XYlAVezfFoLqGohjUYIMZ6ln8FINKLn7FITS6KD+5+FXNF7OogfoLHhu/vaygV/a3wL7WTkAANb2/cQV1ZH0NTGyshwkjh8Gwmqz0+jbva4E9RztgU/NRAVZdQEVgnTiyAS5ZPB1qsqUpYQSoBKgEqNIuJt+AAJUANaqVEKBSFr/bLihJSjaKRsbYEaDKzOZ/Hx2jqA+o2xBOj3aAaRoBQB1VXwOLJzdBvQKURl10T8GCVdv3w7odh5jCygEV586mYfXwxlPmlOxGgEqASoCqPATEb0iASoBKgFpqAVJQSUFVHV4JUL0xVKhtFFdmatfhdth6sAUOt3XD3pYOwF0wnIMrnvx3Y30OxgyvYyrl5KbhUsVz75FO2HbgKDsWB9SajAmLJjfB+MZ61UeZuF1rVy/83/odbsKVV34OgbVpWC1ctWw21GQzReimLH7JC0jYYxcsbGVSDKqszVIMKsWg6oE9bo2JdaYBUJuhJKlqTpJyIOuWmxFqoYquRN4y4uuIWokDjCyzFb9PqoNarJMYrXDKcrBl5we/VLsdcMGKdVDZ9eEMzcrquG7WDBboR0iwSu8/7pxRf9epoxn5XDCoUPMjt0nxgLJt0ypoPPksvn0lP2GxzJTsWtPYL+76wC4WmkcF8tlt+2HDnoPQ0V0IKJxxgMpAFZVQbEuGAVNGN8D0sSNh4ki33JN43uaWDnhp71EfdnE/VE2XHDembNU0rulgfOrfXtwD/9xzxCtHhV3AhnkTRsNFi6cJDSRd+xP5VuX5lV5vypXAUhZS5R64ODvK7kkGqLL9/XEpdB/S/TTHjHI3pxhURcuRguq9/VMd1ECLGeoufg6oIqQSoIJfPhzbRxhQ2cuZaRKgVqAO5mAB1NXb9sOz25uLYCoonAieqoDKYXXUsFpYMmMcK/uEn47uPDy7rRkyuDCEp8ZiTOj58ydDLqP7mqM4aQLAr1e/DDsOt7suf1wa3HbgnHlTYOm08d6EQoCaZE0ZKBKgStsiKaikoJKCOlSXOhUBla8mFdUahrqCKpaZIkAVBLSULt5qB9Tu3jz8ZtUW2HW4jbnvESB9RVSIEdUFVDxWTSYD08Y2wvzJo+GZzbuh17IDgHryjLEwYYReYX0pDoQ2aOnqhZ89/SJ05W0fULOZDIwdXg+NdTmYM2EkTBs9HGpzRbe/7ByBMl2CACqDuejjkoKqIijInklffU8KqqJlSUElBTUavIb2SlIcUNE2HFBFlzu3GQGq139MN7wF7UEu/vQrCVUzoDa3dMJvVm4CjNlElTQMqCdNHwuzxjXCjDGNgIpo1OdAWxfsaemEzc1H4Uhnrw+3YqxqQ20Wegu2952roC6YOArmTVArpq84RcZuhrGodz692QdUV011663iWJHNmHDKzPFw6swJSqBKgFo0NSmo0tZJCiopqKSgDmUFlcNpEqQOVUDF7H4Go55Qw2NQCVA5sMuigJMnoGoFVFQW7/jLPyBvY/sAH1AbanJw7rxJcNbsCdpxoQfbu2HtjoOw60hHMJmKx6h6Cu2kkfVw6kzPxS6d3yuzwT93H4YH17/iL5MqAioDVQAWavD6pTNgwcSmxJMSoBKgarRKAlQCVALUoQ6oIqSKCVN8MiFAdRNWOKDyHpPxkmTEHkRJUurTTzUCanfBgjsff55luaPSyQH1tJnj4colM7TBNGytVw61wfpdhwEhOJBEZRowvDYHF/Rx3Gnc01u/6xA8vnkvU3qjANUtS2XDm0+dCwsmxUMqASoBqvoIAQSoBKgEqEMVULHMlDhhcDc/h1QCVFdBNcF16SOgih8C1KGnoN7253Wwv63LV00RUK9ZOhPOmz9ZY95N3rS3YMG9a7czEOQxrRjnee7cSYCF+I/lB0MbuvMWbD3YBmt2HIBD7T1MQeWAimWo3nX2Qr8SQfhaCVAJUDXaLwEqASoB6tAFVBe8iuWWcKKx/bJTxwRQTceH5kqXmcI7xcmU/5aVmeIu/ihAxfwgI6LMEymo6tNPtSmoj23YCX/dsDPggn/tCcfBZccLpZfUb1+65b7WLqbQYnvFVaEaanPSffp7g79s3A34wwEVY1RH1NXABy88AeoikqcIUAlQNdooASoBKgHq0AVUBxwsaIsaoVeTNJAs5ZUlExOn3PhLlBIxW6LAGk9cCIB8IAqWqXFL8vAfB0qSxL2Vi9aW3JcAACAASURBVDjYOH4d0+KZ2P4xJ8b9sL/z31z/48tFFnfz6lsihAqu/SIwu1uKdTijTinLTJYVCJLtHwXIKtfBjxt+rrLnVfKcFQuNxx1Xdn+y68nEPWhvR9nxZfYT99+6vwV+/PjzvnKKbebM2RPgutPnyi5z0H+/9UAr3PH4Rubi56tQnTFrIlx+4vSU40Oy6copYyo+U0nz8Ws0l45vXv/HGsnCR9beSu4mtBJb1FiaZAG/ukjEGDwQGh1l8Ss+Bcridw1lUB3U0IAydLP48c4ZjDJAdUHMcdzC+X7JKaG9cJjpH0B1VdRKAao4kIsNAGEV7UCAWvqSoQS6QwhQv/voWtjX2ukDKpZX+vRrlyrOQIN/s589vRnW7xaWSbUd+MRlS9kKVOW/wBKgEqCaJuQtG3oLeSgUCmCYJpu02CTlBV3xAd4MAI4NOW8lDK568IlN+02ij/svASoBavSES4DKAZXbxwVRM7DCk2MHtQa/f/eZgtp/gBpULVzlFF363hudD8p8jHO/CG0XM37JxkFSUGUaVvLE0F8K6rPb9sFvV20JuPa/cuUpbJlS+rgW6OotwM0Pr4HOXst199sOzBjbCBctOg7mjA+WxJL1C1WbkoJatFSlbKpqe5XtSEFVsZKnFIUhGt0RVsF1+ZX7MSHD4vVwMY9cLsOWQLSdvDu3GQ4Y3hKJPNZNV8GUXRcejylfBrB1ky3LAsvzX/KXDDbh8jI5pKAGTEorSQGE2JPZB5XUALA6QWD1oW6QAarfHoSyUniv6NoPTgAEqKwNDBEF9dt/XAP7Wjp9QD17zgS4/sz5suF5yH2P5ah++tSLPqBikhf+nD1nElx2wnQ/JrVSMEWASoDqwpY3YJOCGhxzCFCzgUSRMOwj/IguY+4mLkbuyDSkvh3jCVCj7WsY7sowxWfnelTED04y9qABVE9J5/GvEYDq3nsxZhbtgSsHJX1kE7Gs9cv2l8VQ8muLc7FSDGryUp1ot91HO+CWP66BjFeMH8NB/vvqU0k9jWn4t/71Bdiyr8WrmeoCKqqpWIXgvWcvYqtPydq16qhPgEqASoCa0FsIUAlQxcE2aTWmcDPiUyNP2gnSn6fQ8RdD040RLI2VVB3KY7bzEqPC4MmTptA74IJqMTZVhJ7BBKj8OTI7x7j4EVD9lywC1EGloL7YfAS2NB9lP0e6uuFoR3GFKF7qCeuSnj1nIrzrLFJP40YedPU/8vxOWL5pD4NTv2YqAGAJqmuWzYIzZk9MOXC5uxOgEqASoBKgBjK80RxsPXIDoDZDgFrVgGq6CVFcLTXQmS1k0iOfhqGbx6i6+1jeRBEToyqdhuKy+PsrBrXoqhfvG11GYpKW6PoX7YX9gBRU6UOO3SCtkpY2BvVQayfcu+ZlWPfKAegpWMEVnLwXQrFYPv773WfNh7PmVAawyrfcwN8TVdTfPrcVdhxud5dF9WqlIrBec9JsuHDh1NQ3QYBKgEqASoBKgOq1gXA2uB2KTaw6BVUBUPHWeeF+DrI8pnqwAir33LNap2wWLJadIkAVJsUqjUHdsPsw/PGf22Ht9v2B1ZoYjAqufP/f3nKjM8YMh/+6dAmrSUofuQU6ewtsidQ/b9gdAFTMl8AY3o6eAuDKWa8cbINth1pZ7CqCLAItU18xNKAmAzPGjIATJo+G02dPhFnjRvgnJkAlQCVAJUAlQB2sgCoARlDNcpVBVAgZkDmmD6l+CSpUUAXhtBw1jCuTvIvxOqh+gfzwQkWhOqjgxcqGu2g47zGuzBQ/DwIp3iu/B17v1Adwfh2Gu7IU//DqBuWW0Qnrr7o2lMWgyo4n+77EriEiKCdJSvec/Bqi9gvXoZUdu6O3AL9btRke+cf2yPXu4wB10eQmmDmmEa5cOoPgVM6lJVs89VIz3Pn0ZgaczOXvwWdgyVTvb2FAZdt63+G/xzfWw1XLZsMli4+Dhlq1F4XS/uldosZCaFEwbKasg2qU1NHTM64fiqS3W79tTVn8iqamMlOuoXSrCETZjYMLufgZ3kQuFRpOKIpqpgMiBlUCqHxgRxATlUP+b5vpHeW/xfc1oPq1W30lNPgk+PnNTHGBANyCADV6YC2Z6MtQUGUQGTekpwXUVVub4TcrN8POw23Ya0sAdURtDs6cMwFmjR0Bs8Y1wuLJoxVnF9pMxQJrdxyE7y1/ITWgIhMisCKo/tdlS2HJcWOlpydAlZqoTzYgQFU0KwEqAWpUUxnqWfyu69pzX4eWPHXtVdT4ROjmyiGWakv6yGCkPwGVvaCFFUCMNTWLZaSK3xdd+u6bXTFpTTyG5UnIpKAqDsQpVrxJA6jP7zoEn//D0ywTHxOeREBdOm0MXLV0JlsVij59a4H7122He9duT6WgckDl6usli6bBRy46IXEZWALUvn2usS+VT+3p0hCpow5DS51SHdT4xksKakghDPW26lZQOVzGA6pYDzUwyHv1dAu2myQVpxgfa0DlVQi4K0y8Hlan2FvGVKxzin+Lcu0zXA8psQSoyS8o0S+F5RWeLhdQH9uwA/73T+uYYioC6rwJI+FDFyyGE48bc2xm7yF61k17j8IjL+yEjp48U0LPnTsJxjXWxSrWL+1vgZcPtAIqsA8/vxPCgIphAxiXett158Lw2lykVQlQj01jIwVV0e6koJKCSgpq2AK2u4ADj+sU1UUPQIvLm7p1UfkHB3yscVuwihUA+He4zyv7DkNXdw+uIcrKuftI4p2D/bcRLBPTUFsD08Y3+UlJeA7ZUqeyGFQEVAahAliy//YSn5grn4Mq+7v3BsIX2BCUU/HeXdXZBALUgQ2o2w60wid//SR0FwoBQH3jSbPgw68+XnH2oM0GigX2tnTCb5/dCr9+9mW/fBWPaz177iT4+rVnEKAOlIeFQzwpqGpPgwCVAJUAVR9Qi3sUXf1cjdi67yDsO9QG25oPwvZ9B+Hg0XbYceCQX6bKNNykI1elFP7NIVX4G4NYf1sDjhs3CsY0NsD0caPguLEjYcyIYXDcmJFFmPaTloLg7EOk9w+/33uAyq89DlD9QvxKgIqrt7nnJxe/2jgcZSvVPXUV1K0HWuETv3oCuvMF5tZHBXVkXQ4+8poT4LLjp6melrYbgBZYs+MgfOL3K6Glq9dPvEI19rLjp8Pnrzi55IpJQT02D5EAVdHuBKgEqASo+oBaHNhNBqJb9x6AVRu3wqpN21xllMEnxvV5ACqAppkpwlsUqIpQ6qqpeDwXhP3tfbXT/du8KWPg9HlTYezwepg7aTTIFFT/WAKgigoqLkXsnjKYnQ+xgBrcjgB1YCqo7T15uP4Hj0JXvuC79RFQ737XBTB3QnBdeMUphDYbYBZo687DB37xBLzYfDSwIMDHLj4R3nrq3MDVEqAem4dHgKpodwJUAlQC1FILmJjkhG5sxwRW8sRz7ftKpGEwGL1n+WrY3nyQQWmtCZDHtZYw2YQVM49XSn0Y9Iv/F7ctQqkXBiAsECAqnezfXHVlv93zjh5eD6fPnQyvXTaXhRCwaIXQLYqxp7gPuvQdVNPYlliDgMffhoOL+VqnwRW9XODF71yQJhf/sQRUR0jh88Y3wwCE0y/84RnAxCi+AhT+vun1J8HrTiDlVHHKrIrN9hztgLf9aDm0dvcWXf4OwC/f9xqYN2GUfw8EqMfmcRKgKtqdAJUAlQC11ALc1e0ClxtXyT+rN22DB59ZBy9s28uAcEzOgkXDeuDyJbNg3c5DsHZ/N2zLDytx3/tw6bvwk6EUzyfWIPUnEwFYOXrid8OtTuh1DOiEHEvOamqohStOng9LZ03ykyT4MbK84r53U2GQdblXDlmBCQ5roYKnDgt1EKNc0LLhKVyfVf8YpdcuHqMYQxy90lfaOozx9WWLwJhkg3Ad06Rt421TtAFuc/tj/4R7n3u5qJwaBrzttDnw8YteJXsc9H0VWgAV1Pfe/XcGqW6Bf4CJI+vhoX97XUnoje7thWufhv+7nDKm4jGMUJm+8tq/7l313/YEqIq2JkAlQCVAjQPU4N9RKf3pw0/Ahu0umKJSOn9kFj584QnwmrNOhbq6OrbDpk2b4Kk1/4Tfrd8Ne6xhUDAyAViVufD5MqFRaqkLol0wDPIwArpguN0FC6dPgmkj62BfN8CdL3YzSMV+zVe5Gt1QD/9ywYlwypypfh1T/9iR44Sbxa8NqELMqUGAmjgCy4A7PaAGAX1faze8/ft/DCinCyeOgl++90LFmYI2q0YL/HXTHvjYb572ARXjUb94xSnwhqUzU90OAWoq81GSlKr5CFAJUAlQ5YD60Ir1cNcjT7mu+0xpXOnVpy2Aq0+ZD6fOmewf7OjRo7BixQq4/7mX4PnOWmiFOhf8/LhSdRf+CKcb5ufa4axpI2DixIn+z6hRrrvuxeYj8J47l0MbS46wA6tbcVC9dOkcuO78kwN1EaMLGxGgVr+CGgTUz/1hBTyzpTkAqA99+FKYPKpBdaqg7arUAh/79dPwl427mYKKgDppxDB45GOXp7obAtRU5iNAVTUfASoBKgFqPKB2dPfAN+95FDbudFVTWVzplNGNcONFS+HVi6bDiPoaduDu7m5Yt24dLH/mWchDBpYtmA3fXrkH2ox6P+kJt4tz4Y9wumCadYDFCV555ZUlF/vi3iPw7p/8GVo9OOVLrnIwFX/PHN8EX3/X631IJUAdrC7+IqBivcz3/XQ54HK5PPb0hvMXwQfOW6Q6TdB2VWwBjEe95DsP+4CK48NP3nkBnDxjfNl3RYBatunYjuTiV7QfASoBKgFqPKB+6zd/guc2v1ICphwofXd8qDQUwukbls2Bt5+5ACY3DS85wep16+GTD6wLQqqfmW9A1rFggtMCizNH4Ywli+D0008Hrpa2dffCXzfuYkCKCthnfvcUtHT2MLe+6NoXlVRMlXJsTPqy4fhpE+Cb77naHSgjxwlSUAeTgvq1B5+DPz+/wwfUUXU18MhHL4PGOvcFij6D3wKfvW8V3Lv2Faag4hjxttPnwicuXVb2jROglm06AlQd0xGgEqASoEYD6oZXmuErv3gosl6pG4MqJDkJZaS4C//4SaPgDQvGwrUXnBbZJe++74/wwxfawDKzbBUYPCZXS886bgQsWbKE/fAPKqW/eGYTLN+wUwqkfKUoBFIOpsXfFvzHGy+Gi05aTIBassSri+yDCVDffPsf4UBrlw+oHzx/MaCCSp+hY4Hlm3bDh+952gfUueNHwu9uvLRsAxCglm06AlQd0xGgEqASoEYD6nd+vxzWvLSztPZoGaWhcKnB+ZOamOI5aVQDLJs2FobX5WDFipXw4w3tUDCyMKF7L7xtyWS46PxzfbUUr+yBtVvhvjUvw+qt+0piS8NufJadjlCKZbLs0t/udw68atY0+NYNbyZAHeSA2tzSCQiobClTz8X/6EdfC1Mo9lRnmqz6bTGT/4yv3e8DquU48PwX31L2fRGglm06AlQd0xGgEqASoEYD6td+9SfYvGu/p6gF1VLm2o9IdsKNxSx8WWmoKLf85SdOh9efOAOWb9wF9z33UiC2NCqu1C2ZVHThO7bF4LQIqgK0oovPtuFVs6fBza0HwNqwOWG4CNVAjW4okfuXt6q8zsilv614Tf6CW3GH6eMbUD18ZsRwaLrp3yE7dWLsDUdXBHBjUP+4/hX42kPP+YC6cPIo+P0HLtY3Hu1R9Ra46JaHYNeRDvaCioB657teDaeUGYdKgJquOVAMqqL9CFAJUIcioMrqYKJNvv6bv8Dm3Qe85KXikqOqqzvxQvr4m7vwOUyMKrTCokaLxZpuarFghzPSjx8dAx3QbmWgw8n6imkUmLLnxl34thVUTX0FFeHUA1QBWl81ezp8cfVKsFY9pzhS0Gb9bYHGd78Fmj7+PjAaizHMYumx5OtxAfWnT2yAu57Y6APqh169GG48f3F/3wqdbwBY4J13/g1WbtuvDahhGFV5T1WtgxoLukKZuujzqb7iDQDDR1wCAaricyFAJUAlQC1aQFSjvvzTP8COtkLZpaHcY7lgix/TysNk6xBc+aqpcOaSxTBjxgz2d6yb+vNHHoe/HKyBdjsD84f1wr+dMweam5thT4cFW7a9As2FGmizMtBumXC4YEKPJcCp4NLnLvyggoqwwhVWF1gXHzcOvvvJD/su/qAKx/VFzUL9QiWC4rIG0QORrA6orNC9bHhzV7VS+0ReC64iJnxk1xs+U9TpxWO0/+RXcPSWH4LT1lZykbWnnwRNn/8Y1CyaW1JQXRdQP/3bp+HJLXt9QP3e286CCxdMUTMMbTWoLECAOnAeJwGq4rMgQCVAJUCNBtTP3PJD2G+OgEw254MmS47ys+3jS0NxkMD+1WB1wJLGPFxy4iw45/RiQX88KyY83f3kBli1tTmQgX/lSbPhG289378wrKmKPwitr+xphjuf2AgbOjC5CmNNw3Gn7n8jiLLvvW3cfzvgWAVYPHEkfO9LnyZAFct7BYi0bwC1d8MWOPrF/4GeFaXKtdHYCE03fRwa3ng5GPisIq5NF1D/7ed/h3U7D/iA+ocbL4YFE4tLXSpOE7TZILAAAerAeYgEqIrPggCVAJUANRpQP/Wt78OLu/bBuNmLIZtzS/LEre4UXnL00qlZeO6VA3DuvMlw3pIFsGDBAv8kWB4KwfTWv6yF3YfbS0pD8VJR1546D751XelKPwiq9z/8R3h0zWZYc9SA9gIyqAufftyp928GpL5rHyt121DoOMpiUG/98mcJUPsJUJ22dmj5zo+g/Sf3RI7Mw//1rTDqY0V3fl8B6oYvvUlxZqDNBpsFCFAHzhMlQFV8FgSoBKgEqPGA+sJL26CmYSSMn72QKak8rtRrNQE1FeNE0YX/+defHCgPxY+++0g73Pfcy3D3ky/4ZaLE2NKo0lAXnTCTFfxv6eyCN52xGC5ZOi+gquICAHf/6RlYf6AT9nRwSEUotUqAFRVUu7MN7N5uOHHhPAJUz5J97eLv+tPfmWpq7d5b0tXQnT/qpn9n7vyAgFshBfXSbz0Anb15X0ElQFWcGAfhZotv+m0gi/+ZT10DjXXoHUr+UAyqzEL63xOgKtqMAJUAlQA1GVCNTA6MbA2MnzUf6oePCMSVioXxZ+c64aY3nBJQS0U4fc8374Kd+TrodYyS5UijSkMFapiiImrbMHVMI3z8yvPgkmXzYWRDvX/hCKp/eOwp+POGnbC9Jc9UWdHNj8Bq93QBFHqZokqAGv3M/b9WIAbV2t0Mh/79i9ArcedH9r8KAeo5X/k9IGDwMlMEqIoT4yDbbPfRDrj4FlxNyi3UP6w2CwioKh8CVBUr6W1DgKpoLwJUAlQCVDmggpkBI5OFUROnQsOoMUxNFdXPZbVH4IY3XAhWXSNs2nMYcLWnlS/vhdbOXti451AASPl+YmmoYs1Sno1fWhpKdOGjqvqmc5bBm85bBsfPmOzfwIsvb4P/+O6dsGrHEV9BtQt5cAp5AKaquoX7CVD7FlDbbvkRtP3kV5FJUGF3PgGq4mRFm5VtgZ+v2Az//cg/fEBdNn0cKzOl8iFAVbGS3jYEqIr2igVUywYHZLm48ScxIcMm5YwJkMtlIJPJgO3k2Q6YYWtgYgf7uOcwnOC5nJCCoXg7/mZ4PFbexwBW882yLLAwtdYxwDGx7I97fl4OQ/f8UXZjxzNNMA2A2kzWT3TAv+N1iB/bQH5w32b5D9vO36h82+vaKnKC9NKQ+WWLyUHs3/7zc/cOZy3bQvY6u6/QfSZdI09PQZuVZEN77YI/N1aO1CtCrnPfKmWmMAYVXfyooHJANRBUszmoH9EEw0Y0gYntmhXEd6RF9GNXd+IloqJKQ4kF90viSl2IXTR9Ilx26gmwY99B+PVjK4TkKFRdLebuZ3GoWoAqz+B3+3L0Wvay1ivLitdIwo987Mcqi793xRo4/O9fBGuXujs/sv+RgqrTnWlbiQWuveNPsHFviw+o/3HJUviXM4rhQkm7E6BWvnkRoCraNBlQFQ9SspkJBKgEqCKEDDRAFZtsHCwlASqqqQit2dp6yOVykK2pdZPpBVDl4FqyulOgiD4vqO+68P0yUV72fTH5SczId4E4kBDF9mXRB1hQioG9m+EfDahLFs6D227+bEIHLwXUODtF/V0GqOETl4CuB2g6I5AMelWeOd9Gd6lTTII6+oVvQ+fvHiy5ZDE7X/V+TOFVVeW+4ux37W2PwL7WTt/F/7N3n192cXbVa6ftBpYFnt1+AN5119/Y+MRd/I989HK2ql3cR/aCJ2uTTEBIESYjvqDKzjWwrK12NQSoanZiEx1XxzhEWI4NFlNQy/+Y4LpASUF1bUgKalApTmpZ/aGgqsCKCqAiqCKg1tXVQTaXAxsVeseB9s6uYu1RoYh+0upOSaWhIuubIsSZWS9xy0NCD0gDIQMRCioBanKhbx1AxZqmrbf8qGx3flRfqBSgfvgXwTJTBKjlz2nVuudrv/sw7DzS4QPq+fMnw3fecnbi7aQGVFB/wY26EAJUaWszmbs2b9nQW8hDoVAAwzR997BjcNe0eyAz4KK2IWcaYJrFmokc/gba2wABqvv8yMUf7BB8gBqsLv6+ANTa2lqoqakB/tuxLOjsaGcu9t7eXujt6Yb2tnbIF7AuVHSmvQ+pgbJRDhjZLICBYSsmA2CT1WZFERWXNfVUUqv4bwLU5AFeNg6rAGqe1TT9dmQSFJ69/uLzIbdYzY0avlpDVFD9YmAJ9xTibcMLYbq5LQerco20kpR0vh+cG7zYfBTe/MO/gGU7PqD++J0XwMnTxxGgHsNHTgqqovH7BlDJxU8xqMUVlBhIDbAY1P4A1FzGhJqMCdmMCfhv8SdrmpDLut/j3w8dbYG2zi5oaW2Hts5u6Ortha6ePPQULOgtWGyCYS57y4VRBqVWgQBVeJAy6FR55nybJEBlNU1v+RF0xNQ0VRx6+2WzR084GX559oU+oJ42azzc+c7iAhD9chF0kmNmgShAfeITV0nLS5GC2rePjABV0b6UJEUKalRTIQUVQNfFH1ZQCVAVB6GoZKsBHINq7WoGa9eeZAVKRfVMOILo4md1oiQfI3Q+w3OxvtxlwQdW7PABFb16T3/yDTCizl14gj6D3wJv/sGfYcPeo6SgDqBHTYCq+DDiALWAa32n+FCSFCVJDYUkKTEGlQC1OGAMtSSp8FBpVhBQVZThpCSzy779AHT1FsDEahemAZ+8dAlcd3pwYYAUQz3tOsAt8M1H18Hdz2zxAfWWN58FFyyYkvyCJSmjIWuTJsWgJtv3qT1daXJ8WPmjoRyDioCKpZDK+WAGHwEqASoBKrn4VcePas/iH8iA+tUHn4U/Pb/DB9TjRjXAIx99reqjoe2q3AJ3PL4BbvvrCz6gvv+8xXDD+YsJUI/hcyUFVdH40QqqAwXLKRtQ8dRZh+qg8vW00R6UxT/4s/hJQSUFlVtgICmoW/a3wHt/+pgPqLiq1JevPBmuOHGG4ixBm1WzBQhQB97TI0AVngkvSi4+JlbE3sv0xL/z/8bSUFggAsvl2F6lAtnjjTp+1lvOkZeZQjUaC/W729qQ9Y9NhfqpUH+whfVHmSmZiwqvqK9iUH9y/XmBG97b0gn3rt4MT2/eyZKk3nDyfLjilPkwvK4Gntz0Crz/jgf6PUkqfZJE8qghs7/4cpd0pLiFAsJjm2wMK7meMhYKEY+RdqGBjMR7pWu/j/7yCVi/8yBz8SOgTmlqgF+/70JopFhUWdOo+u8/9uun4S8bd/sK6n9esgTedpob4lHaf/jtBh3QsvZW6kFwR/GS43uhL1irObFfC1/rnrsaHhgBquQpcSDlCirfHAGVrbyENb4VATXqVBkwwLGKdVBFQMXJD793PwSoBKhDD1A7egvwy5VbYGR9Lbzp5FnMANfd/n/wmkXHwTvPXwL3r9oIh9o64d0XngS/fGI9fPIXf+7XLH4CVLWVtMIv/fy/BxqgvrS/Bd5353IfUBFUrzttDvz7xSdWw3xO15jCAuE6qFhm6qRpYwlQU9g07a4EqCELRikNUbVZOaD2YlmbMpc6RfSMAlQHCqx4PwGqG99LS51Gd/OBoqB+5fa7YOX6DZFLnfKVpMpJkkIFFQH1s/etZmWm3nfuQpg9bgR84fdPwsjaLCsxhYCKZabW3/Ih2LrvCJz/+Z9WFFAvO+8s+Oy/vT92nCVAHVyAig/66w8/B39+Yaeb0e8pqd964+mAhdvpMzgtgKtIvefuxwN1UNfd9Cbfe0oK6rF57gSogt2jJPIkBRWHZhmgJrnQEFBxrXauoNbUZCGDa5Y7eQJU77kQoMYPDAMFUB97+ln47t2/6TNAvXX58zB2eB3869kLmDHe86OHYd8hrIfq1kH96OVnwlvPPgFufWQlfOO+JysKqLd+8VOw9PiFBKieBQa7ix9vs70nD+//2XI42NrtA+qI+hq447pzYN6Ekcdmpqaz9qkFPv6bp2H5pj0+oJ43bzLc8pazCFD71OrygxOgJtiID8ZxCioCQo+Fa3rHF4sJxFsJdfrYsqkszLQQCahuSIEDbK1e9iEXP7n4g411oAAqXtVHbv4ObN97AMDMAKqlBv7O5ti/+d/4UqeqSVLhGNSOngLc88xG+NuG7X6h/ndesATeecFSeO7lPXDtt35V0RjUJQvnw61f+lTiKEoK6uBTUPGBv7y/Bf7r109BZ77gK6kj62vgG9ecBks9t698eqUtqsECf3txD3z8N8+AzUL23JWk/ufNZ8IF86cQoB7jB0iAGnoAouLJ406TXPwyQMWYUv7hsMp/swxWu4CZVoBJUqKCSoDqWo0U1IGvoOIV7j98BD7xze/D4fbuigIquvi/8MCz8NWrTmUrSd18/wrYtPsAA9S3nLUY3n7Oq2DN1r3w1lt+U9GVpOZMnwq3fvGTMHzYMAJUwQJDQUHlt4tu/m8/urbo6jcNGFmXg4+85gS47Phpx3jqptNXwgKb9x2F99398NUfbgAAIABJREFUBLR29/qAunTaOPjR9e4qYpwHyMVfCWvrH2PIA6qYpR9eZjIMqGhe0eWPSVIyQBXhNApQM4br4s9mDB9QMQaVAyqGAJCCWiy9xAeMYvKibqlz/U6StMdgX0lKJzP00OEj8IXbfw47Dx6tmILKY1BPnj4W3n7aXGhu6YD/+H/L4aplc+Ca0xcyOP3j2s1QsGwo2A7c9de1qV38c6ZNhlu/8AkpnLrjgSTLVrK6kaz1yuxPWfzJ/Tmt/R7bsBNueXSd6+r34lHx3288aRZ8+NXHV3YwoaP1qwV+tfpl+OHfN0Jrlwun+DOsJgt3vON8mD9hFAFqvz6N6JMRoBq4loPDVMzwb6zJifMP/zuYrlse/45QiSWmenHt9AQXv2VZfgkJ5tb3Jiz+uzZjsnjTjGFCbW0OMlksa2XjCdi2RUB1H2B4PgzXDdVtU4ZjutBtgFuVwLLA8m7SMYsltnioAW4vfhxJmZmo+rG4PyrLpgFQi+5gYblGqoM6sOqgyib4cHvD7e955HF48InV0Jm3Urv4xSSpD5y3CGaObYTfrtwE4xvr4bxF0wOn37T7IFz8pZ+VDajD6mrgTZe+Gt597RXK3YgAdXC6+EVh4ZmXmuGrD64OACoumYrxqB+6YDGceNwY5fZCGx57C2zZ1wI/eWoTPL55r+vSZ2599+dzl58Mlwt1b0lBPbbPq+oBNWqpMDQpX93J9pYiNTIuiAGvL4ZgiT+2C2cioFqO7YMpgiP/HokK3fIcWC3HTZJKs5IUXqtjFyBnZpiCms1mWf1TvCR8U2dhAIbNYlEZ7KFgI0BhuRUE/AGYADVVDxxMCqoujLIXjdBa8PwYbX9/Gn5568/h8WkzoLO2noGqbgwquvSzpgm5rLvSFP73oaOYHNXlx6BikhRm8fcUrLJd/MPyvXDueWfAh667Fhobkl36rmpaLL4pjj/l2C8K8HUapExBlV2TUQxyjzytdH/FdQijqqOwsU+oMS2776hrMUN1ImXXW2LvUPsNP1++/fO7DsHXHnwWuvMFNi7j/1BRxWVRLz1+KvzL6XNhwgh525HdI31fOQus33UIXj7QCm3dedZKsK2t2XEQ1u445AOpCKifvfxkeN2rgi+94tVEOUMyKS/XlHhg4gG5zOUrU15vf+8+SAAV3+KDyp4IqGzQwkHFA1TRlW87bhMLJOB48CoOVlFKYMGxU68kxcHTjUGtgYxXeRonfrYmtNciMBSAAYH323GQvHF4ljkJk5sUKajpuhwBalBB44DQ+44PArS1Q/6eH8LKDVth+boX4Uh7F7T1FEA1SaovAbWhrgbmTJkAZ44fDWd+43sw8We3QvbUZSUFs6NaBwFq0SqqdUyrHVDxjrcdbIWvP/QsHMI4awFQGaiaBpw1ewKcMWsCzBrXCDPHjkg3sNDeZVvggX9shx/+fZMLobbDPIPiv/GdiCumCKjDclm49bpzYe745AoNBKhlP5KydxwkgFp6/xxQUSH1yM4D0SCMioDKjxL1Vt9XgJoB7EQujHJAxXNxQDVYNr8BWdNVbnyXoqc8EKCmA/Sye463IwFqKaA6q9ZC7/U3Qs3Pbgfj1KUBE695aSc8s+kV2LDroA+qCKKokGY9lRT/m/9UWkE984S5cNarFsLZSxfC8Pp69pLXdt2N7Bobf3E7AWqoQ8gUyaEEqGgaDDm564kX4PFNe3wFlQMq1k3lqir+vmD+ZPazaHJT2mGG9le0wP8+9k94zC8XJQfUM2dPhHedvVAKp65YVXoRpKAqPpgyNxv0gApezCRzyzOlNFj4nQOqaD9xUPaTcjxQFJOkKqGgioCKLlBUUBkM214MKtNIXUDFuE0fUglQvUdGgMpjpQNjgBcGwj24WEwC2w6+CMV9ZDAStV+Ui5+ppwBQc/dticPS4Y4uWLu1GVo6u+HlvYehYNs+mFYCUIfVZuHMRbNhYlMjnHXCPJg9ZSILnwl+TCisWgNt190Ajb/4PuROO0k6lJKCWjTRUANUfuert+2Du5/aCIfbe1wo9RKoREBlHjDDgM+/fhksmkSQKu1YKTdYuW0/fO3htWymd8tFxQPqCceNgWtOmgVnz56kfFYCVGVTVWzDQQeofjyoB6YsoYm57MNgyoHVfQeSuaD6Q0FFQEWQCAMqXhvGwpoZd+WpckAiFkooBjVVZyIFNQR8q9fFqqdRhg635dauHmjt7GHLlxYKFpvgWfa0F+/X1d0NPfkC9PT0st/ofegtWGxCqqvJwcxJY2FC0wiY3OS5WD2CKoJUKaDidXEVdcT/+760PRCgEqByCzz54h54YstueLH5KCtHFQWojXU5+M6bz4CG2py0bdEG5VmgAxdX+MUT0O7Fm+J4MG30cDhl5nhXmmLzP0B9bRbOmjMJJo5E74n7d9UPAaqqpSq33aAHVFRORUDFCa3YLk1whLTxJPDrL0BFBZUtc2pbTDHFXoUdAyfYoKu/MqBKMajpOhMBahD48td/iBlUpp5yq6d92cpiEqOQaIPPg73QecmQvOyFDFC5ijriF3dA9rRliY2CAJUAlVsAoRQ/B9u7YM32A/D0S3tg95EOH1T5Cxa6+T/z2mC4S7qRh/YWLXDbX59nrn2MOeUK6jffdCbMGNPINisVoLy9CVAHdEOqekAVM9pd8nRdvpw7WYP1g6TdZCoOm+6TCZVNCmWV8obdl4DqIJB6MahFBdVhaioOfy5guyCA7n5Woon/lLgs9dobAaqevcJbE6AWAdVZvRby138wMvY0zsoDBVDx+lRVVAJUAtQwoIbb9+bmo/CdP631PQAYAnDe3EnwnnPc5XrpUzkL/PbZrfCbZ192k6E8QL36pFnwppPn+CchQK2cvfvzSIMeUC3L9gHVBT33jdeN5cR4z2JMXlRyVF8DatZLkuKAWoxBRUB1i1qhosohlbv7M5mMC6kEqP3ZX0rORYBaBFRd9ZT3wzQPsFIKKl6DqopKgEqAKgNU/P4Hf/0n/HPXoUCM6nvPWQBnzcFY6Or77DrSAVsPtMLelk7oKdgwvrGO3QuGMByrz+Ob98Btf93A5kcOqAsnj4bPv/7kwCURoB6rJ5TuvFUPqKIaio2Qu/S5cmp5Lv24MlRmqPB8nDn7SkHlgIqwyZOkWFa/59J3oTmUKe1dJGb41+aCeYS6ihQpqCk7EI9x5M/Ee/HhL0CyhRaw4m04KU8seZZ0dbxVJCVJ4fl5Yp27OELxBU3lzmXtiSdJJWXuh88jO2bcdUXth678JBe/4TlIZC5+fs7Wt9/A/hmORY2LUTdYuTf3U+59ifere4yoOqjh9hR1bf42oYU29M+f3Ip0j6fbVtLWQQ3vn3Q3UfeSlKLZlS/A1/7vWWjp6gkkUb31lNnwmkVTVbrfgNlm874WWLvzoFu2yVuvHvvdqGE1cPaciTBmeF2/X+sdj2/wi+1zQB0zrA7++41nsBWhVPqkrJpoOO40/N+SMsKRNhGPYWgEwabtS/3+gCpwwqoH1LANwoCKmXzuJ7pOanUAKl5/6Yot2LmwDA/WSOVApNsmCFB1LRbcfqArqP0FqL0XXg0wZZJS7Gm5A21/AGph5Rpove4D0PD1m6D26tfFwie/FgJUAtQkC2A86vf+vA56LCuQRHX2nAlw/Znz0w0+/bQ3JiE+/PxOthhGGFBxfsXEsNcsnAKTRzX00xUBW6IUV4LC8yMwI6DW5DJsJajpXtwpAWq/PY4+O1H1AyqulymsSCIqp66y4oJp6WpP7t9V34D6VkHF1Um4gpphLn3euaLCDnhrQPUK9VMEVB6TKoYkqLQaAlQVK8VvQ4Bqg3Xvw1D49JeVY08HMqDik0YV1d69B0b97X4CVEn3kJWZKvdZ89PK9h/ICiq/h5Vbm+FXKzeXZPmfOXsCXHvSLF/tSzcS9d3e/9h5CDbvbymWbRIUVAaIXuznsmlj4eQZ4/ruQgBgx+F2+N/Hnod9bV3+EqUIqGMaauGjF58I00a7SVGq7YcU1D59XKkPPqgAlSVDeW9T6Np3odJ1gQ9MQLUhi1GmdvmAatg2A1QekyoqqUlw63dgKjOVqhMRoNqgo57yF69yjN4fCipeV5SKSi7+6CdGgKrWkldt3Qf/t3Yr9FrF0mkYboOlkK45aaZSoXiVM6HKueNQO2w92AqdvQXozlssDGzBhFGBBQNwNazth9oZdOIiGXgdTQ21JafApUIRUMXVmBZOHsNKNq3fecBVML15F/+Nxzhr9kSY2lRZNRXv5S8bd8N9a7eXnHPKqAb49OtOgnrPrU+AqtJSqmObQQCobla+C6c8mQiL9HoF772AjyKgBl39x1ZBTQJUtyi/TEEFK+8rqAipfuyjd98ySCUFNV1HHeqA6vzhQS31tBoANUpFJUAlQNWNQQ1bbM/RDpY4hS5zsV4qDtUnTh0Dlx5/HCBslfvZfrANVmzbD129hchVrhZPboJxjfWsZuvRzl43LtarL4znHDu8FobX5sD2ouIOtHXBgfbuwHKhWMv13HnHsUvccagV1u3YD92e61+EVSzvtOS4MXDc6OHl3g7bD8H0wfWvwJNbmqEz74YYiOeZ0tQAn7xsWSScqow1pKCmejx9vnPVA6rjQVwYUMNLgA5WQDXsAgNU/PCVpoorTiUDLuvApKCm6mRDHVALr75SOfbUV+0TVrNKehj9paBGqagEqASoaQEVLdjc0gk/WL4e8t7y1giI2B14vVRcD/74KaNh8aSmSEUz/BQQIrcdaoPnd+FKbBjqhYu6hBYM8P7mfofCB4aFeatfCYDKE43QZY65O+E17HH/s+dOhfqcm4DEXuQ6u2HFtr1sRa2gmgoMJhtqszBn/AiYM34kU2lVPhi3u2V/C1NuX9znhhawOFP0hAqAesbMifAuSdkuWYgIAarKEzl221Q9oGK0pqigiklR2DgtP0suVO8U4eyYx6CqK6il9YTdElQ5pwDhRA0EVK6mkoLat51rKAOqfe9DYH3qS8qxp9UEqGzyFWJRCVAJUCsBqPwYD63bBite3ssUTBFQ2YqBHlBiJvqUpmGuVwznKg8qcSbDbdBNL0Ip/74vAHVYbQ5OmDoOGutqAg0ByxzmLZuV09qw97Dg7ndhEiHXrUMOYDs2jB1eBzXZjFsWiqVauPCJH5y7D7Z3w6GOHiEZy1NMBUBtGlYL7zhrPsybMEo6uBOgSk00oDcYFIAadO27jZ3HnsYBKn8qx9bFj0uXOuCwGNQs5HIZBpZuklSpix/vjBXu935jZn8O/2C7tVLd+zYgk8U36BxbGhVYFZzSCgA+LJCCmqqDDmVAzb/6SjAUM/dFI8smjbgHUgKJ3sIVlSwzJZ5bjEWtu+bywGVRFr9rjmMbgxr2k+mX+urLMlNR7Vhsw9sPtsDfNu6CVw61Fpf0FQBVdMFz1TO8lCr7b66QclXUMGDuxCaYPX4UHO7ohk17D4Hjq6tFBXVUQx1MHNEARzq74Ghnj19LNKygTm1qhFnjRkE2U1pUi9fhxvs60tkNa3ccAAw1YEAaAai8RJWYfS+qo5ZjF/f11FK+LcbSvvaE6XD6rAmxLv2wzWVjDSmoqaa/Pt95wAMqj8MUs+jZe5f3ZtZbKEDpMKVjt6RKdsXj9FUWP9ZxdJOkgoCKHce992KdRbwaBGoMV+BgjatNYcQ6twfugwOWaWIhf3TpIKUWv/fBFLdzX1vd8xiuS8eyLLBw1sEYXrMYIsDPhyEB4scJ1VEMWz7Kbuw+WE1OgNpMFsRajsK6CexQeK/83sT6oEVFWe356bQInW0HOqDyerp8CVBUWWSDdtL9831V1VPZueQTRPIW6EdIAtTwUqf8eak+49a33wj27r3Q9Ph9kYCq2/pKINtbIU71enQnYOmLQR/UQZU988A1efcfq1BLwkFcQI5/AZdBouz5ye+l/HNzwF+34wD8Y9dB2HW4nbngfeAUYkRVAXXq6OFw/OSxMHKYm/CE19/W3QuvHGyF7gKGg7nLE45vrIcpTY3+Qi8Y63m4vYtZkvUnB8DMmEzxFF36ce1UtBNC8fO7D8PWAy3QlbcCCmo5gDqqvgbOmT8ZTp81EerCdb8jLkj+zMSdis9PZb/wNmxeTJgDZcfs6xe8cseVgbJfVQMq1jzN99r+sqblGVU2RLlH7VtAtYUyUwisWL49CKhFpTc4ICLYigCHEzBz8eMqVKimZlx3Chb1D07k7sRvEqCW12y8vYYqoDL1dOpkqPnZrYn2kw7QEuvL9u9rQC2sXAut190Aw7/+eai9prQuqtroUbxJAtTgA+cvp+UDqh4gcmjjVyF7frL2lwaOOaDya8GC/piB/8LuQ4BxmCoKKgLbpFENrLzSxJENMKwmuKqT7PrTrkTIrz3q+fUWbNh9tJ2tPrW/tQv2t3X4Rf5lCiomWc0YO4LF4ybVV416fZXdc7AFpgRUycuR7FoIUJMngKoB1HBHQIhDQC3knSENqDyUoQiftgumAqAy2/krarmW5B2HADUVn8JQBFSunmbv/j5kTlkyqAEVby5KRfX7j2bzIUAlQBUtEAUovI0caOtmxfEZhBlueJf7bzcmdXhdDhoFII2CIRkg9SWgRnWNnUfamTrresCKogn7bweY637iyGHKvYoAVdlUVblhVQMqxqtYBeaNTvGRvUO7hx6oCmocoHJXrp/R762oxQcsDrQZvqQqufjLakNDEVC5epq9+3bgS53GGU82Qcq6rmz/vlZQ8b6iVFQCVO9FtzR7UyuEhBTU0p4ja/NxgFsNgFp6t8EGpHPvHreXHFLvGKSgljXx9dNOAx5QA51RqO3JYiUdGxzbHNKAGl7CFV1O2EH5xM+z+RHDxY5LgFqZHjbUANW572GWuY/qqXHqsiEBqExFve6DYO/a48eiEqASoLoW0AsxKFXQCVCj5njV0ZkUVFVLVed2VQ2oBdsCcDIEqIG252Xze38TARXVVP7hcau4khUOmpQkVV4HHmqAWrjwKhZ7iuopfoaCgor3aa1aCy1vL8aiEqASoBKgFsfMuBhi+ahKCmqSjfTUYLm1q22LqgRUjD9FBRUB1YAsAarX6hhoeln/rByV4y6BymJSWXY/AWqlO+hQAlT73ofB/nRRPR1KgIp9qAUz+j0VlQCVAJUAlQBVFsMrA0xKkkqekQc8oPLYT7wN/rA5oOatAphGjgA1AlDZYsm8nBNm9XuA6kJssewUKajpkHUwACqCp3nVa6WGCKunQw1QsS4qV1HrrnXrosZFsOdXrgFz6mTITJkYsCslSQWbGcWglnY7GdSIe4iAQzGo3kuT1kp1FIMqHfiP4QZVA6io/vHlTFE9ZcX5mUxILv5g+wm6+DnYc0AVVVQ2wVKZqVTdb6ADquE9XxTP3dqzoaitPc1Q+JcbIPvYvZF28F8KvVWjsvf9AowFc/1to1z8OhMsf5Eq10UoS5LCso+sD/ieRHnMYNz1499bP/CfUNiwGUb//f5EQO36/UOQX/kcjPjG5ysOqDr2lW1rqK5UEtNL0P5pPmKhfNm1iiIFP6dYQznpOmLbl7DASQD8FCFHt65u+Bpl9uO5AnHXL1PgwucLH0emAEbZNKl/6LeFdC7+kvFM8wJkz0/WJqPsJ9tH5wVD83YG3eYEqLEaSPBZD9Qs/qgkKTaQC5cvuvjx32IHIkBN16erHVDtT38ZsGxUduOKREDFzH3ztJMg87XPBbYbaoBq726Gw+deAcO/cRPUXfO62NGj439/BB3f/RGM+fsDARW1Egqq1gQoK3RPgOq+wITspGpjGeDIRhcCVAJU/2VL8aVI1qYG0/dVA6jcNc3d+8xNTQpqhJMxqKCinVjhfsHFzwdfFqNKZaZS9eeqBlRUTy+8kt1/EqD6dU+X3w/G5KDLeqgBKtqq/b++BL0rnmMqapyLnwMqLpEqqqgEqMHuRgpqsgJNCmry8EwKaqrpa8DvXHWA6rv3CVC9xhWeIksBFSfFLLp3veL9YqskQE3XR6sZULl6KgPUOPUU9xuKgCqqqMOE1aXElsQBFf8mqqgEqASoogVIQSUFlRTU+Dm4agAVbwHfJjmgsv8mBVVJQRVd/OEYVALUIQqognqKFsj8DOuaLi0xhl/3NEI9HaqAKqqoY71Y1LDhjrztBhaDih9RRSVAJUAlQBUtQIBKgDpIAFV07xOg8oearKCizZJc/JTFPzQBVVRPkwAVM/ejYk/91ueUJh2pxu+xY4RWONMdrPs7SYpfH1dRG79xE9RHqKgioIoqKgEqASoBKgGqP84JfK41bqabtqpm7wGvoHJL8gx+BC78YTGppKBKFdQ4QOWxTQSo6fpqVbr4uXra2AjQ1sYMEKWg+nVPY9TToaygylRUEVCNxkaovfg8FotKgEqASoBKgEqAqjbvHnNAzWbcIvI8u5zX6AwP5IESU+CA4dWPcRSz8OPNEZfmENyjerL48bpR1cL7sgHr9mMpGVFFFbVXVKA47FteCIWFtUscAxzTrZnqgoi7l+EE7eUYyWV7ouzGjsdKHgHUZrIglophLx3Cxzbc0A7xB78uvniqPT+17qC/VTUCKlNPd+11b3b1GhdQP/UxMN7x5oABZOrpwANUb5lfXJgC61gYOE64DapSZaYCbdPL6I9SUQ8suRAcD/4bPvJeP6M/O3VSwMaqZZLEnXSUFtm2VGbKi9mnLH7lwY/KTBVNRWWmlJtNWRsOCEA1TQM4KBkejOBfxI8FDlNOLccGiymo7gpJHKDKunsXvZR2HaiA6vOcB45FwDPBNmww2d9tNkFnTIBMxs3oZxDLamR6djQACFCVmkIQMDzy4c+Bv2j5v+1QjFXwP/HJBFS1MIgnXRF/NcBnXlKw23tx8F8sPFgz9+4D6zVXMcXUWf0c2Lf+2O0FH/pXMD/4r8XFMO59GKxPfRmyy+8tydwXr6l4/OCbhVgpIukewuXQdJ+AmAXOQBRfdrGd8xcv9oLltv/gg+PJhJnEU8oAj2f0h2NR988+1T/uhK2r4fBbPwDZqZNhxDdDdVEjQiT6Cka5fQLH11xLPuoYus9M3D4jKaMqs78M8GX7i6O/bNvo+wy+oKscQ9xGp45p1LFl+8uuR1YHVba/7HtZ2yinslLAfrITCN9Hncv0BBi+mfb9eONsiWfEK/ToCFJK1KXKkuQ0bm9QbjpgAdX0wJHPKwioCKe2hSBlM3WPTUYhANB/SoMNUN37QeUxMBFgLGoGoAaB1ESgsRncE6Dqt5ggQLgttFoAFT7zFXB274Xs3beDfduPYwE1/+qrwTxtGWS+9tlEAw04QMW27Smo7gus5T6fPgJUZ3czHDr3CgirqGFAxZWlDr/1/TD2CayLWlRR0wKWLsyWTqTyhQvCDUB7Ek9oQQSo6uMPAaprKwJU9TZT7VsSoA46BZUAtT875UB08bMBPEpB3bsPnIuu9uNNnbt/DdbXbmHmMq96HZhf/Qwb/DH2VEU9Zfvx0I8YF6nMw1FxBbWfARV7W6tXF5WrqJYHrWwybWyE8f9YzmwcpaISoCb3VhkMp7UfKajJLyhS+5cjgQqPvJzdCVD7c4Y7tuciQCVApRjUFH2wqgD1s1/11VO8ZWfVWrCuv8G9+1OWQfbuW1lbUFVPCVDdACEOpFxFRbX0yNs+wMyaO+0kGH3PHezfUSpqWsAiBTUdYBGgprOfDGBlQysBarqlgmX2rfbvCVAJUAlQU/TiqgHUvXsBLr4GMj+7HYxTl7E7jgJU575HlNVTAtRiBLuoosYBapSKSoBKCqrq8EMuftdSpKCqtpjq344AlQCVADVFP64aQP3czQC7myHzs9uKA7xYrN9TUAsXXqMUe8pNRi5+1xKiioqZ+lxBrb/m9YHEqLCKSoBKgKo6/BCgEqCqtpXBsh0BKgEqAWqK3lwVgLqnGYxLrgbjrtvAPHVZQIEoLDzdv3vzq58F+9M3SzP3RXMRoBatwVXU+msvZ2Wl8NPwkffB8I+8N9DCxFhUAlQCVNXhhwCVAFW1rQyW7QhQCVAJUFP05moAVOOzXwFnzx4wEVC9msP8lkVAhcmTtNRTPAYBarHxcBXVnDIJ7N1undkoQBVV1OzkCYmtTyfGT2VbyuIPmptiUCkGVWwRKn0o0IKozFSK2VO+KwEqASoBqryfxG4xUAA1XE+PF2A3du1l6inceSuLPQ0DqnXVO8DZtNm/P1nd07AhWEH8FB+8Hp1PCWCF6oiyEmqGwcDZ3dardxpeUpAvMCEsPKE9OUVUUW77ry9D1+//z7+lUT/4FtRedF7JLXIVdeQ3Sst46VyHbFvp94p1UEvs7j03WZUG2eQfVcdWqz2kXGrXrQld/of3/7gjSO0fLn8WOpDu/rLtw9epU2he99hRNik9RrIBZOfUeXpRjzq5CrK8XcgWuuD9o/TF0FtARH6KIb0FASoBKgFqiiFgwAPq9R9kd2fc9T0X3EIKqnX9jeCscleTwlJTsrqnBKhBC4SrKNt7muHgOVf4G42+5weQO81NShM/XEUd/cvvQ03oe9mkLIM+re8JUFP0fnwJSglYBKiJ9pf1BQLUVM13wO9MgEqASoCaopsOZEA1Vq8F4503Avz0NoBTl0gBVVc9RbORghpsPDihtv7nl3wVNQ5QcS9UUfEz5pe3Bw4im5S1AFSiEBoEqCl6PwGqrvFIQXUtZnieJx3A1rX1YNieAJUAlQA1RU8e0ID6zg8CW2kP3ft8qdOQgspXkypHPSVALV0oGSdga/deX0XFZU7jPnEqKgGqeoeMSjLTsR+5+EtjUOPsp2PXuCdIgEqAqt67AQhQCVAJUHV6TGjbgQqo5nNrfPXUOWWpFFDLUU8JUKMBFe3CVdQkQI1TUXVAQLat9HtSUFP0flJQdY1HgEqAqtNmCFAJUAlQdXpMtQDqu290r/Snt7oupRgF1bn7V+Bs2qIde8rNQC7+YIPgEzCqqIde+3Z/mdNYFXXFs3D4bTeAGIsqg0rxWLJtpd8ToKbo/QSousYjQCVA1WnaGhTRAAAgAElEQVQzBKgEqASoOj2mCgAVY0/Nd98Azl23A5y0JBFQYfUagKmTwJg8sSwrEKBGAyr+tev3D0L9NZcn2hVd1Ife5r5M8FhUGVQSoBYtQC7++Pan0qEpi1/FSvHbUBZ/OvvJ9u5jQDXA8aKAebKjKZR1wRIw2YwBGAeEgzL7cRzA0gyGAI62AexvlmODbQH7zbfXKXMSbYxwHm70VuyavGvEf+NPwbGhYDmA11fuByd427bBNE3I5XKQybj/jYfE8zmOxQ7N603ysjn8fP6pPbs6WGcHi+uErimD58gA1BgZYKV4HNu1M/43nsdAuzpgWRZY+LAcAxwTz++mmfr1LgPPDzdLrqMXZTd2PNME0wCozWTZtfAPby/8v/mz5zbn11NMflV7fuU+H9l+x9LFz54zLllqoKu5+MDNd92IUfjg3HUbGLZrqTgFVZaFLLt/AtR0gIBtv3flmoCKOnQA1SmRB3TunbVrKjMVaIC69iNAlY1wyd8ToKazn2zvCgCqCxt5y4HeQgEKhQIYZtaDG4PlaLCBxPttCgMKZpDW5nKBQaqIKkHCEgGVARxmpwoAJbvR+O/VAIcA1XuOBKihCcEDQN7OxZct/LcHiP4LRaisDL6KiJNKGMRl7doJZWlnVq8FePcNLHOfxZ5658OXEzwPAmVwEkt+wYg6v7i/zrtZ9OSpd/7wMcJVfuLqoMbViQ2+MMusXfp9uI6n/hHcPQ5zFfWe73svFK5lxRfwSPuFXhB1AUVSJSnUVvTvX3Y97vd6bUC8CnyuaiN4cA33cp9TaftTTzKK7Evh+rzlXpgw/ugcggNqyX0p14dNWWYr4mJlbUbchQs4qtcf3q4o/KhbTTRNkXDk++vcl/xoQ2OLCgNqHgp5B4yMCY6ZYYNrPKC6KqEqoNrgMGURFVQOqPjA8e/pPmrDGwEqAWo0rA0sQGXqKX7u9GJPCVCZOQY6oOZXrYVDb/0AjLnnDlYXlU9mgx9Q043fWY2FIioBCASo4VGQAFWVPyrR/lTPNVi2I0BVfP8mQCVAHeiAymNP4affB+eUE10ljgC1KgAVJ69Db72BXeuYe75PgKo4wxKgBg2lC0FDXUHt6bXgcEc3HGzvhqNdPXC0o4eFumFkm+047MeyURxzYOSwGhhVXwuTRg6DiaOGQWNtDkhBVeyoZW5GgEqASjGoZXYeBoAeAXJXN49T9n/3o4u/qJ5i4ffgEp/k4g8GI/DYsYHi4sf2grGoXEWtPf0k1ipJQU3unASoBKjuOBzq3zEhCny7o529sONQG+xv7WTwiVDKgNT7dxSgMlj1tsF/z50wChZMGAmTRw1TmkF0Xx6UDjrINyJAJUAlQE3RyQcKoPqZ+7/7OcD8uQSoDp+0XFAf6C5+Pnkdef9/gt3aDmN/dQcBqkK/JEAlQNUB1JauPGxuPgKdvQUGoyKU6gIqag/4AtnUUAvnzJkIU5saElssAapChw5tQoBKgEqAqt9v/D0GCqAy9XTKJICbP+ddGymoYgJOtQCqtbsZ9p9zBYy95wdQc/oyUlAlfZMAlQBVBVALtgMv7TsK+1u7wMTV3gQltFwFlQMqq35jO3DazHFwxqwJsS2WAFV/oiVAJUAlQNXvNwMKULl6aj16H5h+PVMC1GoEVGxYLf/5JSjs2stUVHLxk4tfZ3jShaChEIPa1p2HDXsOQ1dvgcFpGFBH1dfA+BH1MLK+BsYOr4s1996WTsCfbQda4UB7N4QBFfvqzLEj4LLjj4PabGnyte6z0Xnug3VbAlQCVALUFL17ICioXD21b/6cWD2Y3RUlSVWXix+fmaii5k5bKrwMRRT1qvoyU5TFzx9wJQBG9xiDHVARTp/duo9F5GdMF045oM4c08jiR4fVZLVnAEyqWr39AGw90OrWD7fd2uj4e+zwenjrqbOgNpsJHFf32Whf1CDcoV8BlWXC2xYDItPEBmNCFgu2C4aNq4NKZaa4kYJ194ZCoX7esVmZMe8HpzX372plwvqq7x4LQBUHOsdbNQrVU5g8sQRQ8TUf6xRjUhD+5oX1uTInK9QvG1RldVCl+8sKcUoeXFwdVF7v1V/oIlSOqNwkKZUyQzptLc4+XEXFjP5EgOkDQJU9M/H+eKF83SSV4jH0a6CK58pI+FbnXlSeW9zzj7t/2UIy4dAT2TVU4n7EYxjeQjCqz6/0+oIPQPf6+Pixv60LXmw+CgfbuqDHshhEZnElF6xza7hjfX0uC+Ma62FyUwNMHMETkwRiCCVG5S0bVm3bD53deTBNwwfU8Y31MHPscGisq5GZW/r97iMd8PiWvbCvtcsHVFRWpzYNg2uWzYS6nD78Sk86hDbod0DlhfoJUN1WRitJyVeSIkANjkiBScCLPUX1FD9FXC+6+HF7AtTKZPH3F6ByFZXXRWVqeFRmMgFq4nStC0yyuZ8ANWyh8gEVM+lXbN0H63ceAIRJhFKmciJM8n97v9Hu+B3+Hb+vz2Zg7sRRsHBSEzTUuhAoPhs83hOb90JvwfL3wf3njBsBs8aNkD1mre978hY8umEXvLS/xS1JxUpU2excbzx5ttaxaOPQXPfUnq50PhZv2Up3JSl5of6wgsoanHBNpKDSUqdiE8WlTglQowEVY09x1SiuniYBqlhmCrcjBZUv4aunwPcXoOIzCquoBKhuPyAFNR3GHGsFtTtvwfKNu2Dl1n0MNvHVkbvfVQGVgyr+njZmOBw/dTQ0DSvGjz79UjMc6egJQO2iSaNg+pjGdMZL2Pv+ddth874WH1ARVs+ZOwnOmzepz8452A/c5woqlm5gCo5nSQ6ouOY8uvhxeiBAtZn7NZfLAdqFrZTlDcS+i9J/jSAXP9qHXPwAxrXvAGfBXODqqQ6gckglF//ABVSuojb94FtQd9G5pKDyOURQksnFr48oxxJQMVnpt8++xBTTjGFWBFARajHeEyEVa5Nu2nsEtuxr8RVZhNixjXVw2szx+sbS2APB+4d/3wBdeZspqFxNRUDFpKkFE5tg1LD0YQUal1T1m/Y7oKKLn8n1HqAajkOAahOg8p7khIIaSUEtHWPYBHP/w2B89ksB9TQKUDHGLcnFL1sHXeYipRhU/RhK8YnK7Isqas+K52D8E/cToBKgRrcBTQw5VoD6pxd2wGMbdwngWARUdNPPGovu90aYOHKYL9Awxdz7f5jwtPdoJ2w/1MbgLxwKgPc1tWk4WxkKhTEeMjC8JgvnzJsEuYzey6imWdnmWMbql6tegq58wQdU9FbxFalG1OfgwgVT4aTpY8s5/JDbhwBVMcmGljr13GtOsJM7oRi4cA+KshsDKVTPDYDaDMWgihMG2ov/xI1GDDgvuQrglGVg+XVP3a3DMagcUONc/ASoepNWf7r48XlyFXXkN2+Chmsvj3hbCXlUYlbQiW1LEQFeMmgOALbjxTprruRTPIY+4JOLPx2nHAtA/dWKLfDsjv0BVz4qqGOG18JrFk6BRZObWBKU6gcTql7YewRaOnv9Y/I4VT+W1UBl1YSz5kxkJaT66/PP3YfhwfWvRAKqu3wqwMi6GnjTKbNgdoXjYfvrHvvrPMcEUFk2saegAqqHwt1SDCq5+MXGTwpqBJM88AhTT51H7wPbr3uqB6i4tRuHmgwIMlghBVUfsAKApwCUXEWd8OQDBKgUg5qaDfobUDHW9NertgQy6VExvWrJTDh5xrhU94Ou/PW7D0FXr1sdKBDLahhMqZw2eniqc5Sz8/pdh+CBf7zi10rlCioHVHdxABvecsocOCWlDcq5vmrZpyKACmYWLMuC3kIB8oUCmGYWHNNgE6DteBnEgDXBbDC9JQgJUN0mQln85SmozHhDtMyUeenVTD11bv5cCV66L3tFaGIKqldiiqnWgmJGgApghjwCsoG7vxVUvB6uoo765k0wLKyiDuEsfiwxJtO/ZS9Ysucd/p6y+MMWSc7ixyz9e1ZuDmTSH9fUAG87bS5MGZW8NKjqs8FM/Yf+uQM6e60AoM4Y03hMXend+QJsam6Bo509cKSzB17Y4y2xiln+HqBi7OwHL1hcMVuo2qxatksNqKh/mmbGA9S8B6imD6juEIJgagImZLBCuViXkWXv40+wgZOCOrQU1FwmC7xYdFSn4RMCzzpnLz2YJIVFkbHtGMFiyP3d8fq6DmrJBOvFnqJ6inVPRRhl26L/iKujhg11OdG1Vdq7okp46EzqooKqs1/xOVXORe3G2rpZ3rzeK7cPwkzg+jywOxaAGg7pcN+1QmWwQv99FGNRn3kOJjx5f6CJ83qu5bZ73Tqc4fOI47fK89cFfNkxMYdBxX5x9pElCcrsKrNfsVpG9PPVLQMctkfS2Bl/z9F+D5mto48XD6iH27vhq4+sgbxQ6mlcYx184pIlUF9GcfykZ9Hek4ddhzuggAnGhgE1WRPmjh8pe3z9+j3GpT62cTc8+dI+H1BxuK7NmHDTFSdDfe7YzmX9agzFk1UAUDMMOAu2Bfl8KaDyGEReOBsBlcOp+5sAFYFrqGbxlwOoHFLR/Q+OCeHEKsW2X5HN+htQeewpqqfuJ1So2gNUMFyILwJqdPUHAlSZBhdsJrqAlfTS5b9IKACqtXsv7Dv7CgirqASoBKi6A1kciFYaUL/60HOw52iHX+oJ3foffc0JLJFpKH9w9ak7Ht/IXPysZqrtwPFTmuC95ywcymaJvPd+A9QsKymBiTHu2xt/c8yEs7b9ywx+QStJccMMrjJTMkANt1oxiYgpqEMJUEvU0yCgiv0KARU/tdlcCciy7by/EqBWB6Di44pSUQlQCVB1qaY/AHX5pl3wu2dfDpR6+thFr4J5EwaWqqlru0pt/8C6V+DxLXt8QHXAgQ+/+vgBp/pW6n7LPU7FANWNQY1WUBFMw4CKTwZhw13OrPghFz+5+ONUJ9HNz138jm0MGQW1VD2NBlQ2AXmAWpPhmbGkoFazix+fdJSKSoBKgKo7+fc1oHb1FuAz964EjMHkGfVXnDgdLn/VdN1LHbTbo43+58/r4VBHD1NQ8X9YZusdZ8yD0Q21g/a+dW8sNaCCk8FlIGJjUFlcGK6rKyqotgOGB6hmSEIlQCVAjQNU/LuooKKL37ZgaABqpHqKsYtCzKnnmXBjMd0FMrDfuR8C1GoH1CgVlQCVAFV70o+pHFEpFz/WOkX1FE+DgDq8Ngtfu/o0GFbhuFPd+x5o2+PSqLf9bYMPqKywv+3A616FMD9toF3uMbme9ICKSVJGBvI8BtUqgOElQaELlidEMUDFidPzKWI2MYtPDXnYCFAJUJMAVYRUBFSr4AwJQI1WT+MBNVz3lAC1upOkeJ8Iq6gEqASouuTQ1wrqp36/gmWuc0C9cskMeP2JpJ5GPScs6r9y636moHJAxbhUXHHqQxccD8eNrkylA902MlC2rwygmibkLS9JCgE142bpMxd+NuuuZMPB1It+i4v8IkAlQFUBVObyxE49FAA1Rj1FG5hmUFVmlTEw1jvjAlmxrBQpqINBQQ2rqASoBKi6MFEpQH3lUBts2HsYMFt/x5EOVpUHF2vasr+FlZVCQG2oycI3rj2d1NOYh4Su/v+38iVWy1UEVItVq3HgQ69eDMumDd1VpyoGqBiD2oNZ/BbWQTVR22eAiuvL44cDKi/3gg2Yq2HisyNAJUCVASpvN6igFvL2oFdQ49RTGaAy7wXP6icXf1WXmRL7hKiiNrzpdbp8EtheViZJdnAqM5W8VMVgKzP1/O7D8LcXd8Pq7fugJ4/VZwwGo4EC+d7f/j975wEuRXX+/+/u3nup9156b4qACoqxR6NgDWrssUSNpliiUeM/ml9MTDRqEhOjCUZN0yS22CvYUUEERUBAlA7S4QIXuL1u+T/vOXNmZ2Zn98zs3rLlnefh2cvumZkz77xzzmfedmiKP2xEP1x/4gSdGhX871TY/4XPvkJlLS3TCihApcL+3zlyP3xz/LCClFHGgBqgQtfBAMLhMJpaWkTpBLKahoql5VRtVkAl66n6f8La6/E9bDeEs/iVOAo7i9/2MhMAKElK6YaaDMQLkRH7bP2urZ/wlRu3YVd1LXZX12Llhu0iXKWyph57auoRDEgvggp3Uf1Rz4T9+yDGDRsoUuv7lfVAn9IeGDO4P3r37Ia+Mz80V42SdU/tWywWsX1BywdaLag6QJWLHaS/qaoc6R4h0zqU1jqSUt72OqhmGTBnuQKPdVB1cXkBY6nPZNev29+6n5e2qs3eW+4UdVEHffxqUtFX7KlFxd4aLFq3FRV7a7Gjqg6BYABL12+n5RvMZ8RNR63fkWIOLO+BQb1LhY4eNGIgBpZ3x4Dynpg4IvVKQLprcpOfbh/rBVs9cX72ix/Dfx1et3nNi/679U9XB1V3Tbo6qLr9db+r66K4UqrhuWL7HgGllNssx5rUgEqZ6YVsAfSiF6pNQ0sYT3y8Gos377YBKsHqTScdhJF9e2J9ZS027K7FF1v2yIWQKLuAYleNJbIJbg8e1hej+5di4vB+Iv43l7eMARVROdARmLa0tIhCuQSnoVBIgKsVUK0rfzCgSskU+kpSfstMJQNU5xr2Xgderw9vQ3MLPlv5FT5btR6bduxGJU32AojiC0/QpK9irmmCt4KyE1ZpplfQSpO+/Ntln0AAo6v2oO8REzFpwmgM6VNm67ICVHW9NGnIc8kkKZ2LnwE1dZkpnR51FqCSFbXi2DPR+7470P0CaUVdu60Sby5YgTXbdmHJum0WADVqTyvdSPLiJK7VeLEjXUzUTxrPLWBrtB1Q1k3A6knjR+Co/Qaje4kqbZa4AIHzeWNATT0C6fSvvQGVanbe/+4SkDvfXOPeA6AOLO2Gc742Ct/YL/Gl2uuYW6jtPl63A/+Zu8oETwLUrkUh1De3CnCltSlEOIBYqdOIXTVCAtTv6rdjRg/EaRNG4LgxuXkfMgbUWEQWmScrFhXqF4lRIVm832YdMP6jJsw4oNrbsYufXfxeByZroX61upQCVfPFKAMLYWVVLT5bvR7vfLoU9Ldtcg76m/Tl8+AGpe6TvhVuFUTKySqA0YP64oj9huHw0UOgANW6OpsEDfkkOVdUMuUSF5BXcbu2Ywuq3QKXAGA+9E8HI0on1Dmq7vozPlq2Fl+cdw7eWrjCVT/FS0oKMBXHNJJalX4pMKWXL+t31FaN66qvdqiV+kmAetKBw3HGIaMwoDx1kgcDanYCKsHQ28s2418fLouDqXLlG4Ba1qUEoweU4aChfbBPv1L07FIsLOwj+/RED/qbt7QlsHhTJR78YJkEUAM+RWlFn4CqQHZ0/zL86oxDc64ObcaAGqVlzEIhEQdIbn4zcz8YFCZo54TIgGrXWbagpl7qNNUTToBKi1rSy5HVgmqFVC+Tvts5Pvp8pQDTTTv2iEl6ZJdWHNo3gMr6VnzR1AMNMSP5zzK5mxYn26Tv3RJlAxDTkhUHWPrdutTrhBEDcfz4kRgzuJ9t+WDqBy0Ey4Aar3KQ4ErNcRc/ue4fffE9fPTlOjSUdEFpKIYx3VswtjyExVUBrG/pZlpAyWBgfeHJxJrvfHESumYsI6ueNfWy2K9nF5w4fiTOPmy/pMDCgJqdgHrTc3Pw5ZY99thSA1BPHT8Mx+w7EF8fPTBtAOMd9RJ4d/kWPP3p2jYBVGVpvejw0bj51IP1J8+SFhkDKllQlTufADUckxZVsvowoOrvMgNq5oBKL0dugKqW2dXfhXgLAtP/vTMXDc2tYoIvLY7hRxP74huHHYxDDjkETU1NWLJkCabNWYRPd7ViW6S7ayxfMhe+msTdLFFWaxTt3ztah+5oQddoC4aUtGLUwD6YsbEBmwO9QBCgQGBIn1JcNOlQHDBsgMikFSDLgGpAmZHlnScxqDuqavHAax9izrL1pt5NHtYV5xw4EJMnT0avXr2wYcMGzF/8OZ6fvxbrw93RiGKLu15Z8f2/OCn9VJDaNdYq9LNPtE7o6KiBvRFprMeb1b3QiqCpn5FIFJcdPx7nHbm/tLJZNgbU7AJUspze+MxH+KqyRsSYWpOfpowfjsuPGYNBZd39DKncNgMJzFlTgZcWr8fOmkYxx40b1AsHDu6NEX17igoJYlijkp3GkvHbqxuwbmeNiGOlagoJoQDRGPYbUIZHrpiE0hywcmcMqKqsDcmJMvgJUNVAxoCq10wG1LYBVGVdVKBK8OZnoxjTqc+9jVWbKNnJHlda1r0Lvj95Is49cn8M61NqHpZA4P1PFuD1ZduxPdodDSjxHFfqtER1QysGRKoxMFqDA0YNweDy7gI2Ro0ahUGDBqFr166449X5mLb4K3Pit4Y10N+nHro/LjvhcOP5k9fPMaj5A6jkxn9o+hzUN7cIHVUWe3LhHzVmKL436WCcfNA+pn7Sy9S8efPw6mdrsHxPKypiPUScsxyf44mE6mVK6IvhEVD6aVC+2Id0c0C0RujmvuVFQjdJR0k/6d+qir246rGZqGlotln6lZ4OKOuOuy+ajDFD+pp9ZEDNLkC97eV5mLN2u5H8JAG1rGsxfnfukThkePy++RlbuW3nSGDJ5ko8t+ArzF6zPR6rasSuHjqiPx694vjO6ZiPs2YMqEVBGW9KYEBLnXoBVJUsRVNozFGpn2NQOQbVq/5aY1CVZTKZqz/VMRet2oBHp89CY6u0mqaK2Tvn8LE49/AxOGL0YPOQVVVVmDVrFt5dvhV7miOYMKgc71VEURuIu1ltMXtGCEAcAgIYEK0W/x759Y2uXb395Xl4ddE628Rvdfcri+rIgX1wx6VnoGd3o7ybpswUJ0llf5JUXVMz7nn+fcxdsT4eyuGIK1W6NLRPKS4/bgLOOXwMyrrFl0wkq/8HnyzE/O0N6NMthFDXnphbFX+hsoWnGOElKmGKXPj0AjUwWo0rvjEep00+JkFHV23fix/+5z3UNLbYrPtOHaX///L843HGYWMl+7pUQfATlsNZ/JnFQFtl/bs3PsM7X26SBfZFdn4Q4waV468XH4vSrhxT6nVeyrZ2s1dvx91vLEK1eDZVchVw5sQRuPvsI7Ktu7b+ZAyoXYuKxaBJ2fsyiz8ilj6VsUl2v5oz/lRYvRhQxYBOg0FRSTGKQhJQ1YRjJsHYREm/09AcNRy6JEg5VCt5CnizbKFoVBRvLwmEZCmeWFSu5EX/p3tFqzJREHYkggi9QcQCiBm1bIVlxTi/KCtm2WJGLF8yLVdudqUPSidEKaQAkEkWP50zQh0niyfkNVDXRUxqJCo+qaic+t7tc/POPbjjPy9rwVTcD0u86ZBePXHtyYfgxAOGo7Rbibh8slgRrJI1acGSpbj1tSWoDXYz72U8Q1rGlXaNtYhJf2LPVnz9kANFCAFZpGirbWoBTfqH7zMQv3rxYwGnToup+r/6FI6eaFS4Wv90zbdl6E1ETWBJypP5SOJxu8ecJJUZIFhlmgzMfv3UW/h45UZ9aShLdj7p19mHjsZlxx6AcYP7mKepqKgwdezux17BjF2yDI0JqIY+qOQo9eJ00pgBQj/3339/81iknwQuNU0t+P4j7wo4dQNSq96Cxp1oFH/47jcx+eDRDKjO0BPHQ6aD9bbK4p/63lK8sHCtWWCfAPXMg0eKxBrecl8C5Pq/5YV5WFVRZWT/y7C4ayYdiOsmH5i1Fxj4eHuD+Yi41YykwcXM6rQkbqjvQsbe1I6WO6XPiNhHgk98S22pUO0KyYIqlnuNhgVIFBM9hoKWrGs5abjX8bQCqiGxAgVU0huCcZKl22csHBHfUz1Qt9//7x8virqlwnLqM5lkSO+euOSA3rjstEmuD/ibs+bi93O2IhyUCVUqmSTVpL9w/U68tngdXlsUd+WrSd8JpGYYgzHpy8k/QoXxcNGJR+DiE49y7Zdu0rO9gBgvmc59TIuwz6Et8dz+QjEUTKnTCm+MZZI366CaL77248dHIfW9o9qIT2DP1AKoWwlqxqI1uPflD43SYfG4UeuYnKo01En79MJPphyB4YMHJNwpeqG6+q/PYlVraRxQEUA3tIhwk2QvTtMWr8eTc1dg6966hJcmN0AVekmW0mj8k2JRX/3NlSgz4uCS6ZeujrFa8MWnGprNrQsNuB1D96xkWsfUeU7d+Zzt3QA12THcv4/hw9XbceuLn5g1TekRoFjHv196HFtO01WsLNyPjB5nPviOeKEkx5qqCvDf703GEaNS1zPurMsJzN1Wr3mHi9eysw2Kxlu3FVAVpIpBJWZYUU1GlROBczpyYmshAirBKUGqsHj52qJywQOyYhYwoKYSGVmE3YCLvvto2To8/s4nri9gfupBjhvUW1hRDxvZH4N79cCQXj0wZmA5SruW4InX3sYjy+oRCRahpKUO3yyrwtcPGW+3lja2YObKLfjb+0ttk74bkJoVCqyTPlncLf+nv7t364Knb78u7wE15BhQ8g1QL//z89hZ0yDuo3iJUvV1k5SGstbUVUBCrv6xg3oJvaR/h44aIBIk6DuyqN781Af4qlUm+41q3IizDnC3lj71yUq8+pk+zERCpbTmky5awVSBKn3/02+fjO9M+pp5bVZlVX1nQE09IWQKqKt37MVlj74vLKeq6D5Zxadd/00xfvGWXxIgC+pVT8xGTVOrCaiUbPXeT7+VlS8jgTlb60xAdcbJ0a2x1jN1e8tVgCpoPBIRMajCssOAqtVsYfmJRVBE7v2iooTasdoDkIufATWlmNQEZy09pf6e/umXeOPTL01Lf9yFnzrDWT0XCc+LozQUtTt0ZD8s37BNlKWi8w4q64aLj9wPZx4yCtv21oMm/feXbUK1kViSykUqJ31pIbVO9PJvYY6X31OtvGgU0+77OQOq45U41yyop935uK8qEQpk3YwJQl/NFdYk8A7u1R3dYi1YVyUnLPp3+kHD8a2JozBuYC98sGILnvp4JVZs223+bn1xsv4tlM1mzbe+OCm9FaYb0e6qM76Ba844jgHV8pR2tAX16idmgZJprID6z+8eJ162ea4ONKMAACAASURBVMtPCSzcsAtXPjHbBFSKS73uhPG4/oTxWXfBCYBqxiIZXU1l1SPjqHKvqYmV3PxioDNWmIovZcoWVOfdV4CqLKjOxQ302sKAqpeRbOFMnqLvCFDfXLDc5t6Mx+Ilru6kKw1lrQdJ5+sfqUJptAEVKEU1utqy753W0WRgmtISZVqnDDgVL4ZxUJ3+l18xoOY4oH7rt0+ltbqTFVSdCz0oCOoSbUb/8F60IoTtsZ620lDJ9NPtezcXvv0FiuJvFKxK/SQ9verM4/Gjb8nwGHbxy0e1IwF14cZd+NETs0zLKVlQr510IK4+/gCvwyq3y1EJ/Omdz/HUvDVmjdUeXYrwwc1nZp0VNfCxxcXvfOsm2TsB1elyodg+9VBZ41DjLmd1BxlQ3QCVVpJ3AqrOrRU/DgOqbnywxvE6IfXVjxZixhcbXUpD+V/dyZz0I03Yt7gBJ40dgBOPPkwkpFAG9TufLMasnTHsCpRiRKAG5+xXig176rFlTx3qoiHsCJegKQrsbjXCPJJaooyJ3gGjAgBMt2oM0ZYmvPH33zOg5jignnbHv1HclcpDyWV14wYEtcqTfXUnE3BcrPnqWaAXp0P7l+Ccow4USU/k5l+weCleXbAKKwIDxMvcWf0ahO6uXr8ROyNdUBsJoi4SQmU4hBZZPsPuwifLvhlmkmjNt744Sbd/DFeefgyuO38KA2onWVDPeOAN7KhpMAF1aO8eeO7qk9i1r5tU8uB3ikc9bepbqKJ4VCOz/9bTvobvHSOra2TLFphX0ejZxa86bQUoK6DS9ypRiiyownLFMahJ7zVZUIOBmAmoXuOuGFC9Pz5WmTrd/c+/8R5mrtuFoi5djZesxHXGbVaNFKs79QrXYHxZFJdNkpnOVLdUbZSB//CMJSK+VFlKzzlsP/zxYlmHjgCBsv/V5+bdNXj5803Y3NIVLVSFwGopdbFESbe+nPTV3+GqSrz91N8ZUHMcUCffcA96DR9tgKl8ybcaEqxhJm4ufPV7MNKKIZHdOOfgYeLFiSpNqI308m/vfy7iS5WFlOLSnrz2dBw4tK+oTkG6Sf/ob6r/u2B7A+ZsqsLeSImpczL0JO7CtyVGGZZ9FX4SC7fiyilH4/pLz2NA7QRAXbBhJ8i9b3Xt333O4Thr4ijvgyu3zGkJ/H3Wcjw8a5kJqCfsP0QkxmXTFpi/s1kAql/XgroIBajq7ZwAlWJRGVD1t5kANRSEiEElSzUDql5mmbawvlw99/oMvPTBx+i/33gEQ/EY4GSTvqhubjwrI1p3oibQFT2jDWLSP+aQ8aJwudqo5M5TH6/A4x8tcy2/QyBw/hFjcd9lJ7pe0t33PYC5m2uxpi6AZplyaVis7NapeMyf+j6GWEszwtW78O4LjzOg5jigHvXdm9F7xBj06DPABqZWUHVz4VNoSc9IA1oQxLiyAL591P4iMc/64rTgqx14+L0lmP9VRcLiD6SfPbsW49nrz8KBw/ol6BF5Be7933SsqQ9ie1PA4sKXSVFWa77QXfMlSkJsuGY3fnTB6QyoDsn6nYfTTZK69+3FeGb+GhNQh/fqgbduOj3T4ZX3zyEJbK2qxzenvmkCKpWZXPPbi7PqCgILK1sTsvitk7j6O1mMENVZVG/0yoKqAFXsS8UuxcYufueddwKqWvCAXfzt/4yQjAlQn3vzPRR3L8XAMRJS4zGo0prqXGecLFGn9GvBz684T1iU1CpPVmvUw++RNWpt0phT0dZw4X/7qHE49eB9sXzzTnz76+MxvF+5efFkqfr0syV4avYSrK6Ooi5scasmAdZouAWR2iogGmFAFZLM7TJTBKiBYBH6jiRI7R83JKRw4fcL78XtZx6GMaNGCIun1VpKEiHdfOi9Jdi6J14mKqGmruGuL+tShPu+ewq27K4Whf8vOGaCqZ9q2d+XZ87DnA17sbHeCqLqb2t8tIw9DTfUINbciGsvOZcBtZMA9YJ/vIO1O6tNQL11yiG47Ogx7T/w8hmySgKnTn0DW/bUy5WmYjE89cMTcdQ+iSXpOqvTgc92NmnLTKXuXNztJKYDKvhO2fytUfEZIBNhAQOqFeyd4E+A2q1ria2Ooz9F4BhUf/Kyt3729Xfx3BvvgVYwKOrWA/1G7oeuPWRNSOvyj8otH4qGccWYElxxzhSbJUod9cHn3sBji7ejLhJfhzyhSHmKsjt0nq+PHY6fnn0cvn5A3BpL7n+yWD3+zlzM2VyLuhZrRrSRtU9A0dqCaFO9melvtaCmm4RilZibdcexHkTC7dBbhLzVQU3Wf1VmimQnXdzykxZukPukBlSq15zJpuqgepGvqywcC1042xx52U8FoAZCRSgbMATlg4YiVFRse3FSsdWka6OLG3DH2UfYCuqr69u0fSdu/PtLWNlkT9hT+u0lIY9KEF156pH44SlHobxHPIxl5cqVmPHRJ3hp4Vqs2ttqxKMayVG0ZAa5/+lfcwOirc3CykqAesNl53sWv5v8vFXXjp8i4T5luJKVtQ6qXtcTLzWdfaxHCWkKsbodv66pFcf84WWxjKly8b9z0+kY2quH53vBDfNDAjc+OxfvLd9qAuptpx+aVXGobQaodLvoYSBApYFSAWqhW1CTASrJiwC1a5diBtSE6rgd8/BbATVAK6IVl6DXoOEo7zcwYUlRcpdedUhfXHLOGSKWlEpErdy+BzWNzfh0XQWqG5qwYuvuBFepddJXJaK8JJMM7VuGm887AVMOPxDlPeRqVLQJUH1zNl5a9BWaw0ZiCk38rS2IRVplCSqjFBUDan4BaiAUQpey3ug/bB8UlXRJKJJ/aMle3PW9s+RKZut3CN1cuW0vtu6txZbdtVi+dbfQUwWk7gs9JNbUlfVMLaElhgv/gm9MxJVTjsGEUUNM/aSXqQ/nfoI7n30fW+ta5H6kk5GwAaZhGaoSjeK7xcW4vCS+HKv2qXd5G9K9ILkgoeOrRPuM/2OqQ6a/p/bakzRItq5ErymT0e+q77iG7lH86Q8fm2kC6gFDeuGlH52abhd4vxyWwN9mLcNDHywzAfWGEyfgxhPjXpLOvrR2A9RIWNZFLfQkqWRxpcLKEwO6lBQxoGYJoBIAkLWKQLVH737oXkbLjsrVvCimb+DAQaIepHPJUWeJKPFQW1Z1sieLqMLllmQSa6F9RzIJTfAXTjoUU46gQSOGZz+Yh7fnLTViUg1LajQcrz/JgJq3FlTST1AYSqgIXXqUobRPfxNUi2JhDC/vgoqGaNKaujprvr1clHtpKLeEvGF9y3HVGcdhwqih+PjLNUJHN++olDoq8hHUixTpK/1fPgPfqdiFS3bt6ew5MK/OXzJsCEY88Bv0OOYwcV1uFtRpS9bjV6/ONwH13ENH4XfnHJlXcuCL8SaBggJUMS8b67cToIplT00XSmHGoKrkMau6qDjHEAIoLgoyoGYZoBIAkNs/WFyMLt1LhUs1WFQsbqF2dScFmy6rO4kQD+f3ltJQickkcfe9skSJNqLKD/1GHbICgAG/bEHNSxe/FVCV27+oazcUd+mKouISIBC0FdNPiCtNuroTgaOuNJRhCTVqmEqYtbvwpZVVFvsXyqmsruYzYQdUdvH7S06O1tRhx/3/xO5H/pdAH8GyUvS/+hIMuvlq229ugPr3WV/i77OWmYB6/Ynjcd3k7CvS7g2xuFUmEsh+QN3VkH4MqlheU4KnigFTgCpemqnsVCRsyK+wAdWabEbJUDRwiOz9oH0tcX/KxjGo/uRlb+108SsLqgLUQFGRsKgWEah26YJQcQkiopRTDM0tcuUdtyLlri58swSPFTqtpaFospeLXKhC5qa1SqwrH6CCl6KOgHThK0sUA6p1/MnnGFQ3QEUoJJL7SD+LCVKDIUSiUbSGZTWVuDXfUj9X6Jl1GdLE0lC2eNQkCXlq1TL50kQxv0GxqIAseWbVT3VuBlTneOU1BnXv89Ox/fb7EK2pTRjyyqdMxpC7b0HJsMEJv3kB1Md/QGuxZ09iTCZjOu/rTwL5DahiZpBLOCp3AgGq+DoaENamlnArA6ppVYivp01lpciCSnVQ1Wpc/lRL2PN4qVP/QjP38AuoVKKnpKREwIA0HoXRUFePlpYWRMJh1DfU29ceT1EaKl42ymKJooSHYEhYsygmVvxNeT8ExcpSavtUIBCPReUY1PxNktIBKukm6WhxcTGKS0qEK72lpRm1NbUUqIL6hgZEWh0JTMoSagBrPN40sTSUAM9gkbSOUhJaUbGscEXVLgiGDd1MfIFiQE02TOkAtWnZamy7/T40fLIw4RDFw4ZgpMWd73YOt+OTe5/c/CpJigE1g0kkx3d1Jkn98byjcN6h+2TNVQUW7czAgiqGqjigiqtSWfsx6W5qamlmQHUAqoDTUEhYUBGLMKBmqYvfaUG1AirBQHEoiJKiEIqCQfF3USggAKC1pdkc/Om7okAADY1NqG9qQn19I5paWtDY1IwmahuJoDUcRayoixm3KiAhIpNJYhRfasTxxSd+tqCqibeQsvj9AKrQ1eJioZPFoRCKg/QZFCFFNdU1KAoFEQoAxaEAQsGgeAGqrWtAXUMjGptb0NjchJbWMJqbW9ESiSJK4QPBorj1XsWWRklPIwyoadYSTwao5M6vfOR/2Hn/P11hYcDN14D+pZPF/4PHZmLhhp0MqFmDYZ3XkfP/8S5WbKvK3jJTmQBqzHTvW7IXQ9J9rUqfNDUrC2r8JlCmP1kNo8b+8he5fJ6wvopqMfaMyChkTKsMr4vXXqXvM9u8FSpRIQzWawvHoghHYqJyQao3ZCUL+iQoDRTRhBEij62I08rIgqrgToRbkOyMUApHn0LRqDDIlQQoEYjkKy13VGZHXBOVB6NaaJEIImTJiwXMeGI6rupjwDiPut6Yo0yOUw5uchPHCwZFgYdiKpCfR4BaQjBgwKoAAuMfTf419fWorq1HfVOzAIGG5ha0hCMiG5/0SCVWMaAmPk1uZZyEwVkY88jCLEIw5UiSp2Wm2gpQ6YVKvlgFUFJEOhoSkLmnukboZ11DE+oa6UWqFQ1NLWgORxGmfALDki8spQyoUtcs04/OGuo2R7jtU/P2LOHOb92yLWGX7l8/HMMfuBPFhjufATWz2b+Q986JQv2Z10GVtU+Tb7ImpAAfGtRk5XMERc3CEMIKUgl8DNiRDiT7Zi2NYgNUB8i2l8K5AyqE9Stq7a0xYpH7XsKsjAMzE6MojjBIsacS5GmhA2etRj/XEGBA9SMuW9tMXPzJLKjZBqi6SVNXGEe3v1N39e3tt8utjKNbaTY3QKUjkRVQPmNEp/EXVxmtm7hR3UfrpuqYpqtEuuvV/a7GPHV+Z3trHdR8A9TrLjkXN2rqoGrlp3m51e2v9C+ZfukWTUmmZ8n0yXke68t5y5bt2PyT36D+k88Sdid3/tC7bkbZlEm2zHxreJ1Nr5PVnwLAFtR0n/b82u+peWvwh7eXmCtJjR1YjmnXT8mqi8y4zFRqOJXXKiyfln8K2MgCGwkUQ1lijdb2CcT4XyKgGnVXHRa99pJuMkAVFlSjFJEkUflKTYBqvR4FpCpBSgFrgEzCGWwMqOkLjwE18UXQKU3dBN+pgBqIiedMvQSqcUVZUN00gwE1KEJSssGCyoBKr1VRkDt/1yNPY8f9/3IdzAbefDX6X3UJgmU95RRjgc90APWmZ+bgg1VbTRf/L04/BN89emz6AynvmZMSOG3qm9hcVW8C6q2nfS2rivQLXc/UguoFUK0rnVhrRhKYRoMEqInWDr0FNTsAlQyg5J2lTVqHEwGVBhQCVCucqok9ffe+PCcDavpjAwMqAypbUDvPxc+ACtS9PRNbb7/f1Z3f4+uHYfgDv0nIzs8UULnMVPpzRr7s+Y8Pl+Pvs5aLsL5oNCZiUBfcdh5opbhs2joEUBW8WUFVuP0puTNUkgGgBhHtZBc/XYPVgkr2VKsFNWAsvVhE5WAMt75865UxoHFLa3pqwYCantxor/YC1P98b5KtU9uqGjBt0Tp8snqTiPHr2aUI15xyGIb3LcOTHy7Bf2cubrcYVJ0FNKdd/GxBhbXMlDWLP1WSFFlQ/32FU0fr8dL8Vfho+QYRg3rNKYdiyiH7oTUSxWvzV+BXz7zf5jGohQyorVu2izjTmrdnJgxgVne+2+jW1oB68oFD8deLj01/IOU9c04Cpz/wFigGVQHq2YeMwj3nZd9iDR0GqOoOWl39AlCDIYeLX7W0T53ZGoMqAFXEwUnLqZlMZFhSKdZWJASJEoFqfXAYsaf+CjW7DlYcg5r24NCegFrfEsb/5q1BebcSXHTEaNHHK/7xBmpq6/HKzy40+3z3CzMZUB130PMEzICaEaA2tITx9HzS0S644LB9xV24cOrLuPTY8Tj7iHGY+vrH6F/WA5cePxFTX/8Ef57+cZtm8RcqoFJmfuUjT7vWNKV70G38WFDh/aSbNb7UmHdkvS9v27IevXD76MNMF3959xJ8cus53nbmVnkhgUPuekkwiwLUx35wAo4c1T/rrq3DAdVmRY0FEKbkZVs2fy4BKmXxB2xJYgSoEkQlsJLlVICrAaj0N8mA2qm41ky0gi2o6UuvvQH1tlfmiyz+a44/EPsNKMPdr8zForVbcebhY7B80w7cd8UUtBeg9ujWFa889nfXpQ6tEtNNazoLLMegppagVn6OKhgdlSRFFlQC1F+/tkBk8f/wG+MwZkA5fvXcLHy+frvI4q9vasG4wX3x5E0X4L5pc/HXN+a1KaDeetWl+N65p6V8gLXyy6EkKYo1rbjjfjRvjmfnU31a31uGgErnO//gk0xADQYDePFHp2D/QbS0M2+FIIHbX1uI15ZsMAH1uhPG4/oTsm81sQ4HVAVowiIaC4gae7YtoYyR/FUWRo8nWylrZOe6+GnFFtk/NZAqlz5ZTkXsqQJUc8nXtlV/BtT05blh8zb8v99PFQXxRdHxEJXgkmudy+/sK0l5qYNKWfzk4icL6oPvf4F+PbvhyuP2F5285t9vY8eeGlFmauKI/u0KqKcefwxu+fFVDKgO9ci1JKmf/eU/mL14pdDJtsziV4D60MwvhY7+4NhxQlKXPzwNldV1AlD//L0pOGzfoXh78Rpc98j0Nnfxv/ffv2DYwNRWm3wCVOs8odQynRJ7nj0MKYZGyuRfvGkX6HkgQD33kFG4+5wj0h9Mec+cksC0JRvw69cWMqC63TVr6Y7mlrAoAm1uOQaoYSqybliAleVU1vi0A6pbtj6115Ux0Wk9A6pOQql///Vf/oEv125sc0C1nrWuOYwXPl2NWcvXm3VQ2xtQn3zoTxjYvx8Dao4D6qIV63DtPf9sF0C162grnp67HO8tXWfWQb3q5MNw6L5DMH74AFx4/3OYt3pLm1lQzznxWPz+p9e4+s6s/WJATRy/2gJQn5q3Gve/u8QE1F5dS/DWTaehtGtJZgMq750TEli4YRd++PiHJqAePqo/nvjBCVnX906xoFqlEInExNrRyjpKhTfEA6gK/kclxJGdVdVSpbYUcyOBULrQO2IzrbZGXVcq1B+jgvbGyUV5G8NqSi59AlVZ59S6yf8rx6B7eIP3q2FA9S4rt5b1jY24+tf3orE10uYW1DteW4Dfn3cUSkJB3DN9AVZu3dkhgHrLtT/AqZO8JT1YHdR6GHCToF2//R7DTx3KhGN3UgyqH0DQykOz0AVJ/JFXZuDf02a2iwX1zukL8dtzjhShKHe+PBfLNu2wFepvbY1g8Z9/jNnLN+KyB15sE0AdN3IYHv/DL1Hao7t9qRYfcZRxTcxM/3R1THVlnNzq+KYakZz64NWC6txP/d9q4NDqmqVjdU2tOO7eV0xAJUvqtZMPxI8mHZjZgMp754QEGFA93iYBeGoFI1ra0cjKp4eNko8CkAAqg3llwX8roMoC3e2/OeugKqCWMbT2QvwyW1+uCU7rqDOgqkULaH1vI5ksC1aSUvdl9+49uP2h/6Kiuq5NXfwUg3r4yP647OgxqKhuwM+fmdnugHrL1d/DqZO9wan1RUn83QmAwIDqfIF1H8ueeu1dPDz9I0C4+mXoiQhFoeogoSJ06dIFfrP4VQzqYSP645Kj9sP2qnr85LF38LuLJ2PMoD64bOoL6FvaHQ/88Az8+/3PcOfzszIG1P1HDsFj9/wCpd27iwu1jt6doX+FCqgk+9tfW4A3l24QLn4C1LJuJXjzxilsRW1/nOj0Mzhd/GxBTXJLqMxSBBJcJPSR0TEOqggWGYAqrazhiFqiU0GPLs0jM10QoEydMjbrm6voj5kUJbP1lZWVahPQZr6BJwnmZwtq5y11atWM+sYmPP/Oh3hjzsI2i0FVSVLXTh6PffuV4sX5q/DUh5+3SwzqwL69cfPVV+DgA8b6Ak22oHoDRKuudLQFVZ178ar1uOvx17Cjqr5NAZWSpK46bn+M7l+GZz9ehllfbsAfLzsJ5d27ilMvWb8d5977TMYxqJedcQJ+/J2zTThlQJWF+r1sbW1BpXNuq27AJf96VyTLqVjUE8cNwf0Xft1Ll7hNDkvgT+98DlpJSmXxc5JUCkBVPxGoEguaNVKFa99YWx7GOvG0HrRYQ75jAdVq+VP9pe9ao7IvspSUEZ4gyk1JkDbBlgFVyCMbLahW1dy1txqPvT4L85evSTtJitylRaGAcJuqf7V1DaiprzctqHUNjWhobkFLOILmcCTtOqg9upbg0nOm4NxTT0x4ifIyfjKgegOEbABU1Yc3P1mKB175EPXNLWlbUL2sJEWZqXtqG9AcjiIs6lbH0rKgHn7Afvjd9VdgyIC+CSrJFlRv+tcegEo3418fLsOjc1bYXP13nHkYzpw40svwwW1yVALOOqgPfudYnHTA0Ky7mk6PQVVvkOoBJCC1AioBIG2UrU/u/bgFNeTLUpSu5FUikxWsrFZUBajk0hcxp8amykipMjxxELC6/Cl+NbMQBY5BTffOpt5vV1UN3vh4MT78fLWoNEEuVK9Z/B0BqPsMHYRzTj4epxybmHnrx1XKgOoNELIJUFVf3vp0Gd5auAJLNlT4dvF7AdSmllY0NLWkBaiUbHPCYRNw3QWnYUj/RDA1x0mLYP3obXw3jkE1jSBphOjUNbXg0kffw86aRtPVT6sJ/fO7x2HsQC471T6zS+cedebKbfh/z39iq4P66S/PzbpVpEhKnQ+o0YgEzaAxVcaCIvaULKmEcqoMlVhS1ABUAlhKjkpvQPOnHApQhbAMS6kTUOVvEjzVb/HYU3tSlLyq+EZrSWWyMaBmIj1v+9IkPffLtZj95TrUNreaMEAgKid6aSklqymVmWovQG3csgoTRg7BAw88YOl4ImD5eS4YUHMXUEkJVAwl1S59b+lazFm1FcXFxfJlqrjYsOSHUBw0LPpFQaGv7QGoQ/qUYtLXDsRl3/wGhvTrbRsPkz1pbEH1pn/tZUGl+Wh7dQMu//f7pqufpmOKR/3Tt4/GoSP6eRskuVVOSKC2qQUX/+t9bK1qMAH1rIkj8ftzs28VqawA1JBRH1SAIM2WsaCISRXROeTiDwSlIKNAOBwWFlQZEyrd6ZmWadJplQmcDje+ipltjUbEIRJXkpJTvwmQ5okMkKXkKlqBigHVcxyW7l51xO+zZn+E+++8DeNOuQBjvnYU9tY1tAug9igJYtSgAdh3cD8cPWEcWqt24qpvHY/S8l6YuXoHA6p4uORSwbGYfAbVC6J4kTTrZNi1oi3qoHZWDKqbfjuvs6G5FRt2VWNVxV6s3VGFbXvrEI7G2gVQxwzph8F9euKEieMwdvggjBs+KKGLupclBtTOB1S6abPXbMcvXponXP3CXhQMoLxrCX79rUNx3JjBHTG08jk6QAK/mbYQ0z7fCHJMq5WksnmRhk61oJIbPOio06EK70eMCSYQJItq0LCexgSkkiWV0I8GP0qokhsNdRJc/Xx6SbGyxpiqwvsSmqmqQMxM8lIrRKn4WHdAFThrFppiF392JEl5HRseuP1neO6RB3HGRd/FbVMfQXVDI2oamkDleHbXNaCxuRWNzS1ilRayqJK1iv5ubGxGfVMT6hsaQa7TpuZmNLXIF66WSAQHjBqKHl2Lsc/A/mLgmLDvMMdKY0GcdfhYbNu8Efc//iImTTnT6HIBW1ABhMQywwyoqfR3zY4qMSpSlj7p2qbKGmHlJxhROhqLRVFb3wCKjf5gxgw0trTgsKOPRXNLK1ojMQzo3RMDe5Vh7NB+KO3aBYP7lGFw33IENAuQMKDa74xTHp2ZJCV7FvfovfXFJtzz5iITUEMBOXbRIg7fNxZy8DpOcrvskkBtUyvuev0zkHtfGP4MQKXqHT+fckh2ddbSm4wBNdMrUxZGo7qUsKCqjVz98hGSVlSR4R+JGBZW6U5vaVUWTJqoaLImiwolKMk9A2IRAAWELp9GjKuCSmsmPh2BgNSt1lzcgqqg2I8k0tnH/fjs4vcj98zbnn/kOGzfvBF//O8LOG7KmeIFSyV/kQ4VBWSyXMISoGb4hx0oSe9tFjmj7m+iZyCIP//6Fjz9rwdx5sWX444HHhEXo0JL0r0yqtubyZbx+ZNYOlWf9IAT90goeahnWVpSzdFEysvnypK681tl56VtgqvWYxa33/Oo9ro6nkGXpTaH9iwWu2+ta9WGUbkBqhc5qP45Ldp+ddF5fi/n9tLGrR9u++n0SXcuHaDq9s/0d2fI2Uert+O2V+YZ8agSUGmMIFf/z6dMxKByWR6Mt9yRwKJNlfj5S5+iurEF0SjBqQTUsQPL8Pw1p2T1hWQ1oJLkTEiNyXJP4UgkXropEEBrxAgNMNzsakBONjDbBnoqERUzYmAttUytbn1nGIH6jY4fprADKomVYaJTJhrCgJqJ9Pztu3bZUlx+8pHoWd4L766sEDt3JKCuXrYUl5x4hM3NnzEgMqCmVAIdAPgFRwZUu7gZUFO7+HX6l+nvTkClu7NkcyVuenYOlAVVLD5jgOoVx4zFhoWACgAAIABJREFUuV8bhZ5d5EsMb9kjgR01DaiobhQdovfwtTur8cYXm7B6R7WAUqrCoQB1zIByPPq9SSjN8vuY84AahayTKm6KUdbJ+ql7gOkN1trGrX0yCyoDKsXRph5gnQscZHuZqVTDjdO939GASudzuvkZUNmCmkpn2YKaKB3dnJBMnoVgQVXXvm5XNX79ygJU1jXK1RENQKVPyvI/9cChOPmAYdi3f1n2EFoB9qSuuRVT3/sCa3fWiMVgqK4pYZC0khpQav07GsMZB4/ALd+cmPVwSrcz5wE1FrC/yflNmgppfDTW2p1CYIbFiS2oxktBAQHqFScfhTXLPjfd+50BqMrNf8nVN+Cnd9/HLn7DRR1fkSpeI5ld/JaFQhyWcjWOsYvfO9UUEqCSVHZUN+K+dxbji617bIBKCVRUdIcsrPT3wUP74KChfTB53GD0L+3mXaDcMiMJrK+swe/fXIzt1Y0SSKOxlIDarbgIZxw0AjefenBG5+3InfMKUN3gVPe2bI0BSga3bEGlhQekWgYsMcLCal0ggFqxZRPOO2KskMG7q3agZ1m5+LsjXfx0vg/fno6br/g2hgwfiWkLVzOgMqCmnC/YgsoW1NRAoQ/KnrFsM/710XI0tUQkqDoAlcI0lIX1llMPBi2byVv7SqC+uVXUMt1R0yhd9xpA/cZ+g3DTyQdhcI7FEOc8oFKGvzWxyq9a6ACVY1DlAFbogPr8Iw9h6u234PgpZ+EP/33eVLOOBlQ68QljB6K2ugpPf7AA4yYc5Fflbe05SSq1+HQvuNa9vbTlGFS7vDkGNftiUN2eiIbmMF5dsh6zVm1FZV2TzYJqBVRy///+3CPYkprRqKzf+T9zVmH6UioXFXfjTxjS28jOpxRdmbx77OhBOG7sYAwqy03Lds4DqipHJax7aSR8xAvquysFAyoDKmmGcu//6oFHcfqFl3UqoN75k6sw/dknQG7+m3/7J/1olqIFAyoDqlMCnMWffC5w/pJvWfxeBpP5G3Ziwfod+Gz9LjSGI6JcmTVGdVS/UvzunMQV7rwcm9voJbChshY3vzDPFmdKxfavPv4A/c451iLnAVVYUJNsnoCVVgBwbM792MVf2BbUZO59UpvOsKBa3fzTP1uV0ZDDgMqAyoDq7REqtBhUL/Pqiu17QdbVB977PJ5MFQxg0pjBuPK4/b0Jllt5lsDO2kb834ufguqaqkSovj264sFLjkWPknjCuOcDZnnDnAFUsbKUS5mpmFlAtf0kzYBa2ICazL2vAFWubCYt+KoOKmXXqwoG4jdTPdOvg6oOQeeZPGaAcPM/M3M+xo5PHvSui0H0WwU1cZL2thKO9em0Vc2whMB5eqF0POYqyactk6T89EPXVvu7xzqoCaEBlmRNryOfW1+cSVLUZkgPOdFtqw9rD63qkCbrn/XZcNOB5OYF7alFA7ckr2S65u2I9lba++cI4dS1d/bBrQ5qsmP4Pbbb9SYeI3UMqu6cavx4at5qUKyqilElqyoVgT/1wGHpiL3T92kJR7C1qh4VNY0CBrsXF+GIffqjS1FmS5NncmEUd3rn659hQ2VdPO40FsPUi47BPv1KMzl01u7LgOrh1jCgFjagJnPvdyag/ubGK6Wb/5obcPPdyd38DKjqATdeIvQ5Ib5ChbQTuCbsKHEpZPcBiQHVXS4MqB4mMEuT9gLUhpYw7nnjMwF1lESllky98hv749j9EpfA9dfrjm1NIDh37Q7saWi21Q/tXhLClAkjRJmtjt427q7F/e8uxY7aRlFGSiVG3XDiBJy4/5CO7k6HnS8PANXDjJNSnPp3eAbUwgXUVO79zgTUWZTNf/n5Ips/lZufAZUBVUmALaj+51XtCwhbUE2hbtpTh3vfWoQmIy6V3s0ohIgyyHNpqVSKsSUrpa2WqJEpTxbi0w8agX49u/pXpjT3IDj97RuLQeCs6pwSoFJZLwLUfN4YUD2sAsWAWriAmsq935mASuf24uZnQGVAZUBNfwpnQE0dBOT8dfGmSjw88wvTgqqK/B87eiCuOGZc+jeig/asamjGjBVbE4vdG4BKgEj1Ro/edwAOHta33Xv16uINeGvZZtQ1tYqQMQWox48ZjOtPHN/u5+/sE+Q8oApNymDzskwpA2rhAmoq935nA6oXNz8DKgMqA2r6EwQDqj9AJUl/vLYCj3+8EsqCSlZHcvkP79MT10w6AJTU01ZbcziCdbtqQGBZ30x1WoF9+pUlxGRu2VsPaktXQ4sJuLnpWyNRzF69Xbj21WpM5d2KMbRXTxB4i5JOBqDS3yP7luLwkf3apaQWlfL695yVWLG9yjynAtRrJ4/H5LGD20qEWX0cBlS2oIqYO8o1o4cvEokgQhknsQBiwYC5fGwh1kHVufc7G1C9uPkZUBlQGVDTn4MZUP0DKkl78946/OXdJWhqlcX9CVBFbGowgBPGDcGU8cPRLYOsc4LNZdv24vPNu80SV3SvVLmrCUN748DBvbG9ugErtu1FcyRq/lYSCmJgWTcBljFa6CMG1LeExYpZza0R22pMFN85oLQb1u2swew1222AGqVdYzGxitbE4X1R3q0kfUUz9ty8pw7vr9iKOet2CEutFYrpXNdMOhCTCgROSSQMqAyoDKhJhhWde7+zAdWLm58BlQGVATV9bmBATQ9QSeJbCFJnfA7KiLcCqnL7HzlqAI4Y1R/79i/zfIN21TZi1Y5qbNpdh4bWsK0GqxVQrXVZneem81stoWqJUOdqTAcO6Q0qfq+2PfXNeHf5FtQ0thjxqRJQhWEnGsO+/Uoxun8Z9htQjq7F3rP9d9c3Ye3OanyybidWVVSJYvvW/tHfXYtC+OkpB+OAwb08yyofGjKgMqAyoCZ5knXuff+AmqQkUzAAw2gNRANi8Eu27C4V1qESVvRJ64X85kYq2v9k0mx+BlQG1OSAmhjgxGWm7IMBA2r6gEqS3NvQjDeXbsCC9TtNC6oC1FAgKL7rVhzCsN49sG+/MhEWQDIPGp90dmpf09SCbdUNouaqqhKgPhWMtiWgjhlQjkOGJ8aYtkSimLVyG76qrDFWbYoDqoBVYfUE+vXsgv6lXVHerYsYy2nEFp/SYCv+rm9pxdIte7G7rklYcsW+xv5WQKV+XHb0mA5NzMoWuM15QOU6qAb0xGQ1gpixcEHUMa6EolEEQ0BJIARqQvULZZ3OUEEDarKVYMi9f+6RY4VMZ6zcgZ5l5a7PbCBIgwrdg6ijDqoMj6DfhavCFiod/08gEJQwSqMarXENGW5Bx7RBKo3Y4gbTzYsiAPmGPuutafjp5ReIbP7XNUX73SfbzJZa9DqQJSuTFEDMXEbX67Gs7dRxk9VBDZgx6qnLTHkp4+Qqv4BdfjqgcV6jm/75OUamZZZI30h3rdvgntJVub2uRXtL/CxVmo7+JcjLUbYrU/lZ9/cjdxP6VeyTVlLuDUKWCsluLfR9aps6pm7PlJdLisUicnxz3hfH/7/YshuvLF4vrI9OQCUNtFo8neBJvyn4NK2hKmQgEBDWSgWTn2/ZE18wwHD5q33Iwrm3oQVUEiuZBZUslfsP7oVRfVPXFSVYnrOmAmTRVRZUK6BGY1ETVul765KkNNRLq21UDPv0txugDu3VA2cfMhKHjujn5VbkZRsGVA+3lZOk8jdJKhmgPvfoQ5h6+y04fspZ+ON/nk+qJf4B1T6hBKnUuGExpUFYDfQ0eLkCqtETc0KI0qotg0TR/mc1RfvTAQT9BOnhAUoxgYUyTHJkQM0MUNwAlwHVm04LMGNA9QSoSqLvLtuCzzbuFKCqLKiZACrFf35teF8UU3YUgKqGFizYsAu1za0mqPbuViJiRMuMGFGKS6V6oq1hAsQYYgSLgFivfkSfnuaxvGjB+spaLNpUCSqx1VaAOqRXD5x0wFAcM3qgly7kdRsGVA+3lwG18AD18lOOwppln+PXUx/F6RdeltWASm7+aYab/5YURfsZUJ2W7PhtLVwLaiLgMqB6mBTUiyIDqi9AVc/Z8m17QHC3ZFOlSEzyY0Hdd0AZhvbqjrGDeqFLUF/H3LR2axbN8H7XE1vWNLVi2bY92Li7Tvzza0Ed0qu7iF89et+BItyBNykBBlQPmsCAWliA6tW9rywo/lz8bW9BpWx+L25+BlQGVOdwxxbU5C8pHqYGtqB6dPEng0Ra6rWiugEV1Y2oMtz/Ig4VljjUAESS0ICyriDronUcS+YBc7t3beUN8qIXZFGl62pslSEQ0s1P8adGHKrxN0EpXRPF4fKWKAEGVA9awYBaWIDq1b2fLYBK/fDi5mdAZUBlQLVLgGNQXaDAh6XRawxqKkD1MAXbmuQCoPq9Jm7vLgEGVA+awYBaWID68x9ciNlvT8NNd92Hi668PqWGZEMMKnXw5isuxMy3puGW396HS6527zMDKgMqAyoDqlUCbjn6fiyNDKgeAIKbpC0BBlQPomNALRxAraupxin7y+D0V+avxqBhI3ICUKc/9xTuuOFKjJswEc988KlrnxlQGVAZUBlQGVA9TPrcJCskwIDq4TYwoBYOoL75/FO4+6YrMWb8RDwxwx30bAO87zJTbR+DSv0hsD5+PwnWbyxajcEuYM2AyoDKgMqAyoDqYdLnJlkhAQZUD7eBAbVwANWPe59Uh1z8Uj/sdVBNtTLqZMZj3RIB1U0FqRYqbbT0LIGl+r9tcqFYMUvBWzc3v95dl1kdT7e+W8+pWyjAb5kp5/Wo41M9T1mmyy7feJ1O9zqoOvnofqeatAn3xMOYoppkWsfTmuSk7atbua9YYh1cXRa/9Ty6HGp9nzKrwxuvf2t3VqvzJl/wQt4BWQfW+5ZwPY777+VINvlZ1FUvK9eRIjP9M/ZOrGIhf9BXgYvfP7f+666JkqRSbbr9dUlSuv293C9u03kSYED1IHsG1MIAVL/u/Y4AVFkhgBZgcFfUgLFAA/3q5ubXD9CZAVY2AKoA05gsFs6AmnpASwARBlQPM0C8CQOqU1wMqL4UiBv7kgADqgdxMaAWBqD6de9nG6C6ufkLBVCVBdW5KhJbUO0DHAOqXR5sQZXyYAuqBxDgJh0uAQZUDyJnQC0MQPXr3s82QKX+ON38+Q6o6vG1AqoIiTB8kwyoDKiphngGVAZUDwjATTpJAgyoHgTPgJr/gJqOe78jAFXpHrn4zb8tgWFB2As8O938hQaoThd/PEaSY1BdLWXs4vcwA7CLP7mQ2MXvS4G4sS8JMKB6EBcDav4Dajru/WwEVKebf8jwkRoNz+0YVAVdyVz8DKhsQWULanIJqNB2dvF7AAFu0uESYED1IHIG1PwH1HTc+x0BqHQO0j83Cyp9HwoUJWiw1c1/6TU3FBygWl38DKgMqAyoDKgepnlukoUSYED1cFMYUPMbUNN173cUoCpIjSImstXpUyzsTGVygomAanXzPztzftYCqigRE4ghaK8MlbK/dktPFDLEgUp8hUQGP8Wckk2YwNReYohd/MrabBVwgF38HmaAeBPO4neKi138vhSIG/uSAAOqB3ExoOYxoCIK4d7/ydUYM/5gPPHePA8aYZ+w/NRBdS5zHXCpH2WdBK31HBWYqk/a1a0tAfdxoweJTr65aBUGD0+9GpYNWHyswy2Ax4DLRBehdB66PTupCdRRJ9YBULbzBaIoDhYLQJVIGhX9EXJJAb3WvurqtDr7mnCdmjqOOmXSxwinPkLIXxnPxGxtDaDq+metg6pr634lmYWY6JKcdPdXV0dTd/91dTzV/m32fCQI0a7ofu9B0Ofz7jx9iF6WLZvf8zvrCLu9RKV6Aqz3z/e5dQ8n/97pEmBA9XALGFDzG1B//v2LMPvt6bjprj/hoqt+7EEjOgdQhavf8k/0IhgnFOsA/dMrLsTMN6fjZ7/7Ey65+nrP1+R3kM8UUBWfmxONgxiCDoAygcQokF4SsCeJeblQBlSL/jKgelEZs43z+WBAZUD1pUDc2JcEGFA9iIsBNX8Btb6mCqeMk9bGVxasxCCXJUJTvsGbJY28rSSViQVVwSn1x5rd72almf7sU7j9hqswbsJEPDvTu1W4owE1QbYpAFUV5Bf7MKAKMbAFNbUJmS2oqSc4tqB6AABu0mkSYED1IHoG1PwF1LeefyJt977gpA4AVGd5Kev/rRECVrhM182fC4Aq+mgAarFw7fvb2ILKFlSlA+zi9xkj4njU2MXvb+zh1v4kwIDqQV4MqPkLqLd+/4K03fsdDag2y6lRC1XEoxqbEy7TcfNnC6DGE6dkjKJy7ZtgYTQoSrYGbIrnmgGVAZUBVeoAW1A9AAA36TQJMKB6ED0Dan4CKlkZTx03UGhAOu79jgBUN/W06mPEEkPohMt03Py5AKjC1R+U2f9+LWDqnim56lzATvlzkpRdIpwkZU/ySjadcJJUEskYnhDrr37GIE6S8gAwOdyEAdXDzWNAzU9A/ejt6fj59y9IK3vfarVszyx+nXqGo5GkFlSrm/+jdRXoWVauO1xClrduh0yTpJzHDzqzgg0AF1AaCAiHvvxbWo4ZUHV3yP57AihxkpQvAXKSlF1c7OL3pT7c2KcEGFA9CIwBNT8B9Xc3XYU3nnsSF111PW66614PmpDYpL1jUHWdSgWotO/FJxyNVV9+jrsefARnXnyZ7nBZD6hU51RCgkxKU/VgtRdmacAu/rgwdHVQddYstqCyBTVd66d8w0yUn07nbOezFBHws5+f8YLbdp4EGFA9yJ4BNT8B9dT9B6GuugpPvPcpxow/yIMmyCbOgbAtLKheXIBuHbQCqlvfnv7Xw/jTbbfghNPPwl+eeN7zNXptqKtDqZ00IhI01T8yiQp5RuVnSYlciCAxFcq98L6z39rzJwHXZNffFi5+P33ShSD4zeJPkE8KC2pFfatWDeiFIbPNfx1Uq/z8WNDd5K7TX921ZVpmSnd8vT77WOXCOJhNfj464Harg0YsvDqMH90W45WfVTpc+prp/fNx+dy0EyTAgOpB6Ayo+Qeoyr0/ePhIvDx/hQctiDfJJkC1xqC6XUTFls047WtjxU9zvtrhyc3vRxi6CUI3YQWMFbHMdg7XfVGRRFMGVDsIKnkxoHrXVgZUKSsGVO86wy07VwIMqB7kz4Caf4CaiXs/mwDVmsVPquwsSRUMBnHR5KOEm//uhx715Ob38EiYTTIFVKcBJWDEoCqLqsGnCV1yc0279VsHyNZ9vLRlC6pdymxBzczF7+dZc8Kl3JctqH5lyO1zRwIMqB7uFQNq/gFquu59t0miM138tJKUW51U9R0B6v/++VC7ufkzBdQQ7P2nhbGsLv9QEh8uA6q0qLIF1cMAbjRhCypbUL1rC7fMBgkwoHq4Cwyo+QWombj3sxFQlQq7rTRFk/L2zZvazc3fFoBKqBWPtZSAWhQIykUQEK9SIGRvGozSs1yletzZgiqlM7hnifjkGFT95MAxqJktdcoxqHodK+QWDKge7j4Dan4Baty9fwNuuuuPHjTA3iSbXPxkQbUCqtvf9F17ufkzBdQiOGMrJaCSZZUB1QruHIOqdJuTpKzjEbv4fQ/gvEPOSIAB1cOtYkDNL0CNu/fnY8z4CR40IDcA1e1ColFpaWwvN3+mgBoy5lcKRZCufXkVBKi0KQtqoqefLahCThkm0acqM8UWVP3QwBZUtqDqtYRbpCsBBlQPkmNAzR9Atbr3X5q/CgF4Ax2rmmSTBVVYGSluMwbXz1gkKr6v2LQJUw6NZ/OXlpaL7zPd0gVUMzkqFhNQWhQICdpSYCrglErYGHUSGVDZgsoW1MQSd5wk1QaDWKaDIO/fbhIILNrZ5N9H0A7dSeyELCwTVfoXC4KsQVT30Vob0AqP7dAtacWx1HpTcELfhaNAOEp51IlFcNqrL87jmoAVk32IBRxyM3YIRaMIhoCSQAjUhCwndA0B+r8BOZFYDJFIBBGDdmKWBBwFFAHjPKofMZdCy9Y+ynMY7tqYUeOSygYFg8I7XRwqglcrRFvI1Ore/8ldf9ICqi4ukeRiTZIS10XWQKOzCSseBaQ81JZhGUBxLHpG6Di6z/MnH4mVX1A2/yM456LL5LOloVRdHc6YKgtlXq9jwjDqnNLPSg/obyUhAaSBKEivSJd0wJuoAxkW+tbcAN3919Xh1O3v5/67Hkt0IC4D3fkSxg9j4LXuN6hHsWi2oyEsxlx176z7qvaZjnzOlcMS+qeps5qp/P2ez9nebexKdg/cv/c3/SZWkUg9KvrVh0R5pD5+KI1B2XpLVdUOL4fJ9Fq8nIPbZJcEGFA93A8G1PyxoFrd+/uNPzgvANWDCosmT/7jQfzhtltw4uln4oHHZdH+qCMG1MuxrBOFFVDdJhBnnVMCUNVOxJo6CsX7n4QKGFBNOmNATaa3fvXJb3sGVC8jhr0NA6p/mRXqHlng4peiZwtqeirIFlTvcnO694VlSOPi101Y2WBB9SqBrZs24lSjaP88o2i/DlDdXs5sljQXE1oyC7GwoJLX3jJDMaB6vXsu7l0GVEtVB3c56p5ftqDqLLBsQfX+hHLLtpYAA6oHibIFNT8sqE73fqEBKl2vcvP/7qFHcfbFl/m2oCZM+MrF7+KKpbZWF7YCVCF3o30w6igj5XvpTLagsos/+SDOgJpZjKbucWQXvweA4CZpS4AB1YPoGFDzA1Cd7v1CBNQn//kQ/vDLm3HS6Wfhr0++EI/xTvIcqBhir5YmEzwdsY3OWEEGVCnRjGJQ2YLKFlTN/OUX0BOfc7agekAEbtJOEmBA9SBYBtTcB1Q3934hAuq2zZtwyiFjhNZ/umEXepSXp3wCtC5+D5ZTIWeXXBCCM2eIhf8JlS2obEFlC2oyCfh/nuxHYguqB0DgJu0mgcBnO1v8pRG2cVfUBMUxqOkJlmNQvcnNzb1fCIDqtIDShHXepCNENv89f/s3zr74u94EaGllnfTMKhuG295pEbSCKfXF+XvQQa7+J1QGVAZUBlQGVN/DGO+QAxJgQPVwk9iCmvsWVDf3fqECKmXz30Nu/jPOxoNPvuDhCYg3cQKkAtRkrn2qw2rdFKCqZyrkSLJiQPUBW+ziZxe/5un1/zyxBdXXgMiN21UCgfk7mxOMl1YgC4XiYdDOmqPJ4tOsPVYPiHOdcGVNKS6SM1SE6ona6o3K81ItTuMProPqogpsQdU/H2uXLcXlJx+JnuW98O7KCtsObln8fgZ1quMpdTsil+gMhWx1UJV1y2SJDOqg+ulXKovKqi+X4tzjD0dpeS98ut4uD+d+unNSHV23zenSTxZr6bSg6u+ms0XqOp26EAW1EIA6qu56E+Tj4n/ycwxdDGrKY5m65H+xCXUdbnVnVR1U50pSbn3xWwfVeQy3laz8yM+qZ372S/d+O+9/SFOIVd+n1A5M3f5uKVC6fZKPDfqnz+ny1+lvXM5JwNcy57uOI7oYA32XuUUOSyCwYFdqF79V2d0AVVcon4qWpxoMVJmZqKGo8cLgcuLjQv2ptYsBVf/0PXD7z/DcIw/ijIu+i9umPlLwgEoCoDhUKjv10FMviLqoqYA2lYQZUBOl4wcQdBM8A6pm/LPwnR+5M6C66a1+LGVA1cuIW7SdBAILd0XMR9wNNtVKInRKt99p5aFUm7LA0uDh/CdWkImE5UpGCQcJivMxoDKgZqru5x85Dts3b8Qf//sCjptih7FCtKCSPKlg/xN//yvO/c538fuH7NBulbd20qflySybV8upc6Wt9O8xW1CtMah+5cgW1MzKMLEF1ZvGOcHW/D9bUL0JsEBbmYCqXPDWT5KJG4DqrKZOWbrCKSVVBGNi7W3h5jMAVu0bM5ZgjCh05aVOXVWULaipn9xU7n3as1AB1ermn/9Vcjc/A6p3C146Vjm2oGaY5MYW1AQF1T6zSVTaizedLagFSoqddNmB+bvC4hEnS6mwWEaj5t/WGFM39z7tZ3Xhu12D21re6gEiOCihtdgNQBVrmBtPAAOqN41gQE0tp1Tu/UIGVLp2q5v/pNPc3fy6yS6Ziz8ZeDntVQHdYurax4AtqGxBlUqi01U3VUpnH+tx2IKqfUCNe2NvxxZUb3Ir9FaBTypkkpQVUK1W1KKiIlNGfi2nboOGLWkBURQHyYYaRcCAU2VtBWTsKrv4NRYctVRnTMorFnDIzdg9FI2CvLElgRCoCSUnyBeQkAyxCACRWExYzCMEDbGASFBT90sBR8A4j+pVLJA6QUO95IhziGQiafKglxHKfyumFxTNcqOZPKSp3PuFDqhe3Py6CZwBNVE7dTKz7sEWVLagphrfdLrESVKZzA68b7ZLIPDRlnpBDH4spH5ANdUDRmCqinVTJ6itsqIGgxKMOYufATXdh0jn3i90QI27+csxf/12VzGnnCBj5PFwz+JPqIea5CayBVXzfKfyu3IWv63MlA7m3CSdzj7W47AF1dvozDGo3uTErewSCMzaWCMA1XS7W5KZhAUzan/DdcKp7gFP5eIXABoNC0glS6mynlJiVVEgKOA0gPgESH0JRyMmTCurXHvfVLdSNfRdOAqEKTTCsPa2dz9cB9g2sKAKUybFGxsWVLqiGJVPIvlH7elruWRB1bn32x9Q48+O8GS7rFuvs6BZ77nuWfOif85jxN38z+Ok07+VcAg9oJLuJBYb8gao0bTcsvZOFrqLP7N1VjhJipOk1PPEMaheRlBu05ESCMza3JDZCJdhb5O5dw0vM7p06SYtqUZ8LBX+truNU1cRUN0zcq7S6m0+AyrBqXU1ICFnIWvh5RdMJWSXpgDb28WfKoTxvKPi2fvHfzNJKSUjRMEJYvFY6NSPRzAWRTwjnTwAMnxByI1WTqIvAs4VlKwvfakrSeqg1G8Ip/N499x2M574x4O2bP5k53T7PvM6mOI12NdzqZOJH6inRM1MNiX/tPXHUr/Ey3UlnCfmT3ZWYwT97Xb/BvQoFiLZWd/q4QUi9fl11+QGyH7uh9/9nf1JJ7zIz/OhvxaHAcALJVpew7yMAAAgAElEQVQOah177Hov/6dJkrc9e27Xpb1/4sU7uQ7o9odhAEn2/Ojlxy3yWQKdDqhO4ToHTLPwuYphNABVgY8aYHTDdJp8ZcJx/C1TDgn5YEElSykNDE5ApWtzLAAkLKrpbJ0FqGuWG8X5y3phhqM4v+06MgRUVcdXTfwJgBqScotzkFNTOxdQV365BOdOOlIU7VfZ/H4m4MwBVffkJmqddtKzTuCaCZ8BNVG+DKipRzo/z4d+zMxxQNW8XGqfVQZUvYoUcIusB1QCHCekqrADYaFyqaDqdj8ZUBOTpPIZUKfeES/O/6u/JK/zqd7+07WAFVE4hGGmoGOEQka9X2VBzXJAJevlyV8bZxbtp2x+PxMwA6ocbdLVH+v4pZ3M3c7DFlRf0zdbUJ3isoQhubzM6XRSZ4HW7c8WVF/qW3CNsx5QCUZFxrdlRSqrVQ5RdvFLk67/LP58BlRP7n1BFt5jGN1GByugSj01YqkNw4hRVCFrLagEqPfc9jObm58B1fs8wC5+dvE7vWvetUcM3HaHTq65+NmC6u92c2tfEuh0QE1mgVHDnoJRa+krAgFlVUU07OuC02mcrzGo+Qqont37bQSo1gnK6eLPBUBd+eVSm5ufAdX7KMGAyoDKgJr8eWELqvexhFsmSiDrAZUUXCVIqVqt9B3VZyVIDcS8WVAzufkMqPSenzsxqJ7d+20AqMWBeIk2Nxd/LgAqicHq5j/59LNcH5f2SZLiGFQ/gMNJUnbV5CQpKY/EEBP5fbsnSbEFNRO04H01Esg6QHVOVwpQReIOFZGnrGmjXipZUouMGD/ndSZdycaRtOslNpUBNbcA1bN7v40B1c3Fr0pLZWuSlMqgt7r573n4UQZUj1MHW1DZgurnBSNRrdjF7w7Y6RlEPD623CxHJJD1gKpc/CRPglO1FKtS6q5dZEkUBlSOQSUd8OXeZ0A1y8xY3fwL1u9gQPU4gDOgMqAyoCZ/WNjF73Eg4Wbuc07n10G198s53CkLp9XNr6yowpJKZfItMammxZUK6MdiouC/dXPWjWQLqnuZqaghGGU9zhUXvy/3PrnGNHUw3RaasL7xB6MRc4EJuQqaLN1l6pnxhxcLqnYwd3sRSzP0In6oeJLYSYeMFdn8Dz/1Ik4+w93Nn/AiqBlYdddES+562ZJlyauKHl7rKCb0R7NUr65vfl3MzuMlcQAlPa1fF79O/tbRUbXt312u4rerwUt8v/3+6c5nfXbE3z7K0Lod28/+znPT/3VZ6Mng08t16nRH9sdLK3sb67l1uycfv9QxM7PgusnPj2ys98/Pfv6lxnvkogSy34JqPIHCxW+xoAoIECAgs/ytpajEjTDWfQ85JnAG1BCI2Ulu1iQpBfZSdFSsX8b+5hqgXn7KUViz7HP88b8vIGlxfsuTyoAaB9R7brsFj//9QVxx7Q345e/v9zSe6cpM6SYdBlRPYjYbMaA6YM0H4DKgxmUXB2MGVH9PILfuSAnkDKASTCn3ftiIQxWAGo2YZagEqAbIiiXhSgxIhjSVBYsBNX8BtWLLJpx75Fhxx2es3IGeZeXaZylTQFWF+qX1lF6acteC+v6b0/Hjy76NoSNG4oPP12hlJy1QqTcG1NTyYQuqJzWTY7lbnU4G1JQCZAuqd/3iltkngawGVNO9b2RKE5gqSFUWVETCtqQpAlQFC8qSKiZSVZeSk6SSWlCV9ZQ+lQXVXBQhTVdyR64k9dyjD2Hq7bfg+Cln4Y//ed7T09YWgKp0UdbqlUl8uejiJ4Educ9A1FRX4bWPFmL/CQdrZciAqnOyMqA6JWBzUfsATAZUKUl28WuHJW6QJxLICkA113u3rAxsjQ2lv8XSogagRqIGBJCl1KiDSg+tyOoPSHe/aUmlReUZUBGiBQ9CQEkguQVV6bRw7VN0r1E5QYBrDgCqcu//euqjOP3Cyzw9opkCKhXqN8NNDAuqmETUxJtDMajU719cfxVeefoJXHHtjfjl7+/TypABlQHVqiQ6i3kCYDGgap+xlICv2ZstqL7FyztkkQQ6HVBDxgClgNQs0K9iT43PiOHiJzglq56CAgWoauBTgFoUDAlgjTGgCnXzA6jKgkqf4bBMlMh2QE3HvS90JsMkKaqDqiZl5eLPZUD16+ZnQGVAZUBNf0bnJKm47Ly83KQvad4zFyWQs4AaC6okqYiMN41KS5YTUFWlYqeLXzpjAc7il1n8zsFBWVBzBVDTce+3BaCWBCWgmCEnRuHqXLWg0rX4cfMzoDKgMqCmP/UzoDKgpq89+b9npwOqdYJLWmLK1cUfFMvPB6JGprmRFCUBNYCiYLH4lPQV5RhUFxe/APugHVDNBLNYUMB7uKXVAfE0IZPZW07MOg9dR8WgpuPeV2BJ+pFsS1VmKhiLoigUEq86QYREoHNC2Zscc/GTHPy4+RlQGVAZUNMHBQZUBtT0tSf/9+x0QLVaMO2Te3zgVzGo5N6nOFRZBzUkMqZNgIjFl5wMhgIoDhQhVERZ/SHEqL1BUtYJVcKTDrHixzWBxijFFI4CYaq3qs1lbj9FCqil5ojWhUVYfhKXWzc3F78C1GS9o2OQ5VmFV4jYVAP4AwRk4nyBlJDa7oCKKIR7/4j9RX9mrKpAz7KylAI3rcUGhLs1jltAZT1d0wJvZOmrRLwQXX0ghlAsiGjQ2s4AeP1ag+bp03FxOdXX7zFUHUPrfu+9OR3XGdn8szxm86uL8Ht+XZkpP8fz0jahTJNmqUZX3fBBFdo6uo6nx8s12IDQpY6sn2OEXK7FTx1U5/1Ldu4EuRvnta7Sl46sM61D29F1UBPlo59/rPNO/Dkz/vK2u2jsprZBx/jkR3fomEEP82eqwdjv+dpvJuUjZ6MEOhVQrVn65oosCiSNHxVoEQbK+FMISCXLn2ntsySlxGKy7FSxEYMaEpnVxBDywIkWH32h8Hxd6lQHqEphVT1Uiv21Trh0b2IQiJZ06whAfe6RhzH19p/h+Cln4o//fU77nFkHRflyoQI+4rt6AVQanGmCpMUi0p2AbbDhA3zMicohfL8Dvhug0rEPN7L5p3vM5mdAdVc7BlQpl3SfD50+M6BqhzuzAQOqd1lxy+yQQM4DqpkwpZKtDEAlV7/I6hcuWAbUdCyoTkC1Fu6n37IFUC8/+WisWbYUv37gX56y9xMB1QVMTeJyVIFQdU6pakQeA+qt11+Fl59+At+79kbc5iGbnwGVAdUNRJPphXoG2YLqzQSaCPiGZL3tbrwkJOooW1CzA8S4F+4SyEtAVclSwpJaJJftYwtqYpkpPxZUkqECVDWpZAOg7tiywZd73zmJOsMzEmNIJaCqFcnMQvxUUkrEnuanBfX9t17HtZeeL4r2+3Hz6yxezmGIXfyZreTjJj8/94Bd/HoPWioLsF+wYBe/XWJ+dNWvrLl97ksgbwCVQEGCUxwonIBKDwM5c20WtFhEexcL3cWv4NQJqdkAqM8/8qAv934yQE0GphR7SvqiYpWDxhK7UmnyF1Dpmg8bNUAU7ffj5vc74TCgMqCmGoB1+sQufu30ZTZgF793WXHL7JBAzgNqJGIsdaqyymOy7BRZvGhw61JSYlpQGVDthfq9WlCVqpqWUyMWlZKnEKBS9cm39o5BveLkI3259zMBVJEYZXvBiSKkltR1jP5eXZhWyekmYzcpt0eSlJLRz398pW83v99rYEBlQGVA1cMAu/j1MuIW+SeBvABUenhp5Shp4YsDKv2fAFVYwETGvt2CSv+PGitRpbq1hWxBVYBphVT6jmJ/FaDqZCctkNLCrWQps+CB4lARvGbSOs9D2fvnHTFWfO0le1/tbxvsjeoHcTODPeZULV1KyXZWS6pqn8+AStn8ft38DKh2LeUkKSkPTpJyl4O+UF8y+Rl6xjGo+UdlfEXx6XjW5gYfKt62kmuLLH6yoLoBqnLNKguqcu2rTzVgMqCmruPoBFTSAIJTBagBFKVc7CCVBZUAtUuIYoS9xYE5te/5Rx7C1Ntv8Zy9nw6gqphTcu1LqJaPi7guKiNr2I/TnYCt1+QX7sTE305Z/Kovft38fq+BLahsQU01q+j0iV383udkdvF7lxW3zA4J5LwF1bRQmOO83QJGWfwimz8os/rJkmrPHNXDUSFbUFOpKcWghltjnQaoV5x8FNYs+zxl9r5ugnO64unFxhrLrF5wFEQTEFqPqQA1mZx0FrRMh4F0Jmh7/+P67yYrv25+nbyd15tpko/ufNrfNS9Huv393D+3Yzn1x+/5lPySvSDRi2QqC6bbQgvWOqi6/mT6gpHp89FWL2heXhR1svCiC4nHSG0f0p1Tt0yErnKdrHHjb7MeM3UVbPtxddfirxfcuhAkUFCAqlz8DKhkeTNqmhpLdaar7K2R+HKxzpIx1snHzcVPk2OJqLKgf0lw9s+re9/voKgK8qs+lRQXG6c2JvoCA1S/bn6/8mZAbRsLKgOqfEz96p9beFGyY/g9ttuYyoCa7kzD+xWiBPIeUCl2MBQKCQsqA2pmSVJuD0iEVmMyEoWsMaZOq7MboNKbeLqA6tW9r5tUaKlcaxtrtj5dr1gu1+FKF+0TljB1Hz4ytRDpBqX2tqDS+f24+XXydl4PAyoDaioLr07/2YKaWkJsQdVpEP+ezRLIe0Cl2EEFqOTiJ6sdW1DbzoIaVUueGqETzlqpavJpa0C99fsXYvbb03DTXX/CRVf9OOkzpgMmAlRrH52AaixEZov1LDRApWVPZ7wxDb+6535c8aMbUo5nOnkzoNolwC7++PNnlYxXPWJAZUDNZsDivmUmgbwHVLJ/OQHVLjK9e5ljUJMrWYzKTDksqE5LKk02bQmodTXVOHXcQNGpVxasxKBhIzIAVFkHV/VR1Tk1C/I7Q8SMlaTUCeMhAflrQX35mSfx8+t+iAMOmohpsxcwoKY55nIMaqLgMvUwMKAyoKb5OPJuOSCBggBUUbDfSJZKTApgQM1ET90AlY5nrZna1oD65vNP4bc/uRJjxk/EE+99khEwBWPxJBIRAmLAtLKkJhbwt4cEFAKg1tZU49CR/YWcZy1di6HD038hYAsqW1CtEmBA5SSpTOYf3je/JZD3gAoq2m/EoNInA2oIVDK2rZKklIvfCqXWv1UZsLa0oMbd+/fhoquuywhQQ5YyUQKkTWuq4XpU84eFVAXIeizOlukErBt+OiIGlfrg1c3v1TWrrotjUDkGVXkwrLruVY/YgsoWVN0Yyb/nrgTyAlDtg5Sj0LoFUMmSal17WkITL3WaifrSYp9yI7SjEl4CT83/h8NUp5Zc6JRMRZUD5O/BYEh8X1LkVugmeY+s7v2XF6zG4GHDPAAq6QSdJ9FaXmQs8BAHU1W4JWos8KAuLw4ShQioXt38XsGCAdV4Dhzam678OIvfGIV0WUEOeRd2Fr9ccdHvxmWm/EqM26crgZwHVBhJLnEB2CGEkmCoFqrVxU9Aa8aVejCFcQyqF/VSAJj4Se7yWEy+DEQiBHoSGOn7YlHGScKg2+YsXSXd+1djzPiD8fh78yzDq/sx5EIBdE55PnUeVdFBWSDVS44XQLC20dVB1VmFEkIINKJO7F/qEBXd9Vhf2FKdOpmb38/1ux1f1z+d/BBwPO8+AcVN/n76pLt+3bGk/unDjJLJwc/rnXtfEs/dv7tcHnpXQ0vCLUsAYRdPgu6abddi2d/PfuYLjofxO5Ve6wBN36e2d9Hrz2m9otR1jJ3X7jy2EJ/jGfLynEpfk4jlSjli+bsWL/MMtykkCeQ8oAYF8ABUNF5uiYBKrv0SIwY1ZDxPBK60j4AnzUskA2pmj4TVvW8tHE7fqzJOyc7gBNRf/OBizH57On5y17248Mofmy75hPtugoq9ULkIbzB+o8kpEKN/8bN7GVALEVBJQm5ufh2g6TTHi7xNGHGDz5wHVI+xIhZB2vVPJ2GdbjOgppKgXj8zAzS3qUd/zjYEVI8vRwkvJgyo3h88bpm2BBhQGVDTVh6vO6rBzVqCSi4bSsuHxo9irQbgduy6mhp8c//B4qeX5q8Q2ftqgFdJTU6YsR5f9MNiRRXL4TKger2NcHPzM6BmBijpyI8B1QLdbEE1heEFbBMsqAyonsc/btjxEmBAZUBtd62zDooKQp2A6lbsnzpm3Zfc+3ffeBXGTKDs/Xmi33ELhPuSjm6Aqo4r5raofT17v4O8H8BwO3auuPhJZm5ufj/X76ZoXuTNFlS75BhQGVDjEsjQxc+A2u7zH58gfQkwoDKgpq89Pva0WlHpb2k9DaLIWKmJDuW2EpV1Mv7ZFRfgw7em4ae/vR8XX329OLtzadIEV1SChcVRGJwB1cddTHTzM6CyBdWpQL5eOnyG1ySciy2obEH1NYJx41ySAAMqA2qH6KsVUAVY0qpeVJ/WksWfysVP2fsnjJa1OKctWovBRi1ONT8lc/HH4KzSYAeKYDx4WVpkPSTZFGoMKsnH6eZnQGVAZUBNPoTqxhOOQe2Q6YdPkqMSYEBlQO0Q1bUmSilApe9KikMpz6+g9fVnn8SdN/wQYydMxP9mxlczSgaoCjatgCqPZQeKUMyeB62bUJwQ6wfQct3FT9fudPMPHz48I/3xIm91Ate2nCTlWf7usuYkqVQC1OtnZi8oDKie1ZcbFqAEGFAZUDtE7Z2Aqtz8yQBVTQwq69/NvU8dj5eJcY/FSmZBFeWnYkAoYAdk/YRkt7IWGqCSzK3Z/N//kQy1SHfzIm8GVLt0OQY1Lo8Au/hNYXh5ljhJKt2RivfrDAkwoDKgtrverdi4HS98OF+ex1yZSSY4yQFTX2rns7mzxe7jJkxEz/Ly+KCsaoT5zTbyeNWpKpDt078c1559Ysoj6SYNXbd1+7vV0Ey2j9v3fupo0oUuXb8Nv/33c9iyaQPKynvhgIMO9ihJC1SkURw86Un81xl3PdSYAeW46fyTEyZ7Z5kz587WFxT9vUoMIXFbSUsnUK+A+tnarfjnuzKZ0M82d/aHovmxx0/S7pa5+P0fYf+BvXDrhafIvnmo4em8CJv8MoyBdY5dXnTA2h9aWjmTzRnalOpa3c7jtlCBtZ32eow65Amx/xleVyYy4X3zRwIMqAyo7arNb3/6BZ54d267nsPvwYdGK9Et1oLGQAka0UV+Brr4OkyksQ4HDirFX352bcr9dAN8LgHqy3M/x8Ovf+RLTu3duK3u5cFDyvDPX/44bwD1mdmf4/7X5Etdtmxtda++NrQc/7v9BgZU8YKfWYgBA2q2PB3cDzcJMKAyoLbLk9HQ3IKn3vkYs5euatPjd4014+QhAZR18weUqhPFiOCHF56P4SNGorJyF3bv3oUtmzaiobEBn69ahz2NESzfsgvhQAh7AqVit73BMts1hBvr0FpdiYPHjioIQK1vasbfXp+DdxetzNt7eej+++QFoNY1NePPr36E1xfm77064oB9GVCNJ5EBtU2HJD5YlkmAAZUBtc1VsrK6Dg+88A427dzTpscuioUxoTdw/DHHpnXcY/cbhMPGjjT3JRCtbWxGTUMzVmytFN+r77bsrsHWPbUJ52ltrENzVSUQixYEoO6oqsOdT72Jryp2pyXzZDtl273MB0Ct2FuL/3vsTazZnt/3igE1/lQxoLbpsMQHyzIJMKAyoLapSq7atB0PvPQuGptb2/S4mR6MgGhkn+7o27c/5q/dmtbhmmr2orWuWtRrLQRA/WLDNtz19Nuob0pckz0tAbbRTu1xL3MdUBd/tQ23PvEW6grgXjGgMqC20VDCh8lyCTCgMqC2mYq+t3AZnvngU9/HC8XC6BmtF/tVh+IJUL4P1I47NFTtRmtDLRCNFgSgTpv3Bf719ie+JZqr9zKXAfWFuV/gr298XDD3igGVAdW3svMOOSkBBlQG1IwVt6GlFc9/8Ck+XrbWdiwBKxEJnj0idSiKRTBq2FD07xJDt+7dsf+QfihCGGPHHSDaPPn8C1i7ZUda/aGY0dXdxyISKEpr/1Q71e/djeb6WmE1zXdArW9uwaPvfIIPPl9TUPcyFwG1rrkFf3vjY7y9uLDuFQMqA2qbD/J8wKyUAAMqA2pGirm7ph7/mPYBtuzaax6ne7gOvbsGMW5IPwztXYohfUpx6eknJT0PxXpu25sY7+mnY/dO+xirtrVt7B2dv3ZvJZrr6xCLRvMeUHdW1+MPL8zAhh3x2OFCuZe5BqgUG3zHMzOwrqLw7hUDKgOqn7mB2+auBBhQGVDT1l6ydv5z+odobPEWb9qzawnGDemLcYP7oLRbFxy+72DUNjXj9udnZ13sHAmlek8lmuprgFjME6DqSkq5CdpZJcb/MeQCBenWIVR1UJdvqsC9L84EWVC9bPl2L52A6kUG1CakKWOpu5+6Oqhu+3+xoQJ3PvsByILqZcu3e2UF1EzLJOnuj06+6ZT7tJ5TVwVV1eFNfL5lz4JidTwrsOqO6LgilzqyfmRiHb/87KeTK//OEhDz2qzNDfoq6e0kK1VjnT6VoqvPoPGjWio9ihgi0Sh5WBEmV2swICblYER2P76kun3pvkA0hlAohJJQSKz9HjKulr6nfSgLUvUj2WVai3Wrh5C+C1NfKCYRfsudt51AAzCu11iyMxaQfXEsMY9QNIpgCCgJhEBNaGIU1xX0OaAZXf9wySq8PGdR211IGx0pFG3FgMbN4mgNRaXC5d9Y1BORYLGvM1TtrkRDHcEpWU7zG1DfWrgCj3+w0Jd8OqJxR97LXAHU1z5dgX/NiC/12xH3wcs5OvJeMaDSvMWA6kUvuU1uS4ABlQHVlwY3toTx6pzFWLBqva/9vDTuX78RJwzODPa7deuO667/qTjdZlHftB6rV60Q/1+0vgINDQ1YuUOGE9SV9JafXfrYurenchcaamsQE3Cav4Da0NyKp2Z+ho+WfeXl9vhqk2v3MtsBtb65FY/MWIgPvuB7xYDKgOprMOLGOSsBBlQGVM/Ku7e2AY+/+zG27a72vI/Xhgf1CWHyuEEYO+5Ar7vY2pV2LcaYQXbQpAZrKvagtqkVFVV12F5VL0IJ1lTsRW1TC9ZWxONmqW00GkXlrp1oqKsTYJrPgLq7pgF/nf4RNu2qSkveqXbKxXuZzYC6i2KDX/kI63fyvaLnkgGVAbXNBy0+YFZKgAGVAdWTYq7fXoknZnyCptawp/Yd3WjfLk2YdNQRWLxRVgFYsnGnry5EIlFs37YNLc1NZrxpvgLqqq278PDrc0HVF7Jx64x7ma2AumJLJe59dQ7q+V6Z5d0YUBlQs3Hc4j61vQQYUBlQtVr1yfKv8Ob8L7XtcrVBJBLBlq3b0NzUJC2nRsZ+PgLqB0vX4vk5S3P1Vmn7ne69zEZAfWvJWjz5Id8rZ3k3BlQGVO1AwA3yQgIMqAyoSRWZrKXvLFiGJeu2pFT2otZ6FLU2iDZdGyvRt19/DO5ZjJ5di7HPoP7Y/tUKzN5QhajPRCXrSWt6jUY0VNLmDx0BzcYtW9DU1CxqnOYroFKlhZc+/gLzVskEsmRbod7LbAJUsmz/76Mv8NEKvldu5d0YUBlQ23wi4ANmpQQYUBlQXRWzur4RL8xejB1VMqEoEGlBSVMVBpZ3x4giWXx/3/7l6NG1WCwf2rdfP/HZr1//hONVVu7C7t270n4A/vHhKqyqTa/aQKqTEpx+tXEzmpoapfswTwF1b10jHp2xEFv31PC9TFKRIVsAdXdtI/769kJs3s33Kln1DAZUBtS0JxPeMackwIDKgJqgsJt37cVLc5eguTWSVJknDO2LHl2KsW//Mgwo644BZd2wT/9y9OwSL+c0bfFXmLeuIqMHgrKX11fKybotN4LTNRs2obGh0UiISg9Qp/7fdRl1K506qNZ6g7GYvEfJ6qCu27EHj32wCFR9IdnG9zKKZICavA6lfGEKIrM6lNY6qKsr9uBv7y5CA9+rlNUzdIBqfz7k/Um3TrDzmUms9emtSmOyOqYO9Uk5lrjVXM20Dmog6K3/yToWRNsbDjIaUHnnvJIAAyoDqk2hF63dgplL7UuW+tH47iVF2Kd/GQgsN1RmtjqUn/P6bbt2wybsramJW03TtKBmM6DOXbkJ0xeu9isas30h3cvOBtQPlm/Ci5/yvfJSPYMBNf5IM6CmPbzxjjkgAQZUBlShps3hCGZ/sQ7LN8ss+Hze1m3agl2VexAj84WZEOXfgnruycfihovPzkhU7WFBpdjhtxavFXVf831rq3t58Te/gZsvPSdBXO1tQW1qacHLC9bg0ww9Dblwn9vqXl1x2vG47fJzxSW7rSTFFlTv2sAWVO+y4pb/v70zAZOquPb46e4ZtgECiMgALgwKihABo7i95MXtGVGjSIwiJho33E2CJiaE5BmNC5q85DNKzDOKSxJjzG5iNIobJsYHKAREDQwIAwMzzDDD7L2979Tt6r59l66qvj3ds/zv96Ezc6vq1j11qup3T506VXwJAFABqELrfvvP9+i3b20svgYW+YmJaBfFWxoEmAYB1NOPn0W3XHaB8qhL1et1B6A+tXID8b++fhWqLc86cRZ9+6oLPcXV3YD66Kvr6JHX0Fa6mxPn/scn6O5rLkq3FQA1oIsJlvj7+jDZq98PgApABaDKY181N0mdxnB66eeE3FRnsatGBwCqSkL+9wsBqHMYTq/8vO9DAKj5t489ZyHa6jyG04XZHxIAVABqYTQUpfRECQBQAagAVANAPX32TFp06bx0Xwaglm5YCwo9Zx0/k5ZceUHOFwCgFqZ9g7bV3BOPprsWuj8kAKgA1MJoKErpiRIAoAJQAaiagHr6cTNo0RfOz+rHANTSDWtBoOesE2bQksstK3iuC4CqkpDe/SBtNfekWXTXVd4fEgBUAKqeBiJVb5QAABWACkDVANTTjj2KFn1hrquPA1BLN+zlCz1zjjuKllyesYLnD6hJCjsyu8MQ5ZYPfFBzb04874SZdNdV/h8SAFQAaulGIDy5uyUAQFUAKk840orCjSEnoEQiQTX+DA4AACAASURBVPFkiKLxOLmnqe5utkz5IUpYvyStqTIZsv6fcISniyQSFI4QDQhFiJNw/EXxXmErYTE3SS2eM4uOGDcyS0i3PvMPqtlrHQBwROUIuvGU6TR88AC6+KcvFVSY+UANw+mtl2Tv8DYFEb+XcMbR1HlZ+7PtgCT//uTK9fTEG9278WbYoHK6d95xoo3k1dzeRdc8+Xr690tPnELDB1n3H125kfZ1RHVeTztNPm055/gZtOSyzIeGifz92zzVBz3ibape5tHXNtAjr65XJSvYfe5bi886Oqu8tzbvph+9tE78bfyICppdNYZOmzqBahpb6YcvrStIu+XTVuedOIvuuiJ7xcIpCAmofnFOvcbu7DLM4oC6nqNomaDjRNj5BeR4Xj57nOzxVEMGgViDvkvBlBgF9RsJAFABqEUFVJ74ll3ySdqwo5Fe3LCdhg8qp8tOOpy2N7bQp+79A82dNZGWfu74dAecdNvPC9oZTSfK046ZTrcs+GzBAn27J1izCZLz9wRA5Y8Mbrd/bN5FDDgMPqcfeSA9+sZGuuO51fTUlafQcVUHiPtTK62PkZm3/7qkbTnnuI9nwSlXJjigZuDU2TY6L1tsQP3jDZ+hqeNGinZq7ogKEOXfb3nm76I/vnbrZ2nDzkYBp+cfXZVuT513yZXGtN+dd8IMJZxa7WfJH4Cq30IAVH1ZIWVpJQBABaAWFVDZqvats46mF9Zvo1t//Q+XdYYBla1y58+qEhNnKQH1tGOn0aL55+ScAIN2XxNAks/qCYD60IL/yAJSuxzYunrZidZHx29WVwtr+E2nTqf5D/+N3qreHVRk6fwm0HPmcdNpyaVW7Ez7ZSJ/bwtS7wLUNUvmif6l0xab7povPjAKsYph0lbnnnAU3XW5253GS3EAqObdCYBqLjPkKI0EAKgA1KICKsMLW2nk0vCzqzYT/3OCi7TAlQpQTz9mGi26+Oy0e0ehjkoMAkg9CVBnTxxDP7/qVFElXtpn69sP/7Yu7aYh68rt/fMrTxUfG5+85/eu+0GGPV3omTN7On3rUu8DFfoboMqPBZY7f0A8uvJ90f/s7hfSBYfdM3jpn9s26KXbVucdfxR973L3gQl+zwegmrcMANVcZshRGgkAUAGoRQVUfhhDC1tReXlRgirDjfSD4zSlBNSqsfvTfTfMp4rBgwCoOcYlXtZnSykvBcvLbpmzwykvIbM1tZCXDvQcNm5/evArl9DQwYM8H93fAJWFwP2OQZU/GuQHxifv/X0aUnkVg9uUXTO++6dVBWk3nbaaMn4MPX7LF2nYEO+2ggXVLQH4oBZyREFZPU0CAFQAalEBlaGGLTPSYsq/s4XNuexYKkCtqhxN9113kYBTvlRhhoJ2aBNAks/qCUv8bEFt7uii93buFdWy+w6z1bu74ZSfqYKeQ8ePpoduXuALp1yGifx7+xI/twlD5/bGVmHJ5t9vOmV62pfYuZT/6q3niL5aCN9hVVtNmbA/Lf/KJTS8YrBRl4IF1UhcIjEsqOYyQ47SSACACkAtKqBKkLFbTOXGDfsScCkAtWrsaLrv2gupYvDAdG8EoHoPTLyDn61sC594TSwBM+y88+3PpTe7yTaVm+G4FF5KlpEaCjHc5YKeQ8eNpgdvnK+0xvUnQGWZM3TyNf/hl0RbyE2L3Da8OYpXNqQVnP1V+epuQJ0yfn9a/uUFNGzIQNdmJ5WeAFBVEnLfB6Cayww5SiMBACoAtaiAyg+TO8ClyrMPo3MpsdiAOpGX9a+5IAtOuX4AVO+BiYGUozHwTn15sU8jAytbVXmDjfPS2ZhjMgz6AeokXta/4UIaOlgNPP0NUHnFgtttwsihaVHzRihuN76kvzD/zP2SNzJ2pw/q5PFjaPnN/CFhfRSahjICoJr0GCstANVcZshRGgkAUDUC9fs1TYLC1BWLUSKZiZXKA6yMncpwYzrgmqpBb4yDKt+Rl4n5kkuOpu+eT3ovqKkaux8tZTgdlLGcepVdiLZ0bbZKZu8Cdz5X9cyIfbZJZS5GHFRZT46bOWFkhfi1kDv0ddrWqy0PHbcfPXjjRTRU0ZayfBWgquQfCgULE/azV9cXNQ6qqt2kG0Ch29OrraaMH03Lv3wxDbOtWOi0uz1NRCF/dfuZPjE7vSPcdF6QLUv06MquyjnT6PqgOvOlf+dY2DkulfyCSQ+5IYHcEgCgAlCFhhQzUH8pO6Vzoqw6YD9aunCeEk65zoUYrPsaoPaktjy0cj/68fUX0DCfDVFede2vgFrsdnP2uynjRtNjN11Iww02RHnVGYCq15IAVD05IVXPkgAANSCg8klSbEHlk6UkxMCC2rOU3F4b+0Q5cdxoWnrlXC04BaD2vDa1t+Wk8aPpx9fOE5ZTkw8JAGpx2tXeVpPH70+P3cgfEmZtBUDNXp5necCCWhz9xVNKIwEAakBAjSeTFE+QAFS5pO88HrU7m7Y3L/F3p1z8ypYTZdXYUXTPVfNo6MBy7WqYgI9fobCgaotbmVC25aGVo+iBFJyafkgAUJViLkgC2VZTKvejR1NwatpWAFQAakGUEYX0GgkAUAMCKttNGVDj8XgaUIvZ+gBUM2nzRHnw0DDdc5VlOQ0pfEDtpQNQzWTd3am5LScOD9MD18zN8jk1aScAane3klU+t9WhwyP06A3zsnxOTdoKgApALY624ik9RQIA1ICAmgyF0oDqtczf3Q1dKEDdWFNP79XUGVdXd48Iu+KLDQWpTWTWZjJKAaLlqC8nq2X33iF+X3jrYnV9HD7+/hsNrO0MyXiczjlmcjo2Zl8E1LXb6mjtR3pHioasVglwqTcJ/fDu74ryb75ticdznA2oXxVuy8/NnuLaEGUCPaUG1He21NHqrbpt5ZaNces5OkjIY5PMPXfeLh70tcVe7ZVdh6z+n2OXD7fVxccf7toQZdJWAFQAqv7ogJR9QQIA1ICASuEwxeJJYUF1AqoAIsUuyaBKVChAzbceuoAqyw+HwyT/hcJJCifibF/JAtSZ+1vButfUtSur5Xy+34Tnd1RpXwRUpdBsCcIBAVVnF3vViAHiidVNUQ/CCnaWvZf+mUBPqQHVpP94vVfYpLE9Nvp56f9+Qyy3l4b2mLJ0e/1N5C4LziePvVLYJKVsotTY6viwkF822MWvJ0CkKokEAKgBATUUiViAGo1RPLVcLENN9QdATU80SaKksIjm1mM7oIYjRKE4T4IAVD+pqSZwrzBTJiMJADVYmB0dQHe2h71NVf3FnheA6tZsAKpeb8cufj05IVXPkgAANQCg8kGJCWIbZpIokRSAyhZT8S+R+kQNy0/VbFtH+raBD6SX6pTagmrJgP9rYabTosMTuLAsJ5LCclpWHqZIJCJeheUUEe+fP6CqAEsFeIEtaAogVz1fvrsKRPh+sQBFNUSp3ylTAqed+DHLIudlQWUrepBLAp6fhVy1gmFvf533Mt3k5mcpTJdji/6howNuWQWLo+vVf0YNLhOP0bGgqvpfLjjnezLQvokO6K6S6JWZrX86OmAvN6wTvDRHRVQfOKr6iO4T8tcBVX4el73GFmU+PeEiFSQQSAIA1ECAyngRSUMpgxjDqpgUk2Hr/30cUPmwAsu7NHugz4BqKroBiyIFqPx/ccVjZA3wAFQdOAGgusc6ACoA1e8jQG9m7OWAmho7/d5VCZoAVD01QaqSSACAWgBA5ZZjGLUDKltQswFVtq/Txph7glFpRaktqBagZi47mIov89T4L/xNw5b1VLhAJBjk4wBUjwnGxELUHT6ISp0zsBrBgmpJ08/CS7CgqtTNdd+kf6gLB6DCgqrWEqQojQQAqAEBNRliC6rVeHZAFXt/GFxd22z7H6DyhML+ptL/VAyIANRUj3d/oJhMwADU3ACIJf7c+/yxxA9ABaCWBr7wVLUEAKgFAFRpQbUg1Vril/6ovNSfG1T7hgXVDUqpZfvU0n6kjMNKhSiS2jVugQN78AqpZVmZTHbxq3zgVEtc8EE11z+VTO3DDiyosKA69cH+O3xQg23SU8lP2VexxK+mJKQomQQAqAUCVNmCDKhsSQWgWuDDACmW9lOAypbTzBd7ggOTppVfDqYAVG+rF3xQ3eMkfFDhgyq1QgljntMsLKiwoJaMv/BghQQAqAEBNRSydqTLwTHGG6XEPwtU00v8vpbUYDpaah/UzL59RzzL1LjPYCo2R4VSluSkdeKWXO5PxDOxMQGo3ta2XBMwlvhzWyixxI8l/twjLAAVgBpsDkbu7pMAALUAgGr/co/z8r4I2g9AZbXlsFLCgkrWpjHeGCUsq6kNU/FYFyyojv4NH1T9AQ8WVFhQYUH17y9KqzKW+PUHG6QsugQAqAEB1d1ilk1LThudnRaAiSD2vPs5ZUmV+dybqMx0oNQWVH4nYaVKDXTya1wE4Q+F0pZTGe9P2nMyA6d7gs21xO/aDe3hwqUclG0iNo2D6Wwd3ZOs/Fo1cBxEhbqoZKF7kpbfLnS7hdLvWfY4qK40OWI46vQElQ+yqoyI4qzQoPJT5bdbwFVpvd/F/CQu+3O8Dgrwi4PqVT/VQQOqdwrqQ6kqX9X+BgEpXB/SYqxTPED2D3f/Sc8AWSWYvo+X/EzKCHoSmEq+uA8JBJEAALWbATUatY4LFMH8GVRTEfrlINLbATWtfLYvcX43CahyUxQA1bubAlDNN2nZJQlABaAGmgBVhOlReBbgA1CDiB95IYGcEgCgBgRU+QXqF06KfVKtGKnW7n4JqmlAdZ29ZKaxJbegSgtmyhIm4DS1pG+9Y2qzVNpUkb1j3+ttYUHNSEVlDVH5oKryw4Kau78FlZ8qPyyowVwUVPJVjaawoOqPNSpZ4j4kUGgJAFC7GVB5+JWAao+T2tcAlQPx8zvJf2w55Z/TPqcAVM++CwsqLKhSMfKDLVhQg0yKAFQAahD9Qd7ulQAAtUCAKpvJaUnlXf4MqHJ3vzgFNRXZn9Mme7sFlWOZeoBpGrxS7+oEMbk06+XiAAuq/qQBC2oea7S2MRU+qO4JBj6o+lZ1lfbBB7V7AQal920JAFCLBKh2S6q1mz213J8Me5w2pa90pV7iD4cyllO5tG/VPmXZAaDm9rFR7DJRWdUAqCpEyN2XAKgAVP3R1koJH1RTiSE9JJCfBACoQQE1DWLZqCAtg8lkaqk7tZYkNrynYqVyMH/e1R9ko1SpATUSzuzWl5ZUVkW5tC/PgV2/pYbWVdfYdr2mwMKDL5bde4fQ5oW3LlZqtU9I+3S+ZCJOC0473rcc7OLXW2J370K2JI9d/MF8KIvhg7qjoZn+79/baUfDPguwFL3qnjtuFym+tnhJVsqQMqe74GMmVdKxkw/J0f+CyU/1AacaQLDEn5FQUFmqZI37kICpBACo3QyoiYQV8zOZWga3/FETFI9bAf2DLvP7AaqlCDz48xSYIDbUMUxGImGKcF2S1uYtCqumq1wqlaCySIQi7KgQLiNrGT9MdXubiYF0S209vbd1B23Z1WCql4HTs2yjbS3UtW8vvbDsTgCqjwSwSSq3qqkmbZX8VPm7A1DXbN5BqzbtoA9r6ml1dQ21tGdiDQfuWJoFRLs6Rd+79syT6IZ5/wVAdZBw5teABwWkAxrmB5oIM6Wp0EhWEgkAUAMCav6tZkWwi8atwPVpv9TU8r8sN72ZKrVU7npe6iSrdHr7eMc76znuasgC1HA4RJFIRCxR8cTIVk77Tnt72bI+ZWVlaYsvQ5+0korl/HCYysNsV0nQig3b6N3NO6hmTxM1trTnL5YC5OzY10hNDQ2UjHZQorOD/rbMssh6XSqAUFUnnzioWUuEqYML/CyUquc775u+T1DA4s1xqmvi8IEiSXVzZ9byKP9NFUezkG3mJRu7BV3Ux9Ck5iU/kzL4YzHIxfXf2dRKT7/1IVXX7aUN2+uDFBc4byLaRXsb6qirtUX0v+vO+pQxoPrJz/vvav2zv5RJ2+TKl242g8d7NXXYMa6b1o9drIJcps8L8izkhQRMJQBALRmgEnFI1HjMFiPVBqd+zvXOBnZuskqPVzLsU3r8so4XdQIq/y1zrIBVunPZVvrMyglcHlPKg6PYrU8J+vYzr9P6baWdHKVsog07KdHVAUDVGA3yAdSWjk56ZzNb6HaTDl/9z13fFTW5+bZvudaXTefXsSMqaM7s6Rpv5k7SVwF11dY6Wrh8RV4yKXSmeHsLxVsbxYchADVbugDUQmsbyuvrEgCglhhQE/GQtcyfglM7DPLPKstaIuXA6profQC1PGVBtUA0LqDVCah2pWerqR1MhfU1HLassLxBKpEEoNoEpmOR6G0W1E21e2jTznpaV72D3q2uoV17W4o+LsZjMepqbabpB46mn3z96ryeD0DNS2xGmQCo/uICoBqpEhJDAgRALTGgUjKSOWVK7u5PQaHTcmnXVznZBgXU9AlPPqYwBlRpMbXDqYBW9m31ANSJo4dRxcByGjlkIJWXqfaZ598Lo7EENbZ10u7mdtq9L+NWAAuqvkz9LKhPrNxAG2vqaVt9E7V3RfULLHDKZDxOrU17qLW5SVjFZ1SNA6DaZMxL/HYLasWAMpq4/3AaEAnTiArLtaK7rr2tndTSFaPqumaKxq0PWQAqALW79A3l9j8JAFBLDKghKnMBqh1M4ykfVamaLisQ+5hmkWvK4mlb2ufbnMq+xC8cC9hCm3Kyz7Lq2WDV7nNqWVuty6pj3LXEz3B63KSxRe9JL23YnoZUAKq++P0A9bR7fq1fSDemZJ/GeHOdgFMAqlvQTkA9e8YhNHRgeTe2iLvoXc1t9PJ7NQBUhdRhQS2qWuJhfUACANQSAqoAPQ7kL05csojS7v/Jv8disSwotOucBZiRQIBqd7KXkGqHVemzyg+xb9iSgFoeslwEpA/qrING05TKkUXvGuu276F/1VjRAgCo+uIHoAbbRd0TNklJC2p5JEzzPjFJv/ELmPIXb30IQAWgFlCjUBQkQFji5yXuIHFIgyoRA2quS4SissGr00eV4dZ+ZXxRrYk3Y/O0luolcHI6LiscyYCntJbaYdT5s3yWVacElYnYiBlAPfmI8XTA8CFBxWKcH4BqiUzHBzZbX7zjUEoLKkOPXDIeM3ywcbuYZGjtjFFrZ1QsGbd2WR9msKDmlqDdgjpm2GA6ZeoEE5EXLC0AVS1KWFDVMkIKSCBrfnplW1uwOBUB5JkOZh/KhJuRgBVO3eSd7mKioiTFRYB7ohgHuOfwRrxRJ25VX6ZzbvhhH0mGsgGRiAVoqbflv3OeUgNqIoWQfkvsXnBq31DlxAsjQKU4cRgpCTZ2C2raxzXlDyub2V7PcDKRdhGQFlQAqjpsUG/YJCUB9T8Oq6QJo4YG6OXmWbticfrDO1uEXyMAFYDqNfZkpGI2fZl+wPk9G2GmzPs1ckACphLAEn+JLagSUE0bLpPeCURuy6kAUBEHNWNB5dioDLocJirXLn5VvaQPa08G1Bcf+q4yGoLfe6omNN0wSX7RGEKpOKjyI0Elb9V9VX2d+f2WqE+9+xmRtBQ+jfxc6VPsBNSZVeNomcEufpU8gsZBdebP1T7eUQRULZp936VHyUR6k1RvtqD69Q/1SWXdC6gq/VF9jjqtps7fNcIIuxTEXkaI9N9f9S5mmojUkED3SwCA2u8BVX+A81JHAKpeJ+2tgHrR7MP0XrDAqQCo3gIFoDrlYjZ+mUKaKj0AtcAdH8VBAjYJAFBLDaiqEU6lro5d/HafU2k5FUWEsn1Q+cvdirNqNsC7LHCpKAC5LKhjPzaY5kw/SGRtbOuivW2dIjxUdf0+2ttmHcPIu//5n7w27Gyk2qZM6KhB5RGaedBoGlweoZc37nBJJZcPKiyo/kqksqACUHN3wN5gQT1z+oFU+THLL5z7nPy//Jl/P/nwcekX5b753s691BG1Trnja8SQAXRE5UjRd/me8wrqgwoLqmqgz9yHBVVfVkjZuyUAQAWgBtJgHQsqg+flJx1O1fXNAlB5suR/b26qpT+v20Y8gZ4waay4b02GA0UM1Ufe2CgmVM4/d9ZE8Te+Fv/ubQCqT6upLD7ObADUYLv4ewOgXn7SFJo4eji9vLFG9KWxKVj98Yr1Qh2u+/SRAkYZPvnitNwXH3nj/fR9/kDkNNxvn1v3Ef19064sVQKgendILPEHml6QuZ9LAIBaYkANqn/Sh9UdDt8RDzVlQS0PR7LCRQkLaurUqXzqIg2wuSyoElB5gmTrJ092i+fMSsMmT5B8yQlTpmdLzv0vrBXWHZ5UeXJkSAWg+rcUADVbNip59AcfVAmost/ID0Lujzub2uji2YfRU299mLaMyvTPrt4s/sb9jvsiAyr3Wzu8SmkDUAGo+cwfyAMJ5JIAALVfA2qcQvl46ds0Kh9A5ex3nHuMKOWO51aLSU/Cay5ldU609rRY4rekoQIyp3zztaByW/DVHo1TbVOb+P97OxvTLhvs1jHVFg+XQci+NMwfKXLZmeFHunrI+sEH1Q94nGHl1JuknP2GP/hOPny86HPcDrx64fXRZ6/BzIP2Ex+HMp/TzQaACkAFakEChZYAALWXA6o90qmlHG7LKf+VOdTrJCl7oP4gyqVjQbVApJMGlZell/gZWnj5H4BqDpde7VUsQOUPDMtXsVG0JS8LM4SyFfyIyhHCKiddNmR7yzZmf0Zuc+my0R6N0W9WV2cBLAC18IAq28O+xH/+rImi7VSAanfD4SV+u3841xSACkANMn8gLyTgOZ8hDmppA/UHV0vn4n7PBVSeIOXGDIabNR/tIba0Xf/pacSbon7+1r/T4rB8Tgek/eD4Biyoam0pJqA6/RQZVNlvmAGVrXJsHedlYbbSffX0j9Pg8jLxN97sNrVyhHD3YKhlC7qz/YsDqEnbQRb5WaB7mw+q1KDVH9ULq/X82YcKS/cDK/6Vhk52sWErK6fhPmq/vjlnpmhTdr2xXwBUAKp6dEIKSMBMArCg9nILauaAAqvhMyv2FqiGU8eosq8pW1CdPqhm6uJObbJJys9Kyj6obFVjuGHLDP+86PSjXNCSL6D+bdkdouJe8GYaxMBdhvdJTFJSKmCMeB0vYxOzKr/fUaW67epXvoyD6reLny2odkCVbcNteOb0g6gjGsv6uPCrj98Hii6gyvf3DeOlkq/YI5W7DZ11zzqsQiFoVfsFebbQ6SQp46Dm6jfS2s0wylZsvvjjkI8sZmjljw7++dnV1QJo+UPDyw/cF1DP/iTdMO90XynJ8cqv/VR6rGheVXYRBTpX+yoLsOmOuq3dY5B4f409AC75yJqnThn0q6dOndTviBSQQGkkAEAFoAbSvEIAqt3CZq+M3MUv/wZA9ZhM+VS1AFcQQOWlefY/5cu+xO+E11xwykv9fMmPE5m2eIBqLr++BKgsb+mTam8n+fHBH4v2Xf4yGoC2DyoANUv9nf0trPlxBEANMMgha6+VAAAVgBpIeXUAVW6I8doMIx/OEyEvLUq/RGccVE7H1jZeJrbHb5T5c22SggXVv4mDAKrlplGfLvzNTbvE8i8vA/N153Nr0veOn3SAWNaX/ovcln5wypkAqN5t5g7Ur7ag5uo38in2OMTOOKj2DW9e/ZLLgAVVz4ccgBpoukHmfiYBACoANZDK6wBqoAdoZgagagrKkSwIoHqFG+Li5YYaDlMkfRh5aZg/VBhaJZzyx4YFrBwFgK2xmYMZVIC6YZ3lA3nktGni//kv8fd9C2p+mmGWC4AKQDXTGKSGBNQSAKACUNVakiMFABU+qF7qwcvCMoyUvC99kHMtKcu0KkCdNmF/kXT9NitgPAB1BY0ZNphOmTohUH/ONzMAFYCar+4gHyTgJwEAKgA1UO8AoPZPQOUlYafV065IbC3lDTjSZYPdMqRrBrtzyL/LPKYW1IOGlYus25qt048AqADUfAaykm+Sgg9qPs2GPP1EAgBUAGogVXcCKu/4nWIL0B6ocIPMq7bW0Qe11hnh0YadlOjqoGS0gxKdHQQfVH9B5rvEb9A0eSVVWVB//dTj1NzURJdfcx0AdWsdLVy+gsojYZr3iUl5yTtIpq5YnJ5dtVkUEW9voXhro+h33P+uwyapLNHCBzWIpiFvf5MAABWAGkjnnYBaimVGniCfX/cRtXbFXIC66MI5dPrx1qYdhJlyN3VvBVT5JsHDTPUdH1SWyclHjKcDhg8J1KdNM7+/s1HETHUC6pTKEfTEbVfQsCGDfIvs92GmYEE1VTek70cSAKACUAOpuzyJasmvXqP126xJiiF1zPDBgco1yby7uZ1278tssJEW1Gs+ezIdddjBVFU52rc4VRxUdRxBN+D45fH6u/OYBdV7u3dxBwMsv+ep4qCq6hn0vsqCKsu3B8pXt5WHK4BmmC7fOJ2J1MEYjoCcOnWx3iGYi0iYQiIO6tWPvSxKYyvqxP2H04CIqWbl12Jd8QRV1zVTNG69h7SgTh47kr5x4Rl0+ITRNGzwwKzCs8J0iTi01qUvM3txtgLyKIPjRAe5OL50rkv1Tl5hplR57M+zP94kX5B3Rl5IoFgSAKACUAPpmhegBiqwAJkZUJOpANZHjhlK3//Kl3xLBaB6i0YC6tkzDqGhAy1/z2Jef1m3VQSGT0S7KN5cJ1w2+N/MqnG07OtXp6sCQM0G1GK2kdezBKC27aVQuIziHa302M2fp9lTs90OAKgZyQFQS62xeH5PlgAAFYAaSD8loD664l2qrmsSZbW2d9LmndlHJAZ6iFbmJFE8RqFIGYU6msU5K+17dtG0g8fSD25dCEC1SUDH0iIBdfLYEXT0wdaO+WJdja2d9Py/PhKPswPqmGEDaek1F9HkgyoBqCkJsAWVfa/v/+vqtEw21tTTvjZr81jRrmScKJEgdvmJxLso2t5KHY119MTiqwGoORoBgFo0DcWDeqEEAKgA1EBqKwFVFtLW2UV3/eKv9P62XdTR2RWobKPMSWtiHD7KWs5vqK2hgZSgH3z1cpp04DgAv1kgQwAAEmRJREFUap6Aytl4x35FEa2ovGQs/YkloA4pC9G3vnAWTR43hsaOGg5AtQGqXbmfX/Mh3fHrFdTW3knxlPuBUT/KM3Giq52GDx9O5QMGUmd7GzXt3knnnTiD7l54gatEWFAzIgGg5qlwyNYvJABABaAGUnQ7oLZ3Run7v1lB2+stS2qprj27a6llbwPdcvFn6b9OmJWzGlji9xaPtKCWqg3lcyWgJkNhoniULv3Po+iqc08DoHoA6t/Wbabv/+kfJW2yrs5Oqt2+lSZXjqInv3mV5wYpACoAtaRKiof3GgkAUAGogZRVAmpHV5SWPfcm7WjYF6i8oJlrampob0M9TZs4nu69boFr48XWuiYa87EKGlZhbeICoHpL/Ks/fyV9o7ahmXY2FrldkwlKJmIUCUco1NVKiViU2utr6YpzPk1XnXc6ANUBqK+89xE99MKqoN0nUP6Ojg6q3ryZ4tFOenTRJfSJKYdkldfaERWnhvHGKQmpche/6It5bVjCJikp5PzkF6jJkRkS6FYJAFABqIEUTALq7b96jWr3tgQqK2jmloY6aqjbRcl4lKZXTaD7b7rUc9JLJBJUvauRhpSXUd2+djp07CiqGDTA8/HqQb9v7uKXwtiyu5G+sfw52r23maKxeNAm0s6fjEVpYISo4mMjKR6LUePO7XRo5ShadtvVNHRwJkIENkmF6PUPdtDdf3pbW7bdkTAZj9GOrZso1tkp+t/jX7uMjj1iouejmlraqaUrRvvaOqi1K0HHVo21PhYBqMZywC7+7tBmlNlTJABABaAG0kUJqOff/5tA5RQic7ShlhIdLTRkQITuu2EBTRo/Vjnp8QD/xntb6aQjDgagOiSwtW4vffdXL1FbZ7QQzZNXGYl4nGprttFAitNDt1yetUGKCwSghujhV/9FD7+yPi/5FioTR1iINuygZCxG5x4/je664jzfou0guq+lgzbWNtLsSZXKvupdICyoUi75AX6hNADlQAKFlwAAtZ8DqioKoAzX5BsHMhXH8Vd/fy+tnS++tZZ2NxTPDzVUblk/463NNKQsSfddN58mjT9Aq7cwoFbvaqCJB4wytl5YVp+gcRBzV1M16chA9aqX9Ws/2b5OC9a2Pc103+9ep/au0sFpPB6nLVu2UHvrPvrSGSfS5Wf9p+s1N9TsoaMOHkPhsHfcz6DyU+W3P1WV1ruNsi3wOmXY07D6cRzUVVt2ieJ31DfR71a+o1KHwt0PhylUVk5JDgfW1kTnHnsk3f2lc9Llq97ng50NNGXcfnnXJx+ja5b8FE/2H/+sjOFUOLu8ITHkE0dXxCEhSpJifAkcRzZv0SMjJNDtEgCgAlBzKpkuoNoL+foDT9K6f1thgopxhQcPZVKkqjEjaek1n6ehjsDgfnWorm0Q8VInjc1MkKoJ1VlWXwTUXc2t9I1fvlZSOGU512/fQq0t+8SS8RVzPklXnnOyqykjISIG2U279lLFgDL6d91e+pTNGq5qTxXgq/L3BEC1C+Xt97fSZUsfK0a3s54RKaPIoArRRt+75Aw677jpWc/2k19Lexdt29NEI4ZV0LgRFXnXF4CaEZ1KV/MWMjJCAiWSAAAVgNonALVq3BhaevX5NHRQ9qk1zpdjKG3psMJfVY0dRUMHZvuemg7yfRFQ3/2ojr7y1IoSDUmZx3bWVhP7Nh42bhQ99NXLaOhg95GZDKj2iz84eMPQp6daLhuq9gSgBmzmFKDeefGpdN7saa7C7PJnKN24w4qPPGzwAGE5VbWPqnYAVACqSkdwv/dKAIAKQM0bUFs7uuiqH/2SeHduT7qSiQTdfclpdNRhzl3EXbS5toGmH2JtyhAA41hBM50w+yKgsgX1r2u3pGX0yJ9eLWrzhgYMIkrGKdbcQIdV7kcPfnmBJ5xypZyAyjq5ryNKY1NWOVV79mZA/ckLq+gnL5Z2576XYhw9YQQtv8mKf2qX/8vrt9LJR2b7eqvaR6V4AFQAqkpHcL/3SgCACkDNG1AX/e/vaMuuhh6n/e31O2nptRfSjCnWEYu/ffNdenP9JvFza2eMKgaWiZ8vP+N4OmJC5lQi54Sq82J9EVCd733itbfriKJgaSJDR4gl488cfTh9a8GcnOXaAXVNdS0dMLyCxu03LPMBoiCY3gqor27YSrc8/kLBZF6oguJdHXTUqHJ6crF1ehuvVlz30z+Kn/d1dNEwscKRpKqxI+g7F5wKCyp8UAuleiinD0oAgApAzQtQf7NyLT37RhE3Y2h2vs7WfdTWsIvuv/lSAahsUfvS/U9SW0f20Y+JeIzu/OIcmjm5KqtkU4sOAFWzYQySMaB+ZtZkWjz/DGWutVtq02lmTsxYxuUfVe3ZGwG1tTNK85b+Ku2qohRSkRLwysW+uhr6xCEHpAF12Qtv00PPv+WqwYzxI+nxRe44xaZVhQU1IzGVrpvKFukhgVJLAIAKQDUG1DWbt9MDf3i91Lrren4sGqU9O7ZRItqZBtRnXl9Dz7y2xpWWT5r63hVzAai2XcgrN26lxU+92OPalY/RXHnfja56vVNdS4eP849hyxlUk3ZvBNSFP32ONtU29rh22ltfRx37GunYSeMFoLL19Nx7f+ECaY5rO2XUAHrqtiuU7aN6SQAqAFWlI7jfeyUAQAWgGgEqhx3676f+WvId3l6Vrtm+nTpamum0o6fSrV+cK+J3LnrkD9TeaW2Kklc0GqVd2z+ipdfNB6CmALW1s4su/sHTwuLcky62yrXVbqV/PnJnulp3/vJF2tnYLH5v6YjS0EHl4ucfLTyXysORrOr3NUD95Zsb6Ok3N/SkJhJ1aW1ro10126minOjJW79ERxxcSY+/tpaWv7bWVdc99fU0bewwAKr4gkKYqR6nzKhQj5EAABWAqq2MPNk/8MeVaTjQzliEhDt211P97l106owpdMuCs8UTn1/1Pv1l1UbX02tqd1OstYme/M71NGxQ9s5wFdCIOSXLbJOJY6mT11kZZ/RO0zK8LIAmZci01//k97S5B/oTtzbspq6WvfTPn90l5P7O5h100zL3oRCxjjb6+49uMbbIBZVfJB8Tnk0JVC4iMim/++rqXfSDP5f2xCivrtwVjdIHm7fQkHCcHv/KApp6cKX4OLzif//iOuSho6uLqqu30PVnHEs3zj3VeGRw63buOKF2+dkflm42vewiq1dTZ38OGb8OhexnvXpk9w3zl4qTqopjbV4j5IAEeo4EAKgAVG1t3PDRLlr8xPPa6YuZMN7RQqd+/FBadGHGb/H6h/9IHdFYdjWSCdq+fTv9+IYLRTD/fHbx9zVAfXrlWnr6Dbelq5jt5/Ws9rZWatq9k5LRzjSg3vqzP9HaLTtdyRtrt9PbD3+nTwPqVT95jlZtzvjclrp95PMTsS6qYDi98QI6/MAxog2effsDWvbyu64qNjU10TEHjqQHr52XV/UBqJbYQgDUvPQHmXqXBACoAFRtje3JgHry1APpq/NOyXqXObe7A5YnE3Gaf9I0WnDqbGugzyPMVF8C1DWbd9L/PPemtg4UK2EsFqPt2z4itowuueRsmnPS0bRhex0tecq9c72ltZUaa2vo/3763wDUYjWQ7TkV5SF6bOHZdPiE/a0+FQrRgy+uFv+c15BIgl7+9qU0TPMwDWd+ACoAtQQqjkeWSAIAVACqtup5Lx1nH9WonlCyl8gVJ4Uq6+aMg6nM4EjQnwG1vStGS55e0SP9iT+s3kptLc20+KIzaM4JM0Sr3fvb12ljTb2riT/YXE0nHlZJ9117UZ8GVPuLp/tiIthRu/nov70e4dRRx551c/a1gO4QEn6zi9Vbo3eOXVjiNx0pkR4SKL4EAKgAVG2tA6CmrBd9xAd1+Yo1tPyVnhcqjK3ciY5W+ubnT6EzZ1tHZ1bv3ktff+oll662trZSV0sT/f47V4pg/ib+twJ4ku4PLJMyiumDCkD1isoAQNUewJEQEuhlEgCgAlC1VRaACkDVVpYACRlQbzv3RDrz2KnpUjik1I2P/NlVKvs/Pn7j+XTY+MzyssmjAajZ0jKBc84JC6qJtrnTYpNUMPkhd9+WAAAVgKqt4QDUvgWowoKoOmlJdd9jiddLodxLrNb+Y7lLWUcJveoapmwLmup9nM8BoAJQdXTP6ivulNjFrys9pIMEzCUAQAWgamsNABWA6gK8kgJqkkodpgtL/PouEqYfDzofOnxsqs4FH1QdKSENJNCzJABA7feAar7Jya7C+WyysE8WTguYs3v4xgFMmTNUm6zUk2Lu95f18bMAhmwnMamf5e78+cgvu5TcgKCSnwwU7veequEqqPxV7a8n0/xj0YZT4XpU7+lnbXYCsqoclx4F9IG1y19PVrlraFqGXOL36x8qeagAU1UfVRxQVX5V/ZxWU+fvijCmnsXbywhpAraf/qnqj/uQQG+WAAAVgJpTf1UDfD6ABUDNiDwf+QFQ7RLIBnSVvjqVHYCaLRFz+fmchKS9Yz9gFALF7Gv6Ps7iAKi9GW9Q994uAQAqABWAqtGLYUH1FlLpLagA1Hyt314tagp0sKBqDB6OJLCgmssMOfqnBACoAFQAqkbfB6ACUL03aWkojy0Jlvid8oIFVVeDTD8edMtFOkigp0oAgApABaBq9E4AKgAVgOrWAVhQNQYPWFDNhYQckABHznhlW5veNshuEFcy5eHO/5dLhfL/4dTNRCpNgpIUTyQokSCK8caCcEiEyAnHrerLdOTYVRxKJCkSidCASITC4TBFUm/Lf+c8IQAqAFVDtwGoAFQAKgAVm6Q0BkskgQQKJAEAKgAVgKrRmQCoAFQAKgAVgKoxWCIJJFAgCQBQAagAVI3OBEAFoAJQAagAVI3BEkkggQJJAIAKQE2rUj5O+LphkvwBTy8OKVfSq36qXeTOfuIuQ+/5fvUPHgczWE9mFxXdy7N9Q8F2wXs93kSP5ElOvvqhDFek1352GdmfpRKf6l2Ct3/uME2qk7ZUcVBV9dfVHb90hfZBNa2vVxxU0zLkuylVzeM0KVUcVFWZqjio+b5L0HZFfkigJ0gAgApABaBq9EQAqr4F1WRSBaACUP0+HjS6pecxCyb6l/1s9RNNLagAVLVMkQIS8JMAABWACkDVGB8AqABULwnAglrYQP2mcAkLqsbghSSQQC+VAAAVgApA1ei8AFQAKgDVLQEs8ecePGBB1RhckQQS8JEAABWACkDVGB4AqABUACoAFUv8GoMlkkACBZIAABWACkDV6EwAVAAqABWACkDVGCyRBBIokAQAqABUAKpGZwKgAlABqABUAKrGYIkkkECBJABA7eWAynqQOUWLKBP2xLZ5IZkUJ2bxSVrl4Ug6XBOHsAnZTt4y3aDAz0aYKbOe6AJd/ShRng9CmCmEmZKK4RmGTeUEaaa+rtTwQc0tQJX4EWYqoAIie5+WAAC1DwCqXUOdR77ypMXHuoYdgMq7XwWgqgJBKtQ/7BnoJZNJBb1hyk1oqvyq6qvyO4/GFdDtM6sUK1C7asRRv5O+/EOqQI4B21/1Lvb213kvN+DrAaqfBVycnezR5jp1sfIF+8JQ9R8ZB9U3Tqzh453lSMBUtZP9vkn/UJeb/QK6cpflhlUEqKiAqv1U9RHdJ0AsYVUcW7X8kAIS6LsSAKD2ckCVA1wyFW/FC1B5kiujbAsqAFV2ajfgmEzAhQozZDLEqCZNHZhIW90AqABUE+Uz/IBTF93LAdW2ApXuUwbQDEBVawhS9F8JAFABqIG0X2UBUsEULKh6FkAT6DRJCwsqLKimA4DJB5y6bABqPmCrlitSQAK9XwIAVABqIC0GoJqJL98lahPoNEkLQAWgmmmwmQuMumwAKgBVrSVI0T8lAEAFoAbSfACqmfgAqNnygg+q11lIGRnBBzV3/yq5DyqW+M0GQKSGBAwkAEAFoBqoizspANVMfABUAKpdAqr+A0AFoJqNMEgNCfQdCQBQAaiBtFk1wcIHNVu8AFQAKgDVLgEs8WOJP9AUhMx9WAIAVABqIPUGoJqJD4AKQAWgAlDTUGrjc9XHvNlIg9SQQO+XAAC1jwOqVNFChZnSCTRvMtCa+iA6u5zuQQF+XTVwHETFGKCSRSipt4vfLw6mXALmaqie5ZnGEcPRdEhTfaCoyovkdsFUvpNKfiqZ2MOEqdJ6v0t2++mUYU9jEkbVq2xVflV9VHFQVflV91XtbxCRKV1UlvwUD/B3kZAZA1pw4YOqamLchwTylgAAFYBqpDwAVKcFMLf4VBO4CrDSlhbHTC7LBaDmBnyV/AGoweSnkq9qcAGgZiQUVJYqWeM+JNDbJPD/DemoNgobf7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data:image/png;base64,iVBORw0KGgoAAAANSUhEUgAAAqgAAAHqCAYAAADIwLymAAAgAElEQVR4XuydB5wdZbn/n5lzzpZsNsmmN9J7QJLQO4g0RaTZuaJeG6jXcotdLKjXckWvgFhB9C92yqWIShRpKZDECElIIAmpm57t5ZyZ+X+ed+ad886cmXnf98zZzZ7d53j3btgz9Zm3fOf3lNd4ak+XAyk+jmOAaZpgOQA9+V6wLAvAMMAxDbBtG8DMsKMb3llMxxTOZkPOxP0NMAz3x3Ec9oP/Hkgffk3iNVqODVYBwElxqabhMDtlzQxks1lmS2Y3cCCTyQCwf+PH/c3tyG2T5tzu8UzX7gaA5Tjs+Vl4Esd9hnjf+DG954fbix/H4NcX/bSi7MaOZ5pgGgC1mSwYTvEY4fuxDfDbBG8buH+x0Qavp7/bjOE9EN4EeDv2f9vB7hV+fja47d5/nl7753ZPuh9uNbRZ+LjgPRf+3EwTu6UBZgX7Fd5ZocBbZn9b3j0fby/8/rnd8f7Z/frm9/qPwmXqjT3Ftquyn7iNCTbkjAyY4I534XYQvtSo45c8d8n9lR4juf/K7imTsj3hvVfiE75O/t9iP4q8l9D4JbvfkmcScfk6x5Ddv+xYsv1lttV5ftHXktx+ZG04qv3K7lk8pri/zn78GEZxgJCZKvL7DCRP/vJrSm7/sv2jzi7bJ3gj5Y9fbB73uERmvJL+ye3m8UXc/gYBqsy03kToQTMBKgFqYIAkQFUcotT6me5WBKh6FiNADdmLAFW5ARGglpqKAFXtBYUAVbmblbchKaiu3UhBDbYfUlBJQfXVGAU1kRTUYP9JqwDG2Z4UVLV5jhTUdAo+ASoBqlpP6+OtCFAJUKOaGAEqASoBavmDLwFqOhdvWvsRoBKgljt+kYu//HGv4nsSoBKgEqAGLUAxqGiP8mO4KAYVY9jSAQIpqOnsR4Ca0n4Ug6rEWuTiVzJT+RsRoBKgEqASoJa2AQLU8kdVAlQZoMsSXmT7y54NASoBKimolMUfO05QFj9l8Yezt8VqBUkTDGXxUxY/ZfF7L86h+F+KQZWhqfs9ASoBKgEqASoBqlBCjMWuUJkp1iaozJTaRBq3FWXx69mPsvhD9qIsfuUGRFn8paaiJKkBniSFThqEjbxlQ28hD4VCAQzT9GtoOoZblojqoEaPA1xBzRgm5HI5VvuU10FltRH9OmFUB5XqoAbbECmolVNQVepoJoV4xM3ySS7acAyqeAyZa9dXPTQFIBVAjTt31N91qxCX2FmogaxKSqq2YfOOpLJC2jqYYv3dqOcnq2csuuhl1xp1P2IN6XLsJ3t+8mtKV0fXlMRwyu5Jd/+S+5HU8Y7u88Xqo2IZVbmtoo4WqpOtUAkk0M68/ygdv9wvJGVGpTH0snuS1UGV7Q9enfC48Td1HVQC1MoU6idA9TpUqPIwFeqPH6IJUAlQ+8LFT4Aqw6Li9wSoBKj+y6ImXHozXqCxSYEu7AAgQJV1VlJQ06zmRAoqxaBSDKpsjIn/vlIuflJQBeiKmWhJQS1thwSoBKgEqPHjsxS4SUEtf/IT9+zrLH5SUElBdV0y7lK/MtcgbksKKimopKAmj++yCZJc/OnsJ6uCLLO/ros+fLW6+5OLP2zB5Cok8ueX7gWFXPyV4VMGDCwmVEj2sRwbrAK5+JNMHGU33J6SpFyrUZJUug5KCqqe/SgGNWgvAlQCVL0eFIxrphhUAlTd9tMn2xOgumalpU5DE5wnYfHQWf4S4//2XBi+GyiU1EKAmq67EqDq2Y8AlQBVbAOUJKWWhS62moD9hPFcpjZG91RKkmJcEVMmjpKkFMd3AlQC1KimQkudypx8ih2szM0IUPUMR4BKgEqAKrQByuL3jREF2DLopix+vfG3z7buM0AFA2ynAMEYVMtVK00HDExjF5dTDClwaRK0uCLKwhYMAMtxwLIssFAVdAy/VBhux10ZpKCSgsotMJiWOqUkqWK7pix+9WmEkqTSuXh1Y0jDT0Z3f4pBDVuQYlA917BrGNMRnQo25EwDTNON7RTjO2Xkrj6EVGbLPgVU24aMiXVQM14dVAvAsAHVORdQhckjYD/kSH0XRfh4BKjltxFSUI+tghp+crgyjjt2YP/BOsLeFl4/EWPG8BvHDNU1Cx2QJ6vFAawZquOpM24ZYEPWzLD16OOOL2uZuhN06fG8+soxLjb5+WVbhF/owuOZ2vgVZx+3ZnS8izB8dSXHEV7+9e7E3VrneUcdP5Pc/Ep2Kbl+SR1Z2fWJs7Fs22j7BJ+fyjHEbXSS/CIVvpR1gGUKIL/ncvunrE2VU5kqYD/JCeLHL3dHM1QoVeX5BYGktP/qHEN8/pHP96k9XZqPOGwRKjOVRsU0wS3MnzGhCKhO3hv8EFD54+ELHgSjhghQZVFUsiEi3fcEqASogRc+jRmHABVj2glQdUYgAtTQC48mvYTtR4CaLgYWhTTZS2BS+yZA1en9Cdv2nYJKgCpOUmHYp0L98Y2SykyV2oYUVN0BT0+BLJUn9M6nC1gyBYsU1LQu9uLz01G+inuRgqrXA0KAramg496koGpZnBRUUlDjGwyVmQq9oVIWv9boorsxAaquxQhQdS1WrmIedR5y8atbn1z8rq0IUNXbDEYxsJqWecuG3kIeCoUCGKbpJ9g4BndNuwelGNSgccnFTytJiQMOFerXGnxKNiZA1bUfAaquxQhQRQuQgpqu/ejvTYCqZTMCVFJQSUGlOqhag0afbUyAqmtaAlRdixGgEqCWFw5R2tI0Qtb9nQlQtXosASoBKgEqAarWoNFnGxOg6pqWAFXXYgSoBKgEqF4boCSpNMNH5falJCnXllQHNdimKIufsvjLBRbK4qcsfopBVZ+jKQbVm4MF2VWWY0VlpigGlRW5L/dDMagUg0oxqOX2ntL9VBRU0d6hMsOJFxI1QVaiDipCCj82/uaTiopVwnUk9ZWdyiqouueXlZnSOZ7KtiVVBMqog6pyHv7spHV0IV2Znyj76Vwf9pd0H7UY1Ng6oqGloMPXIruXtHWA+7vMVOn9aNbJ0kySCr48lz7ptHVQcTGhNB/Z86OlThWtSwoqKahRTYUU1OpTUAlQS120sQAhGR/DVYhlQFECICkLzeuq1wSowSdAgJquDq8iPvibEaAGLUaAqtuCYrYnQCVAJUANWmAgLHUafiakoOoqYqSg6k4ROhBOCqo3b8StVEYKqm7z0yozRQoqufjJxZ/QxagOKtVB1R6BU+xAgEqAmtR8SEElBVW0ALn4U4aYkIs/xWxVwV1JQSUFlRRUUlDDbYBiUIMW0VEXcU+KQU0JCBEhEjrPgFz85OLXDZMJbE+AWkHKTHEoAlQCVAJUAlQC1KAFKAY1eVIhFz+5+JMBUD/JSKcOKrn4ycVPLn5y8QPVQU3x9lfBXcnFTy5+cvGrtwFSUElBJQWVuXJcM9BSp2EFIgO2bUPGBMjlMpDJZMB28mwjzBA3/CByvmRsULNwIgrl6sz3WNeUlbYxACzHAcuywMKH5Rj+crXucyMFlRRUUlBJQSUFVceFTgoqKaikoMYTCWXx69CaphJoOTZYBcZyZX+oDirVQaU6qGV3n0BGK3uR8uoEspc7w/BfjMF7kQuHTMnqoMrKL4VjUHXuBAv112RzYIZqYeoco5x9xXsSX3d1wItfY6XqsJar4sjqMMruKXz9YdvL9tcJwYs8FruAooonO1/J9XHhICZLHsUPV+wITlL8v8MhGrr3nzqG2BNgZP1MtU/o2i8qSSruGNF/13PRlybpJd+Z7v2UPr/k42dUDStsJzYlQ2PsKudeqA6q4gOiGFRSUElBHXgKanjQI0CVD2gEqEUbHVNA9U9OgEqAGt1vy4G64MseASqYpgl5y4beQh4KhQIYpum7hx2Du6ZdQ5GLP9hgSEElBZUUVDlUxW1BgKqn4ITVNFJQ0ylYqRRUAlQAUlATGyAB6p4u/REuYFKTAJVc/LGdjOqgUh3U8vFTvicBqv7wTQoqKajk4vcEs4ilbsnFL3tpE/oPufjlk1R/bEEufnLxk4ufXPwlQCxZqjNpbKIYVLROaRa1jmpU1TGopKCSgiqBF52+ED0/kYufFFRSUElB9SzAEnPEn9BSfuGYNxvc7fkHX4T4j+zFi0/tmKRXEksXSgoyTTdRwgwlS8jOkfT9QFjqlBRUUlATXwIk7Z1iUGVqWfLkRklSev2PkqT0ZhxKklK0FymopKCSgkoKKimowTZAWfyKE0hEJn3xrZKSpChJKrodkYJKMahKIwwBKgEqASoBKgEqAapoAUqSSi50LwUsSpJK5A+p/aQhAuTiJxc/ufjJxU8ufqUXvUpslDRopykzpTIZVAJQ+TEwBjWXyWrVQS1RmiQxsLJ7SruSkKzQtux5Y71a1U/kvYQWKpHdb/hcUafXOYYMUBOP5dXqjYrDVQ1b0DBfSS1UPIesDmqJvcL1VCPan479xOvX2Y9fVzn7iPeUkRhQfvzk9ivbPwodZPvEtQ2V6K3wNrL2W7Rz6MWUX7iT7v5lfZ9c/DILed+TgkoKKimoA0NBJUAtPoe0MYAEqKW9WgcQZBM8AWryBEuAmq79iXsToEa2NSozRStJxQ9CVGaKykwpvgMqb0aASoDqW4AU1FT9hhTUtApguv1JQZW8wDxFMahKHZwUVFJQSUElBZVc/ME2QC5+yQSbJGuRiz9QfURHuSYXf5TyKkcZcvHTSlLyViJsQStJ0UpSVGZKq8tExtLxI1AMatCWskmfXPzpXKzk4k9Zx1YQIGVtNVogSJEAAgAUg6o29obB1v9vikFVM2Bfb0UKKimopKCSgkoKKimoogUIUAlQk9hDBt3k4icXf0XYlQCVAJUAlQCVAJUAlQC1aIGoJD0ZlIn2oySpdAp+wJYKYjK5+MnFrwXE5OInFz+5+LW6jIKL3ymu5oUuRCGRJqx42cKgrjKxEqASoFYWUNXLbPHzim2QykwpUFnC8EIufrWxl1z83vKQfJlHlclCzbSV2YoUVFJQSUE9dgpqSf1Pb8R0wApcFAIobuv+OBCcvmwIA6psnJF9LxtdkvbHOqi1ZhYMiIcU+fnVXaxRx+qLLO40NgnvK7t/Q+Zjl1wMB7zY9iWJsTOFZye7VryUkvNI6thGjznFVi17fvJrSldoP22SnO7+JS+IkHz9MvsFFchyYDdUpUWl1pNw0rRLT8vqCMueP+s+oUoYWjap8EILJf2fsvhlw6n7PQEqASoBajUBqqei+pfsTmQEqGEFVG38i1LvGHClBCzZ2WUTLAFqsgVl9pMtEiDbXxcww1eruz8BatCCqQFVAviy5w8EqLIhrH++J0AlQCVAJUDVHW1IQS21mHTSE3aRbUuASoBaqT4pa2vR56lyBZUA1XVCcFeK6YhOCRtypgGmyV1yBlMqOQzqNry+3J4AlQCVAJUAVXeMIUAlQBUtQC7+sIKv51YnBZUUVM0xmFaSopWk4psMrSRFK0lpDiiRm+vHoJKLP2xIikGNgGWve1IManQvlamKui56cvGHAF0zZrW0T6dbycokBZUU1KQJmrL4KYtfnAS4BwF/yz48PQBfkEqyeb3Adx5zaZpugkbaoHzxmvAKCwVZFJvsLtS+J0CNsxMlSam1oBgAI0BNNB8Bqqx1kYufechDoC1rNzKr8u8NSpJSMxW5+F07GYEQDQAnIQMQtycFlRRUtR6WvBUBKgFqlAUoBlWv35RuTVn8PgyVpWYSoBKgVmKGS3kMAlQC1MgJ0pMueSQVglTgx8ty9AfBkDBqg7s9/5CCGqN0xbyhx5eZIhd/2JLk4i9tW1RmigCVADUejqRKKGXxpyTLCu1OgEqASoAatEB/uPilA2RIwS/WQXUBFbxQCV6OhYc8xB1Xej6F8UT1GFgHtcbI+HVQo/aTH8sFjHJdbGnraKqWmVKJ8ZTfa+l9JtVwVHhUkDaGMiPJ8ZHdk8x+sv3F5yfbNtoeQUBVOYa4TdqFAmT7y65HFkMZB5+y46q0HbffqW5Z3C5gP8nuPNSrtP/4kkbgCLr3FWU/nWOkXQlMZj1y8css5H1PgEqASoBKgKoyXKgO8ASobgiQjoJVYltJiJHseRGgEqDK2kjS9wSo0eCdxqbivgSoipYkQCVAJUAlQFUZLghQS61ECmp0yyEFNblHyfoSKagpY2AjsvhlNg8ApHB6nf1UxlGmUFOSlJqpCFAJUAlQCVBVRgvVgZoUVFJQCVAJUJMsQC7+PV3yejaJbYjqoFId1PgGQln8lMWvAnVx20hhj2JQmekoBrW8VkYufnLxl9dyPMGGYlB980nH6jIMTQqqotFIQSUFlRRUUlBVhgvVgZoUVFJQSUElBZUU1HgLEKCqzDgx9TwtxwargLVAFQ8SsRkV6qdC/SLQUJmpYCeRwh4pqKSglj/8UhZ/KAZR2t9Car0sC198NJFVKiT+W9n1UAwqxaBKuj+5+AlQycVPdVBTUELCrrIJKlxmiMpMcdej2lszlZlSs1NcE6UyU+r9ngC1tG/KWh/FoFIMqlIPIxc/ufjJxV95F38UIEmhVLgMXt/U75+OG4+JKwyx3/5CCXYgTtOfGMqpExM4v2yKSXBfeXVQTe8QOvfNj8oVpHJjUMNXp3sNaV3UMoVNdn0YJqH70bnHeEBwH5oJ6RSsKPvpXF8mbft11GJQVaowRI+Pyf0jrMDq3Ltr/+SlfmXPL33bUUvhia1jqra75yUpvVoztCS2tv10JPAIY+meT9velMWvZjICVAJUAlQCVBkwqY0mXl8iQA2YS2WyK5noCVB1mlzJtmFAjnsGBKheny15IVAjTALU8popxaAq2o0AlQCVAJUAlQA1aAFSUElBTZpCZS8dpKAqAkjMqlWkoErtRzGoFIMa30iozBSVmUoaQsjFnwFy8cepU6UthxTUoE3IxU8ufrFFyF4Iwj3KJBe/OwVxO5iOOCXZkDMNME3DjRczDLb0HYcaKRv34wakoJKCSgoqKaikoJKCyuYzz9VLMajJLm4ZMJGCqg4xUeHGpKBK7UcKKimopKBSFr90oIjcgBRUUlB5w5DBjAiG/j4Ug1pex/P2ohhUPfOVtlGKQdWzoN7WFIOqaC9SUElBJQWVFFRSUElBJQW1qCDzLPm4aVT20kEKqiKAUAyquqGCW5KCSgoqKaikoJY3fpCCSgoqKagh6NcoHUUxqBSDKrYe2QtBeJSmGFSDYlCTpm5aSYpWkhIHlaG2klTqCdaTYOLqoGLhfvfjTmTc1vyFQs1BVz5AJE0eWMOz1syCEaqlKUN9sb2IdSB1J6doj4BeXVdZHU9ZHcq01yyrg5r2+LLJP20Manj/pGcfdS99vdCCzH6y5ytty6EOKDtfCWCF+nX4ZUdUeHWPrdY/UsbgSgxkSh5wcXyTWbr4vfj+ozP2VMJ+6lfpbkkufkWLkYvfazCBJDdc5jW5UDZl8VMWf1IXI0AlQFUcgiM3I0BNtp4MKtKWCSNAJUBN039l+xKgyizkfU+ASoAa/UbtDlDk4lfsSKHNCFAJUMtrOd54JEmSkgGazrmjFcx0dVBJQQ0+Ad3nJVtJjRTU0hZOCqppgmN6JaPIxZ84BpKLn1z85OLXwYTwhOYCArn4i+EL5VtT/xjk4idAZS/oobhZVdCsVJKUykpXqteU1H90s/hl55QF1JCLf09XOWFYwjOkJClKkorv0uTiJxc/ufg9tS88iVMMagnY6MI1ufjJxZ8EyKSgkoIKpmlC3rKht5CHQqEABimoyuMsKaikoJKCqtxdSjY0KEnKt4lMrVGxsu4xSEElBZUU1PieJetPpKBKXrCeIgVVZdwuuhCF1a4sxwargIlCSoeI3IgAlQCVALX8/kOAWkxSlE2GKlbWPQYBKgEqASoBqsrYUs42lCSlaDVKkvLclJTFH2gxHJCGYpIUGiJf4AWcFDtSaLOhliSF7QQrXxisH9lQm8n4y0CrWpDKTBUtdWxd/A6EqwDpAj4lSQVbvb79guXj+NH4ccjFTy5+cvGTgho7t1IM6uCNQcWHbjsZsG2beRj4s+aNIfzf4cnD/e/kMmViw4qavPBv4iRkgsHiGg2vQGCl6qDGJ2Hwzh+8j+ILS8TzNwEMB68RIGuYkFTqRzZhpwV8HUCK6uSy65M9PwiVqdM5HlPuIjIodI4hu3/ZsbC96bThsNooq2MqtZ9G/4lUOiX2684XoDtvuZV6Hfw/7OfFqxrbUOf/h8xWke2nnEKewoEyfv2U6ClIdk0aayJEniBq6pedM3ggPQ9I+NjMfJJSj5HPndtNfJgRd6h3L6qv2OrbkYKqaCtSUF1DucpP8UN1UIdumSmGlwSoXmdIBlQfpAynuFiAYUBOMv7IJggC1FIDymwm7pEeUPVzjIMKuOIEFJEp7+6p/oKnAqiW48D+lk5o7eyBw509kLcssG0H8O82/uC/bfy3WzkD/za8Lgfjhg+DKaOHw/jGYeo3hPdEgKoF+CWAqvj8S16wCVCpzJRKT6UYVIpBrdYYVAJUnKTVFFQC1JgSVlWvoA4OQO3KF2BfSzvsb+1iAIpqaQBKEwCVbceg1YER9bWwYOJomD1+pMr0R4AqAKbKixUBqlKzCr6DUha/ttH8HQhQCVAJUNX6TzW7+AlQCVB5Kx9ICiqC5fYDLdDS2cMUUYTNNIDKYTVrmnD23CkwbUxjYucmBTWli58UVNnkQXVQKYs/vo1QDCrFoIZbRxA01V2UBKil/Yxc/OTil83Q4vdiHzrY1gm7Dra58aXeYhdhQM2YBjTW5lz3Psaf2hjW47r4e/IWHOrodpVWT0Et/hvY3xZOHg1nzJ4Ue4kEqASoSe2XYlAVezfFoLqGohjUYIMZ6ln8FINKLn7FITS6KD+5+FXNF7OogfoLHhu/vaygV/a3wL7WTkAANb2/cQV1ZH0NTGyshwkjh8Gwmqz0+jbva4E9RztgU/NRAVZdQEVgnTiyAS5ZPB1qsqUpYQSoBKgEqNIuJt+AAJUANaqVEKBSFr/bLihJSjaKRsbYEaDKzOZ/Hx2jqA+o2xBOj3aAaRoBQB1VXwOLJzdBvQKURl10T8GCVdv3w7odh5jCygEV586mYfXwxlPmlOxGgEqASoCqPATEb0iASoBKgFpqAVJQSUFVHV4JUL0xVKhtFFdmatfhdth6sAUOt3XD3pYOwF0wnIMrnvx3Y30OxgyvYyrl5KbhUsVz75FO2HbgKDsWB9SajAmLJjfB+MZ61UeZuF1rVy/83/odbsKVV34OgbVpWC1ctWw21GQzReimLH7JC0jYYxcsbGVSDKqszVIMKsWg6oE9bo2JdaYBUJuhJKlqTpJyIOuWmxFqoYquRN4y4uuIWokDjCyzFb9PqoNarJMYrXDKcrBl5we/VLsdcMGKdVDZ9eEMzcrquG7WDBboR0iwSu8/7pxRf9epoxn5XDCoUPMjt0nxgLJt0ypoPPksvn0lP2GxzJTsWtPYL+76wC4WmkcF8tlt+2HDnoPQ0V0IKJxxgMpAFZVQbEuGAVNGN8D0sSNh4ki33JN43uaWDnhp71EfdnE/VE2XHDembNU0rulgfOrfXtwD/9xzxCtHhV3AhnkTRsNFi6cJDSRd+xP5VuX5lV5vypXAUhZS5R64ODvK7kkGqLL9/XEpdB/S/TTHjHI3pxhURcuRguq9/VMd1ECLGeoufg6oIqQSoIJfPhzbRxhQ2cuZaRKgVqAO5mAB1NXb9sOz25uLYCoonAieqoDKYXXUsFpYMmMcK/uEn47uPDy7rRkyuDCEp8ZiTOj58ydDLqP7mqM4aQLAr1e/DDsOt7suf1wa3HbgnHlTYOm08d6EQoCaZE0ZKBKgStsiKaikoJKCOlSXOhUBla8mFdUahrqCKpaZIkAVBLSULt5qB9Tu3jz8ZtUW2HW4jbnvESB9RVSIEdUFVDxWTSYD08Y2wvzJo+GZzbuh17IDgHryjLEwYYReYX0pDoQ2aOnqhZ89/SJ05W0fULOZDIwdXg+NdTmYM2EkTBs9HGpzRbe/7ByBMl2CACqDuejjkoKqIijInklffU8KqqJlSUElBTUavIb2SlIcUNE2HFBFlzu3GQGq139MN7wF7UEu/vQrCVUzoDa3dMJvVm4CjNlElTQMqCdNHwuzxjXCjDGNgIpo1OdAWxfsaemEzc1H4Uhnrw+3YqxqQ20Wegu2952roC6YOArmTVArpq84RcZuhrGodz692QdUV011663iWJHNmHDKzPFw6swJSqBKgFo0NSmo0tZJCiopqKSgDmUFlcNpEqQOVUDF7H4Go55Qw2NQCVA5sMuigJMnoGoFVFQW7/jLPyBvY/sAH1AbanJw7rxJcNbsCdpxoQfbu2HtjoOw60hHMJmKx6h6Cu2kkfVw6kzPxS6d3yuzwT93H4YH17/iL5MqAioDVQAWavD6pTNgwcSmxJMSoBKgarRKAlQCVALUoQ6oIqSKCVN8MiFAdRNWOKDyHpPxkmTEHkRJUurTTzUCanfBgjsff55luaPSyQH1tJnj4colM7TBNGytVw61wfpdhwEhOJBEZRowvDYHF/Rx3Gnc01u/6xA8vnkvU3qjANUtS2XDm0+dCwsmxUMqASoBqvoIAQSoBKgEqEMVULHMlDhhcDc/h1QCVFdBNcF16SOgih8C1KGnoN7253Wwv63LV00RUK9ZOhPOmz9ZY95N3rS3YMG9a7czEOQxrRjnee7cSYCF+I/lB0MbuvMWbD3YBmt2HIBD7T1MQeWAimWo3nX2Qr8SQfhaCVAJUDXaLwEqASoB6tAFVBe8iuWWcKKx/bJTxwRQTceH5kqXmcI7xcmU/5aVmeIu/ihAxfwgI6LMEymo6tNPtSmoj23YCX/dsDPggn/tCcfBZccLpZfUb1+65b7WLqbQYnvFVaEaanPSffp7g79s3A34wwEVY1RH1NXABy88AeoikqcIUAlQNdooASoBKgHq0AVUBxwsaIsaoVeTNJAs5ZUlExOn3PhLlBIxW6LAGk9cCIB8IAqWqXFL8vAfB0qSxL2Vi9aW3JcAACAASURBVDjYOH4d0+KZ2P4xJ8b9sL/z31z/48tFFnfz6lsihAqu/SIwu1uKdTijTinLTJYVCJLtHwXIKtfBjxt+rrLnVfKcFQuNxx1Xdn+y68nEPWhvR9nxZfYT99+6vwV+/PjzvnKKbebM2RPgutPnyi5z0H+/9UAr3PH4Rubi56tQnTFrIlx+4vSU40Oy6copYyo+U0nz8Ws0l45vXv/HGsnCR9beSu4mtBJb1FiaZAG/ukjEGDwQGh1l8Ss+Bcridw1lUB3U0IAydLP48c4ZjDJAdUHMcdzC+X7JKaG9cJjpH0B1VdRKAao4kIsNAGEV7UCAWvqSoQS6QwhQv/voWtjX2ukDKpZX+vRrlyrOQIN/s589vRnW7xaWSbUd+MRlS9kKVOW/wBKgEqCaJuQtG3oLeSgUCmCYJpu02CTlBV3xAd4MAI4NOW8lDK568IlN+02ij/svASoBavSES4DKAZXbxwVRM7DCk2MHtQa/f/eZgtp/gBpULVzlFF363hudD8p8jHO/CG0XM37JxkFSUGUaVvLE0F8K6rPb9sFvV20JuPa/cuUpbJlS+rgW6OotwM0Pr4HOXst199sOzBjbCBctOg7mjA+WxJL1C1WbkoJatFSlbKpqe5XtSEFVsZKnFIUhGt0RVsF1+ZX7MSHD4vVwMY9cLsOWQLSdvDu3GQ4Y3hKJPNZNV8GUXRcejylfBrB1ky3LAsvzX/KXDDbh8jI5pKAGTEorSQGE2JPZB5XUALA6QWD1oW6QAarfHoSyUniv6NoPTgAEqKwNDBEF9dt/XAP7Wjp9QD17zgS4/sz5suF5yH2P5ah++tSLPqBikhf+nD1nElx2wnQ/JrVSMEWASoDqwpY3YJOCGhxzCFCzgUSRMOwj/IguY+4mLkbuyDSkvh3jCVCj7WsY7sowxWfnelTED04y9qABVE9J5/GvEYDq3nsxZhbtgSsHJX1kE7Gs9cv2l8VQ8muLc7FSDGryUp1ot91HO+CWP66BjFeMH8NB/vvqU0k9jWn4t/71Bdiyr8WrmeoCKqqpWIXgvWcvYqtPydq16qhPgEqASoCa0FsIUAlQxcE2aTWmcDPiUyNP2gnSn6fQ8RdD040RLI2VVB3KY7bzEqPC4MmTptA74IJqMTZVhJ7BBKj8OTI7x7j4EVD9lywC1EGloL7YfAS2NB9lP0e6uuFoR3GFKF7qCeuSnj1nIrzrLFJP40YedPU/8vxOWL5pD4NTv2YqAGAJqmuWzYIzZk9MOXC5uxOgEqASoBKgBjK80RxsPXIDoDZDgFrVgGq6CVFcLTXQmS1k0iOfhqGbx6i6+1jeRBEToyqdhuKy+PsrBrXoqhfvG11GYpKW6PoX7YX9gBRU6UOO3SCtkpY2BvVQayfcu+ZlWPfKAegpWMEVnLwXQrFYPv773WfNh7PmVAawyrfcwN8TVdTfPrcVdhxud5dF9WqlIrBec9JsuHDh1NQ3QYBKgEqASoBKgOq1gXA2uB2KTaw6BVUBUPHWeeF+DrI8pnqwAir33LNap2wWLJadIkAVJsUqjUHdsPsw/PGf22Ht9v2B1ZoYjAqufP/f3nKjM8YMh/+6dAmrSUofuQU6ewtsidQ/b9gdAFTMl8AY3o6eAuDKWa8cbINth1pZ7CqCLAItU18xNKAmAzPGjIATJo+G02dPhFnjRvgnJkAlQCVAJUAlQB2sgCoARlDNcpVBVAgZkDmmD6l+CSpUUAXhtBw1jCuTvIvxOqh+gfzwQkWhOqjgxcqGu2g47zGuzBQ/DwIp3iu/B17v1Adwfh2Gu7IU//DqBuWW0Qnrr7o2lMWgyo4n+77EriEiKCdJSvec/Bqi9gvXoZUdu6O3AL9btRke+cf2yPXu4wB10eQmmDmmEa5cOoPgVM6lJVs89VIz3Pn0ZgaczOXvwWdgyVTvb2FAZdt63+G/xzfWw1XLZsMli4+Dhlq1F4XS/uldosZCaFEwbKasg2qU1NHTM64fiqS3W79tTVn8iqamMlOuoXSrCETZjYMLufgZ3kQuFRpOKIpqpgMiBlUCqHxgRxATlUP+b5vpHeW/xfc1oPq1W30lNPgk+PnNTHGBANyCADV6YC2Z6MtQUGUQGTekpwXUVVub4TcrN8POw23Ya0sAdURtDs6cMwFmjR0Bs8Y1wuLJoxVnF9pMxQJrdxyE7y1/ITWgIhMisCKo/tdlS2HJcWOlpydAlZqoTzYgQFU0KwEqAWpUUxnqWfyu69pzX4eWPHXtVdT4ROjmyiGWakv6yGCkPwGVvaCFFUCMNTWLZaSK3xdd+u6bXTFpTTyG5UnIpKAqDsQpVrxJA6jP7zoEn//D0ywTHxOeREBdOm0MXLV0JlsVij59a4H7122He9duT6WgckDl6usli6bBRy46IXEZWALUvn2usS+VT+3p0hCpow5DS51SHdT4xksKakghDPW26lZQOVzGA6pYDzUwyHv1dAu2myQVpxgfa0DlVQi4K0y8Hlan2FvGVKxzin+Lcu0zXA8psQSoyS8o0S+F5RWeLhdQH9uwA/73T+uYYioC6rwJI+FDFyyGE48bc2xm7yF61k17j8IjL+yEjp48U0LPnTsJxjXWxSrWL+1vgZcPtAIqsA8/vxPCgIphAxiXett158Lw2lykVQlQj01jIwVV0e6koJKCSgpq2AK2u4ADj+sU1UUPQIvLm7p1UfkHB3yscVuwihUA+He4zyv7DkNXdw+uIcrKuftI4p2D/bcRLBPTUFsD08Y3+UlJeA7ZUqeyGFQEVAahAliy//YSn5grn4Mq+7v3BsIX2BCUU/HeXdXZBALUgQ2o2w60wid//SR0FwoBQH3jSbPgw68+XnH2oM0GigX2tnTCb5/dCr9+9mW/fBWPaz177iT4+rVnEKAOlIeFQzwpqGpPgwCVAJUAVR9Qi3sUXf1cjdi67yDsO9QG25oPwvZ9B+Hg0XbYceCQX6bKNNykI1elFP7NIVX4G4NYf1sDjhs3CsY0NsD0caPguLEjYcyIYXDcmJFFmPaTloLg7EOk9w+/33uAyq89DlD9QvxKgIqrt7nnJxe/2jgcZSvVPXUV1K0HWuETv3oCuvMF5tZHBXVkXQ4+8poT4LLjp6melrYbgBZYs+MgfOL3K6Glq9dPvEI19rLjp8Pnrzi55IpJQT02D5EAVdHuBKgEqASo+oBaHNhNBqJb9x6AVRu3wqpN21xllMEnxvV5ACqAppkpwlsUqIpQ6qqpeDwXhP3tfbXT/du8KWPg9HlTYezwepg7aTTIFFT/WAKgigoqLkXsnjKYnQ+xgBrcjgB1YCqo7T15uP4Hj0JXvuC79RFQ737XBTB3QnBdeMUphDYbYBZo687DB37xBLzYfDSwIMDHLj4R3nrq3MDVEqAem4dHgKpodwJUAlQC1FILmJjkhG5sxwRW8sRz7ftKpGEwGL1n+WrY3nyQQWmtCZDHtZYw2YQVM49XSn0Y9Iv/F7ctQqkXBiAsECAqnezfXHVlv93zjh5eD6fPnQyvXTaXhRCwaIXQLYqxp7gPuvQdVNPYlliDgMffhoOL+VqnwRW9XODF71yQJhf/sQRUR0jh88Y3wwCE0y/84RnAxCi+AhT+vun1J8HrTiDlVHHKrIrN9hztgLf9aDm0dvcWXf4OwC/f9xqYN2GUfw8EqMfmcRKgKtqdAJUAlQC11ALc1e0ClxtXyT+rN22DB59ZBy9s28uAcEzOgkXDeuDyJbNg3c5DsHZ/N2zLDytx3/tw6bvwk6EUzyfWIPUnEwFYOXrid8OtTuh1DOiEHEvOamqohStOng9LZ03ykyT4MbK84r53U2GQdblXDlmBCQ5roYKnDgt1EKNc0LLhKVyfVf8YpdcuHqMYQxy90lfaOozx9WWLwJhkg3Ad06Rt421TtAFuc/tj/4R7n3u5qJwaBrzttDnw8YteJXsc9H0VWgAV1Pfe/XcGqW6Bf4CJI+vhoX97XUnoje7thWufhv+7nDKm4jGMUJm+8tq/7l313/YEqIq2JkAlQCVAjQPU4N9RKf3pw0/Ahu0umKJSOn9kFj584QnwmrNOhbq6OrbDpk2b4Kk1/4Tfrd8Ne6xhUDAyAViVufD5MqFRaqkLol0wDPIwArpguN0FC6dPgmkj62BfN8CdL3YzSMV+zVe5Gt1QD/9ywYlwypypfh1T/9iR44Sbxa8NqELMqUGAmjgCy4A7PaAGAX1faze8/ft/DCinCyeOgl++90LFmYI2q0YL/HXTHvjYb572ARXjUb94xSnwhqUzU90OAWoq81GSlKr5CFAJUAlQ5YD60Ir1cNcjT7mu+0xpXOnVpy2Aq0+ZD6fOmewf7OjRo7BixQq4/7mX4PnOWmiFOhf8/LhSdRf+CKcb5ufa4axpI2DixIn+z6hRrrvuxeYj8J47l0MbS46wA6tbcVC9dOkcuO78kwN1EaMLGxGgVr+CGgTUz/1hBTyzpTkAqA99+FKYPKpBdaqg7arUAh/79dPwl427mYKKgDppxDB45GOXp7obAtRU5iNAVTUfASoBKgFqPKB2dPfAN+95FDbudFVTWVzplNGNcONFS+HVi6bDiPoaduDu7m5Yt24dLH/mWchDBpYtmA3fXrkH2ox6P+kJt4tz4Y9wumCadYDFCV555ZUlF/vi3iPw7p/8GVo9OOVLrnIwFX/PHN8EX3/X631IJUAdrC7+IqBivcz3/XQ54HK5PPb0hvMXwQfOW6Q6TdB2VWwBjEe95DsP+4CK48NP3nkBnDxjfNl3RYBatunYjuTiV7QfASoBKgFqPKB+6zd/guc2v1ICphwofXd8qDQUwukbls2Bt5+5ACY3DS85wep16+GTD6wLQqqfmW9A1rFggtMCizNH4Ywli+D0008Hrpa2dffCXzfuYkCKCthnfvcUtHT2MLe+6NoXlVRMlXJsTPqy4fhpE+Cb77naHSgjxwlSUAeTgvq1B5+DPz+/wwfUUXU18MhHL4PGOvcFij6D3wKfvW8V3Lv2Faag4hjxttPnwicuXVb2jROglm06AlQd0xGgEqASoEYD6oZXmuErv3gosl6pG4MqJDkJZaS4C//4SaPgDQvGwrUXnBbZJe++74/wwxfawDKzbBUYPCZXS886bgQsWbKE/fAPKqW/eGYTLN+wUwqkfKUoBFIOpsXfFvzHGy+Gi05aTIBassSri+yDCVDffPsf4UBrlw+oHzx/MaCCSp+hY4Hlm3bDh+952gfUueNHwu9uvLRsAxCglm06AlQd0xGgEqASoEYD6nd+vxzWvLSztPZoGaWhcKnB+ZOamOI5aVQDLJs2FobX5WDFipXw4w3tUDCyMKF7L7xtyWS46PxzfbUUr+yBtVvhvjUvw+qt+0piS8NufJadjlCKZbLs0t/udw68atY0+NYNbyZAHeSA2tzSCQiobClTz8X/6EdfC1Mo9lRnmqz6bTGT/4yv3e8DquU48PwX31L2fRGglm06AlQd0xGgEqASoEYD6td+9SfYvGu/p6gF1VLm2o9IdsKNxSx8WWmoKLf85SdOh9efOAOWb9wF9z33UiC2NCqu1C2ZVHThO7bF4LQIqgK0oovPtuFVs6fBza0HwNqwOWG4CNVAjW4okfuXt6q8zsilv614Tf6CW3GH6eMbUD18ZsRwaLrp3yE7dWLsDUdXBHBjUP+4/hX42kPP+YC6cPIo+P0HLtY3Hu1R9Ra46JaHYNeRDvaCioB657teDaeUGYdKgJquOVAMqqL9CFAJUIcioMrqYKJNvv6bv8Dm3Qe85KXikqOqqzvxQvr4m7vwOUyMKrTCokaLxZpuarFghzPSjx8dAx3QbmWgw8n6imkUmLLnxl34thVUTX0FFeHUA1QBWl81ezp8cfVKsFY9pzhS0Gb9bYHGd78Fmj7+PjAaizHMYumx5OtxAfWnT2yAu57Y6APqh169GG48f3F/3wqdbwBY4J13/g1WbtuvDahhGFV5T1WtgxoLukKZuujzqb7iDQDDR1wCAaricyFAJUAlQC1aQFSjvvzTP8COtkLZpaHcY7lgix/TysNk6xBc+aqpcOaSxTBjxgz2d6yb+vNHHoe/HKyBdjsD84f1wr+dMweam5thT4cFW7a9As2FGmizMtBumXC4YEKPJcCp4NLnLvyggoqwwhVWF1gXHzcOvvvJD/su/qAKx/VFzUL9QiWC4rIG0QORrA6orNC9bHhzV7VS+0ReC64iJnxk1xs+U9TpxWO0/+RXcPSWH4LT1lZykbWnnwRNn/8Y1CyaW1JQXRdQP/3bp+HJLXt9QP3e286CCxdMUTMMbTWoLECAOnAeJwGq4rMgQCVAJUCNBtTP3PJD2G+OgEw254MmS47ys+3jS0NxkMD+1WB1wJLGPFxy4iw45/RiQX88KyY83f3kBli1tTmQgX/lSbPhG289378wrKmKPwitr+xphjuf2AgbOjC5CmNNw3Gn7n8jiLLvvW3cfzvgWAVYPHEkfO9LnyZAFct7BYi0bwC1d8MWOPrF/4GeFaXKtdHYCE03fRwa3ng5GPisIq5NF1D/7ed/h3U7D/iA+ocbL4YFE4tLXSpOE7TZILAAAerAeYgEqIrPggCVAJUANRpQP/Wt78OLu/bBuNmLIZtzS/LEre4UXnL00qlZeO6VA3DuvMlw3pIFsGDBAv8kWB4KwfTWv6yF3YfbS0pD8VJR1546D751XelKPwiq9z/8R3h0zWZYc9SA9gIyqAufftyp928GpL5rHyt121DoOMpiUG/98mcJUPsJUJ22dmj5zo+g/Sf3RI7Mw//1rTDqY0V3fl8B6oYvvUlxZqDNBpsFCFAHzhMlQFV8FgSoBKgEqPGA+sJL26CmYSSMn72QKak8rtRrNQE1FeNE0YX/+defHCgPxY+++0g73Pfcy3D3ky/4ZaLE2NKo0lAXnTCTFfxv6eyCN52xGC5ZOi+gquICAHf/6RlYf6AT9nRwSEUotUqAFRVUu7MN7N5uOHHhPAJUz5J97eLv+tPfmWpq7d5b0tXQnT/qpn9n7vyAgFshBfXSbz0Anb15X0ElQFWcGAfhZotv+m0gi/+ZT10DjXXoHUr+UAyqzEL63xOgKtqMAJUAlQA1GVCNTA6MbA2MnzUf6oePCMSVioXxZ+c64aY3nBJQS0U4fc8374Kd+TrodYyS5UijSkMFapiiImrbMHVMI3z8yvPgkmXzYWRDvX/hCKp/eOwp+POGnbC9Jc9UWdHNj8Bq93QBFHqZokqAGv3M/b9WIAbV2t0Mh/79i9ArcedH9r8KAeo5X/k9IGDwMlMEqIoT4yDbbPfRDrj4FlxNyi3UP6w2CwioKh8CVBUr6W1DgKpoLwJUAlQCVDmggpkBI5OFUROnQsOoMUxNFdXPZbVH4IY3XAhWXSNs2nMYcLWnlS/vhdbOXti451AASPl+YmmoYs1Sno1fWhpKdOGjqvqmc5bBm85bBsfPmOzfwIsvb4P/+O6dsGrHEV9BtQt5cAp5AKaquoX7CVD7FlDbbvkRtP3kV5FJUGF3PgGq4mRFm5VtgZ+v2Az//cg/fEBdNn0cKzOl8iFAVbGS3jYEqIr2igVUywYHZLm48ScxIcMm5YwJkMtlIJPJgO3k2Q6YYWtgYgf7uOcwnOC5nJCCoXg7/mZ4PFbexwBW882yLLAwtdYxwDGx7I97fl4OQ/f8UXZjxzNNMA2A2kzWT3TAv+N1iB/bQH5w32b5D9vO36h82+vaKnKC9NKQ+WWLyUHs3/7zc/cOZy3bQvY6u6/QfSZdI09PQZuVZEN77YI/N1aO1CtCrnPfKmWmMAYVXfyooHJANRBUszmoH9EEw0Y0gYntmhXEd6RF9GNXd+IloqJKQ4kF90viSl2IXTR9Ilx26gmwY99B+PVjK4TkKFRdLebuZ3GoWoAqz+B3+3L0Wvay1ivLitdIwo987Mcqi793xRo4/O9fBGuXujs/sv+RgqrTnWlbiQWuveNPsHFviw+o/3HJUviXM4rhQkm7E6BWvnkRoCraNBlQFQ9SspkJBKgEqCKEDDRAFZtsHCwlASqqqQit2dp6yOVykK2pdZPpBVDl4FqyulOgiD4vqO+68P0yUV72fTH5SczId4E4kBDF9mXRB1hQioG9m+EfDahLFs6D227+bEIHLwXUODtF/V0GqOETl4CuB2g6I5AMelWeOd9Gd6lTTII6+oVvQ+fvHiy5ZDE7X/V+TOFVVeW+4ux37W2PwL7WTt/F/7N3n192cXbVa6ftBpYFnt1+AN5119/Y+MRd/I989HK2ql3cR/aCJ2uTTEBIESYjvqDKzjWwrK12NQSoanZiEx1XxzhEWI4NFlNQy/+Y4LpASUF1bUgKalApTmpZ/aGgqsCKCqAiqCKg1tXVQTaXAxsVeseB9s6uYu1RoYh+0upOSaWhIuubIsSZWS9xy0NCD0gDIQMRCioBanKhbx1AxZqmrbf8qGx3flRfqBSgfvgXwTJTBKjlz2nVuudrv/sw7DzS4QPq+fMnw3fecnbi7aQGVFB/wY26EAJUaWszmbs2b9nQW8hDoVAAwzR997BjcNe0eyAz4KK2IWcaYJrFmokc/gba2wABqvv8yMUf7BB8gBqsLv6+ANTa2lqoqakB/tuxLOjsaGcu9t7eXujt6Yb2tnbIF7AuVHSmvQ+pgbJRDhjZLICBYSsmA2CT1WZFERWXNfVUUqv4bwLU5AFeNg6rAGqe1TT9dmQSFJ69/uLzIbdYzY0avlpDVFD9YmAJ9xTibcMLYbq5LQerco20kpR0vh+cG7zYfBTe/MO/gGU7PqD++J0XwMnTxxGgHsNHTgqqovH7BlDJxU8xqMUVlBhIDbAY1P4A1FzGhJqMCdmMCfhv8SdrmpDLut/j3w8dbYG2zi5oaW2Hts5u6Ortha6ePPQULOgtWGyCYS57y4VRBqVWgQBVeJAy6FR55nybJEBlNU1v+RF0xNQ0VRx6+2WzR084GX559oU+oJ42azzc+c7iAhD9chF0kmNmgShAfeITV0nLS5GC2rePjABV0b6UJEUKalRTIQUVQNfFH1ZQCVAVB6GoZKsBHINq7WoGa9eeZAVKRfVMOILo4md1oiQfI3Q+w3OxvtxlwQdW7PABFb16T3/yDTCizl14gj6D3wJv/sGfYcPeo6SgDqBHTYCq+DDiALWAa32n+FCSFCVJDYUkKTEGlQC1OGAMtSSp8FBpVhBQVZThpCSzy779AHT1FsDEahemAZ+8dAlcd3pwYYAUQz3tOsAt8M1H18Hdz2zxAfWWN58FFyyYkvyCJSmjIWuTJsWgJtv3qT1daXJ8WPmjoRyDioCKpZDK+WAGHwEqASoBKrn4VcePas/iH8iA+tUHn4U/Pb/DB9TjRjXAIx99reqjoe2q3AJ3PL4BbvvrCz6gvv+8xXDD+YsJUI/hcyUFVdH40QqqAwXLKRtQ8dRZh+qg8vW00R6UxT/4s/hJQSUFlVtgICmoW/a3wHt/+pgPqLiq1JevPBmuOHGG4ixBm1WzBQhQB97TI0AVngkvSi4+JlbE3sv0xL/z/8bSUFggAsvl2F6lAtnjjTp+1lvOkZeZQjUaC/W729qQ9Y9NhfqpUH+whfVHmSmZiwqvqK9iUH9y/XmBG97b0gn3rt4MT2/eyZKk3nDyfLjilPkwvK4Gntz0Crz/jgf6PUkqfZJE8qghs7/4cpd0pLiFAsJjm2wMK7meMhYKEY+RdqGBjMR7pWu/j/7yCVi/8yBz8SOgTmlqgF+/70JopFhUWdOo+u8/9uun4S8bd/sK6n9esgTedpob4lHaf/jtBh3QsvZW6kFwR/GS43uhL1irObFfC1/rnrsaHhgBquQpcSDlCirfHAGVrbyENb4VATXqVBkwwLGKdVBFQMXJD793PwSoBKhDD1A7egvwy5VbYGR9Lbzp5FnMANfd/n/wmkXHwTvPXwL3r9oIh9o64d0XngS/fGI9fPIXf+7XLH4CVLWVtMIv/fy/BxqgvrS/Bd5353IfUBFUrzttDvz7xSdWw3xO15jCAuE6qFhm6qRpYwlQU9g07a4EqCELRikNUbVZOaD2YlmbMpc6RfSMAlQHCqx4PwGqG99LS51Gd/OBoqB+5fa7YOX6DZFLnfKVpMpJkkIFFQH1s/etZmWm3nfuQpg9bgR84fdPwsjaLCsxhYCKZabW3/Ih2LrvCJz/+Z9WFFAvO+8s+Oy/vT92nCVAHVyAig/66w8/B39+Yaeb0e8pqd964+mAhdvpMzgtgKtIvefuxwN1UNfd9Cbfe0oK6rF57gSogt2jJPIkBRWHZhmgJrnQEFBxrXauoNbUZCGDa5Y7eQJU77kQoMYPDAMFUB97+ln47t2/6TNAvXX58zB2eB3869kLmDHe86OHYd8hrIfq1kH96OVnwlvPPgFufWQlfOO+JysKqLd+8VOw9PiFBKieBQa7ix9vs70nD+//2XI42NrtA+qI+hq447pzYN6Ekcdmpqaz9qkFPv6bp2H5pj0+oJ43bzLc8pazCFD71OrygxOgJtiID8ZxCioCQo+Fa3rHF4sJxFsJdfrYsqkszLQQCahuSIEDbK1e9iEXP7n4g411oAAqXtVHbv4ObN97AMDMAKqlBv7O5ti/+d/4UqeqSVLhGNSOngLc88xG+NuG7X6h/ndesATeecFSeO7lPXDtt35V0RjUJQvnw61f+lTiKEoK6uBTUPGBv7y/Bf7r109BZ77gK6kj62vgG9ecBks9t698eqUtqsECf3txD3z8N8+AzUL23JWk/ufNZ8IF86cQoB7jB0iAGnoAouLJ406TXPwyQMWYUv7hsMp/swxWu4CZVoBJUqKCSoDqWo0U1IGvoOIV7j98BD7xze/D4fbuigIquvi/8MCz8NWrTmUrSd18/wrYtPsAA9S3nLUY3n7Oq2DN1r3w1lt+U9GVpOZMnwq3fvGTMHzYMAJUwQJDQUHlt4tu/m8/urbo6jcNGFmXg4+85gS47Phpx3jqptNXwgKb9x2F99398NUfbgAAIABJREFUBLR29/qAunTaOPjR9e4qYpwHyMVfCWvrH2PIA6qYpR9eZjIMqGhe0eWPSVIyQBXhNApQM4br4s9mDB9QMQaVAyqGAJCCWiy9xAeMYvKibqlz/U6StMdgX0lKJzP00OEj8IXbfw47Dx6tmILKY1BPnj4W3n7aXGhu6YD/+H/L4aplc+Ca0xcyOP3j2s1QsGwo2A7c9de1qV38c6ZNhlu/8AkpnLrjgSTLVrK6kaz1yuxPWfzJ/Tmt/R7bsBNueXSd6+r34lHx3288aRZ8+NXHV3YwoaP1qwV+tfpl+OHfN0Jrlwun+DOsJgt3vON8mD9hFAFqvz6N6JMRoBq4loPDVMzwb6zJifMP/zuYrlse/45QiSWmenHt9AQXv2VZfgkJ5tb3Jiz+uzZjsnjTjGFCbW0OMlksa2XjCdi2RUB1H2B4PgzXDdVtU4ZjutBtgFuVwLLA8m7SMYsltnioAW4vfhxJmZmo+rG4PyrLpgFQi+5gYblGqoM6sOqgyib4cHvD7e955HF48InV0Jm3Urv4xSSpD5y3CGaObYTfrtwE4xvr4bxF0wOn37T7IFz8pZ+VDajD6mrgTZe+Gt597RXK3YgAdXC6+EVh4ZmXmuGrD64OACoumYrxqB+6YDGceNwY5fZCGx57C2zZ1wI/eWoTPL55r+vSZ2599+dzl58Mlwt1b0lBPbbPq+oBNWqpMDQpX93J9pYiNTIuiAGvL4ZgiT+2C2cioFqO7YMpgiP/HokK3fIcWC3HTZJKs5IUXqtjFyBnZpiCms1mWf1TvCR8U2dhAIbNYlEZ7KFgI0BhuRUE/AGYADVVDxxMCqoujLIXjdBa8PwYbX9/Gn5568/h8WkzoLO2noGqbgwquvSzpgm5rLvSFP73oaOYHNXlx6BikhRm8fcUrLJd/MPyvXDueWfAh667Fhobkl36rmpaLL4pjj/l2C8K8HUapExBlV2TUQxyjzytdH/FdQijqqOwsU+oMS2776hrMUN1ImXXW2LvUPsNP1++/fO7DsHXHnwWuvMFNi7j/1BRxWVRLz1+KvzL6XNhwgh525HdI31fOQus33UIXj7QCm3dedZKsK2t2XEQ1u445AOpCKifvfxkeN2rgi+94tVEOUMyKS/XlHhg4gG5zOUrU15vf+8+SAAV3+KDyp4IqGzQwkHFA1TRlW87bhMLJOB48CoOVlFKYMGxU68kxcHTjUGtgYxXeRonfrYmtNciMBSAAYH323GQvHF4ljkJk5sUKajpuhwBalBB44DQ+44PArS1Q/6eH8LKDVth+boX4Uh7F7T1FEA1SaovAbWhrgbmTJkAZ44fDWd+43sw8We3QvbUZSUFs6NaBwFq0SqqdUyrHVDxjrcdbIWvP/QsHMI4awFQGaiaBpw1ewKcMWsCzBrXCDPHjkg3sNDeZVvggX9shx/+fZMLobbDPIPiv/GdiCumCKjDclm49bpzYe745AoNBKhlP5KydxwkgFp6/xxQUSH1yM4D0SCMioDKjxL1Vt9XgJoB7EQujHJAxXNxQDVYNr8BWdNVbnyXoqc8EKCmA/Sye463IwFqKaA6q9ZC7/U3Qs3Pbgfj1KUBE695aSc8s+kV2LDroA+qCKKokGY9lRT/m/9UWkE984S5cNarFsLZSxfC8Pp69pLXdt2N7Bobf3E7AWqoQ8gUyaEEqGgaDDm564kX4PFNe3wFlQMq1k3lqir+vmD+ZPazaHJT2mGG9le0wP8+9k94zC8XJQfUM2dPhHedvVAKp65YVXoRpKAqPpgyNxv0gApezCRzyzOlNFj4nQOqaD9xUPaTcjxQFJOkKqGgioCKLlBUUBkM214MKtNIXUDFuE0fUglQvUdGgMpjpQNjgBcGwj24WEwC2w6+CMV9ZDAStV+Ui5+ppwBQc/dticPS4Y4uWLu1GVo6u+HlvYehYNs+mFYCUIfVZuHMRbNhYlMjnHXCPJg9ZSILnwl+TCisWgNt190Ajb/4PuROO0k6lJKCWjTRUANUfuert+2Du5/aCIfbe1wo9RKoREBlHjDDgM+/fhksmkSQKu1YKTdYuW0/fO3htWymd8tFxQPqCceNgWtOmgVnz56kfFYCVGVTVWzDQQeofjyoB6YsoYm57MNgyoHVfQeSuaD6Q0FFQEWQCAMqXhvGwpoZd+WpckAiFkooBjVVZyIFNQR8q9fFqqdRhg635dauHmjt7GHLlxYKFpvgWfa0F+/X1d0NPfkC9PT0st/ofegtWGxCqqvJwcxJY2FC0wiY3OS5WD2CKoJUKaDidXEVdcT/+760PRCgEqByCzz54h54YstueLH5KCtHFQWojXU5+M6bz4CG2py0bdEG5VmgAxdX+MUT0O7Fm+J4MG30cDhl5nhXmmLzP0B9bRbOmjMJJo5E74n7d9UPAaqqpSq33aAHVFRORUDFCa3YLk1whLTxJPDrL0BFBZUtc2pbTDHFXoUdAyfYoKu/MqBKMajpOhMBahD48td/iBlUpp5yq6d92cpiEqOQaIPPg73QecmQvOyFDFC5ijriF3dA9rRliY2CAJUAlVsAoRQ/B9u7YM32A/D0S3tg95EOH1T5Cxa6+T/z2mC4S7qRh/YWLXDbX59nrn2MOeUK6jffdCbMGNPINisVoLy9CVAHdEOqekAVM9pd8nRdvpw7WYP1g6TdZCoOm+6TCZVNCmWV8obdl4DqIJB6MahFBdVhaioOfy5guyCA7n5Woon/lLgs9dobAaqevcJbE6AWAdVZvRby138wMvY0zsoDBVDx+lRVVAJUAtQwoIbb9+bmo/CdP631PQAYAnDe3EnwnnPc5XrpUzkL/PbZrfCbZ192k6E8QL36pFnwppPn+CchQK2cvfvzSIMeUC3L9gHVBT33jdeN5cR4z2JMXlRyVF8DatZLkuKAWoxBRUB1i1qhosohlbv7M5mMC6kEqP3ZX0rORYBaBFRd9ZT3wzQPsFIKKl6DqopKgEqAKgNU/P4Hf/0n/HPXoUCM6nvPWQBnzcFY6Or77DrSAVsPtMLelk7oKdgwvrGO3QuGMByrz+Ob98Btf93A5kcOqAsnj4bPv/7kwCURoB6rJ5TuvFUPqKIaio2Qu/S5cmp5Lv24MlRmqPB8nDn7SkHlgIqwyZOkWFa/59J3oTmUKe1dJGb41+aCeYS6ihQpqCk7EI9x5M/Ee/HhL0CyhRaw4m04KU8seZZ0dbxVJCVJ4fl5Yp27OELxBU3lzmXtiSdJJWXuh88jO2bcdUXth678JBe/4TlIZC5+fs7Wt9/A/hmORY2LUTdYuTf3U+59ifere4yoOqjh9hR1bf42oYU29M+f3Ip0j6fbVtLWQQ3vn3Q3UfeSlKLZlS/A1/7vWWjp6gkkUb31lNnwmkVTVbrfgNlm874WWLvzoFu2yVuvHvvdqGE1cPaciTBmeF2/X+sdj2/wi+1zQB0zrA7++41nsBWhVPqkrJpoOO40/N+SMsKRNhGPYWgEwabtS/3+gCpwwqoH1LANwoCKmXzuJ7pOanUAKl5/6Yot2LmwDA/WSOVApNsmCFB1LRbcfqArqP0FqL0XXg0wZZJS7Gm5A21/AGph5Rpove4D0PD1m6D26tfFwie/FgJUAtQkC2A86vf+vA56LCuQRHX2nAlw/Znz0w0+/bQ3JiE+/PxOthhGGFBxfsXEsNcsnAKTRzX00xUBW6IUV4LC8yMwI6DW5DJsJajpXtwpAWq/PY4+O1H1AyqulymsSCIqp66y4oJp6WpP7t9V34D6VkHF1Um4gpphLn3euaLCDnhrQPUK9VMEVB6TKoYkqLQaAlQVK8VvQ4Bqg3Xvw1D49JeVY08HMqDik0YV1d69B0b97X4CVEn3kJWZKvdZ89PK9h/ICiq/h5Vbm+FXKzeXZPmfOXsCXHvSLF/tSzcS9d3e/9h5CDbvbymWbRIUVAaIXuznsmlj4eQZ4/ruQgBgx+F2+N/Hnod9bV3+EqUIqGMaauGjF58I00a7SVGq7YcU1D59XKkPPqgAlSVDeW9T6Np3odJ1gQ9MQLUhi1GmdvmAatg2A1QekyoqqUlw63dgKjOVqhMRoNqgo57yF69yjN4fCipeV5SKSi7+6CdGgKrWkldt3Qf/t3Yr9FrF0mkYboOlkK45aaZSoXiVM6HKueNQO2w92AqdvQXozlssDGzBhFGBBQNwNazth9oZdOIiGXgdTQ21JafApUIRUMXVmBZOHsNKNq3fecBVML15F/+Nxzhr9kSY2lRZNRXv5S8bd8N9a7eXnHPKqAb49OtOgnrPrU+AqtJSqmObQQCobla+C6c8mQiL9HoF772AjyKgBl39x1ZBTQJUtyi/TEEFK+8rqAipfuyjd98ySCUFNV1HHeqA6vzhQS31tBoANUpFJUAlQNWNQQ1bbM/RDpY4hS5zsV4qDtUnTh0Dlx5/HCBslfvZfrANVmzbD129hchVrhZPboJxjfWsZuvRzl43LtarL4znHDu8FobX5sD2ouIOtHXBgfbuwHKhWMv13HnHsUvccagV1u3YD92e61+EVSzvtOS4MXDc6OHl3g7bD8H0wfWvwJNbmqEz74YYiOeZ0tQAn7xsWSScqow1pKCmejx9vnPVA6rjQVwYUMNLgA5WQDXsAgNU/PCVpoorTiUDLuvApKCm6mRDHVALr75SOfbUV+0TVrNKehj9paBGqagEqASoaQEVLdjc0gk/WL4e8t7y1giI2B14vVRcD/74KaNh8aSmSEUz/BQQIrcdaoPnd+FKbBjqhYu6hBYM8P7mfofCB4aFeatfCYDKE43QZY65O+E17HH/s+dOhfqcm4DEXuQ6u2HFtr1sRa2gmgoMJhtqszBn/AiYM34kU2lVPhi3u2V/C1NuX9znhhawOFP0hAqAesbMifAuSdkuWYgIAarKEzl221Q9oGK0pqigiklR2DgtP0suVO8U4eyYx6CqK6il9YTdElQ5pwDhRA0EVK6mkoLat51rKAOqfe9DYH3qS8qxp9UEqGzyFWJRCVAJUCsBqPwYD63bBite3ssUTBFQ2YqBHlBiJvqUpmGuVwznKg8qcSbDbdBNL0Ip/74vAHVYbQ5OmDoOGutqAg0ByxzmLZuV09qw97Dg7ndhEiHXrUMOYDs2jB1eBzXZjFsWiqVauPCJH5y7D7Z3w6GOHiEZy1NMBUBtGlYL7zhrPsybMEo6uBOgSk00oDcYFIAadO27jZ3HnsYBKn8qx9bFj0uXOuCwGNQs5HIZBpZuklSpix/vjBXu935jZn8O/2C7tVLd+zYgk8U36BxbGhVYFZzSCgA+LJCCmqqDDmVAzb/6SjAUM/dFI8smjbgHUgKJ3sIVlSwzJZ5bjEWtu+bywGVRFr9rjmMbgxr2k+mX+urLMlNR7Vhsw9sPtsDfNu6CVw61Fpf0FQBVdMFz1TO8lCr7b66QclXUMGDuxCaYPX4UHO7ohk17D4Hjq6tFBXVUQx1MHNEARzq74Ghnj19LNKygTm1qhFnjRkE2U1pUi9fhxvs60tkNa3ccAAw1YEAaAai8RJWYfS+qo5ZjF/f11FK+LcbSvvaE6XD6rAmxLv2wzWVjDSmoqaa/Pt95wAMqj8MUs+jZe5f3ZtZbKEDpMKVjt6RKdsXj9FUWP9ZxdJOkgoCKHce992KdRbwaBGoMV+BgjatNYcQ6twfugwOWaWIhf3TpIKUWv/fBFLdzX1vd8xiuS8eyLLBw1sEYXrMYIsDPhyEB4scJ1VEMWz7Kbuw+WE1OgNpMFsRajsK6CexQeK/83sT6oEVFWe356bQInW0HOqDyerp8CVBUWWSDdtL9831V1VPZueQTRPIW6EdIAtTwUqf8eak+49a33wj27r3Q9Ph9kYCq2/pKINtbIU71enQnYOmLQR/UQZU988A1efcfq1BLwkFcQI5/AZdBouz5ye+l/HNzwF+34wD8Y9dB2HW4nbngfeAUYkRVAXXq6OFw/OSxMHKYm/CE19/W3QuvHGyF7gKGg7nLE45vrIcpTY3+Qi8Y63m4vYtZkvUnB8DMmEzxFF36ce1UtBNC8fO7D8PWAy3QlbcCCmo5gDqqvgbOmT8ZTp81EerCdb8jLkj+zMSdis9PZb/wNmxeTJgDZcfs6xe8cseVgbJfVQMq1jzN99r+sqblGVU2RLlH7VtAtYUyUwisWL49CKhFpTc4ICLYigCHEzBz8eMqVKimZlx3Chb1D07k7sRvEqCW12y8vYYqoDL1dOpkqPnZrYn2kw7QEuvL9u9rQC2sXAut190Aw7/+eai9prQuqtroUbxJAtTgA+cvp+UDqh4gcmjjVyF7frL2lwaOOaDya8GC/piB/8LuQ4BxmCoKKgLbpFENrLzSxJENMKwmuKqT7PrTrkTIrz3q+fUWbNh9tJ2tPrW/tQv2t3X4Rf5lCiomWc0YO4LF4ybVV416fZXdc7AFpgRUycuR7FoIUJMngKoB1HBHQIhDQC3knSENqDyUoQiftgumAqAy2/krarmW5B2HADUVn8JQBFSunmbv/j5kTlkyqAEVby5KRfX7j2bzIUAlQBUtEAUovI0caOtmxfEZhBlueJf7bzcmdXhdDhoFII2CIRkg9SWgRnWNnUfamTrresCKogn7bweY637iyGHKvYoAVdlUVblhVQMqxqtYBeaNTvGRvUO7hx6oCmocoHJXrp/R762oxQcsDrQZvqQqufjLakNDEVC5epq9+3bgS53GGU82Qcq6rmz/vlZQ8b6iVFQCVO9FtzR7UyuEhBTU0p4ja/NxgFsNgFp6t8EGpHPvHreXHFLvGKSgljXx9dNOAx5QA51RqO3JYiUdGxzbHNKAGl7CFV1O2EH5xM+z+RHDxY5LgFqZHjbUANW572GWuY/qqXHqsiEBqExFve6DYO/a48eiEqASoLoW0AsxKFXQCVCj5njV0ZkUVFVLVed2VQ2oBdsCcDIEqIG252Xze38TARXVVP7hcau4khUOmpQkVV4HHmqAWrjwKhZ7iuopfoaCgor3aa1aCy1vL8aiEqASoBKgFsfMuBhi+ahKCmqSjfTUYLm1q22LqgRUjD9FBRUB1YAsAarX6hhoeln/rByV4y6BymJSWXY/AWqlO+hQAlT73ofB/nRRPR1KgIp9qAUz+j0VlQCVAJUAlQBVFsMrA0xKkkqekQc8oPLYT7wN/rA5oOatAphGjgA1AlDZYsm8nBNm9XuA6kJssewUKajpkHUwACqCp3nVa6WGCKunQw1QsS4qV1HrrnXrosZFsOdXrgFz6mTITJkYsCslSQWbGcWglnY7GdSIe4iAQzGo3kuT1kp1FIMqHfiP4QZVA6io/vHlTFE9ZcX5mUxILv5g+wm6+DnYc0AVVVQ2wVKZqVTdb6ADquE9XxTP3dqzoaitPc1Q+JcbIPvYvZF28F8KvVWjsvf9AowFc/1to1z8OhMsf5Eq10UoS5LCso+sD/ieRHnMYNz1499bP/CfUNiwGUb//f5EQO36/UOQX/kcjPjG5ysOqDr2lW1rqK5UEtNL0P5pPmKhfNm1iiIFP6dYQznpOmLbl7DASQD8FCFHt65u+Bpl9uO5AnHXL1PgwucLH0emAEbZNKl/6LeFdC7+kvFM8wJkz0/WJqPsJ9tH5wVD83YG3eYEqLEaSPBZD9Qs/qgkKTaQC5cvuvjx32IHIkBN16erHVDtT38ZsGxUduOKREDFzH3ztJMg87XPBbYbaoBq726Gw+deAcO/cRPUXfO62NGj439/BB3f/RGM+fsDARW1Egqq1gQoK3RPgOq+wITspGpjGeDIRhcCVAJU/2VL8aVI1qYG0/dVA6jcNc3d+8xNTQpqhJMxqKCinVjhfsHFzwdfFqNKZaZS9eeqBlRUTy+8kt1/EqD6dU+X3w/G5KDLeqgBKtqq/b++BL0rnmMqapyLnwMqLpEqqqgEqMHuRgpqsgJNCmry8EwKaqrpa8DvXHWA6rv3CVC9xhWeIksBFSfFLLp3veL9YqskQE3XR6sZULl6KgPUOPUU9xuKgCqqqMOE1aXElsQBFf8mqqgEqASoogVIQSUFlRTU+Dm4agAVbwHfJjmgsv8mBVVJQRVd/OEYVALUIQqognqKFsj8DOuaLi0xhl/3NEI9HaqAKqqoY71Y1LDhjrztBhaDih9RRSVAJUAlQBUtQIBKgDpIAFV07xOg8oearKCizZJc/JTFPzQBVVRPkwAVM/ejYk/91ueUJh2pxu+xY4RWONMdrPs7SYpfH1dRG79xE9RHqKgioIoqKgEqASoBKgGqP84JfK41bqabtqpm7wGvoHJL8gx+BC78YTGppKBKFdQ4QOWxTQSo6fpqVbr4uXra2AjQ1sYMEKWg+nVPY9TToaygylRUEVCNxkaovfg8FotKgEqASoBKgEqAqjbvHnNAzWbcIvI8u5zX6AwP5IESU+CA4dWPcRSz8OPNEZfmENyjerL48bpR1cL7sgHr9mMpGVFFFbVXVKA47FteCIWFtUscAxzTrZnqgoi7l+EE7eUYyWV7ouzGjsdKHgHUZrIglophLx3Cxzbc0A7xB78uvniqPT+17qC/VTUCKlNPd+11b3b1GhdQP/UxMN7x5oABZOrpwANUb5lfXJgC61gYOE64DapSZaYCbdPL6I9SUQ8suRAcD/4bPvJeP6M/O3VSwMaqZZLEnXSUFtm2VGbKi9mnLH7lwY/KTBVNRWWmlJtNWRsOCEA1TQM4KBkejOBfxI8FDlNOLccGiymo7gpJHKDKunsXvZR2HaiA6vOcB45FwDPBNmww2d9tNkFnTIBMxs3oZxDLamR6djQACFCVmkIQMDzy4c+Bv2j5v+1QjFXwP/HJBFS1MIgnXRF/NcBnXlKw23tx8F8sPFgz9+4D6zVXMcXUWf0c2Lf+2O0FH/pXMD/4r8XFMO59GKxPfRmyy+8tydwXr6l4/OCbhVgpIukewuXQdJ+AmAXOQBRfdrGd8xcv9oLltv/gg+PJhJnEU8oAj2f0h2NR988+1T/uhK2r4fBbPwDZqZNhxDdDdVEjQiT6Cka5fQLH11xLPuoYus9M3D4jKaMqs78M8GX7i6O/bNvo+wy+oKscQ9xGp45p1LFl+8uuR1YHVba/7HtZ2yinslLAfrITCN9Hncv0BBi+mfb9eONsiWfEK/ToCFJK1KXKkuQ0bm9QbjpgAdX0wJHPKwioCKe2hSBlM3WPTUYhANB/SoMNUN37QeUxMBFgLGoGoAaB1ESgsRncE6Dqt5ggQLgttFoAFT7zFXB274Xs3beDfduPYwE1/+qrwTxtGWS+9tlEAw04QMW27Smo7gus5T6fPgJUZ3czHDr3CgirqGFAxZWlDr/1/TD2CayLWlRR0wKWLsyWTqTyhQvCDUB7Ek9oQQSo6uMPAaprKwJU9TZT7VsSoA46BZUAtT875UB08bMBPEpB3bsPnIuu9uNNnbt/DdbXbmHmMq96HZhf/Qwb/DH2VEU9Zfvx0I8YF6nMw1FxBbWfARV7W6tXF5WrqJYHrWwybWyE8f9YzmwcpaISoCb3VhkMp7UfKajJLyhS+5cjgQqPvJzdCVD7c4Y7tuciQCVApRjUFH2wqgD1s1/11VO8ZWfVWrCuv8G9+1OWQfbuW1lbUFVPCVDdACEOpFxFRbX0yNs+wMyaO+0kGH3PHezfUSpqWsAiBTUdYBGgprOfDGBlQysBarqlgmX2rfbvCVAJUAlQU/TiqgHUvXsBLr4GMj+7HYxTl7E7jgJU575HlNVTAtRiBLuoosYBapSKSoBKCqrq8EMuftdSpKCqtpjq344AlQCVADVFP64aQP3czQC7myHzs9uKA7xYrN9TUAsXXqMUe8pNRi5+1xKiioqZ+lxBrb/m9YHEqLCKSoBKgKo6/BCgEqCqtpXBsh0BKgEqAWqK3lwVgLqnGYxLrgbjrtvAPHVZQIEoLDzdv3vzq58F+9M3SzP3RXMRoBatwVXU+msvZ2Wl8NPwkffB8I+8N9DCxFhUAlQCVNXhhwCVAFW1rQyW7QhQCVAJUFP05moAVOOzXwFnzx4wEVC9msP8lkVAhcmTtNRTPAYBarHxcBXVnDIJ7N1undkoQBVV1OzkCYmtTyfGT2VbyuIPmptiUCkGVWwRKn0o0IKozFSK2VO+KwEqASoBqryfxG4xUAA1XE+PF2A3du1l6inceSuLPQ0DqnXVO8DZtNm/P1nd07AhWEH8FB+8Hp1PCWCF6oiyEmqGwcDZ3dardxpeUpAvMCEsPKE9OUVUUW77ry9D1+//z7+lUT/4FtRedF7JLXIVdeQ3Sst46VyHbFvp94p1UEvs7j03WZUG2eQfVcdWqz2kXGrXrQld/of3/7gjSO0fLn8WOpDu/rLtw9epU2he99hRNik9RrIBZOfUeXpRjzq5CrK8XcgWuuD9o/TF0FtARH6KIb0FASoBKgFqiiFgwAPq9R9kd2fc9T0X3EIKqnX9jeCscleTwlJTsrqnBKhBC4SrKNt7muHgOVf4G42+5weQO81NShM/XEUd/cvvQ03oe9mkLIM+re8JUFP0fnwJSglYBKiJ9pf1BQLUVM13wO9MgEqASoCaopsOZEA1Vq8F4503Avz0NoBTl0gBVVc9RbORghpsPDihtv7nl3wVNQ5QcS9UUfEz5pe3Bw4im5S1AFSiEBoEqCl6PwGqrvFIQXUtZnieJx3A1rX1YNieAJUAlQA1RU8e0ID6zg8CW2kP3ft8qdOQgspXkypHPSVALV0oGSdga/deX0XFZU7jPnEqKgGqeoeMSjLTsR+5+EtjUOPsp2PXuCdIgEqAqt67AQhQCVAJUHV6TGjbgQqo5nNrfPXUOWWpFFDLUU8JUKMBFe3CVdQkQI1TUXVAQLat9HtSUFP0flJQdY1HgEqAqtNmCFAJUAlQdXpMtQDqu290r/Snt7oupRgF1bn7V+Bs2qIde8rNQC7+YIPgEzCqqIde+3Z/mdNYFXXFs3D4bTeAGIsqg0rxWLJtpd8ToKbo/QSousYjQCVA1WnaGhTRAAAgAElEQVQzBKgEqASoOj2mCgAVY0/Nd98Azl23A5y0JBFQYfUagKmTwJg8sSwrEKBGAyr+tev3D0L9NZcn2hVd1Ife5r5M8FhUGVQSoBYtQC7++Pan0qEpi1/FSvHbUBZ/OvvJ9u5jQDXA8aKAebKjKZR1wRIw2YwBGAeEgzL7cRzA0gyGAI62AexvlmODbQH7zbfXKXMSbYxwHm70VuyavGvEf+NPwbGhYDmA11fuByd427bBNE3I5XKQybj/jYfE8zmOxQ7N603ysjn8fP6pPbs6WGcHi+uErimD58gA1BgZYKV4HNu1M/43nsdAuzpgWRZY+LAcAxwTz++mmfr1LgPPDzdLrqMXZTd2PNME0wCozWTZtfAPby/8v/mz5zbn11NMflV7fuU+H9l+x9LFz54zLllqoKu5+MDNd92IUfjg3HUbGLZrqTgFVZaFLLt/AtR0gIBtv3flmoCKOnQA1SmRB3TunbVrKjMVaIC69iNAlY1wyd8ToKazn2zvCgCqCxt5y4HeQgEKhQIYZtaDG4PlaLCBxPttCgMKZpDW5nKBQaqIKkHCEgGVARxmpwoAJbvR+O/VAIcA1XuOBKihCcEDQN7OxZct/LcHiP4LRaisDL6KiJNKGMRl7doJZWlnVq8FePcNLHOfxZ5658OXEzwPAmVwEkt+wYg6v7i/zrtZ9OSpd/7wMcJVfuLqoMbViQ2+MMusXfp9uI6n/hHcPQ5zFfWe73svFK5lxRfwSPuFXhB1AUVSJSnUVvTvX3Y97vd6bUC8CnyuaiN4cA33cp9TaftTTzKK7Evh+rzlXpgw/ugcggNqyX0p14dNWWYr4mJlbUbchQs4qtcf3q4o/KhbTTRNkXDk++vcl/xoQ2OLCgNqHgp5B4yMCY6ZYYNrPKC6KqEqoNrgMGURFVQOqPjA8e/pPmrDGwEqAWo0rA0sQGXqKX7u9GJPCVCZOQY6oOZXrYVDb/0AjLnnDlYXlU9mgx9Q043fWY2FIioBCASo4VGQAFWVPyrR/lTPNVi2I0BVfP8mQCVAHeiAymNP4affB+eUE10ljgC1KgAVJ69Db72BXeuYe75PgKo4wxKgBg2lC0FDXUHt6bXgcEc3HGzvhqNdPXC0o4eFumFkm+047MeyURxzYOSwGhhVXwuTRg6DiaOGQWNtDkhBVeyoZW5GgEqASjGoZXYeBoAeAXJXN49T9n/3o4u/qJ5i4ffgEp/k4g8GI/DYsYHi4sf2grGoXEWtPf0k1ipJQU3unASoBKjuOBzq3zEhCny7o529sONQG+xv7WTwiVDKgNT7dxSgMlj1tsF/z50wChZMGAmTRw1TmkF0Xx6UDjrINyJAJUAlQE3RyQcKoPqZ+7/7OcD8uQSoDp+0XFAf6C5+Pnkdef9/gt3aDmN/dQcBqkK/JEAlQNUB1JauPGxuPgKdvQUGoyKU6gIqag/4AtnUUAvnzJkIU5saElssAapChw5tQoBKgEqAqt9v/D0GCqAy9XTKJICbP+ddGymoYgJOtQCqtbsZ9p9zBYy95wdQc/oyUlAlfZMAlQBVBVALtgMv7TsK+1u7wMTV3gQltFwFlQMqq35jO3DazHFwxqwJsS2WAFV/oiVAJUAlQNXvNwMKULl6aj16H5h+PVMC1GoEVGxYLf/5JSjs2stUVHLxk4tfZ3jShaChEIPa1p2HDXsOQ1dvgcFpGFBH1dfA+BH1MLK+BsYOr4s1996WTsCfbQda4UB7N4QBFfvqzLEj4LLjj4PabGnyte6z0Xnug3VbAlQCVALUFL17ICioXD21b/6cWD2Y3RUlSVWXix+fmaii5k5bKrwMRRT1qvoyU5TFzx9wJQBG9xiDHVARTp/duo9F5GdMF045oM4c08jiR4fVZLVnAEyqWr39AGw90OrWD7fd2uj4e+zwenjrqbOgNpsJHFf32Whf1CDcoV8BlWXC2xYDItPEBmNCFgu2C4aNq4NKZaa4kYJ194ZCoX7esVmZMe8HpzX372plwvqq7x4LQBUHOsdbNQrVU5g8sQRQ8TUf6xRjUhD+5oX1uTInK9QvG1RldVCl+8sKcUoeXFwdVF7v1V/oIlSOqNwkKZUyQzptLc4+XEXFjP5EgOkDQJU9M/H+eKF83SSV4jH0a6CK58pI+FbnXlSeW9zzj7t/2UIy4dAT2TVU4n7EYxjeQjCqz6/0+oIPQPf6+Pixv60LXmw+CgfbuqDHshhEZnElF6xza7hjfX0uC+Ma62FyUwNMHMETkwRiCCVG5S0bVm3bD53deTBNwwfU8Y31MHPscGisq5GZW/r97iMd8PiWvbCvtcsHVFRWpzYNg2uWzYS6nD78Sk86hDbod0DlhfoJUN1WRitJyVeSIkANjkiBScCLPUX1FD9FXC+6+HF7AtTKZPH3F6ByFZXXRWVqeFRmMgFq4nStC0yyuZ8ANWyh8gEVM+lXbN0H63ceAIRJhFKmciJM8n97v9Hu+B3+Hb+vz2Zg7sRRsHBSEzTUuhAoPhs83hOb90JvwfL3wf3njBsBs8aNkD1mre978hY8umEXvLS/xS1JxUpU2excbzx5ttaxaOPQXPfUnq50PhZv2Up3JSl5of6wgsoanHBNpKDSUqdiE8WlTglQowEVY09x1SiuniYBqlhmCrcjBZUv4aunwPcXoOIzCquoBKhuPyAFNR3GHGsFtTtvwfKNu2Dl1n0MNvHVkbvfVQGVgyr+njZmOBw/dTQ0DSvGjz79UjMc6egJQO2iSaNg+pjGdMZL2Pv+ddth874WH1ARVs+ZOwnOmzepz8452A/c5woqlm5gCo5nSQ6ouOY8uvhxeiBAtZn7NZfLAdqFrZTlDcS+i9J/jSAXP9qHXPwAxrXvAGfBXODqqQ6gckglF//ABVSuojb94FtQd9G5pKDyOURQksnFr48oxxJQMVnpt8++xBTTjGFWBFARajHeEyEVa5Nu2nsEtuxr8RVZhNixjXVw2szx+sbS2APB+4d/3wBdeZspqFxNRUDFpKkFE5tg1LD0YQUal1T1m/Y7oKKLn8n1HqAajkOAahOg8p7khIIaSUEtHWPYBHP/w2B89ksB9TQKUDHGLcnFL1sHXeYipRhU/RhK8YnK7Isqas+K52D8E/cToBKgRrcBTQw5VoD6pxd2wGMbdwngWARUdNPPGovu90aYOHKYL9Awxdz7f5jwtPdoJ2w/1MbgLxwKgPc1tWk4WxkKhTEeMjC8JgvnzJsEuYzey6imWdnmWMbql6tegq58wQdU9FbxFalG1OfgwgVT4aTpY8s5/JDbhwBVMcmGljr13GtOsJM7oRi4cA+KshsDKVTPDYDaDMWgihMG2ov/xI1GDDgvuQrglGVg+XVP3a3DMagcUONc/ASoepNWf7r48XlyFXXkN2+Chmsvj3hbCXlUYlbQiW1LEQFeMmgOALbjxTprruRTPIY+4JOLPx2nHAtA/dWKLfDsjv0BVz4qqGOG18JrFk6BRZObWBKU6gcTql7YewRaOnv9Y/I4VT+W1UBl1YSz5kxkJaT66/PP3YfhwfWvRAKqu3wqwMi6GnjTKbNgdoXjYfvrHvvrPMcEUFk2saegAqqHwt1SDCq5+MXGTwpqBJM88AhTT51H7wPbr3uqB6i4tRuHmgwIMlghBVUfsAKApwCUXEWd8OQDBKgUg5qaDfobUDHW9NertgQy6VExvWrJTDh5xrhU94Ou/PW7D0FXr1sdKBDLahhMqZw2eniqc5Sz8/pdh+CBf7zi10rlCioHVHdxABvecsocOCWlDcq5vmrZpyKACmYWLMuC3kIB8oUCmGYWHNNgE6DteBnEgDXBbDC9JQgJUN0mQln85SmozHhDtMyUeenVTD11bv5cCV66L3tFaGIKqldiiqnWgmJGgApghjwCsoG7vxVUvB6uoo765k0wLKyiDuEsfiwxJtO/ZS9Ysucd/p6y+MMWSc7ixyz9e1ZuDmTSH9fUAG87bS5MGZW8NKjqs8FM/Yf+uQM6e60AoM4Y03hMXend+QJsam6Bo509cKSzB17Y4y2xiln+HqBi7OwHL1hcMVuo2qxatksNqKh/mmbGA9S8B6imD6juEIJgagImZLBCuViXkWXv40+wgZOCOrQU1FwmC7xYdFSn4RMCzzpnLz2YJIVFkbHtGMFiyP3d8fq6DmrJBOvFnqJ6inVPRRhl26L/iKujhg11OdG1Vdq7okp46EzqooKqs1/xOVXORe3G2rpZ3rzeK7cPwkzg+jywOxaAGg7pcN+1QmWwQv99FGNRn3kOJjx5f6CJ83qu5bZ73Tqc4fOI47fK89cFfNkxMYdBxX5x9pElCcrsKrNfsVpG9PPVLQMctkfS2Bl/z9F+D5mto48XD6iH27vhq4+sgbxQ6mlcYx184pIlUF9GcfykZ9Hek4ddhzuggAnGhgE1WRPmjh8pe3z9+j3GpT62cTc8+dI+H1BxuK7NmHDTFSdDfe7YzmX9agzFk1UAUDMMOAu2Bfl8KaDyGEReOBsBlcOp+5sAFYFrqGbxlwOoHFLR/Q+OCeHEKsW2X5HN+htQeewpqqfuJ1So2gNUMFyILwJqdPUHAlSZBhdsJrqAlfTS5b9IKACqtXsv7Dv7CgirqASoBKi6A1kciFYaUL/60HOw52iHX+oJ3foffc0JLJFpKH9w9ak7Ht/IXPysZqrtwPFTmuC95ywcymaJvPd+A9QsKymBiTHu2xt/c8yEs7b9ywx+QStJccMMrjJTMkANt1oxiYgpqEMJUEvU0yCgiv0KARU/tdlcCciy7by/EqBWB6Di44pSUQlQCVB1qaY/AHX5pl3wu2dfDpR6+thFr4J5EwaWqqlru0pt/8C6V+DxLXt8QHXAgQ+/+vgBp/pW6n7LPU7FANWNQY1WUBFMw4CKTwZhw13OrPghFz+5+ONUJ9HNz138jm0MGQW1VD2NBlQ2AXmAWpPhmbGkoFazix+fdJSKSoBKgKo7+fc1oHb1FuAz964EjMHkGfVXnDgdLn/VdN1LHbTbo43+58/r4VBHD1NQ8X9YZusdZ8yD0Q21g/a+dW8sNaCCk8FlIGJjUFlcGK6rKyqotgOGB6hmSEIlQCVAjQNU/LuooKKL37ZgaABqpHqKsYtCzKnnmXBjMd0FMrDfuR8C1GoH1CgVlQCVAFV70o+pHFEpFz/WOkX1FE+DgDq8Ngtfu/o0GFbhuFPd+x5o2+PSqLf9bYMPqKywv+3A616FMD9toF3uMbme9ICKSVJGBvI8BtUqgOElQaELlidEMUDFidPzKWI2MYtPDXnYCFAJUJMAVYRUBFSr4AwJQI1WT+MBNVz3lAC1upOkeJ8Iq6gEqASouuTQ1wrqp36/gmWuc0C9cskMeP2JpJ5GPScs6r9y636moHJAxbhUXHHqQxccD8eNrkylA902MlC2rwygmibkLS9JCgE142bpMxd+NuuuZMPB1It+i4v8IkAlQFUBVObyxE49FAA1Rj1FG5hmUFVmlTEw1jvjAlmxrBQpqINBQQ2rqASoBKi6MFEpQH3lUBts2HsYMFt/x5EOVpUHF2vasr+FlZVCQG2oycI3rj2d1NOYh4Su/v+38iVWy1UEVItVq3HgQ69eDMumDd1VpyoGqBiD2oNZ/BbWQTVR22eAiuvL44cDKi/3gg2Yq2HisyNAJUCVASpvN6igFvL2oFdQ49RTGaAy7wXP6icXf1WXmRL7hKiiNrzpdbp8EtheViZJdnAqM5W8VMVgKzP1/O7D8LcXd8Pq7fugJ4/VZwwGo4EC+d7f/j975wEuRXX+/+/u3nup9156b4qACoqxR6NgDWrssUSNpliiUeM/ml9MTDRqEhOjCUZN0yS22CvYUUEERUBAlA7S4QIXuL1u+T/vOXNmZ2Zn98zs3rLlnefh2cvumZkz77xzzmfedmiKP2xEP1x/4gSdGhX871TY/4XPvkJlLS3TCihApcL+3zlyP3xz/LCClFHGgBqgQtfBAMLhMJpaWkTpBLKahoql5VRtVkAl66n6f8La6/E9bDeEs/iVOAo7i9/2MhMAKElK6YaaDMQLkRH7bP2urZ/wlRu3YVd1LXZX12Llhu0iXKWyph57auoRDEgvggp3Uf1Rz4T9+yDGDRsoUuv7lfVAn9IeGDO4P3r37Ia+Mz80V42SdU/tWywWsX1BywdaLag6QJWLHaS/qaoc6R4h0zqU1jqSUt72OqhmGTBnuQKPdVB1cXkBY6nPZNev29+6n5e2qs3eW+4UdVEHffxqUtFX7KlFxd4aLFq3FRV7a7Gjqg6BYABL12+n5RvMZ8RNR63fkWIOLO+BQb1LhY4eNGIgBpZ3x4Dynpg4IvVKQLprcpOfbh/rBVs9cX72ix/Dfx1et3nNi/679U9XB1V3Tbo6qLr9db+r66K4UqrhuWL7HgGllNssx5rUgEqZ6YVsAfSiF6pNQ0sYT3y8Gos377YBKsHqTScdhJF9e2J9ZS027K7FF1v2yIWQKLuAYleNJbIJbg8e1hej+5di4vB+Iv43l7eMARVROdARmLa0tIhCuQSnoVBIgKsVUK0rfzCgSskU+kpSfstMJQNU5xr2Xgderw9vQ3MLPlv5FT5btR6bduxGJU32AojiC0/QpK9irmmCt4KyE1ZpplfQSpO+/Ntln0AAo6v2oO8REzFpwmgM6VNm67ICVHW9NGnIc8kkKZ2LnwE1dZkpnR51FqCSFbXi2DPR+7470P0CaUVdu60Sby5YgTXbdmHJum0WADVqTyvdSPLiJK7VeLEjXUzUTxrPLWBrtB1Q1k3A6knjR+Co/Qaje4kqbZa4AIHzeWNATT0C6fSvvQGVanbe/+4SkDvfXOPeA6AOLO2Gc742Ct/YL/Gl2uuYW6jtPl63A/+Zu8oETwLUrkUh1De3CnCltSlEOIBYqdOIXTVCAtTv6rdjRg/EaRNG4LgxuXkfMgbUWEQWmScrFhXqF4lRIVm832YdMP6jJsw4oNrbsYufXfxeByZroX61upQCVfPFKAMLYWVVLT5bvR7vfLoU9Ldtcg76m/Tl8+AGpe6TvhVuFUTKySqA0YP64oj9huHw0UOgANW6OpsEDfkkOVdUMuUSF5BXcbu2Ywuq3QKXAGA+9E8HI0on1Dmq7vozPlq2Fl+cdw7eWrjCVT/FS0oKMBXHNJJalX4pMKWXL+t31FaN66qvdqiV+kmAetKBw3HGIaMwoDx1kgcDanYCKsHQ28s2418fLouDqXLlG4Ba1qUEoweU4aChfbBPv1L07FIsLOwj+/RED/qbt7QlsHhTJR78YJkEUAM+RWlFn4CqQHZ0/zL86oxDc64ObcaAGqVlzEIhEQdIbn4zcz8YFCZo54TIgGrXWbagpl7qNNUTToBKi1rSy5HVgmqFVC+Tvts5Pvp8pQDTTTv2iEl6ZJdWHNo3gMr6VnzR1AMNMSP5zzK5mxYn26Tv3RJlAxDTkhUHWPrdutTrhBEDcfz4kRgzuJ9t+WDqBy0Ey4Aar3KQ4ErNcRc/ue4fffE9fPTlOjSUdEFpKIYx3VswtjyExVUBrG/pZlpAyWBgfeHJxJrvfHESumYsI6ueNfWy2K9nF5w4fiTOPmy/pMDCgJqdgHrTc3Pw5ZY99thSA1BPHT8Mx+w7EF8fPTBtAOMd9RJ4d/kWPP3p2jYBVGVpvejw0bj51IP1J8+SFhkDKllQlTufADUckxZVsvowoOrvMgNq5oBKL0dugKqW2dXfhXgLAtP/vTMXDc2tYoIvLY7hRxP74huHHYxDDjkETU1NWLJkCabNWYRPd7ViW6S7ayxfMhe+msTdLFFWaxTt3ztah+5oQddoC4aUtGLUwD6YsbEBmwO9QBCgQGBIn1JcNOlQHDBsgMikFSDLgGpAmZHlnScxqDuqavHAax9izrL1pt5NHtYV5xw4EJMnT0avXr2wYcMGzF/8OZ6fvxbrw93RiGKLu15Z8f2/OCn9VJDaNdYq9LNPtE7o6KiBvRFprMeb1b3QiqCpn5FIFJcdPx7nHbm/tLJZNgbU7AJUspze+MxH+KqyRsSYWpOfpowfjsuPGYNBZd39DKncNgMJzFlTgZcWr8fOmkYxx40b1AsHDu6NEX17igoJYlijkp3GkvHbqxuwbmeNiGOlagoJoQDRGPYbUIZHrpiE0hywcmcMqKqsDcmJMvgJUNVAxoCq10wG1LYBVGVdVKBK8OZnoxjTqc+9jVWbKNnJHlda1r0Lvj95Is49cn8M61NqHpZA4P1PFuD1ZduxPdodDSjxHFfqtER1QysGRKoxMFqDA0YNweDy7gI2Ro0ahUGDBqFr166449X5mLb4K3Pit4Y10N+nHro/LjvhcOP5k9fPMaj5A6jkxn9o+hzUN7cIHVUWe3LhHzVmKL436WCcfNA+pn7Sy9S8efPw6mdrsHxPKypiPUScsxyf44mE6mVK6IvhEVD6aVC+2Id0c0C0RujmvuVFQjdJR0k/6d+qir246rGZqGlotln6lZ4OKOuOuy+ajDFD+pp9ZEDNLkC97eV5mLN2u5H8JAG1rGsxfnfukThkePy++RlbuW3nSGDJ5ko8t+ArzF6zPR6rasSuHjqiPx694vjO6ZiPs2YMqEVBGW9KYEBLnXoBVJUsRVNozFGpn2NQOQbVq/5aY1CVZTKZqz/VMRet2oBHp89CY6u0mqaK2Tvn8LE49/AxOGL0YPOQVVVVmDVrFt5dvhV7miOYMKgc71VEURuIu1ltMXtGCEAcAgIYEK0W/x759Y2uXb395Xl4ddE628Rvdfcri+rIgX1wx6VnoGd3o7ybpswUJ0llf5JUXVMz7nn+fcxdsT4eyuGIK1W6NLRPKS4/bgLOOXwMyrrFl0wkq/8HnyzE/O0N6NMthFDXnphbFX+hsoWnGOElKmGKXPj0AjUwWo0rvjEep00+JkFHV23fix/+5z3UNLbYrPtOHaX///L843HGYWMl+7pUQfATlsNZ/JnFQFtl/bs3PsM7X26SBfZFdn4Q4waV468XH4vSrhxT6nVeyrZ2s1dvx91vLEK1eDZVchVw5sQRuPvsI7Ktu7b+ZAyoXYuKxaBJ2fsyiz8ilj6VsUl2v5oz/lRYvRhQxYBOg0FRSTGKQhJQ1YRjJsHYREm/09AcNRy6JEg5VCt5CnizbKFoVBRvLwmEZCmeWFSu5EX/p3tFqzJREHYkggi9QcQCiBm1bIVlxTi/KCtm2WJGLF8yLVdudqUPSidEKaQAkEkWP50zQh0niyfkNVDXRUxqJCo+qaic+t7tc/POPbjjPy9rwVTcD0u86ZBePXHtyYfgxAOGo7Rbibh8slgRrJI1acGSpbj1tSWoDXYz72U8Q1rGlXaNtYhJf2LPVnz9kANFCAFZpGirbWoBTfqH7zMQv3rxYwGnToup+r/6FI6eaFS4Wv90zbdl6E1ETWBJypP5SOJxu8ecJJUZIFhlmgzMfv3UW/h45UZ9aShLdj7p19mHjsZlxx6AcYP7mKepqKgwdezux17BjF2yDI0JqIY+qOQo9eJ00pgBQj/3339/81iknwQuNU0t+P4j7wo4dQNSq96Cxp1oFH/47jcx+eDRDKjO0BPHQ6aD9bbK4p/63lK8sHCtWWCfAPXMg0eKxBrecl8C5Pq/5YV5WFVRZWT/y7C4ayYdiOsmH5i1Fxj4eHuD+Yi41YykwcXM6rQkbqjvQsbe1I6WO6XPiNhHgk98S22pUO0KyYIqlnuNhgVIFBM9hoKWrGs5abjX8bQCqiGxAgVU0huCcZKl22csHBHfUz1Qt9//7x8virqlwnLqM5lkSO+euOSA3rjstEmuD/ibs+bi93O2IhyUCVUqmSTVpL9w/U68tngdXlsUd+WrSd8JpGYYgzHpy8k/QoXxcNGJR+DiE49y7Zdu0rO9gBgvmc59TIuwz6Et8dz+QjEUTKnTCm+MZZI366CaL77248dHIfW9o9qIT2DP1AKoWwlqxqI1uPflD43SYfG4UeuYnKo01En79MJPphyB4YMHJNwpeqG6+q/PYlVraRxQEUA3tIhwk2QvTtMWr8eTc1dg6966hJcmN0AVekmW0mj8k2JRX/3NlSgz4uCS6ZeujrFa8MWnGprNrQsNuB1D96xkWsfUeU7d+Zzt3QA12THcv4/hw9XbceuLn5g1TekRoFjHv196HFtO01WsLNyPjB5nPviOeKEkx5qqCvDf703GEaNS1zPurMsJzN1Wr3mHi9eysw2Kxlu3FVAVpIpBJWZYUU1GlROBczpyYmshAirBKUGqsHj52qJywQOyYhYwoKYSGVmE3YCLvvto2To8/s4nri9gfupBjhvUW1hRDxvZH4N79cCQXj0wZmA5SruW4InX3sYjy+oRCRahpKUO3yyrwtcPGW+3lja2YObKLfjb+0ttk74bkJoVCqyTPlncLf+nv7t364Knb78u7wE15BhQ8g1QL//z89hZ0yDuo3iJUvV1k5SGstbUVUBCrv6xg3oJvaR/h44aIBIk6DuyqN781Af4qlUm+41q3IizDnC3lj71yUq8+pk+zERCpbTmky5awVSBKn3/02+fjO9M+pp5bVZlVX1nQE09IWQKqKt37MVlj74vLKeq6D5Zxadd/00xfvGWXxIgC+pVT8xGTVOrCaiUbPXeT7+VlS8jgTlb60xAdcbJ0a2x1jN1e8tVgCpoPBIRMajCssOAqtVsYfmJRVBE7v2iooTasdoDkIufATWlmNQEZy09pf6e/umXeOPTL01Lf9yFnzrDWT0XCc+LozQUtTt0ZD8s37BNlKWi8w4q64aLj9wPZx4yCtv21oMm/feXbUK1kViSykUqJ31pIbVO9PJvYY6X31OtvGgU0+77OQOq45U41yyop935uK8qEQpk3YwJQl/NFdYk8A7u1R3dYi1YVyUnLPp3+kHD8a2JozBuYC98sGILnvp4JVZs223+bn1xsv4tlM1mzbe+OCm9FaYb0e6qM76Ba844jgHV8pR2tAX16idmgZJprID6z+8eJ162ea4ONKMAACAASURBVMtPCSzcsAtXPjHbBFSKS73uhPG4/oTxWXfBCYBqxiIZXU1l1SPjqHKvqYmV3PxioDNWmIovZcoWVOfdV4CqLKjOxQ302sKAqpeRbOFMnqLvCFDfXLDc5t6Mx+Ilru6kKw1lrQdJ5+sfqUJptAEVKEU1utqy753W0WRgmtISZVqnDDgVL4ZxUJ3+l18xoOY4oH7rt0+ltbqTFVSdCz0oCOoSbUb/8F60IoTtsZ620lDJ9NPtezcXvv0FiuJvFKxK/SQ9verM4/Gjb8nwGHbxy0e1IwF14cZd+NETs0zLKVlQr510IK4+/gCvwyq3y1EJ/Omdz/HUvDVmjdUeXYrwwc1nZp0VNfCxxcXvfOsm2TsB1elyodg+9VBZ41DjLmd1BxlQ3QCVVpJ3AqrOrRU/DgOqbnywxvE6IfXVjxZixhcbXUpD+V/dyZz0I03Yt7gBJ40dgBOPPkwkpFAG9TufLMasnTHsCpRiRKAG5+xXig176rFlTx3qoiHsCJegKQrsbjXCPJJaooyJ3gGjAgBMt2oM0ZYmvPH33zOg5jignnbHv1HclcpDyWV14wYEtcqTfXUnE3BcrPnqWaAXp0P7l+Ccow4USU/k5l+weCleXbAKKwIDxMvcWf0ahO6uXr8ROyNdUBsJoi4SQmU4hBZZPsPuwifLvhlmkmjNt744Sbd/DFeefgyuO38KA2onWVDPeOAN7KhpMAF1aO8eeO7qk9i1r5tU8uB3ikc9bepbqKJ4VCOz/9bTvobvHSOra2TLFphX0ejZxa86bQUoK6DS9ypRiiyownLFMahJ7zVZUIOBmAmoXuOuGFC9Pz5WmTrd/c+/8R5mrtuFoi5djZesxHXGbVaNFKs79QrXYHxZFJdNkpnOVLdUbZSB//CMJSK+VFlKzzlsP/zxYlmHjgCBsv/V5+bdNXj5803Y3NIVLVSFwGopdbFESbe+nPTV3+GqSrz91N8ZUHMcUCffcA96DR9tgKl8ybcaEqxhJm4ufPV7MNKKIZHdOOfgYeLFiSpNqI308m/vfy7iS5WFlOLSnrz2dBw4tK+oTkG6Sf/ob6r/u2B7A+ZsqsLeSImpczL0JO7CtyVGGZZ9FX4SC7fiyilH4/pLz2NA7QRAXbBhJ8i9b3Xt333O4Thr4ijvgyu3zGkJ/H3Wcjw8a5kJqCfsP0QkxmXTFpi/s1kAql/XgroIBajq7ZwAlWJRGVD1t5kANRSEiEElSzUDql5mmbawvlw99/oMvPTBx+i/33gEQ/EY4GSTvqhubjwrI1p3oibQFT2jDWLSP+aQ8aJwudqo5M5TH6/A4x8tcy2/QyBw/hFjcd9lJ7pe0t33PYC5m2uxpi6AZplyaVis7NapeMyf+j6GWEszwtW78O4LjzOg5jigHvXdm9F7xBj06DPABqZWUHVz4VNoSc9IA1oQxLiyAL591P4iMc/64rTgqx14+L0lmP9VRcLiD6SfPbsW49nrz8KBw/ol6BF5Be7933SsqQ9ie1PA4sKXSVFWa77QXfMlSkJsuGY3fnTB6QyoDsn6nYfTTZK69+3FeGb+GhNQh/fqgbduOj3T4ZX3zyEJbK2qxzenvmkCKpWZXPPbi7PqCgILK1sTsvitk7j6O1mMENVZVG/0yoKqAFXsS8UuxcYufueddwKqWvCAXfzt/4yQjAlQn3vzPRR3L8XAMRJS4zGo0prqXGecLFGn9GvBz684T1iU1CpPVmvUw++RNWpt0phT0dZw4X/7qHE49eB9sXzzTnz76+MxvF+5efFkqfr0syV4avYSrK6Ooi5scasmAdZouAWR2iogGmFAFZLM7TJTBKiBYBH6jiRI7R83JKRw4fcL78XtZx6GMaNGCIun1VpKEiHdfOi9Jdi6J14mKqGmruGuL+tShPu+ewq27K4Whf8vOGaCqZ9q2d+XZ87DnA17sbHeCqLqb2t8tIw9DTfUINbciGsvOZcBtZMA9YJ/vIO1O6tNQL11yiG47Ogx7T/w8hmySgKnTn0DW/bUy5WmYjE89cMTcdQ+iSXpOqvTgc92NmnLTKXuXNztJKYDKvhO2fytUfEZIBNhAQOqFeyd4E+A2q1ria2Ooz9F4BhUf/Kyt3729Xfx3BvvgVYwKOrWA/1G7oeuPWRNSOvyj8otH4qGccWYElxxzhSbJUod9cHn3sBji7ejLhJfhzyhSHmKsjt0nq+PHY6fnn0cvn5A3BpL7n+yWD3+zlzM2VyLuhZrRrSRtU9A0dqCaFO9melvtaCmm4RilZibdcexHkTC7dBbhLzVQU3Wf1VmimQnXdzykxZukPukBlSq15zJpuqgepGvqywcC1042xx52U8FoAZCRSgbMATlg4YiVFRse3FSsdWka6OLG3DH2UfYCuqr69u0fSdu/PtLWNlkT9hT+u0lIY9KEF156pH44SlHobxHPIxl5cqVmPHRJ3hp4Vqs2ttqxKMayVG0ZAa5/+lfcwOirc3CykqAesNl53sWv5v8vFXXjp8i4T5luJKVtQ6qXtcTLzWdfaxHCWkKsbodv66pFcf84WWxjKly8b9z0+kY2quH53vBDfNDAjc+OxfvLd9qAuptpx+aVXGobQaodLvoYSBApYFSAWqhW1CTASrJiwC1a5diBtSE6rgd8/BbATVAK6IVl6DXoOEo7zcwYUlRcpdedUhfXHLOGSKWlEpErdy+BzWNzfh0XQWqG5qwYuvuBFepddJXJaK8JJMM7VuGm887AVMOPxDlPeRqVLQJUH1zNl5a9BWaw0ZiCk38rS2IRVplCSqjFBUDan4BaiAUQpey3ug/bB8UlXRJKJJ/aMle3PW9s+RKZut3CN1cuW0vtu6txZbdtVi+dbfQUwWk7gs9JNbUlfVMLaElhgv/gm9MxJVTjsGEUUNM/aSXqQ/nfoI7n30fW+ta5H6kk5GwAaZhGaoSjeK7xcW4vCS+HKv2qXd5G9K9ILkgoeOrRPuM/2OqQ6a/p/bakzRItq5ErymT0e+q77iG7lH86Q8fm2kC6gFDeuGlH52abhd4vxyWwN9mLcNDHywzAfWGEyfgxhPjXpLOvrR2A9RIWNZFLfQkqWRxpcLKEwO6lBQxoGYJoBIAkLWKQLVH737oXkbLjsrVvCimb+DAQaIepHPJUWeJKPFQW1Z1sieLqMLllmQSa6F9RzIJTfAXTjoUU46gQSOGZz+Yh7fnLTViUg1LajQcrz/JgJq3FlTST1AYSqgIXXqUobRPfxNUi2JhDC/vgoqGaNKaujprvr1clHtpKLeEvGF9y3HVGcdhwqih+PjLNUJHN++olDoq8hHUixTpK/1fPgPfqdiFS3bt6ew5MK/OXzJsCEY88Bv0OOYwcV1uFtRpS9bjV6/ONwH13ENH4XfnHJlXcuCL8SaBggJUMS8b67cToIplT00XSmHGoKrkMau6qDjHEAIoLgoyoGYZoBIAkNs/WFyMLt1LhUs1WFQsbqF2dScFmy6rO4kQD+f3ltJQickkcfe9skSJNqLKD/1GHbICgAG/bEHNSxe/FVCV27+oazcUd+mKouISIBC0FdNPiCtNuroTgaOuNJRhCTVqmEqYtbvwpZVVFvsXyqmsruYzYQdUdvH7S06O1tRhx/3/xO5H/pdAH8GyUvS/+hIMuvlq229ugPr3WV/i77OWmYB6/Ynjcd3k7CvS7g2xuFUmEsh+QN3VkH4MqlheU4KnigFTgCpemqnsVCRsyK+wAdWabEbJUDRwiOz9oH0tcX/KxjGo/uRlb+108SsLqgLUQFGRsKgWEah26YJQcQkiopRTDM0tcuUdtyLlri58swSPFTqtpaFospeLXKhC5qa1SqwrH6CCl6KOgHThK0sUA6p1/MnnGFQ3QEUoJJL7SD+LCVKDIUSiUbSGZTWVuDXfUj9X6Jl1GdLE0lC2eNQkCXlq1TL50kQxv0GxqIAseWbVT3VuBlTneOU1BnXv89Ox/fb7EK2pTRjyyqdMxpC7b0HJsMEJv3kB1Md/QGuxZ09iTCZjOu/rTwL5DahiZpBLOCp3AgGq+DoaENamlnArA6ppVYivp01lpciCSnVQ1Wpc/lRL2PN4qVP/QjP38AuoVKKnpKREwIA0HoXRUFePlpYWRMJh1DfU29ceT1EaKl42ymKJooSHYEhYsygmVvxNeT8ExcpSavtUIBCPReUY1PxNktIBKukm6WhxcTGKS0qEK72lpRm1NbUUqIL6hgZEWh0JTMoSagBrPN40sTSUAM9gkbSOUhJaUbGscEXVLgiGDd1MfIFiQE02TOkAtWnZamy7/T40fLIw4RDFw4ZgpMWd73YOt+OTe5/c/CpJigE1g0kkx3d1Jkn98byjcN6h+2TNVQUW7czAgiqGqjigiqtSWfsx6W5qamlmQHUAqoDTUEhYUBGLMKBmqYvfaUG1AirBQHEoiJKiEIqCQfF3USggAKC1pdkc/Om7okAADY1NqG9qQn19I5paWtDY1IwmahuJoDUcRayoixm3KiAhIpNJYhRfasTxxSd+tqCqibeQsvj9AKrQ1eJioZPFoRCKg/QZFCFFNdU1KAoFEQoAxaEAQsGgeAGqrWtAXUMjGptb0NjchJbWMJqbW9ESiSJK4QPBorj1XsWWRklPIwyoadYSTwao5M6vfOR/2Hn/P11hYcDN14D+pZPF/4PHZmLhhp0MqFmDYZ3XkfP/8S5WbKvK3jJTmQBqzHTvW7IXQ9J9rUqfNDUrC2r8JlCmP1kNo8b+8he5fJ6wvopqMfaMyChkTKsMr4vXXqXvM9u8FSpRIQzWawvHoghHYqJyQao3ZCUL+iQoDRTRhBEij62I08rIgqrgToRbkOyMUApHn0LRqDDIlQQoEYjkKy13VGZHXBOVB6NaaJEIImTJiwXMeGI6rupjwDiPut6Yo0yOUw5uchPHCwZFgYdiKpCfR4BaQjBgwKoAAuMfTf419fWorq1HfVOzAIGG5ha0hCMiG5/0SCVWMaAmPk1uZZyEwVkY88jCLEIw5UiSp2Wm2gpQ6YVKvlgFUFJEOhoSkLmnukboZ11DE+oa6UWqFQ1NLWgORxGmfALDki8spQyoUtcs04/OGuo2R7jtU/P2LOHOb92yLWGX7l8/HMMfuBPFhjufATWz2b+Q986JQv2Z10GVtU+Tb7ImpAAfGtRk5XMERc3CEMIKUgl8DNiRDiT7Zi2NYgNUB8i2l8K5AyqE9Stq7a0xYpH7XsKsjAMzE6MojjBIsacS5GmhA2etRj/XEGBA9SMuW9tMXPzJLKjZBqi6SVNXGEe3v1N39e3tt8utjKNbaTY3QKUjkRVQPmNEp/EXVxmtm7hR3UfrpuqYpqtEuuvV/a7GPHV+Z3trHdR8A9TrLjkXN2rqoGrlp3m51e2v9C+ZfukWTUmmZ8n0yXke68t5y5bt2PyT36D+k88Sdid3/tC7bkbZlEm2zHxreJ1Nr5PVnwLAFtR0n/b82u+peWvwh7eXmCtJjR1YjmnXT8mqi8y4zFRqOJXXKiyfln8K2MgCGwkUQ1lijdb2CcT4XyKgGnVXHRa99pJuMkAVFlSjFJEkUflKTYBqvR4FpCpBSgFrgEzCGWwMqOkLjwE18UXQKU3dBN+pgBqIiedMvQSqcUVZUN00gwE1KEJSssGCyoBKr1VRkDt/1yNPY8f9/3IdzAbefDX6X3UJgmU95RRjgc90APWmZ+bgg1VbTRf/L04/BN89emz6AynvmZMSOG3qm9hcVW8C6q2nfS2rivQLXc/UguoFUK0rnVhrRhKYRoMEqInWDr0FNTsAlQyg5J2lTVqHEwGVBhQCVCucqok9ffe+PCcDavpjAwMqAypbUDvPxc+ACtS9PRNbb7/f1Z3f4+uHYfgDv0nIzs8UULnMVPpzRr7s+Y8Pl+Pvs5aLsL5oNCZiUBfcdh5opbhs2joEUBW8WUFVuP0puTNUkgGgBhHtZBc/XYPVgkr2VKsFNWAsvVhE5WAMt75865UxoHFLa3pqwYCantxor/YC1P98b5KtU9uqGjBt0Tp8snqTiPHr2aUI15xyGIb3LcOTHy7Bf2cubrcYVJ0FNKdd/GxBhbXMlDWLP1WSFFlQ/32FU0fr8dL8Vfho+QYRg3rNKYdiyiH7oTUSxWvzV+BXz7zf5jGohQyorVu2izjTmrdnJgxgVne+2+jW1oB68oFD8deLj01/IOU9c04Cpz/wFigGVQHq2YeMwj3nZd9iDR0GqOoOWl39AlCDIYeLX7W0T53ZGoMqAFXEwUnLqZlMZFhSKdZWJASJEoFqfXAYsaf+CjW7DlYcg5r24NCegFrfEsb/5q1BebcSXHTEaNHHK/7xBmpq6/HKzy40+3z3CzMZUB130PMEzICaEaA2tITx9HzS0S644LB9xV24cOrLuPTY8Tj7iHGY+vrH6F/WA5cePxFTX/8Ef57+cZtm8RcqoFJmfuUjT7vWNKV70G38WFDh/aSbNb7UmHdkvS9v27IevXD76MNMF3959xJ8cus53nbmVnkhgUPuekkwiwLUx35wAo4c1T/rrq3DAdVmRY0FEKbkZVs2fy4BKmXxB2xJYgSoEkQlsJLlVICrAaj0N8mA2qm41ky0gi2o6UuvvQH1tlfmiyz+a44/EPsNKMPdr8zForVbcebhY7B80w7cd8UUtBeg9ujWFa889nfXpQ6tEtNNazoLLMegppagVn6OKhgdlSRFFlQC1F+/tkBk8f/wG+MwZkA5fvXcLHy+frvI4q9vasG4wX3x5E0X4L5pc/HXN+a1KaDeetWl+N65p6V8gLXyy6EkKYo1rbjjfjRvjmfnU31a31uGgErnO//gk0xADQYDePFHp2D/QbS0M2+FIIHbX1uI15ZsMAH1uhPG4/oTsm81sQ4HVAVowiIaC4gae7YtoYyR/FUWRo8nWylrZOe6+GnFFtk/NZAqlz5ZTkXsqQJUc8nXtlV/BtT05blh8zb8v99PFQXxRdHxEJXgkmudy+/sK0l5qYNKWfzk4icL6oPvf4F+PbvhyuP2F5285t9vY8eeGlFmauKI/u0KqKcefwxu+fFVDKgO9ci1JKmf/eU/mL14pdDJtsziV4D60MwvhY7+4NhxQlKXPzwNldV1AlD//L0pOGzfoXh78Rpc98j0Nnfxv/ffv2DYwNRWm3wCVOs8odQynRJ7nj0MKYZGyuRfvGkX6HkgQD33kFG4+5wj0h9Mec+cksC0JRvw69cWMqC63TVr6Y7mlrAoAm1uOQaoYSqybliAleVU1vi0A6pbtj6115Ux0Wk9A6pOQql///Vf/oEv125sc0C1nrWuOYwXPl2NWcvXm3VQ2xtQn3zoTxjYvx8Dao4D6qIV63DtPf9sF0C162grnp67HO8tXWfWQb3q5MNw6L5DMH74AFx4/3OYt3pLm1lQzznxWPz+p9e4+s6s/WJATRy/2gJQn5q3Gve/u8QE1F5dS/DWTaehtGtJZgMq750TEli4YRd++PiHJqAePqo/nvjBCVnX906xoFqlEInExNrRyjpKhTfEA6gK/kclxJGdVdVSpbYUcyOBULrQO2IzrbZGXVcq1B+jgvbGyUV5G8NqSi59AlVZ59S6yf8rx6B7eIP3q2FA9S4rt5b1jY24+tf3orE10uYW1DteW4Dfn3cUSkJB3DN9AVZu3dkhgHrLtT/AqZO8JT1YHdR6GHCToF2//R7DTx3KhGN3UgyqH0DQykOz0AVJ/JFXZuDf02a2iwX1zukL8dtzjhShKHe+PBfLNu2wFepvbY1g8Z9/jNnLN+KyB15sE0AdN3IYHv/DL1Hao7t9qRYfcZRxTcxM/3R1THVlnNzq+KYakZz64NWC6txP/d9q4NDqmqVjdU2tOO7eV0xAJUvqtZMPxI8mHZjZgMp754QEGFA93iYBeGoFI1ra0cjKp4eNko8CkAAqg3llwX8roMoC3e2/OeugKqCWMbT2QvwyW1+uCU7rqDOgqkULaH1vI5ksC1aSUvdl9+49uP2h/6Kiuq5NXfwUg3r4yP647OgxqKhuwM+fmdnugHrL1d/DqZO9wan1RUn83QmAwIDqfIF1H8ueeu1dPDz9I0C4+mXoiQhFoeogoSJ06dIFfrP4VQzqYSP645Kj9sP2qnr85LF38LuLJ2PMoD64bOoL6FvaHQ/88Az8+/3PcOfzszIG1P1HDsFj9/wCpd27iwu1jt6doX+FCqgk+9tfW4A3l24QLn4C1LJuJXjzxilsRW1/nOj0Mzhd/GxBTXJLqMxSBBJcJPSR0TEOqggWGYAqrazhiFqiU0GPLs0jM10QoEydMjbrm6voj5kUJbP1lZWVahPQZr6BJwnmZwtq5y11atWM+sYmPP/Oh3hjzsI2i0FVSVLXTh6PffuV4sX5q/DUh5+3SwzqwL69cfPVV+DgA8b6Ak22oHoDRKuudLQFVZ178ar1uOvx17Cjqr5NAZWSpK46bn+M7l+GZz9ehllfbsAfLzsJ5d27ilMvWb8d5977TMYxqJedcQJ+/J2zTThlQJWF+r1sbW1BpXNuq27AJf96VyTLqVjUE8cNwf0Xft1Ll7hNDkvgT+98DlpJSmXxc5JUCkBVPxGoEguaNVKFa99YWx7GOvG0HrRYQ75jAdVq+VP9pe9ao7IvspSUEZ4gyk1JkDbBlgFVyCMbLahW1dy1txqPvT4L85evSTtJitylRaGAcJuqf7V1DaiprzctqHUNjWhobkFLOILmcCTtOqg9upbg0nOm4NxTT0x4ifIyfjKgegOEbABU1Yc3P1mKB175EPXNLWlbUL2sJEWZqXtqG9AcjiIs6lbH0rKgHn7Afvjd9VdgyIC+CSrJFlRv+tcegEo3418fLsOjc1bYXP13nHkYzpw40svwwW1yVALOOqgPfudYnHTA0Ky7mk6PQVVvkOoBJCC1AioBIG2UrU/u/bgFNeTLUpSu5FUikxWsrFZUBajk0hcxp8amykipMjxxELC6/Cl+NbMQBY5BTffOpt5vV1UN3vh4MT78fLWoNEEuVK9Z/B0BqPsMHYRzTj4epxybmHnrx1XKgOoNELIJUFVf3vp0Gd5auAJLNlT4dvF7AdSmllY0NLWkBaiUbHPCYRNw3QWnYUj/RDA1x0mLYP3obXw3jkE1jSBphOjUNbXg0kffw86aRtPVT6sJ/fO7x2HsQC471T6zS+cedebKbfh/z39iq4P66S/PzbpVpEhKnQ+o0YgEzaAxVcaCIvaULKmEcqoMlVhS1ABUAlhKjkpvQPOnHApQhbAMS6kTUOVvEjzVb/HYU3tSlLyq+EZrSWWyMaBmIj1v+9IkPffLtZj95TrUNreaMEAgKid6aSklqymVmWovQG3csgoTRg7BAw88YOl4ImD5eS4YUHMXUEkJVAwl1S59b+lazFm1FcXFxfJlqrjYsOSHUBw0LPpFQaGv7QGoQ/qUYtLXDsRl3/wGhvTrbRsPkz1pbEH1pn/tZUGl+Wh7dQMu//f7pqufpmOKR/3Tt4/GoSP6eRskuVVOSKC2qQUX/+t9bK1qMAH1rIkj8ftzs28VqawA1JBRH1SAIM2WsaCISRXROeTiDwSlIKNAOBwWFlQZEyrd6ZmWadJplQmcDje+ipltjUbEIRJXkpJTvwmQ5okMkKXkKlqBigHVcxyW7l51xO+zZn+E+++8DeNOuQBjvnYU9tY1tAug9igJYtSgAdh3cD8cPWEcWqt24qpvHY/S8l6YuXoHA6p4uORSwbGYfAbVC6J4kTTrZNi1oi3qoHZWDKqbfjuvs6G5FRt2VWNVxV6s3VGFbXvrEI7G2gVQxwzph8F9euKEieMwdvggjBs+KKGLupclBtTOB1S6abPXbMcvXponXP3CXhQMoLxrCX79rUNx3JjBHTG08jk6QAK/mbYQ0z7fCHJMq5WksnmRhk61oJIbPOio06EK70eMCSYQJItq0LCexgSkkiWV0I8GP0qokhsNdRJc/Xx6SbGyxpiqwvsSmqmqQMxM8lIrRKn4WHdAFThrFppiF392JEl5HRseuP1neO6RB3HGRd/FbVMfQXVDI2oamkDleHbXNaCxuRWNzS1ilRayqJK1iv5ubGxGfVMT6hsaQa7TpuZmNLXIF66WSAQHjBqKHl2Lsc/A/mLgmLDvMMdKY0GcdfhYbNu8Efc//iImTTnT6HIBW1ABhMQywwyoqfR3zY4qMSpSlj7p2qbKGmHlJxhROhqLRVFb3wCKjf5gxgw0trTgsKOPRXNLK1ojMQzo3RMDe5Vh7NB+KO3aBYP7lGFw33IENAuQMKDa74xTHp2ZJCV7FvfovfXFJtzz5iITUEMBOXbRIg7fNxZy8DpOcrvskkBtUyvuev0zkHtfGP4MQKXqHT+fckh2ddbSm4wBNdMrUxZGo7qUsKCqjVz98hGSVlSR4R+JGBZW6U5vaVUWTJqoaLImiwolKMk9A2IRAAWELp9GjKuCSmsmPh2BgNSt1lzcgqqg2I8k0tnH/fjs4vcj98zbnn/kOGzfvBF//O8LOG7KmeIFSyV/kQ4VBWSyXMISoGb4hx0oSe9tFjmj7m+iZyCIP//6Fjz9rwdx5sWX444HHhEXo0JL0r0yqtubyZbx+ZNYOlWf9IAT90goeahnWVpSzdFEysvnypK681tl56VtgqvWYxa33/Oo9ro6nkGXpTaH9iwWu2+ta9WGUbkBqhc5qP45Ldp+ddF5fi/n9tLGrR9u++n0SXcuHaDq9s/0d2fI2Uert+O2V+YZ8agSUGmMIFf/z6dMxKByWR6Mt9yRwKJNlfj5S5+iurEF0SjBqQTUsQPL8Pw1p2T1hWQ1oJLkTEiNyXJP4UgkXropEEBrxAgNMNzsakBONjDbBnoqERUzYmAttUytbn1nGIH6jY4fprADKomVYaJTJhrCgJqJ9Pztu3bZUlx+8pHoWd4L766sEDt3JKCuXrYUl5x4hM3NnzEgMqCmVAIdAPgFRwZUu7gZUFO7+HX6l+nvTkClu7NkcyVuenYOlAVVLD5jgOoVx4zFhoWACgAAIABJREFUuV8bhZ5d5EsMb9kjgR01DaiobhQdovfwtTur8cYXm7B6R7WAUqrCoQB1zIByPPq9SSjN8vuY84AahayTKm6KUdbJ+ql7gOkN1trGrX0yCyoDKsXRph5gnQscZHuZqVTDjdO939GASudzuvkZUNmCmkpn2YKaKB3dnJBMnoVgQVXXvm5XNX79ygJU1jXK1RENQKVPyvI/9cChOPmAYdi3f1n2EFoB9qSuuRVT3/sCa3fWiMVgqK4pYZC0khpQav07GsMZB4/ALd+cmPVwSrcz5wE1FrC/yflNmgppfDTW2p1CYIbFiS2oxktBAQHqFScfhTXLPjfd+50BqMrNf8nVN+Cnd9/HLn7DRR1fkSpeI5ld/JaFQhyWcjWOsYvfO9UUEqCSVHZUN+K+dxbji617bIBKCVRUdIcsrPT3wUP74KChfTB53GD0L+3mXaDcMiMJrK+swe/fXIzt1Y0SSKOxlIDarbgIZxw0AjefenBG5+3InfMKUN3gVPe2bI0BSga3bEGlhQekWgYsMcLCal0ggFqxZRPOO2KskMG7q3agZ1m5+LsjXfx0vg/fno6br/g2hgwfiWkLVzOgMqCmnC/YgsoW1NRAoQ/KnrFsM/710XI0tUQkqDoAlcI0lIX1llMPBi2byVv7SqC+uVXUMt1R0yhd9xpA/cZ+g3DTyQdhcI7FEOc8oFKGvzWxyq9a6ACVY1DlAFbogPr8Iw9h6u234PgpZ+EP/33eVLOOBlQ68QljB6K2ugpPf7AA4yYc5Fflbe05SSq1+HQvuNa9vbTlGFS7vDkGNftiUN2eiIbmMF5dsh6zVm1FZV2TzYJqBVRy///+3CPYkprRqKzf+T9zVmH6UioXFXfjTxjS28jOpxRdmbx77OhBOG7sYAwqy03Lds4DqipHJax7aSR8xAvquysFAyoDKmmGcu//6oFHcfqFl3UqoN75k6sw/dknQG7+m3/7J/1olqIFAyoDqlMCnMWffC5w/pJvWfxeBpP5G3Ziwfod+Gz9LjSGI6JcmTVGdVS/UvzunMQV7rwcm9voJbChshY3vzDPFmdKxfavPv4A/c451iLnAVVYUJNsnoCVVgBwbM792MVf2BbUZO59UpvOsKBa3fzTP1uV0ZDDgMqAyoDq7REqtBhUL/Pqiu17QdbVB977PJ5MFQxg0pjBuPK4/b0Jllt5lsDO2kb834ufguqaqkSovj264sFLjkWPknjCuOcDZnnDnAFUsbKUS5mpmFlAtf0kzYBa2ICazL2vAFWubCYt+KoOKmXXqwoG4jdTPdOvg6oOQeeZPGaAcPM/M3M+xo5PHvSui0H0WwU1cZL2thKO9em0Vc2whMB5eqF0POYqyactk6T89EPXVvu7xzqoCaEBlmRNryOfW1+cSVLUZkgPOdFtqw9rD63qkCbrn/XZcNOB5OYF7alFA7ckr2S65u2I9lba++cI4dS1d/bBrQ5qsmP4Pbbb9SYeI3UMqu6cavx4at5qUKyqilElqyoVgT/1wGHpiL3T92kJR7C1qh4VNY0CBrsXF+GIffqjS1FmS5NncmEUd3rn659hQ2VdPO40FsPUi47BPv1KMzl01u7LgOrh1jCgFjagJnPvdyag/ubGK6Wb/5obcPPdyd38DKjqATdeIvQ5Ib5ChbQTuCbsKHEpZPcBiQHVXS4MqB4mMEuT9gLUhpYw7nnjMwF1lESllky98hv749j9EpfA9dfrjm1NIDh37Q7saWi21Q/tXhLClAkjRJmtjt427q7F/e8uxY7aRlFGSiVG3XDiBJy4/5CO7k6HnS8PANXDjJNSnPp3eAbUwgXUVO79zgTUWZTNf/n5Ips/lZufAZUBVUmALaj+51XtCwhbUE2hbtpTh3vfWoQmIy6V3s0ohIgyyHNpqVSKsSUrpa2WqJEpTxbi0w8agX49u/pXpjT3IDj97RuLQeCs6pwSoFJZLwLUfN4YUD2sAsWAWriAmsq935mASuf24uZnQGVAZUBNfwpnQE0dBOT8dfGmSjw88wvTgqqK/B87eiCuOGZc+jeig/asamjGjBVbE4vdG4BKgEj1Ro/edwAOHta33Xv16uINeGvZZtQ1tYqQMQWox48ZjOtPHN/u5+/sE+Q8oApNymDzskwpA2rhAmoq935nA6oXNz8DKgMqA2r6EwQDqj9AJUl/vLYCj3+8EsqCSlZHcvkP79MT10w6AJTU01ZbcziCdbtqQGBZ30x1WoF9+pUlxGRu2VsPaktXQ4sJuLnpWyNRzF69Xbj21WpM5d2KMbRXTxB4i5JOBqDS3yP7luLwkf3apaQWlfL695yVWLG9yjynAtRrJ4/H5LGD20qEWX0cBlS2oIqYO8o1o4cvEokgQhknsQBiwYC5fGwh1kHVufc7G1C9uPkZUBlQGVDTn4MZUP0DKkl78946/OXdJWhqlcX9CVBFbGowgBPGDcGU8cPRLYOsc4LNZdv24vPNu80SV3SvVLmrCUN748DBvbG9ugErtu1FcyRq/lYSCmJgWTcBljFa6CMG1LeExYpZza0R22pMFN85oLQb1u2swew1222AGqVdYzGxitbE4X1R3q0kfUUz9ty8pw7vr9iKOet2CEutFYrpXNdMOhCTCgROSSQMqAyoDKhJhhWde7+zAdWLm58BlQGVATV9bmBATQ9QSeJbCFJnfA7KiLcCqnL7HzlqAI4Y1R/79i/zfIN21TZi1Y5qbNpdh4bWsK0GqxVQrXVZneem81stoWqJUOdqTAcO6Q0qfq+2PfXNeHf5FtQ0thjxqRJQhWEnGsO+/Uoxun8Z9htQjq7F3rP9d9c3Ye3OanyybidWVVSJYvvW/tHfXYtC+OkpB+OAwb08yyofGjKgMqAyoCZ5knXuff+AmqQkUzAAw2gNRANi8Eu27C4V1qESVvRJ64X85kYq2v9k0mx+BlQG1OSAmhjgxGWm7IMBA2r6gEqS3NvQjDeXbsCC9TtNC6oC1FAgKL7rVhzCsN49sG+/MhEWQDIPGp90dmpf09SCbdUNouaqqhKgPhWMtiWgjhlQjkOGJ8aYtkSimLVyG76qrDFWbYoDqoBVYfUE+vXsgv6lXVHerYsYy2nEFp/SYCv+rm9pxdIte7G7rklYcsW+xv5WQKV+XHb0mA5NzMoWuM15QOU6qAb0xGQ1gpixcEHUMa6EolEEQ0BJIARqQvULZZ3OUEEDarKVYMi9f+6RY4VMZ6zcgZ5l5a7PbCBIgwrdg6ijDqoMj6DfhavCFiod/08gEJQwSqMarXENGW5Bx7RBKo3Y4gbTzYsiAPmGPuutafjp5ReIbP7XNUX73SfbzJZa9DqQJSuTFEDMXEbX67Gs7dRxk9VBDZgx6qnLTHkp4+Qqv4BdfjqgcV6jm/75OUamZZZI30h3rdvgntJVub2uRXtL/CxVmo7+JcjLUbYrU/lZ9/cjdxP6VeyTVlLuDUKWCsluLfR9aps6pm7PlJdLisUicnxz3hfH/7/YshuvLF4vrI9OQCUNtFo8neBJvyn4NK2hKmQgEBDWSgWTn2/ZE18wwHD5q33Iwrm3oQVUEiuZBZUslfsP7oVRfVPXFSVYnrOmAmTRVRZUK6BGY1ETVul765KkNNRLq21UDPv0txugDu3VA2cfMhKHjujn5VbkZRsGVA+3lZOk8jdJKhmgPvfoQ5h6+y04fspZ+ON/nk+qJf4B1T6hBKnUuGExpUFYDfQ0eLkCqtETc0KI0qotg0TR/mc1RfvTAQT9BOnhAUoxgYUyTHJkQM0MUNwAlwHVm04LMGNA9QSoSqLvLtuCzzbuFKCqLKiZACrFf35teF8UU3YUgKqGFizYsAu1za0mqPbuViJiRMuMGFGKS6V6oq1hAsQYYgSLgFivfkSfnuaxvGjB+spaLNpUCSqx1VaAOqRXD5x0wFAcM3qgly7kdRsGVA+3lwG18AD18lOOwppln+PXUx/F6RdeltWASm7+aYab/5YURfsZUJ2W7PhtLVwLaiLgMqB6mBTUiyIDqi9AVc/Z8m17QHC3ZFOlSEzyY0Hdd0AZhvbqjrGDeqFLUF/H3LR2axbN8H7XE1vWNLVi2bY92Li7Tvzza0Ed0qu7iF89et+BItyBNykBBlQPmsCAWliA6tW9rywo/lz8bW9BpWx+L25+BlQGVOdwxxbU5C8pHqYGtqB6dPEng0Ra6rWiugEV1Y2oMtz/Ig4VljjUAESS0ICyriDronUcS+YBc7t3beUN8qIXZFGl62pslSEQ0s1P8adGHKrxN0EpXRPF4fKWKAEGVA9awYBaWIDq1b2fLYBK/fDi5mdAZUBlQLVLgGNQXaDAh6XRawxqKkD1MAXbmuQCoPq9Jm7vLgEGVA+awYBaWID68x9ciNlvT8NNd92Hi668PqWGZEMMKnXw5isuxMy3puGW396HS6527zMDKgMqAyoDqlUCbjn6fiyNDKgeAIKbpC0BBlQPomNALRxAraupxin7y+D0V+avxqBhI3ICUKc/9xTuuOFKjJswEc988KlrnxlQGVAZUBlQGVA9TPrcJCskwIDq4TYwoBYOoL75/FO4+6YrMWb8RDwxwx30bAO87zJTbR+DSv0hsD5+PwnWbyxajcEuYM2AyoDKgMqAyoDqYdLnJlkhAQZUD7eBAbVwANWPe59Uh1z8Uj/sdVBNtTLqZMZj3RIB1U0FqRYqbbT0LIGl+r9tcqFYMUvBWzc3v95dl1kdT7e+W8+pWyjAb5kp5/Wo41M9T1mmyy7feJ1O9zqoOvnofqeatAn3xMOYoppkWsfTmuSk7atbua9YYh1cXRa/9Ty6HGp9nzKrwxuvf2t3VqvzJl/wQt4BWQfW+5ZwPY777+VINvlZ1FUvK9eRIjP9M/ZOrGIhf9BXgYvfP7f+666JkqRSbbr9dUlSuv293C9u03kSYED1IHsG1MIAVL/u/Y4AVFkhgBZgcFfUgLFAA/3q5ubXD9CZAVY2AKoA05gsFs6AmnpASwARBlQPM0C8CQOqU1wMqL4UiBv7kgADqgdxMaAWBqD6de9nG6C6ufkLBVCVBdW5KhJbUO0DHAOqXR5sQZXyYAuqBxDgJh0uAQZUDyJnQC0MQPXr3s82QKX+ON38+Q6o6vG1AqoIiTB8kwyoDKiphngGVAZUDwjATTpJAgyoHgTPgJr/gJqOe78jAFXpHrn4zb8tgWFB2As8O938hQaoThd/PEaSY1BdLWXs4vcwA7CLP7mQ2MXvS4G4sS8JMKB6EBcDav4Dajru/WwEVKebf8jwkRoNz+0YVAVdyVz8DKhsQWULanIJqNB2dvF7AAFu0uESYED1IHIG1PwH1HTc+x0BqHQO0j83Cyp9HwoUJWiw1c1/6TU3FBygWl38DKgMqAyoDKgepnlukoUSYED1cFMYUPMbUNN173cUoCpIjSImstXpUyzsTGVygomAanXzPztzftYCqigRE4ghaK8MlbK/dktPFDLEgUp8hUQGP8Wckk2YwNReYohd/MrabBVwgF38HmaAeBPO4neKi138vhSIG/uSAAOqB3ExoOYxoCIK4d7/ydUYM/5gPPHePA8aYZ+w/NRBdS5zHXCpH2WdBK31HBWYqk/a1a0tAfdxoweJTr65aBUGD0+9GpYNWHyswy2Ax4DLRBehdB66PTupCdRRJ9YBULbzBaIoDhYLQJVIGhX9EXJJAb3WvurqtDr7mnCdmjqOOmXSxwinPkLIXxnPxGxtDaDq+metg6pr634lmYWY6JKcdPdXV0dTd/91dTzV/m32fCQI0a7ofu9B0Ofz7jx9iF6WLZvf8zvrCLu9RKV6Aqz3z/e5dQ8n/97pEmBA9XALGFDzG1B//v2LMPvt6bjprj/hoqt+7EEjOgdQhavf8k/0IhgnFOsA/dMrLsTMN6fjZ7/7Ey65+nrP1+R3kM8UUBWfmxONgxiCDoAygcQokF4SsCeJeblQBlSL/jKgelEZs43z+WBAZUD1pUDc2JcEGFA9iIsBNX8Btb6mCqeMk9bGVxasxCCXJUJTvsGbJY28rSSViQVVwSn1x5rd72almf7sU7j9hqswbsJEPDvTu1W4owE1QbYpAFUV5Bf7MKAKMbAFNbUJmS2oqSc4tqB6AABu0mkSYED1IHoG1PwF1LeefyJt977gpA4AVGd5Kev/rRECVrhM182fC4Aq+mgAarFw7fvb2ILKFlSlA+zi9xkj4njU2MXvb+zh1v4kwIDqQV4MqPkLqLd+/4K03fsdDag2y6lRC1XEoxqbEy7TcfNnC6DGE6dkjKJy7ZtgYTQoSrYGbIrnmgGVAZUBVeoAW1A9AAA36TQJMKB6ED0Dan4CKlkZTx03UGhAOu79jgBUN/W06mPEEkPohMt03Py5AKjC1R+U2f9+LWDqnim56lzATvlzkpRdIpwkZU/ySjadcJJUEskYnhDrr37GIE6S8gAwOdyEAdXDzWNAzU9A/ejt6fj59y9IK3vfarVszyx+nXqGo5GkFlSrm/+jdRXoWVauO1xClrduh0yTpJzHDzqzgg0AF1AaCAiHvvxbWo4ZUHV3yP57AihxkpQvAXKSlF1c7OL3pT7c2KcEGFA9CIwBNT8B9Xc3XYU3nnsSF111PW66614PmpDYpL1jUHWdSgWotO/FJxyNVV9+jrsefARnXnyZ7nBZD6hU51RCgkxKU/VgtRdmacAu/rgwdHVQddYstqCyBTVd66d8w0yUn07nbOezFBHws5+f8YLbdp4EGFA9yJ4BNT8B9dT9B6GuugpPvPcpxow/yIMmyCbOgbAtLKheXIBuHbQCqlvfnv7Xw/jTbbfghNPPwl+eeN7zNXptqKtDqZ00IhI01T8yiQp5RuVnSYlciCAxFcq98L6z39rzJwHXZNffFi5+P33ShSD4zeJPkE8KC2pFfatWDeiFIbPNfx1Uq/z8WNDd5K7TX921ZVpmSnd8vT77WOXCOJhNfj464Harg0YsvDqMH90W45WfVTpc+prp/fNx+dy0EyTAgOpB6Ayo+Qeoyr0/ePhIvDx/hQctiDfJJkC1xqC6XUTFls047WtjxU9zvtrhyc3vRxi6CUI3YQWMFbHMdg7XfVGRRFMGVDsIKnkxoHrXVgZUKSsGVO86wy07VwIMqB7kz4Caf4CaiXs/mwDVmsVPquwsSRUMBnHR5KOEm//uhx715Ob38EiYTTIFVKcBJWDEoCqLqsGnCV1yc0279VsHyNZ9vLRlC6pdymxBzczF7+dZc8Kl3JctqH5lyO1zRwIMqB7uFQNq/gFquu59t0miM138tJKUW51U9R0B6v/++VC7ufkzBdQQ7P2nhbGsLv9QEh8uA6q0qLIF1cMAbjRhCypbUL1rC7fMBgkwoHq4Cwyo+QWombj3sxFQlQq7rTRFk/L2zZvazc3fFoBKqBWPtZSAWhQIykUQEK9SIGRvGozSs1yletzZgiqlM7hnifjkGFT95MAxqJktdcoxqHodK+QWDKge7j4Dan4Baty9fwNuuuuPHjTA3iSbXPxkQbUCqtvf9F17ufkzBdQiOGMrJaCSZZUB1QruHIOqdJuTpKzjEbv4fQ/gvEPOSIAB1cOtYkDNL0CNu/fnY8z4CR40IDcA1e1ColFpaWwvN3+mgBoy5lcKRZCufXkVBKi0KQtqoqefLahCThkm0acqM8UWVP3QwBZUtqDqtYRbpCsBBlQPkmNAzR9Atbr3X5q/CgF4Ax2rmmSTBVVYGSluMwbXz1gkKr6v2LQJUw6NZ/OXlpaL7zPd0gVUMzkqFhNQWhQICdpSYCrglErYGHUSGVDZgsoW1MQSd5wk1QaDWKaDIO/fbhIILNrZ5N9H0A7dSeyELCwTVfoXC4KsQVT30Vob0AqP7dAtacWx1HpTcELfhaNAOEp51IlFcNqrL87jmoAVk32IBRxyM3YIRaMIhoCSQAjUhCwndA0B+r8BOZFYDJFIBBGDdmKWBBwFFAHjPKofMZdCy9Y+ynMY7tqYUeOSygYFg8I7XRwqglcrRFvI1Ore/8ldf9ICqi4ukeRiTZIS10XWQKOzCSseBaQ81JZhGUBxLHpG6Di6z/MnH4mVX1A2/yM456LL5LOloVRdHc6YKgtlXq9jwjDqnNLPSg/obyUhAaSBKEivSJd0wJuoAxkW+tbcAN3919Xh1O3v5/67Hkt0IC4D3fkSxg9j4LXuN6hHsWi2oyEsxlx176z7qvaZjnzOlcMS+qeps5qp/P2ez9nebexKdg/cv/c3/SZWkUg9KvrVh0R5pD5+KI1B2XpLVdUOL4fJ9Fq8nIPbZJcEGFA93A8G1PyxoFrd+/uNPzgvANWDCosmT/7jQfzhtltw4uln4oHHZdH+qCMG1MuxrBOFFVDdJhBnnVMCUNVOxJo6CsX7n4QKGFBNOmNATaa3fvXJb3sGVC8jhr0NA6p/mRXqHlng4peiZwtqeirIFlTvcnO694VlSOPi101Y2WBB9SqBrZs24lSjaP88o2i/DlDdXs5sljQXE1oyC7GwoJLX3jJDMaB6vXsu7l0GVEtVB3c56p5ftqDqLLBsQfX+hHLLtpYAA6oHibIFNT8sqE73fqEBKl2vcvP/7qFHcfbFl/m2oCZM+MrF7+KKpbZWF7YCVCF3o30w6igj5XvpTLagsos/+SDOgJpZjKbucWQXvweA4CZpS4AB1YPoGFDzA1Cd7v1CBNQn//kQ/vDLm3HS6Wfhr0++EI/xTvIcqBhir5YmEzwdsY3OWEEGVCnRjGJQ2YLKFlTN/OUX0BOfc7agekAEbtJOEmBA9SBYBtTcB1Q3934hAuq2zZtwyiFjhNZ/umEXepSXp3wCtC5+D5ZTIWeXXBCCM2eIhf8JlS2obEFlC2oyCfh/nuxHYguqB0DgJu0mgcBnO1v8pRG2cVfUBMUxqOkJlmNQvcnNzb1fCIDqtIDShHXepCNENv89f/s3zr74u94EaGllnfTMKhuG295pEbSCKfXF+XvQQa7+J1QGVAZUBlQGVN/DGO+QAxJgQPVwk9iCmvsWVDf3fqECKmXz30Nu/jPOxoNPvuDhCYg3cQKkAtRkrn2qw2rdFKCqZyrkSLJiQPUBW+ziZxe/5un1/zyxBdXXgMiN21UCgfk7mxOMl1YgC4XiYdDOmqPJ4tOsPVYPiHOdcGVNKS6SM1SE6ona6o3K81ItTuMProPqogpsQdU/H2uXLcXlJx+JnuW98O7KCtsObln8fgZ1quMpdTsil+gMhWx1UJV1y2SJDOqg+ulXKovKqi+X4tzjD0dpeS98ut4uD+d+unNSHV23zenSTxZr6bSg6u+ms0XqOp26EAW1EIA6qu56E+Tj4n/ycwxdDGrKY5m65H+xCXUdbnVnVR1U50pSbn3xWwfVeQy3laz8yM+qZ372S/d+O+9/SFOIVd+n1A5M3f5uKVC6fZKPDfqnz+ny1+lvXM5JwNcy57uOI7oYA32XuUUOSyCwYFdqF79V2d0AVVcon4qWpxoMVJmZqKGo8cLgcuLjQv2ptYsBVf/0PXD7z/DcIw/ijIu+i9umPlLwgEoCoDhUKjv10FMviLqoqYA2lYQZUBOl4wcQdBM8A6pm/LPwnR+5M6C66a1+LGVA1cuIW7SdBAILd0XMR9wNNtVKInRKt99p5aFUm7LA0uDh/CdWkImE5UpGCQcJivMxoDKgZqru5x85Dts3b8Qf//sCjptih7FCtKCSPKlg/xN//yvO/c538fuH7NBulbd20qflySybV8upc6Wt9O8xW1CtMah+5cgW1MzKMLEF1ZvGOcHW/D9bUL0JsEBbmYCqXPDWT5KJG4DqrKZOWbrCKSVVBGNi7W3h5jMAVu0bM5ZgjCh05aVOXVWULaipn9xU7n3as1AB1ermn/9Vcjc/A6p3C146Vjm2oGaY5MYW1AQF1T6zSVTaizedLagFSoqddNmB+bvC4hEnS6mwWEaj5t/WGFM39z7tZ3Xhu12D21re6gEiOCihtdgNQBVrmBtPAAOqN41gQE0tp1Tu/UIGVLp2q5v/pNPc3fy6yS6Ziz8ZeDntVQHdYurax4AtqGxBlUqi01U3VUpnH+tx2IKqfUCNe2NvxxZUb3Ir9FaBTypkkpQVUK1W1KKiIlNGfi2nboOGLWkBURQHyYYaRcCAU2VtBWTsKrv4NRYctVRnTMorFnDIzdg9FI2CvLElgRCoCSUnyBeQkAyxCACRWExYzCMEDbGASFBT90sBR8A4j+pVLJA6QUO95IhziGQiafKglxHKfyumFxTNcqOZPKSp3PuFDqhe3Py6CZwBNVE7dTKz7sEWVLagphrfdLrESVKZzA68b7ZLIPDRlnpBDH4spH5ANdUDRmCqinVTJ6itsqIGgxKMOYufATXdh0jn3i90QI27+csxf/12VzGnnCBj5PFwz+JPqIea5CayBVXzfKfyu3IWv63MlA7m3CSdzj7W47AF1dvozDGo3uTErewSCMzaWCMA1XS7W5KZhAUzan/DdcKp7gFP5eIXABoNC0glS6mynlJiVVEgKOA0gPgESH0JRyMmTCurXHvfVLdSNfRdOAqEKTTCsPa2dz9cB9g2sKAKUybFGxsWVLqiGJVPIvlH7elruWRB1bn32x9Q48+O8GS7rFuvs6BZ77nuWfOif85jxN38z+Ok07+VcAg9oJLuJBYb8gao0bTcsvZOFrqLP7N1VjhJipOk1PPEMaheRlBu05ESCMza3JDZCJdhb5O5dw0vM7p06SYtqUZ8LBX+truNU1cRUN0zcq7S6m0+AyrBqXU1ICFnIWvh5RdMJWSXpgDb28WfKoTxvKPi2fvHfzNJKSUjRMEJYvFY6NSPRzAWRTwjnTwAMnxByI1WTqIvAs4VlKwvfakrSeqg1G8Ip/N499x2M574x4O2bP5k53T7PvM6mOI12NdzqZOJH6inRM1MNiX/tPXHUr/Ey3UlnCfmT3ZWYwT97Xb/BvQoFiLZWd/q4QUi9fl11+QGyH7uh9/9nf1JJ7zIz/OhvxaHAcALJVpew7yMAAAgAElEQVQOah177Hov/6dJkrc9e27Xpb1/4sU7uQ7o9odhAEn2/Ojlxy3yWQKdDqhO4ToHTLPwuYphNABVgY8aYHTDdJp8ZcJx/C1TDgn5YEElSykNDE5ApWtzLAAkLKrpbJ0FqGuWG8X5y3phhqM4v+06MgRUVcdXTfwJgBqScotzkFNTOxdQV365BOdOOlIU7VfZ/H4m4MwBVffkJmqddtKzTuCaCZ8BNVG+DKipRzo/z4d+zMxxQNW8XGqfVQZUvYoUcIusB1QCHCekqrADYaFyqaDqdj8ZUBOTpPIZUKfeES/O/6u/JK/zqd7+07WAFVE4hGGmoGOEQka9X2VBzXJAJevlyV8bZxbtp2x+PxMwA6ocbdLVH+v4pZ3M3c7DFlRf0zdbUJ3isoQhubzM6XRSZ4HW7c8WVF/qW3CNsx5QCUZFxrdlRSqrVQ5RdvFLk67/LP58BlRP7n1BFt5jGN1GByugSj01YqkNw4hRVCFrLagEqPfc9jObm58B1fs8wC5+dvE7vWvetUcM3HaHTq65+NmC6u92c2tfEuh0QE1mgVHDnoJRa+krAgFlVUU07OuC02mcrzGo+Qqont37bQSo1gnK6eLPBUBd+eVSm5ufAdX7KMGAyoDKgJr8eWELqvexhFsmSiDrAZUUXCVIqVqt9B3VZyVIDcS8WVAzufkMqPSenzsxqJ7d+20AqMWBeIk2Nxd/LgAqicHq5j/59LNcH5f2SZLiGFQ/gMNJUnbV5CQpKY/EEBP5fbsnSbEFNRO04H01Esg6QHVOVwpQReIOFZGnrGmjXipZUouMGD/ndSZdycaRtOslNpUBNbcA1bN7v40B1c3Fr0pLZWuSlMqgt7r573n4UQZUj1MHW1DZgurnBSNRrdjF7w7Y6RlEPD623CxHJJD1gKpc/CRPglO1FKtS6q5dZEkUBlSOQSUd8OXeZ0A1y8xY3fwL1u9gQPU4gDOgMqAyoCZ/WNjF73Eg4Wbuc07n10G198s53CkLp9XNr6yowpJKZfItMammxZUK6MdiouC/dXPWjWQLqnuZqaghGGU9zhUXvy/3PrnGNHUw3RaasL7xB6MRc4EJuQqaLN1l6pnxhxcLqnYwd3sRSzP0In6oeJLYSYeMFdn8Dz/1Ik4+w93Nn/AiqBlYdddES+562ZJlyauKHl7rKCb0R7NUr65vfl3MzuMlcQAlPa1fF79O/tbRUbXt312u4rerwUt8v/3+6c5nfXbE3z7K0Lod28/+znPT/3VZ6Mng08t16nRH9sdLK3sb67l1uycfv9QxM7PgusnPj2ys98/Pfv6lxnvkogSy34JqPIHCxW+xoAoIECAgs/ytpajEjTDWfQ85JnAG1BCI2Ulu1iQpBfZSdFSsX8b+5hqgXn7KUViz7HP88b8vIGlxfsuTyoAaB9R7brsFj//9QVxx7Q345e/v9zSe6cpM6SYdBlRPYjYbMaA6YM0H4DKgxmUXB2MGVH9PILfuSAnkDKASTCn3ftiIQxWAGo2YZagEqAbIiiXhSgxIhjSVBYsBNX8BtWLLJpx75Fhxx2es3IGeZeXaZylTQFWF+qX1lF6acteC+v6b0/Hjy76NoSNG4oPP12hlJy1QqTcG1NTyYQuqJzWTY7lbnU4G1JQCZAuqd/3iltkngawGVNO9b2RKE5gqSFUWVETCtqQpAlQFC8qSKiZSVZeSk6SSWlCV9ZQ+lQXVXBQhTVdyR64k9dyjD2Hq7bfg+Cln4Y//ed7T09YWgKp0UdbqlUl8uejiJ4Educ9A1FRX4bWPFmL/CQdrZciAqnOyMqA6JWBzUfsATAZUKUl28WuHJW6QJxLICkA113u3rAxsjQ2lv8XSogagRqIGBJCl1KiDSg+tyOoPSHe/aUmlReUZUBGiBQ9CQEkguQVV6bRw7VN0r1E5QYBrDgCqcu//euqjOP3Cyzw9opkCKhXqN8NNDAuqmETUxJtDMajU719cfxVeefoJXHHtjfjl7+/TypABlQHVqiQ6i3kCYDGgap+xlICv2ZstqL7FyztkkQQ6HVBDxgClgNQs0K9iT43PiOHiJzglq56CAgWoauBTgFoUDAlgjTGgCnXzA6jKgkqf4bBMlMh2QE3HvS90JsMkKaqDqiZl5eLPZUD16+ZnQGVAZUBNf0bnJKm47Ly83KQvad4zFyWQs4AaC6okqYiMN41KS5YTUFWlYqeLXzpjAc7il1n8zsFBWVBzBVDTce+3BaCWBCWgmCEnRuHqXLWg0rX4cfMzoDKgMqCmP/UzoDKgpq89+b9npwOqdYJLWmLK1cUfFMvPB6JGprmRFCUBNYCiYLH4lPQV5RhUFxe/APugHVDNBLNYUMB7uKXVAfE0IZPZW07MOg9dR8WgpuPeV2BJ+pFsS1VmKhiLoigUEq86QYREoHNC2Zscc/GTHPy4+RlQGVAZUNMHBQZUBtT0tSf/9+x0QLVaMO2Te3zgVzGo5N6nOFRZBzUkMqZNgIjFl5wMhgIoDhQhVERZ/SHEqL1BUtYJVcKTDrHixzWBxijFFI4CYaq3qs1lbj9FCqil5ojWhUVYfhKXWzc3F78C1GS9o2OQ5VmFV4jYVAP4AwRk4nyBlJDa7oCKKIR7/4j9RX9mrKpAz7KylAI3rcUGhLs1jltAZT1d0wJvZOmrRLwQXX0ghlAsiGjQ2s4AeP1ag+bp03FxOdXX7zFUHUPrfu+9OR3XGdn8szxm86uL8Ht+XZkpP8fz0jahTJNmqUZX3fBBFdo6uo6nx8s12IDQpY6sn2OEXK7FTx1U5/1Ldu4EuRvnta7Sl46sM61D29F1UBPlo59/rPNO/Dkz/vK2u2jsprZBx/jkR3fomEEP82eqwdjv+dpvJuUjZ6MEOhVQrVn65oosCiSNHxVoEQbK+FMISCXLn2ntsySlxGKy7FSxEYMaEpnVxBDywIkWH32h8Hxd6lQHqEphVT1Uiv21Trh0b2IQiJZ06whAfe6RhzH19p/h+Cln4o//fU77nFkHRflyoQI+4rt6AVQanGmCpMUi0p2AbbDhA3zMicohfL8Dvhug0rEPN7L5p3vM5mdAdVc7BlQpl3SfD50+M6BqhzuzAQOqd1lxy+yQQM4DqpkwpZKtDEAlV7/I6hcuWAbUdCyoTkC1Fu6n37IFUC8/+WisWbYUv37gX56y9xMB1QVMTeJyVIFQdU6pakQeA+qt11+Fl59+At+79kbc5iGbnwGVAdUNRJPphXoG2YLqzQSaCPiGZL3tbrwkJOooW1CzA8S4F+4SyEtAVclSwpJaJJftYwtqYpkpPxZUkqECVDWpZAOg7tiywZd73zmJOsMzEmNIJaCqFcnMQvxUUkrEnuanBfX9t17HtZeeL4r2+3Hz6yxezmGIXfyZreTjJj8/94Bd/HoPWioLsF+wYBe/XWJ+dNWvrLl97ksgbwCVQEGCUxwonIBKDwM5c20WtFhEexcL3cWv4NQJqdkAqM8/8qAv934yQE0GphR7SvqiYpWDxhK7UmnyF1Dpmg8bNUAU7ffj5vc74TCgMqCmGoB1+sQufu30ZTZgF793WXHL7JBAzgNqJGIsdaqyymOy7BRZvGhw61JSYlpQGVDthfq9WlCVqpqWUyMWlZKnEKBS9cm39o5BveLkI3259zMBVJEYZXvBiSKkltR1jP5eXZhWyekmYzcpt0eSlJLRz398pW83v99rYEBlQGVA1cMAu/j1MuIW+SeBvABUenhp5Shp4YsDKv2fAFVYwETGvt2CSv+PGitRpbq1hWxBVYBphVT6jmJ/FaDqZCctkNLCrWQps+CB4lARvGbSOs9D2fvnHTFWfO0le1/tbxvsjeoHcTODPeZULV1KyXZWS6pqn8+AStn8ft38DKh2LeUkKSkPTpJyl4O+UF8y+Rl6xjGo+UdlfEXx6XjW5gYfKt62kmuLLH6yoLoBqnLNKguqcu2rTzVgMqCmruPoBFTSAIJTBagBFKVc7CCVBZUAtUuIYoS9xYE5te/5Rx7C1Ntv8Zy9nw6gqphTcu1LqJaPi7guKiNr2I/TnYCt1+QX7sTE305Z/Kovft38fq+BLahsQU01q+j0iV383udkdvF7lxW3zA4J5LwF1bRQmOO83QJGWfwimz8os/rJkmrPHNXDUSFbUFOpKcWghltjnQaoV5x8FNYs+zxl9r5ugnO64unFxhrLrF5wFEQTEFqPqQA1mZx0FrRMh4F0Jmh7/+P67yYrv25+nbyd15tpko/ufNrfNS9Huv393D+3Yzn1x+/5lPySvSDRi2QqC6bbQgvWOqi6/mT6gpHp89FWL2heXhR1svCiC4nHSG0f0p1Tt0yErnKdrHHjb7MeM3UVbPtxddfirxfcuhAkUFCAqlz8DKhkeTNqmhpLdaar7K2R+HKxzpIx1snHzcVPk2OJqLKgf0lw9s+re9/voKgK8qs+lRQXG6c2JvoCA1S/bn6/8mZAbRsLKgOqfEz96p9beFGyY/g9ttuYyoCa7kzD+xWiBPIeUCl2MBQKCQsqA2pmSVJuD0iEVmMyEoWsMaZOq7MboNKbeLqA6tW9r5tUaKlcaxtrtj5dr1gu1+FKF+0TljB1Hz4ytRDpBqX2tqDS+f24+XXydl4PAyoDaioLr07/2YKaWkJsQdVpEP+ezRLIe0Cl2EEFqOTiJ6sdW1DbzoIaVUueGqETzlqpavJpa0C99fsXYvbb03DTXX/CRVf9OOkzpgMmAlRrH52AaixEZov1LDRApWVPZ7wxDb+6535c8aMbUo5nOnkzoNolwC7++PNnlYxXPWJAZUDNZsDivmUmgbwHVLJ/OQHVLjK9e5ljUJMrWYzKTDksqE5LKk02bQmodTXVOHXcQNGpVxasxKBhIzIAVFkHV/VR1Tk1C/I7Q8SMlaTUCeMhAflrQX35mSfx8+t+iAMOmohpsxcwoKY55nIMaqLgMvUwMKAyoKb5OPJuOSCBggBUUbDfSJZKTApgQM1ET90AlY5nrZna1oD65vNP4bc/uRJjxk/EE+99khEwBWPxJBIRAmLAtLKkJhbwt4cEFAKg1tZU49CR/YWcZy1di6HD038hYAsqW1CtEmBA5SSpTOYf3je/JZD3gAoq2m/EoNInA2oIVDK2rZKklIvfCqXWv1UZsLa0oMbd+/fhoquuywhQQ5YyUQKkTWuq4XpU84eFVAXIeizOlukErBt+OiIGlfrg1c3v1TWrrotjUDkGVXkwrLruVY/YgsoWVN0Yyb/nrgTyAlDtg5Sj0LoFUMmSal17WkITL3WaifrSYp9yI7SjEl4CT83/h8NUp5Zc6JRMRZUD5O/BYEh8X1LkVugmeY+s7v2XF6zG4GHDPAAq6QSdJ9FaXmQs8BAHU1W4JWos8KAuLw4ShQioXt38XsGCAdV4Dhzam678OIvfGIV0WUEOeRd2Fr9ccdHvxmWm/EqM26crgZwHVBhJLnEB2CGEkmCoFqrVxU9Aa8aVejCFcQyqF/VSAJj4Se7yWEy+DEQiBHoSGOn7YlHGScKg2+YsXSXd+1djzPiD8fh78yzDq/sx5EIBdE55PnUeVdFBWSDVS44XQLC20dVB1VmFEkIINKJO7F/qEBXd9Vhf2FKdOpmb38/1ux1f1z+d/BBwPO8+AcVN/n76pLt+3bGk/unDjJLJwc/rnXtfEs/dv7tcHnpXQ0vCLUsAYRdPgu6abddi2d/PfuYLjofxO5Ve6wBN36e2d9Hrz2m9otR1jJ3X7jy2EJ/jGfLynEpfk4jlSjli+bsWL/MMtykkCeQ8oAYF8ABUNF5uiYBKrv0SIwY1ZDxPBK60j4AnzUskA2pmj4TVvW8tHE7fqzJOyc7gBNRf/OBizH57On5y17248Mofmy75hPtugoq9ULkIbzB+o8kpEKN/8bN7GVALEVBJQm5ufh2g6TTHi7xNGHGDz5wHVI+xIhZB2vVPJ2GdbjOgppKgXj8zAzS3qUd/zjYEVI8vRwkvJgyo3h88bpm2BBhQGVDTVh6vO6rBzVqCSi4bSsuHxo9irQbgduy6mhp8c//B4qeX5q8Q2ftqgFdJTU6YsR5f9MNiRRXL4TKger2NcHPzM6BmBijpyI8B1QLdbEE1heEFbBMsqAyonsc/btjxEmBAZUBtd62zDooKQp2A6lbsnzpm3Zfc+3ffeBXGTKDs/Xmi33ELhPuSjm6Aqo4r5raofT17v4O8H8BwO3auuPhJZm5ufj/X76ZoXuTNFlS75BhQGVDjEsjQxc+A2u7zH58gfQkwoDKgpq89Pva0WlHpb2k9DaLIWKmJDuW2EpV1Mv7ZFRfgw7em4ae/vR8XX329OLtzadIEV1SChcVRGJwB1cddTHTzM6CyBdWpQL5eOnyG1ySciy2obEH1NYJx41ySAAMqA2qH6KsVUAVY0qpeVJ/WksWfysVP2fsnjJa1OKctWovBRi1ONT8lc/HH4KzSYAeKYDx4WVpkPSTZFGoMKsnH6eZnQGVAZUBNPoTqxhOOQe2Q6YdPkqMSYEBlQO0Q1bUmSilApe9KikMpz6+g9fVnn8SdN/wQYydMxP9mxlczSgaoCjatgCqPZQeKUMyeB62bUJwQ6wfQct3FT9fudPMPHz48I/3xIm91Ate2nCTlWf7usuYkqVQC1OtnZi8oDKie1ZcbFqAEGFAZUDtE7Z2Aqtz8yQBVTQwq69/NvU8dj5eJcY/FSmZBFeWnYkAoYAdk/YRkt7IWGqCSzK3Z/N//kQy1SHfzIm8GVLt0OQY1Lo8Au/hNYXh5ljhJKt2RivfrDAkwoDKgtrverdi4HS98OF+ex1yZSSY4yQFTX2rns7mzxe7jJkxEz/Ly+KCsaoT5zTbyeNWpKpDt078c1559Ysoj6SYNXbd1+7vV0Ey2j9v3fupo0oUuXb8Nv/33c9iyaQPKynvhgIMO9ihJC1SkURw86Un81xl3PdSYAeW46fyTEyZ7Z5kz587WFxT9vUoMIXFbSUsnUK+A+tnarfjnuzKZ0M82d/aHovmxx0/S7pa5+P0fYf+BvXDrhafIvnmo4em8CJv8MoyBdY5dXnTA2h9aWjmTzRnalOpa3c7jtlCBtZ32eow65Amx/xleVyYy4X3zRwIMqAyo7arNb3/6BZ54d267nsPvwYdGK9Et1oLGQAka0UV+Brr4OkyksQ4HDirFX352bcr9dAN8LgHqy3M/x8Ovf+RLTu3duK3u5cFDyvDPX/44bwD1mdmf4/7X5Etdtmxtda++NrQc/7v9BgZU8YKfWYgBA2q2PB3cDzcJMKAyoLbLk9HQ3IKn3vkYs5euatPjd4014+QhAZR18weUqhPFiOCHF56P4SNGorJyF3bv3oUtmzaiobEBn69ahz2NESzfsgvhQAh7AqVit73BMts1hBvr0FpdiYPHjioIQK1vasbfXp+DdxetzNt7eej+++QFoNY1NePPr36E1xfm77064oB9GVCNJ5EBtU2HJD5YlkmAAZUBtc1VsrK6Dg+88A427dzTpscuioUxoTdw/DHHpnXcY/cbhMPGjjT3JRCtbWxGTUMzVmytFN+r77bsrsHWPbUJ52ltrENzVSUQixYEoO6oqsOdT72Jryp2pyXzZDtl273MB0Ct2FuL/3vsTazZnt/3igE1/lQxoLbpsMQHyzIJMKAyoLapSq7atB0PvPQuGptb2/S4mR6MgGhkn+7o27c/5q/dmtbhmmr2orWuWtRrLQRA/WLDNtz19Nuob0pckz0tAbbRTu1xL3MdUBd/tQ23PvEW6grgXjGgMqC20VDCh8lyCTCgMqC2mYq+t3AZnvngU9/HC8XC6BmtF/tVh+IJUL4P1I47NFTtRmtDLRCNFgSgTpv3Bf719ie+JZqr9zKXAfWFuV/gr298XDD3igGVAdW3svMOOSkBBlQG1IwVt6GlFc9/8Ck+XrbWdiwBKxEJnj0idSiKRTBq2FD07xJDt+7dsf+QfihCGGPHHSDaPPn8C1i7ZUda/aGY0dXdxyISKEpr/1Q71e/djeb6WmE1zXdArW9uwaPvfIIPPl9TUPcyFwG1rrkFf3vjY7y9uLDuFQMqA2qbD/J8wKyUAAMqA2pGirm7ph7/mPYBtuzaax6ne7gOvbsGMW5IPwztXYohfUpx6eknJT0PxXpu25sY7+mnY/dO+xirtrVt7B2dv3ZvJZrr6xCLRvMeUHdW1+MPL8zAhh3x2OFCuZe5BqgUG3zHMzOwrqLw7hUDKgOqn7mB2+auBBhQGVDT1l6ydv5z+odobPEWb9qzawnGDemLcYP7oLRbFxy+72DUNjXj9udnZ13sHAmlek8lmuprgFjME6DqSkq5CdpZJcb/MeQCBenWIVR1UJdvqsC9L84EWVC9bPl2L52A6kUG1CakKWOpu5+6Oqhu+3+xoQJ3PvsByILqZcu3e2UF1EzLJOnuj06+6ZT7tJ5TVwVV1eFNfL5lz4JidTwrsOqO6LgilzqyfmRiHb/87KeTK//OEhDz2qzNDfoq6e0kK1VjnT6VoqvPoPGjWio9ihgi0Sh5WBEmV2swICblYER2P76kun3pvkA0hlAohJJQSKz9HjKulr6nfSgLUvUj2WVai3Wrh5C+C1NfKCYRfsudt51AAzCu11iyMxaQfXEsMY9QNIpgCCgJhEBNaGIU1xX0OaAZXf9wySq8PGdR211IGx0pFG3FgMbN4mgNRaXC5d9Y1BORYLGvM1TtrkRDHcEpWU7zG1DfWrgCj3+w0Jd8OqJxR97LXAHU1z5dgX/NiC/12xH3wcs5OvJeMaDSvMWA6kUvuU1uS4ABlQHVlwY3toTx6pzFWLBqva/9vDTuX78RJwzODPa7deuO667/qTjdZlHftB6rV60Q/1+0vgINDQ1YuUOGE9SV9JafXfrYurenchcaamsQE3Cav4Da0NyKp2Z+ho+WfeXl9vhqk2v3MtsBtb65FY/MWIgPvuB7xYDKgOprMOLGOSsBBlQGVM/Ku7e2AY+/+zG27a72vI/Xhgf1CWHyuEEYO+5Ar7vY2pV2LcaYQXbQpAZrKvagtqkVFVV12F5VL0IJ1lTsRW1TC9ZWxONmqW00GkXlrp1oqKsTYJrPgLq7pgF/nf4RNu2qSkveqXbKxXuZzYC6i2KDX/kI63fyvaLnkgGVAbXNBy0+YFZKgAGVAdWTYq7fXoknZnyCptawp/Yd3WjfLk2YdNQRWLxRVgFYsnGnry5EIlFs37YNLc1NZrxpvgLqqq278PDrc0HVF7Jx64x7ma2AumJLJe59dQ7q+V6Z5d0YUBlQs3Hc4j61vQQYUBlQtVr1yfKv8Ob8L7XtcrVBJBLBlq3b0NzUJC2nRsZ+PgLqB0vX4vk5S3P1Vmn7ne69zEZAfWvJWjz5Id8rZ3k3BlQGVO1AwA3yQgIMqAyoSRWZrKXvLFiGJeu2pFT2otZ6FLU2iDZdGyvRt19/DO5ZjJ5di7HPoP7Y/tUKzN5QhajPRCXrSWt6jUY0VNLmDx0BzcYtW9DU1CxqnOYroFKlhZc+/gLzVskEsmRbod7LbAJUsmz/76Mv8NEKvldu5d0YUBlQ23wi4ANmpQQYUBlQXRWzur4RL8xejB1VMqEoEGlBSVMVBpZ3x4giWXx/3/7l6NG1WCwf2rdfP/HZr1//hONVVu7C7t270n4A/vHhKqyqTa/aQKqTEpx+tXEzmpoapfswTwF1b10jHp2xEFv31PC9TFKRIVsAdXdtI/769kJs3s33Kln1DAZUBtS0JxPeMackwIDKgJqgsJt37cVLc5eguTWSVJknDO2LHl2KsW//Mgwo644BZd2wT/9y9OwSL+c0bfFXmLeuIqMHgrKX11fKybotN4LTNRs2obGh0UiISg9Qp/7fdRl1K506qNZ6g7GYvEfJ6qCu27EHj32wCFR9IdnG9zKKZICavA6lfGEKIrM6lNY6qKsr9uBv7y5CA9+rlNUzdIBqfz7k/Um3TrDzmUms9emtSmOyOqYO9Uk5lrjVXM20Dmog6K3/yToWRNsbDjIaUHnnvJIAAyoDqk2hF63dgplL7UuW+tH47iVF2Kd/GQgsN1RmtjqUn/P6bbt2wybsramJW03TtKBmM6DOXbkJ0xeu9isas30h3cvOBtQPlm/Ci5/yvfJSPYMBNf5IM6CmPbzxjjkgAQZUBlShps3hCGZ/sQ7LN8ss+Hze1m3agl2VexAj84WZEOXfgnruycfihovPzkhU7WFBpdjhtxavFXVf831rq3t58Te/gZsvPSdBXO1tQW1qacHLC9bg0ww9Dblwn9vqXl1x2vG47fJzxSW7rSTFFlTv2sAWVO+y4pb/v70zAZOquPb46e4ZtgECiMgALgwKihABo7i95MXtGVGjSIwiJho33E2CJiaE5BmNC5q85DNKzDOKSxJjzG5iNIobJsYHKAREDQwIAwMzzDDD7L2979Tt6r59l66qvj3ds/zv96Ezc6vq1j11qup3T506VXwJAFABqELrfvvP9+i3b20svgYW+YmJaBfFWxoEmAYB1NOPn0W3XHaB8qhL1et1B6A+tXID8b++fhWqLc86cRZ9+6oLPcXV3YD66Kvr6JHX0Fa6mxPn/scn6O5rLkq3FQA1oIsJlvj7+jDZq98PgApABaDKY181N0mdxnB66eeE3FRnsatGBwCqSkL+9wsBqHMYTq/8vO9DAKj5t489ZyHa6jyG04XZHxIAVABqYTQUpfRECQBQAagAVANAPX32TFp06bx0Xwaglm5YCwo9Zx0/k5ZceUHOFwCgFqZ9g7bV3BOPprsWuj8kAKgA1MJoKErpiRIAoAJQAaiagHr6cTNo0RfOz+rHANTSDWtBoOesE2bQksstK3iuC4CqkpDe/SBtNfekWXTXVd4fEgBUAKqeBiJVb5QAABWACkDVANTTjj2KFn1hrquPA1BLN+zlCz1zjjuKllyesYLnD6hJCjsyu8MQ5ZYPfFBzb04874SZdNdV/h8SAFQAaulGIDy5uyUAQFUAKk840orCjSEnoEQiQTX+DA4AACAASURBVPFkiKLxOLmnqe5utkz5IUpYvyStqTIZsv6fcISniyQSFI4QDQhFiJNw/EXxXmErYTE3SS2eM4uOGDcyS0i3PvMPqtlrHQBwROUIuvGU6TR88AC6+KcvFVSY+UANw+mtl2Tv8DYFEb+XcMbR1HlZ+7PtgCT//uTK9fTEG9278WbYoHK6d95xoo3k1dzeRdc8+Xr690tPnELDB1n3H125kfZ1RHVeTztNPm055/gZtOSyzIeGifz92zzVBz3ibape5tHXNtAjr65XJSvYfe5bi886Oqu8tzbvph+9tE78bfyICppdNYZOmzqBahpb6YcvrStIu+XTVuedOIvuuiJ7xcIpCAmofnFOvcbu7DLM4oC6nqNomaDjRNj5BeR4Xj57nOzxVEMGgViDvkvBlBgF9RsJAFABqEUFVJ74ll3ySdqwo5Fe3LCdhg8qp8tOOpy2N7bQp+79A82dNZGWfu74dAecdNvPC9oZTSfK046ZTrcs+GzBAn27J1izCZLz9wRA5Y8Mbrd/bN5FDDgMPqcfeSA9+sZGuuO51fTUlafQcVUHiPtTK62PkZm3/7qkbTnnuI9nwSlXJjigZuDU2TY6L1tsQP3jDZ+hqeNGinZq7ogKEOXfb3nm76I/vnbrZ2nDzkYBp+cfXZVuT513yZXGtN+dd8IMJZxa7WfJH4Cq30IAVH1ZIWVpJQBABaAWFVDZqvats46mF9Zvo1t//Q+XdYYBla1y58+qEhNnKQH1tGOn0aL55+ScAIN2XxNAks/qCYD60IL/yAJSuxzYunrZidZHx29WVwtr+E2nTqf5D/+N3qreHVRk6fwm0HPmcdNpyaVW7Ez7ZSJ/bwtS7wLUNUvmif6l0xab7povPjAKsYph0lbnnnAU3XW5253GS3EAqObdCYBqLjPkKI0EAKgA1KICKsMLW2nk0vCzqzYT/3OCi7TAlQpQTz9mGi26+Oy0e0ehjkoMAkg9CVBnTxxDP7/qVFElXtpn69sP/7Yu7aYh68rt/fMrTxUfG5+85/eu+0GGPV3omTN7On3rUu8DFfoboMqPBZY7f0A8uvJ90f/s7hfSBYfdM3jpn9s26KXbVucdfxR973L3gQl+zwegmrcMANVcZshRGgkAUAGoRQVUfhhDC1tReXlRgirDjfSD4zSlBNSqsfvTfTfMp4rBgwCoOcYlXtZnSykvBcvLbpmzwykvIbM1tZCXDvQcNm5/evArl9DQwYM8H93fAJWFwP2OQZU/GuQHxifv/X0aUnkVg9uUXTO++6dVBWk3nbaaMn4MPX7LF2nYEO+2ggXVLQH4oBZyREFZPU0CAFQAalEBlaGGLTPSYsq/s4XNuexYKkCtqhxN9113kYBTvlRhhoJ2aBNAks/qCUv8bEFt7uii93buFdWy+w6z1bu74ZSfqYKeQ8ePpoduXuALp1yGifx7+xI/twlD5/bGVmHJ5t9vOmV62pfYuZT/6q3niL5aCN9hVVtNmbA/Lf/KJTS8YrBRl4IF1UhcIjEsqOYyQ47SSACACkAtKqBKkLFbTOXGDfsScCkAtWrsaLrv2gupYvDAdG8EoHoPTLyDn61sC594TSwBM+y88+3PpTe7yTaVm+G4FF5KlpEaCjHc5YKeQ8eNpgdvnK+0xvUnQGWZM3TyNf/hl0RbyE2L3Da8OYpXNqQVnP1V+epuQJ0yfn9a/uUFNGzIQNdmJ5WeAFBVEnLfB6Cayww5SiMBACoAtaiAyg+TO8ClyrMPo3MpsdiAOpGX9a+5IAtOuX4AVO+BiYGUozHwTn15sU8jAytbVXmDjfPS2ZhjMgz6AeokXta/4UIaOlgNPP0NUHnFgtttwsihaVHzRihuN76kvzD/zP2SNzJ2pw/q5PFjaPnN/CFhfRSahjICoJr0GCstANVcZshRGgkAUDUC9fs1TYLC1BWLUSKZiZXKA6yMncpwYzrgmqpBb4yDKt+Rl4n5kkuOpu+eT3ovqKkaux8tZTgdlLGcepVdiLZ0bbZKZu8Cdz5X9cyIfbZJZS5GHFRZT46bOWFkhfi1kDv0ddrWqy0PHbcfPXjjRTRU0ZayfBWgquQfCgULE/azV9cXNQ6qqt2kG0Ch29OrraaMH03Lv3wxDbOtWOi0uz1NRCF/dfuZPjE7vSPcdF6QLUv06MquyjnT6PqgOvOlf+dY2DkulfyCSQ+5IYHcEgCgAlCFhhQzUH8pO6Vzoqw6YD9aunCeEk65zoUYrPsaoPaktjy0cj/68fUX0DCfDVFede2vgFrsdnP2uynjRtNjN11Iww02RHnVGYCq15IAVD05IVXPkgAANSCg8klSbEHlk6UkxMCC2rOU3F4b+0Q5cdxoWnrlXC04BaD2vDa1t+Wk8aPpx9fOE5ZTkw8JAGpx2tXeVpPH70+P3cgfEmZtBUDNXp5necCCWhz9xVNKIwEAakBAjSeTFE+QAFS5pO88HrU7m7Y3L/F3p1z8ypYTZdXYUXTPVfNo6MBy7WqYgI9fobCgaotbmVC25aGVo+iBFJyafkgAUJViLkgC2VZTKvejR1NwatpWAFQAakGUEYX0GgkAUAMCKttNGVDj8XgaUIvZ+gBUM2nzRHnw0DDdc5VlOQ0pfEDtpQNQzWTd3am5LScOD9MD18zN8jk1aScAane3klU+t9WhwyP06A3zsnxOTdoKgApALY624ik9RQIA1ICAmgyF0oDqtczf3Q1dKEDdWFNP79XUGVdXd48Iu+KLDQWpTWTWZjJKAaLlqC8nq2X33iF+X3jrYnV9HD7+/hsNrO0MyXiczjlmcjo2Zl8E1LXb6mjtR3pHioasVglwqTcJ/fDu74ryb75ticdznA2oXxVuy8/NnuLaEGUCPaUG1He21NHqrbpt5ZaNces5OkjIY5PMPXfeLh70tcVe7ZVdh6z+n2OXD7fVxccf7toQZdJWAFQAqv7ogJR9QQIA1ICASuEwxeJJYUF1AqoAIsUuyaBKVChAzbceuoAqyw+HwyT/hcJJCifibF/JAtSZ+1vButfUtSur5Xy+34Tnd1RpXwRUpdBsCcIBAVVnF3vViAHiidVNUQ/CCnaWvZf+mUBPqQHVpP94vVfYpLE9Nvp56f9+Qyy3l4b2mLJ0e/1N5C4LziePvVLYJKVsotTY6viwkF822MWvJ0CkKokEAKgBATUUiViAGo1RPLVcLENN9QdATU80SaKksIjm1mM7oIYjRKE4T4IAVD+pqSZwrzBTJiMJADVYmB0dQHe2h71NVf3FnheA6tZsAKpeb8cufj05IVXPkgAANQCg8kGJCWIbZpIokRSAyhZT8S+R+kQNy0/VbFtH+raBD6SX6pTagmrJgP9rYabTosMTuLAsJ5LCclpWHqZIJCJeheUUEe+fP6CqAEsFeIEtaAogVz1fvrsKRPh+sQBFNUSp3ylTAqed+DHLIudlQWUrepBLAp6fhVy1gmFvf533Mt3k5mcpTJdji/6howNuWQWLo+vVf0YNLhOP0bGgqvpfLjjnezLQvokO6K6S6JWZrX86OmAvN6wTvDRHRVQfOKr6iO4T8tcBVX4el73GFmU+PeEiFSQQSAIA1ECAyngRSUMpgxjDqpgUk2Hr/30cUPmwAsu7NHugz4BqKroBiyIFqPx/ccVjZA3wAFQdOAGgusc6ACoA1e8jQG9m7OWAmho7/d5VCZoAVD01QaqSSACAWgBA5ZZjGLUDKltQswFVtq/Txph7glFpRaktqBagZi47mIov89T4L/xNw5b1VLhAJBjk4wBUjwnGxELUHT6ISp0zsBrBgmpJ08/CS7CgqtTNdd+kf6gLB6DCgqrWEqQojQQAqAEBNRliC6rVeHZAFXt/GFxd22z7H6DyhML+ptL/VAyIANRUj3d/oJhMwADU3ACIJf7c+/yxxA9ABaCWBr7wVLUEAKgFAFRpQbUg1Vril/6ovNSfG1T7hgXVDUqpZfvU0n6kjMNKhSiS2jVugQN78AqpZVmZTHbxq3zgVEtc8EE11z+VTO3DDiyosKA69cH+O3xQg23SU8lP2VexxK+mJKQomQQAqAUCVNmCDKhsSQWgWuDDACmW9lOAypbTzBd7ggOTppVfDqYAVG+rF3xQ3eMkfFDhgyq1QgljntMsLKiwoJaMv/BghQQAqAEBNRSydqTLwTHGG6XEPwtU00v8vpbUYDpaah/UzL59RzzL1LjPYCo2R4VSluSkdeKWXO5PxDOxMQGo3ta2XBMwlvhzWyixxI8l/twjLAAVgBpsDkbu7pMAALUAgGr/co/z8r4I2g9AZbXlsFLCgkrWpjHeGCUsq6kNU/FYFyyojv4NH1T9AQ8WVFhQYUH17y9KqzKW+PUHG6QsugQAqAEB1d1ilk1LThudnRaAiSD2vPs5ZUmV+dybqMx0oNQWVH4nYaVKDXTya1wE4Q+F0pZTGe9P2nMyA6d7gs21xO/aDe3hwqUclG0iNo2D6Wwd3ZOs/Fo1cBxEhbqoZKF7kpbfLnS7hdLvWfY4qK40OWI46vQElQ+yqoyI4qzQoPJT5bdbwFVpvd/F/CQu+3O8Dgrwi4PqVT/VQQOqdwrqQ6kqX9X+BgEpXB/SYqxTPED2D3f/Sc8AWSWYvo+X/EzKCHoSmEq+uA8JBJEAALWbATUatY4LFMH8GVRTEfrlINLbATWtfLYvcX43CahyUxQA1bubAlDNN2nZJQlABaAGmgBVhOlReBbgA1CDiB95IYGcEgCgBgRU+QXqF06KfVKtGKnW7n4JqmlAdZ29ZKaxJbegSgtmyhIm4DS1pG+9Y2qzVNpUkb1j3+ttYUHNSEVlDVH5oKryw4Kau78FlZ8qPyyowVwUVPJVjaawoOqPNSpZ4j4kUGgJAFC7GVB5+JWAao+T2tcAlQPx8zvJf2w55Z/TPqcAVM++CwsqLKhSMfKDLVhQg0yKAFQAahD9Qd7ulQAAtUCAKpvJaUnlXf4MqHJ3vzgFNRXZn9Mme7sFlWOZeoBpGrxS7+oEMbk06+XiAAuq/qQBC2oea7S2MRU+qO4JBj6o+lZ1lfbBB7V7AQal920JAFCLBKh2S6q1mz213J8Me5w2pa90pV7iD4cyllO5tG/VPmXZAaDm9rFR7DJRWdUAqCpEyN2XAKgAVP3R1koJH1RTiSE9JJCfBACoQQE1DWLZqCAtg8lkaqk7tZYkNrynYqVyMH/e1R9ko1SpATUSzuzWl5ZUVkW5tC/PgV2/pYbWVdfYdr2mwMKDL5bde4fQ5oW3LlZqtU9I+3S+ZCJOC0473rcc7OLXW2J370K2JI9d/MF8KIvhg7qjoZn+79/baUfDPguwFL3qnjtuFym+tnhJVsqQMqe74GMmVdKxkw/J0f+CyU/1AacaQLDEn5FQUFmqZI37kICpBACo3QyoiYQV8zOZWga3/FETFI9bAf2DLvP7AaqlCDz48xSYIDbUMUxGImGKcF2S1uYtCqumq1wqlaCySIQi7KgQLiNrGT9MdXubiYF0S209vbd1B23Z1WCql4HTs2yjbS3UtW8vvbDsTgCqjwSwSSq3qqkmbZX8VPm7A1DXbN5BqzbtoA9r6ml1dQ21tGdiDQfuWJoFRLs6Rd+79syT6IZ5/wVAdZBw5teABwWkAxrmB5oIM6Wp0EhWEgkAUAMCav6tZkWwi8atwPVpv9TU8r8sN72ZKrVU7npe6iSrdHr7eMc76znuasgC1HA4RJFIRCxR8cTIVk77Tnt72bI+ZWVlaYsvQ5+0korl/HCYysNsV0nQig3b6N3NO6hmTxM1trTnL5YC5OzY10hNDQ2UjHZQorOD/rbMssh6XSqAUFUnnzioWUuEqYML/CyUquc775u+T1DA4s1xqmvi8IEiSXVzZ9byKP9NFUezkG3mJRu7BV3Ux9Ck5iU/kzL4YzHIxfXf2dRKT7/1IVXX7aUN2+uDFBc4byLaRXsb6qirtUX0v+vO+pQxoPrJz/vvav2zv5RJ2+TKl242g8d7NXXYMa6b1o9drIJcps8L8izkhQRMJQBALRmgEnFI1HjMFiPVBqd+zvXOBnZuskqPVzLsU3r8so4XdQIq/y1zrIBVunPZVvrMyglcHlPKg6PYrU8J+vYzr9P6baWdHKVsog07KdHVAUDVGA3yAdSWjk56ZzNb6HaTDl/9z13fFTW5+bZvudaXTefXsSMqaM7s6Rpv5k7SVwF11dY6Wrh8RV4yKXSmeHsLxVsbxYchADVbugDUQmsbyuvrEgCglhhQE/GQtcyfglM7DPLPKstaIuXA6profQC1PGVBtUA0LqDVCah2pWerqR1MhfU1HLassLxBKpEEoNoEpmOR6G0W1E21e2jTznpaV72D3q2uoV17W4o+LsZjMepqbabpB46mn3z96ryeD0DNS2xGmQCo/uICoBqpEhJDAgRALTGgUjKSOWVK7u5PQaHTcmnXVznZBgXU9AlPPqYwBlRpMbXDqYBW9m31ANSJo4dRxcByGjlkIJWXqfaZ598Lo7EENbZ10u7mdtq9L+NWAAuqvkz9LKhPrNxAG2vqaVt9E7V3RfULLHDKZDxOrU17qLW5SVjFZ1SNA6DaZMxL/HYLasWAMpq4/3AaEAnTiArLtaK7rr2tndTSFaPqumaKxq0PWQAqALW79A3l9j8JAFBLDKghKnMBqh1M4ykfVamaLisQ+5hmkWvK4mlb2ufbnMq+xC8cC9hCm3Kyz7Lq2WDV7nNqWVuty6pj3LXEz3B63KSxRe9JL23YnoZUAKq++P0A9bR7fq1fSDemZJ/GeHOdgFMAqlvQTkA9e8YhNHRgeTe2iLvoXc1t9PJ7NQBUhdRhQS2qWuJhfUACANQSAqoAPQ7kL05csojS7v/Jv8disSwotOucBZiRQIBqd7KXkGqHVemzyg+xb9iSgFoeslwEpA/qrING05TKkUXvGuu276F/1VjRAgCo+uIHoAbbRd0TNklJC2p5JEzzPjFJv/ELmPIXb30IQAWgFlCjUBQkQFji5yXuIHFIgyoRA2quS4SissGr00eV4dZ+ZXxRrYk3Y/O0luolcHI6LiscyYCntJbaYdT5s3yWVacElYnYiBlAPfmI8XTA8CFBxWKcH4BqiUzHBzZbX7zjUEoLKkOPXDIeM3ywcbuYZGjtjFFrZ1QsGbd2WR9msKDmlqDdgjpm2GA6ZeoEE5EXLC0AVS1KWFDVMkIKSCBrfnplW1uwOBUB5JkOZh/KhJuRgBVO3eSd7mKioiTFRYB7ohgHuOfwRrxRJ25VX6ZzbvhhH0mGsgGRiAVoqbflv3OeUgNqIoWQfkvsXnBq31DlxAsjQKU4cRgpCTZ2C2raxzXlDyub2V7PcDKRdhGQFlQAqjpsUG/YJCUB9T8Oq6QJo4YG6OXmWbticfrDO1uEXyMAFYDqNfZkpGI2fZl+wPk9G2GmzPs1ckACphLAEn+JLagSUE0bLpPeCURuy6kAUBEHNWNB5dioDLocJirXLn5VvaQPa08G1Bcf+q4yGoLfe6omNN0wSX7RGEKpOKjyI0Elb9V9VX2d+f2WqE+9+xmRtBQ+jfxc6VPsBNSZVeNomcEufpU8gsZBdebP1T7eUQRULZp936VHyUR6k1RvtqD69Q/1SWXdC6gq/VF9jjqtps7fNcIIuxTEXkaI9N9f9S5mmojUkED3SwCA2u8BVX+A81JHAKpeJ+2tgHrR7MP0XrDAqQCo3gIFoDrlYjZ+mUKaKj0AtcAdH8VBAjYJAFBLDaiqEU6lro5d/HafU2k5FUWEsn1Q+cvdirNqNsC7LHCpKAC5LKhjPzaY5kw/SGRtbOuivW2dIjxUdf0+2ttmHcPIu//5n7w27Gyk2qZM6KhB5RGaedBoGlweoZc37nBJJZcPKiyo/kqksqACUHN3wN5gQT1z+oFU+THLL5z7nPy//Jl/P/nwcekX5b753s691BG1Trnja8SQAXRE5UjRd/me8wrqgwoLqmqgz9yHBVVfVkjZuyUAQAWgBtJgHQsqg+flJx1O1fXNAlB5suR/b26qpT+v20Y8gZ4waay4b02GA0UM1Ufe2CgmVM4/d9ZE8Te+Fv/ubQCqT6upLD7ObADUYLv4ewOgXn7SFJo4eji9vLFG9KWxKVj98Yr1Qh2u+/SRAkYZPvnitNwXH3nj/fR9/kDkNNxvn1v3Ef19064sVQKgendILPEHml6QuZ9LAIBaYkANqn/Sh9UdDt8RDzVlQS0PR7LCRQkLaurUqXzqIg2wuSyoElB5gmTrJ092i+fMSsMmT5B8yQlTpmdLzv0vrBXWHZ5UeXJkSAWg+rcUADVbNip59AcfVAmost/ID0Lujzub2uji2YfRU299mLaMyvTPrt4s/sb9jvsiAyr3Wzu8SmkDUAGo+cwfyAMJ5JIAALVfA2qcQvl46ds0Kh9A5ex3nHuMKOWO51aLSU/Cay5ldU609rRY4rekoQIyp3zztaByW/DVHo1TbVOb+P97OxvTLhvs1jHVFg+XQci+NMwfKXLZmeFHunrI+sEH1Q94nGHl1JuknP2GP/hOPny86HPcDrx64fXRZ6/BzIP2Ex+HMp/TzQaACkAFakEChZYAALWXA6o90qmlHG7LKf+VOdTrJCl7oP4gyqVjQbVApJMGlZell/gZWnj5H4BqDpde7VUsQOUPDMtXsVG0JS8LM4SyFfyIyhHCKiddNmR7yzZmf0Zuc+my0R6N0W9WV2cBLAC18IAq28O+xH/+rImi7VSAanfD4SV+u3841xSACkANMn8gLyTgOZ8hDmppA/UHV0vn4n7PBVSeIOXGDIabNR/tIba0Xf/pacSbon7+1r/T4rB8Tgek/eD4Biyoam0pJqA6/RQZVNlvmAGVrXJsHedlYbbSffX0j9Pg8jLxN97sNrVyhHD3YKhlC7qz/YsDqEnbQRb5WaB7mw+q1KDVH9ULq/X82YcKS/cDK/6Vhk52sWErK6fhPmq/vjlnpmhTdr2xXwBUAKp6dEIKSMBMArCg9nILauaAAqvhMyv2FqiGU8eosq8pW1CdPqhm6uJObbJJys9Kyj6obFVjuGHLDP+86PSjXNCSL6D+bdkdouJe8GYaxMBdhvdJTFJSKmCMeB0vYxOzKr/fUaW67epXvoyD6reLny2odkCVbcNteOb0g6gjGsv6uPCrj98Hii6gyvf3DeOlkq/YI5W7DZ11zzqsQiFoVfsFebbQ6SQp46Dm6jfS2s0wylZsvvjjkI8sZmjljw7++dnV1QJo+UPDyw/cF1DP/iTdMO90XynJ8cqv/VR6rGheVXYRBTpX+yoLsOmOuq3dY5B4f409AC75yJqnThn0q6dOndTviBSQQGkkAEAFoAbSvEIAqt3CZq+M3MUv/wZA9ZhM+VS1AFcQQOWlefY/5cu+xO+E11xwykv9fMmPE5m2eIBqLr++BKgsb+mTam8n+fHBH4v2Xf4yGoC2DyoANUv9nf0trPlxBEANMMgha6+VAAAVgBpIeXUAVW6I8doMIx/OEyEvLUq/RGccVE7H1jZeJrbHb5T5c22SggXVv4mDAKrlplGfLvzNTbvE8i8vA/N153Nr0veOn3SAWNaX/ovcln5wypkAqN5t5g7Ur7ag5uo38in2OMTOOKj2DW9e/ZLLgAVVz4ccgBpoukHmfiYBACoANZDK6wBqoAdoZgagagrKkSwIoHqFG+Li5YYaDlMkfRh5aZg/VBhaJZzyx4YFrBwFgK2xmYMZVIC6YZ3lA3nktGni//kv8fd9C2p+mmGWC4AKQDXTGKSGBNQSAKACUNVakiMFABU+qF7qwcvCMoyUvC99kHMtKcu0KkCdNmF/kXT9NitgPAB1BY0ZNphOmTohUH/ONzMAFYCar+4gHyTgJwEAKgA1UO8AoPZPQOUlYafV065IbC3lDTjSZYPdMqRrBrtzyL/LPKYW1IOGlYus25qt048AqADUfAaykm+Sgg9qPs2GPP1EAgBUAGogVXcCKu/4nWIL0B6ocIPMq7bW0Qe11hnh0YadlOjqoGS0gxKdHQQfVH9B5rvEb9A0eSVVWVB//dTj1NzURJdfcx0AdWsdLVy+gsojYZr3iUl5yTtIpq5YnJ5dtVkUEW9voXhro+h33P+uwyapLNHCBzWIpiFvf5MAABWAGkjnnYBaimVGniCfX/cRtXbFXIC66MI5dPrx1qYdhJlyN3VvBVT5JsHDTPUdH1SWyclHjKcDhg8J1KdNM7+/s1HETHUC6pTKEfTEbVfQsCGDfIvs92GmYEE1VTek70cSAKACUAOpuzyJasmvXqP126xJiiF1zPDBgco1yby7uZ1278tssJEW1Gs+ezIdddjBVFU52rc4VRxUdRxBN+D45fH6u/OYBdV7u3dxBwMsv+ep4qCq6hn0vsqCKsu3B8pXt5WHK4BmmC7fOJ2J1MEYjoCcOnWx3iGYi0iYQiIO6tWPvSxKYyvqxP2H04CIqWbl12Jd8QRV1zVTNG69h7SgTh47kr5x4Rl0+ITRNGzwwKzCs8J0iTi01qUvM3txtgLyKIPjRAe5OL50rkv1Tl5hplR57M+zP94kX5B3Rl5IoFgSAKACUAPpmhegBiqwAJkZUJOpANZHjhlK3//Kl3xLBaB6i0YC6tkzDqGhAy1/z2Jef1m3VQSGT0S7KN5cJ1w2+N/MqnG07OtXp6sCQM0G1GK2kdezBKC27aVQuIziHa302M2fp9lTs90OAKgZyQFQS62xeH5PlgAAFYAaSD8loD664l2qrmsSZbW2d9LmndlHJAZ6iFbmJFE8RqFIGYU6msU5K+17dtG0g8fSD25dCEC1SUDH0iIBdfLYEXT0wdaO+WJdja2d9Py/PhKPswPqmGEDaek1F9HkgyoBqCkJsAWVfa/v/+vqtEw21tTTvjZr81jRrmScKJEgdvmJxLso2t5KHY119MTiqwGoORoBgFo0DcWDeqEEAKgA1EBqKwFVFtLW2UV3/eKv9P62XdTR2RWobKPMSWtiHD7KWs5vqK2hgZSgH3z1cpp04DgAv1kgQwAAEmRJREFUap6Aytl4x35FEa2ovGQs/YkloA4pC9G3vnAWTR43hsaOGg5AtQGqXbmfX/Mh3fHrFdTW3knxlPuBUT/KM3Giq52GDx9O5QMGUmd7GzXt3knnnTiD7l54gatEWFAzIgGg5qlwyNYvJABABaAGUnQ7oLZ3Run7v1lB2+stS2qprj27a6llbwPdcvFn6b9OmJWzGlji9xaPtKCWqg3lcyWgJkNhoniULv3Po+iqc08DoHoA6t/Wbabv/+kfJW2yrs5Oqt2+lSZXjqInv3mV5wYpACoAtaRKiof3GgkAUAGogZRVAmpHV5SWPfcm7WjYF6i8oJlrampob0M9TZs4nu69boFr48XWuiYa87EKGlZhbeICoHpL/Ks/fyV9o7ahmXY2FrldkwlKJmIUCUco1NVKiViU2utr6YpzPk1XnXc6ANUBqK+89xE99MKqoN0nUP6Ojg6q3ryZ4tFOenTRJfSJKYdkldfaERWnhvHGKQmpche/6It5bVjCJikp5PzkF6jJkRkS6FYJAFABqIEUTALq7b96jWr3tgQqK2jmloY6aqjbRcl4lKZXTaD7b7rUc9JLJBJUvauRhpSXUd2+djp07CiqGDTA8/HqQb9v7uKXwtiyu5G+sfw52r23maKxeNAm0s6fjEVpYISo4mMjKR6LUePO7XRo5ShadtvVNHRwJkIENkmF6PUPdtDdf3pbW7bdkTAZj9GOrZso1tkp+t/jX7uMjj1iouejmlraqaUrRvvaOqi1K0HHVo21PhYBqMZywC7+7tBmlNlTJABABaAG0kUJqOff/5tA5RQic7ShlhIdLTRkQITuu2EBTRo/Vjnp8QD/xntb6aQjDgagOiSwtW4vffdXL1FbZ7QQzZNXGYl4nGprttFAitNDt1yetUGKCwSghujhV/9FD7+yPi/5FioTR1iINuygZCxG5x4/je664jzfou0guq+lgzbWNtLsSZXKvupdICyoUi75AX6hNADlQAKFlwAAtZ8DqioKoAzX5BsHMhXH8Vd/fy+tnS++tZZ2NxTPDzVUblk/463NNKQsSfddN58mjT9Aq7cwoFbvaqCJB4wytl5YVp+gcRBzV1M16chA9aqX9Ws/2b5OC9a2Pc103+9ep/au0sFpPB6nLVu2UHvrPvrSGSfS5Wf9p+s1N9TsoaMOHkPhsHfcz6DyU+W3P1WV1ruNsi3wOmXY07D6cRzUVVt2ieJ31DfR71a+o1KHwt0PhylUVk5JDgfW1kTnHnsk3f2lc9Llq97ng50NNGXcfnnXJx+ja5b8FE/2H/+sjOFUOLu8ITHkE0dXxCEhSpJifAkcRzZv0SMjJNDtEgCgAlBzKpkuoNoL+foDT9K6f1thgopxhQcPZVKkqjEjaek1n6ehjsDgfnWorm0Q8VInjc1MkKoJ1VlWXwTUXc2t9I1fvlZSOGU512/fQq0t+8SS8RVzPklXnnOyqykjISIG2U279lLFgDL6d91e+pTNGq5qTxXgq/L3BEC1C+Xt97fSZUsfK0a3s54RKaPIoArRRt+75Aw677jpWc/2k19Lexdt29NEI4ZV0LgRFXnXF4CaEZ1KV/MWMjJCAiWSAAAVgNonALVq3BhaevX5NHRQ9qk1zpdjKG3psMJfVY0dRUMHZvuemg7yfRFQ3/2ojr7y1IoSDUmZx3bWVhP7Nh42bhQ99NXLaOhg95GZDKj2iz84eMPQp6daLhuq9gSgBmzmFKDeefGpdN7saa7C7PJnKN24w4qPPGzwAGE5VbWPqnYAVACqSkdwv/dKAIAKQM0bUFs7uuiqH/2SeHduT7qSiQTdfclpdNRhzl3EXbS5toGmH2JtyhAA41hBM50w+yKgsgX1r2u3pGX0yJ9eLWrzhgYMIkrGKdbcQIdV7kcPfnmBJ5xypZyAyjq5ryNKY1NWOVV79mZA/ckLq+gnL5Z2576XYhw9YQQtv8mKf2qX/8vrt9LJR2b7eqvaR6V4AFQAqkpHcL/3SgCACkDNG1AX/e/vaMuuhh6n/e31O2nptRfSjCnWEYu/ffNdenP9JvFza2eMKgaWiZ8vP+N4OmJC5lQi54Sq82J9EVCd733itbfriKJgaSJDR4gl488cfTh9a8GcnOXaAXVNdS0dMLyCxu03LPMBoiCY3gqor27YSrc8/kLBZF6oguJdHXTUqHJ6crF1ehuvVlz30z+Kn/d1dNEwscKRpKqxI+g7F5wKCyp8UAuleiinD0oAgApAzQtQf7NyLT37RhE3Y2h2vs7WfdTWsIvuv/lSAahsUfvS/U9SW0f20Y+JeIzu/OIcmjm5KqtkU4sOAFWzYQySMaB+ZtZkWjz/DGWutVtq02lmTsxYxuUfVe3ZGwG1tTNK85b+Ku2qohRSkRLwysW+uhr6xCEHpAF12Qtv00PPv+WqwYzxI+nxRe44xaZVhQU1IzGVrpvKFukhgVJLAIAKQDUG1DWbt9MDf3i91Lrren4sGqU9O7ZRItqZBtRnXl9Dz7y2xpWWT5r63hVzAai2XcgrN26lxU+92OPalY/RXHnfja56vVNdS4eP849hyxlUk3ZvBNSFP32ONtU29rh22ltfRx37GunYSeMFoLL19Nx7f+ECaY5rO2XUAHrqtiuU7aN6SQAqAFWlI7jfeyUAQAWgGgEqhx3676f+WvId3l6Vrtm+nTpamum0o6fSrV+cK+J3LnrkD9TeaW2Kklc0GqVd2z+ipdfNB6CmALW1s4su/sHTwuLcky62yrXVbqV/PnJnulp3/vJF2tnYLH5v6YjS0EHl4ucfLTyXysORrOr3NUD95Zsb6Ok3N/SkJhJ1aW1ro10126minOjJW79ERxxcSY+/tpaWv7bWVdc99fU0bewwAKr4gkKYqR6nzKhQj5EAABWAqq2MPNk/8MeVaTjQzliEhDt211P97l106owpdMuCs8UTn1/1Pv1l1UbX02tqd1OstYme/M71NGxQ9s5wFdCIOSXLbJOJY6mT11kZZ/RO0zK8LIAmZci01//k97S5B/oTtzbspq6WvfTPn90l5P7O5h100zL3oRCxjjb6+49uMbbIBZVfJB8Tnk0JVC4iMim/++rqXfSDP5f2xCivrtwVjdIHm7fQkHCcHv/KApp6cKX4OLzif//iOuSho6uLqqu30PVnHEs3zj3VeGRw63buOKF2+dkflm42vewiq1dTZ38OGb8OhexnvXpk9w3zl4qTqopjbV4j5IAEeo4EAKgAVG1t3PDRLlr8xPPa6YuZMN7RQqd+/FBadGHGb/H6h/9IHdFYdjWSCdq+fTv9+IYLRTD/fHbx9zVAfXrlWnr6Dbelq5jt5/Ws9rZWatq9k5LRzjSg3vqzP9HaLTtdyRtrt9PbD3+nTwPqVT95jlZtzvjclrp95PMTsS6qYDi98QI6/MAxog2effsDWvbyu64qNjU10TEHjqQHr52XV/UBqJbYQgDUvPQHmXqXBACoAFRtje3JgHry1APpq/NOyXqXObe7A5YnE3Gaf9I0WnDqbGugzyPMVF8C1DWbd9L/PPemtg4UK2EsFqPt2z4itowuueRsmnPS0bRhex0tecq9c72ltZUaa2vo/3763wDUYjWQ7TkV5SF6bOHZdPiE/a0+FQrRgy+uFv+c15BIgl7+9qU0TPMwDWd+ACoAtQQqjkeWSAIAVACqtup5Lx1nH9WonlCyl8gVJ4Uq6+aMg6nM4EjQnwG1vStGS55e0SP9iT+s3kptLc20+KIzaM4JM0Sr3fvb12ljTb2riT/YXE0nHlZJ9117UZ8GVPuLp/tiIthRu/nov70e4dRRx551c/a1gO4QEn6zi9Vbo3eOXVjiNx0pkR4SKL4EAKgAVG2tA6CmrBd9xAd1+Yo1tPyVnhcqjK3ciY5W+ubnT6EzZ1tHZ1bv3ktff+oll662trZSV0sT/f47V4pg/ib+twJ4ku4PLJMyiumDCkD1isoAQNUewJEQEuhlEgCgAlC1VRaACkDVVpYACRlQbzv3RDrz2KnpUjik1I2P/NlVKvs/Pn7j+XTY+MzyssmjAajZ0jKBc84JC6qJtrnTYpNUMPkhd9+WAAAVgKqt4QDUvgWowoKoOmlJdd9jiddLodxLrNb+Y7lLWUcJveoapmwLmup9nM8BoAJQdXTP6ivulNjFrys9pIMEzCUAQAWgamsNABWA6gK8kgJqkkodpgtL/PouEqYfDzofOnxsqs4FH1QdKSENJNCzJABA7feAar7Jya7C+WyysE8WTguYs3v4xgFMmTNUm6zUk2Lu95f18bMAhmwnMamf5e78+cgvu5TcgKCSnwwU7veequEqqPxV7a8n0/xj0YZT4XpU7+lnbXYCsqoclx4F9IG1y19PVrlraFqGXOL36x8qeagAU1UfVRxQVX5V/ZxWU+fvijCmnsXbywhpAraf/qnqj/uQQG+WAAAVgJpTf1UDfD6ABUDNiDwf+QFQ7RLIBnSVvjqVHYCaLRFz+fmchKS9Yz9gFALF7Gv6Ps7iAKi9GW9Q994uAQAqABWAqtGLYUH1FlLpLagA1Hyt314tagp0sKBqDB6OJLCgmssMOfqnBACoAFQAqkbfB6ACUL03aWkojy0Jlvid8oIFVVeDTD8edMtFOkigp0oAgApABaBq9E4AKgAVgOrWAVhQNQYPWFDNhYQckABHznhlW5veNshuEFcy5eHO/5dLhfL/4dTNRCpNgpIUTyQokSCK8caCcEiEyAnHrerLdOTYVRxKJCkSidCASITC4TBFUm/Lf+c8IQAqAFVDtwGoAFQAKgAVm6Q0BkskgQQKJAEAKgAVgKrRmQCoAFQAKgAVgKoxWCIJJFAgCQBQAagAVI3OBEAFoAJQAagAVI3BEkkggQJJAIAKQE2rUj5O+LphkvwBTy8OKVfSq36qXeTOfuIuQ+/5fvUPHgczWE9mFxXdy7N9Q8F2wXs93kSP5ElOvvqhDFek1352GdmfpRKf6l2Ct3/uME2qk7ZUcVBV9dfVHb90hfZBNa2vVxxU0zLkuylVzeM0KVUcVFWZqjio+b5L0HZFfkigJ0gAgApABaBq9EQAqr4F1WRSBaACUP0+HjS6pecxCyb6l/1s9RNNLagAVLVMkQIS8JMAABWACkDVGB8AqABULwnAglrYQP2mcAkLqsbghSSQQC+VAAAVgApA1ei8AFQAKgDVLQEs8ecePGBB1RhckQQS8JEAABWACkDVGB4AqABUACoAFUv8GoMlkkACBZIAABWACkDV6EwAVAAqABWACkDVGCyRBBIokAQAqABUAKpGZwKgAlABqABUAKrGYIkkkECBJABA7eWAynqQOUWLKBP2xLZ5IZkUJ2bxSVrl4Ug6XBOHsAnZTt4y3aDAz0aYKbOe6AJd/ShRng9CmCmEmZKK4RmGTeUEaaa+rtTwQc0tQJX4EWYqoAIie5+WAAC1DwCqXUOdR77ypMXHuoYdgMq7XwWgqgJBKtQ/7BnoJZNJBb1hyk1oqvyq6qvyO4/GFdDtM6sUK1C7asRRv5O+/EOqQI4B21/1Lvb213kvN+DrAaqfBVycnezR5jp1sfIF+8JQ9R8ZB9U3Tqzh453lSMBUtZP9vkn/UJeb/QK6cpflhlUEqKiAqv1U9RHdJ0AsYVUcW7X8kAIS6LsSAKD2ckCVA1wyFW/FC1B5kiujbAsqAFV2ajfgmEzAhQozZDLEqCZNHZhIW90AqABUE+Uz/IBTF93LAdW2ApXuUwbQDEBVawhS9F8JAFABqIG0X2UBUsEULKh6FkAT6DRJCwsqLKimA4DJB5y6bABqPmCrlitSQAK9XwIAVABqIC0GoJqJL98lahPoNEkLQAWgmmmwmQuMumwAKgBVrSVI0T8lAEAFoAbSfACqmfgAqNnygg+q11lIGRnBBzV3/yq5DyqW+M0GQKSGBAwkAEAFoBqoizspANVMfABUAKpdAqr+A0AFoJqNMEgNCfQdCQBQAaiBtFk1wcIHNVu8AFQAKgDVLgEs8WOJP9AUhMx9WAIAVABqIPUGoJqJD4AKQAWgAlDTUGrjc9XHvNlIg9SQQO+XAAC1jwOqVNFChZnSCTRvMtCa+iA6u5zuQQF+XTVwHETFGKCSRSipt4vfLw6mXALmaqie5ZnGEcPRdEhTfaCoyovkdsFUvpNKfiqZ2MOEqdJ6v0t2++mUYU9jEkbVq2xVflV9VHFQVflV91XtbxCRKV1UlvwUD/B3kZAZA1pw4YOqamLchwTylgAAFYBqpDwAVKcFMLf4VBO4CrDSlhbHTC7LBaDmBnyV/AGoweSnkq9qcAGgZiQUVJYqWeM+JNDbJPD/DemoNgobf7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p:cNvPicPr>
            <a:picLocks noChangeAspect="1"/>
          </p:cNvPicPr>
          <p:nvPr/>
        </p:nvPicPr>
        <p:blipFill>
          <a:blip r:embed="rId2"/>
          <a:stretch>
            <a:fillRect/>
          </a:stretch>
        </p:blipFill>
        <p:spPr>
          <a:xfrm>
            <a:off x="6743700" y="1300166"/>
            <a:ext cx="5295899" cy="5105399"/>
          </a:xfrm>
          <a:prstGeom prst="rect">
            <a:avLst/>
          </a:prstGeom>
        </p:spPr>
      </p:pic>
    </p:spTree>
    <p:extLst>
      <p:ext uri="{BB962C8B-B14F-4D97-AF65-F5344CB8AC3E}">
        <p14:creationId xmlns:p14="http://schemas.microsoft.com/office/powerpoint/2010/main" val="341512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2"/>
            <a:ext cx="10515600" cy="806450"/>
          </a:xfrm>
        </p:spPr>
        <p:txBody>
          <a:bodyPr/>
          <a:lstStyle/>
          <a:p>
            <a:pPr algn="ctr"/>
            <a:r>
              <a:rPr lang="en-GB" b="1" dirty="0"/>
              <a:t>P</a:t>
            </a:r>
            <a:r>
              <a:rPr lang="en-GB" b="1" dirty="0" smtClean="0"/>
              <a:t>acket </a:t>
            </a:r>
            <a:r>
              <a:rPr lang="en-GB" b="1" dirty="0"/>
              <a:t>F</a:t>
            </a:r>
            <a:r>
              <a:rPr lang="en-GB" b="1" dirty="0" smtClean="0"/>
              <a:t>iltering</a:t>
            </a:r>
            <a:endParaRPr lang="en-GB" b="1" dirty="0"/>
          </a:p>
        </p:txBody>
      </p:sp>
      <p:sp>
        <p:nvSpPr>
          <p:cNvPr id="3" name="Content Placeholder 2"/>
          <p:cNvSpPr>
            <a:spLocks noGrp="1"/>
          </p:cNvSpPr>
          <p:nvPr>
            <p:ph idx="1"/>
          </p:nvPr>
        </p:nvSpPr>
        <p:spPr>
          <a:xfrm>
            <a:off x="838200" y="1300165"/>
            <a:ext cx="10515600" cy="5186362"/>
          </a:xfrm>
        </p:spPr>
        <p:txBody>
          <a:bodyPr>
            <a:normAutofit fontScale="85000" lnSpcReduction="20000"/>
          </a:bodyPr>
          <a:lstStyle/>
          <a:p>
            <a:r>
              <a:rPr lang="en-GB" dirty="0"/>
              <a:t>An ACL is a sequential list of permit or deny statements, known as access control entries (ACEs</a:t>
            </a:r>
            <a:r>
              <a:rPr lang="en-GB" dirty="0" smtClean="0"/>
              <a:t>).</a:t>
            </a:r>
          </a:p>
          <a:p>
            <a:endParaRPr lang="en-GB" dirty="0" smtClean="0"/>
          </a:p>
          <a:p>
            <a:r>
              <a:rPr lang="en-GB" dirty="0" smtClean="0"/>
              <a:t> This </a:t>
            </a:r>
            <a:r>
              <a:rPr lang="en-GB" dirty="0"/>
              <a:t>process is called packet </a:t>
            </a:r>
            <a:r>
              <a:rPr lang="en-GB" dirty="0" smtClean="0"/>
              <a:t>filtering: Packet </a:t>
            </a:r>
            <a:r>
              <a:rPr lang="en-GB" dirty="0"/>
              <a:t>filtering controls access to a network by </a:t>
            </a:r>
            <a:r>
              <a:rPr lang="en-GB" dirty="0" err="1"/>
              <a:t>analyzing</a:t>
            </a:r>
            <a:r>
              <a:rPr lang="en-GB" dirty="0"/>
              <a:t> the incoming and outgoing packets and forwarding them or discarding them based on given criteria. </a:t>
            </a:r>
            <a:endParaRPr lang="en-GB" dirty="0" smtClean="0"/>
          </a:p>
          <a:p>
            <a:endParaRPr lang="en-GB" dirty="0" smtClean="0"/>
          </a:p>
          <a:p>
            <a:r>
              <a:rPr lang="en-GB" dirty="0" smtClean="0"/>
              <a:t>Packet </a:t>
            </a:r>
            <a:r>
              <a:rPr lang="en-GB" dirty="0"/>
              <a:t>filtering can occur at Layer 3 or Layer </a:t>
            </a:r>
            <a:r>
              <a:rPr lang="en-GB" dirty="0" smtClean="0"/>
              <a:t>4: </a:t>
            </a:r>
          </a:p>
          <a:p>
            <a:pPr lvl="1"/>
            <a:r>
              <a:rPr lang="en-GB" b="1" dirty="0" smtClean="0"/>
              <a:t>Standard ACLs</a:t>
            </a:r>
            <a:r>
              <a:rPr lang="en-GB" dirty="0" smtClean="0"/>
              <a:t> only filter at Layer 3. </a:t>
            </a:r>
          </a:p>
          <a:p>
            <a:pPr lvl="1"/>
            <a:r>
              <a:rPr lang="en-GB" dirty="0" smtClean="0"/>
              <a:t>Extended ACLs filter at Layer 3 and Layer 4.</a:t>
            </a:r>
          </a:p>
          <a:p>
            <a:endParaRPr lang="en-GB" dirty="0" smtClean="0"/>
          </a:p>
          <a:p>
            <a:r>
              <a:rPr lang="en-GB" dirty="0" smtClean="0"/>
              <a:t>The </a:t>
            </a:r>
            <a:r>
              <a:rPr lang="en-GB" dirty="0"/>
              <a:t>source </a:t>
            </a:r>
            <a:r>
              <a:rPr lang="en-GB" dirty="0" err="1"/>
              <a:t>IPv4</a:t>
            </a:r>
            <a:r>
              <a:rPr lang="en-GB" dirty="0"/>
              <a:t> address is the filtering criteria set in each ACE of a standard </a:t>
            </a:r>
            <a:r>
              <a:rPr lang="en-GB" dirty="0" err="1"/>
              <a:t>IPv4</a:t>
            </a:r>
            <a:r>
              <a:rPr lang="en-GB" dirty="0"/>
              <a:t> </a:t>
            </a:r>
            <a:r>
              <a:rPr lang="en-GB" dirty="0" smtClean="0"/>
              <a:t>ACL.</a:t>
            </a:r>
          </a:p>
          <a:p>
            <a:pPr marL="0" indent="0">
              <a:buNone/>
            </a:pPr>
            <a:r>
              <a:rPr lang="en-GB" dirty="0" smtClean="0"/>
              <a:t> </a:t>
            </a:r>
          </a:p>
          <a:p>
            <a:r>
              <a:rPr lang="en-GB" dirty="0" smtClean="0"/>
              <a:t>The </a:t>
            </a:r>
            <a:r>
              <a:rPr lang="en-GB" dirty="0"/>
              <a:t>last statement of an ACL is always an </a:t>
            </a:r>
            <a:r>
              <a:rPr lang="en-GB" b="1" dirty="0"/>
              <a:t>implicit deny</a:t>
            </a:r>
            <a:r>
              <a:rPr lang="en-GB" dirty="0" smtClean="0"/>
              <a:t>.</a:t>
            </a:r>
            <a:endParaRPr lang="en-GB" dirty="0"/>
          </a:p>
        </p:txBody>
      </p:sp>
    </p:spTree>
    <p:extLst>
      <p:ext uri="{BB962C8B-B14F-4D97-AF65-F5344CB8AC3E}">
        <p14:creationId xmlns:p14="http://schemas.microsoft.com/office/powerpoint/2010/main" val="48131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9"/>
            <a:ext cx="10515600" cy="849313"/>
          </a:xfrm>
        </p:spPr>
        <p:txBody>
          <a:bodyPr/>
          <a:lstStyle/>
          <a:p>
            <a:pPr algn="ctr"/>
            <a:r>
              <a:rPr lang="en-GB" b="1" dirty="0" smtClean="0"/>
              <a:t>Inbound and Outbound ACLs</a:t>
            </a:r>
            <a:endParaRPr lang="en-GB" b="1" dirty="0"/>
          </a:p>
        </p:txBody>
      </p:sp>
      <p:sp>
        <p:nvSpPr>
          <p:cNvPr id="3" name="Content Placeholder 2"/>
          <p:cNvSpPr>
            <a:spLocks noGrp="1"/>
          </p:cNvSpPr>
          <p:nvPr>
            <p:ph idx="1"/>
          </p:nvPr>
        </p:nvSpPr>
        <p:spPr>
          <a:xfrm>
            <a:off x="838200" y="900113"/>
            <a:ext cx="10515600" cy="4557711"/>
          </a:xfrm>
        </p:spPr>
        <p:txBody>
          <a:bodyPr>
            <a:normAutofit fontScale="92500" lnSpcReduction="10000"/>
          </a:bodyPr>
          <a:lstStyle/>
          <a:p>
            <a:r>
              <a:rPr lang="en-GB" dirty="0" smtClean="0"/>
              <a:t>ACLs </a:t>
            </a:r>
            <a:r>
              <a:rPr lang="en-GB" dirty="0"/>
              <a:t>can be configured to apply to inbound traffic and outbound traffic as shown in </a:t>
            </a:r>
            <a:r>
              <a:rPr lang="en-GB" dirty="0" smtClean="0"/>
              <a:t>the illustration below.</a:t>
            </a:r>
            <a:endParaRPr lang="en-GB" dirty="0"/>
          </a:p>
          <a:p>
            <a:r>
              <a:rPr lang="en-GB" b="1" dirty="0"/>
              <a:t>Inbound ACLs </a:t>
            </a:r>
            <a:r>
              <a:rPr lang="en-GB" dirty="0"/>
              <a:t>- Incoming packets are processed before they are routed to the outbound interface. </a:t>
            </a:r>
            <a:endParaRPr lang="en-GB" dirty="0" smtClean="0"/>
          </a:p>
          <a:p>
            <a:r>
              <a:rPr lang="en-GB" dirty="0" smtClean="0"/>
              <a:t>Inbound </a:t>
            </a:r>
            <a:r>
              <a:rPr lang="en-GB" dirty="0"/>
              <a:t>ACLs are best used to filter packets when the network attached to an inbound interface is the only source of packets that need to be examined.</a:t>
            </a:r>
          </a:p>
          <a:p>
            <a:r>
              <a:rPr lang="en-GB" b="1" dirty="0"/>
              <a:t>Outbound ACLs </a:t>
            </a:r>
            <a:r>
              <a:rPr lang="en-GB" dirty="0"/>
              <a:t>- Incoming packets are routed to the outbound interface, and then they are processed through the outbound ACL. </a:t>
            </a:r>
            <a:endParaRPr lang="en-GB" dirty="0" smtClean="0"/>
          </a:p>
          <a:p>
            <a:r>
              <a:rPr lang="en-GB" dirty="0" smtClean="0"/>
              <a:t>Outbound </a:t>
            </a:r>
            <a:r>
              <a:rPr lang="en-GB" dirty="0"/>
              <a:t>ACLs are best used when the same filter will be applied to packets coming from multiple inbound interfaces before exiting the same outbound interface.</a:t>
            </a:r>
          </a:p>
          <a:p>
            <a:endParaRPr lang="en-GB" dirty="0"/>
          </a:p>
        </p:txBody>
      </p:sp>
      <p:pic>
        <p:nvPicPr>
          <p:cNvPr id="6" name="Picture 5"/>
          <p:cNvPicPr>
            <a:picLocks noChangeAspect="1"/>
          </p:cNvPicPr>
          <p:nvPr/>
        </p:nvPicPr>
        <p:blipFill>
          <a:blip r:embed="rId3"/>
          <a:stretch>
            <a:fillRect/>
          </a:stretch>
        </p:blipFill>
        <p:spPr>
          <a:xfrm>
            <a:off x="1389327" y="5286374"/>
            <a:ext cx="8841846" cy="1506539"/>
          </a:xfrm>
          <a:prstGeom prst="rect">
            <a:avLst/>
          </a:prstGeom>
        </p:spPr>
      </p:pic>
    </p:spTree>
    <p:extLst>
      <p:ext uri="{BB962C8B-B14F-4D97-AF65-F5344CB8AC3E}">
        <p14:creationId xmlns:p14="http://schemas.microsoft.com/office/powerpoint/2010/main" val="236890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87" y="228601"/>
            <a:ext cx="10515600" cy="1028700"/>
          </a:xfrm>
        </p:spPr>
        <p:txBody>
          <a:bodyPr>
            <a:normAutofit fontScale="90000"/>
          </a:bodyPr>
          <a:lstStyle/>
          <a:p>
            <a:pPr algn="ctr"/>
            <a:r>
              <a:rPr lang="en-GB" b="1" dirty="0"/>
              <a:t>Wildcard Masking</a:t>
            </a:r>
            <a:r>
              <a:rPr lang="en-GB" dirty="0"/>
              <a:t/>
            </a:r>
            <a:br>
              <a:rPr lang="en-GB" dirty="0"/>
            </a:br>
            <a:endParaRPr lang="en-GB" dirty="0"/>
          </a:p>
        </p:txBody>
      </p:sp>
      <p:sp>
        <p:nvSpPr>
          <p:cNvPr id="3" name="Content Placeholder 2"/>
          <p:cNvSpPr>
            <a:spLocks noGrp="1"/>
          </p:cNvSpPr>
          <p:nvPr>
            <p:ph idx="1"/>
          </p:nvPr>
        </p:nvSpPr>
        <p:spPr>
          <a:xfrm>
            <a:off x="838200" y="1028700"/>
            <a:ext cx="10515600" cy="5148263"/>
          </a:xfrm>
        </p:spPr>
        <p:txBody>
          <a:bodyPr>
            <a:normAutofit/>
          </a:bodyPr>
          <a:lstStyle/>
          <a:p>
            <a:r>
              <a:rPr lang="en-GB" dirty="0" smtClean="0"/>
              <a:t>A </a:t>
            </a:r>
            <a:r>
              <a:rPr lang="en-GB" dirty="0"/>
              <a:t>wildcard mask is a string of 32 binary digits used by the router to determine which bits of the address to examine for a match</a:t>
            </a:r>
            <a:r>
              <a:rPr lang="en-GB" dirty="0" smtClean="0"/>
              <a:t>.</a:t>
            </a:r>
          </a:p>
          <a:p>
            <a:endParaRPr lang="en-GB" dirty="0"/>
          </a:p>
          <a:p>
            <a:r>
              <a:rPr lang="en-GB" dirty="0" smtClean="0"/>
              <a:t>Wildcard </a:t>
            </a:r>
            <a:r>
              <a:rPr lang="en-GB" dirty="0"/>
              <a:t>masks use binary 1s and </a:t>
            </a:r>
            <a:r>
              <a:rPr lang="en-GB" dirty="0" err="1"/>
              <a:t>0s</a:t>
            </a:r>
            <a:r>
              <a:rPr lang="en-GB" dirty="0"/>
              <a:t> to filter individual </a:t>
            </a:r>
            <a:r>
              <a:rPr lang="en-GB" dirty="0" err="1"/>
              <a:t>IPv4</a:t>
            </a:r>
            <a:r>
              <a:rPr lang="en-GB" dirty="0"/>
              <a:t> addresses or groups of </a:t>
            </a:r>
            <a:r>
              <a:rPr lang="en-GB" dirty="0" err="1"/>
              <a:t>IPv4</a:t>
            </a:r>
            <a:r>
              <a:rPr lang="en-GB" dirty="0"/>
              <a:t> addresses to permit or deny access to resources</a:t>
            </a:r>
            <a:r>
              <a:rPr lang="en-GB" dirty="0" smtClean="0"/>
              <a:t>.</a:t>
            </a:r>
          </a:p>
          <a:p>
            <a:pPr marL="0" indent="0">
              <a:buNone/>
            </a:pPr>
            <a:endParaRPr lang="en-GB" dirty="0"/>
          </a:p>
          <a:p>
            <a:r>
              <a:rPr lang="en-GB" dirty="0" smtClean="0"/>
              <a:t>Wildcard </a:t>
            </a:r>
            <a:r>
              <a:rPr lang="en-GB" dirty="0"/>
              <a:t>masks use the following rules to match binary 1s and </a:t>
            </a:r>
            <a:r>
              <a:rPr lang="en-GB" dirty="0" err="1"/>
              <a:t>0s</a:t>
            </a:r>
            <a:r>
              <a:rPr lang="en-GB" dirty="0"/>
              <a:t>:</a:t>
            </a:r>
          </a:p>
          <a:p>
            <a:pPr lvl="1"/>
            <a:r>
              <a:rPr lang="en-GB" dirty="0"/>
              <a:t>Wildcard mask bit 0 - Match the corresponding bit value in the address.</a:t>
            </a:r>
          </a:p>
          <a:p>
            <a:pPr lvl="1"/>
            <a:r>
              <a:rPr lang="en-GB" dirty="0"/>
              <a:t>Wildcard mask bit 1 - Ignore the corresponding bit value in the address</a:t>
            </a:r>
            <a:r>
              <a:rPr lang="en-GB" dirty="0" smtClean="0"/>
              <a:t>.</a:t>
            </a:r>
            <a:endParaRPr lang="en-GB" dirty="0"/>
          </a:p>
        </p:txBody>
      </p:sp>
    </p:spTree>
    <p:extLst>
      <p:ext uri="{BB962C8B-B14F-4D97-AF65-F5344CB8AC3E}">
        <p14:creationId xmlns:p14="http://schemas.microsoft.com/office/powerpoint/2010/main" val="408970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87" y="228601"/>
            <a:ext cx="10515600" cy="957262"/>
          </a:xfrm>
        </p:spPr>
        <p:txBody>
          <a:bodyPr>
            <a:normAutofit fontScale="90000"/>
          </a:bodyPr>
          <a:lstStyle/>
          <a:p>
            <a:pPr algn="ctr"/>
            <a:r>
              <a:rPr lang="en-GB" b="1" dirty="0"/>
              <a:t>Wildcard </a:t>
            </a:r>
            <a:r>
              <a:rPr lang="en-GB" b="1" dirty="0" smtClean="0"/>
              <a:t>Masks - Examples</a:t>
            </a:r>
            <a:r>
              <a:rPr lang="en-GB" dirty="0"/>
              <a:t/>
            </a:r>
            <a:br>
              <a:rPr lang="en-GB" dirty="0"/>
            </a:br>
            <a:endParaRPr lang="en-GB" dirty="0"/>
          </a:p>
        </p:txBody>
      </p:sp>
      <p:pic>
        <p:nvPicPr>
          <p:cNvPr id="4" name="Picture 3"/>
          <p:cNvPicPr>
            <a:picLocks noChangeAspect="1"/>
          </p:cNvPicPr>
          <p:nvPr/>
        </p:nvPicPr>
        <p:blipFill>
          <a:blip r:embed="rId3"/>
          <a:stretch>
            <a:fillRect/>
          </a:stretch>
        </p:blipFill>
        <p:spPr>
          <a:xfrm>
            <a:off x="1081087" y="890586"/>
            <a:ext cx="7157750" cy="1423989"/>
          </a:xfrm>
          <a:prstGeom prst="rect">
            <a:avLst/>
          </a:prstGeom>
        </p:spPr>
      </p:pic>
      <p:pic>
        <p:nvPicPr>
          <p:cNvPr id="6" name="Picture 5"/>
          <p:cNvPicPr>
            <a:picLocks noChangeAspect="1"/>
          </p:cNvPicPr>
          <p:nvPr/>
        </p:nvPicPr>
        <p:blipFill>
          <a:blip r:embed="rId4"/>
          <a:stretch>
            <a:fillRect/>
          </a:stretch>
        </p:blipFill>
        <p:spPr>
          <a:xfrm>
            <a:off x="1081087" y="2722077"/>
            <a:ext cx="7157750" cy="1378436"/>
          </a:xfrm>
          <a:prstGeom prst="rect">
            <a:avLst/>
          </a:prstGeom>
        </p:spPr>
      </p:pic>
      <p:pic>
        <p:nvPicPr>
          <p:cNvPr id="7" name="Picture 6"/>
          <p:cNvPicPr>
            <a:picLocks noChangeAspect="1"/>
          </p:cNvPicPr>
          <p:nvPr/>
        </p:nvPicPr>
        <p:blipFill>
          <a:blip r:embed="rId5"/>
          <a:stretch>
            <a:fillRect/>
          </a:stretch>
        </p:blipFill>
        <p:spPr>
          <a:xfrm>
            <a:off x="1081087" y="4636601"/>
            <a:ext cx="7157750" cy="1416375"/>
          </a:xfrm>
          <a:prstGeom prst="rect">
            <a:avLst/>
          </a:prstGeom>
        </p:spPr>
      </p:pic>
    </p:spTree>
    <p:extLst>
      <p:ext uri="{BB962C8B-B14F-4D97-AF65-F5344CB8AC3E}">
        <p14:creationId xmlns:p14="http://schemas.microsoft.com/office/powerpoint/2010/main" val="62856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Wildcard key words: host and any</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keywords</a:t>
            </a:r>
            <a:r>
              <a:rPr lang="en-GB" b="1" dirty="0"/>
              <a:t> host </a:t>
            </a:r>
            <a:r>
              <a:rPr lang="en-GB" dirty="0"/>
              <a:t>and</a:t>
            </a:r>
            <a:r>
              <a:rPr lang="en-GB" b="1" dirty="0"/>
              <a:t> any</a:t>
            </a:r>
            <a:r>
              <a:rPr lang="en-GB" dirty="0"/>
              <a:t> help identify the most common uses of wildcard masking. </a:t>
            </a:r>
            <a:endParaRPr lang="en-GB" dirty="0" smtClean="0"/>
          </a:p>
          <a:p>
            <a:r>
              <a:rPr lang="en-GB" dirty="0" smtClean="0"/>
              <a:t>The</a:t>
            </a:r>
            <a:r>
              <a:rPr lang="en-GB" b="1" dirty="0"/>
              <a:t> host</a:t>
            </a:r>
            <a:r>
              <a:rPr lang="en-GB" dirty="0"/>
              <a:t> keyword substitutes for the 0.0.0.0 </a:t>
            </a:r>
            <a:r>
              <a:rPr lang="en-GB" dirty="0" smtClean="0"/>
              <a:t>mask: this </a:t>
            </a:r>
            <a:r>
              <a:rPr lang="en-GB" dirty="0"/>
              <a:t>mask states that all </a:t>
            </a:r>
            <a:r>
              <a:rPr lang="en-GB" dirty="0" err="1"/>
              <a:t>IPv4</a:t>
            </a:r>
            <a:r>
              <a:rPr lang="en-GB" dirty="0"/>
              <a:t> address bits must match to filter just one host address</a:t>
            </a:r>
            <a:r>
              <a:rPr lang="en-GB" dirty="0" smtClean="0"/>
              <a:t>.</a:t>
            </a:r>
          </a:p>
          <a:p>
            <a:r>
              <a:rPr lang="en-GB" dirty="0" smtClean="0"/>
              <a:t>The</a:t>
            </a:r>
            <a:r>
              <a:rPr lang="en-GB" dirty="0"/>
              <a:t> </a:t>
            </a:r>
            <a:r>
              <a:rPr lang="en-GB" b="1" dirty="0"/>
              <a:t>any</a:t>
            </a:r>
            <a:r>
              <a:rPr lang="en-GB" dirty="0"/>
              <a:t> option substitutes for the </a:t>
            </a:r>
            <a:r>
              <a:rPr lang="en-GB" dirty="0" err="1"/>
              <a:t>IPv4</a:t>
            </a:r>
            <a:r>
              <a:rPr lang="en-GB" dirty="0"/>
              <a:t> address and 255.255.255.255 </a:t>
            </a:r>
            <a:r>
              <a:rPr lang="en-GB" dirty="0" smtClean="0"/>
              <a:t>mask: this </a:t>
            </a:r>
            <a:r>
              <a:rPr lang="en-GB" dirty="0"/>
              <a:t>mask says to ignore the entire </a:t>
            </a:r>
            <a:r>
              <a:rPr lang="en-GB" dirty="0" err="1"/>
              <a:t>IPv4</a:t>
            </a:r>
            <a:r>
              <a:rPr lang="en-GB" dirty="0"/>
              <a:t> address or to accept any addresses.</a:t>
            </a:r>
          </a:p>
          <a:p>
            <a:r>
              <a:rPr lang="en-GB" dirty="0" smtClean="0"/>
              <a:t>Wildcard + host /any + permit / deny: determine the behaviour of the ACE.</a:t>
            </a:r>
            <a:endParaRPr lang="en-GB" dirty="0"/>
          </a:p>
        </p:txBody>
      </p:sp>
    </p:spTree>
    <p:extLst>
      <p:ext uri="{BB962C8B-B14F-4D97-AF65-F5344CB8AC3E}">
        <p14:creationId xmlns:p14="http://schemas.microsoft.com/office/powerpoint/2010/main" val="176884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188"/>
          </a:xfrm>
        </p:spPr>
        <p:txBody>
          <a:bodyPr>
            <a:normAutofit fontScale="90000"/>
          </a:bodyPr>
          <a:lstStyle/>
          <a:p>
            <a:pPr algn="ctr"/>
            <a:r>
              <a:rPr lang="en-GB" b="1" dirty="0"/>
              <a:t>Creating ACLs</a:t>
            </a:r>
            <a:r>
              <a:rPr lang="en-GB" dirty="0"/>
              <a:t/>
            </a:r>
            <a:br>
              <a:rPr lang="en-GB" dirty="0"/>
            </a:br>
            <a:endParaRPr lang="en-GB" dirty="0"/>
          </a:p>
        </p:txBody>
      </p:sp>
      <p:sp>
        <p:nvSpPr>
          <p:cNvPr id="3" name="Content Placeholder 2"/>
          <p:cNvSpPr>
            <a:spLocks noGrp="1"/>
          </p:cNvSpPr>
          <p:nvPr>
            <p:ph idx="1"/>
          </p:nvPr>
        </p:nvSpPr>
        <p:spPr>
          <a:xfrm>
            <a:off x="838200" y="1357314"/>
            <a:ext cx="10515600" cy="4529139"/>
          </a:xfrm>
        </p:spPr>
        <p:txBody>
          <a:bodyPr/>
          <a:lstStyle/>
          <a:p>
            <a:r>
              <a:rPr lang="en-GB" b="1" dirty="0"/>
              <a:t>One ACL per protocol </a:t>
            </a:r>
            <a:r>
              <a:rPr lang="en-GB" b="1" dirty="0" smtClean="0"/>
              <a:t> (</a:t>
            </a:r>
            <a:r>
              <a:rPr lang="en-GB" b="1" dirty="0" err="1" smtClean="0"/>
              <a:t>IPv4</a:t>
            </a:r>
            <a:r>
              <a:rPr lang="en-GB" b="1" dirty="0" smtClean="0"/>
              <a:t> and </a:t>
            </a:r>
            <a:r>
              <a:rPr lang="en-GB" b="1" dirty="0" err="1" smtClean="0"/>
              <a:t>IPv6</a:t>
            </a:r>
            <a:r>
              <a:rPr lang="en-GB" b="1" dirty="0" smtClean="0"/>
              <a:t>)</a:t>
            </a:r>
            <a:r>
              <a:rPr lang="en-GB" dirty="0" smtClean="0"/>
              <a:t>- </a:t>
            </a:r>
            <a:r>
              <a:rPr lang="en-GB" dirty="0"/>
              <a:t>To control traffic flow on an interface, an ACL must be defined for each protocol enabled on the interface</a:t>
            </a:r>
            <a:r>
              <a:rPr lang="en-GB" dirty="0" smtClean="0"/>
              <a:t>.</a:t>
            </a:r>
          </a:p>
          <a:p>
            <a:pPr marL="0" indent="0">
              <a:buNone/>
            </a:pPr>
            <a:endParaRPr lang="en-GB" dirty="0"/>
          </a:p>
          <a:p>
            <a:r>
              <a:rPr lang="en-GB" b="1" dirty="0"/>
              <a:t>One ACL per </a:t>
            </a:r>
            <a:r>
              <a:rPr lang="en-GB" b="1" dirty="0" smtClean="0"/>
              <a:t>direction (in and out)</a:t>
            </a:r>
            <a:r>
              <a:rPr lang="en-GB" b="1" dirty="0"/>
              <a:t> </a:t>
            </a:r>
            <a:r>
              <a:rPr lang="en-GB" dirty="0"/>
              <a:t>- ACLs control traffic in one direction at a time on an </a:t>
            </a:r>
            <a:r>
              <a:rPr lang="en-GB" dirty="0" smtClean="0"/>
              <a:t>interface: two </a:t>
            </a:r>
            <a:r>
              <a:rPr lang="en-GB" dirty="0"/>
              <a:t>separate ACLs must be created to control inbound and outbound traffic</a:t>
            </a:r>
            <a:r>
              <a:rPr lang="en-GB" dirty="0" smtClean="0"/>
              <a:t>.</a:t>
            </a:r>
          </a:p>
          <a:p>
            <a:endParaRPr lang="en-GB" dirty="0"/>
          </a:p>
          <a:p>
            <a:r>
              <a:rPr lang="en-GB" b="1" dirty="0"/>
              <a:t>One ACL per interface </a:t>
            </a:r>
            <a:r>
              <a:rPr lang="en-GB" dirty="0"/>
              <a:t>- ACLs control traffic for an </a:t>
            </a:r>
            <a:r>
              <a:rPr lang="en-GB" dirty="0" smtClean="0"/>
              <a:t>interface.</a:t>
            </a:r>
            <a:endParaRPr lang="en-GB" dirty="0"/>
          </a:p>
          <a:p>
            <a:endParaRPr lang="en-GB" dirty="0"/>
          </a:p>
        </p:txBody>
      </p:sp>
    </p:spTree>
    <p:extLst>
      <p:ext uri="{BB962C8B-B14F-4D97-AF65-F5344CB8AC3E}">
        <p14:creationId xmlns:p14="http://schemas.microsoft.com/office/powerpoint/2010/main" val="33861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4208</TotalTime>
  <Words>2234</Words>
  <Application>Microsoft Office PowerPoint</Application>
  <PresentationFormat>Widescreen</PresentationFormat>
  <Paragraphs>143</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Access Control Lists</vt:lpstr>
      <vt:lpstr>Access Control Lists</vt:lpstr>
      <vt:lpstr>ACLs</vt:lpstr>
      <vt:lpstr>Packet Filtering</vt:lpstr>
      <vt:lpstr>Inbound and Outbound ACLs</vt:lpstr>
      <vt:lpstr>Wildcard Masking </vt:lpstr>
      <vt:lpstr>Wildcard Masks - Examples </vt:lpstr>
      <vt:lpstr>Wildcard key words: host and any</vt:lpstr>
      <vt:lpstr>Creating ACLs </vt:lpstr>
      <vt:lpstr>Numbered Standard IPv4 ACL Syntax: Create an ACL </vt:lpstr>
      <vt:lpstr>Numbered Standard IPv4 ACL Syntax: Applying ACLs to Interfaces </vt:lpstr>
      <vt:lpstr>Example 1:</vt:lpstr>
      <vt:lpstr>Example 2:</vt:lpstr>
      <vt:lpstr>Named Standard IPv4 ACL Syntax</vt:lpstr>
      <vt:lpstr>Verifying ACLs</vt:lpstr>
      <vt:lpstr>The access-class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Nibouche, Omar</dc:creator>
  <cp:lastModifiedBy>Nibouche, Omar</cp:lastModifiedBy>
  <cp:revision>31</cp:revision>
  <dcterms:created xsi:type="dcterms:W3CDTF">2020-02-13T23:18:39Z</dcterms:created>
  <dcterms:modified xsi:type="dcterms:W3CDTF">2020-02-16T21:27:34Z</dcterms:modified>
</cp:coreProperties>
</file>