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7" d="100"/>
          <a:sy n="77" d="100"/>
        </p:scale>
        <p:origin x="2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C2B8E82-F2E1-4A44-B874-59FF5BD15A83}"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1124724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C2B8E82-F2E1-4A44-B874-59FF5BD15A83}"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2141611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C2B8E82-F2E1-4A44-B874-59FF5BD15A83}"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384610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C2B8E82-F2E1-4A44-B874-59FF5BD15A83}"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305183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2B8E82-F2E1-4A44-B874-59FF5BD15A83}" type="datetimeFigureOut">
              <a:rPr lang="en-GB" smtClean="0"/>
              <a:t>22/02/2021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257479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2B8E82-F2E1-4A44-B874-59FF5BD15A83}"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316127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C2B8E82-F2E1-4A44-B874-59FF5BD15A83}" type="datetimeFigureOut">
              <a:rPr lang="en-GB" smtClean="0"/>
              <a:t>22/02/2021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31043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C2B8E82-F2E1-4A44-B874-59FF5BD15A83}" type="datetimeFigureOut">
              <a:rPr lang="en-GB" smtClean="0"/>
              <a:t>22/02/2021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63878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B8E82-F2E1-4A44-B874-59FF5BD15A83}" type="datetimeFigureOut">
              <a:rPr lang="en-GB" smtClean="0"/>
              <a:t>22/02/2021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1160043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2B8E82-F2E1-4A44-B874-59FF5BD15A83}"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1220203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2B8E82-F2E1-4A44-B874-59FF5BD15A83}" type="datetimeFigureOut">
              <a:rPr lang="en-GB" smtClean="0"/>
              <a:t>22/02/2021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494275-5258-457F-8DA9-702FE9E480D4}" type="slidenum">
              <a:rPr lang="en-GB" smtClean="0"/>
              <a:t>‹#›</a:t>
            </a:fld>
            <a:endParaRPr lang="en-GB"/>
          </a:p>
        </p:txBody>
      </p:sp>
    </p:spTree>
    <p:extLst>
      <p:ext uri="{BB962C8B-B14F-4D97-AF65-F5344CB8AC3E}">
        <p14:creationId xmlns:p14="http://schemas.microsoft.com/office/powerpoint/2010/main" val="73174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2B8E82-F2E1-4A44-B874-59FF5BD15A83}" type="datetimeFigureOut">
              <a:rPr lang="en-GB" smtClean="0"/>
              <a:t>22/02/2021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94275-5258-457F-8DA9-702FE9E480D4}" type="slidenum">
              <a:rPr lang="en-GB" smtClean="0"/>
              <a:t>‹#›</a:t>
            </a:fld>
            <a:endParaRPr lang="en-GB"/>
          </a:p>
        </p:txBody>
      </p:sp>
    </p:spTree>
    <p:extLst>
      <p:ext uri="{BB962C8B-B14F-4D97-AF65-F5344CB8AC3E}">
        <p14:creationId xmlns:p14="http://schemas.microsoft.com/office/powerpoint/2010/main" val="917351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Class Test 1 (CW1)</a:t>
            </a:r>
          </a:p>
        </p:txBody>
      </p:sp>
    </p:spTree>
    <p:extLst>
      <p:ext uri="{BB962C8B-B14F-4D97-AF65-F5344CB8AC3E}">
        <p14:creationId xmlns:p14="http://schemas.microsoft.com/office/powerpoint/2010/main" val="166452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1 (1)</a:t>
            </a:r>
          </a:p>
        </p:txBody>
      </p:sp>
      <p:sp>
        <p:nvSpPr>
          <p:cNvPr id="3" name="Content Placeholder 2"/>
          <p:cNvSpPr>
            <a:spLocks noGrp="1"/>
          </p:cNvSpPr>
          <p:nvPr>
            <p:ph idx="1"/>
          </p:nvPr>
        </p:nvSpPr>
        <p:spPr/>
        <p:txBody>
          <a:bodyPr/>
          <a:lstStyle/>
          <a:p>
            <a:r>
              <a:rPr lang="en-GB" dirty="0"/>
              <a:t>The test contains 18 MCQs – MCQs only</a:t>
            </a:r>
          </a:p>
          <a:p>
            <a:r>
              <a:rPr lang="en-GB" dirty="0"/>
              <a:t>Friday 26/02 at 11:15 am</a:t>
            </a:r>
          </a:p>
          <a:p>
            <a:r>
              <a:rPr lang="en-GB" dirty="0"/>
              <a:t>The test lasts for 60 minutes</a:t>
            </a:r>
          </a:p>
          <a:p>
            <a:pPr lvl="1"/>
            <a:r>
              <a:rPr lang="en-GB" dirty="0"/>
              <a:t>On top of the duration above, any extra time due to RAR recommendations</a:t>
            </a:r>
          </a:p>
          <a:p>
            <a:pPr lvl="1"/>
            <a:r>
              <a:rPr lang="en-GB" dirty="0"/>
              <a:t>On top of that, 30 minutes to mitigate any technical issues due to attempting the test remotely</a:t>
            </a:r>
          </a:p>
          <a:p>
            <a:pPr lvl="1"/>
            <a:r>
              <a:rPr lang="en-GB" dirty="0"/>
              <a:t>That is, for the general population, the test lasts for 90 minutes</a:t>
            </a:r>
          </a:p>
          <a:p>
            <a:pPr lvl="1"/>
            <a:r>
              <a:rPr lang="en-GB" b="1" u="sng" dirty="0"/>
              <a:t>Take your time to answer the questions!</a:t>
            </a:r>
          </a:p>
          <a:p>
            <a:pPr lvl="1"/>
            <a:r>
              <a:rPr lang="en-GB" dirty="0"/>
              <a:t>The feedback will be provided over the week-end</a:t>
            </a:r>
          </a:p>
          <a:p>
            <a:pPr lvl="1"/>
            <a:r>
              <a:rPr lang="en-GB" dirty="0"/>
              <a:t>You will not see the grade per question until the feedback is released.</a:t>
            </a:r>
          </a:p>
          <a:p>
            <a:pPr marL="457200" lvl="1" indent="0">
              <a:buNone/>
            </a:pPr>
            <a:endParaRPr lang="en-GB" dirty="0"/>
          </a:p>
        </p:txBody>
      </p:sp>
    </p:spTree>
    <p:extLst>
      <p:ext uri="{BB962C8B-B14F-4D97-AF65-F5344CB8AC3E}">
        <p14:creationId xmlns:p14="http://schemas.microsoft.com/office/powerpoint/2010/main" val="113188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1 (2)</a:t>
            </a:r>
          </a:p>
        </p:txBody>
      </p:sp>
      <p:sp>
        <p:nvSpPr>
          <p:cNvPr id="3" name="Content Placeholder 2"/>
          <p:cNvSpPr>
            <a:spLocks noGrp="1"/>
          </p:cNvSpPr>
          <p:nvPr>
            <p:ph idx="1"/>
          </p:nvPr>
        </p:nvSpPr>
        <p:spPr/>
        <p:txBody>
          <a:bodyPr>
            <a:normAutofit fontScale="92500" lnSpcReduction="20000"/>
          </a:bodyPr>
          <a:lstStyle/>
          <a:p>
            <a:r>
              <a:rPr lang="en-GB" dirty="0"/>
              <a:t>Test MCQs are about knowledge and understanding, analysis, and application of knowledge.</a:t>
            </a:r>
          </a:p>
          <a:p>
            <a:r>
              <a:rPr lang="en-GB" dirty="0"/>
              <a:t>Depending on the targeted point, the questions may include between </a:t>
            </a:r>
            <a:r>
              <a:rPr lang="en-GB" u="sng" dirty="0"/>
              <a:t>4 to 8 choices</a:t>
            </a:r>
            <a:r>
              <a:rPr lang="en-GB" dirty="0"/>
              <a:t>.</a:t>
            </a:r>
          </a:p>
          <a:p>
            <a:r>
              <a:rPr lang="en-GB" dirty="0"/>
              <a:t>When a question would include computation / calculation, </a:t>
            </a:r>
            <a:r>
              <a:rPr lang="en-GB" dirty="0">
                <a:solidFill>
                  <a:srgbClr val="00B050"/>
                </a:solidFill>
              </a:rPr>
              <a:t>pre-computed</a:t>
            </a:r>
            <a:r>
              <a:rPr lang="en-GB" dirty="0"/>
              <a:t> choices are shown; it is then for you to select the correct one according to your own </a:t>
            </a:r>
            <a:r>
              <a:rPr lang="en-GB" dirty="0">
                <a:solidFill>
                  <a:srgbClr val="00B050"/>
                </a:solidFill>
              </a:rPr>
              <a:t>calculations</a:t>
            </a:r>
            <a:r>
              <a:rPr lang="en-GB" dirty="0"/>
              <a:t>.</a:t>
            </a:r>
          </a:p>
          <a:p>
            <a:r>
              <a:rPr lang="en-GB" dirty="0"/>
              <a:t>You can see questions about deployment of a basic protocol(s) – it is then up to you to select the best answer (a scenario based question):</a:t>
            </a:r>
          </a:p>
          <a:p>
            <a:pPr lvl="1"/>
            <a:r>
              <a:rPr lang="en-GB" dirty="0"/>
              <a:t>Be aware that you can see questions that include: </a:t>
            </a:r>
            <a:r>
              <a:rPr lang="en-GB" i="1" dirty="0">
                <a:solidFill>
                  <a:schemeClr val="accent6">
                    <a:lumMod val="75000"/>
                  </a:schemeClr>
                </a:solidFill>
              </a:rPr>
              <a:t>Select the statement with a concise description of a solution which leaves no room for extra speculations or interpretations</a:t>
            </a:r>
          </a:p>
          <a:p>
            <a:pPr lvl="1"/>
            <a:r>
              <a:rPr lang="en-GB" dirty="0"/>
              <a:t>That is because few choices would be </a:t>
            </a:r>
            <a:r>
              <a:rPr lang="en-GB" u="sng" dirty="0"/>
              <a:t>partially wrong (or partially correct only)</a:t>
            </a:r>
            <a:r>
              <a:rPr lang="en-GB" dirty="0"/>
              <a:t>.</a:t>
            </a:r>
          </a:p>
          <a:p>
            <a:pPr lvl="1"/>
            <a:r>
              <a:rPr lang="en-GB" dirty="0"/>
              <a:t>The matter would need some reflection from you – which is what the test is about</a:t>
            </a:r>
          </a:p>
        </p:txBody>
      </p:sp>
    </p:spTree>
    <p:extLst>
      <p:ext uri="{BB962C8B-B14F-4D97-AF65-F5344CB8AC3E}">
        <p14:creationId xmlns:p14="http://schemas.microsoft.com/office/powerpoint/2010/main" val="34236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1 (3)</a:t>
            </a:r>
          </a:p>
        </p:txBody>
      </p:sp>
      <p:sp>
        <p:nvSpPr>
          <p:cNvPr id="3" name="Content Placeholder 2"/>
          <p:cNvSpPr>
            <a:spLocks noGrp="1"/>
          </p:cNvSpPr>
          <p:nvPr>
            <p:ph idx="1"/>
          </p:nvPr>
        </p:nvSpPr>
        <p:spPr/>
        <p:txBody>
          <a:bodyPr/>
          <a:lstStyle/>
          <a:p>
            <a:r>
              <a:rPr lang="en-GB" dirty="0"/>
              <a:t>So be aware of how questions and choices are presented (and worded): after all this is security and you should always be aware of </a:t>
            </a:r>
            <a:r>
              <a:rPr lang="en-GB" u="sng" dirty="0"/>
              <a:t>honey pots </a:t>
            </a:r>
            <a:r>
              <a:rPr lang="en-GB" dirty="0">
                <a:sym typeface="Wingdings" panose="05000000000000000000" pitchFamily="2" charset="2"/>
              </a:rPr>
              <a:t></a:t>
            </a:r>
          </a:p>
          <a:p>
            <a:r>
              <a:rPr lang="en-GB" dirty="0">
                <a:sym typeface="Wingdings" panose="05000000000000000000" pitchFamily="2" charset="2"/>
              </a:rPr>
              <a:t>Questions can also be about practical work: using Packet Tracer for instance</a:t>
            </a:r>
          </a:p>
          <a:p>
            <a:pPr lvl="1"/>
            <a:r>
              <a:rPr lang="en-GB" dirty="0">
                <a:sym typeface="Wingdings" panose="05000000000000000000" pitchFamily="2" charset="2"/>
              </a:rPr>
              <a:t>Parts / all of the running configuration file(s) are / is shown for you to analyse it!</a:t>
            </a:r>
          </a:p>
          <a:p>
            <a:pPr lvl="1"/>
            <a:r>
              <a:rPr lang="en-GB" dirty="0">
                <a:sym typeface="Wingdings" panose="05000000000000000000" pitchFamily="2" charset="2"/>
              </a:rPr>
              <a:t>2 questions of the sort though; about lab 1 and lab 2 – exercise 1</a:t>
            </a:r>
          </a:p>
          <a:p>
            <a:r>
              <a:rPr lang="en-GB" dirty="0">
                <a:sym typeface="Wingdings" panose="05000000000000000000" pitchFamily="2" charset="2"/>
              </a:rPr>
              <a:t>Test covers material seen in weeks 1-4 only</a:t>
            </a:r>
          </a:p>
          <a:p>
            <a:endParaRPr lang="en-GB" dirty="0">
              <a:sym typeface="Wingdings" panose="05000000000000000000" pitchFamily="2" charset="2"/>
            </a:endParaRPr>
          </a:p>
          <a:p>
            <a:endParaRPr lang="en-GB" dirty="0"/>
          </a:p>
        </p:txBody>
      </p:sp>
    </p:spTree>
    <p:extLst>
      <p:ext uri="{BB962C8B-B14F-4D97-AF65-F5344CB8AC3E}">
        <p14:creationId xmlns:p14="http://schemas.microsoft.com/office/powerpoint/2010/main" val="70463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1 (4)</a:t>
            </a:r>
          </a:p>
        </p:txBody>
      </p:sp>
      <p:sp>
        <p:nvSpPr>
          <p:cNvPr id="3" name="Content Placeholder 2"/>
          <p:cNvSpPr>
            <a:spLocks noGrp="1"/>
          </p:cNvSpPr>
          <p:nvPr>
            <p:ph idx="1"/>
          </p:nvPr>
        </p:nvSpPr>
        <p:spPr/>
        <p:txBody>
          <a:bodyPr>
            <a:normAutofit fontScale="85000" lnSpcReduction="20000"/>
          </a:bodyPr>
          <a:lstStyle/>
          <a:p>
            <a:r>
              <a:rPr lang="en-GB" dirty="0"/>
              <a:t>The module is a large module: the following key words may help you in your revision and to be focused (</a:t>
            </a:r>
            <a:r>
              <a:rPr lang="en-GB" b="1" dirty="0">
                <a:solidFill>
                  <a:srgbClr val="FF0000"/>
                </a:solidFill>
              </a:rPr>
              <a:t>the list is not exhaustive</a:t>
            </a:r>
            <a:r>
              <a:rPr lang="en-GB" dirty="0"/>
              <a:t>):</a:t>
            </a:r>
          </a:p>
          <a:p>
            <a:pPr lvl="0"/>
            <a:r>
              <a:rPr lang="en-GB" dirty="0"/>
              <a:t>authentication, RSA, hash, hashing, salt, salting, client, cryptanalysis, ROT cipher, asymmetric cryptography, server, SSH, electronic monitoring, multiple passwords use, MAC, configuration, interface, challenge-response, LAN, running configuration, </a:t>
            </a:r>
            <a:r>
              <a:rPr lang="en-GB" dirty="0" err="1"/>
              <a:t>Diffie</a:t>
            </a:r>
            <a:r>
              <a:rPr lang="en-GB" dirty="0"/>
              <a:t>-Hellman, key exchange, port, code, rainbow table, security, remote connection, violation, username, offline dictionary, password, log-in, man in the middle attack, stream ciphers, crack, cracking, One Time Pad, private key, public key encryption, counter-measures, random, reactive, proactive, mixing / merging, reply attack, protocol, guess, Pseudo-Random Number Generator computer generated, user education, shadow password file, password file, specific account, user’s mistakes, social engineering, cipher, Shift cipher, cipher text, bocks, brute force, substitution, permutation, frequency analysis, public key, </a:t>
            </a:r>
            <a:r>
              <a:rPr lang="en-GB" dirty="0" err="1"/>
              <a:t>Vigenere</a:t>
            </a:r>
            <a:r>
              <a:rPr lang="en-GB" dirty="0"/>
              <a:t> cipher, Hill cipher</a:t>
            </a:r>
          </a:p>
          <a:p>
            <a:r>
              <a:rPr lang="en-GB" dirty="0"/>
              <a:t> </a:t>
            </a:r>
          </a:p>
        </p:txBody>
      </p:sp>
    </p:spTree>
    <p:extLst>
      <p:ext uri="{BB962C8B-B14F-4D97-AF65-F5344CB8AC3E}">
        <p14:creationId xmlns:p14="http://schemas.microsoft.com/office/powerpoint/2010/main" val="321320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 1 (5)</a:t>
            </a:r>
          </a:p>
        </p:txBody>
      </p:sp>
      <p:sp>
        <p:nvSpPr>
          <p:cNvPr id="3" name="Content Placeholder 2"/>
          <p:cNvSpPr>
            <a:spLocks noGrp="1"/>
          </p:cNvSpPr>
          <p:nvPr>
            <p:ph idx="1"/>
          </p:nvPr>
        </p:nvSpPr>
        <p:spPr/>
        <p:txBody>
          <a:bodyPr>
            <a:normAutofit fontScale="92500" lnSpcReduction="10000"/>
          </a:bodyPr>
          <a:lstStyle/>
          <a:p>
            <a:endParaRPr lang="en-GB" dirty="0"/>
          </a:p>
          <a:p>
            <a:r>
              <a:rPr lang="en-GB" dirty="0"/>
              <a:t>The meaning of ‘general topic’ is topic in its broad sense.</a:t>
            </a:r>
          </a:p>
          <a:p>
            <a:r>
              <a:rPr lang="en-GB" dirty="0"/>
              <a:t>The test is divided as follow (the division shown here is personal interpretation though: a question may be about multiple points!</a:t>
            </a:r>
          </a:p>
          <a:p>
            <a:pPr lvl="1"/>
            <a:r>
              <a:rPr lang="en-GB" dirty="0"/>
              <a:t>The general topic of Packet Tracer, port security and remote connections: 2 questions</a:t>
            </a:r>
          </a:p>
          <a:p>
            <a:pPr lvl="1"/>
            <a:r>
              <a:rPr lang="en-GB" dirty="0"/>
              <a:t>The general topic of passwords: 4 questions</a:t>
            </a:r>
          </a:p>
          <a:p>
            <a:pPr lvl="1"/>
            <a:r>
              <a:rPr lang="en-GB" dirty="0"/>
              <a:t>The general topic of authentication: one question</a:t>
            </a:r>
          </a:p>
          <a:p>
            <a:pPr lvl="1"/>
            <a:r>
              <a:rPr lang="en-GB" dirty="0"/>
              <a:t>The general topic of threats and counter measures: one question</a:t>
            </a:r>
          </a:p>
          <a:p>
            <a:pPr lvl="1"/>
            <a:r>
              <a:rPr lang="en-GB" dirty="0"/>
              <a:t>The general topic of ciphering: 6 questions</a:t>
            </a:r>
          </a:p>
          <a:p>
            <a:pPr lvl="1"/>
            <a:r>
              <a:rPr lang="en-GB" dirty="0"/>
              <a:t>The general topics of key exchange and encryption: 4</a:t>
            </a:r>
          </a:p>
          <a:p>
            <a:pPr lvl="1"/>
            <a:r>
              <a:rPr lang="en-GB" dirty="0"/>
              <a:t>Question requiring calculation of answers (with shown pre-calculated choices): 5 questions</a:t>
            </a:r>
          </a:p>
          <a:p>
            <a:endParaRPr lang="en-GB" dirty="0"/>
          </a:p>
          <a:p>
            <a:endParaRPr lang="en-GB" dirty="0"/>
          </a:p>
        </p:txBody>
      </p:sp>
    </p:spTree>
    <p:extLst>
      <p:ext uri="{BB962C8B-B14F-4D97-AF65-F5344CB8AC3E}">
        <p14:creationId xmlns:p14="http://schemas.microsoft.com/office/powerpoint/2010/main" val="898146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675</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Class Test 1 (CW1)</vt:lpstr>
      <vt:lpstr>Test 1 (1)</vt:lpstr>
      <vt:lpstr>Test 1 (2)</vt:lpstr>
      <vt:lpstr>Test 1 (3)</vt:lpstr>
      <vt:lpstr>Test 1 (4)</vt:lpstr>
      <vt:lpstr>Test 1 (5)</vt:lpstr>
    </vt:vector>
  </TitlesOfParts>
  <Company>Ulster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Nibouche, Omar</dc:creator>
  <cp:lastModifiedBy>Nibouche, Omar</cp:lastModifiedBy>
  <cp:revision>14</cp:revision>
  <dcterms:created xsi:type="dcterms:W3CDTF">2021-02-21T20:14:44Z</dcterms:created>
  <dcterms:modified xsi:type="dcterms:W3CDTF">2021-02-22T16:08:21Z</dcterms:modified>
</cp:coreProperties>
</file>