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2" r:id="rId7"/>
    <p:sldId id="261" r:id="rId8"/>
    <p:sldId id="263" r:id="rId9"/>
    <p:sldId id="270" r:id="rId10"/>
    <p:sldId id="271" r:id="rId11"/>
    <p:sldId id="272" r:id="rId12"/>
    <p:sldId id="273"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89" r:id="rId28"/>
    <p:sldId id="299" r:id="rId29"/>
    <p:sldId id="300" r:id="rId30"/>
    <p:sldId id="290" r:id="rId31"/>
    <p:sldId id="291" r:id="rId32"/>
    <p:sldId id="292" r:id="rId33"/>
    <p:sldId id="293" r:id="rId34"/>
    <p:sldId id="294" r:id="rId35"/>
    <p:sldId id="295" r:id="rId36"/>
    <p:sldId id="296" r:id="rId37"/>
    <p:sldId id="301" r:id="rId38"/>
    <p:sldId id="302" r:id="rId39"/>
    <p:sldId id="303" r:id="rId40"/>
    <p:sldId id="304" r:id="rId41"/>
    <p:sldId id="297" r:id="rId42"/>
    <p:sldId id="298" r:id="rId43"/>
    <p:sldId id="305" r:id="rId44"/>
    <p:sldId id="306" r:id="rId45"/>
    <p:sldId id="307" r:id="rId46"/>
    <p:sldId id="308" r:id="rId47"/>
    <p:sldId id="309" r:id="rId48"/>
    <p:sldId id="310" r:id="rId49"/>
    <p:sldId id="311" r:id="rId50"/>
    <p:sldId id="313" r:id="rId51"/>
    <p:sldId id="314" r:id="rId52"/>
    <p:sldId id="315" r:id="rId53"/>
    <p:sldId id="316" r:id="rId54"/>
    <p:sldId id="317" r:id="rId55"/>
    <p:sldId id="318" r:id="rId56"/>
    <p:sldId id="320" r:id="rId57"/>
    <p:sldId id="319" r:id="rId58"/>
    <p:sldId id="312" r:id="rId59"/>
    <p:sldId id="321" r:id="rId60"/>
    <p:sldId id="322" r:id="rId61"/>
    <p:sldId id="324" r:id="rId62"/>
    <p:sldId id="325" r:id="rId63"/>
    <p:sldId id="326" r:id="rId64"/>
    <p:sldId id="327" r:id="rId65"/>
    <p:sldId id="328" r:id="rId66"/>
    <p:sldId id="329" r:id="rId67"/>
    <p:sldId id="330" r:id="rId68"/>
    <p:sldId id="331" r:id="rId69"/>
    <p:sldId id="332" r:id="rId70"/>
    <p:sldId id="323"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68" y="-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B6F15528-21DE-4FAA-801E-634DDDAF4B2B}" type="slidenum">
              <a:rPr lang="en-US" smtClean="0"/>
              <a:pPr/>
              <a:t>‹#›</a:t>
            </a:fld>
            <a:endParaRPr lang="en-US" dirty="0"/>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Vertical Title 1"/>
          <p:cNvSpPr>
            <a:spLocks noGrp="1"/>
          </p:cNvSpPr>
          <p:nvPr>
            <p:ph type="title" orient="vert"/>
          </p:nvPr>
        </p:nvSpPr>
        <p:spPr>
          <a:xfrm>
            <a:off x="7048577" y="395427"/>
            <a:ext cx="1485531"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3/31/2025</a:t>
            </a:fld>
            <a:endParaRPr lang="en-US" dirty="0"/>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3/31/2025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3/31/2025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3/31/2025</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D8BD707-D9CF-40AE-B4C6-C98DA3205C09}" type="datetimeFigureOut">
              <a:rPr lang="en-US" smtClean="0"/>
              <a:pPr/>
              <a:t>3/31/2025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B6F15528-21DE-4FAA-801E-634DDDAF4B2B}" type="slidenum">
              <a:rPr lang="en-US" smtClean="0"/>
              <a:pPr/>
              <a:t>‹#›</a:t>
            </a:fld>
            <a:endParaRPr lang="en-US" dirty="0"/>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s://itexamanswers.net/5-1-8-packet-tracer-configure-numbered-standard-ipv4-acls-answers.html"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hyperlink" Target="https://itexamanswers.net/4-1-3-5-packet-tracer-configure-standard-ipv4-acls-answers.html" TargetMode="Externa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GB" dirty="0"/>
          </a:p>
        </p:txBody>
      </p:sp>
      <p:sp>
        <p:nvSpPr>
          <p:cNvPr id="2" name="Title 1"/>
          <p:cNvSpPr>
            <a:spLocks noGrp="1"/>
          </p:cNvSpPr>
          <p:nvPr>
            <p:ph type="ctrTitle"/>
          </p:nvPr>
        </p:nvSpPr>
        <p:spPr/>
        <p:txBody>
          <a:bodyPr/>
          <a:lstStyle/>
          <a:p>
            <a:r>
              <a:rPr lang="en-GB" dirty="0" smtClean="0"/>
              <a:t>CISCO Packet Tracer</a:t>
            </a:r>
            <a:endParaRPr lang="en-GB" dirty="0"/>
          </a:p>
        </p:txBody>
      </p:sp>
    </p:spTree>
    <p:extLst>
      <p:ext uri="{BB962C8B-B14F-4D97-AF65-F5344CB8AC3E}">
        <p14:creationId xmlns:p14="http://schemas.microsoft.com/office/powerpoint/2010/main" val="2309154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Configure Port Security</a:t>
            </a:r>
            <a:endParaRPr lang="en-GB" dirty="0"/>
          </a:p>
        </p:txBody>
      </p:sp>
      <p:sp>
        <p:nvSpPr>
          <p:cNvPr id="5" name="Content Placeholder 4"/>
          <p:cNvSpPr>
            <a:spLocks noGrp="1"/>
          </p:cNvSpPr>
          <p:nvPr>
            <p:ph idx="1"/>
          </p:nvPr>
        </p:nvSpPr>
        <p:spPr/>
        <p:txBody>
          <a:bodyPr>
            <a:normAutofit fontScale="92500" lnSpcReduction="10000"/>
          </a:bodyPr>
          <a:lstStyle/>
          <a:p>
            <a:pPr marL="514350" indent="-514350">
              <a:buFont typeface="+mj-lt"/>
              <a:buAutoNum type="alphaLcParenR"/>
            </a:pPr>
            <a:r>
              <a:rPr lang="en-GB" dirty="0" smtClean="0"/>
              <a:t>Access </a:t>
            </a:r>
            <a:r>
              <a:rPr lang="en-GB" dirty="0"/>
              <a:t>the command line for S1 and enable port security on Fast Ethernet ports 0/1 and 0/2</a:t>
            </a:r>
            <a:r>
              <a:rPr lang="en-GB" dirty="0" smtClean="0"/>
              <a:t>.</a:t>
            </a:r>
          </a:p>
          <a:p>
            <a:pPr lvl="1"/>
            <a:r>
              <a:rPr lang="en-GB" dirty="0"/>
              <a:t>S1&gt;enable</a:t>
            </a:r>
          </a:p>
          <a:p>
            <a:pPr lvl="1"/>
            <a:r>
              <a:rPr lang="en-GB" dirty="0"/>
              <a:t>S1#confi</a:t>
            </a:r>
          </a:p>
          <a:p>
            <a:pPr lvl="1"/>
            <a:r>
              <a:rPr lang="en-GB" dirty="0"/>
              <a:t>S1#configure </a:t>
            </a:r>
          </a:p>
          <a:p>
            <a:pPr lvl="1"/>
            <a:r>
              <a:rPr lang="en-GB" dirty="0"/>
              <a:t>Configuring from terminal, memory, or network [terminal]? terminal</a:t>
            </a:r>
          </a:p>
          <a:p>
            <a:pPr lvl="1"/>
            <a:r>
              <a:rPr lang="en-GB" dirty="0"/>
              <a:t>Enter configuration commands, one per line. End with CNTL/Z.</a:t>
            </a:r>
          </a:p>
          <a:p>
            <a:pPr lvl="1"/>
            <a:r>
              <a:rPr lang="en-GB" dirty="0"/>
              <a:t>S1(</a:t>
            </a:r>
            <a:r>
              <a:rPr lang="en-GB" dirty="0" err="1"/>
              <a:t>config</a:t>
            </a:r>
            <a:r>
              <a:rPr lang="en-GB" dirty="0"/>
              <a:t>)#interface range fa0/1 - 2</a:t>
            </a:r>
          </a:p>
          <a:p>
            <a:pPr lvl="1"/>
            <a:r>
              <a:rPr lang="en-GB" dirty="0"/>
              <a:t>S1(</a:t>
            </a:r>
            <a:r>
              <a:rPr lang="en-GB" dirty="0" err="1"/>
              <a:t>config</a:t>
            </a:r>
            <a:r>
              <a:rPr lang="en-GB" dirty="0"/>
              <a:t>-if-range)#switch</a:t>
            </a:r>
          </a:p>
          <a:p>
            <a:pPr lvl="1"/>
            <a:r>
              <a:rPr lang="en-GB" dirty="0"/>
              <a:t>S1(</a:t>
            </a:r>
            <a:r>
              <a:rPr lang="en-GB" dirty="0" err="1"/>
              <a:t>config</a:t>
            </a:r>
            <a:r>
              <a:rPr lang="en-GB" dirty="0"/>
              <a:t>-if-range)#</a:t>
            </a:r>
            <a:r>
              <a:rPr lang="en-GB" dirty="0" err="1"/>
              <a:t>switchport</a:t>
            </a:r>
            <a:r>
              <a:rPr lang="en-GB" dirty="0"/>
              <a:t> port</a:t>
            </a:r>
          </a:p>
          <a:p>
            <a:pPr lvl="1"/>
            <a:r>
              <a:rPr lang="en-GB" dirty="0"/>
              <a:t>S1(</a:t>
            </a:r>
            <a:r>
              <a:rPr lang="en-GB" dirty="0" err="1"/>
              <a:t>config</a:t>
            </a:r>
            <a:r>
              <a:rPr lang="en-GB" dirty="0"/>
              <a:t>-if-range)#</a:t>
            </a:r>
            <a:r>
              <a:rPr lang="en-GB" dirty="0" err="1"/>
              <a:t>switchport</a:t>
            </a:r>
            <a:r>
              <a:rPr lang="en-GB" dirty="0"/>
              <a:t> port-security </a:t>
            </a:r>
          </a:p>
          <a:p>
            <a:pPr lvl="1"/>
            <a:r>
              <a:rPr lang="en-GB" dirty="0"/>
              <a:t>S1(</a:t>
            </a:r>
            <a:r>
              <a:rPr lang="en-GB" dirty="0" err="1"/>
              <a:t>config</a:t>
            </a:r>
            <a:r>
              <a:rPr lang="en-GB" dirty="0"/>
              <a:t>-if-range)#</a:t>
            </a:r>
            <a:endParaRPr lang="en-GB" dirty="0" smtClean="0"/>
          </a:p>
          <a:p>
            <a:endParaRPr lang="en-GB" dirty="0"/>
          </a:p>
        </p:txBody>
      </p:sp>
    </p:spTree>
    <p:extLst>
      <p:ext uri="{BB962C8B-B14F-4D97-AF65-F5344CB8AC3E}">
        <p14:creationId xmlns:p14="http://schemas.microsoft.com/office/powerpoint/2010/main" val="37079863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Configure Port Security</a:t>
            </a:r>
            <a:endParaRPr lang="en-GB" dirty="0"/>
          </a:p>
        </p:txBody>
      </p:sp>
      <p:sp>
        <p:nvSpPr>
          <p:cNvPr id="5" name="Content Placeholder 4"/>
          <p:cNvSpPr>
            <a:spLocks noGrp="1"/>
          </p:cNvSpPr>
          <p:nvPr>
            <p:ph idx="1"/>
          </p:nvPr>
        </p:nvSpPr>
        <p:spPr/>
        <p:txBody>
          <a:bodyPr>
            <a:normAutofit fontScale="92500" lnSpcReduction="10000"/>
          </a:bodyPr>
          <a:lstStyle/>
          <a:p>
            <a:r>
              <a:rPr lang="en-GB" dirty="0"/>
              <a:t> Set the maximum so that only one device can access the Fast Ethernet ports 0/1 and 0/2</a:t>
            </a:r>
            <a:r>
              <a:rPr lang="en-GB" dirty="0" smtClean="0"/>
              <a:t>.</a:t>
            </a:r>
          </a:p>
          <a:p>
            <a:pPr lvl="1"/>
            <a:r>
              <a:rPr lang="en-GB" dirty="0"/>
              <a:t>S1(</a:t>
            </a:r>
            <a:r>
              <a:rPr lang="en-GB" dirty="0" err="1"/>
              <a:t>config</a:t>
            </a:r>
            <a:r>
              <a:rPr lang="en-GB" dirty="0"/>
              <a:t>-if-range)# </a:t>
            </a:r>
            <a:r>
              <a:rPr lang="en-GB" dirty="0" err="1"/>
              <a:t>switchport</a:t>
            </a:r>
            <a:r>
              <a:rPr lang="en-GB" dirty="0"/>
              <a:t> port-security maximum 1 </a:t>
            </a:r>
          </a:p>
          <a:p>
            <a:r>
              <a:rPr lang="en-GB" dirty="0" smtClean="0"/>
              <a:t>Secure </a:t>
            </a:r>
            <a:r>
              <a:rPr lang="en-GB" dirty="0"/>
              <a:t>the ports so that the MAC address of a device is dynamically learned and added to the running </a:t>
            </a:r>
            <a:r>
              <a:rPr lang="en-GB" dirty="0" smtClean="0"/>
              <a:t> configuration</a:t>
            </a:r>
            <a:r>
              <a:rPr lang="en-GB" dirty="0"/>
              <a:t>.  </a:t>
            </a:r>
          </a:p>
          <a:p>
            <a:pPr lvl="1"/>
            <a:r>
              <a:rPr lang="en-GB" dirty="0"/>
              <a:t>S1(</a:t>
            </a:r>
            <a:r>
              <a:rPr lang="en-GB" dirty="0" err="1"/>
              <a:t>config</a:t>
            </a:r>
            <a:r>
              <a:rPr lang="en-GB" dirty="0"/>
              <a:t>-if-range)# </a:t>
            </a:r>
            <a:r>
              <a:rPr lang="en-GB" dirty="0" err="1"/>
              <a:t>switchport</a:t>
            </a:r>
            <a:r>
              <a:rPr lang="en-GB" dirty="0"/>
              <a:t> port-security mac-address sticky </a:t>
            </a:r>
          </a:p>
          <a:p>
            <a:r>
              <a:rPr lang="en-GB" dirty="0" smtClean="0"/>
              <a:t>Set </a:t>
            </a:r>
            <a:r>
              <a:rPr lang="en-GB" dirty="0"/>
              <a:t>the violation so that the Fast Ethernet ports 0/1 and 0/2 are not disabled when a violation occurs, but </a:t>
            </a:r>
            <a:r>
              <a:rPr lang="en-GB" dirty="0" smtClean="0"/>
              <a:t>a </a:t>
            </a:r>
            <a:r>
              <a:rPr lang="en-GB" dirty="0"/>
              <a:t>notification of the security violation is generated and packets from the unknown source are dropped. </a:t>
            </a:r>
          </a:p>
          <a:p>
            <a:pPr lvl="1"/>
            <a:r>
              <a:rPr lang="en-GB" dirty="0"/>
              <a:t>S1(</a:t>
            </a:r>
            <a:r>
              <a:rPr lang="en-GB" dirty="0" err="1"/>
              <a:t>config</a:t>
            </a:r>
            <a:r>
              <a:rPr lang="en-GB" dirty="0"/>
              <a:t>-if-range)# </a:t>
            </a:r>
            <a:r>
              <a:rPr lang="en-GB" dirty="0" err="1"/>
              <a:t>switchport</a:t>
            </a:r>
            <a:r>
              <a:rPr lang="en-GB" dirty="0"/>
              <a:t> port-security violation restrict </a:t>
            </a:r>
          </a:p>
        </p:txBody>
      </p:sp>
    </p:spTree>
    <p:extLst>
      <p:ext uri="{BB962C8B-B14F-4D97-AF65-F5344CB8AC3E}">
        <p14:creationId xmlns:p14="http://schemas.microsoft.com/office/powerpoint/2010/main" val="27567924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Configure Port Security</a:t>
            </a:r>
          </a:p>
        </p:txBody>
      </p:sp>
      <p:sp>
        <p:nvSpPr>
          <p:cNvPr id="3" name="Content Placeholder 2"/>
          <p:cNvSpPr>
            <a:spLocks noGrp="1"/>
          </p:cNvSpPr>
          <p:nvPr>
            <p:ph idx="1"/>
          </p:nvPr>
        </p:nvSpPr>
        <p:spPr/>
        <p:txBody>
          <a:bodyPr>
            <a:normAutofit/>
          </a:bodyPr>
          <a:lstStyle/>
          <a:p>
            <a:r>
              <a:rPr lang="en-GB" dirty="0"/>
              <a:t> Disable all the remaining unused ports. Hint: Use the range keyword to apply this configuration to all the </a:t>
            </a:r>
            <a:r>
              <a:rPr lang="en-GB" dirty="0" smtClean="0"/>
              <a:t>ports </a:t>
            </a:r>
            <a:r>
              <a:rPr lang="en-GB" dirty="0"/>
              <a:t>simultaneously. </a:t>
            </a:r>
          </a:p>
          <a:p>
            <a:pPr lvl="1"/>
            <a:r>
              <a:rPr lang="en-GB" dirty="0"/>
              <a:t>S1(</a:t>
            </a:r>
            <a:r>
              <a:rPr lang="en-GB" dirty="0" err="1"/>
              <a:t>config</a:t>
            </a:r>
            <a:r>
              <a:rPr lang="en-GB" dirty="0"/>
              <a:t>-if-range)# exit </a:t>
            </a:r>
          </a:p>
          <a:p>
            <a:pPr lvl="1"/>
            <a:r>
              <a:rPr lang="en-GB" dirty="0"/>
              <a:t>S1(</a:t>
            </a:r>
            <a:r>
              <a:rPr lang="en-GB" dirty="0" err="1"/>
              <a:t>config</a:t>
            </a:r>
            <a:r>
              <a:rPr lang="en-GB" dirty="0"/>
              <a:t>-if-range)# interface range fa0/3 - 24 , gi1/1 – 2 </a:t>
            </a:r>
          </a:p>
          <a:p>
            <a:pPr lvl="1"/>
            <a:r>
              <a:rPr lang="en-GB" dirty="0">
                <a:solidFill>
                  <a:srgbClr val="FF0000"/>
                </a:solidFill>
              </a:rPr>
              <a:t>Comment: instead of gi1/1 – 2, it may be gi0/1 – 2 </a:t>
            </a:r>
          </a:p>
          <a:p>
            <a:pPr lvl="1"/>
            <a:r>
              <a:rPr lang="en-GB" dirty="0"/>
              <a:t>S1(</a:t>
            </a:r>
            <a:r>
              <a:rPr lang="en-GB" dirty="0" err="1"/>
              <a:t>config</a:t>
            </a:r>
            <a:r>
              <a:rPr lang="en-GB" dirty="0"/>
              <a:t>-if-range)# shutdown</a:t>
            </a:r>
          </a:p>
        </p:txBody>
      </p:sp>
    </p:spTree>
    <p:extLst>
      <p:ext uri="{BB962C8B-B14F-4D97-AF65-F5344CB8AC3E}">
        <p14:creationId xmlns:p14="http://schemas.microsoft.com/office/powerpoint/2010/main" val="38433907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Part 2: Verify the ports</a:t>
            </a:r>
          </a:p>
        </p:txBody>
      </p:sp>
      <p:sp>
        <p:nvSpPr>
          <p:cNvPr id="3" name="Content Placeholder 2"/>
          <p:cNvSpPr>
            <a:spLocks noGrp="1"/>
          </p:cNvSpPr>
          <p:nvPr>
            <p:ph idx="1"/>
          </p:nvPr>
        </p:nvSpPr>
        <p:spPr/>
        <p:txBody>
          <a:bodyPr/>
          <a:lstStyle/>
          <a:p>
            <a:r>
              <a:rPr lang="en-GB" dirty="0"/>
              <a:t>From PC1, ping PC2. </a:t>
            </a:r>
          </a:p>
          <a:p>
            <a:endParaRPr lang="en-GB"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475" y="2362200"/>
            <a:ext cx="6621463" cy="4000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159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 2: Verify the ports</a:t>
            </a:r>
          </a:p>
        </p:txBody>
      </p:sp>
      <p:sp>
        <p:nvSpPr>
          <p:cNvPr id="3" name="Content Placeholder 2"/>
          <p:cNvSpPr>
            <a:spLocks noGrp="1"/>
          </p:cNvSpPr>
          <p:nvPr>
            <p:ph idx="1"/>
          </p:nvPr>
        </p:nvSpPr>
        <p:spPr/>
        <p:txBody>
          <a:bodyPr>
            <a:normAutofit fontScale="77500" lnSpcReduction="20000"/>
          </a:bodyPr>
          <a:lstStyle/>
          <a:p>
            <a:r>
              <a:rPr lang="en-GB" dirty="0"/>
              <a:t>Verify port security is enabled and the MAC addresses of PC1 and PC2 were added to the running configuration.  </a:t>
            </a:r>
          </a:p>
          <a:p>
            <a:pPr lvl="1"/>
            <a:r>
              <a:rPr lang="en-GB" dirty="0"/>
              <a:t>S1#show port-security interface fa0/2</a:t>
            </a:r>
          </a:p>
          <a:p>
            <a:r>
              <a:rPr lang="en-GB" dirty="0"/>
              <a:t>Port Security : Enabled</a:t>
            </a:r>
          </a:p>
          <a:p>
            <a:r>
              <a:rPr lang="en-GB" dirty="0"/>
              <a:t>Port Status : Secure-up</a:t>
            </a:r>
          </a:p>
          <a:p>
            <a:r>
              <a:rPr lang="en-GB" dirty="0"/>
              <a:t>Violation Mode : Restrict</a:t>
            </a:r>
          </a:p>
          <a:p>
            <a:r>
              <a:rPr lang="en-GB" dirty="0"/>
              <a:t>Aging Time : 0 </a:t>
            </a:r>
            <a:r>
              <a:rPr lang="en-GB" dirty="0" err="1"/>
              <a:t>mins</a:t>
            </a:r>
            <a:endParaRPr lang="en-GB" dirty="0"/>
          </a:p>
          <a:p>
            <a:r>
              <a:rPr lang="en-GB" dirty="0"/>
              <a:t>Aging Type : Absolute</a:t>
            </a:r>
          </a:p>
          <a:p>
            <a:r>
              <a:rPr lang="en-GB" dirty="0" err="1"/>
              <a:t>SecureStatic</a:t>
            </a:r>
            <a:r>
              <a:rPr lang="en-GB" dirty="0"/>
              <a:t> Address Aging : Disabled</a:t>
            </a:r>
          </a:p>
          <a:p>
            <a:r>
              <a:rPr lang="en-GB" dirty="0"/>
              <a:t>Maximum MAC Addresses : 1</a:t>
            </a:r>
          </a:p>
          <a:p>
            <a:r>
              <a:rPr lang="en-GB" dirty="0"/>
              <a:t>Total MAC Addresses : 1</a:t>
            </a:r>
          </a:p>
          <a:p>
            <a:r>
              <a:rPr lang="en-GB" dirty="0"/>
              <a:t>Configured MAC Addresses : 0</a:t>
            </a:r>
          </a:p>
          <a:p>
            <a:r>
              <a:rPr lang="en-GB" dirty="0"/>
              <a:t>Sticky MAC Addresses : 1</a:t>
            </a:r>
          </a:p>
          <a:p>
            <a:r>
              <a:rPr lang="en-GB" dirty="0"/>
              <a:t>Last Source </a:t>
            </a:r>
            <a:r>
              <a:rPr lang="en-GB" dirty="0" err="1"/>
              <a:t>Address:Vlan</a:t>
            </a:r>
            <a:r>
              <a:rPr lang="en-GB" dirty="0"/>
              <a:t> : 0030.A331.4D2B:1</a:t>
            </a:r>
          </a:p>
          <a:p>
            <a:r>
              <a:rPr lang="en-GB" dirty="0"/>
              <a:t>Security Violation Count : 0</a:t>
            </a:r>
          </a:p>
        </p:txBody>
      </p:sp>
    </p:spTree>
    <p:extLst>
      <p:ext uri="{BB962C8B-B14F-4D97-AF65-F5344CB8AC3E}">
        <p14:creationId xmlns:p14="http://schemas.microsoft.com/office/powerpoint/2010/main" val="5132974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 2: Verify the ports</a:t>
            </a:r>
          </a:p>
        </p:txBody>
      </p:sp>
      <p:sp>
        <p:nvSpPr>
          <p:cNvPr id="3" name="Content Placeholder 2"/>
          <p:cNvSpPr>
            <a:spLocks noGrp="1"/>
          </p:cNvSpPr>
          <p:nvPr>
            <p:ph idx="1"/>
          </p:nvPr>
        </p:nvSpPr>
        <p:spPr/>
        <p:txBody>
          <a:bodyPr/>
          <a:lstStyle/>
          <a:p>
            <a:r>
              <a:rPr lang="en-GB" dirty="0"/>
              <a:t>Attach Rogue Laptop to any unused switch port and notice that the link lights are red. </a:t>
            </a:r>
          </a:p>
          <a:p>
            <a:r>
              <a:rPr lang="en-GB" dirty="0"/>
              <a:t>Enable the port and verify that Rogue Laptop can ping PC1 and PC2. After verification, shut down the port connected to Rogue Laptop. </a:t>
            </a:r>
          </a:p>
          <a:p>
            <a:endParaRPr lang="en-GB"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319587"/>
            <a:ext cx="3371850"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219200"/>
            <a:ext cx="6611937" cy="427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1515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 2: Verify the ports</a:t>
            </a:r>
          </a:p>
        </p:txBody>
      </p:sp>
      <p:sp>
        <p:nvSpPr>
          <p:cNvPr id="3" name="Content Placeholder 2"/>
          <p:cNvSpPr>
            <a:spLocks noGrp="1"/>
          </p:cNvSpPr>
          <p:nvPr>
            <p:ph idx="1"/>
          </p:nvPr>
        </p:nvSpPr>
        <p:spPr/>
        <p:txBody>
          <a:bodyPr/>
          <a:lstStyle/>
          <a:p>
            <a:r>
              <a:rPr lang="en-GB" dirty="0"/>
              <a:t>Disconnect PC2 and connect Rogue Laptop to PC2’s port. Verify that Rogue Laptop is unable to ping  PC1. </a:t>
            </a:r>
          </a:p>
          <a:p>
            <a:r>
              <a:rPr lang="en-GB" dirty="0"/>
              <a:t>Display the port security violations for the port Rogue Laptop is connected to. </a:t>
            </a:r>
          </a:p>
          <a:p>
            <a:pPr lvl="1"/>
            <a:r>
              <a:rPr lang="en-GB" dirty="0"/>
              <a:t>S1# show port-security interface fa0/2 </a:t>
            </a:r>
          </a:p>
          <a:p>
            <a:endParaRPr lang="en-GB"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79357"/>
            <a:ext cx="7645400" cy="5478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691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 2: Verify the ports</a:t>
            </a:r>
          </a:p>
        </p:txBody>
      </p:sp>
      <p:sp>
        <p:nvSpPr>
          <p:cNvPr id="3" name="Content Placeholder 2"/>
          <p:cNvSpPr>
            <a:spLocks noGrp="1"/>
          </p:cNvSpPr>
          <p:nvPr>
            <p:ph idx="1"/>
          </p:nvPr>
        </p:nvSpPr>
        <p:spPr/>
        <p:txBody>
          <a:bodyPr/>
          <a:lstStyle/>
          <a:p>
            <a:r>
              <a:rPr lang="en-GB" dirty="0"/>
              <a:t>Disconnect Rouge Laptop and reconnect PC2. Verify PC2 can ping PC1. </a:t>
            </a:r>
          </a:p>
          <a:p>
            <a:r>
              <a:rPr lang="en-GB" dirty="0"/>
              <a:t>Why is PC2 able to ping PC1, but the Rouge Laptop is not? The port security that was enabled on the port only allowed the device, whose MAC was learned first, access to the port while preventing all other devices access. </a:t>
            </a:r>
          </a:p>
          <a:p>
            <a:endParaRPr lang="en-GB" dirty="0"/>
          </a:p>
        </p:txBody>
      </p:sp>
    </p:spTree>
    <p:extLst>
      <p:ext uri="{BB962C8B-B14F-4D97-AF65-F5344CB8AC3E}">
        <p14:creationId xmlns:p14="http://schemas.microsoft.com/office/powerpoint/2010/main" val="30324858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Lab 8 – Part 2</a:t>
            </a:r>
            <a:br>
              <a:rPr lang="en-GB" dirty="0" smtClean="0"/>
            </a:br>
            <a:r>
              <a:rPr lang="en-GB" dirty="0" smtClean="0"/>
              <a:t>from the </a:t>
            </a:r>
            <a:r>
              <a:rPr lang="en-GB" dirty="0" err="1" smtClean="0"/>
              <a:t>pdf</a:t>
            </a:r>
            <a:endParaRPr lang="en-GB" dirty="0"/>
          </a:p>
        </p:txBody>
      </p:sp>
      <p:sp>
        <p:nvSpPr>
          <p:cNvPr id="5" name="Text Placeholder 4"/>
          <p:cNvSpPr>
            <a:spLocks noGrp="1"/>
          </p:cNvSpPr>
          <p:nvPr>
            <p:ph type="body" idx="1"/>
          </p:nvPr>
        </p:nvSpPr>
        <p:spPr/>
        <p:txBody>
          <a:bodyPr/>
          <a:lstStyle/>
          <a:p>
            <a:r>
              <a:rPr lang="en-GB" dirty="0" smtClean="0"/>
              <a:t>SSH </a:t>
            </a:r>
            <a:r>
              <a:rPr lang="en-GB" dirty="0" err="1" smtClean="0"/>
              <a:t>PKT.pkt</a:t>
            </a:r>
            <a:endParaRPr lang="en-GB" dirty="0"/>
          </a:p>
        </p:txBody>
      </p:sp>
    </p:spTree>
    <p:extLst>
      <p:ext uri="{BB962C8B-B14F-4D97-AF65-F5344CB8AC3E}">
        <p14:creationId xmlns:p14="http://schemas.microsoft.com/office/powerpoint/2010/main" val="3794516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Configure IP in Switch</a:t>
            </a: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89296" y="1752600"/>
            <a:ext cx="6165407"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0439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Class C IP Address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A </a:t>
            </a:r>
            <a:r>
              <a:rPr lang="en-GB" dirty="0"/>
              <a:t>Class C IP address is a type of IP address used in small networks, such as home and small business networks. </a:t>
            </a:r>
            <a:endParaRPr lang="en-GB" dirty="0" smtClean="0"/>
          </a:p>
          <a:p>
            <a:r>
              <a:rPr lang="en-GB" dirty="0" smtClean="0"/>
              <a:t>Addresses </a:t>
            </a:r>
            <a:r>
              <a:rPr lang="en-GB" dirty="0"/>
              <a:t>are made up of 24 bits for the network address and 8 bits for the local host address. </a:t>
            </a:r>
            <a:endParaRPr lang="en-GB" dirty="0" smtClean="0"/>
          </a:p>
          <a:p>
            <a:r>
              <a:rPr lang="en-GB" dirty="0" smtClean="0"/>
              <a:t>The </a:t>
            </a:r>
            <a:r>
              <a:rPr lang="en-GB" dirty="0"/>
              <a:t>first three bits of the network address are always 110, and the remaining 21 bits are used to determine the network ID. </a:t>
            </a:r>
            <a:endParaRPr lang="en-GB" dirty="0" smtClean="0"/>
          </a:p>
          <a:p>
            <a:r>
              <a:rPr lang="en-GB" dirty="0" smtClean="0"/>
              <a:t>The </a:t>
            </a:r>
            <a:r>
              <a:rPr lang="en-GB" dirty="0"/>
              <a:t>first 8 bits of the host ID are used to identify the host on a given network</a:t>
            </a:r>
            <a:r>
              <a:rPr lang="en-GB" dirty="0" smtClean="0"/>
              <a:t>.</a:t>
            </a:r>
          </a:p>
          <a:p>
            <a:pPr fontAlgn="ctr"/>
            <a:r>
              <a:rPr lang="en-GB" b="1" dirty="0"/>
              <a:t>Network size</a:t>
            </a:r>
            <a:r>
              <a:rPr lang="en-GB" dirty="0"/>
              <a:t>: Class C networks can support up to 254 hosts. </a:t>
            </a:r>
          </a:p>
          <a:p>
            <a:r>
              <a:rPr lang="en-GB" b="1" dirty="0"/>
              <a:t>Address range</a:t>
            </a:r>
            <a:r>
              <a:rPr lang="en-GB" dirty="0"/>
              <a:t>: Class C IP addresses are in the range 192.0.0.0 to </a:t>
            </a:r>
            <a:r>
              <a:rPr lang="en-GB" dirty="0" smtClean="0"/>
              <a:t>223.255.255.255</a:t>
            </a:r>
          </a:p>
          <a:p>
            <a:endParaRPr lang="en-GB" dirty="0"/>
          </a:p>
        </p:txBody>
      </p:sp>
    </p:spTree>
    <p:extLst>
      <p:ext uri="{BB962C8B-B14F-4D97-AF65-F5344CB8AC3E}">
        <p14:creationId xmlns:p14="http://schemas.microsoft.com/office/powerpoint/2010/main" val="3497816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pPr algn="just"/>
            <a:r>
              <a:rPr lang="en-GB" smtClean="0"/>
              <a:t>Telnet</a:t>
            </a:r>
            <a:r>
              <a:rPr lang="en-GB" dirty="0"/>
              <a:t>, or Teletype Network, is a network protocol that allows users to access remote computers and communicate with them using a command </a:t>
            </a:r>
            <a:r>
              <a:rPr lang="en-GB"/>
              <a:t>line </a:t>
            </a:r>
            <a:r>
              <a:rPr lang="en-GB" smtClean="0"/>
              <a:t>interface.</a:t>
            </a:r>
          </a:p>
          <a:p>
            <a:pPr algn="just"/>
            <a:endParaRPr lang="en-GB" dirty="0"/>
          </a:p>
        </p:txBody>
      </p:sp>
    </p:spTree>
    <p:extLst>
      <p:ext uri="{BB962C8B-B14F-4D97-AF65-F5344CB8AC3E}">
        <p14:creationId xmlns:p14="http://schemas.microsoft.com/office/powerpoint/2010/main" val="1139488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Routers</a:t>
            </a:r>
            <a:endParaRPr lang="en-GB" dirty="0"/>
          </a:p>
        </p:txBody>
      </p:sp>
      <p:sp>
        <p:nvSpPr>
          <p:cNvPr id="5" name="Text Placeholder 4"/>
          <p:cNvSpPr>
            <a:spLocks noGrp="1"/>
          </p:cNvSpPr>
          <p:nvPr>
            <p:ph type="body" idx="1"/>
          </p:nvPr>
        </p:nvSpPr>
        <p:spPr/>
        <p:txBody>
          <a:bodyPr/>
          <a:lstStyle/>
          <a:p>
            <a:r>
              <a:rPr lang="en-GB" dirty="0" smtClean="0"/>
              <a:t>Lab Week 9</a:t>
            </a:r>
            <a:endParaRPr lang="en-GB" dirty="0"/>
          </a:p>
        </p:txBody>
      </p:sp>
    </p:spTree>
    <p:extLst>
      <p:ext uri="{BB962C8B-B14F-4D97-AF65-F5344CB8AC3E}">
        <p14:creationId xmlns:p14="http://schemas.microsoft.com/office/powerpoint/2010/main" val="16338061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r>
              <a:rPr lang="en-GB" dirty="0" smtClean="0"/>
              <a:t>End devices with router 1841 and cross copper</a:t>
            </a:r>
          </a:p>
          <a:p>
            <a:r>
              <a:rPr lang="en-GB" dirty="0" smtClean="0"/>
              <a:t>Get IP address</a:t>
            </a:r>
          </a:p>
          <a:p>
            <a:pPr marL="0" indent="0">
              <a:buNone/>
            </a:pPr>
            <a:r>
              <a:rPr lang="en-GB" dirty="0" smtClean="0"/>
              <a:t> as note</a:t>
            </a:r>
          </a:p>
          <a:p>
            <a:pPr marL="0" indent="0">
              <a:buNone/>
            </a:pPr>
            <a:r>
              <a:rPr lang="en-GB" dirty="0" smtClean="0"/>
              <a:t>192.167.1.2</a:t>
            </a:r>
          </a:p>
          <a:p>
            <a:pPr marL="0" indent="0">
              <a:buNone/>
            </a:pPr>
            <a:r>
              <a:rPr lang="en-GB" dirty="0" smtClean="0"/>
              <a:t>192.167.2.2</a:t>
            </a:r>
          </a:p>
          <a:p>
            <a:pPr marL="0" indent="0">
              <a:buNone/>
            </a:pPr>
            <a:r>
              <a:rPr lang="en-GB" dirty="0" smtClean="0"/>
              <a:t>Creating two</a:t>
            </a:r>
          </a:p>
          <a:p>
            <a:pPr marL="0" indent="0">
              <a:buNone/>
            </a:pPr>
            <a:r>
              <a:rPr lang="en-GB" dirty="0" smtClean="0"/>
              <a:t>Different N/W</a:t>
            </a:r>
          </a:p>
          <a:p>
            <a:pPr marL="0" indent="0">
              <a:buNone/>
            </a:pPr>
            <a:r>
              <a:rPr lang="en-GB" dirty="0" smtClean="0"/>
              <a:t>Configure the same</a:t>
            </a:r>
          </a:p>
          <a:p>
            <a:pPr marL="0" indent="0">
              <a:buNone/>
            </a:pPr>
            <a:r>
              <a:rPr lang="en-GB" dirty="0" smtClean="0"/>
              <a:t>address</a:t>
            </a:r>
          </a:p>
          <a:p>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702" y="2192373"/>
            <a:ext cx="4840287" cy="4437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5220193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Configure the Router</a:t>
            </a:r>
            <a:endParaRPr lang="en-GB"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9130" y="1524000"/>
            <a:ext cx="473487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933" y="1524000"/>
            <a:ext cx="4403725" cy="4234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71063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Configure Router</a:t>
            </a:r>
            <a:endParaRPr lang="en-GB" dirty="0"/>
          </a:p>
        </p:txBody>
      </p:sp>
      <p:sp>
        <p:nvSpPr>
          <p:cNvPr id="3" name="Content Placeholder 2"/>
          <p:cNvSpPr>
            <a:spLocks noGrp="1"/>
          </p:cNvSpPr>
          <p:nvPr>
            <p:ph idx="1"/>
          </p:nvPr>
        </p:nvSpPr>
        <p:spPr/>
        <p:txBody>
          <a:bodyPr/>
          <a:lstStyle/>
          <a:p>
            <a:r>
              <a:rPr lang="en-GB" dirty="0" smtClean="0"/>
              <a:t>Put the router addresses in the gateway addresses of the respective end devices</a:t>
            </a:r>
            <a:endParaRPr lang="en-GB"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38450"/>
            <a:ext cx="4448820" cy="318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798820"/>
            <a:ext cx="4267200" cy="3449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564095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Simulation </a:t>
            </a:r>
            <a:endParaRPr lang="en-GB"/>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99574" y="1752600"/>
            <a:ext cx="7744851"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47037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Ping</a:t>
            </a: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99574" y="1752600"/>
            <a:ext cx="7744851"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51642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Week 9 lab – part 1</a:t>
            </a:r>
            <a:endParaRPr lang="en-GB" dirty="0"/>
          </a:p>
        </p:txBody>
      </p:sp>
      <p:sp>
        <p:nvSpPr>
          <p:cNvPr id="5" name="Text Placeholder 4"/>
          <p:cNvSpPr>
            <a:spLocks noGrp="1"/>
          </p:cNvSpPr>
          <p:nvPr>
            <p:ph type="body" idx="1"/>
          </p:nvPr>
        </p:nvSpPr>
        <p:spPr/>
        <p:txBody>
          <a:bodyPr/>
          <a:lstStyle/>
          <a:p>
            <a:r>
              <a:rPr lang="en-GB" dirty="0"/>
              <a:t>ACL part1-PT.pkt</a:t>
            </a:r>
          </a:p>
        </p:txBody>
      </p:sp>
    </p:spTree>
    <p:extLst>
      <p:ext uri="{BB962C8B-B14F-4D97-AF65-F5344CB8AC3E}">
        <p14:creationId xmlns:p14="http://schemas.microsoft.com/office/powerpoint/2010/main" val="44527575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Objectives</a:t>
            </a:r>
            <a:endParaRPr lang="en-GB" dirty="0"/>
          </a:p>
        </p:txBody>
      </p:sp>
      <p:sp>
        <p:nvSpPr>
          <p:cNvPr id="5" name="Content Placeholder 4"/>
          <p:cNvSpPr>
            <a:spLocks noGrp="1"/>
          </p:cNvSpPr>
          <p:nvPr>
            <p:ph idx="1"/>
          </p:nvPr>
        </p:nvSpPr>
        <p:spPr/>
        <p:txBody>
          <a:bodyPr>
            <a:normAutofit/>
          </a:bodyPr>
          <a:lstStyle/>
          <a:p>
            <a:pPr marL="342900" lvl="1" fontAlgn="base">
              <a:buClr>
                <a:schemeClr val="accent1"/>
              </a:buClr>
            </a:pPr>
            <a:r>
              <a:rPr lang="en-GB" sz="2400" dirty="0" smtClean="0"/>
              <a:t>In </a:t>
            </a:r>
            <a:r>
              <a:rPr lang="en-GB" sz="2400" dirty="0"/>
              <a:t>this activity, you will observe how an access control list (ACL) can be used to prevent a ping from reaching hosts on remote networks. </a:t>
            </a:r>
          </a:p>
          <a:p>
            <a:pPr marL="342900" lvl="1" fontAlgn="base">
              <a:buClr>
                <a:schemeClr val="accent1"/>
              </a:buClr>
            </a:pPr>
            <a:r>
              <a:rPr lang="en-GB" sz="2400" dirty="0"/>
              <a:t>After removing the ACL from the configuration, the pings will be successful</a:t>
            </a:r>
            <a:r>
              <a:rPr lang="en-GB" sz="2400" dirty="0" smtClean="0"/>
              <a:t>.</a:t>
            </a:r>
          </a:p>
          <a:p>
            <a:pPr lvl="1" fontAlgn="base"/>
            <a:r>
              <a:rPr lang="en-GB" dirty="0"/>
              <a:t>Part 1: Verify Local Connectivity and Test Access Control List</a:t>
            </a:r>
          </a:p>
          <a:p>
            <a:pPr lvl="1" fontAlgn="base"/>
            <a:r>
              <a:rPr lang="en-GB" dirty="0"/>
              <a:t>Part 2: Remove Access Control List and Repeat Test</a:t>
            </a:r>
          </a:p>
          <a:p>
            <a:pPr marL="342900" lvl="1" fontAlgn="base">
              <a:buClr>
                <a:schemeClr val="accent1"/>
              </a:buClr>
            </a:pPr>
            <a:endParaRPr lang="en-GB" sz="2400" dirty="0"/>
          </a:p>
          <a:p>
            <a:endParaRPr lang="en-GB" dirty="0"/>
          </a:p>
        </p:txBody>
      </p:sp>
    </p:spTree>
    <p:extLst>
      <p:ext uri="{BB962C8B-B14F-4D97-AF65-F5344CB8AC3E}">
        <p14:creationId xmlns:p14="http://schemas.microsoft.com/office/powerpoint/2010/main" val="34875385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Addressing Table</a:t>
            </a:r>
            <a:endParaRPr lang="en-GB"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9166312"/>
              </p:ext>
            </p:extLst>
          </p:nvPr>
        </p:nvGraphicFramePr>
        <p:xfrm>
          <a:off x="2667000" y="1704235"/>
          <a:ext cx="6326052" cy="4952997"/>
        </p:xfrm>
        <a:graphic>
          <a:graphicData uri="http://schemas.openxmlformats.org/drawingml/2006/table">
            <a:tbl>
              <a:tblPr/>
              <a:tblGrid>
                <a:gridCol w="2108684"/>
                <a:gridCol w="2108684"/>
                <a:gridCol w="2108684"/>
              </a:tblGrid>
              <a:tr h="399383">
                <a:tc>
                  <a:txBody>
                    <a:bodyPr/>
                    <a:lstStyle/>
                    <a:p>
                      <a:pPr algn="ctr" fontAlgn="t"/>
                      <a:r>
                        <a:rPr lang="en-GB" sz="1400" b="1" dirty="0">
                          <a:solidFill>
                            <a:srgbClr val="111111"/>
                          </a:solidFill>
                          <a:effectLst/>
                          <a:latin typeface="inherit"/>
                        </a:rPr>
                        <a:t>Device</a:t>
                      </a:r>
                    </a:p>
                  </a:txBody>
                  <a:tcPr marL="112177" marR="112177" marT="74785" marB="74785">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DBE5F1"/>
                    </a:solidFill>
                  </a:tcPr>
                </a:tc>
                <a:tc>
                  <a:txBody>
                    <a:bodyPr/>
                    <a:lstStyle/>
                    <a:p>
                      <a:pPr algn="ctr" fontAlgn="t"/>
                      <a:r>
                        <a:rPr lang="en-GB" sz="1400" b="1">
                          <a:solidFill>
                            <a:srgbClr val="111111"/>
                          </a:solidFill>
                          <a:effectLst/>
                          <a:latin typeface="inherit"/>
                        </a:rPr>
                        <a:t>Interface</a:t>
                      </a:r>
                    </a:p>
                  </a:txBody>
                  <a:tcPr marL="112177" marR="112177" marT="74785" marB="74785">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DBE5F1"/>
                    </a:solidFill>
                  </a:tcPr>
                </a:tc>
                <a:tc>
                  <a:txBody>
                    <a:bodyPr/>
                    <a:lstStyle/>
                    <a:p>
                      <a:pPr algn="ctr" fontAlgn="t"/>
                      <a:r>
                        <a:rPr lang="en-GB" sz="1400" b="1" dirty="0">
                          <a:solidFill>
                            <a:srgbClr val="111111"/>
                          </a:solidFill>
                          <a:effectLst/>
                          <a:latin typeface="inherit"/>
                        </a:rPr>
                        <a:t>IP Address / Prefix</a:t>
                      </a:r>
                    </a:p>
                  </a:txBody>
                  <a:tcPr marL="112177" marR="112177" marT="74785" marB="74785">
                    <a:lnL w="9525" cap="flat" cmpd="sng" algn="ctr">
                      <a:solidFill>
                        <a:srgbClr val="111111"/>
                      </a:solidFill>
                      <a:prstDash val="solid"/>
                      <a:round/>
                      <a:headEnd type="none" w="med" len="med"/>
                      <a:tailEnd type="none" w="med" len="med"/>
                    </a:lnL>
                    <a:lnR>
                      <a:noFill/>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DBE5F1"/>
                    </a:solidFill>
                  </a:tcPr>
                </a:tc>
              </a:tr>
              <a:tr h="350278">
                <a:tc rowSpan="3">
                  <a:txBody>
                    <a:bodyPr/>
                    <a:lstStyle/>
                    <a:p>
                      <a:pPr algn="l" fontAlgn="base"/>
                      <a:r>
                        <a:rPr lang="en-GB" sz="1400">
                          <a:effectLst/>
                        </a:rPr>
                        <a:t>R1</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a:effectLst/>
                        </a:rPr>
                        <a:t>G0/0</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a:effectLst/>
                        </a:rPr>
                        <a:t>192.168.10.1/24</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r h="350278">
                <a:tc vMerge="1">
                  <a:txBody>
                    <a:bodyPr/>
                    <a:lstStyle/>
                    <a:p>
                      <a:endParaRPr lang="en-GB"/>
                    </a:p>
                  </a:txBody>
                  <a:tcPr/>
                </a:tc>
                <a:tc>
                  <a:txBody>
                    <a:bodyPr/>
                    <a:lstStyle/>
                    <a:p>
                      <a:pPr algn="l" fontAlgn="base"/>
                      <a:r>
                        <a:rPr lang="en-GB" sz="1400">
                          <a:effectLst/>
                        </a:rPr>
                        <a:t>G0/1</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a:effectLst/>
                        </a:rPr>
                        <a:t>192.168.11.1/24</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r h="350278">
                <a:tc vMerge="1">
                  <a:txBody>
                    <a:bodyPr/>
                    <a:lstStyle/>
                    <a:p>
                      <a:endParaRPr lang="en-GB"/>
                    </a:p>
                  </a:txBody>
                  <a:tcPr/>
                </a:tc>
                <a:tc>
                  <a:txBody>
                    <a:bodyPr/>
                    <a:lstStyle/>
                    <a:p>
                      <a:pPr algn="l" fontAlgn="base"/>
                      <a:r>
                        <a:rPr lang="en-GB" sz="1400">
                          <a:effectLst/>
                        </a:rPr>
                        <a:t>S0/0/0</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a:effectLst/>
                        </a:rPr>
                        <a:t>10.1.1.1/30</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r h="350278">
                <a:tc rowSpan="2">
                  <a:txBody>
                    <a:bodyPr/>
                    <a:lstStyle/>
                    <a:p>
                      <a:pPr algn="l" fontAlgn="base"/>
                      <a:r>
                        <a:rPr lang="en-GB" sz="1400">
                          <a:effectLst/>
                        </a:rPr>
                        <a:t>R2</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dirty="0">
                          <a:effectLst/>
                        </a:rPr>
                        <a:t>S0/0/0</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a:effectLst/>
                        </a:rPr>
                        <a:t>10.10.1.2/30</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r h="350278">
                <a:tc vMerge="1">
                  <a:txBody>
                    <a:bodyPr/>
                    <a:lstStyle/>
                    <a:p>
                      <a:endParaRPr lang="en-GB"/>
                    </a:p>
                  </a:txBody>
                  <a:tcPr/>
                </a:tc>
                <a:tc>
                  <a:txBody>
                    <a:bodyPr/>
                    <a:lstStyle/>
                    <a:p>
                      <a:pPr algn="l" fontAlgn="base"/>
                      <a:r>
                        <a:rPr lang="en-GB" sz="1400">
                          <a:effectLst/>
                        </a:rPr>
                        <a:t>S0/0/1</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a:effectLst/>
                        </a:rPr>
                        <a:t>10.10.1.5/30</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r h="350278">
                <a:tc rowSpan="3">
                  <a:txBody>
                    <a:bodyPr/>
                    <a:lstStyle/>
                    <a:p>
                      <a:pPr algn="l" fontAlgn="base"/>
                      <a:r>
                        <a:rPr lang="en-GB" sz="1400">
                          <a:effectLst/>
                        </a:rPr>
                        <a:t>R3</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a:effectLst/>
                        </a:rPr>
                        <a:t>G0/0</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a:effectLst/>
                        </a:rPr>
                        <a:t>192.168.30.1/24</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r h="350278">
                <a:tc vMerge="1">
                  <a:txBody>
                    <a:bodyPr/>
                    <a:lstStyle/>
                    <a:p>
                      <a:endParaRPr lang="en-GB"/>
                    </a:p>
                  </a:txBody>
                  <a:tcPr/>
                </a:tc>
                <a:tc>
                  <a:txBody>
                    <a:bodyPr/>
                    <a:lstStyle/>
                    <a:p>
                      <a:pPr algn="l" fontAlgn="base"/>
                      <a:r>
                        <a:rPr lang="en-GB" sz="1400">
                          <a:effectLst/>
                        </a:rPr>
                        <a:t>G0/1</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a:effectLst/>
                        </a:rPr>
                        <a:t>192.168.31.1/24</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r h="350278">
                <a:tc vMerge="1">
                  <a:txBody>
                    <a:bodyPr/>
                    <a:lstStyle/>
                    <a:p>
                      <a:endParaRPr lang="en-GB"/>
                    </a:p>
                  </a:txBody>
                  <a:tcPr/>
                </a:tc>
                <a:tc>
                  <a:txBody>
                    <a:bodyPr/>
                    <a:lstStyle/>
                    <a:p>
                      <a:pPr algn="l" fontAlgn="base"/>
                      <a:r>
                        <a:rPr lang="en-GB" sz="1400">
                          <a:effectLst/>
                        </a:rPr>
                        <a:t>S0/0/1</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a:effectLst/>
                        </a:rPr>
                        <a:t>10.10.1.6/24</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r h="350278">
                <a:tc>
                  <a:txBody>
                    <a:bodyPr/>
                    <a:lstStyle/>
                    <a:p>
                      <a:pPr algn="l" fontAlgn="base"/>
                      <a:r>
                        <a:rPr lang="en-GB" sz="1400">
                          <a:effectLst/>
                        </a:rPr>
                        <a:t>PC1</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a:effectLst/>
                        </a:rPr>
                        <a:t>NIC</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a:effectLst/>
                        </a:rPr>
                        <a:t>192.168.10.10/24</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r h="350278">
                <a:tc>
                  <a:txBody>
                    <a:bodyPr/>
                    <a:lstStyle/>
                    <a:p>
                      <a:pPr algn="l" fontAlgn="base"/>
                      <a:r>
                        <a:rPr lang="en-GB" sz="1400">
                          <a:effectLst/>
                        </a:rPr>
                        <a:t>PC2</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a:effectLst/>
                        </a:rPr>
                        <a:t>NIC</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a:effectLst/>
                        </a:rPr>
                        <a:t>192.168.10.11/24</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r h="350278">
                <a:tc>
                  <a:txBody>
                    <a:bodyPr/>
                    <a:lstStyle/>
                    <a:p>
                      <a:pPr algn="l" fontAlgn="base"/>
                      <a:r>
                        <a:rPr lang="en-GB" sz="1400">
                          <a:effectLst/>
                        </a:rPr>
                        <a:t>PC3</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a:effectLst/>
                        </a:rPr>
                        <a:t>NIC</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dirty="0">
                          <a:effectLst/>
                        </a:rPr>
                        <a:t>192.168.11.10/24</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r h="350278">
                <a:tc>
                  <a:txBody>
                    <a:bodyPr/>
                    <a:lstStyle/>
                    <a:p>
                      <a:pPr algn="l" fontAlgn="base"/>
                      <a:r>
                        <a:rPr lang="en-GB" sz="1400">
                          <a:effectLst/>
                        </a:rPr>
                        <a:t>PC4</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a:effectLst/>
                        </a:rPr>
                        <a:t>NIC</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a:effectLst/>
                        </a:rPr>
                        <a:t>192.168.30.12/24</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r h="350278">
                <a:tc>
                  <a:txBody>
                    <a:bodyPr/>
                    <a:lstStyle/>
                    <a:p>
                      <a:pPr algn="l" fontAlgn="base"/>
                      <a:r>
                        <a:rPr lang="en-GB" sz="1400">
                          <a:effectLst/>
                        </a:rPr>
                        <a:t>DNS Server</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dirty="0">
                          <a:effectLst/>
                        </a:rPr>
                        <a:t>NIC</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400" dirty="0">
                          <a:effectLst/>
                        </a:rPr>
                        <a:t>192.168.31.12/24</a:t>
                      </a:r>
                    </a:p>
                  </a:txBody>
                  <a:tcPr marL="112177" marR="112177" marT="52349" marB="52349"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bl>
          </a:graphicData>
        </a:graphic>
      </p:graphicFrame>
      <p:sp>
        <p:nvSpPr>
          <p:cNvPr id="3" name="Rectangle 2"/>
          <p:cNvSpPr/>
          <p:nvPr/>
        </p:nvSpPr>
        <p:spPr>
          <a:xfrm>
            <a:off x="152400" y="2362200"/>
            <a:ext cx="2438400" cy="365760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GB" dirty="0"/>
              <a:t>The prefix is shown as a number after a slash, like “/24,“ which tells how many bits are used for the network. A shorter prefix gives more addresses to devices but fewer networks, while a longer prefix gives more networks but fewer addresses</a:t>
            </a:r>
          </a:p>
        </p:txBody>
      </p:sp>
    </p:spTree>
    <p:extLst>
      <p:ext uri="{BB962C8B-B14F-4D97-AF65-F5344CB8AC3E}">
        <p14:creationId xmlns:p14="http://schemas.microsoft.com/office/powerpoint/2010/main" val="27868282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r>
              <a:rPr lang="en-GB" dirty="0" smtClean="0"/>
              <a:t>PC1: </a:t>
            </a:r>
            <a:r>
              <a:rPr lang="en-GB" dirty="0" smtClean="0">
                <a:solidFill>
                  <a:srgbClr val="FF0000"/>
                </a:solidFill>
              </a:rPr>
              <a:t>192.164.10</a:t>
            </a:r>
            <a:r>
              <a:rPr lang="en-GB" dirty="0" smtClean="0"/>
              <a:t>.2</a:t>
            </a:r>
          </a:p>
          <a:p>
            <a:r>
              <a:rPr lang="en-GB" dirty="0" smtClean="0"/>
              <a:t>PC2: </a:t>
            </a:r>
            <a:r>
              <a:rPr lang="en-GB" dirty="0" smtClean="0">
                <a:solidFill>
                  <a:srgbClr val="FF0000"/>
                </a:solidFill>
              </a:rPr>
              <a:t>192.164.10</a:t>
            </a:r>
            <a:r>
              <a:rPr lang="en-GB" dirty="0" smtClean="0"/>
              <a:t>.3</a:t>
            </a:r>
            <a:endParaRPr lang="en-GB" dirty="0"/>
          </a:p>
          <a:p>
            <a:r>
              <a:rPr lang="en-GB" dirty="0" smtClean="0"/>
              <a:t>PC3: 192.164.10.4</a:t>
            </a:r>
          </a:p>
          <a:p>
            <a:r>
              <a:rPr lang="en-GB" dirty="0" smtClean="0"/>
              <a:t>Net ID will be the same, but different host IDs</a:t>
            </a:r>
            <a:endParaRPr lang="en-GB" dirty="0"/>
          </a:p>
          <a:p>
            <a:endParaRPr lang="en-GB" dirty="0"/>
          </a:p>
        </p:txBody>
      </p:sp>
    </p:spTree>
    <p:extLst>
      <p:ext uri="{BB962C8B-B14F-4D97-AF65-F5344CB8AC3E}">
        <p14:creationId xmlns:p14="http://schemas.microsoft.com/office/powerpoint/2010/main" val="6494873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Topology</a:t>
            </a:r>
            <a:endParaRPr lang="en-GB"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19200" y="2057400"/>
            <a:ext cx="6989228" cy="402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2971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Part 1: Check </a:t>
            </a:r>
            <a:r>
              <a:rPr lang="en-GB" dirty="0" smtClean="0"/>
              <a:t>Connectivity</a:t>
            </a:r>
            <a:endParaRPr lang="en-GB" dirty="0"/>
          </a:p>
        </p:txBody>
      </p:sp>
      <p:sp>
        <p:nvSpPr>
          <p:cNvPr id="3" name="Content Placeholder 2"/>
          <p:cNvSpPr>
            <a:spLocks noGrp="1"/>
          </p:cNvSpPr>
          <p:nvPr>
            <p:ph idx="1"/>
          </p:nvPr>
        </p:nvSpPr>
        <p:spPr/>
        <p:txBody>
          <a:bodyPr>
            <a:normAutofit/>
          </a:bodyPr>
          <a:lstStyle/>
          <a:p>
            <a:r>
              <a:rPr lang="en-GB" dirty="0" smtClean="0"/>
              <a:t>Before </a:t>
            </a:r>
            <a:r>
              <a:rPr lang="en-GB" dirty="0"/>
              <a:t>applying any ACLs to a network, it is important to confirm that we have full </a:t>
            </a:r>
            <a:r>
              <a:rPr lang="en-GB" dirty="0" smtClean="0"/>
              <a:t>connectivity</a:t>
            </a:r>
            <a:r>
              <a:rPr lang="en-GB" dirty="0"/>
              <a:t>. </a:t>
            </a:r>
            <a:endParaRPr lang="en-GB" dirty="0" smtClean="0"/>
          </a:p>
          <a:p>
            <a:r>
              <a:rPr lang="en-GB" dirty="0" smtClean="0"/>
              <a:t>Verify </a:t>
            </a:r>
            <a:r>
              <a:rPr lang="en-GB" dirty="0"/>
              <a:t>that the network has full connectivity by choosing a PC and pinging other devices </a:t>
            </a:r>
            <a:r>
              <a:rPr lang="en-GB" dirty="0" smtClean="0"/>
              <a:t>on </a:t>
            </a:r>
            <a:r>
              <a:rPr lang="en-GB" dirty="0"/>
              <a:t>the network (or by route tracing). </a:t>
            </a:r>
            <a:endParaRPr lang="en-GB" dirty="0" smtClean="0"/>
          </a:p>
          <a:p>
            <a:r>
              <a:rPr lang="en-GB" dirty="0" smtClean="0"/>
              <a:t>A </a:t>
            </a:r>
            <a:r>
              <a:rPr lang="en-GB" dirty="0"/>
              <a:t>confirmation can be in the form of being be able to successfully </a:t>
            </a:r>
            <a:r>
              <a:rPr lang="en-GB" dirty="0" smtClean="0"/>
              <a:t>ping </a:t>
            </a:r>
            <a:r>
              <a:rPr lang="en-GB" dirty="0"/>
              <a:t>every device.</a:t>
            </a:r>
          </a:p>
        </p:txBody>
      </p:sp>
    </p:spTree>
    <p:extLst>
      <p:ext uri="{BB962C8B-B14F-4D97-AF65-F5344CB8AC3E}">
        <p14:creationId xmlns:p14="http://schemas.microsoft.com/office/powerpoint/2010/main" val="18592823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 </a:t>
            </a:r>
            <a:r>
              <a:rPr lang="en-GB" dirty="0" smtClean="0"/>
              <a:t>1: </a:t>
            </a:r>
            <a:r>
              <a:rPr lang="en-GB" dirty="0" smtClean="0"/>
              <a:t>Verify ACL</a:t>
            </a:r>
            <a:endParaRPr lang="en-GB" dirty="0"/>
          </a:p>
        </p:txBody>
      </p:sp>
      <p:sp>
        <p:nvSpPr>
          <p:cNvPr id="3" name="Content Placeholder 2"/>
          <p:cNvSpPr>
            <a:spLocks noGrp="1"/>
          </p:cNvSpPr>
          <p:nvPr>
            <p:ph idx="1"/>
          </p:nvPr>
        </p:nvSpPr>
        <p:spPr/>
        <p:txBody>
          <a:bodyPr>
            <a:normAutofit/>
          </a:bodyPr>
          <a:lstStyle/>
          <a:p>
            <a:r>
              <a:rPr lang="en-GB" dirty="0" smtClean="0"/>
              <a:t>An </a:t>
            </a:r>
            <a:r>
              <a:rPr lang="en-GB" dirty="0"/>
              <a:t>access control list (ACL) can be used to prevent a ping (instead of pinging you may prefer route tracing) </a:t>
            </a:r>
            <a:r>
              <a:rPr lang="en-GB" dirty="0" smtClean="0"/>
              <a:t>from </a:t>
            </a:r>
            <a:r>
              <a:rPr lang="en-GB" dirty="0"/>
              <a:t>reaching hosts on remote networks. </a:t>
            </a:r>
            <a:endParaRPr lang="en-GB" dirty="0" smtClean="0"/>
          </a:p>
          <a:p>
            <a:r>
              <a:rPr lang="en-GB" dirty="0" smtClean="0"/>
              <a:t>We </a:t>
            </a:r>
            <a:r>
              <a:rPr lang="en-GB" dirty="0"/>
              <a:t>may need to find out where the ACL is configured and remove it </a:t>
            </a:r>
            <a:r>
              <a:rPr lang="en-GB" dirty="0" smtClean="0"/>
              <a:t>if </a:t>
            </a:r>
            <a:r>
              <a:rPr lang="en-GB" dirty="0"/>
              <a:t>necessary. </a:t>
            </a:r>
            <a:endParaRPr lang="en-GB" dirty="0" smtClean="0"/>
          </a:p>
          <a:p>
            <a:r>
              <a:rPr lang="en-GB" dirty="0" smtClean="0"/>
              <a:t> </a:t>
            </a:r>
            <a:r>
              <a:rPr lang="en-GB" dirty="0"/>
              <a:t>Verify Local Connectivity and Test Access Control List</a:t>
            </a:r>
          </a:p>
        </p:txBody>
      </p:sp>
    </p:spTree>
    <p:extLst>
      <p:ext uri="{BB962C8B-B14F-4D97-AF65-F5344CB8AC3E}">
        <p14:creationId xmlns:p14="http://schemas.microsoft.com/office/powerpoint/2010/main" val="191226457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 </a:t>
            </a:r>
            <a:r>
              <a:rPr lang="en-GB" dirty="0" smtClean="0"/>
              <a:t>1: </a:t>
            </a:r>
            <a:r>
              <a:rPr lang="en-GB" dirty="0" smtClean="0"/>
              <a:t>Step 1</a:t>
            </a:r>
            <a:endParaRPr lang="en-GB" dirty="0"/>
          </a:p>
        </p:txBody>
      </p:sp>
      <p:sp>
        <p:nvSpPr>
          <p:cNvPr id="3" name="Content Placeholder 2"/>
          <p:cNvSpPr>
            <a:spLocks noGrp="1"/>
          </p:cNvSpPr>
          <p:nvPr>
            <p:ph idx="1"/>
          </p:nvPr>
        </p:nvSpPr>
        <p:spPr/>
        <p:txBody>
          <a:bodyPr>
            <a:normAutofit/>
          </a:bodyPr>
          <a:lstStyle/>
          <a:p>
            <a:r>
              <a:rPr lang="en-GB" dirty="0" smtClean="0"/>
              <a:t>Step </a:t>
            </a:r>
            <a:r>
              <a:rPr lang="en-GB" dirty="0"/>
              <a:t>1: Ping devices on the </a:t>
            </a:r>
            <a:r>
              <a:rPr lang="en-GB" dirty="0">
                <a:solidFill>
                  <a:schemeClr val="accent2">
                    <a:lumMod val="75000"/>
                  </a:schemeClr>
                </a:solidFill>
              </a:rPr>
              <a:t>local network </a:t>
            </a:r>
            <a:r>
              <a:rPr lang="en-GB" dirty="0"/>
              <a:t>to verify connectivity. </a:t>
            </a:r>
          </a:p>
          <a:p>
            <a:pPr lvl="1"/>
            <a:r>
              <a:rPr lang="en-GB" dirty="0" smtClean="0"/>
              <a:t> </a:t>
            </a:r>
            <a:r>
              <a:rPr lang="en-GB" dirty="0"/>
              <a:t>From the command prompt of PC1, ping PC2 (both are in the same LAN); </a:t>
            </a:r>
            <a:endParaRPr lang="en-GB" dirty="0" smtClean="0"/>
          </a:p>
          <a:p>
            <a:pPr lvl="1"/>
            <a:r>
              <a:rPr lang="en-GB" dirty="0" smtClean="0"/>
              <a:t>and </a:t>
            </a:r>
            <a:r>
              <a:rPr lang="en-GB" dirty="0"/>
              <a:t>from the command </a:t>
            </a:r>
            <a:r>
              <a:rPr lang="en-GB" dirty="0" smtClean="0"/>
              <a:t>prompt </a:t>
            </a:r>
            <a:r>
              <a:rPr lang="en-GB" dirty="0"/>
              <a:t>of PC1, ping PC3 (in two different LANs / segments). </a:t>
            </a:r>
            <a:endParaRPr lang="en-GB" dirty="0" smtClean="0"/>
          </a:p>
          <a:p>
            <a:pPr lvl="1"/>
            <a:r>
              <a:rPr lang="en-GB" dirty="0" smtClean="0"/>
              <a:t>Why </a:t>
            </a:r>
            <a:r>
              <a:rPr lang="en-GB" dirty="0"/>
              <a:t>were the pings successful? </a:t>
            </a:r>
          </a:p>
        </p:txBody>
      </p:sp>
      <p:sp>
        <p:nvSpPr>
          <p:cNvPr id="4" name="Rectangle 3"/>
          <p:cNvSpPr/>
          <p:nvPr/>
        </p:nvSpPr>
        <p:spPr>
          <a:xfrm>
            <a:off x="609600" y="4876800"/>
            <a:ext cx="8229600" cy="147732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GB" dirty="0"/>
              <a:t>There is no policy filtering ICMP </a:t>
            </a:r>
            <a:r>
              <a:rPr lang="en-GB" dirty="0" smtClean="0"/>
              <a:t>(Internet Control Messaging Protocol) messages </a:t>
            </a:r>
            <a:r>
              <a:rPr lang="en-GB" dirty="0"/>
              <a:t>(and any other protocol message) between the two local </a:t>
            </a:r>
            <a:r>
              <a:rPr lang="en-GB" dirty="0" smtClean="0"/>
              <a:t>networks</a:t>
            </a:r>
            <a:r>
              <a:rPr lang="en-GB" dirty="0"/>
              <a:t>. </a:t>
            </a:r>
            <a:endParaRPr lang="en-GB" dirty="0" smtClean="0"/>
          </a:p>
          <a:p>
            <a:r>
              <a:rPr lang="en-GB" dirty="0" smtClean="0"/>
              <a:t>There </a:t>
            </a:r>
            <a:r>
              <a:rPr lang="en-GB" dirty="0"/>
              <a:t>is nothing restricting layers 1,2, and 3 technology and protocols, functions or services. </a:t>
            </a:r>
            <a:r>
              <a:rPr lang="en-GB" dirty="0" smtClean="0"/>
              <a:t>(</a:t>
            </a:r>
            <a:r>
              <a:rPr lang="en-GB" dirty="0"/>
              <a:t>physical, data link, and network </a:t>
            </a:r>
            <a:r>
              <a:rPr lang="en-GB" dirty="0" smtClean="0"/>
              <a:t>layers)</a:t>
            </a:r>
          </a:p>
        </p:txBody>
      </p:sp>
    </p:spTree>
    <p:extLst>
      <p:ext uri="{BB962C8B-B14F-4D97-AF65-F5344CB8AC3E}">
        <p14:creationId xmlns:p14="http://schemas.microsoft.com/office/powerpoint/2010/main" val="362695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 1: </a:t>
            </a:r>
            <a:r>
              <a:rPr lang="en-GB" dirty="0" smtClean="0"/>
              <a:t>Step 2</a:t>
            </a:r>
            <a:endParaRPr lang="en-GB" dirty="0"/>
          </a:p>
        </p:txBody>
      </p:sp>
      <p:sp>
        <p:nvSpPr>
          <p:cNvPr id="3" name="Content Placeholder 2"/>
          <p:cNvSpPr>
            <a:spLocks noGrp="1"/>
          </p:cNvSpPr>
          <p:nvPr>
            <p:ph idx="1"/>
          </p:nvPr>
        </p:nvSpPr>
        <p:spPr/>
        <p:txBody>
          <a:bodyPr>
            <a:normAutofit/>
          </a:bodyPr>
          <a:lstStyle/>
          <a:p>
            <a:r>
              <a:rPr lang="en-GB" dirty="0" smtClean="0"/>
              <a:t>Ping </a:t>
            </a:r>
            <a:r>
              <a:rPr lang="en-GB" dirty="0"/>
              <a:t>devices on </a:t>
            </a:r>
            <a:r>
              <a:rPr lang="en-GB" dirty="0">
                <a:solidFill>
                  <a:schemeClr val="accent2">
                    <a:lumMod val="75000"/>
                  </a:schemeClr>
                </a:solidFill>
              </a:rPr>
              <a:t>remote networks</a:t>
            </a:r>
            <a:r>
              <a:rPr lang="en-GB" dirty="0"/>
              <a:t> to test ACL functionality. </a:t>
            </a:r>
          </a:p>
          <a:p>
            <a:pPr lvl="1"/>
            <a:r>
              <a:rPr lang="en-GB" dirty="0" smtClean="0"/>
              <a:t>From </a:t>
            </a:r>
            <a:r>
              <a:rPr lang="en-GB" dirty="0"/>
              <a:t>the command prompt of PC1, ping PC4 (which is in a remote network); </a:t>
            </a:r>
            <a:endParaRPr lang="en-GB" dirty="0" smtClean="0"/>
          </a:p>
          <a:p>
            <a:pPr lvl="1"/>
            <a:r>
              <a:rPr lang="en-GB" dirty="0" smtClean="0"/>
              <a:t>and </a:t>
            </a:r>
            <a:r>
              <a:rPr lang="en-GB" dirty="0"/>
              <a:t>from the command </a:t>
            </a:r>
            <a:r>
              <a:rPr lang="en-GB" dirty="0" smtClean="0"/>
              <a:t>prompt </a:t>
            </a:r>
            <a:r>
              <a:rPr lang="en-GB" dirty="0"/>
              <a:t>of PC1, ping the DNS Server (the DNS server is also in a </a:t>
            </a:r>
            <a:r>
              <a:rPr lang="en-GB" dirty="0">
                <a:solidFill>
                  <a:schemeClr val="accent2">
                    <a:lumMod val="75000"/>
                  </a:schemeClr>
                </a:solidFill>
              </a:rPr>
              <a:t>remote network</a:t>
            </a:r>
            <a:r>
              <a:rPr lang="en-GB" dirty="0"/>
              <a:t>). </a:t>
            </a:r>
            <a:endParaRPr lang="en-GB" dirty="0" smtClean="0"/>
          </a:p>
          <a:p>
            <a:pPr lvl="1"/>
            <a:r>
              <a:rPr lang="en-GB" dirty="0"/>
              <a:t>Why did the pings fail? Where did the pings stop? (Hint: Use simulation mode or view the router </a:t>
            </a:r>
            <a:r>
              <a:rPr lang="en-GB" dirty="0" smtClean="0"/>
              <a:t>configurations </a:t>
            </a:r>
            <a:r>
              <a:rPr lang="en-GB" dirty="0"/>
              <a:t>to investigate.) </a:t>
            </a:r>
            <a:endParaRPr lang="en-GB" dirty="0" smtClean="0"/>
          </a:p>
          <a:p>
            <a:pPr lvl="1"/>
            <a:r>
              <a:rPr lang="en-GB" dirty="0" smtClean="0"/>
              <a:t>You </a:t>
            </a:r>
            <a:r>
              <a:rPr lang="en-GB" dirty="0"/>
              <a:t>may also repeat these steps and use PC2 to ping PC4 and DNS </a:t>
            </a:r>
            <a:r>
              <a:rPr lang="en-GB" dirty="0" smtClean="0"/>
              <a:t>Server</a:t>
            </a:r>
            <a:r>
              <a:rPr lang="en-GB" dirty="0"/>
              <a:t>.</a:t>
            </a:r>
          </a:p>
        </p:txBody>
      </p:sp>
      <p:sp>
        <p:nvSpPr>
          <p:cNvPr id="4" name="Rectangle 3"/>
          <p:cNvSpPr/>
          <p:nvPr/>
        </p:nvSpPr>
        <p:spPr>
          <a:xfrm>
            <a:off x="990600" y="5505271"/>
            <a:ext cx="73914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GB" dirty="0"/>
              <a:t>The pings fail because R1 is configured with an ACL </a:t>
            </a:r>
            <a:r>
              <a:rPr lang="en-GB" dirty="0" smtClean="0"/>
              <a:t>that denies </a:t>
            </a:r>
            <a:r>
              <a:rPr lang="en-GB" dirty="0"/>
              <a:t>any ping from exiting the serial 0/0/0 </a:t>
            </a:r>
            <a:r>
              <a:rPr lang="en-GB" dirty="0" smtClean="0"/>
              <a:t>interface</a:t>
            </a:r>
            <a:r>
              <a:rPr lang="en-GB" dirty="0"/>
              <a:t>. This ACL does not affect 192.168.11.0/24. </a:t>
            </a:r>
            <a:r>
              <a:rPr lang="en-GB" dirty="0" smtClean="0"/>
              <a:t>(S0/0/0 </a:t>
            </a:r>
            <a:r>
              <a:rPr lang="en-GB" dirty="0"/>
              <a:t>means the serial interface on slot 0, card 0, port </a:t>
            </a:r>
            <a:r>
              <a:rPr lang="en-GB" dirty="0" smtClean="0"/>
              <a:t>0)</a:t>
            </a:r>
            <a:endParaRPr lang="en-GB" dirty="0"/>
          </a:p>
        </p:txBody>
      </p:sp>
    </p:spTree>
    <p:extLst>
      <p:ext uri="{BB962C8B-B14F-4D97-AF65-F5344CB8AC3E}">
        <p14:creationId xmlns:p14="http://schemas.microsoft.com/office/powerpoint/2010/main" val="205458278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Part 2: Remove ACL and Repeat Test</a:t>
            </a:r>
            <a:endParaRPr lang="en-GB" dirty="0"/>
          </a:p>
        </p:txBody>
      </p:sp>
      <p:sp>
        <p:nvSpPr>
          <p:cNvPr id="3" name="Content Placeholder 2"/>
          <p:cNvSpPr>
            <a:spLocks noGrp="1"/>
          </p:cNvSpPr>
          <p:nvPr>
            <p:ph idx="1"/>
          </p:nvPr>
        </p:nvSpPr>
        <p:spPr/>
        <p:txBody>
          <a:bodyPr>
            <a:normAutofit fontScale="70000" lnSpcReduction="20000"/>
          </a:bodyPr>
          <a:lstStyle/>
          <a:p>
            <a:r>
              <a:rPr lang="en-GB" dirty="0" smtClean="0"/>
              <a:t>Step </a:t>
            </a:r>
            <a:r>
              <a:rPr lang="en-GB" dirty="0"/>
              <a:t>1: Use show commands to investigate the ACL configuration. </a:t>
            </a:r>
            <a:r>
              <a:rPr lang="en-GB" dirty="0" smtClean="0"/>
              <a:t> (a)</a:t>
            </a:r>
            <a:endParaRPr lang="en-GB" dirty="0"/>
          </a:p>
          <a:p>
            <a:pPr lvl="1"/>
            <a:r>
              <a:rPr lang="en-GB" dirty="0"/>
              <a:t>Navigate to R1 CLI</a:t>
            </a:r>
            <a:endParaRPr lang="en-GB" dirty="0" smtClean="0"/>
          </a:p>
          <a:p>
            <a:pPr lvl="1"/>
            <a:r>
              <a:rPr lang="en-GB" dirty="0" smtClean="0"/>
              <a:t>To </a:t>
            </a:r>
            <a:r>
              <a:rPr lang="en-GB" dirty="0"/>
              <a:t>quickly view the current ACLs, use show access-lists. </a:t>
            </a:r>
            <a:endParaRPr lang="en-GB" dirty="0" smtClean="0"/>
          </a:p>
          <a:p>
            <a:pPr lvl="1"/>
            <a:r>
              <a:rPr lang="en-GB" dirty="0" smtClean="0"/>
              <a:t>Enter </a:t>
            </a:r>
            <a:r>
              <a:rPr lang="en-GB" dirty="0"/>
              <a:t>the show access-lists command, </a:t>
            </a:r>
            <a:r>
              <a:rPr lang="en-GB" dirty="0" smtClean="0"/>
              <a:t>followed </a:t>
            </a:r>
            <a:r>
              <a:rPr lang="en-GB" dirty="0"/>
              <a:t>by a space and a question mark (?) to view the available options: </a:t>
            </a:r>
          </a:p>
          <a:p>
            <a:pPr lvl="1"/>
            <a:r>
              <a:rPr lang="en-GB" dirty="0" smtClean="0"/>
              <a:t>Enter</a:t>
            </a:r>
          </a:p>
          <a:p>
            <a:pPr lvl="1"/>
            <a:r>
              <a:rPr lang="en-GB" dirty="0" smtClean="0"/>
              <a:t>R1&gt;enable</a:t>
            </a:r>
          </a:p>
          <a:p>
            <a:pPr lvl="1"/>
            <a:r>
              <a:rPr lang="en-GB" dirty="0" smtClean="0"/>
              <a:t>R1#show </a:t>
            </a:r>
            <a:r>
              <a:rPr lang="en-GB" dirty="0"/>
              <a:t>access-lists ? </a:t>
            </a:r>
            <a:r>
              <a:rPr lang="en-GB" dirty="0" smtClean="0"/>
              <a:t>  (? Help)</a:t>
            </a:r>
            <a:endParaRPr lang="en-GB" dirty="0"/>
          </a:p>
          <a:p>
            <a:pPr lvl="1"/>
            <a:r>
              <a:rPr lang="en-GB" dirty="0"/>
              <a:t>  &lt;1-199&gt;  ACL number </a:t>
            </a:r>
          </a:p>
          <a:p>
            <a:pPr lvl="1"/>
            <a:r>
              <a:rPr lang="en-GB" dirty="0"/>
              <a:t>  WORD     ACL name </a:t>
            </a:r>
          </a:p>
          <a:p>
            <a:pPr lvl="1"/>
            <a:r>
              <a:rPr lang="en-GB" dirty="0"/>
              <a:t>  &lt;</a:t>
            </a:r>
            <a:r>
              <a:rPr lang="en-GB" dirty="0" err="1"/>
              <a:t>cr</a:t>
            </a:r>
            <a:r>
              <a:rPr lang="en-GB" dirty="0" smtClean="0"/>
              <a:t>&gt;</a:t>
            </a:r>
          </a:p>
          <a:p>
            <a:pPr lvl="1"/>
            <a:r>
              <a:rPr lang="en-GB" dirty="0" smtClean="0"/>
              <a:t>---</a:t>
            </a:r>
          </a:p>
          <a:p>
            <a:r>
              <a:rPr lang="en-GB" dirty="0">
                <a:solidFill>
                  <a:srgbClr val="0070C0"/>
                </a:solidFill>
              </a:rPr>
              <a:t>R1#show access-lists </a:t>
            </a:r>
          </a:p>
          <a:p>
            <a:pPr lvl="1"/>
            <a:r>
              <a:rPr lang="en-GB" dirty="0">
                <a:solidFill>
                  <a:srgbClr val="0070C0"/>
                </a:solidFill>
              </a:rPr>
              <a:t>Standard IP access list 11</a:t>
            </a:r>
          </a:p>
          <a:p>
            <a:pPr lvl="1"/>
            <a:r>
              <a:rPr lang="en-GB" dirty="0">
                <a:solidFill>
                  <a:srgbClr val="0070C0"/>
                </a:solidFill>
              </a:rPr>
              <a:t>10 deny 192.168.10.0 </a:t>
            </a:r>
            <a:r>
              <a:rPr lang="en-GB" dirty="0" smtClean="0">
                <a:solidFill>
                  <a:srgbClr val="0070C0"/>
                </a:solidFill>
              </a:rPr>
              <a:t>0.0.0.255   (</a:t>
            </a:r>
            <a:r>
              <a:rPr lang="en-GB" dirty="0"/>
              <a:t>This rule blocks all traffic from the subnet </a:t>
            </a:r>
            <a:r>
              <a:rPr lang="en-GB" b="1" dirty="0"/>
              <a:t>192.168.10.0/24</a:t>
            </a:r>
            <a:r>
              <a:rPr lang="en-GB" dirty="0" smtClean="0"/>
              <a:t>.)</a:t>
            </a:r>
            <a:endParaRPr lang="en-GB" dirty="0">
              <a:solidFill>
                <a:srgbClr val="0070C0"/>
              </a:solidFill>
            </a:endParaRPr>
          </a:p>
          <a:p>
            <a:pPr lvl="1"/>
            <a:r>
              <a:rPr lang="en-GB" dirty="0">
                <a:solidFill>
                  <a:srgbClr val="0070C0"/>
                </a:solidFill>
              </a:rPr>
              <a:t>20 permit </a:t>
            </a:r>
            <a:r>
              <a:rPr lang="en-GB" dirty="0" smtClean="0">
                <a:solidFill>
                  <a:srgbClr val="0070C0"/>
                </a:solidFill>
              </a:rPr>
              <a:t>any  (</a:t>
            </a:r>
            <a:r>
              <a:rPr lang="en-GB" dirty="0"/>
              <a:t>This rule allows all other traffic to pass</a:t>
            </a:r>
            <a:r>
              <a:rPr lang="en-GB" dirty="0" smtClean="0"/>
              <a:t>.)</a:t>
            </a:r>
            <a:endParaRPr lang="en-GB" dirty="0">
              <a:solidFill>
                <a:srgbClr val="0070C0"/>
              </a:solidFill>
            </a:endParaRPr>
          </a:p>
        </p:txBody>
      </p:sp>
    </p:spTree>
    <p:extLst>
      <p:ext uri="{BB962C8B-B14F-4D97-AF65-F5344CB8AC3E}">
        <p14:creationId xmlns:p14="http://schemas.microsoft.com/office/powerpoint/2010/main" val="113651126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Part 2: Remove ACL and Repeat Test</a:t>
            </a:r>
          </a:p>
        </p:txBody>
      </p:sp>
      <p:sp>
        <p:nvSpPr>
          <p:cNvPr id="3" name="Content Placeholder 2"/>
          <p:cNvSpPr>
            <a:spLocks noGrp="1"/>
          </p:cNvSpPr>
          <p:nvPr>
            <p:ph idx="1"/>
          </p:nvPr>
        </p:nvSpPr>
        <p:spPr/>
        <p:txBody>
          <a:bodyPr>
            <a:noAutofit/>
          </a:bodyPr>
          <a:lstStyle/>
          <a:p>
            <a:r>
              <a:rPr lang="en-GB" sz="2400" dirty="0" smtClean="0"/>
              <a:t>If </a:t>
            </a:r>
            <a:r>
              <a:rPr lang="en-GB" sz="2400" dirty="0"/>
              <a:t>you know the ACL number or name, you can filter the show output further. </a:t>
            </a:r>
            <a:endParaRPr lang="en-GB" sz="2400" dirty="0" smtClean="0"/>
          </a:p>
          <a:p>
            <a:r>
              <a:rPr lang="en-GB" sz="2400" dirty="0" smtClean="0"/>
              <a:t>However</a:t>
            </a:r>
            <a:r>
              <a:rPr lang="en-GB" sz="2400" dirty="0"/>
              <a:t>, R1 only has one </a:t>
            </a:r>
            <a:r>
              <a:rPr lang="en-GB" sz="2400" dirty="0" smtClean="0"/>
              <a:t>ACL</a:t>
            </a:r>
            <a:r>
              <a:rPr lang="en-GB" sz="2400" dirty="0"/>
              <a:t>; therefore, the show access-lists command will suffice. </a:t>
            </a:r>
          </a:p>
          <a:p>
            <a:pPr lvl="1"/>
            <a:r>
              <a:rPr lang="en-GB" sz="2000" dirty="0"/>
              <a:t>R1#show access-lists  </a:t>
            </a:r>
          </a:p>
          <a:p>
            <a:pPr lvl="1"/>
            <a:r>
              <a:rPr lang="en-GB" sz="2000" dirty="0"/>
              <a:t>Standard IP access list 11 </a:t>
            </a:r>
          </a:p>
          <a:p>
            <a:pPr lvl="1"/>
            <a:r>
              <a:rPr lang="en-GB" sz="2000" dirty="0"/>
              <a:t>    10 deny 192.168.10.0 0.0.0.255 </a:t>
            </a:r>
          </a:p>
          <a:p>
            <a:pPr lvl="1"/>
            <a:r>
              <a:rPr lang="en-GB" sz="2000" dirty="0"/>
              <a:t>    20 permit </a:t>
            </a:r>
            <a:r>
              <a:rPr lang="en-GB" sz="2000" dirty="0" smtClean="0"/>
              <a:t>any</a:t>
            </a:r>
          </a:p>
          <a:p>
            <a:pPr marL="342900" lvl="1" indent="-342900">
              <a:buFont typeface="Arial" pitchFamily="34" charset="0"/>
              <a:buChar char="•"/>
            </a:pPr>
            <a:r>
              <a:rPr lang="en-GB" sz="2400" dirty="0"/>
              <a:t>Can you explain what this ACL can do? Link you answer to the wildcard used (0.0.0.255 – what does such mask do?)</a:t>
            </a:r>
          </a:p>
        </p:txBody>
      </p:sp>
      <p:sp>
        <p:nvSpPr>
          <p:cNvPr id="4" name="Rectangle 3"/>
          <p:cNvSpPr/>
          <p:nvPr/>
        </p:nvSpPr>
        <p:spPr>
          <a:xfrm>
            <a:off x="914400" y="5576888"/>
            <a:ext cx="7772400" cy="120032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GB" dirty="0"/>
              <a:t>The first line of the ACL prevents any packets originating in the 192.168.10.0/24 network, which includes </a:t>
            </a:r>
            <a:r>
              <a:rPr lang="en-GB" dirty="0" smtClean="0"/>
              <a:t>Internet </a:t>
            </a:r>
            <a:r>
              <a:rPr lang="en-GB" dirty="0"/>
              <a:t>Control Message Protocol (ICMP) echoes (ping requests). The second line of the ACL allows all </a:t>
            </a:r>
            <a:r>
              <a:rPr lang="en-GB" dirty="0" smtClean="0"/>
              <a:t>other IP </a:t>
            </a:r>
            <a:r>
              <a:rPr lang="en-GB" dirty="0"/>
              <a:t>traffic from any source to transverse the router.</a:t>
            </a:r>
          </a:p>
        </p:txBody>
      </p:sp>
    </p:spTree>
    <p:extLst>
      <p:ext uri="{BB962C8B-B14F-4D97-AF65-F5344CB8AC3E}">
        <p14:creationId xmlns:p14="http://schemas.microsoft.com/office/powerpoint/2010/main" val="299140119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rgbClr val="FF0000"/>
                </a:solidFill>
              </a:rPr>
              <a:t>Part 2: Remove ACL and Repeat Test</a:t>
            </a:r>
          </a:p>
        </p:txBody>
      </p:sp>
      <p:sp>
        <p:nvSpPr>
          <p:cNvPr id="3" name="Content Placeholder 2"/>
          <p:cNvSpPr>
            <a:spLocks noGrp="1"/>
          </p:cNvSpPr>
          <p:nvPr>
            <p:ph idx="1"/>
          </p:nvPr>
        </p:nvSpPr>
        <p:spPr/>
        <p:txBody>
          <a:bodyPr>
            <a:normAutofit/>
          </a:bodyPr>
          <a:lstStyle/>
          <a:p>
            <a:r>
              <a:rPr lang="en-GB" dirty="0" smtClean="0"/>
              <a:t>(b) Optional</a:t>
            </a:r>
          </a:p>
          <a:p>
            <a:r>
              <a:rPr lang="en-GB" dirty="0"/>
              <a:t>For an ACL to impact router operation, it must be applied to an interface in a specific direction. </a:t>
            </a:r>
            <a:endParaRPr lang="en-GB" dirty="0" smtClean="0"/>
          </a:p>
          <a:p>
            <a:r>
              <a:rPr lang="en-GB" dirty="0" smtClean="0"/>
              <a:t>In </a:t>
            </a:r>
            <a:r>
              <a:rPr lang="en-GB" dirty="0"/>
              <a:t>this scenario, the ACL is used to filter traffic exiting an interface. </a:t>
            </a:r>
            <a:endParaRPr lang="en-GB" dirty="0" smtClean="0"/>
          </a:p>
          <a:p>
            <a:r>
              <a:rPr lang="en-GB" dirty="0" smtClean="0"/>
              <a:t>Therefore</a:t>
            </a:r>
            <a:r>
              <a:rPr lang="en-GB" dirty="0"/>
              <a:t>, all traffic leaving the specified interface of R1 will be inspected against ACL 11.</a:t>
            </a:r>
          </a:p>
        </p:txBody>
      </p:sp>
      <p:sp>
        <p:nvSpPr>
          <p:cNvPr id="4" name="Rectangle 3"/>
          <p:cNvSpPr/>
          <p:nvPr/>
        </p:nvSpPr>
        <p:spPr>
          <a:xfrm>
            <a:off x="533400" y="5038635"/>
            <a:ext cx="8077200"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en-GB" dirty="0"/>
              <a:t>Use show running-</a:t>
            </a:r>
            <a:r>
              <a:rPr lang="en-GB" dirty="0" err="1"/>
              <a:t>config</a:t>
            </a:r>
            <a:r>
              <a:rPr lang="en-GB" dirty="0"/>
              <a:t> to yet view this ACL in the running configuration file? You should also see in </a:t>
            </a:r>
            <a:r>
              <a:rPr lang="en-GB" dirty="0" smtClean="0"/>
              <a:t>which </a:t>
            </a:r>
            <a:r>
              <a:rPr lang="en-GB" dirty="0"/>
              <a:t>direction the ACP is applied. You can also use the </a:t>
            </a:r>
            <a:r>
              <a:rPr lang="en-GB" dirty="0" smtClean="0"/>
              <a:t>command </a:t>
            </a:r>
            <a:r>
              <a:rPr lang="en-GB" dirty="0"/>
              <a:t>show </a:t>
            </a:r>
            <a:r>
              <a:rPr lang="en-GB" dirty="0" err="1"/>
              <a:t>ip</a:t>
            </a:r>
            <a:r>
              <a:rPr lang="en-GB" dirty="0"/>
              <a:t> interface to get such </a:t>
            </a:r>
            <a:r>
              <a:rPr lang="en-GB" dirty="0" smtClean="0"/>
              <a:t>information</a:t>
            </a:r>
            <a:r>
              <a:rPr lang="en-GB" dirty="0"/>
              <a:t>. Outgoing traffic on S0/0/0. </a:t>
            </a:r>
            <a:r>
              <a:rPr lang="en-GB" dirty="0" smtClean="0"/>
              <a:t>(all the red slides)</a:t>
            </a:r>
            <a:endParaRPr lang="en-GB" dirty="0"/>
          </a:p>
        </p:txBody>
      </p:sp>
    </p:spTree>
    <p:extLst>
      <p:ext uri="{BB962C8B-B14F-4D97-AF65-F5344CB8AC3E}">
        <p14:creationId xmlns:p14="http://schemas.microsoft.com/office/powerpoint/2010/main" val="1657846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rgbClr val="FF0000"/>
                </a:solidFill>
              </a:rPr>
              <a:t>Part 2: Remove ACL and Repeat Test</a:t>
            </a:r>
          </a:p>
        </p:txBody>
      </p:sp>
      <p:sp>
        <p:nvSpPr>
          <p:cNvPr id="3" name="Content Placeholder 2"/>
          <p:cNvSpPr>
            <a:spLocks noGrp="1"/>
          </p:cNvSpPr>
          <p:nvPr>
            <p:ph idx="1"/>
          </p:nvPr>
        </p:nvSpPr>
        <p:spPr/>
        <p:txBody>
          <a:bodyPr>
            <a:normAutofit/>
          </a:bodyPr>
          <a:lstStyle/>
          <a:p>
            <a:r>
              <a:rPr lang="en-GB" dirty="0" smtClean="0"/>
              <a:t>(b) Optional</a:t>
            </a:r>
          </a:p>
          <a:p>
            <a:r>
              <a:rPr lang="en-GB" dirty="0"/>
              <a:t>Although you can view IP information with the </a:t>
            </a:r>
            <a:r>
              <a:rPr lang="en-GB" b="1" dirty="0"/>
              <a:t>show </a:t>
            </a:r>
            <a:r>
              <a:rPr lang="en-GB" b="1" dirty="0" err="1"/>
              <a:t>ip</a:t>
            </a:r>
            <a:r>
              <a:rPr lang="en-GB" b="1" dirty="0"/>
              <a:t> interface </a:t>
            </a:r>
            <a:r>
              <a:rPr lang="en-GB" dirty="0"/>
              <a:t>command, it may be more efficient in some situations to simply use the </a:t>
            </a:r>
            <a:r>
              <a:rPr lang="en-GB" b="1" dirty="0"/>
              <a:t>show run </a:t>
            </a:r>
            <a:r>
              <a:rPr lang="en-GB" dirty="0"/>
              <a:t>command. </a:t>
            </a:r>
            <a:endParaRPr lang="en-GB" dirty="0" smtClean="0"/>
          </a:p>
          <a:p>
            <a:r>
              <a:rPr lang="en-GB" dirty="0" smtClean="0"/>
              <a:t>To </a:t>
            </a:r>
            <a:r>
              <a:rPr lang="en-GB" dirty="0"/>
              <a:t>obtain a complete list of interfaces that the ACL that may be applied to, and the list of all ACLs that are configured, use the following command:</a:t>
            </a:r>
          </a:p>
        </p:txBody>
      </p:sp>
    </p:spTree>
    <p:extLst>
      <p:ext uri="{BB962C8B-B14F-4D97-AF65-F5344CB8AC3E}">
        <p14:creationId xmlns:p14="http://schemas.microsoft.com/office/powerpoint/2010/main" val="124815883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rgbClr val="FF0000"/>
                </a:solidFill>
              </a:rPr>
              <a:t>Part 2: Remove ACL and Repeat Test</a:t>
            </a:r>
            <a:endParaRPr lang="en-GB" dirty="0"/>
          </a:p>
        </p:txBody>
      </p:sp>
      <p:sp>
        <p:nvSpPr>
          <p:cNvPr id="3" name="Content Placeholder 2"/>
          <p:cNvSpPr>
            <a:spLocks noGrp="1"/>
          </p:cNvSpPr>
          <p:nvPr>
            <p:ph idx="1"/>
          </p:nvPr>
        </p:nvSpPr>
        <p:spPr>
          <a:xfrm>
            <a:off x="76200" y="1752600"/>
            <a:ext cx="8229600" cy="4373563"/>
          </a:xfrm>
        </p:spPr>
        <p:txBody>
          <a:bodyPr>
            <a:normAutofit/>
          </a:bodyPr>
          <a:lstStyle/>
          <a:p>
            <a:r>
              <a:rPr lang="en-GB" dirty="0" smtClean="0"/>
              <a:t>R1</a:t>
            </a:r>
            <a:r>
              <a:rPr lang="en-GB" dirty="0"/>
              <a:t># show run | include </a:t>
            </a:r>
            <a:r>
              <a:rPr lang="en-GB" dirty="0" err="1"/>
              <a:t>interface|access</a:t>
            </a:r>
            <a:r>
              <a:rPr lang="en-GB" dirty="0"/>
              <a:t> </a:t>
            </a:r>
            <a:endParaRPr lang="en-GB" dirty="0" smtClean="0"/>
          </a:p>
          <a:p>
            <a:pPr lvl="1"/>
            <a:r>
              <a:rPr lang="en-GB" dirty="0" smtClean="0"/>
              <a:t>interface </a:t>
            </a:r>
            <a:r>
              <a:rPr lang="en-GB" dirty="0"/>
              <a:t>GigabitEthernet0/0 </a:t>
            </a:r>
            <a:endParaRPr lang="en-GB" dirty="0" smtClean="0"/>
          </a:p>
          <a:p>
            <a:pPr lvl="1"/>
            <a:r>
              <a:rPr lang="en-GB" dirty="0" smtClean="0"/>
              <a:t>interface </a:t>
            </a:r>
            <a:r>
              <a:rPr lang="en-GB" dirty="0"/>
              <a:t>GigabitEthernet0/1 </a:t>
            </a:r>
            <a:endParaRPr lang="en-GB" dirty="0" smtClean="0"/>
          </a:p>
          <a:p>
            <a:pPr lvl="1"/>
            <a:r>
              <a:rPr lang="en-GB" dirty="0" smtClean="0"/>
              <a:t>interface </a:t>
            </a:r>
            <a:r>
              <a:rPr lang="en-GB" dirty="0"/>
              <a:t>Serial0/0/0 </a:t>
            </a:r>
            <a:endParaRPr lang="en-GB" dirty="0" smtClean="0"/>
          </a:p>
          <a:p>
            <a:pPr lvl="1"/>
            <a:r>
              <a:rPr lang="en-GB" dirty="0" err="1" smtClean="0"/>
              <a:t>ip</a:t>
            </a:r>
            <a:r>
              <a:rPr lang="en-GB" dirty="0" smtClean="0"/>
              <a:t> </a:t>
            </a:r>
            <a:r>
              <a:rPr lang="en-GB" dirty="0"/>
              <a:t>access-group 11 out </a:t>
            </a:r>
            <a:endParaRPr lang="en-GB" dirty="0" smtClean="0"/>
          </a:p>
          <a:p>
            <a:pPr lvl="1"/>
            <a:r>
              <a:rPr lang="en-GB" dirty="0" smtClean="0"/>
              <a:t>interface </a:t>
            </a:r>
            <a:r>
              <a:rPr lang="en-GB" dirty="0"/>
              <a:t>Serial0/0/1 </a:t>
            </a:r>
            <a:endParaRPr lang="en-GB" dirty="0" smtClean="0"/>
          </a:p>
          <a:p>
            <a:pPr lvl="1"/>
            <a:r>
              <a:rPr lang="en-GB" dirty="0" smtClean="0"/>
              <a:t>interface </a:t>
            </a:r>
            <a:r>
              <a:rPr lang="en-GB" dirty="0"/>
              <a:t>Vlan1 </a:t>
            </a:r>
            <a:endParaRPr lang="en-GB" dirty="0" smtClean="0"/>
          </a:p>
          <a:p>
            <a:pPr lvl="1"/>
            <a:r>
              <a:rPr lang="en-GB" dirty="0" smtClean="0"/>
              <a:t>access-list </a:t>
            </a:r>
            <a:r>
              <a:rPr lang="en-GB" dirty="0"/>
              <a:t>11 deny 192.168.10.0 0.0.0.255 </a:t>
            </a:r>
            <a:endParaRPr lang="en-GB" dirty="0" smtClean="0"/>
          </a:p>
          <a:p>
            <a:pPr lvl="1"/>
            <a:r>
              <a:rPr lang="en-GB" dirty="0" smtClean="0"/>
              <a:t>access-list </a:t>
            </a:r>
            <a:r>
              <a:rPr lang="en-GB" dirty="0"/>
              <a:t>11 permit any</a:t>
            </a:r>
          </a:p>
        </p:txBody>
      </p:sp>
      <p:sp>
        <p:nvSpPr>
          <p:cNvPr id="5" name="TextBox 4"/>
          <p:cNvSpPr txBox="1"/>
          <p:nvPr/>
        </p:nvSpPr>
        <p:spPr>
          <a:xfrm>
            <a:off x="4495800" y="2209800"/>
            <a:ext cx="4572000" cy="181588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lvl="0"/>
            <a:r>
              <a:rPr lang="en-GB" sz="1600" b="1" dirty="0" smtClean="0"/>
              <a:t>1) Interfaces </a:t>
            </a:r>
            <a:r>
              <a:rPr lang="en-GB" sz="1600" b="1" dirty="0"/>
              <a:t>Configuration:</a:t>
            </a:r>
            <a:endParaRPr lang="en-GB" sz="1600" dirty="0"/>
          </a:p>
          <a:p>
            <a:pPr lvl="1"/>
            <a:r>
              <a:rPr lang="en-GB" sz="1600" dirty="0"/>
              <a:t>The router has multiple interfaces:</a:t>
            </a:r>
          </a:p>
          <a:p>
            <a:pPr lvl="2"/>
            <a:r>
              <a:rPr lang="en-GB" sz="1600" dirty="0"/>
              <a:t>GigabitEthernet0/0</a:t>
            </a:r>
            <a:endParaRPr lang="en-GB" sz="2400" dirty="0"/>
          </a:p>
          <a:p>
            <a:pPr lvl="2"/>
            <a:r>
              <a:rPr lang="en-GB" sz="1600" dirty="0"/>
              <a:t>GigabitEthernet0/1</a:t>
            </a:r>
            <a:endParaRPr lang="en-GB" sz="2400" dirty="0"/>
          </a:p>
          <a:p>
            <a:pPr lvl="2"/>
            <a:r>
              <a:rPr lang="en-GB" sz="1600" dirty="0"/>
              <a:t>Serial0/0/0</a:t>
            </a:r>
            <a:endParaRPr lang="en-GB" sz="2400" dirty="0"/>
          </a:p>
          <a:p>
            <a:pPr lvl="2"/>
            <a:r>
              <a:rPr lang="en-GB" sz="1600" dirty="0"/>
              <a:t>Serial0/0/1</a:t>
            </a:r>
            <a:endParaRPr lang="en-GB" sz="2400" dirty="0"/>
          </a:p>
          <a:p>
            <a:pPr lvl="2"/>
            <a:r>
              <a:rPr lang="en-GB" sz="1100" dirty="0"/>
              <a:t>Vlan1</a:t>
            </a:r>
            <a:r>
              <a:rPr lang="en-GB" sz="1600" dirty="0"/>
              <a:t> (likely a management VLAN</a:t>
            </a:r>
            <a:r>
              <a:rPr lang="en-GB" sz="1600" dirty="0" smtClean="0"/>
              <a:t>)</a:t>
            </a:r>
            <a:endParaRPr lang="en-GB" sz="1600" dirty="0"/>
          </a:p>
        </p:txBody>
      </p:sp>
      <p:sp>
        <p:nvSpPr>
          <p:cNvPr id="7" name="TextBox 6"/>
          <p:cNvSpPr txBox="1"/>
          <p:nvPr/>
        </p:nvSpPr>
        <p:spPr>
          <a:xfrm>
            <a:off x="4334301" y="4737318"/>
            <a:ext cx="4724400" cy="1815882"/>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lvl="0"/>
            <a:r>
              <a:rPr lang="en-GB" sz="1600" b="1" dirty="0" smtClean="0"/>
              <a:t>2) Access </a:t>
            </a:r>
            <a:r>
              <a:rPr lang="en-GB" sz="1600" b="1" dirty="0"/>
              <a:t>Control List (ACL) Implementation:</a:t>
            </a:r>
            <a:endParaRPr lang="en-GB" sz="1600" dirty="0"/>
          </a:p>
          <a:p>
            <a:pPr lvl="1"/>
            <a:r>
              <a:rPr lang="en-GB" sz="1600" dirty="0"/>
              <a:t>An ACL numbered </a:t>
            </a:r>
            <a:r>
              <a:rPr lang="en-GB" sz="1600" b="1" dirty="0"/>
              <a:t>11</a:t>
            </a:r>
            <a:r>
              <a:rPr lang="en-GB" sz="1600" dirty="0"/>
              <a:t> is created.</a:t>
            </a:r>
          </a:p>
          <a:p>
            <a:pPr lvl="1"/>
            <a:r>
              <a:rPr lang="en-GB" sz="1600" dirty="0"/>
              <a:t>The rule </a:t>
            </a:r>
            <a:r>
              <a:rPr lang="en-GB" sz="1100" dirty="0"/>
              <a:t>access-list 11 deny 192.168.10.0 0.0.0.255</a:t>
            </a:r>
            <a:r>
              <a:rPr lang="en-GB" sz="1600" dirty="0"/>
              <a:t> blocks all traffic from the subnet </a:t>
            </a:r>
            <a:r>
              <a:rPr lang="en-GB" sz="1600" b="1" dirty="0"/>
              <a:t>192.168.10.0/24</a:t>
            </a:r>
            <a:r>
              <a:rPr lang="en-GB" sz="1600" dirty="0"/>
              <a:t>.</a:t>
            </a:r>
          </a:p>
          <a:p>
            <a:pPr lvl="1"/>
            <a:r>
              <a:rPr lang="en-GB" sz="1600" dirty="0"/>
              <a:t>The rule </a:t>
            </a:r>
            <a:r>
              <a:rPr lang="en-GB" sz="1100" dirty="0"/>
              <a:t>access-list 11 permit any</a:t>
            </a:r>
            <a:r>
              <a:rPr lang="en-GB" sz="1600" dirty="0"/>
              <a:t> allows all other traffic</a:t>
            </a:r>
            <a:r>
              <a:rPr lang="en-GB" sz="1600" dirty="0" smtClean="0"/>
              <a:t>.</a:t>
            </a:r>
            <a:endParaRPr lang="en-GB" sz="1600" dirty="0"/>
          </a:p>
        </p:txBody>
      </p:sp>
      <p:sp>
        <p:nvSpPr>
          <p:cNvPr id="8" name="TextBox 7"/>
          <p:cNvSpPr txBox="1"/>
          <p:nvPr/>
        </p:nvSpPr>
        <p:spPr>
          <a:xfrm>
            <a:off x="228601" y="5181600"/>
            <a:ext cx="4105700" cy="1569660"/>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lvl="0"/>
            <a:r>
              <a:rPr lang="en-GB" sz="1600" b="1" dirty="0" smtClean="0"/>
              <a:t>3) Applying </a:t>
            </a:r>
            <a:r>
              <a:rPr lang="en-GB" sz="1600" b="1" dirty="0"/>
              <a:t>the ACL:</a:t>
            </a:r>
            <a:endParaRPr lang="en-GB" sz="1600" dirty="0"/>
          </a:p>
          <a:p>
            <a:pPr lvl="1"/>
            <a:r>
              <a:rPr lang="en-GB" sz="1600" dirty="0"/>
              <a:t>The ACL </a:t>
            </a:r>
            <a:r>
              <a:rPr lang="en-GB" sz="1600" b="1" dirty="0"/>
              <a:t>11</a:t>
            </a:r>
            <a:r>
              <a:rPr lang="en-GB" sz="1600" dirty="0"/>
              <a:t> is applied </a:t>
            </a:r>
            <a:r>
              <a:rPr lang="en-GB" sz="1600" b="1" dirty="0"/>
              <a:t>outbound</a:t>
            </a:r>
            <a:r>
              <a:rPr lang="en-GB" sz="1600" dirty="0"/>
              <a:t> on </a:t>
            </a:r>
            <a:r>
              <a:rPr lang="en-GB" sz="1100" dirty="0"/>
              <a:t>Serial0/0/0</a:t>
            </a:r>
            <a:r>
              <a:rPr lang="en-GB" sz="1600" dirty="0"/>
              <a:t> using </a:t>
            </a:r>
            <a:r>
              <a:rPr lang="en-GB" sz="1100" dirty="0" err="1"/>
              <a:t>ip</a:t>
            </a:r>
            <a:r>
              <a:rPr lang="en-GB" sz="1100" dirty="0"/>
              <a:t> access-group 11 out</a:t>
            </a:r>
            <a:r>
              <a:rPr lang="en-GB" sz="1600" dirty="0"/>
              <a:t>, meaning traffic leaving this interface is filtered based on the ACL</a:t>
            </a:r>
            <a:r>
              <a:rPr lang="en-GB" sz="1600" dirty="0" smtClean="0"/>
              <a:t>.</a:t>
            </a:r>
            <a:endParaRPr lang="en-GB" sz="1600" dirty="0"/>
          </a:p>
        </p:txBody>
      </p:sp>
    </p:spTree>
    <p:extLst>
      <p:ext uri="{BB962C8B-B14F-4D97-AF65-F5344CB8AC3E}">
        <p14:creationId xmlns:p14="http://schemas.microsoft.com/office/powerpoint/2010/main" val="34269689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99574" y="1752600"/>
            <a:ext cx="7744851"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950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solidFill>
                  <a:srgbClr val="FF0000"/>
                </a:solidFill>
              </a:rPr>
              <a:t>Part 2: Remove ACL and Repeat Test</a:t>
            </a:r>
            <a:endParaRPr lang="en-GB" dirty="0"/>
          </a:p>
        </p:txBody>
      </p:sp>
      <p:sp>
        <p:nvSpPr>
          <p:cNvPr id="3" name="Content Placeholder 2"/>
          <p:cNvSpPr>
            <a:spLocks noGrp="1"/>
          </p:cNvSpPr>
          <p:nvPr>
            <p:ph idx="1"/>
          </p:nvPr>
        </p:nvSpPr>
        <p:spPr/>
        <p:txBody>
          <a:bodyPr/>
          <a:lstStyle/>
          <a:p>
            <a:r>
              <a:rPr lang="en-GB" dirty="0"/>
              <a:t>The second pipe symbol ‘|” creates an OR condition that matches ‘interface’ OR ‘access’. It is important that no spaces are included in the OR condition. Use one or both of these commands to find information about the ACL</a:t>
            </a:r>
            <a:r>
              <a:rPr lang="en-GB" dirty="0" smtClean="0"/>
              <a:t>.</a:t>
            </a:r>
          </a:p>
          <a:p>
            <a:r>
              <a:rPr lang="en-GB" dirty="0"/>
              <a:t>To which interface and in what direction is the ACL applied</a:t>
            </a:r>
            <a:r>
              <a:rPr lang="en-GB" dirty="0" smtClean="0"/>
              <a:t>?</a:t>
            </a:r>
          </a:p>
          <a:p>
            <a:endParaRPr lang="en-GB" dirty="0"/>
          </a:p>
        </p:txBody>
      </p:sp>
      <p:sp>
        <p:nvSpPr>
          <p:cNvPr id="4" name="Rectangle 3"/>
          <p:cNvSpPr/>
          <p:nvPr/>
        </p:nvSpPr>
        <p:spPr>
          <a:xfrm>
            <a:off x="2438400" y="4572000"/>
            <a:ext cx="44196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GB" sz="2400" dirty="0"/>
              <a:t>Serial 0/0/0, outgoing </a:t>
            </a:r>
            <a:r>
              <a:rPr lang="en-GB" sz="2400" dirty="0" smtClean="0"/>
              <a:t>traffic</a:t>
            </a:r>
            <a:endParaRPr lang="en-GB" sz="2400" dirty="0"/>
          </a:p>
        </p:txBody>
      </p:sp>
    </p:spTree>
    <p:extLst>
      <p:ext uri="{BB962C8B-B14F-4D97-AF65-F5344CB8AC3E}">
        <p14:creationId xmlns:p14="http://schemas.microsoft.com/office/powerpoint/2010/main" val="287297335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Part 2: Remove </a:t>
            </a:r>
            <a:r>
              <a:rPr lang="en-GB" dirty="0" smtClean="0"/>
              <a:t>Access List 11</a:t>
            </a:r>
            <a:endParaRPr lang="en-GB" dirty="0"/>
          </a:p>
        </p:txBody>
      </p:sp>
      <p:sp>
        <p:nvSpPr>
          <p:cNvPr id="3" name="Content Placeholder 2"/>
          <p:cNvSpPr>
            <a:spLocks noGrp="1"/>
          </p:cNvSpPr>
          <p:nvPr>
            <p:ph idx="1"/>
          </p:nvPr>
        </p:nvSpPr>
        <p:spPr/>
        <p:txBody>
          <a:bodyPr>
            <a:normAutofit/>
          </a:bodyPr>
          <a:lstStyle/>
          <a:p>
            <a:r>
              <a:rPr lang="en-GB" dirty="0" smtClean="0"/>
              <a:t>Step </a:t>
            </a:r>
            <a:r>
              <a:rPr lang="en-GB" dirty="0"/>
              <a:t>2: Remove access list 11 from the configuration </a:t>
            </a:r>
          </a:p>
          <a:p>
            <a:pPr lvl="1"/>
            <a:r>
              <a:rPr lang="en-GB" dirty="0"/>
              <a:t>You can remove ACLs from the configuration by issuing the no access list [number of the ACL] command. </a:t>
            </a:r>
          </a:p>
          <a:p>
            <a:pPr lvl="1"/>
            <a:r>
              <a:rPr lang="en-GB" dirty="0"/>
              <a:t>The no access-list command deletes all ACLs configured on the router. The no access-list [number of the </a:t>
            </a:r>
            <a:r>
              <a:rPr lang="en-GB" dirty="0" smtClean="0"/>
              <a:t>ACL</a:t>
            </a:r>
            <a:r>
              <a:rPr lang="en-GB" dirty="0"/>
              <a:t>] command removes only a specific ACL. </a:t>
            </a:r>
          </a:p>
        </p:txBody>
      </p:sp>
    </p:spTree>
    <p:extLst>
      <p:ext uri="{BB962C8B-B14F-4D97-AF65-F5344CB8AC3E}">
        <p14:creationId xmlns:p14="http://schemas.microsoft.com/office/powerpoint/2010/main" val="385309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Part 2: Remove Access List 11</a:t>
            </a:r>
          </a:p>
        </p:txBody>
      </p:sp>
      <p:sp>
        <p:nvSpPr>
          <p:cNvPr id="3" name="Content Placeholder 2"/>
          <p:cNvSpPr>
            <a:spLocks noGrp="1"/>
          </p:cNvSpPr>
          <p:nvPr>
            <p:ph idx="1"/>
          </p:nvPr>
        </p:nvSpPr>
        <p:spPr/>
        <p:txBody>
          <a:bodyPr>
            <a:normAutofit/>
          </a:bodyPr>
          <a:lstStyle/>
          <a:p>
            <a:pPr marL="514350" indent="-514350">
              <a:buFont typeface="+mj-lt"/>
              <a:buAutoNum type="alphaLcPeriod"/>
            </a:pPr>
            <a:r>
              <a:rPr lang="en-GB" dirty="0" smtClean="0"/>
              <a:t>Under </a:t>
            </a:r>
            <a:r>
              <a:rPr lang="en-GB" dirty="0"/>
              <a:t>the Serial0/0/0 interface, remove access-list 11 previously applied to the interface as an outgoing </a:t>
            </a:r>
            <a:r>
              <a:rPr lang="en-GB" dirty="0" smtClean="0"/>
              <a:t>filter</a:t>
            </a:r>
            <a:r>
              <a:rPr lang="en-GB" dirty="0"/>
              <a:t>: </a:t>
            </a:r>
          </a:p>
          <a:p>
            <a:pPr marL="914400" lvl="1" indent="-514350">
              <a:buFont typeface="+mj-lt"/>
              <a:buAutoNum type="alphaLcPeriod"/>
            </a:pPr>
            <a:r>
              <a:rPr lang="en-GB" dirty="0" smtClean="0"/>
              <a:t>R1#configure</a:t>
            </a:r>
          </a:p>
          <a:p>
            <a:pPr marL="914400" lvl="1" indent="-514350">
              <a:buFont typeface="+mj-lt"/>
              <a:buAutoNum type="alphaLcPeriod"/>
            </a:pPr>
            <a:r>
              <a:rPr lang="en-GB" dirty="0" smtClean="0"/>
              <a:t>R1(</a:t>
            </a:r>
            <a:r>
              <a:rPr lang="en-GB" dirty="0" err="1" smtClean="0"/>
              <a:t>config</a:t>
            </a:r>
            <a:r>
              <a:rPr lang="en-GB" dirty="0"/>
              <a:t>)# </a:t>
            </a:r>
            <a:r>
              <a:rPr lang="en-GB" dirty="0" err="1"/>
              <a:t>int</a:t>
            </a:r>
            <a:r>
              <a:rPr lang="en-GB" dirty="0"/>
              <a:t> se0/0/0 </a:t>
            </a:r>
          </a:p>
          <a:p>
            <a:pPr marL="914400" lvl="1" indent="-514350">
              <a:buFont typeface="+mj-lt"/>
              <a:buAutoNum type="alphaLcPeriod"/>
            </a:pPr>
            <a:r>
              <a:rPr lang="en-GB" dirty="0" smtClean="0"/>
              <a:t>R1(</a:t>
            </a:r>
            <a:r>
              <a:rPr lang="en-GB" dirty="0" err="1" smtClean="0"/>
              <a:t>config</a:t>
            </a:r>
            <a:r>
              <a:rPr lang="en-GB" dirty="0" smtClean="0"/>
              <a:t>-if</a:t>
            </a:r>
            <a:r>
              <a:rPr lang="en-GB" dirty="0"/>
              <a:t>)#no </a:t>
            </a:r>
            <a:r>
              <a:rPr lang="en-GB" dirty="0" err="1"/>
              <a:t>ip</a:t>
            </a:r>
            <a:r>
              <a:rPr lang="en-GB" dirty="0"/>
              <a:t> access-group 11 out </a:t>
            </a:r>
            <a:endParaRPr lang="en-GB" dirty="0" smtClean="0"/>
          </a:p>
          <a:p>
            <a:pPr marL="514350" indent="-514350">
              <a:buFont typeface="+mj-lt"/>
              <a:buAutoNum type="alphaLcPeriod"/>
            </a:pPr>
            <a:r>
              <a:rPr lang="en-GB" dirty="0" smtClean="0"/>
              <a:t>In </a:t>
            </a:r>
            <a:r>
              <a:rPr lang="en-GB" dirty="0"/>
              <a:t>global configuration mode, remove the ACL by entering the following command: </a:t>
            </a:r>
          </a:p>
          <a:p>
            <a:pPr marL="914400" lvl="1" indent="-514350">
              <a:buFont typeface="+mj-lt"/>
              <a:buAutoNum type="alphaLcPeriod"/>
            </a:pPr>
            <a:r>
              <a:rPr lang="en-GB" dirty="0"/>
              <a:t>R1(</a:t>
            </a:r>
            <a:r>
              <a:rPr lang="en-GB" dirty="0" err="1"/>
              <a:t>config</a:t>
            </a:r>
            <a:r>
              <a:rPr lang="en-GB" dirty="0"/>
              <a:t>)# no access-list 11 </a:t>
            </a:r>
          </a:p>
          <a:p>
            <a:pPr marL="514350" indent="-514350">
              <a:buFont typeface="+mj-lt"/>
              <a:buAutoNum type="alphaLcPeriod"/>
            </a:pPr>
            <a:r>
              <a:rPr lang="en-GB" dirty="0" smtClean="0"/>
              <a:t>Verify </a:t>
            </a:r>
            <a:r>
              <a:rPr lang="en-GB" dirty="0"/>
              <a:t>that PC1 can now ping the DNS Server and PC4.</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295400"/>
            <a:ext cx="6172200" cy="4856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451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Week 9 lab – part 2</a:t>
            </a:r>
            <a:endParaRPr lang="en-GB" dirty="0"/>
          </a:p>
        </p:txBody>
      </p:sp>
      <p:sp>
        <p:nvSpPr>
          <p:cNvPr id="5" name="Text Placeholder 4"/>
          <p:cNvSpPr>
            <a:spLocks noGrp="1"/>
          </p:cNvSpPr>
          <p:nvPr>
            <p:ph type="body" idx="1"/>
          </p:nvPr>
        </p:nvSpPr>
        <p:spPr/>
        <p:txBody>
          <a:bodyPr/>
          <a:lstStyle/>
          <a:p>
            <a:r>
              <a:rPr lang="en-GB" dirty="0" smtClean="0">
                <a:solidFill>
                  <a:srgbClr val="FF0000"/>
                </a:solidFill>
              </a:rPr>
              <a:t>Configuring IP4 </a:t>
            </a:r>
            <a:r>
              <a:rPr lang="en-GB" dirty="0" err="1" smtClean="0">
                <a:solidFill>
                  <a:srgbClr val="FF0000"/>
                </a:solidFill>
              </a:rPr>
              <a:t>acl</a:t>
            </a:r>
            <a:endParaRPr lang="en-GB" dirty="0">
              <a:solidFill>
                <a:srgbClr val="FF0000"/>
              </a:solidFill>
            </a:endParaRPr>
          </a:p>
        </p:txBody>
      </p:sp>
    </p:spTree>
    <p:extLst>
      <p:ext uri="{BB962C8B-B14F-4D97-AF65-F5344CB8AC3E}">
        <p14:creationId xmlns:p14="http://schemas.microsoft.com/office/powerpoint/2010/main" val="160157422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topology</a:t>
            </a:r>
            <a:endParaRPr lang="en-GB"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643064"/>
            <a:ext cx="6553200" cy="5049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78147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Addressing table</a:t>
            </a:r>
            <a:endParaRPr lang="en-GB"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79165436"/>
              </p:ext>
            </p:extLst>
          </p:nvPr>
        </p:nvGraphicFramePr>
        <p:xfrm>
          <a:off x="304800" y="1676400"/>
          <a:ext cx="8610600" cy="4956170"/>
        </p:xfrm>
        <a:graphic>
          <a:graphicData uri="http://schemas.openxmlformats.org/drawingml/2006/table">
            <a:tbl>
              <a:tblPr/>
              <a:tblGrid>
                <a:gridCol w="1722120"/>
                <a:gridCol w="1722120"/>
                <a:gridCol w="1722120"/>
                <a:gridCol w="1722120"/>
                <a:gridCol w="1722120"/>
              </a:tblGrid>
              <a:tr h="355210">
                <a:tc>
                  <a:txBody>
                    <a:bodyPr/>
                    <a:lstStyle/>
                    <a:p>
                      <a:pPr algn="ctr" fontAlgn="t"/>
                      <a:r>
                        <a:rPr lang="en-GB" sz="1400" b="1" dirty="0">
                          <a:solidFill>
                            <a:srgbClr val="111111"/>
                          </a:solidFill>
                          <a:effectLst/>
                          <a:latin typeface="inherit"/>
                        </a:rPr>
                        <a:t>Device</a:t>
                      </a:r>
                    </a:p>
                  </a:txBody>
                  <a:tcPr marL="60744" marR="60744" marT="40496" marB="40496">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DBE5F1"/>
                    </a:solidFill>
                  </a:tcPr>
                </a:tc>
                <a:tc>
                  <a:txBody>
                    <a:bodyPr/>
                    <a:lstStyle/>
                    <a:p>
                      <a:pPr algn="ctr" fontAlgn="t"/>
                      <a:r>
                        <a:rPr lang="en-GB" sz="1400" b="1" dirty="0">
                          <a:solidFill>
                            <a:srgbClr val="111111"/>
                          </a:solidFill>
                          <a:effectLst/>
                          <a:latin typeface="inherit"/>
                        </a:rPr>
                        <a:t>Interface</a:t>
                      </a:r>
                    </a:p>
                  </a:txBody>
                  <a:tcPr marL="60744" marR="60744" marT="40496" marB="40496">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DBE5F1"/>
                    </a:solidFill>
                  </a:tcPr>
                </a:tc>
                <a:tc>
                  <a:txBody>
                    <a:bodyPr/>
                    <a:lstStyle/>
                    <a:p>
                      <a:pPr algn="ctr" fontAlgn="t"/>
                      <a:r>
                        <a:rPr lang="en-GB" sz="1400" b="1" dirty="0">
                          <a:solidFill>
                            <a:srgbClr val="111111"/>
                          </a:solidFill>
                          <a:effectLst/>
                          <a:latin typeface="inherit"/>
                        </a:rPr>
                        <a:t>IP Address</a:t>
                      </a:r>
                    </a:p>
                  </a:txBody>
                  <a:tcPr marL="60744" marR="60744" marT="40496" marB="40496">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DBE5F1"/>
                    </a:solidFill>
                  </a:tcPr>
                </a:tc>
                <a:tc>
                  <a:txBody>
                    <a:bodyPr/>
                    <a:lstStyle/>
                    <a:p>
                      <a:pPr algn="ctr" fontAlgn="t"/>
                      <a:r>
                        <a:rPr lang="en-GB" sz="1400" b="1" dirty="0">
                          <a:solidFill>
                            <a:srgbClr val="111111"/>
                          </a:solidFill>
                          <a:effectLst/>
                          <a:latin typeface="inherit"/>
                        </a:rPr>
                        <a:t>Subnet Mask</a:t>
                      </a:r>
                    </a:p>
                  </a:txBody>
                  <a:tcPr marL="60744" marR="60744" marT="40496" marB="40496">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DBE5F1"/>
                    </a:solidFill>
                  </a:tcPr>
                </a:tc>
                <a:tc>
                  <a:txBody>
                    <a:bodyPr/>
                    <a:lstStyle/>
                    <a:p>
                      <a:pPr algn="ctr" fontAlgn="t"/>
                      <a:r>
                        <a:rPr lang="en-GB" sz="1400" b="1" dirty="0">
                          <a:solidFill>
                            <a:srgbClr val="111111"/>
                          </a:solidFill>
                          <a:effectLst/>
                          <a:latin typeface="inherit"/>
                        </a:rPr>
                        <a:t>Default Gateway</a:t>
                      </a:r>
                    </a:p>
                  </a:txBody>
                  <a:tcPr marL="60744" marR="60744" marT="40496" marB="40496">
                    <a:lnL w="9525" cap="flat" cmpd="sng" algn="ctr">
                      <a:solidFill>
                        <a:srgbClr val="111111"/>
                      </a:solidFill>
                      <a:prstDash val="solid"/>
                      <a:round/>
                      <a:headEnd type="none" w="med" len="med"/>
                      <a:tailEnd type="none" w="med" len="med"/>
                    </a:lnL>
                    <a:lnR>
                      <a:noFill/>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DBE5F1"/>
                    </a:solidFill>
                  </a:tcPr>
                </a:tc>
              </a:tr>
              <a:tr h="328640">
                <a:tc rowSpan="4">
                  <a:txBody>
                    <a:bodyPr/>
                    <a:lstStyle/>
                    <a:p>
                      <a:pPr algn="l" fontAlgn="base"/>
                      <a:r>
                        <a:rPr lang="en-GB" sz="1600" dirty="0">
                          <a:effectLst/>
                        </a:rPr>
                        <a:t>R1</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a:effectLst/>
                        </a:rPr>
                        <a:t>G0/0</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a:effectLst/>
                        </a:rPr>
                        <a:t>192.168.10.1</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255.255.255.0</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rowSpan="4">
                  <a:txBody>
                    <a:bodyPr/>
                    <a:lstStyle/>
                    <a:p>
                      <a:pPr algn="l" fontAlgn="base"/>
                      <a:r>
                        <a:rPr lang="en-GB" sz="1600">
                          <a:effectLst/>
                        </a:rPr>
                        <a:t>N/A</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r h="328640">
                <a:tc vMerge="1">
                  <a:txBody>
                    <a:bodyPr/>
                    <a:lstStyle/>
                    <a:p>
                      <a:endParaRPr lang="en-GB"/>
                    </a:p>
                  </a:txBody>
                  <a:tcPr/>
                </a:tc>
                <a:tc>
                  <a:txBody>
                    <a:bodyPr/>
                    <a:lstStyle/>
                    <a:p>
                      <a:pPr algn="l" fontAlgn="base"/>
                      <a:r>
                        <a:rPr lang="en-GB" sz="1600" dirty="0">
                          <a:effectLst/>
                        </a:rPr>
                        <a:t>G0/1</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a:effectLst/>
                        </a:rPr>
                        <a:t>192.168.11.1</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255.255.255.0</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vMerge="1">
                  <a:txBody>
                    <a:bodyPr/>
                    <a:lstStyle/>
                    <a:p>
                      <a:endParaRPr lang="en-GB"/>
                    </a:p>
                  </a:txBody>
                  <a:tcPr/>
                </a:tc>
              </a:tr>
              <a:tr h="328640">
                <a:tc vMerge="1">
                  <a:txBody>
                    <a:bodyPr/>
                    <a:lstStyle/>
                    <a:p>
                      <a:endParaRPr lang="en-GB"/>
                    </a:p>
                  </a:txBody>
                  <a:tcPr/>
                </a:tc>
                <a:tc>
                  <a:txBody>
                    <a:bodyPr/>
                    <a:lstStyle/>
                    <a:p>
                      <a:pPr algn="l" fontAlgn="base"/>
                      <a:r>
                        <a:rPr lang="en-GB" sz="1600" dirty="0">
                          <a:effectLst/>
                        </a:rPr>
                        <a:t>S0/0/0</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10.1.1.1</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a:effectLst/>
                        </a:rPr>
                        <a:t>255.255.255.252</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vMerge="1">
                  <a:txBody>
                    <a:bodyPr/>
                    <a:lstStyle/>
                    <a:p>
                      <a:endParaRPr lang="en-GB"/>
                    </a:p>
                  </a:txBody>
                  <a:tcPr/>
                </a:tc>
              </a:tr>
              <a:tr h="328640">
                <a:tc vMerge="1">
                  <a:txBody>
                    <a:bodyPr/>
                    <a:lstStyle/>
                    <a:p>
                      <a:endParaRPr lang="en-GB"/>
                    </a:p>
                  </a:txBody>
                  <a:tcPr/>
                </a:tc>
                <a:tc>
                  <a:txBody>
                    <a:bodyPr/>
                    <a:lstStyle/>
                    <a:p>
                      <a:pPr algn="l" fontAlgn="base"/>
                      <a:r>
                        <a:rPr lang="en-GB" sz="1600" dirty="0">
                          <a:effectLst/>
                        </a:rPr>
                        <a:t>S0/0/1</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10.3.3.1</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a:effectLst/>
                        </a:rPr>
                        <a:t>255.255.255.252</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vMerge="1">
                  <a:txBody>
                    <a:bodyPr/>
                    <a:lstStyle/>
                    <a:p>
                      <a:endParaRPr lang="en-GB"/>
                    </a:p>
                  </a:txBody>
                  <a:tcPr/>
                </a:tc>
              </a:tr>
              <a:tr h="328640">
                <a:tc rowSpan="3">
                  <a:txBody>
                    <a:bodyPr/>
                    <a:lstStyle/>
                    <a:p>
                      <a:pPr algn="l" fontAlgn="base"/>
                      <a:r>
                        <a:rPr lang="en-GB" sz="1600">
                          <a:effectLst/>
                        </a:rPr>
                        <a:t>R2</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G0/0</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192.168.20.1</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a:effectLst/>
                        </a:rPr>
                        <a:t>255.255.255.0</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rowSpan="3">
                  <a:txBody>
                    <a:bodyPr/>
                    <a:lstStyle/>
                    <a:p>
                      <a:pPr algn="l" fontAlgn="base"/>
                      <a:r>
                        <a:rPr lang="en-GB" sz="1600">
                          <a:effectLst/>
                        </a:rPr>
                        <a:t>N/A</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r h="328640">
                <a:tc vMerge="1">
                  <a:txBody>
                    <a:bodyPr/>
                    <a:lstStyle/>
                    <a:p>
                      <a:endParaRPr lang="en-GB"/>
                    </a:p>
                  </a:txBody>
                  <a:tcPr/>
                </a:tc>
                <a:tc>
                  <a:txBody>
                    <a:bodyPr/>
                    <a:lstStyle/>
                    <a:p>
                      <a:pPr algn="l" fontAlgn="base"/>
                      <a:r>
                        <a:rPr lang="en-GB" sz="1600" dirty="0">
                          <a:effectLst/>
                        </a:rPr>
                        <a:t>S0/0/0</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10.1.1.2</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255.255.255.252</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vMerge="1">
                  <a:txBody>
                    <a:bodyPr/>
                    <a:lstStyle/>
                    <a:p>
                      <a:endParaRPr lang="en-GB"/>
                    </a:p>
                  </a:txBody>
                  <a:tcPr/>
                </a:tc>
              </a:tr>
              <a:tr h="328640">
                <a:tc vMerge="1">
                  <a:txBody>
                    <a:bodyPr/>
                    <a:lstStyle/>
                    <a:p>
                      <a:endParaRPr lang="en-GB"/>
                    </a:p>
                  </a:txBody>
                  <a:tcPr/>
                </a:tc>
                <a:tc>
                  <a:txBody>
                    <a:bodyPr/>
                    <a:lstStyle/>
                    <a:p>
                      <a:pPr algn="l" fontAlgn="base"/>
                      <a:r>
                        <a:rPr lang="en-GB" sz="1600" dirty="0">
                          <a:effectLst/>
                        </a:rPr>
                        <a:t>S0/0/1</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a:effectLst/>
                        </a:rPr>
                        <a:t>10.2.2.1</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255.255.255.252</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vMerge="1">
                  <a:txBody>
                    <a:bodyPr/>
                    <a:lstStyle/>
                    <a:p>
                      <a:endParaRPr lang="en-GB"/>
                    </a:p>
                  </a:txBody>
                  <a:tcPr/>
                </a:tc>
              </a:tr>
              <a:tr h="328640">
                <a:tc rowSpan="3">
                  <a:txBody>
                    <a:bodyPr/>
                    <a:lstStyle/>
                    <a:p>
                      <a:pPr algn="l" fontAlgn="base"/>
                      <a:r>
                        <a:rPr lang="en-GB" sz="1600">
                          <a:effectLst/>
                        </a:rPr>
                        <a:t>R3</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G0/0</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a:effectLst/>
                        </a:rPr>
                        <a:t>192.168.30.1</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255.255.255.0</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rowSpan="3">
                  <a:txBody>
                    <a:bodyPr/>
                    <a:lstStyle/>
                    <a:p>
                      <a:pPr algn="l" fontAlgn="base"/>
                      <a:r>
                        <a:rPr lang="en-GB" sz="1600">
                          <a:effectLst/>
                        </a:rPr>
                        <a:t>N/A</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r h="328640">
                <a:tc vMerge="1">
                  <a:txBody>
                    <a:bodyPr/>
                    <a:lstStyle/>
                    <a:p>
                      <a:endParaRPr lang="en-GB"/>
                    </a:p>
                  </a:txBody>
                  <a:tcPr/>
                </a:tc>
                <a:tc>
                  <a:txBody>
                    <a:bodyPr/>
                    <a:lstStyle/>
                    <a:p>
                      <a:pPr algn="l" fontAlgn="base"/>
                      <a:r>
                        <a:rPr lang="en-GB" sz="1600">
                          <a:effectLst/>
                        </a:rPr>
                        <a:t>S0/0/0</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a:effectLst/>
                        </a:rPr>
                        <a:t>10.3.3.2</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255.255.255.252</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vMerge="1">
                  <a:txBody>
                    <a:bodyPr/>
                    <a:lstStyle/>
                    <a:p>
                      <a:endParaRPr lang="en-GB"/>
                    </a:p>
                  </a:txBody>
                  <a:tcPr/>
                </a:tc>
              </a:tr>
              <a:tr h="328640">
                <a:tc vMerge="1">
                  <a:txBody>
                    <a:bodyPr/>
                    <a:lstStyle/>
                    <a:p>
                      <a:endParaRPr lang="en-GB"/>
                    </a:p>
                  </a:txBody>
                  <a:tcPr/>
                </a:tc>
                <a:tc>
                  <a:txBody>
                    <a:bodyPr/>
                    <a:lstStyle/>
                    <a:p>
                      <a:pPr algn="l" fontAlgn="base"/>
                      <a:r>
                        <a:rPr lang="en-GB" sz="1600">
                          <a:effectLst/>
                        </a:rPr>
                        <a:t>S0/0/1</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10.2.2.2</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255.255.255.252</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vMerge="1">
                  <a:txBody>
                    <a:bodyPr/>
                    <a:lstStyle/>
                    <a:p>
                      <a:endParaRPr lang="en-GB"/>
                    </a:p>
                  </a:txBody>
                  <a:tcPr/>
                </a:tc>
              </a:tr>
              <a:tr h="328640">
                <a:tc>
                  <a:txBody>
                    <a:bodyPr/>
                    <a:lstStyle/>
                    <a:p>
                      <a:pPr algn="l" fontAlgn="base"/>
                      <a:r>
                        <a:rPr lang="en-GB" sz="1600">
                          <a:effectLst/>
                        </a:rPr>
                        <a:t>PC1</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a:effectLst/>
                        </a:rPr>
                        <a:t>NIC</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192.168.10.10</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a:effectLst/>
                        </a:rPr>
                        <a:t>255.255.255.0</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192.168.10.1</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r h="328640">
                <a:tc>
                  <a:txBody>
                    <a:bodyPr/>
                    <a:lstStyle/>
                    <a:p>
                      <a:pPr algn="l" fontAlgn="base"/>
                      <a:r>
                        <a:rPr lang="en-GB" sz="1600">
                          <a:effectLst/>
                        </a:rPr>
                        <a:t>PC2</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a:effectLst/>
                        </a:rPr>
                        <a:t>NIC</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a:effectLst/>
                        </a:rPr>
                        <a:t>192.168.11.10</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255.255.255.0</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192.168.11.1</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r h="328640">
                <a:tc>
                  <a:txBody>
                    <a:bodyPr/>
                    <a:lstStyle/>
                    <a:p>
                      <a:pPr algn="l" fontAlgn="base"/>
                      <a:r>
                        <a:rPr lang="en-GB" sz="1600">
                          <a:effectLst/>
                        </a:rPr>
                        <a:t>PC3</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a:effectLst/>
                        </a:rPr>
                        <a:t>NIC</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a:effectLst/>
                        </a:rPr>
                        <a:t>192.168.30.10</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255.255.255.0</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192.168.30.1</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r h="328640">
                <a:tc>
                  <a:txBody>
                    <a:bodyPr/>
                    <a:lstStyle/>
                    <a:p>
                      <a:pPr algn="l" fontAlgn="base"/>
                      <a:r>
                        <a:rPr lang="en-GB" sz="1600">
                          <a:effectLst/>
                        </a:rPr>
                        <a:t>WebServer</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a:effectLst/>
                        </a:rPr>
                        <a:t>NIC</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a:effectLst/>
                        </a:rPr>
                        <a:t>192.168.20.254</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a:effectLst/>
                        </a:rPr>
                        <a:t>255.255.255.0</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c>
                  <a:txBody>
                    <a:bodyPr/>
                    <a:lstStyle/>
                    <a:p>
                      <a:pPr algn="l" fontAlgn="base"/>
                      <a:r>
                        <a:rPr lang="en-GB" sz="1600" dirty="0">
                          <a:effectLst/>
                        </a:rPr>
                        <a:t>192.168.20.1</a:t>
                      </a:r>
                    </a:p>
                  </a:txBody>
                  <a:tcPr marL="60744" marR="60744" marT="28347" marB="28347" anchor="ctr">
                    <a:lnL w="9525" cap="flat" cmpd="sng" algn="ctr">
                      <a:solidFill>
                        <a:srgbClr val="111111"/>
                      </a:solidFill>
                      <a:prstDash val="solid"/>
                      <a:round/>
                      <a:headEnd type="none" w="med" len="med"/>
                      <a:tailEnd type="none" w="med" len="med"/>
                    </a:lnL>
                    <a:lnR w="9525" cap="flat" cmpd="sng" algn="ctr">
                      <a:solidFill>
                        <a:srgbClr val="111111"/>
                      </a:solidFill>
                      <a:prstDash val="solid"/>
                      <a:round/>
                      <a:headEnd type="none" w="med" len="med"/>
                      <a:tailEnd type="none" w="med" len="med"/>
                    </a:lnR>
                    <a:lnT w="9525" cap="flat" cmpd="sng" algn="ctr">
                      <a:solidFill>
                        <a:srgbClr val="111111"/>
                      </a:solidFill>
                      <a:prstDash val="solid"/>
                      <a:round/>
                      <a:headEnd type="none" w="med" len="med"/>
                      <a:tailEnd type="none" w="med" len="med"/>
                    </a:lnT>
                    <a:lnB w="9525" cap="flat" cmpd="sng" algn="ctr">
                      <a:solidFill>
                        <a:srgbClr val="111111"/>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9372065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a:t>
            </a:r>
            <a:endParaRPr lang="en-GB" dirty="0"/>
          </a:p>
        </p:txBody>
      </p:sp>
      <p:sp>
        <p:nvSpPr>
          <p:cNvPr id="3" name="Content Placeholder 2"/>
          <p:cNvSpPr>
            <a:spLocks noGrp="1"/>
          </p:cNvSpPr>
          <p:nvPr>
            <p:ph idx="1"/>
          </p:nvPr>
        </p:nvSpPr>
        <p:spPr/>
        <p:txBody>
          <a:bodyPr>
            <a:normAutofit fontScale="92500"/>
          </a:bodyPr>
          <a:lstStyle/>
          <a:p>
            <a:pPr marL="342900" lvl="1" fontAlgn="base">
              <a:buClr>
                <a:schemeClr val="accent1"/>
              </a:buClr>
            </a:pPr>
            <a:r>
              <a:rPr lang="en-GB" sz="2400" dirty="0" smtClean="0"/>
              <a:t>Standard </a:t>
            </a:r>
            <a:r>
              <a:rPr lang="en-GB" sz="2400" dirty="0"/>
              <a:t>access control lists (ACLs) are router configuration scripts that control whether a router permits or denies packets based on the source address. </a:t>
            </a:r>
            <a:endParaRPr lang="en-GB" sz="2400" dirty="0"/>
          </a:p>
          <a:p>
            <a:pPr marL="342900" lvl="1" fontAlgn="base">
              <a:buClr>
                <a:schemeClr val="accent1"/>
              </a:buClr>
            </a:pPr>
            <a:r>
              <a:rPr lang="en-GB" sz="2400" dirty="0"/>
              <a:t>This </a:t>
            </a:r>
            <a:r>
              <a:rPr lang="en-GB" sz="2400" dirty="0"/>
              <a:t>activity focuses on defining filtering criteria, configuring standard ACLs, applying ACLs to router interfaces, and verifying and testing the ACL implementation. </a:t>
            </a:r>
            <a:endParaRPr lang="en-GB" sz="2400" dirty="0"/>
          </a:p>
          <a:p>
            <a:pPr marL="342900" lvl="1" fontAlgn="base">
              <a:buClr>
                <a:schemeClr val="accent1"/>
              </a:buClr>
            </a:pPr>
            <a:r>
              <a:rPr lang="en-GB" sz="2400" dirty="0"/>
              <a:t>The </a:t>
            </a:r>
            <a:r>
              <a:rPr lang="en-GB" sz="2400" dirty="0"/>
              <a:t>routers are already configured, including IP addresses and Enhanced Interior Gateway Routing Protocol (EIGRP) routing</a:t>
            </a:r>
            <a:r>
              <a:rPr lang="en-GB" sz="2400" dirty="0" smtClean="0"/>
              <a:t>.</a:t>
            </a:r>
          </a:p>
          <a:p>
            <a:pPr lvl="1" fontAlgn="base"/>
            <a:r>
              <a:rPr lang="en-GB" dirty="0"/>
              <a:t>Part 1: Plan an ACL Implementation</a:t>
            </a:r>
          </a:p>
          <a:p>
            <a:pPr lvl="1" fontAlgn="base"/>
            <a:r>
              <a:rPr lang="en-GB" dirty="0"/>
              <a:t>Part 2: Configure, Apply, and Verify a Standard </a:t>
            </a:r>
            <a:r>
              <a:rPr lang="en-GB" dirty="0" smtClean="0"/>
              <a:t>ACL</a:t>
            </a:r>
            <a:endParaRPr lang="en-GB" dirty="0"/>
          </a:p>
        </p:txBody>
      </p:sp>
    </p:spTree>
    <p:extLst>
      <p:ext uri="{BB962C8B-B14F-4D97-AF65-F5344CB8AC3E}">
        <p14:creationId xmlns:p14="http://schemas.microsoft.com/office/powerpoint/2010/main" val="319961785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Instructions</a:t>
            </a:r>
            <a:endParaRPr lang="en-GB" dirty="0"/>
          </a:p>
        </p:txBody>
      </p:sp>
      <p:sp>
        <p:nvSpPr>
          <p:cNvPr id="3" name="Content Placeholder 2"/>
          <p:cNvSpPr>
            <a:spLocks noGrp="1"/>
          </p:cNvSpPr>
          <p:nvPr>
            <p:ph idx="1"/>
          </p:nvPr>
        </p:nvSpPr>
        <p:spPr/>
        <p:txBody>
          <a:bodyPr>
            <a:normAutofit/>
          </a:bodyPr>
          <a:lstStyle/>
          <a:p>
            <a:pPr fontAlgn="base"/>
            <a:r>
              <a:rPr lang="en-GB" b="1" dirty="0"/>
              <a:t>Part 1: Plan an ACL Implementation</a:t>
            </a:r>
          </a:p>
          <a:p>
            <a:pPr fontAlgn="base"/>
            <a:r>
              <a:rPr lang="en-GB" b="1" dirty="0"/>
              <a:t>Step 1: Investigate the current network configuration.</a:t>
            </a:r>
          </a:p>
          <a:p>
            <a:pPr lvl="1" fontAlgn="base"/>
            <a:r>
              <a:rPr lang="en-GB" dirty="0"/>
              <a:t>Before applying any ACLs to a network, it is important to confirm that you have full connectivity. </a:t>
            </a:r>
            <a:endParaRPr lang="en-GB" dirty="0" smtClean="0"/>
          </a:p>
          <a:p>
            <a:pPr lvl="1" fontAlgn="base"/>
            <a:r>
              <a:rPr lang="en-GB" dirty="0" smtClean="0"/>
              <a:t>Verify </a:t>
            </a:r>
            <a:r>
              <a:rPr lang="en-GB" dirty="0"/>
              <a:t>that the network has full connectivity by choosing a PC and pinging other devices on the network. </a:t>
            </a:r>
            <a:endParaRPr lang="en-GB" dirty="0" smtClean="0"/>
          </a:p>
          <a:p>
            <a:pPr lvl="1" fontAlgn="base"/>
            <a:r>
              <a:rPr lang="en-GB" dirty="0" smtClean="0"/>
              <a:t>You </a:t>
            </a:r>
            <a:r>
              <a:rPr lang="en-GB" dirty="0"/>
              <a:t>should be able to successfully ping every device</a:t>
            </a:r>
            <a:r>
              <a:rPr lang="en-GB" dirty="0" smtClean="0"/>
              <a:t>.</a:t>
            </a:r>
            <a:endParaRPr lang="en-GB" dirty="0"/>
          </a:p>
        </p:txBody>
      </p:sp>
    </p:spTree>
    <p:extLst>
      <p:ext uri="{BB962C8B-B14F-4D97-AF65-F5344CB8AC3E}">
        <p14:creationId xmlns:p14="http://schemas.microsoft.com/office/powerpoint/2010/main" val="8987052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Instructions</a:t>
            </a:r>
            <a:endParaRPr lang="en-GB" dirty="0"/>
          </a:p>
        </p:txBody>
      </p:sp>
      <p:sp>
        <p:nvSpPr>
          <p:cNvPr id="3" name="Content Placeholder 2"/>
          <p:cNvSpPr>
            <a:spLocks noGrp="1"/>
          </p:cNvSpPr>
          <p:nvPr>
            <p:ph idx="1"/>
          </p:nvPr>
        </p:nvSpPr>
        <p:spPr/>
        <p:txBody>
          <a:bodyPr>
            <a:normAutofit fontScale="92500" lnSpcReduction="10000"/>
          </a:bodyPr>
          <a:lstStyle/>
          <a:p>
            <a:pPr fontAlgn="base"/>
            <a:r>
              <a:rPr lang="en-GB" b="1" dirty="0"/>
              <a:t>Part 1: Plan an ACL Implementation</a:t>
            </a:r>
          </a:p>
          <a:p>
            <a:pPr fontAlgn="base"/>
            <a:r>
              <a:rPr lang="en-GB" b="1" dirty="0" smtClean="0"/>
              <a:t>Step </a:t>
            </a:r>
            <a:r>
              <a:rPr lang="en-GB" b="1" dirty="0"/>
              <a:t>2: Evaluate two network policies and plan ACL implementations.</a:t>
            </a:r>
          </a:p>
          <a:p>
            <a:pPr fontAlgn="base"/>
            <a:r>
              <a:rPr lang="en-GB" dirty="0"/>
              <a:t>a. The following network policies are implemented on </a:t>
            </a:r>
            <a:r>
              <a:rPr lang="en-GB" b="1" dirty="0"/>
              <a:t>R2:</a:t>
            </a:r>
            <a:endParaRPr lang="en-GB" dirty="0"/>
          </a:p>
          <a:p>
            <a:pPr lvl="1" fontAlgn="base"/>
            <a:r>
              <a:rPr lang="en-GB" dirty="0"/>
              <a:t>The 192.168.11.0/24 network is not allowed access to the </a:t>
            </a:r>
            <a:r>
              <a:rPr lang="en-GB" b="1" dirty="0" err="1"/>
              <a:t>WebServer</a:t>
            </a:r>
            <a:r>
              <a:rPr lang="en-GB" dirty="0"/>
              <a:t> on the 192.168.20.0/24 network.</a:t>
            </a:r>
          </a:p>
          <a:p>
            <a:pPr lvl="1" fontAlgn="base"/>
            <a:r>
              <a:rPr lang="en-GB" dirty="0"/>
              <a:t>All other access is permitted.</a:t>
            </a:r>
          </a:p>
          <a:p>
            <a:pPr lvl="1" fontAlgn="base"/>
            <a:r>
              <a:rPr lang="en-GB" dirty="0"/>
              <a:t>To restrict access from the 192.168.11.0/24 network to the </a:t>
            </a:r>
            <a:r>
              <a:rPr lang="en-GB" b="1" dirty="0" err="1"/>
              <a:t>WebServer</a:t>
            </a:r>
            <a:r>
              <a:rPr lang="en-GB" dirty="0"/>
              <a:t> at 192.168.20.254 without interfering with other traffic, an ACL must be created on </a:t>
            </a:r>
            <a:r>
              <a:rPr lang="en-GB" b="1" dirty="0"/>
              <a:t>R2.</a:t>
            </a:r>
            <a:r>
              <a:rPr lang="en-GB" dirty="0"/>
              <a:t> </a:t>
            </a:r>
            <a:endParaRPr lang="en-GB" dirty="0" smtClean="0"/>
          </a:p>
          <a:p>
            <a:pPr lvl="1" fontAlgn="base"/>
            <a:r>
              <a:rPr lang="en-GB" dirty="0" smtClean="0"/>
              <a:t>The </a:t>
            </a:r>
            <a:r>
              <a:rPr lang="en-GB" dirty="0"/>
              <a:t>access list must be placed on the outbound interface to the </a:t>
            </a:r>
            <a:r>
              <a:rPr lang="en-GB" b="1" dirty="0" err="1"/>
              <a:t>WebServer</a:t>
            </a:r>
            <a:r>
              <a:rPr lang="en-GB" b="1" dirty="0"/>
              <a:t>.</a:t>
            </a:r>
            <a:r>
              <a:rPr lang="en-GB" dirty="0"/>
              <a:t> </a:t>
            </a:r>
            <a:endParaRPr lang="en-GB" dirty="0" smtClean="0"/>
          </a:p>
          <a:p>
            <a:pPr lvl="1" fontAlgn="base"/>
            <a:r>
              <a:rPr lang="en-GB" dirty="0" smtClean="0"/>
              <a:t>A </a:t>
            </a:r>
            <a:r>
              <a:rPr lang="en-GB" dirty="0"/>
              <a:t>second rule must be created on </a:t>
            </a:r>
            <a:r>
              <a:rPr lang="en-GB" b="1" dirty="0"/>
              <a:t>R2</a:t>
            </a:r>
            <a:r>
              <a:rPr lang="en-GB" dirty="0"/>
              <a:t> to permit all other traffic</a:t>
            </a:r>
            <a:r>
              <a:rPr lang="en-GB" dirty="0" smtClean="0"/>
              <a:t>.</a:t>
            </a:r>
            <a:endParaRPr lang="en-GB" dirty="0"/>
          </a:p>
        </p:txBody>
      </p:sp>
    </p:spTree>
    <p:extLst>
      <p:ext uri="{BB962C8B-B14F-4D97-AF65-F5344CB8AC3E}">
        <p14:creationId xmlns:p14="http://schemas.microsoft.com/office/powerpoint/2010/main" val="41020252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Instructions</a:t>
            </a:r>
            <a:endParaRPr lang="en-GB" dirty="0"/>
          </a:p>
        </p:txBody>
      </p:sp>
      <p:sp>
        <p:nvSpPr>
          <p:cNvPr id="3" name="Content Placeholder 2"/>
          <p:cNvSpPr>
            <a:spLocks noGrp="1"/>
          </p:cNvSpPr>
          <p:nvPr>
            <p:ph idx="1"/>
          </p:nvPr>
        </p:nvSpPr>
        <p:spPr/>
        <p:txBody>
          <a:bodyPr>
            <a:normAutofit fontScale="92500" lnSpcReduction="10000"/>
          </a:bodyPr>
          <a:lstStyle/>
          <a:p>
            <a:pPr fontAlgn="base"/>
            <a:r>
              <a:rPr lang="en-GB" b="1" dirty="0"/>
              <a:t>Part 1: Plan an ACL Implementation</a:t>
            </a:r>
          </a:p>
          <a:p>
            <a:pPr fontAlgn="base"/>
            <a:r>
              <a:rPr lang="en-GB" b="1" dirty="0" smtClean="0"/>
              <a:t>Step </a:t>
            </a:r>
            <a:r>
              <a:rPr lang="en-GB" b="1" dirty="0"/>
              <a:t>2: Evaluate two network policies and plan ACL implementations</a:t>
            </a:r>
            <a:r>
              <a:rPr lang="en-GB" b="1" dirty="0" smtClean="0"/>
              <a:t>.</a:t>
            </a:r>
          </a:p>
          <a:p>
            <a:pPr lvl="1" fontAlgn="base"/>
            <a:r>
              <a:rPr lang="en-GB" dirty="0"/>
              <a:t>b. The following network policies are implemented on </a:t>
            </a:r>
            <a:r>
              <a:rPr lang="en-GB" b="1" dirty="0"/>
              <a:t>R3:</a:t>
            </a:r>
            <a:endParaRPr lang="en-GB" dirty="0"/>
          </a:p>
          <a:p>
            <a:pPr lvl="1" fontAlgn="base"/>
            <a:r>
              <a:rPr lang="en-GB" dirty="0"/>
              <a:t>The 192.168.10.0/24 network is not allowed to communicate with the 192.168.30.0/24 network.</a:t>
            </a:r>
          </a:p>
          <a:p>
            <a:pPr lvl="1" fontAlgn="base"/>
            <a:r>
              <a:rPr lang="en-GB" dirty="0"/>
              <a:t>All other access is permitted.</a:t>
            </a:r>
          </a:p>
          <a:p>
            <a:pPr fontAlgn="base"/>
            <a:r>
              <a:rPr lang="en-GB" dirty="0"/>
              <a:t>To restrict access from the 192.168.10.0/24 network to the 192.168.30/24 network without interfering with other traffic, an access list will need to be created on </a:t>
            </a:r>
            <a:r>
              <a:rPr lang="en-GB" b="1" dirty="0"/>
              <a:t>R3.</a:t>
            </a:r>
            <a:r>
              <a:rPr lang="en-GB" dirty="0"/>
              <a:t> </a:t>
            </a:r>
            <a:endParaRPr lang="en-GB" dirty="0" smtClean="0"/>
          </a:p>
          <a:p>
            <a:pPr fontAlgn="base"/>
            <a:r>
              <a:rPr lang="en-GB" dirty="0" smtClean="0"/>
              <a:t>The </a:t>
            </a:r>
            <a:r>
              <a:rPr lang="en-GB" dirty="0"/>
              <a:t>ACL must be placed on the outbound interface to </a:t>
            </a:r>
            <a:r>
              <a:rPr lang="en-GB" b="1" dirty="0"/>
              <a:t>PC3.</a:t>
            </a:r>
            <a:r>
              <a:rPr lang="en-GB" dirty="0"/>
              <a:t> A second rule must be created on </a:t>
            </a:r>
            <a:r>
              <a:rPr lang="en-GB" b="1" dirty="0"/>
              <a:t>R3</a:t>
            </a:r>
            <a:r>
              <a:rPr lang="en-GB" dirty="0"/>
              <a:t> to permit all other traffic</a:t>
            </a:r>
            <a:r>
              <a:rPr lang="en-GB" dirty="0" smtClean="0"/>
              <a:t>.</a:t>
            </a:r>
            <a:endParaRPr lang="en-GB" dirty="0"/>
          </a:p>
        </p:txBody>
      </p:sp>
    </p:spTree>
    <p:extLst>
      <p:ext uri="{BB962C8B-B14F-4D97-AF65-F5344CB8AC3E}">
        <p14:creationId xmlns:p14="http://schemas.microsoft.com/office/powerpoint/2010/main" val="3578124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IP Address</a:t>
            </a:r>
            <a:endParaRPr lang="en-GB"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53540" y="1752600"/>
            <a:ext cx="7836920"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28921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a:t>
            </a:r>
            <a:endParaRPr lang="en-GB" dirty="0"/>
          </a:p>
        </p:txBody>
      </p:sp>
      <p:sp>
        <p:nvSpPr>
          <p:cNvPr id="3" name="Content Placeholder 2"/>
          <p:cNvSpPr>
            <a:spLocks noGrp="1"/>
          </p:cNvSpPr>
          <p:nvPr>
            <p:ph idx="1"/>
          </p:nvPr>
        </p:nvSpPr>
        <p:spPr/>
        <p:txBody>
          <a:bodyPr/>
          <a:lstStyle/>
          <a:p>
            <a:pPr fontAlgn="base"/>
            <a:r>
              <a:rPr lang="en-GB" b="1" dirty="0"/>
              <a:t>Part 1: Plan an ACL Implementation</a:t>
            </a:r>
          </a:p>
          <a:p>
            <a:pPr fontAlgn="base"/>
            <a:r>
              <a:rPr lang="en-GB" b="1" dirty="0"/>
              <a:t>Step 1: Investigate the current network configuration.</a:t>
            </a:r>
          </a:p>
          <a:p>
            <a:pPr lvl="1" fontAlgn="base"/>
            <a:r>
              <a:rPr lang="en-GB" dirty="0"/>
              <a:t>Before applying any ACLs to a network, it is important to confirm that you have full connectivity. </a:t>
            </a:r>
          </a:p>
          <a:p>
            <a:pPr lvl="1" fontAlgn="base"/>
            <a:r>
              <a:rPr lang="en-GB" dirty="0"/>
              <a:t>Verify that the network has full connectivity by choosing a PC and pinging other devices on the network. </a:t>
            </a:r>
          </a:p>
          <a:p>
            <a:pPr lvl="1" fontAlgn="base"/>
            <a:r>
              <a:rPr lang="en-GB" dirty="0"/>
              <a:t>You should be able to successfully ping every device.</a:t>
            </a:r>
          </a:p>
          <a:p>
            <a:r>
              <a:rPr lang="en-GB" dirty="0" smtClean="0"/>
              <a:t>From command line of PC1 ping to PC2 and PC3</a:t>
            </a:r>
          </a:p>
          <a:p>
            <a:pPr lvl="1"/>
            <a:r>
              <a:rPr lang="en-GB" dirty="0"/>
              <a:t>C:\&gt;ping </a:t>
            </a:r>
            <a:r>
              <a:rPr lang="en-GB" dirty="0" smtClean="0"/>
              <a:t>192.168.11.10</a:t>
            </a:r>
          </a:p>
          <a:p>
            <a:pPr lvl="1"/>
            <a:r>
              <a:rPr lang="en-GB"/>
              <a:t>C:\&gt;ping 192.168.30.10</a:t>
            </a:r>
          </a:p>
        </p:txBody>
      </p:sp>
    </p:spTree>
    <p:extLst>
      <p:ext uri="{BB962C8B-B14F-4D97-AF65-F5344CB8AC3E}">
        <p14:creationId xmlns:p14="http://schemas.microsoft.com/office/powerpoint/2010/main" val="410404961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a:t>
            </a:r>
            <a:endParaRPr lang="en-GB" dirty="0"/>
          </a:p>
        </p:txBody>
      </p:sp>
      <p:sp>
        <p:nvSpPr>
          <p:cNvPr id="3" name="Content Placeholder 2"/>
          <p:cNvSpPr>
            <a:spLocks noGrp="1"/>
          </p:cNvSpPr>
          <p:nvPr>
            <p:ph idx="1"/>
          </p:nvPr>
        </p:nvSpPr>
        <p:spPr/>
        <p:txBody>
          <a:bodyPr>
            <a:normAutofit fontScale="62500" lnSpcReduction="20000"/>
          </a:bodyPr>
          <a:lstStyle/>
          <a:p>
            <a:pPr fontAlgn="base"/>
            <a:r>
              <a:rPr lang="en-GB" b="1" dirty="0"/>
              <a:t>Part </a:t>
            </a:r>
            <a:r>
              <a:rPr lang="en-GB" b="1" dirty="0" smtClean="0"/>
              <a:t>2:</a:t>
            </a:r>
            <a:r>
              <a:rPr lang="en-GB" b="1" dirty="0"/>
              <a:t>Configure, Apply, and Verify a Standard ACL</a:t>
            </a:r>
          </a:p>
          <a:p>
            <a:pPr fontAlgn="base"/>
            <a:r>
              <a:rPr lang="en-GB" b="1" dirty="0"/>
              <a:t>Step 1: Configure and apply a numbered standard ACL on R2.</a:t>
            </a:r>
          </a:p>
          <a:p>
            <a:pPr fontAlgn="base"/>
            <a:r>
              <a:rPr lang="en-GB" dirty="0"/>
              <a:t>a. Create an ACL using the number </a:t>
            </a:r>
            <a:r>
              <a:rPr lang="en-GB" b="1" dirty="0"/>
              <a:t>1</a:t>
            </a:r>
            <a:r>
              <a:rPr lang="en-GB" dirty="0"/>
              <a:t> on </a:t>
            </a:r>
            <a:r>
              <a:rPr lang="en-GB" b="1" dirty="0"/>
              <a:t>R2</a:t>
            </a:r>
            <a:r>
              <a:rPr lang="en-GB" dirty="0"/>
              <a:t> with a statement that denies access to the 192.168.20.0/24 network from the 192.168.11.0/24 network</a:t>
            </a:r>
            <a:r>
              <a:rPr lang="en-GB" dirty="0" smtClean="0"/>
              <a:t>.</a:t>
            </a:r>
          </a:p>
          <a:p>
            <a:pPr lvl="1"/>
            <a:r>
              <a:rPr lang="en-GB" dirty="0" smtClean="0"/>
              <a:t>Go to R2 and select CLI</a:t>
            </a:r>
          </a:p>
          <a:p>
            <a:pPr lvl="1"/>
            <a:r>
              <a:rPr lang="en-GB" dirty="0" smtClean="0"/>
              <a:t>R2&gt;enable</a:t>
            </a:r>
            <a:endParaRPr lang="en-GB" dirty="0"/>
          </a:p>
          <a:p>
            <a:pPr lvl="1"/>
            <a:r>
              <a:rPr lang="en-GB" dirty="0"/>
              <a:t>R2#configure </a:t>
            </a:r>
          </a:p>
          <a:p>
            <a:pPr lvl="1"/>
            <a:r>
              <a:rPr lang="en-GB" dirty="0"/>
              <a:t>Configuring from terminal, memory, or network [terminal]? terminal</a:t>
            </a:r>
          </a:p>
          <a:p>
            <a:pPr lvl="1"/>
            <a:r>
              <a:rPr lang="en-GB" dirty="0"/>
              <a:t>Enter configuration commands, one per line. End with CNTL/Z</a:t>
            </a:r>
            <a:r>
              <a:rPr lang="en-GB" dirty="0" smtClean="0"/>
              <a:t>.</a:t>
            </a:r>
            <a:endParaRPr lang="en-GB" dirty="0"/>
          </a:p>
          <a:p>
            <a:pPr lvl="1"/>
            <a:r>
              <a:rPr lang="en-GB" dirty="0"/>
              <a:t>R2(</a:t>
            </a:r>
            <a:r>
              <a:rPr lang="en-GB" dirty="0" err="1"/>
              <a:t>config</a:t>
            </a:r>
            <a:r>
              <a:rPr lang="en-GB" dirty="0"/>
              <a:t>)#access-list 1 deny 192.168.11.0 0.0.0.255</a:t>
            </a:r>
            <a:endParaRPr lang="en-GB" b="1" dirty="0"/>
          </a:p>
          <a:p>
            <a:pPr fontAlgn="base"/>
            <a:r>
              <a:rPr lang="en-GB" dirty="0" smtClean="0"/>
              <a:t>b</a:t>
            </a:r>
            <a:r>
              <a:rPr lang="en-GB" dirty="0"/>
              <a:t>. By default, an access list denies all traffic that does not match any rules. To permit all other traffic, configure the following statement</a:t>
            </a:r>
            <a:r>
              <a:rPr lang="en-GB" dirty="0" smtClean="0"/>
              <a:t>:</a:t>
            </a:r>
          </a:p>
          <a:p>
            <a:pPr lvl="1" fontAlgn="base"/>
            <a:r>
              <a:rPr lang="en-GB" dirty="0" smtClean="0"/>
              <a:t>R2(</a:t>
            </a:r>
            <a:r>
              <a:rPr lang="en-GB" dirty="0" err="1" smtClean="0"/>
              <a:t>config</a:t>
            </a:r>
            <a:r>
              <a:rPr lang="en-GB" dirty="0"/>
              <a:t>)# access-list 1 permit any</a:t>
            </a:r>
            <a:endParaRPr lang="en-GB" b="1" dirty="0" smtClean="0"/>
          </a:p>
          <a:p>
            <a:pPr fontAlgn="base"/>
            <a:r>
              <a:rPr lang="en-GB" dirty="0"/>
              <a:t>c. Before applying an access list to an interface to filter traffic, it is a best practice to review the contents of the access list, in order to verify that it will filter traffic as expected</a:t>
            </a:r>
            <a:r>
              <a:rPr lang="en-GB" dirty="0" smtClean="0"/>
              <a:t>.</a:t>
            </a:r>
          </a:p>
          <a:p>
            <a:pPr lvl="1" fontAlgn="base"/>
            <a:r>
              <a:rPr lang="en-GB" dirty="0">
                <a:solidFill>
                  <a:srgbClr val="0070C0"/>
                </a:solidFill>
              </a:rPr>
              <a:t>R2# show access-lists </a:t>
            </a:r>
            <a:endParaRPr lang="en-GB" dirty="0" smtClean="0">
              <a:solidFill>
                <a:srgbClr val="0070C0"/>
              </a:solidFill>
            </a:endParaRPr>
          </a:p>
          <a:p>
            <a:pPr lvl="1" fontAlgn="base"/>
            <a:r>
              <a:rPr lang="en-GB" dirty="0" smtClean="0">
                <a:solidFill>
                  <a:srgbClr val="0070C0"/>
                </a:solidFill>
              </a:rPr>
              <a:t>Standard </a:t>
            </a:r>
            <a:r>
              <a:rPr lang="en-GB" dirty="0">
                <a:solidFill>
                  <a:srgbClr val="0070C0"/>
                </a:solidFill>
              </a:rPr>
              <a:t>IP access list 1 </a:t>
            </a:r>
            <a:endParaRPr lang="en-GB" dirty="0" smtClean="0">
              <a:solidFill>
                <a:srgbClr val="0070C0"/>
              </a:solidFill>
            </a:endParaRPr>
          </a:p>
          <a:p>
            <a:pPr lvl="1" fontAlgn="base"/>
            <a:r>
              <a:rPr lang="en-GB" dirty="0" smtClean="0">
                <a:solidFill>
                  <a:srgbClr val="0070C0"/>
                </a:solidFill>
              </a:rPr>
              <a:t>10 </a:t>
            </a:r>
            <a:r>
              <a:rPr lang="en-GB" dirty="0">
                <a:solidFill>
                  <a:srgbClr val="0070C0"/>
                </a:solidFill>
              </a:rPr>
              <a:t>deny 192.168.11.0 0.0.0.255 </a:t>
            </a:r>
            <a:endParaRPr lang="en-GB" dirty="0" smtClean="0">
              <a:solidFill>
                <a:srgbClr val="0070C0"/>
              </a:solidFill>
            </a:endParaRPr>
          </a:p>
          <a:p>
            <a:pPr lvl="1" fontAlgn="base"/>
            <a:r>
              <a:rPr lang="en-GB" dirty="0" smtClean="0">
                <a:solidFill>
                  <a:srgbClr val="0070C0"/>
                </a:solidFill>
              </a:rPr>
              <a:t>20 </a:t>
            </a:r>
            <a:r>
              <a:rPr lang="en-GB" dirty="0">
                <a:solidFill>
                  <a:srgbClr val="0070C0"/>
                </a:solidFill>
              </a:rPr>
              <a:t>permit any</a:t>
            </a:r>
            <a:endParaRPr lang="en-GB" b="1" dirty="0" smtClean="0">
              <a:solidFill>
                <a:srgbClr val="0070C0"/>
              </a:solidFill>
            </a:endParaRPr>
          </a:p>
          <a:p>
            <a:pPr fontAlgn="base"/>
            <a:endParaRPr lang="en-GB" b="1" dirty="0" smtClean="0"/>
          </a:p>
          <a:p>
            <a:pPr fontAlgn="base"/>
            <a:endParaRPr lang="en-GB" b="1" dirty="0"/>
          </a:p>
        </p:txBody>
      </p:sp>
    </p:spTree>
    <p:extLst>
      <p:ext uri="{BB962C8B-B14F-4D97-AF65-F5344CB8AC3E}">
        <p14:creationId xmlns:p14="http://schemas.microsoft.com/office/powerpoint/2010/main" val="23180333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a:t>
            </a:r>
            <a:endParaRPr lang="en-GB" dirty="0">
              <a:solidFill>
                <a:srgbClr val="FF0000"/>
              </a:solidFill>
            </a:endParaRPr>
          </a:p>
        </p:txBody>
      </p:sp>
      <p:sp>
        <p:nvSpPr>
          <p:cNvPr id="3" name="Content Placeholder 2"/>
          <p:cNvSpPr>
            <a:spLocks noGrp="1"/>
          </p:cNvSpPr>
          <p:nvPr>
            <p:ph idx="1"/>
          </p:nvPr>
        </p:nvSpPr>
        <p:spPr/>
        <p:txBody>
          <a:bodyPr>
            <a:normAutofit fontScale="85000" lnSpcReduction="10000"/>
          </a:bodyPr>
          <a:lstStyle/>
          <a:p>
            <a:pPr fontAlgn="base"/>
            <a:r>
              <a:rPr lang="en-GB" b="1" dirty="0"/>
              <a:t>Part </a:t>
            </a:r>
            <a:r>
              <a:rPr lang="en-GB" b="1" dirty="0" smtClean="0"/>
              <a:t>2:</a:t>
            </a:r>
            <a:r>
              <a:rPr lang="en-GB" b="1" dirty="0"/>
              <a:t>Configure, Apply, and Verify a Standard ACL</a:t>
            </a:r>
          </a:p>
          <a:p>
            <a:pPr fontAlgn="base"/>
            <a:r>
              <a:rPr lang="en-GB" b="1" dirty="0"/>
              <a:t>Step 1: Configure and apply a numbered standard ACL on R2.</a:t>
            </a:r>
          </a:p>
          <a:p>
            <a:pPr fontAlgn="base"/>
            <a:r>
              <a:rPr lang="en-GB" smtClean="0"/>
              <a:t>d</a:t>
            </a:r>
            <a:r>
              <a:rPr lang="en-GB" dirty="0"/>
              <a:t>. For the ACL to actually filter traffic, it must be applied to some router operation. </a:t>
            </a:r>
            <a:endParaRPr lang="en-GB" dirty="0" smtClean="0"/>
          </a:p>
          <a:p>
            <a:pPr fontAlgn="base"/>
            <a:r>
              <a:rPr lang="en-GB" dirty="0" smtClean="0"/>
              <a:t>Apply </a:t>
            </a:r>
            <a:r>
              <a:rPr lang="en-GB" dirty="0"/>
              <a:t>the ACL by placing it for outbound traffic on the </a:t>
            </a:r>
            <a:r>
              <a:rPr lang="en-GB" dirty="0" err="1"/>
              <a:t>GigabitEthernet</a:t>
            </a:r>
            <a:r>
              <a:rPr lang="en-GB" dirty="0"/>
              <a:t> 0/0 interface. </a:t>
            </a:r>
            <a:endParaRPr lang="en-GB" dirty="0" smtClean="0"/>
          </a:p>
          <a:p>
            <a:pPr fontAlgn="base"/>
            <a:r>
              <a:rPr lang="en-GB" dirty="0" smtClean="0"/>
              <a:t>Note</a:t>
            </a:r>
            <a:r>
              <a:rPr lang="en-GB" dirty="0"/>
              <a:t>: In an actual operational network, it is not a good practice to apply an untested access list to an active interface</a:t>
            </a:r>
            <a:r>
              <a:rPr lang="en-GB" dirty="0" smtClean="0"/>
              <a:t>.</a:t>
            </a:r>
          </a:p>
          <a:p>
            <a:pPr lvl="1" fontAlgn="base"/>
            <a:r>
              <a:rPr lang="en-GB" dirty="0" smtClean="0"/>
              <a:t>R2&gt; enable</a:t>
            </a:r>
          </a:p>
          <a:p>
            <a:pPr lvl="1" fontAlgn="base"/>
            <a:r>
              <a:rPr lang="en-GB" dirty="0" smtClean="0"/>
              <a:t>R2#Config</a:t>
            </a:r>
          </a:p>
          <a:p>
            <a:pPr lvl="1" fontAlgn="base"/>
            <a:r>
              <a:rPr lang="en-GB" dirty="0" smtClean="0"/>
              <a:t>R2(</a:t>
            </a:r>
            <a:r>
              <a:rPr lang="en-GB" dirty="0" err="1" smtClean="0"/>
              <a:t>config</a:t>
            </a:r>
            <a:r>
              <a:rPr lang="en-GB" dirty="0"/>
              <a:t>)# interface </a:t>
            </a:r>
            <a:r>
              <a:rPr lang="en-GB" dirty="0" err="1" smtClean="0"/>
              <a:t>GigabitEthernet</a:t>
            </a:r>
            <a:r>
              <a:rPr lang="en-GB" dirty="0" smtClean="0"/>
              <a:t> 0/0 </a:t>
            </a:r>
          </a:p>
          <a:p>
            <a:pPr lvl="1" fontAlgn="base"/>
            <a:r>
              <a:rPr lang="en-GB" dirty="0" smtClean="0"/>
              <a:t>R2(</a:t>
            </a:r>
            <a:r>
              <a:rPr lang="en-GB" dirty="0" err="1" smtClean="0"/>
              <a:t>config</a:t>
            </a:r>
            <a:r>
              <a:rPr lang="en-GB" dirty="0" smtClean="0"/>
              <a:t>-if</a:t>
            </a:r>
            <a:r>
              <a:rPr lang="en-GB" dirty="0"/>
              <a:t>)# </a:t>
            </a:r>
            <a:r>
              <a:rPr lang="en-GB" dirty="0" err="1"/>
              <a:t>ip</a:t>
            </a:r>
            <a:r>
              <a:rPr lang="en-GB" dirty="0"/>
              <a:t> access-group 1 </a:t>
            </a:r>
            <a:r>
              <a:rPr lang="en-GB" dirty="0" smtClean="0"/>
              <a:t>out   (out means: filter o outbound packets)</a:t>
            </a:r>
            <a:endParaRPr lang="en-GB" b="1" dirty="0" smtClean="0"/>
          </a:p>
          <a:p>
            <a:pPr fontAlgn="base"/>
            <a:endParaRPr lang="en-GB" b="1" dirty="0"/>
          </a:p>
        </p:txBody>
      </p:sp>
    </p:spTree>
    <p:extLst>
      <p:ext uri="{BB962C8B-B14F-4D97-AF65-F5344CB8AC3E}">
        <p14:creationId xmlns:p14="http://schemas.microsoft.com/office/powerpoint/2010/main" val="38685160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a:t>
            </a:r>
            <a:endParaRPr lang="en-GB" dirty="0"/>
          </a:p>
        </p:txBody>
      </p:sp>
      <p:sp>
        <p:nvSpPr>
          <p:cNvPr id="3" name="Content Placeholder 2"/>
          <p:cNvSpPr>
            <a:spLocks noGrp="1"/>
          </p:cNvSpPr>
          <p:nvPr>
            <p:ph idx="1"/>
          </p:nvPr>
        </p:nvSpPr>
        <p:spPr/>
        <p:txBody>
          <a:bodyPr>
            <a:normAutofit/>
          </a:bodyPr>
          <a:lstStyle/>
          <a:p>
            <a:pPr fontAlgn="base"/>
            <a:r>
              <a:rPr lang="en-GB" b="1" dirty="0"/>
              <a:t>Part </a:t>
            </a:r>
            <a:r>
              <a:rPr lang="en-GB" b="1" dirty="0" smtClean="0"/>
              <a:t>2:</a:t>
            </a:r>
            <a:r>
              <a:rPr lang="en-GB" b="1" dirty="0"/>
              <a:t>Configure, Apply, and Verify a Standard ACL</a:t>
            </a:r>
          </a:p>
          <a:p>
            <a:pPr fontAlgn="base"/>
            <a:r>
              <a:rPr lang="en-GB" b="1" dirty="0" smtClean="0"/>
              <a:t>Step </a:t>
            </a:r>
            <a:r>
              <a:rPr lang="en-GB" b="1" dirty="0"/>
              <a:t>2: Configure and apply a numbered standard ACL on R3.</a:t>
            </a:r>
          </a:p>
          <a:p>
            <a:pPr fontAlgn="base"/>
            <a:r>
              <a:rPr lang="en-GB" dirty="0"/>
              <a:t>a. Create an ACL using the number </a:t>
            </a:r>
            <a:r>
              <a:rPr lang="en-GB" b="1" dirty="0"/>
              <a:t>1</a:t>
            </a:r>
            <a:r>
              <a:rPr lang="en-GB" dirty="0"/>
              <a:t> on </a:t>
            </a:r>
            <a:r>
              <a:rPr lang="en-GB" b="1" dirty="0"/>
              <a:t>R3</a:t>
            </a:r>
            <a:r>
              <a:rPr lang="en-GB" dirty="0"/>
              <a:t> with a statement that denies access to the 192.168.30.0/24 network from the </a:t>
            </a:r>
            <a:r>
              <a:rPr lang="en-GB" b="1" dirty="0"/>
              <a:t>PC1</a:t>
            </a:r>
            <a:r>
              <a:rPr lang="en-GB" dirty="0"/>
              <a:t> (192.168.10.0/24) network</a:t>
            </a:r>
            <a:r>
              <a:rPr lang="en-GB" dirty="0" smtClean="0"/>
              <a:t>.</a:t>
            </a:r>
          </a:p>
          <a:p>
            <a:pPr lvl="1" fontAlgn="base"/>
            <a:r>
              <a:rPr lang="en-GB" dirty="0"/>
              <a:t>R3(</a:t>
            </a:r>
            <a:r>
              <a:rPr lang="en-GB" dirty="0" err="1"/>
              <a:t>config</a:t>
            </a:r>
            <a:r>
              <a:rPr lang="en-GB" dirty="0"/>
              <a:t>)# access-list 1 deny 192.168.10.0 </a:t>
            </a:r>
            <a:r>
              <a:rPr lang="en-GB" dirty="0" smtClean="0"/>
              <a:t>0.0.0.255</a:t>
            </a:r>
          </a:p>
          <a:p>
            <a:pPr fontAlgn="base"/>
            <a:r>
              <a:rPr lang="en-GB" dirty="0"/>
              <a:t>b. By default, an ACL denies all traffic that does not match any rules. To permit all other traffic, create a second rule for ACL 1</a:t>
            </a:r>
            <a:r>
              <a:rPr lang="en-GB" dirty="0" smtClean="0"/>
              <a:t>.</a:t>
            </a:r>
          </a:p>
          <a:p>
            <a:pPr lvl="1" fontAlgn="base"/>
            <a:r>
              <a:rPr lang="en-GB" dirty="0"/>
              <a:t>R3(</a:t>
            </a:r>
            <a:r>
              <a:rPr lang="en-GB" dirty="0" err="1"/>
              <a:t>config</a:t>
            </a:r>
            <a:r>
              <a:rPr lang="en-GB" dirty="0"/>
              <a:t>)# access-list 1 permit any</a:t>
            </a:r>
            <a:endParaRPr lang="en-GB" b="1" dirty="0"/>
          </a:p>
        </p:txBody>
      </p:sp>
      <p:sp>
        <p:nvSpPr>
          <p:cNvPr id="4" name="Rectangle 3"/>
          <p:cNvSpPr/>
          <p:nvPr/>
        </p:nvSpPr>
        <p:spPr>
          <a:xfrm>
            <a:off x="1143000" y="4114800"/>
            <a:ext cx="6553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p:cNvSpPr/>
          <p:nvPr/>
        </p:nvSpPr>
        <p:spPr>
          <a:xfrm>
            <a:off x="1143000" y="5715000"/>
            <a:ext cx="45720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351614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a:t>
            </a:r>
            <a:endParaRPr lang="en-GB" dirty="0"/>
          </a:p>
        </p:txBody>
      </p:sp>
      <p:sp>
        <p:nvSpPr>
          <p:cNvPr id="3" name="Content Placeholder 2"/>
          <p:cNvSpPr>
            <a:spLocks noGrp="1"/>
          </p:cNvSpPr>
          <p:nvPr>
            <p:ph idx="1"/>
          </p:nvPr>
        </p:nvSpPr>
        <p:spPr/>
        <p:txBody>
          <a:bodyPr>
            <a:normAutofit fontScale="92500" lnSpcReduction="10000"/>
          </a:bodyPr>
          <a:lstStyle/>
          <a:p>
            <a:pPr fontAlgn="base"/>
            <a:r>
              <a:rPr lang="en-GB" b="1" dirty="0"/>
              <a:t>Part </a:t>
            </a:r>
            <a:r>
              <a:rPr lang="en-GB" b="1" dirty="0" smtClean="0"/>
              <a:t>2:</a:t>
            </a:r>
            <a:r>
              <a:rPr lang="en-GB" b="1" dirty="0"/>
              <a:t>Configure, Apply, and Verify a Standard ACL</a:t>
            </a:r>
          </a:p>
          <a:p>
            <a:pPr fontAlgn="base"/>
            <a:r>
              <a:rPr lang="en-GB" b="1" dirty="0" smtClean="0"/>
              <a:t>Step </a:t>
            </a:r>
            <a:r>
              <a:rPr lang="en-GB" b="1" dirty="0"/>
              <a:t>2: Configure and apply a numbered standard ACL on R3</a:t>
            </a:r>
            <a:r>
              <a:rPr lang="en-GB" b="1" dirty="0" smtClean="0"/>
              <a:t>.</a:t>
            </a:r>
          </a:p>
          <a:p>
            <a:pPr fontAlgn="base"/>
            <a:r>
              <a:rPr lang="en-GB" dirty="0"/>
              <a:t>c. Verify that </a:t>
            </a:r>
            <a:r>
              <a:rPr lang="en-GB" dirty="0" smtClean="0"/>
              <a:t>the </a:t>
            </a:r>
            <a:r>
              <a:rPr lang="en-GB" dirty="0"/>
              <a:t>access list is configured correctly</a:t>
            </a:r>
            <a:r>
              <a:rPr lang="en-GB" dirty="0" smtClean="0"/>
              <a:t>.</a:t>
            </a:r>
          </a:p>
          <a:p>
            <a:pPr lvl="1" fontAlgn="base"/>
            <a:r>
              <a:rPr lang="en-GB" dirty="0"/>
              <a:t>R3# show access-lists </a:t>
            </a:r>
            <a:endParaRPr lang="en-GB" dirty="0" smtClean="0"/>
          </a:p>
          <a:p>
            <a:pPr lvl="1" fontAlgn="base"/>
            <a:r>
              <a:rPr lang="en-GB" dirty="0" smtClean="0">
                <a:solidFill>
                  <a:srgbClr val="0070C0"/>
                </a:solidFill>
              </a:rPr>
              <a:t>Standard </a:t>
            </a:r>
            <a:r>
              <a:rPr lang="en-GB" dirty="0">
                <a:solidFill>
                  <a:srgbClr val="0070C0"/>
                </a:solidFill>
              </a:rPr>
              <a:t>IP access list 1 </a:t>
            </a:r>
            <a:endParaRPr lang="en-GB" dirty="0" smtClean="0">
              <a:solidFill>
                <a:srgbClr val="0070C0"/>
              </a:solidFill>
            </a:endParaRPr>
          </a:p>
          <a:p>
            <a:pPr lvl="1" fontAlgn="base"/>
            <a:r>
              <a:rPr lang="en-GB" dirty="0" smtClean="0">
                <a:solidFill>
                  <a:srgbClr val="0070C0"/>
                </a:solidFill>
              </a:rPr>
              <a:t>10 </a:t>
            </a:r>
            <a:r>
              <a:rPr lang="en-GB" dirty="0">
                <a:solidFill>
                  <a:srgbClr val="0070C0"/>
                </a:solidFill>
              </a:rPr>
              <a:t>deny 192.168.10.0 0.0.0.255 20 </a:t>
            </a:r>
            <a:endParaRPr lang="en-GB" dirty="0" smtClean="0">
              <a:solidFill>
                <a:srgbClr val="0070C0"/>
              </a:solidFill>
            </a:endParaRPr>
          </a:p>
          <a:p>
            <a:pPr lvl="1" fontAlgn="base"/>
            <a:r>
              <a:rPr lang="en-GB" dirty="0" smtClean="0">
                <a:solidFill>
                  <a:srgbClr val="0070C0"/>
                </a:solidFill>
              </a:rPr>
              <a:t>permit </a:t>
            </a:r>
            <a:r>
              <a:rPr lang="en-GB" dirty="0">
                <a:solidFill>
                  <a:srgbClr val="0070C0"/>
                </a:solidFill>
              </a:rPr>
              <a:t>any</a:t>
            </a:r>
            <a:endParaRPr lang="en-GB" b="1" dirty="0">
              <a:solidFill>
                <a:srgbClr val="0070C0"/>
              </a:solidFill>
            </a:endParaRPr>
          </a:p>
          <a:p>
            <a:pPr fontAlgn="base"/>
            <a:r>
              <a:rPr lang="en-GB" dirty="0"/>
              <a:t>d. Apply the ACL by placing it for outbound traffic on the </a:t>
            </a:r>
            <a:r>
              <a:rPr lang="en-GB" dirty="0" err="1"/>
              <a:t>GigabitEthernet</a:t>
            </a:r>
            <a:r>
              <a:rPr lang="en-GB" dirty="0"/>
              <a:t> 0/0 interface</a:t>
            </a:r>
            <a:r>
              <a:rPr lang="en-GB" dirty="0" smtClean="0"/>
              <a:t>.</a:t>
            </a:r>
          </a:p>
          <a:p>
            <a:pPr lvl="1" fontAlgn="base"/>
            <a:r>
              <a:rPr lang="en-GB" dirty="0"/>
              <a:t>R3(</a:t>
            </a:r>
            <a:r>
              <a:rPr lang="en-GB" dirty="0" err="1"/>
              <a:t>config</a:t>
            </a:r>
            <a:r>
              <a:rPr lang="en-GB" dirty="0"/>
              <a:t>)# interface GigabitEthernet0/0 </a:t>
            </a:r>
            <a:endParaRPr lang="en-GB" dirty="0" smtClean="0"/>
          </a:p>
          <a:p>
            <a:pPr lvl="1" fontAlgn="base"/>
            <a:r>
              <a:rPr lang="en-GB" dirty="0" smtClean="0"/>
              <a:t>R3(</a:t>
            </a:r>
            <a:r>
              <a:rPr lang="en-GB" dirty="0" err="1" smtClean="0"/>
              <a:t>config</a:t>
            </a:r>
            <a:r>
              <a:rPr lang="en-GB" dirty="0" smtClean="0"/>
              <a:t>-if</a:t>
            </a:r>
            <a:r>
              <a:rPr lang="en-GB" dirty="0"/>
              <a:t>)# </a:t>
            </a:r>
            <a:r>
              <a:rPr lang="en-GB" dirty="0" err="1"/>
              <a:t>ip</a:t>
            </a:r>
            <a:r>
              <a:rPr lang="en-GB" dirty="0"/>
              <a:t> access-group 1 out</a:t>
            </a:r>
            <a:endParaRPr lang="en-GB" b="1" dirty="0" smtClean="0"/>
          </a:p>
          <a:p>
            <a:pPr fontAlgn="base"/>
            <a:endParaRPr lang="en-GB" b="1" dirty="0"/>
          </a:p>
          <a:p>
            <a:pPr fontAlgn="base"/>
            <a:endParaRPr lang="en-GB" b="1" dirty="0"/>
          </a:p>
        </p:txBody>
      </p:sp>
      <p:sp>
        <p:nvSpPr>
          <p:cNvPr id="4" name="Rounded Rectangle 3"/>
          <p:cNvSpPr/>
          <p:nvPr/>
        </p:nvSpPr>
        <p:spPr>
          <a:xfrm>
            <a:off x="1143000" y="3200400"/>
            <a:ext cx="2743200" cy="228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p:cNvSpPr/>
          <p:nvPr/>
        </p:nvSpPr>
        <p:spPr>
          <a:xfrm>
            <a:off x="1143000" y="5105400"/>
            <a:ext cx="4953000" cy="609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4194220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a:t>
            </a:r>
            <a:endParaRPr lang="en-GB" dirty="0"/>
          </a:p>
        </p:txBody>
      </p:sp>
      <p:sp>
        <p:nvSpPr>
          <p:cNvPr id="3" name="Content Placeholder 2"/>
          <p:cNvSpPr>
            <a:spLocks noGrp="1"/>
          </p:cNvSpPr>
          <p:nvPr>
            <p:ph idx="1"/>
          </p:nvPr>
        </p:nvSpPr>
        <p:spPr/>
        <p:txBody>
          <a:bodyPr>
            <a:normAutofit fontScale="92500" lnSpcReduction="20000"/>
          </a:bodyPr>
          <a:lstStyle/>
          <a:p>
            <a:pPr fontAlgn="base"/>
            <a:r>
              <a:rPr lang="en-GB" b="1" dirty="0"/>
              <a:t>Part </a:t>
            </a:r>
            <a:r>
              <a:rPr lang="en-GB" b="1" dirty="0" smtClean="0"/>
              <a:t>2:</a:t>
            </a:r>
            <a:r>
              <a:rPr lang="en-GB" b="1" dirty="0"/>
              <a:t>Configure, Apply, and Verify a Standard ACL</a:t>
            </a:r>
          </a:p>
          <a:p>
            <a:pPr fontAlgn="base"/>
            <a:r>
              <a:rPr lang="en-GB" b="1" dirty="0"/>
              <a:t>Step 3: Verify ACL configuration and functionality.</a:t>
            </a:r>
          </a:p>
          <a:p>
            <a:pPr fontAlgn="base"/>
            <a:r>
              <a:rPr lang="en-GB" dirty="0"/>
              <a:t>a. Enter the </a:t>
            </a:r>
            <a:r>
              <a:rPr lang="en-GB" b="1" dirty="0"/>
              <a:t>show run</a:t>
            </a:r>
            <a:r>
              <a:rPr lang="en-GB" dirty="0"/>
              <a:t> or </a:t>
            </a:r>
            <a:r>
              <a:rPr lang="en-GB" b="1" dirty="0"/>
              <a:t>show </a:t>
            </a:r>
            <a:r>
              <a:rPr lang="en-GB" b="1" dirty="0" err="1"/>
              <a:t>ip</a:t>
            </a:r>
            <a:r>
              <a:rPr lang="en-GB" b="1" dirty="0"/>
              <a:t> interface </a:t>
            </a:r>
            <a:r>
              <a:rPr lang="en-GB" b="1" dirty="0" err="1"/>
              <a:t>gigabitethernet</a:t>
            </a:r>
            <a:r>
              <a:rPr lang="en-GB" b="1" dirty="0"/>
              <a:t> 0/0</a:t>
            </a:r>
            <a:r>
              <a:rPr lang="en-GB" dirty="0"/>
              <a:t> command to verify the ACL placements</a:t>
            </a:r>
            <a:r>
              <a:rPr lang="en-GB" dirty="0" smtClean="0"/>
              <a:t>.</a:t>
            </a:r>
          </a:p>
          <a:p>
            <a:pPr fontAlgn="base"/>
            <a:r>
              <a:rPr lang="en-GB" dirty="0"/>
              <a:t>b. With the two ACLs in place, network traffic is restricted according to the policies detailed in Part 1. Use the following tests to verify the ACL implementations</a:t>
            </a:r>
            <a:r>
              <a:rPr lang="en-GB" dirty="0" smtClean="0"/>
              <a:t>:</a:t>
            </a:r>
          </a:p>
          <a:p>
            <a:pPr lvl="1" fontAlgn="base"/>
            <a:r>
              <a:rPr lang="en-GB" dirty="0"/>
              <a:t>A ping from 192.168.10.10 to 192.168.11.10 succeeds.</a:t>
            </a:r>
          </a:p>
          <a:p>
            <a:pPr lvl="1" fontAlgn="base"/>
            <a:r>
              <a:rPr lang="en-GB" dirty="0"/>
              <a:t>A ping from 192.168.10.10 to 192.168.20.254 succeeds.</a:t>
            </a:r>
          </a:p>
          <a:p>
            <a:pPr lvl="1" fontAlgn="base"/>
            <a:r>
              <a:rPr lang="en-GB" dirty="0"/>
              <a:t>A ping from 192.168.11.10 to 192.168.20.254 fails.</a:t>
            </a:r>
          </a:p>
          <a:p>
            <a:pPr lvl="1" fontAlgn="base"/>
            <a:r>
              <a:rPr lang="en-GB" dirty="0"/>
              <a:t>A ping from 192.168.10.10 to 192.168.30.10 fails.</a:t>
            </a:r>
          </a:p>
          <a:p>
            <a:pPr lvl="1" fontAlgn="base"/>
            <a:r>
              <a:rPr lang="en-GB" dirty="0"/>
              <a:t>A ping from 192.168.11.10 to 192.168.30.10 succeeds.</a:t>
            </a:r>
          </a:p>
          <a:p>
            <a:pPr lvl="1" fontAlgn="base"/>
            <a:r>
              <a:rPr lang="en-GB" dirty="0"/>
              <a:t>A ping from 192.168.30.10 to 192.168.20.254 succeeds.</a:t>
            </a:r>
          </a:p>
          <a:p>
            <a:pPr fontAlgn="base"/>
            <a:endParaRPr lang="en-GB" b="1" dirty="0" smtClean="0"/>
          </a:p>
          <a:p>
            <a:pPr fontAlgn="base"/>
            <a:endParaRPr lang="en-GB" b="1" dirty="0"/>
          </a:p>
          <a:p>
            <a:pPr fontAlgn="base"/>
            <a:endParaRPr lang="en-GB" b="1" dirty="0" smtClean="0"/>
          </a:p>
          <a:p>
            <a:pPr fontAlgn="base"/>
            <a:endParaRPr lang="en-GB" b="1" dirty="0"/>
          </a:p>
          <a:p>
            <a:pPr fontAlgn="base"/>
            <a:endParaRPr lang="en-GB" b="1" dirty="0"/>
          </a:p>
        </p:txBody>
      </p:sp>
    </p:spTree>
    <p:extLst>
      <p:ext uri="{BB962C8B-B14F-4D97-AF65-F5344CB8AC3E}">
        <p14:creationId xmlns:p14="http://schemas.microsoft.com/office/powerpoint/2010/main" val="32013106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Solution</a:t>
            </a:r>
            <a:endParaRPr lang="en-GB" dirty="0"/>
          </a:p>
        </p:txBody>
      </p:sp>
      <p:sp>
        <p:nvSpPr>
          <p:cNvPr id="3" name="Content Placeholder 2"/>
          <p:cNvSpPr>
            <a:spLocks noGrp="1"/>
          </p:cNvSpPr>
          <p:nvPr>
            <p:ph idx="1"/>
          </p:nvPr>
        </p:nvSpPr>
        <p:spPr/>
        <p:txBody>
          <a:bodyPr>
            <a:normAutofit fontScale="85000" lnSpcReduction="20000"/>
          </a:bodyPr>
          <a:lstStyle/>
          <a:p>
            <a:pPr fontAlgn="base"/>
            <a:r>
              <a:rPr lang="en-GB" b="1" dirty="0"/>
              <a:t>Part </a:t>
            </a:r>
            <a:r>
              <a:rPr lang="en-GB" b="1" dirty="0" smtClean="0"/>
              <a:t>2:</a:t>
            </a:r>
            <a:r>
              <a:rPr lang="en-GB" b="1" dirty="0"/>
              <a:t>Configure, Apply, and Verify a Standard ACL</a:t>
            </a:r>
          </a:p>
          <a:p>
            <a:pPr fontAlgn="base"/>
            <a:r>
              <a:rPr lang="en-GB" b="1" dirty="0"/>
              <a:t>Step 3: Verify ACL configuration and functionality.</a:t>
            </a:r>
          </a:p>
          <a:p>
            <a:pPr fontAlgn="base"/>
            <a:r>
              <a:rPr lang="en-GB" dirty="0"/>
              <a:t>c. Issue the </a:t>
            </a:r>
            <a:r>
              <a:rPr lang="en-GB" b="1" dirty="0"/>
              <a:t>show access-lists</a:t>
            </a:r>
            <a:r>
              <a:rPr lang="en-GB" dirty="0"/>
              <a:t> command again on routers </a:t>
            </a:r>
            <a:r>
              <a:rPr lang="en-GB" b="1" dirty="0"/>
              <a:t>R2</a:t>
            </a:r>
            <a:r>
              <a:rPr lang="en-GB" dirty="0"/>
              <a:t> and </a:t>
            </a:r>
            <a:r>
              <a:rPr lang="en-GB" b="1" dirty="0"/>
              <a:t>R3.</a:t>
            </a:r>
            <a:r>
              <a:rPr lang="en-GB" dirty="0"/>
              <a:t> You should see output that indicates the number of packets that have matched each line of the access list. Note: The number of matches shown for your routers may be different, due to the number of pings that are sent and received</a:t>
            </a:r>
            <a:r>
              <a:rPr lang="en-GB" dirty="0" smtClean="0"/>
              <a:t>.</a:t>
            </a:r>
          </a:p>
          <a:p>
            <a:pPr lvl="1" fontAlgn="base"/>
            <a:r>
              <a:rPr lang="en-GB" dirty="0"/>
              <a:t>R2# show access-lists </a:t>
            </a:r>
            <a:endParaRPr lang="en-GB" dirty="0" smtClean="0"/>
          </a:p>
          <a:p>
            <a:pPr lvl="1" fontAlgn="base"/>
            <a:r>
              <a:rPr lang="en-GB" dirty="0" smtClean="0">
                <a:solidFill>
                  <a:srgbClr val="0070C0"/>
                </a:solidFill>
              </a:rPr>
              <a:t>Standard </a:t>
            </a:r>
            <a:r>
              <a:rPr lang="en-GB" dirty="0">
                <a:solidFill>
                  <a:srgbClr val="0070C0"/>
                </a:solidFill>
              </a:rPr>
              <a:t>IP access list 1 </a:t>
            </a:r>
            <a:endParaRPr lang="en-GB" dirty="0" smtClean="0">
              <a:solidFill>
                <a:srgbClr val="0070C0"/>
              </a:solidFill>
            </a:endParaRPr>
          </a:p>
          <a:p>
            <a:pPr lvl="1" fontAlgn="base"/>
            <a:r>
              <a:rPr lang="en-GB" dirty="0" smtClean="0">
                <a:solidFill>
                  <a:srgbClr val="0070C0"/>
                </a:solidFill>
              </a:rPr>
              <a:t>10 </a:t>
            </a:r>
            <a:r>
              <a:rPr lang="en-GB" dirty="0">
                <a:solidFill>
                  <a:srgbClr val="0070C0"/>
                </a:solidFill>
              </a:rPr>
              <a:t>deny 192.168.11.0 0.0.0.255 (4 match(</a:t>
            </a:r>
            <a:r>
              <a:rPr lang="en-GB" dirty="0" err="1">
                <a:solidFill>
                  <a:srgbClr val="0070C0"/>
                </a:solidFill>
              </a:rPr>
              <a:t>es</a:t>
            </a:r>
            <a:r>
              <a:rPr lang="en-GB" dirty="0">
                <a:solidFill>
                  <a:srgbClr val="0070C0"/>
                </a:solidFill>
              </a:rPr>
              <a:t>)) </a:t>
            </a:r>
            <a:endParaRPr lang="en-GB" dirty="0" smtClean="0">
              <a:solidFill>
                <a:srgbClr val="0070C0"/>
              </a:solidFill>
            </a:endParaRPr>
          </a:p>
          <a:p>
            <a:pPr lvl="1" fontAlgn="base"/>
            <a:r>
              <a:rPr lang="en-GB" dirty="0" smtClean="0">
                <a:solidFill>
                  <a:srgbClr val="0070C0"/>
                </a:solidFill>
              </a:rPr>
              <a:t>20 </a:t>
            </a:r>
            <a:r>
              <a:rPr lang="en-GB" dirty="0">
                <a:solidFill>
                  <a:srgbClr val="0070C0"/>
                </a:solidFill>
              </a:rPr>
              <a:t>permit any (8 match(</a:t>
            </a:r>
            <a:r>
              <a:rPr lang="en-GB" dirty="0" err="1">
                <a:solidFill>
                  <a:srgbClr val="0070C0"/>
                </a:solidFill>
              </a:rPr>
              <a:t>es</a:t>
            </a:r>
            <a:r>
              <a:rPr lang="en-GB" dirty="0">
                <a:solidFill>
                  <a:srgbClr val="0070C0"/>
                </a:solidFill>
              </a:rPr>
              <a:t>)) </a:t>
            </a:r>
            <a:endParaRPr lang="en-GB" dirty="0" smtClean="0">
              <a:solidFill>
                <a:srgbClr val="0070C0"/>
              </a:solidFill>
            </a:endParaRPr>
          </a:p>
          <a:p>
            <a:pPr lvl="1" fontAlgn="base"/>
            <a:r>
              <a:rPr lang="en-GB" dirty="0" smtClean="0"/>
              <a:t>R3</a:t>
            </a:r>
            <a:r>
              <a:rPr lang="en-GB" dirty="0"/>
              <a:t># show access-lists </a:t>
            </a:r>
            <a:endParaRPr lang="en-GB" dirty="0" smtClean="0"/>
          </a:p>
          <a:p>
            <a:pPr lvl="1" fontAlgn="base"/>
            <a:r>
              <a:rPr lang="en-GB" dirty="0" smtClean="0">
                <a:solidFill>
                  <a:srgbClr val="0070C0"/>
                </a:solidFill>
              </a:rPr>
              <a:t>Standard </a:t>
            </a:r>
            <a:r>
              <a:rPr lang="en-GB" dirty="0">
                <a:solidFill>
                  <a:srgbClr val="0070C0"/>
                </a:solidFill>
              </a:rPr>
              <a:t>IP access list 1 </a:t>
            </a:r>
            <a:endParaRPr lang="en-GB" dirty="0" smtClean="0">
              <a:solidFill>
                <a:srgbClr val="0070C0"/>
              </a:solidFill>
            </a:endParaRPr>
          </a:p>
          <a:p>
            <a:pPr lvl="1" fontAlgn="base"/>
            <a:r>
              <a:rPr lang="en-GB" dirty="0" smtClean="0">
                <a:solidFill>
                  <a:srgbClr val="0070C0"/>
                </a:solidFill>
              </a:rPr>
              <a:t>10 </a:t>
            </a:r>
            <a:r>
              <a:rPr lang="en-GB" dirty="0">
                <a:solidFill>
                  <a:srgbClr val="0070C0"/>
                </a:solidFill>
              </a:rPr>
              <a:t>deny 192.168.10.0 0.0.0.255 (4 match(</a:t>
            </a:r>
            <a:r>
              <a:rPr lang="en-GB" dirty="0" err="1">
                <a:solidFill>
                  <a:srgbClr val="0070C0"/>
                </a:solidFill>
              </a:rPr>
              <a:t>es</a:t>
            </a:r>
            <a:r>
              <a:rPr lang="en-GB" dirty="0">
                <a:solidFill>
                  <a:srgbClr val="0070C0"/>
                </a:solidFill>
              </a:rPr>
              <a:t>)) </a:t>
            </a:r>
            <a:endParaRPr lang="en-GB" dirty="0" smtClean="0">
              <a:solidFill>
                <a:srgbClr val="0070C0"/>
              </a:solidFill>
            </a:endParaRPr>
          </a:p>
          <a:p>
            <a:pPr lvl="1" fontAlgn="base"/>
            <a:r>
              <a:rPr lang="en-GB" dirty="0" smtClean="0">
                <a:solidFill>
                  <a:srgbClr val="0070C0"/>
                </a:solidFill>
              </a:rPr>
              <a:t>20 </a:t>
            </a:r>
            <a:r>
              <a:rPr lang="en-GB" dirty="0">
                <a:solidFill>
                  <a:srgbClr val="0070C0"/>
                </a:solidFill>
              </a:rPr>
              <a:t>permit any (8 match(</a:t>
            </a:r>
            <a:r>
              <a:rPr lang="en-GB" dirty="0" err="1">
                <a:solidFill>
                  <a:srgbClr val="0070C0"/>
                </a:solidFill>
              </a:rPr>
              <a:t>es</a:t>
            </a:r>
            <a:r>
              <a:rPr lang="en-GB" dirty="0">
                <a:solidFill>
                  <a:srgbClr val="0070C0"/>
                </a:solidFill>
              </a:rPr>
              <a:t>))</a:t>
            </a:r>
            <a:endParaRPr lang="en-GB" b="1" dirty="0" smtClean="0">
              <a:solidFill>
                <a:srgbClr val="0070C0"/>
              </a:solidFill>
            </a:endParaRPr>
          </a:p>
          <a:p>
            <a:pPr fontAlgn="base"/>
            <a:endParaRPr lang="en-GB" b="1" dirty="0"/>
          </a:p>
          <a:p>
            <a:pPr fontAlgn="base"/>
            <a:endParaRPr lang="en-GB" b="1" dirty="0" smtClean="0"/>
          </a:p>
          <a:p>
            <a:pPr fontAlgn="base"/>
            <a:endParaRPr lang="en-GB" b="1" dirty="0"/>
          </a:p>
          <a:p>
            <a:pPr fontAlgn="base"/>
            <a:endParaRPr lang="en-GB" b="1" dirty="0"/>
          </a:p>
        </p:txBody>
      </p:sp>
    </p:spTree>
    <p:extLst>
      <p:ext uri="{BB962C8B-B14F-4D97-AF65-F5344CB8AC3E}">
        <p14:creationId xmlns:p14="http://schemas.microsoft.com/office/powerpoint/2010/main" val="24668252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Answer Configuration</a:t>
            </a:r>
            <a:endParaRPr lang="en-GB" dirty="0"/>
          </a:p>
        </p:txBody>
      </p:sp>
      <p:sp>
        <p:nvSpPr>
          <p:cNvPr id="3" name="Content Placeholder 2"/>
          <p:cNvSpPr>
            <a:spLocks noGrp="1"/>
          </p:cNvSpPr>
          <p:nvPr>
            <p:ph idx="1"/>
          </p:nvPr>
        </p:nvSpPr>
        <p:spPr/>
        <p:txBody>
          <a:bodyPr>
            <a:normAutofit fontScale="70000" lnSpcReduction="20000"/>
          </a:bodyPr>
          <a:lstStyle/>
          <a:p>
            <a:pPr fontAlgn="base"/>
            <a:r>
              <a:rPr lang="en-GB" b="1" dirty="0"/>
              <a:t>Router R2</a:t>
            </a:r>
          </a:p>
          <a:p>
            <a:pPr fontAlgn="base"/>
            <a:r>
              <a:rPr lang="en-GB" dirty="0"/>
              <a:t>enable </a:t>
            </a:r>
            <a:endParaRPr lang="en-GB" dirty="0" smtClean="0"/>
          </a:p>
          <a:p>
            <a:pPr fontAlgn="base"/>
            <a:r>
              <a:rPr lang="en-GB" dirty="0" smtClean="0"/>
              <a:t>configure </a:t>
            </a:r>
            <a:r>
              <a:rPr lang="en-GB" dirty="0"/>
              <a:t>terminal </a:t>
            </a:r>
            <a:endParaRPr lang="en-GB" dirty="0" smtClean="0"/>
          </a:p>
          <a:p>
            <a:pPr fontAlgn="base"/>
            <a:r>
              <a:rPr lang="en-GB" dirty="0" smtClean="0"/>
              <a:t>interface </a:t>
            </a:r>
            <a:r>
              <a:rPr lang="en-GB" dirty="0"/>
              <a:t>GigabitEthernet0/0 </a:t>
            </a:r>
            <a:endParaRPr lang="en-GB" dirty="0" smtClean="0"/>
          </a:p>
          <a:p>
            <a:pPr fontAlgn="base"/>
            <a:r>
              <a:rPr lang="en-GB" dirty="0" err="1" smtClean="0"/>
              <a:t>ip</a:t>
            </a:r>
            <a:r>
              <a:rPr lang="en-GB" dirty="0" smtClean="0"/>
              <a:t> </a:t>
            </a:r>
            <a:r>
              <a:rPr lang="en-GB" dirty="0"/>
              <a:t>access-group 1 out </a:t>
            </a:r>
            <a:endParaRPr lang="en-GB" dirty="0" smtClean="0"/>
          </a:p>
          <a:p>
            <a:pPr fontAlgn="base"/>
            <a:r>
              <a:rPr lang="en-GB" dirty="0" smtClean="0"/>
              <a:t>access-list </a:t>
            </a:r>
            <a:r>
              <a:rPr lang="en-GB" dirty="0"/>
              <a:t>1 deny 192.168.11.0 0.0.0.255 </a:t>
            </a:r>
            <a:endParaRPr lang="en-GB" dirty="0" smtClean="0"/>
          </a:p>
          <a:p>
            <a:pPr fontAlgn="base"/>
            <a:r>
              <a:rPr lang="en-GB" dirty="0" smtClean="0"/>
              <a:t>access-list </a:t>
            </a:r>
            <a:r>
              <a:rPr lang="en-GB" dirty="0"/>
              <a:t>1 permit any </a:t>
            </a:r>
            <a:endParaRPr lang="en-GB" dirty="0" smtClean="0"/>
          </a:p>
          <a:p>
            <a:pPr fontAlgn="base"/>
            <a:r>
              <a:rPr lang="en-GB" dirty="0" smtClean="0"/>
              <a:t>End</a:t>
            </a:r>
          </a:p>
          <a:p>
            <a:pPr fontAlgn="base"/>
            <a:r>
              <a:rPr lang="en-GB" b="1" dirty="0" smtClean="0"/>
              <a:t>Router </a:t>
            </a:r>
            <a:r>
              <a:rPr lang="en-GB" b="1" dirty="0"/>
              <a:t>R3</a:t>
            </a:r>
          </a:p>
          <a:p>
            <a:r>
              <a:rPr lang="en-GB" dirty="0"/>
              <a:t>enable </a:t>
            </a:r>
            <a:endParaRPr lang="en-GB" dirty="0" smtClean="0"/>
          </a:p>
          <a:p>
            <a:r>
              <a:rPr lang="en-GB" dirty="0" smtClean="0"/>
              <a:t>configure </a:t>
            </a:r>
            <a:r>
              <a:rPr lang="en-GB" dirty="0"/>
              <a:t>terminal </a:t>
            </a:r>
            <a:endParaRPr lang="en-GB" dirty="0" smtClean="0"/>
          </a:p>
          <a:p>
            <a:r>
              <a:rPr lang="en-GB" dirty="0" smtClean="0"/>
              <a:t>interface </a:t>
            </a:r>
            <a:r>
              <a:rPr lang="en-GB" dirty="0"/>
              <a:t>GigabitEthernet0/0 </a:t>
            </a:r>
            <a:endParaRPr lang="en-GB" dirty="0" smtClean="0"/>
          </a:p>
          <a:p>
            <a:r>
              <a:rPr lang="en-GB" dirty="0" err="1" smtClean="0"/>
              <a:t>ip</a:t>
            </a:r>
            <a:r>
              <a:rPr lang="en-GB" dirty="0" smtClean="0"/>
              <a:t> </a:t>
            </a:r>
            <a:r>
              <a:rPr lang="en-GB" dirty="0"/>
              <a:t>access-group 1 out </a:t>
            </a:r>
            <a:endParaRPr lang="en-GB" dirty="0" smtClean="0"/>
          </a:p>
          <a:p>
            <a:r>
              <a:rPr lang="en-GB" dirty="0" smtClean="0"/>
              <a:t>access-list </a:t>
            </a:r>
            <a:r>
              <a:rPr lang="en-GB" dirty="0"/>
              <a:t>1 deny 192.168.10.0 0.0.0.255 </a:t>
            </a:r>
            <a:endParaRPr lang="en-GB" dirty="0" smtClean="0"/>
          </a:p>
          <a:p>
            <a:r>
              <a:rPr lang="en-GB" smtClean="0"/>
              <a:t>access-list </a:t>
            </a:r>
            <a:r>
              <a:rPr lang="en-GB" dirty="0"/>
              <a:t>1 permit </a:t>
            </a:r>
            <a:r>
              <a:rPr lang="en-GB"/>
              <a:t>any </a:t>
            </a:r>
            <a:endParaRPr lang="en-GB" smtClean="0"/>
          </a:p>
          <a:p>
            <a:r>
              <a:rPr lang="en-GB" smtClean="0"/>
              <a:t>end</a:t>
            </a:r>
            <a:endParaRPr lang="en-GB" dirty="0"/>
          </a:p>
        </p:txBody>
      </p:sp>
    </p:spTree>
    <p:extLst>
      <p:ext uri="{BB962C8B-B14F-4D97-AF65-F5344CB8AC3E}">
        <p14:creationId xmlns:p14="http://schemas.microsoft.com/office/powerpoint/2010/main" val="39830863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Instructions</a:t>
            </a:r>
            <a:endParaRPr lang="en-GB" dirty="0"/>
          </a:p>
        </p:txBody>
      </p:sp>
      <p:sp>
        <p:nvSpPr>
          <p:cNvPr id="3" name="Content Placeholder 2"/>
          <p:cNvSpPr>
            <a:spLocks noGrp="1"/>
          </p:cNvSpPr>
          <p:nvPr>
            <p:ph idx="1"/>
          </p:nvPr>
        </p:nvSpPr>
        <p:spPr/>
        <p:txBody>
          <a:bodyPr>
            <a:normAutofit/>
          </a:bodyPr>
          <a:lstStyle/>
          <a:p>
            <a:pPr fontAlgn="base"/>
            <a:r>
              <a:rPr lang="en-GB" b="1" dirty="0" smtClean="0"/>
              <a:t>Part 2: Configure, Apply, and Verify a Standard ACL</a:t>
            </a:r>
          </a:p>
          <a:p>
            <a:pPr fontAlgn="base"/>
            <a:endParaRPr lang="en-GB" b="1" dirty="0" smtClean="0"/>
          </a:p>
          <a:p>
            <a:pPr fontAlgn="base"/>
            <a:endParaRPr lang="en-GB" b="1" dirty="0" smtClean="0"/>
          </a:p>
          <a:p>
            <a:pPr fontAlgn="base"/>
            <a:r>
              <a:rPr lang="en-GB" b="1" dirty="0" smtClean="0">
                <a:hlinkClick r:id="rId2"/>
              </a:rPr>
              <a:t>https://itexamanswers.net/5-1-8-packet-tracer-configure-numbered-standard-ipv4-acls-answers.html</a:t>
            </a:r>
            <a:r>
              <a:rPr lang="en-GB" b="1" dirty="0" smtClean="0"/>
              <a:t> </a:t>
            </a:r>
            <a:endParaRPr lang="en-GB" b="1" dirty="0"/>
          </a:p>
        </p:txBody>
      </p:sp>
    </p:spTree>
    <p:extLst>
      <p:ext uri="{BB962C8B-B14F-4D97-AF65-F5344CB8AC3E}">
        <p14:creationId xmlns:p14="http://schemas.microsoft.com/office/powerpoint/2010/main" val="6296020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Lab Week 12</a:t>
            </a:r>
            <a:endParaRPr lang="en-GB" dirty="0"/>
          </a:p>
        </p:txBody>
      </p:sp>
      <p:sp>
        <p:nvSpPr>
          <p:cNvPr id="5" name="Text Placeholder 4"/>
          <p:cNvSpPr>
            <a:spLocks noGrp="1"/>
          </p:cNvSpPr>
          <p:nvPr>
            <p:ph type="body" idx="1"/>
          </p:nvPr>
        </p:nvSpPr>
        <p:spPr/>
        <p:txBody>
          <a:bodyPr/>
          <a:lstStyle/>
          <a:p>
            <a:r>
              <a:rPr lang="en-GB" dirty="0"/>
              <a:t>Week 12 </a:t>
            </a:r>
            <a:r>
              <a:rPr lang="en-GB" dirty="0" err="1"/>
              <a:t>PT.pkt</a:t>
            </a:r>
            <a:endParaRPr lang="en-GB" dirty="0"/>
          </a:p>
        </p:txBody>
      </p:sp>
    </p:spTree>
    <p:extLst>
      <p:ext uri="{BB962C8B-B14F-4D97-AF65-F5344CB8AC3E}">
        <p14:creationId xmlns:p14="http://schemas.microsoft.com/office/powerpoint/2010/main" val="312047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Simulation</a:t>
            </a:r>
            <a:endParaRPr lang="en-GB"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3868" y="1752600"/>
            <a:ext cx="8056263" cy="437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75030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Topology</a:t>
            </a:r>
            <a:endParaRPr lang="en-GB" dirty="0"/>
          </a:p>
        </p:txBody>
      </p:sp>
      <p:pic>
        <p:nvPicPr>
          <p:cNvPr id="6" name="Picture 4" descr="https://itexamanswers.net/wp-content/uploads/2017/08/4.1.3.5.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89409" y="1752600"/>
            <a:ext cx="5565181" cy="4373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21188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Addressing table</a:t>
            </a:r>
            <a:endParaRPr lang="en-GB" dirty="0"/>
          </a:p>
        </p:txBody>
      </p:sp>
      <p:pic>
        <p:nvPicPr>
          <p:cNvPr id="5" name="Picture 2" descr="https://itexamanswers.net/wp-content/uploads/2017/08/4.1.3.5_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19250" y="2086769"/>
            <a:ext cx="5905500" cy="3705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253974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Objectives and background</a:t>
            </a:r>
            <a:endParaRPr lang="en-GB" dirty="0"/>
          </a:p>
        </p:txBody>
      </p:sp>
      <p:sp>
        <p:nvSpPr>
          <p:cNvPr id="3" name="Content Placeholder 2"/>
          <p:cNvSpPr>
            <a:spLocks noGrp="1"/>
          </p:cNvSpPr>
          <p:nvPr>
            <p:ph idx="1"/>
          </p:nvPr>
        </p:nvSpPr>
        <p:spPr/>
        <p:txBody>
          <a:bodyPr>
            <a:normAutofit fontScale="77500" lnSpcReduction="20000"/>
          </a:bodyPr>
          <a:lstStyle/>
          <a:p>
            <a:r>
              <a:rPr lang="en-GB" dirty="0" smtClean="0"/>
              <a:t>Objective</a:t>
            </a:r>
          </a:p>
          <a:p>
            <a:pPr lvl="1"/>
            <a:r>
              <a:rPr lang="en-GB" dirty="0"/>
              <a:t>Restrict traffic on the network by configuring standard IPv4 ACLs. </a:t>
            </a:r>
            <a:endParaRPr lang="en-GB" dirty="0" smtClean="0"/>
          </a:p>
          <a:p>
            <a:r>
              <a:rPr lang="en-GB" dirty="0" smtClean="0"/>
              <a:t>Background </a:t>
            </a:r>
          </a:p>
          <a:p>
            <a:pPr lvl="1"/>
            <a:r>
              <a:rPr lang="en-GB" dirty="0"/>
              <a:t>An organization has recently decided to restrict traffic using standard IPv4 ACLs. </a:t>
            </a:r>
            <a:endParaRPr lang="en-GB" dirty="0" smtClean="0"/>
          </a:p>
          <a:p>
            <a:pPr lvl="1"/>
            <a:r>
              <a:rPr lang="en-GB" dirty="0" smtClean="0"/>
              <a:t>As </a:t>
            </a:r>
            <a:r>
              <a:rPr lang="en-GB" dirty="0"/>
              <a:t>the network </a:t>
            </a:r>
            <a:r>
              <a:rPr lang="en-GB" dirty="0" smtClean="0"/>
              <a:t>administrator</a:t>
            </a:r>
            <a:r>
              <a:rPr lang="en-GB" dirty="0"/>
              <a:t>, it is your job to configure two standard IPv4 ACLs to restrict traffic to the Pink LAN and the Blue </a:t>
            </a:r>
            <a:r>
              <a:rPr lang="en-GB" dirty="0" smtClean="0"/>
              <a:t>LAN </a:t>
            </a:r>
            <a:r>
              <a:rPr lang="en-GB" dirty="0"/>
              <a:t>(see PT Topology Diagram). </a:t>
            </a:r>
            <a:endParaRPr lang="en-GB" dirty="0" smtClean="0"/>
          </a:p>
          <a:p>
            <a:pPr lvl="1"/>
            <a:r>
              <a:rPr lang="en-GB" dirty="0" smtClean="0"/>
              <a:t>You </a:t>
            </a:r>
            <a:r>
              <a:rPr lang="en-GB" dirty="0"/>
              <a:t>must also configure a named standard IPv4 ACL to restrict remote </a:t>
            </a:r>
            <a:r>
              <a:rPr lang="en-GB" dirty="0" smtClean="0"/>
              <a:t>access </a:t>
            </a:r>
            <a:r>
              <a:rPr lang="en-GB" dirty="0"/>
              <a:t>to router R1. </a:t>
            </a:r>
            <a:endParaRPr lang="en-GB" dirty="0" smtClean="0"/>
          </a:p>
          <a:p>
            <a:pPr lvl="1"/>
            <a:r>
              <a:rPr lang="en-GB" dirty="0" smtClean="0"/>
              <a:t>Router </a:t>
            </a:r>
            <a:r>
              <a:rPr lang="en-GB" dirty="0"/>
              <a:t>interfaces and default/static routes have already been configured. </a:t>
            </a:r>
            <a:endParaRPr lang="en-GB" dirty="0" smtClean="0"/>
          </a:p>
          <a:p>
            <a:pPr lvl="1"/>
            <a:r>
              <a:rPr lang="en-GB" dirty="0" smtClean="0"/>
              <a:t>Remote </a:t>
            </a:r>
            <a:r>
              <a:rPr lang="en-GB" dirty="0"/>
              <a:t>SSH </a:t>
            </a:r>
            <a:r>
              <a:rPr lang="en-GB" dirty="0" smtClean="0"/>
              <a:t>access </a:t>
            </a:r>
            <a:r>
              <a:rPr lang="en-GB" dirty="0"/>
              <a:t>has also been enabled on the routers. </a:t>
            </a:r>
            <a:endParaRPr lang="en-GB" dirty="0" smtClean="0"/>
          </a:p>
          <a:p>
            <a:pPr lvl="1"/>
            <a:r>
              <a:rPr lang="en-GB" dirty="0" smtClean="0"/>
              <a:t>You </a:t>
            </a:r>
            <a:r>
              <a:rPr lang="en-GB" dirty="0"/>
              <a:t>will need the following access information for console, </a:t>
            </a:r>
            <a:r>
              <a:rPr lang="en-GB" dirty="0" smtClean="0"/>
              <a:t> VTY</a:t>
            </a:r>
            <a:r>
              <a:rPr lang="en-GB" dirty="0"/>
              <a:t>, and privileged EXEC mode: </a:t>
            </a:r>
          </a:p>
          <a:p>
            <a:pPr lvl="2"/>
            <a:r>
              <a:rPr lang="en-GB" dirty="0"/>
              <a:t>Username: admin01 </a:t>
            </a:r>
          </a:p>
          <a:p>
            <a:pPr lvl="2"/>
            <a:r>
              <a:rPr lang="en-GB" dirty="0"/>
              <a:t>Password: ciscoPA55 </a:t>
            </a:r>
          </a:p>
          <a:p>
            <a:pPr lvl="2"/>
            <a:r>
              <a:rPr lang="en-GB" dirty="0"/>
              <a:t>Enable secret: secretPA55</a:t>
            </a:r>
          </a:p>
        </p:txBody>
      </p:sp>
    </p:spTree>
    <p:extLst>
      <p:ext uri="{BB962C8B-B14F-4D97-AF65-F5344CB8AC3E}">
        <p14:creationId xmlns:p14="http://schemas.microsoft.com/office/powerpoint/2010/main" val="36950170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Part 1: Configure a Standard IPv4 ACL to Restrict Access to the Pink LAN </a:t>
            </a:r>
          </a:p>
        </p:txBody>
      </p:sp>
      <p:sp>
        <p:nvSpPr>
          <p:cNvPr id="3" name="Content Placeholder 2"/>
          <p:cNvSpPr>
            <a:spLocks noGrp="1"/>
          </p:cNvSpPr>
          <p:nvPr>
            <p:ph idx="1"/>
          </p:nvPr>
        </p:nvSpPr>
        <p:spPr/>
        <p:txBody>
          <a:bodyPr>
            <a:normAutofit fontScale="92500"/>
          </a:bodyPr>
          <a:lstStyle/>
          <a:p>
            <a:r>
              <a:rPr lang="en-GB" dirty="0"/>
              <a:t>In Part 1, you will configure and apply access list 10 to restrict access to the Pink LAN. </a:t>
            </a:r>
          </a:p>
          <a:p>
            <a:pPr lvl="1"/>
            <a:r>
              <a:rPr lang="en-GB" dirty="0"/>
              <a:t>Step 1: Outline what you wish to accomplish with access list 10. </a:t>
            </a:r>
          </a:p>
          <a:p>
            <a:pPr lvl="1"/>
            <a:r>
              <a:rPr lang="en-GB" dirty="0"/>
              <a:t>Access list 10 should have 4 access control entries to do the following: </a:t>
            </a:r>
          </a:p>
          <a:p>
            <a:pPr marL="1028700" lvl="2" indent="-342900">
              <a:buFont typeface="+mj-lt"/>
              <a:buAutoNum type="arabicPeriod"/>
            </a:pPr>
            <a:r>
              <a:rPr lang="en-GB" dirty="0" smtClean="0"/>
              <a:t>Access </a:t>
            </a:r>
            <a:r>
              <a:rPr lang="en-GB" dirty="0"/>
              <a:t>list 10 should start with the following comment: ACL_TO_PINK_LAN </a:t>
            </a:r>
          </a:p>
          <a:p>
            <a:pPr marL="1028700" lvl="2" indent="-342900">
              <a:buFont typeface="+mj-lt"/>
              <a:buAutoNum type="arabicPeriod"/>
            </a:pPr>
            <a:r>
              <a:rPr lang="en-GB" dirty="0" smtClean="0"/>
              <a:t>Permit </a:t>
            </a:r>
            <a:r>
              <a:rPr lang="en-GB" dirty="0"/>
              <a:t>PC-C to reach the Pink LAN </a:t>
            </a:r>
            <a:endParaRPr lang="en-GB" dirty="0" smtClean="0"/>
          </a:p>
          <a:p>
            <a:pPr marL="1028700" lvl="2" indent="-342900">
              <a:buFont typeface="+mj-lt"/>
              <a:buAutoNum type="arabicPeriod"/>
            </a:pPr>
            <a:r>
              <a:rPr lang="en-GB" dirty="0" smtClean="0"/>
              <a:t>Permit </a:t>
            </a:r>
            <a:r>
              <a:rPr lang="en-GB" dirty="0"/>
              <a:t>only the first half of hosts on the Yellow LAN, so they can reach the Pink LAN </a:t>
            </a:r>
          </a:p>
          <a:p>
            <a:pPr marL="1028700" lvl="2" indent="-342900">
              <a:buFont typeface="+mj-lt"/>
              <a:buAutoNum type="arabicPeriod"/>
            </a:pPr>
            <a:r>
              <a:rPr lang="en-GB" dirty="0" smtClean="0"/>
              <a:t>Permit </a:t>
            </a:r>
            <a:r>
              <a:rPr lang="en-GB" dirty="0"/>
              <a:t>all of the hosts on the Blue LAN to reach the Pink LAN </a:t>
            </a:r>
            <a:endParaRPr lang="en-GB" dirty="0" smtClean="0"/>
          </a:p>
          <a:p>
            <a:pPr lvl="1"/>
            <a:r>
              <a:rPr lang="en-GB" sz="2100" dirty="0"/>
              <a:t>Access list 10 should be configured on the correct router, and applied to the correct interface and in the right </a:t>
            </a:r>
            <a:r>
              <a:rPr lang="en-GB" sz="2100" dirty="0" smtClean="0"/>
              <a:t>direction</a:t>
            </a:r>
            <a:endParaRPr lang="en-GB" sz="2100" dirty="0"/>
          </a:p>
        </p:txBody>
      </p:sp>
    </p:spTree>
    <p:extLst>
      <p:ext uri="{BB962C8B-B14F-4D97-AF65-F5344CB8AC3E}">
        <p14:creationId xmlns:p14="http://schemas.microsoft.com/office/powerpoint/2010/main" val="58149949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Part 1: Configure a Standard IPv4 ACL to Restrict Access to the Pink LAN </a:t>
            </a:r>
          </a:p>
        </p:txBody>
      </p:sp>
      <p:sp>
        <p:nvSpPr>
          <p:cNvPr id="3" name="Content Placeholder 2"/>
          <p:cNvSpPr>
            <a:spLocks noGrp="1"/>
          </p:cNvSpPr>
          <p:nvPr>
            <p:ph idx="1"/>
          </p:nvPr>
        </p:nvSpPr>
        <p:spPr/>
        <p:txBody>
          <a:bodyPr>
            <a:normAutofit/>
          </a:bodyPr>
          <a:lstStyle/>
          <a:p>
            <a:r>
              <a:rPr lang="en-GB" sz="2100" dirty="0"/>
              <a:t>Step 2: Create, apply, and test access-list 10. </a:t>
            </a:r>
          </a:p>
          <a:p>
            <a:pPr lvl="1"/>
            <a:r>
              <a:rPr lang="en-GB" sz="1700" dirty="0"/>
              <a:t>After configuring and applying access list 10, you should be able to execute the following network tests: </a:t>
            </a:r>
          </a:p>
          <a:p>
            <a:pPr marL="1028700" lvl="2" indent="-342900">
              <a:buFont typeface="+mj-lt"/>
              <a:buAutoNum type="arabicPeriod"/>
            </a:pPr>
            <a:r>
              <a:rPr lang="en-GB" sz="1500" dirty="0" smtClean="0"/>
              <a:t>All </a:t>
            </a:r>
            <a:r>
              <a:rPr lang="en-GB" sz="1500" dirty="0"/>
              <a:t>pings from hosts in the Pink LAN should be successful, but a ping from PC-B should be denied. </a:t>
            </a:r>
          </a:p>
          <a:p>
            <a:pPr marL="1028700" lvl="2" indent="-342900">
              <a:buFont typeface="+mj-lt"/>
              <a:buAutoNum type="arabicPeriod"/>
            </a:pPr>
            <a:r>
              <a:rPr lang="en-GB" sz="1500" dirty="0" smtClean="0"/>
              <a:t>A </a:t>
            </a:r>
            <a:r>
              <a:rPr lang="en-GB" sz="1500" dirty="0"/>
              <a:t>ping from PC-C to a host in the Pink LAN should be successful, but a ping from PC-D should be </a:t>
            </a:r>
            <a:r>
              <a:rPr lang="en-GB" sz="1500" dirty="0" smtClean="0"/>
              <a:t>denied</a:t>
            </a:r>
            <a:r>
              <a:rPr lang="en-GB" sz="1500" dirty="0"/>
              <a:t>. </a:t>
            </a:r>
          </a:p>
          <a:p>
            <a:pPr marL="1028700" lvl="2" indent="-342900">
              <a:buFont typeface="+mj-lt"/>
              <a:buAutoNum type="arabicPeriod"/>
            </a:pPr>
            <a:r>
              <a:rPr lang="en-GB" sz="1500" dirty="0" smtClean="0"/>
              <a:t>Pings </a:t>
            </a:r>
            <a:r>
              <a:rPr lang="en-GB" sz="1500" dirty="0"/>
              <a:t>from hosts in the Blue LAN to hosts in the Pink LAN should be successful. </a:t>
            </a:r>
          </a:p>
          <a:p>
            <a:pPr lvl="1"/>
            <a:r>
              <a:rPr lang="en-GB" sz="1700" dirty="0"/>
              <a:t>What message is sent back to the PCs when a ping is denied due to an ACL? </a:t>
            </a:r>
          </a:p>
        </p:txBody>
      </p:sp>
      <p:sp>
        <p:nvSpPr>
          <p:cNvPr id="4" name="Rectangle 3"/>
          <p:cNvSpPr/>
          <p:nvPr/>
        </p:nvSpPr>
        <p:spPr>
          <a:xfrm>
            <a:off x="381000" y="4826675"/>
            <a:ext cx="8229600" cy="1754326"/>
          </a:xfrm>
          <a:prstGeom prst="rect">
            <a:avLst/>
          </a:prstGeom>
        </p:spPr>
        <p:txBody>
          <a:bodyPr wrap="square">
            <a:spAutoFit/>
          </a:bodyPr>
          <a:lstStyle/>
          <a:p>
            <a:r>
              <a:rPr lang="en-GB" dirty="0"/>
              <a:t>A destination unreachable message. </a:t>
            </a:r>
          </a:p>
          <a:p>
            <a:r>
              <a:rPr lang="en-GB" dirty="0"/>
              <a:t>Which IP addresses on the Yellow LAN are permitted to ping hosts on the Pink LAN? </a:t>
            </a:r>
            <a:endParaRPr lang="en-GB" dirty="0" smtClean="0"/>
          </a:p>
          <a:p>
            <a:r>
              <a:rPr lang="en-GB" dirty="0" smtClean="0"/>
              <a:t>______________________________________________________________________ </a:t>
            </a:r>
            <a:endParaRPr lang="en-GB" dirty="0"/>
          </a:p>
          <a:p>
            <a:r>
              <a:rPr lang="en-GB" dirty="0"/>
              <a:t>Access list 10 permits pings to the Pink LAN from hosts 192.168.1.1 to 192.168.1.127 on the Yellow LAN. </a:t>
            </a:r>
          </a:p>
        </p:txBody>
      </p:sp>
    </p:spTree>
    <p:extLst>
      <p:ext uri="{BB962C8B-B14F-4D97-AF65-F5344CB8AC3E}">
        <p14:creationId xmlns:p14="http://schemas.microsoft.com/office/powerpoint/2010/main" val="19898949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Part 2: Configure a Standard IPv4 ACL to Restrict Access to the Blue LAN</a:t>
            </a:r>
          </a:p>
        </p:txBody>
      </p:sp>
      <p:sp>
        <p:nvSpPr>
          <p:cNvPr id="3" name="Content Placeholder 2"/>
          <p:cNvSpPr>
            <a:spLocks noGrp="1"/>
          </p:cNvSpPr>
          <p:nvPr>
            <p:ph idx="1"/>
          </p:nvPr>
        </p:nvSpPr>
        <p:spPr/>
        <p:txBody>
          <a:bodyPr>
            <a:normAutofit lnSpcReduction="10000"/>
          </a:bodyPr>
          <a:lstStyle/>
          <a:p>
            <a:r>
              <a:rPr lang="en-GB" dirty="0"/>
              <a:t>In Part 2, you will configure and apply access list 20 to restrict access to the Blue LAN. </a:t>
            </a:r>
          </a:p>
          <a:p>
            <a:pPr lvl="1"/>
            <a:r>
              <a:rPr lang="en-GB" dirty="0"/>
              <a:t>Step 1: Outline what you wish to accomplish with access list 20. </a:t>
            </a:r>
          </a:p>
          <a:p>
            <a:pPr lvl="1"/>
            <a:r>
              <a:rPr lang="en-GB" dirty="0"/>
              <a:t>Access list 20 should have 3 access control entries to do the following: </a:t>
            </a:r>
          </a:p>
          <a:p>
            <a:pPr marL="1028700" lvl="2" indent="-342900">
              <a:buFont typeface="+mj-lt"/>
              <a:buAutoNum type="arabicPeriod"/>
            </a:pPr>
            <a:r>
              <a:rPr lang="en-GB" dirty="0" smtClean="0"/>
              <a:t>Access </a:t>
            </a:r>
            <a:r>
              <a:rPr lang="en-GB" dirty="0"/>
              <a:t>list 20 should start with the following comment: ACL_TO_BLUE_LAN </a:t>
            </a:r>
          </a:p>
          <a:p>
            <a:pPr marL="1028700" lvl="2" indent="-342900">
              <a:buFont typeface="+mj-lt"/>
              <a:buAutoNum type="arabicPeriod"/>
            </a:pPr>
            <a:r>
              <a:rPr lang="en-GB" dirty="0" smtClean="0"/>
              <a:t>Deny </a:t>
            </a:r>
            <a:r>
              <a:rPr lang="en-GB" dirty="0"/>
              <a:t>the Yellow LAN from reaching the Blue LAN </a:t>
            </a:r>
          </a:p>
          <a:p>
            <a:pPr marL="1028700" lvl="2" indent="-342900">
              <a:buFont typeface="+mj-lt"/>
              <a:buAutoNum type="arabicPeriod"/>
            </a:pPr>
            <a:r>
              <a:rPr lang="en-GB" dirty="0" smtClean="0"/>
              <a:t>Allow </a:t>
            </a:r>
            <a:r>
              <a:rPr lang="en-GB" dirty="0"/>
              <a:t>all other networks to reach the Blue LAN </a:t>
            </a:r>
          </a:p>
          <a:p>
            <a:pPr lvl="1"/>
            <a:r>
              <a:rPr lang="en-GB" dirty="0"/>
              <a:t>Access list 20 should be configured on the correct router, and applied to the correct interface and in the right </a:t>
            </a:r>
            <a:r>
              <a:rPr lang="en-GB" dirty="0" smtClean="0"/>
              <a:t>direction</a:t>
            </a:r>
            <a:r>
              <a:rPr lang="en-GB" dirty="0"/>
              <a:t>.</a:t>
            </a:r>
          </a:p>
        </p:txBody>
      </p:sp>
    </p:spTree>
    <p:extLst>
      <p:ext uri="{BB962C8B-B14F-4D97-AF65-F5344CB8AC3E}">
        <p14:creationId xmlns:p14="http://schemas.microsoft.com/office/powerpoint/2010/main" val="6157639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Part 2: Configure a Standard IPv4 ACL to Restrict Access to the Blue LAN</a:t>
            </a:r>
          </a:p>
        </p:txBody>
      </p:sp>
      <p:sp>
        <p:nvSpPr>
          <p:cNvPr id="3" name="Content Placeholder 2"/>
          <p:cNvSpPr>
            <a:spLocks noGrp="1"/>
          </p:cNvSpPr>
          <p:nvPr>
            <p:ph idx="1"/>
          </p:nvPr>
        </p:nvSpPr>
        <p:spPr/>
        <p:txBody>
          <a:bodyPr>
            <a:normAutofit fontScale="92500" lnSpcReduction="20000"/>
          </a:bodyPr>
          <a:lstStyle/>
          <a:p>
            <a:r>
              <a:rPr lang="en-GB" dirty="0"/>
              <a:t>Step 2: Create, apply, and test access-list 20. </a:t>
            </a:r>
          </a:p>
          <a:p>
            <a:pPr lvl="1"/>
            <a:r>
              <a:rPr lang="en-GB" dirty="0"/>
              <a:t>After configuring and applying access list 20 you should be able to execute the following network tests: </a:t>
            </a:r>
          </a:p>
          <a:p>
            <a:pPr marL="1143000" lvl="2" indent="-457200">
              <a:buFont typeface="+mj-lt"/>
              <a:buAutoNum type="arabicPeriod"/>
            </a:pPr>
            <a:r>
              <a:rPr lang="en-GB" dirty="0" smtClean="0"/>
              <a:t>Pings </a:t>
            </a:r>
            <a:r>
              <a:rPr lang="en-GB" dirty="0"/>
              <a:t>from all other hosts in the Yellow LAN to the Blue LAN should fail. </a:t>
            </a:r>
          </a:p>
          <a:p>
            <a:pPr marL="1143000" lvl="2" indent="-457200">
              <a:buFont typeface="+mj-lt"/>
              <a:buAutoNum type="arabicPeriod"/>
            </a:pPr>
            <a:r>
              <a:rPr lang="en-GB" dirty="0" smtClean="0"/>
              <a:t>Pings </a:t>
            </a:r>
            <a:r>
              <a:rPr lang="en-GB" dirty="0"/>
              <a:t>from hosts in the Green and Pink LANs to the Blue LAN should be successful. </a:t>
            </a:r>
            <a:endParaRPr lang="en-GB" dirty="0" smtClean="0"/>
          </a:p>
          <a:p>
            <a:pPr marL="1143000" lvl="2" indent="-457200">
              <a:buFont typeface="+mj-lt"/>
              <a:buAutoNum type="arabicPeriod"/>
            </a:pPr>
            <a:endParaRPr lang="en-GB" dirty="0"/>
          </a:p>
          <a:p>
            <a:pPr marL="342900" lvl="2">
              <a:buClr>
                <a:schemeClr val="accent1"/>
              </a:buClr>
            </a:pPr>
            <a:r>
              <a:rPr lang="en-GB" sz="2400" dirty="0"/>
              <a:t>Step 3: Insert an ACE into access-list 20. </a:t>
            </a:r>
          </a:p>
          <a:p>
            <a:pPr marL="708660" lvl="3">
              <a:buClr>
                <a:schemeClr val="accent1"/>
              </a:buClr>
            </a:pPr>
            <a:r>
              <a:rPr lang="en-GB" sz="2200" dirty="0"/>
              <a:t>You need to make a change to access list 20. Insert an access control entry into access list 20 to permit PC-A </a:t>
            </a:r>
            <a:r>
              <a:rPr lang="en-GB" sz="2200" dirty="0" smtClean="0"/>
              <a:t>to </a:t>
            </a:r>
            <a:r>
              <a:rPr lang="en-GB" sz="2200" dirty="0"/>
              <a:t>reach the Blue LAN. Insert the ACE prior to the other access list 20 permit and deny access control entries.   </a:t>
            </a:r>
          </a:p>
          <a:p>
            <a:pPr marL="708660" lvl="3">
              <a:buClr>
                <a:schemeClr val="accent1"/>
              </a:buClr>
            </a:pPr>
            <a:r>
              <a:rPr lang="en-GB" sz="2200" dirty="0"/>
              <a:t>How do you insert or remove an ACE into a specific line of an ACL? </a:t>
            </a:r>
          </a:p>
        </p:txBody>
      </p:sp>
    </p:spTree>
    <p:extLst>
      <p:ext uri="{BB962C8B-B14F-4D97-AF65-F5344CB8AC3E}">
        <p14:creationId xmlns:p14="http://schemas.microsoft.com/office/powerpoint/2010/main" val="1561883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Part 3: Configure a Named Standard IPv4 ACL</a:t>
            </a:r>
          </a:p>
        </p:txBody>
      </p:sp>
      <p:sp>
        <p:nvSpPr>
          <p:cNvPr id="3" name="Content Placeholder 2"/>
          <p:cNvSpPr>
            <a:spLocks noGrp="1"/>
          </p:cNvSpPr>
          <p:nvPr>
            <p:ph idx="1"/>
          </p:nvPr>
        </p:nvSpPr>
        <p:spPr/>
        <p:txBody>
          <a:bodyPr>
            <a:normAutofit/>
          </a:bodyPr>
          <a:lstStyle/>
          <a:p>
            <a:r>
              <a:rPr lang="en-GB" sz="1800" dirty="0"/>
              <a:t>In Part 3, you will configure and apply a named standard IPv4 ACL to restrict remote access to router R1. </a:t>
            </a:r>
          </a:p>
          <a:p>
            <a:pPr lvl="1"/>
            <a:r>
              <a:rPr lang="en-GB" sz="1600" dirty="0"/>
              <a:t>Step 1: Outline what you wish to accomplish with named standard ACL. </a:t>
            </a:r>
          </a:p>
          <a:p>
            <a:pPr lvl="1"/>
            <a:r>
              <a:rPr lang="en-GB" sz="1600" dirty="0"/>
              <a:t>The named access list should do the following: </a:t>
            </a:r>
          </a:p>
          <a:p>
            <a:pPr marL="1028700" lvl="2" indent="-342900">
              <a:buFont typeface="+mj-lt"/>
              <a:buAutoNum type="arabicPeriod"/>
            </a:pPr>
            <a:r>
              <a:rPr lang="en-GB" sz="1400" dirty="0" smtClean="0"/>
              <a:t>On </a:t>
            </a:r>
            <a:r>
              <a:rPr lang="en-GB" sz="1400" dirty="0"/>
              <a:t>R1 create a standard ACL named ADMIN_VTY </a:t>
            </a:r>
          </a:p>
          <a:p>
            <a:pPr marL="1028700" lvl="2" indent="-342900">
              <a:buFont typeface="+mj-lt"/>
              <a:buAutoNum type="arabicPeriod"/>
            </a:pPr>
            <a:r>
              <a:rPr lang="en-GB" sz="1400" dirty="0" smtClean="0"/>
              <a:t>Permit </a:t>
            </a:r>
            <a:r>
              <a:rPr lang="en-GB" sz="1400" dirty="0"/>
              <a:t>a single host, PC-C </a:t>
            </a:r>
          </a:p>
          <a:p>
            <a:pPr marL="1028700" lvl="2" indent="-342900">
              <a:buFont typeface="+mj-lt"/>
              <a:buAutoNum type="arabicPeriod"/>
            </a:pPr>
            <a:r>
              <a:rPr lang="en-GB" sz="1400" dirty="0" smtClean="0"/>
              <a:t>Apply </a:t>
            </a:r>
            <a:r>
              <a:rPr lang="en-GB" sz="1400" dirty="0"/>
              <a:t>the ACL to the VTY </a:t>
            </a:r>
            <a:r>
              <a:rPr lang="en-GB" sz="1400" dirty="0" smtClean="0"/>
              <a:t>lines</a:t>
            </a:r>
          </a:p>
          <a:p>
            <a:pPr marL="1028700" lvl="2" indent="-342900">
              <a:buFont typeface="+mj-lt"/>
              <a:buAutoNum type="arabicPeriod"/>
            </a:pPr>
            <a:endParaRPr lang="en-GB" sz="1400" dirty="0"/>
          </a:p>
          <a:p>
            <a:pPr marL="342900" lvl="2">
              <a:buClr>
                <a:schemeClr val="accent1"/>
              </a:buClr>
            </a:pPr>
            <a:r>
              <a:rPr lang="en-GB" dirty="0"/>
              <a:t>Step 2: Test access-list ADMIN_VTY. </a:t>
            </a:r>
          </a:p>
          <a:p>
            <a:pPr marL="708660" lvl="3">
              <a:buClr>
                <a:schemeClr val="accent1"/>
              </a:buClr>
            </a:pPr>
            <a:r>
              <a:rPr lang="en-GB" sz="1800" dirty="0"/>
              <a:t>After configuring and applying access list ADMIN_VTY, you should be able to execute the following network </a:t>
            </a:r>
            <a:r>
              <a:rPr lang="en-GB" sz="1800" dirty="0" smtClean="0"/>
              <a:t>test</a:t>
            </a:r>
            <a:r>
              <a:rPr lang="en-GB" sz="1800" dirty="0"/>
              <a:t>: </a:t>
            </a:r>
          </a:p>
          <a:p>
            <a:pPr marL="1211580" lvl="4" indent="-457200">
              <a:buClr>
                <a:schemeClr val="accent1"/>
              </a:buClr>
              <a:buFont typeface="+mj-lt"/>
              <a:buAutoNum type="arabicPeriod"/>
            </a:pPr>
            <a:r>
              <a:rPr lang="en-GB" sz="1800" dirty="0" smtClean="0"/>
              <a:t>An </a:t>
            </a:r>
            <a:r>
              <a:rPr lang="en-GB" sz="1800" dirty="0"/>
              <a:t>SSH connection from host PC-C to R1 should be successful. </a:t>
            </a:r>
          </a:p>
          <a:p>
            <a:pPr marL="1211580" lvl="4" indent="-457200">
              <a:buClr>
                <a:schemeClr val="accent1"/>
              </a:buClr>
              <a:buFont typeface="+mj-lt"/>
              <a:buAutoNum type="arabicPeriod"/>
            </a:pPr>
            <a:r>
              <a:rPr lang="en-GB" sz="1800" dirty="0" smtClean="0"/>
              <a:t>SSH </a:t>
            </a:r>
            <a:r>
              <a:rPr lang="en-GB" sz="1800" dirty="0"/>
              <a:t>connections from all other hosts should fail.</a:t>
            </a:r>
          </a:p>
        </p:txBody>
      </p:sp>
      <p:sp>
        <p:nvSpPr>
          <p:cNvPr id="4" name="Rectangle 3"/>
          <p:cNvSpPr/>
          <p:nvPr/>
        </p:nvSpPr>
        <p:spPr>
          <a:xfrm>
            <a:off x="533400" y="5867400"/>
            <a:ext cx="8382000" cy="95410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GB" sz="1400" dirty="0"/>
              <a:t>Reflection </a:t>
            </a:r>
          </a:p>
          <a:p>
            <a:r>
              <a:rPr lang="en-GB" sz="1400" dirty="0"/>
              <a:t>This lab features two standard ACLs to restrict traffic to the Pink and Blue LANs. Could you create 2 more </a:t>
            </a:r>
            <a:r>
              <a:rPr lang="en-GB" sz="1400" dirty="0" smtClean="0"/>
              <a:t>standard </a:t>
            </a:r>
            <a:r>
              <a:rPr lang="en-GB" sz="1400" dirty="0"/>
              <a:t>ACLs to restrict traffic to the Yellow and Green ACLs and which router would those ACLs need to be </a:t>
            </a:r>
            <a:r>
              <a:rPr lang="en-GB" sz="1400" dirty="0" smtClean="0"/>
              <a:t>created </a:t>
            </a:r>
            <a:r>
              <a:rPr lang="en-GB" sz="1400" dirty="0"/>
              <a:t>on? </a:t>
            </a:r>
          </a:p>
        </p:txBody>
      </p:sp>
    </p:spTree>
    <p:extLst>
      <p:ext uri="{BB962C8B-B14F-4D97-AF65-F5344CB8AC3E}">
        <p14:creationId xmlns:p14="http://schemas.microsoft.com/office/powerpoint/2010/main" val="7477943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solution</a:t>
            </a:r>
            <a:endParaRPr lang="en-GB" dirty="0"/>
          </a:p>
        </p:txBody>
      </p:sp>
      <p:sp>
        <p:nvSpPr>
          <p:cNvPr id="5" name="Text Placeholder 4"/>
          <p:cNvSpPr>
            <a:spLocks noGrp="1"/>
          </p:cNvSpPr>
          <p:nvPr>
            <p:ph type="body" idx="1"/>
          </p:nvPr>
        </p:nvSpPr>
        <p:spPr/>
        <p:txBody>
          <a:bodyPr/>
          <a:lstStyle/>
          <a:p>
            <a:endParaRPr lang="en-GB"/>
          </a:p>
        </p:txBody>
      </p:sp>
    </p:spTree>
    <p:extLst>
      <p:ext uri="{BB962C8B-B14F-4D97-AF65-F5344CB8AC3E}">
        <p14:creationId xmlns:p14="http://schemas.microsoft.com/office/powerpoint/2010/main" val="18658167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script</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R1 </a:t>
            </a:r>
            <a:endParaRPr lang="en-GB" dirty="0"/>
          </a:p>
          <a:p>
            <a:pPr lvl="1"/>
            <a:r>
              <a:rPr lang="en-GB" dirty="0" err="1"/>
              <a:t>ip</a:t>
            </a:r>
            <a:r>
              <a:rPr lang="en-GB" dirty="0"/>
              <a:t> access-list standard ADMIN_VTY </a:t>
            </a:r>
          </a:p>
          <a:p>
            <a:pPr lvl="1"/>
            <a:r>
              <a:rPr lang="en-GB" dirty="0"/>
              <a:t> permit 192.168.2.50 </a:t>
            </a:r>
          </a:p>
          <a:p>
            <a:pPr lvl="1"/>
            <a:r>
              <a:rPr lang="en-GB" dirty="0"/>
              <a:t>line </a:t>
            </a:r>
            <a:r>
              <a:rPr lang="en-GB" dirty="0" err="1"/>
              <a:t>vty</a:t>
            </a:r>
            <a:r>
              <a:rPr lang="en-GB" dirty="0"/>
              <a:t> 0 4 </a:t>
            </a:r>
          </a:p>
          <a:p>
            <a:pPr lvl="1"/>
            <a:r>
              <a:rPr lang="en-GB" dirty="0"/>
              <a:t> access-class ADMIN_VTY in </a:t>
            </a:r>
          </a:p>
          <a:p>
            <a:r>
              <a:rPr lang="en-GB" dirty="0"/>
              <a:t>R2 </a:t>
            </a:r>
          </a:p>
          <a:p>
            <a:pPr lvl="1"/>
            <a:r>
              <a:rPr lang="en-GB" dirty="0"/>
              <a:t>access-list 10 remark ACL_TO_PINK_LAN </a:t>
            </a:r>
          </a:p>
          <a:p>
            <a:pPr lvl="1"/>
            <a:r>
              <a:rPr lang="en-GB" dirty="0"/>
              <a:t>access-list 10 permit host 192.168.2.50 </a:t>
            </a:r>
          </a:p>
          <a:p>
            <a:pPr lvl="1"/>
            <a:r>
              <a:rPr lang="en-GB" dirty="0"/>
              <a:t>access-list 10 permit 192.168.1.0 0.0.0.127 </a:t>
            </a:r>
          </a:p>
          <a:p>
            <a:pPr lvl="1"/>
            <a:r>
              <a:rPr lang="en-GB" dirty="0"/>
              <a:t>access-list 10 permit 172.16.1.0 0.0.0.255 </a:t>
            </a:r>
          </a:p>
          <a:p>
            <a:pPr lvl="1"/>
            <a:r>
              <a:rPr lang="en-GB" dirty="0"/>
              <a:t>access-list 20 remark ACL_TO_BLUE_LAN </a:t>
            </a:r>
          </a:p>
          <a:p>
            <a:pPr lvl="1"/>
            <a:r>
              <a:rPr lang="en-GB" dirty="0"/>
              <a:t>access-list 20 permit host 192.168.1.100 </a:t>
            </a:r>
          </a:p>
          <a:p>
            <a:pPr lvl="1"/>
            <a:r>
              <a:rPr lang="en-GB" dirty="0"/>
              <a:t>access-list 20 deny 192.168.1.0 0.0.0.255 </a:t>
            </a:r>
          </a:p>
        </p:txBody>
      </p:sp>
    </p:spTree>
    <p:extLst>
      <p:ext uri="{BB962C8B-B14F-4D97-AF65-F5344CB8AC3E}">
        <p14:creationId xmlns:p14="http://schemas.microsoft.com/office/powerpoint/2010/main" val="705923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r>
              <a:rPr lang="en-GB" dirty="0"/>
              <a:t>Internet Control Message Protocol (ICMP) is a network layer protocol that allows devices to communicate data transmission </a:t>
            </a:r>
            <a:r>
              <a:rPr lang="en-GB" dirty="0" smtClean="0"/>
              <a:t>issues.</a:t>
            </a:r>
          </a:p>
          <a:p>
            <a:r>
              <a:rPr lang="en-GB" dirty="0"/>
              <a:t>What is STP and how does it work? Spanning Tree Protocol (STP) is a Layer 2 network protocol used to prevent looping within a network topology. STP was created to avoid the problems that arise when computers exchange data on a local area network (LAN) that contains redundant paths.</a:t>
            </a:r>
          </a:p>
        </p:txBody>
      </p:sp>
    </p:spTree>
    <p:extLst>
      <p:ext uri="{BB962C8B-B14F-4D97-AF65-F5344CB8AC3E}">
        <p14:creationId xmlns:p14="http://schemas.microsoft.com/office/powerpoint/2010/main" val="3804375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p:txBody>
          <a:bodyPr/>
          <a:lstStyle/>
          <a:p>
            <a:endParaRPr lang="en-GB" dirty="0"/>
          </a:p>
        </p:txBody>
      </p:sp>
      <p:sp>
        <p:nvSpPr>
          <p:cNvPr id="4" name="Title 3"/>
          <p:cNvSpPr>
            <a:spLocks noGrp="1"/>
          </p:cNvSpPr>
          <p:nvPr>
            <p:ph type="ctrTitle"/>
          </p:nvPr>
        </p:nvSpPr>
        <p:spPr/>
        <p:txBody>
          <a:bodyPr/>
          <a:lstStyle/>
          <a:p>
            <a:r>
              <a:rPr lang="en-GB" sz="1800" dirty="0">
                <a:hlinkClick r:id="rId2"/>
              </a:rPr>
              <a:t>https://</a:t>
            </a:r>
            <a:r>
              <a:rPr lang="en-GB" sz="1800" dirty="0" smtClean="0">
                <a:hlinkClick r:id="rId2"/>
              </a:rPr>
              <a:t>itexamanswers.net/4-1-3-5-packet-tracer-configure-standard-ipv4-acls-answers.html</a:t>
            </a:r>
            <a:r>
              <a:rPr lang="en-GB" sz="1800" dirty="0" smtClean="0"/>
              <a:t> </a:t>
            </a:r>
            <a:endParaRPr lang="en-GB" sz="1800" dirty="0"/>
          </a:p>
        </p:txBody>
      </p:sp>
    </p:spTree>
    <p:extLst>
      <p:ext uri="{BB962C8B-B14F-4D97-AF65-F5344CB8AC3E}">
        <p14:creationId xmlns:p14="http://schemas.microsoft.com/office/powerpoint/2010/main" val="3577208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Change N/W address</a:t>
            </a:r>
            <a:endParaRPr lang="en-GB" dirty="0"/>
          </a:p>
        </p:txBody>
      </p:sp>
      <p:sp>
        <p:nvSpPr>
          <p:cNvPr id="3" name="Content Placeholder 2"/>
          <p:cNvSpPr>
            <a:spLocks noGrp="1"/>
          </p:cNvSpPr>
          <p:nvPr>
            <p:ph idx="1"/>
          </p:nvPr>
        </p:nvSpPr>
        <p:spPr/>
        <p:txBody>
          <a:bodyPr/>
          <a:lstStyle/>
          <a:p>
            <a:r>
              <a:rPr lang="en-GB" dirty="0"/>
              <a:t>PC1: 192.164.</a:t>
            </a:r>
            <a:r>
              <a:rPr lang="en-GB" dirty="0">
                <a:solidFill>
                  <a:srgbClr val="FF0000"/>
                </a:solidFill>
              </a:rPr>
              <a:t>10</a:t>
            </a:r>
            <a:r>
              <a:rPr lang="en-GB" dirty="0"/>
              <a:t>.2</a:t>
            </a:r>
          </a:p>
          <a:p>
            <a:r>
              <a:rPr lang="en-GB" dirty="0"/>
              <a:t>PC2: 192.164.10.3</a:t>
            </a:r>
          </a:p>
          <a:p>
            <a:r>
              <a:rPr lang="en-GB" dirty="0" smtClean="0"/>
              <a:t>If we change the network address</a:t>
            </a:r>
          </a:p>
          <a:p>
            <a:r>
              <a:rPr lang="en-GB" dirty="0" smtClean="0"/>
              <a:t>Switch will not be able to make communication possible between the PCs</a:t>
            </a:r>
          </a:p>
          <a:p>
            <a:r>
              <a:rPr lang="en-GB" dirty="0" smtClean="0"/>
              <a:t>Ping on command prompt from PC0 to PC1</a:t>
            </a:r>
            <a:endParaRPr lang="en-GB" dirty="0"/>
          </a:p>
        </p:txBody>
      </p:sp>
    </p:spTree>
    <p:extLst>
      <p:ext uri="{BB962C8B-B14F-4D97-AF65-F5344CB8AC3E}">
        <p14:creationId xmlns:p14="http://schemas.microsoft.com/office/powerpoint/2010/main" val="3815219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Lab 8 – Part 1</a:t>
            </a:r>
            <a:endParaRPr lang="en-GB" dirty="0"/>
          </a:p>
        </p:txBody>
      </p:sp>
      <p:sp>
        <p:nvSpPr>
          <p:cNvPr id="5" name="Text Placeholder 4"/>
          <p:cNvSpPr>
            <a:spLocks noGrp="1"/>
          </p:cNvSpPr>
          <p:nvPr>
            <p:ph type="body" idx="1"/>
          </p:nvPr>
        </p:nvSpPr>
        <p:spPr/>
        <p:txBody>
          <a:bodyPr/>
          <a:lstStyle/>
          <a:p>
            <a:r>
              <a:rPr lang="en-GB" dirty="0"/>
              <a:t>Switch Port Security </a:t>
            </a:r>
            <a:r>
              <a:rPr lang="en-GB" dirty="0" err="1" smtClean="0"/>
              <a:t>PKT.pkt</a:t>
            </a:r>
            <a:r>
              <a:rPr lang="en-GB" dirty="0" smtClean="0"/>
              <a:t>  (in Week 7)</a:t>
            </a:r>
            <a:endParaRPr lang="en-GB" dirty="0"/>
          </a:p>
        </p:txBody>
      </p:sp>
    </p:spTree>
    <p:extLst>
      <p:ext uri="{BB962C8B-B14F-4D97-AF65-F5344CB8AC3E}">
        <p14:creationId xmlns:p14="http://schemas.microsoft.com/office/powerpoint/2010/main" val="16707065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1153</TotalTime>
  <Words>3513</Words>
  <Application>Microsoft Office PowerPoint</Application>
  <PresentationFormat>On-screen Show (4:3)</PresentationFormat>
  <Paragraphs>521</Paragraphs>
  <Slides>70</Slides>
  <Notes>0</Notes>
  <HiddenSlides>1</HiddenSlides>
  <MMClips>0</MMClips>
  <ScaleCrop>false</ScaleCrop>
  <HeadingPairs>
    <vt:vector size="4" baseType="variant">
      <vt:variant>
        <vt:lpstr>Theme</vt:lpstr>
      </vt:variant>
      <vt:variant>
        <vt:i4>1</vt:i4>
      </vt:variant>
      <vt:variant>
        <vt:lpstr>Slide Titles</vt:lpstr>
      </vt:variant>
      <vt:variant>
        <vt:i4>70</vt:i4>
      </vt:variant>
    </vt:vector>
  </HeadingPairs>
  <TitlesOfParts>
    <vt:vector size="71" baseType="lpstr">
      <vt:lpstr>Apothecary</vt:lpstr>
      <vt:lpstr>CISCO Packet Tracer</vt:lpstr>
      <vt:lpstr>Class C IP Address</vt:lpstr>
      <vt:lpstr>PowerPoint Presentation</vt:lpstr>
      <vt:lpstr>PowerPoint Presentation</vt:lpstr>
      <vt:lpstr>IP Address</vt:lpstr>
      <vt:lpstr>Simulation</vt:lpstr>
      <vt:lpstr>PowerPoint Presentation</vt:lpstr>
      <vt:lpstr>Change N/W address</vt:lpstr>
      <vt:lpstr>Lab 8 – Part 1</vt:lpstr>
      <vt:lpstr>Configure Port Security</vt:lpstr>
      <vt:lpstr>Configure Port Security</vt:lpstr>
      <vt:lpstr>Configure Port Security</vt:lpstr>
      <vt:lpstr>Part 2: Verify the ports</vt:lpstr>
      <vt:lpstr>Part 2: Verify the ports</vt:lpstr>
      <vt:lpstr>Part 2: Verify the ports</vt:lpstr>
      <vt:lpstr>Part 2: Verify the ports</vt:lpstr>
      <vt:lpstr>Part 2: Verify the ports</vt:lpstr>
      <vt:lpstr>Lab 8 – Part 2 from the pdf</vt:lpstr>
      <vt:lpstr>Configure IP in Switch</vt:lpstr>
      <vt:lpstr>PowerPoint Presentation</vt:lpstr>
      <vt:lpstr>Routers</vt:lpstr>
      <vt:lpstr>PowerPoint Presentation</vt:lpstr>
      <vt:lpstr>Configure the Router</vt:lpstr>
      <vt:lpstr>Configure Router</vt:lpstr>
      <vt:lpstr>Simulation </vt:lpstr>
      <vt:lpstr>Ping</vt:lpstr>
      <vt:lpstr>Week 9 lab – part 1</vt:lpstr>
      <vt:lpstr>Objectives</vt:lpstr>
      <vt:lpstr>Addressing Table</vt:lpstr>
      <vt:lpstr>The Topology</vt:lpstr>
      <vt:lpstr>Part 1: Check Connectivity</vt:lpstr>
      <vt:lpstr>Part 1: Verify ACL</vt:lpstr>
      <vt:lpstr>Part 1: Step 1</vt:lpstr>
      <vt:lpstr>Part 1: Step 2</vt:lpstr>
      <vt:lpstr>Part 2: Remove ACL and Repeat Test</vt:lpstr>
      <vt:lpstr>Part 2: Remove ACL and Repeat Test</vt:lpstr>
      <vt:lpstr>Part 2: Remove ACL and Repeat Test</vt:lpstr>
      <vt:lpstr>Part 2: Remove ACL and Repeat Test</vt:lpstr>
      <vt:lpstr>Part 2: Remove ACL and Repeat Test</vt:lpstr>
      <vt:lpstr>Part 2: Remove ACL and Repeat Test</vt:lpstr>
      <vt:lpstr>Part 2: Remove Access List 11</vt:lpstr>
      <vt:lpstr>Part 2: Remove Access List 11</vt:lpstr>
      <vt:lpstr>Week 9 lab – part 2</vt:lpstr>
      <vt:lpstr>topology</vt:lpstr>
      <vt:lpstr>Addressing table</vt:lpstr>
      <vt:lpstr>objectives</vt:lpstr>
      <vt:lpstr>Instructions</vt:lpstr>
      <vt:lpstr>Instructions</vt:lpstr>
      <vt:lpstr>Instructions</vt:lpstr>
      <vt:lpstr>Solution</vt:lpstr>
      <vt:lpstr>Solution</vt:lpstr>
      <vt:lpstr>Solution</vt:lpstr>
      <vt:lpstr>Solution</vt:lpstr>
      <vt:lpstr>Solution</vt:lpstr>
      <vt:lpstr>Solution</vt:lpstr>
      <vt:lpstr>Solution</vt:lpstr>
      <vt:lpstr>Answer Configuration</vt:lpstr>
      <vt:lpstr>Instructions</vt:lpstr>
      <vt:lpstr>Lab Week 12</vt:lpstr>
      <vt:lpstr>Topology</vt:lpstr>
      <vt:lpstr>Addressing table</vt:lpstr>
      <vt:lpstr>Objectives and background</vt:lpstr>
      <vt:lpstr>Part 1: Configure a Standard IPv4 ACL to Restrict Access to the Pink LAN </vt:lpstr>
      <vt:lpstr>Part 1: Configure a Standard IPv4 ACL to Restrict Access to the Pink LAN </vt:lpstr>
      <vt:lpstr>Part 2: Configure a Standard IPv4 ACL to Restrict Access to the Blue LAN</vt:lpstr>
      <vt:lpstr>Part 2: Configure a Standard IPv4 ACL to Restrict Access to the Blue LAN</vt:lpstr>
      <vt:lpstr>Part 3: Configure a Named Standard IPv4 ACL</vt:lpstr>
      <vt:lpstr>solution</vt:lpstr>
      <vt:lpstr>script</vt:lpstr>
      <vt:lpstr>https://itexamanswers.net/4-1-3-5-packet-tracer-configure-standard-ipv4-acls-answers.html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CISCO Packet Tracer</dc:title>
  <dc:creator>Windows 11</dc:creator>
  <cp:lastModifiedBy>Windows 11</cp:lastModifiedBy>
  <cp:revision>219</cp:revision>
  <dcterms:created xsi:type="dcterms:W3CDTF">2006-08-16T00:00:00Z</dcterms:created>
  <dcterms:modified xsi:type="dcterms:W3CDTF">2025-03-31T17:23:08Z</dcterms:modified>
</cp:coreProperties>
</file>