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3"/>
  </p:notesMasterIdLst>
  <p:sldIdLst>
    <p:sldId id="937" r:id="rId2"/>
    <p:sldId id="925" r:id="rId3"/>
    <p:sldId id="926" r:id="rId4"/>
    <p:sldId id="935" r:id="rId5"/>
    <p:sldId id="927" r:id="rId6"/>
    <p:sldId id="928" r:id="rId7"/>
    <p:sldId id="931" r:id="rId8"/>
    <p:sldId id="932" r:id="rId9"/>
    <p:sldId id="933" r:id="rId10"/>
    <p:sldId id="934" r:id="rId11"/>
    <p:sldId id="939" r:id="rId1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86063" autoAdjust="0"/>
  </p:normalViewPr>
  <p:slideViewPr>
    <p:cSldViewPr snapToGrid="0" showGuides="1">
      <p:cViewPr>
        <p:scale>
          <a:sx n="110" d="100"/>
          <a:sy n="110" d="100"/>
        </p:scale>
        <p:origin x="-36" y="5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3/15/2021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dirty="0"/>
              <a:t>In the simplest sense, a VPN connects two endpoints, such as two remote offices, over a public network to form a logical connection.</a:t>
            </a:r>
          </a:p>
          <a:p>
            <a:r>
              <a:rPr lang="en-US" sz="2000" dirty="0"/>
              <a:t>The logical connections can be made at either Layer 2 (not covered here) or Layer 3 of the OSI model.  </a:t>
            </a:r>
          </a:p>
          <a:p>
            <a:r>
              <a:rPr lang="en-US" sz="2000" dirty="0"/>
              <a:t>Common examples of Layer 3 VPNs are: 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Generic Routing Encapsulation (GRE)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Multiprotocol Label Switching (MPLS)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Internet Protocol Security (IPsec)</a:t>
            </a:r>
          </a:p>
          <a:p>
            <a:pPr marL="742950" lvl="1" indent="-285750">
              <a:buFont typeface="Arial"/>
              <a:buChar char="•"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Other</a:t>
            </a:r>
            <a:r>
              <a:rPr lang="en-US" sz="1800" baseline="0" dirty="0"/>
              <a:t> solutions can rely on </a:t>
            </a:r>
            <a:r>
              <a:rPr lang="en-US" sz="1200" dirty="0"/>
              <a:t>SSL: SSL VPN is a technology that provides remote-access connectivity from a web browser and relay on its native SSL encryption.</a:t>
            </a:r>
          </a:p>
        </p:txBody>
      </p:sp>
    </p:spTree>
    <p:extLst>
      <p:ext uri="{BB962C8B-B14F-4D97-AF65-F5344CB8AC3E}">
        <p14:creationId xmlns:p14="http://schemas.microsoft.com/office/powerpoint/2010/main" val="28031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1600" dirty="0"/>
              <a:t>The benefits of a VPN include the following:</a:t>
            </a:r>
          </a:p>
          <a:p>
            <a:pPr lvl="1"/>
            <a:r>
              <a:rPr lang="en-US" altLang="ja-JP" b="1" dirty="0"/>
              <a:t>Cost savings </a:t>
            </a:r>
            <a:r>
              <a:rPr lang="en-US" altLang="ja-JP" dirty="0"/>
              <a:t>- VPNs enable organizations to use cost-effective, high-bandwidth technologies, such as DSL to connect remote offices and remote users to the main site.</a:t>
            </a:r>
          </a:p>
          <a:p>
            <a:pPr lvl="1"/>
            <a:r>
              <a:rPr lang="en-US" altLang="ja-JP" b="1" dirty="0"/>
              <a:t>Scalability</a:t>
            </a:r>
            <a:r>
              <a:rPr lang="en-US" altLang="ja-JP" dirty="0"/>
              <a:t> - Organizations are able to add large amounts of capacity without adding significant infrastructure.</a:t>
            </a:r>
          </a:p>
          <a:p>
            <a:pPr lvl="1"/>
            <a:r>
              <a:rPr lang="en-US" altLang="ja-JP" b="1" dirty="0"/>
              <a:t>Compatibility with broadband technology </a:t>
            </a:r>
            <a:r>
              <a:rPr lang="en-US" altLang="ja-JP" dirty="0"/>
              <a:t>- Allow mobile workers and telecommuters to take advantage of high-speed, broadband connectivity.</a:t>
            </a:r>
          </a:p>
          <a:p>
            <a:pPr lvl="1"/>
            <a:r>
              <a:rPr lang="en-US" altLang="ja-JP" b="1" dirty="0"/>
              <a:t>Security</a:t>
            </a:r>
            <a:r>
              <a:rPr lang="en-US" altLang="ja-JP" dirty="0"/>
              <a:t> - VPNs can use advanced encryption and authentication protocols.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03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4</a:t>
            </a:fld>
            <a:endParaRPr lang="en-US" sz="8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There are two </a:t>
            </a:r>
            <a:r>
              <a:rPr lang="en-US" dirty="0"/>
              <a:t>popular site-to-site tunneling protocols: 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GRE – for IP</a:t>
            </a:r>
            <a:r>
              <a:rPr lang="en-US" baseline="0" dirty="0"/>
              <a:t> as well as non IP traffics; and multi cast traffic</a:t>
            </a:r>
            <a:endParaRPr lang="en-US" dirty="0"/>
          </a:p>
          <a:p>
            <a:pPr marL="800100" lvl="1" indent="-342900">
              <a:buFont typeface="Arial"/>
              <a:buChar char="•"/>
            </a:pPr>
            <a:r>
              <a:rPr lang="en-US" dirty="0" err="1"/>
              <a:t>Ipsec</a:t>
            </a:r>
            <a:r>
              <a:rPr lang="en-US" dirty="0"/>
              <a:t> – for IP unicast traffic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9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5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dirty="0"/>
              <a:t>The VPN remains static and internal hosts have no knowledge that a VPN exists</a:t>
            </a:r>
          </a:p>
          <a:p>
            <a:endParaRPr lang="en-US" sz="1200" dirty="0"/>
          </a:p>
          <a:p>
            <a:r>
              <a:rPr lang="en-US" sz="1200" dirty="0"/>
              <a:t>An extension of a classic WAN network.</a:t>
            </a:r>
          </a:p>
          <a:p>
            <a:r>
              <a:rPr lang="en-US" sz="1200" dirty="0"/>
              <a:t>Connect remote networks to each other.</a:t>
            </a:r>
          </a:p>
          <a:p>
            <a:r>
              <a:rPr lang="en-US" sz="1200" dirty="0"/>
              <a:t>A site-to-site VPN can connect a branch office network to a company headquarter network. </a:t>
            </a:r>
          </a:p>
          <a:p>
            <a:r>
              <a:rPr lang="en-US" sz="1200" dirty="0"/>
              <a:t>Replaces a leased line or Frame Relay connection, because most corporations now have Internet access.</a:t>
            </a:r>
            <a:endParaRPr lang="en-US" sz="1200" dirty="0"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14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Support a client/server architecture. A VPN client (remote host) requires secure access to the enterprise network via a VPN server device at the network edge.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732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5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8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The advantage of GRE is that it can be used to tunnel non-IP traffic over an IP network. </a:t>
            </a:r>
          </a:p>
          <a:p>
            <a:r>
              <a:rPr lang="en-US" dirty="0"/>
              <a:t>Unlike IPsec, which only supports unicast traffic, GRE supports multicast and broadcast traffic over the tunnel link. Therefore, routing protocols are supported in GRE.</a:t>
            </a:r>
          </a:p>
          <a:p>
            <a:r>
              <a:rPr lang="en-US" dirty="0"/>
              <a:t>GRE does not provide encryption; if needed, IPsec should be configured.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854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9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76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10</a:t>
            </a:fld>
            <a:endParaRPr lang="en-U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28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685800"/>
            <a:ext cx="8578850" cy="4046220"/>
          </a:xfrm>
        </p:spPr>
        <p:txBody>
          <a:bodyPr/>
          <a:lstStyle>
            <a:lvl1pPr>
              <a:lnSpc>
                <a:spcPct val="95000"/>
              </a:lnSpc>
              <a:spcBef>
                <a:spcPts val="1110"/>
              </a:spcBef>
              <a:defRPr sz="1650">
                <a:solidFill>
                  <a:srgbClr val="000000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450"/>
              </a:spcBef>
              <a:defRPr>
                <a:solidFill>
                  <a:srgbClr val="000000"/>
                </a:solidFill>
                <a:latin typeface="+mj-lt"/>
              </a:defRPr>
            </a:lvl2pPr>
            <a:lvl3pPr>
              <a:defRPr>
                <a:solidFill>
                  <a:srgbClr val="000000"/>
                </a:solidFill>
                <a:latin typeface="+mj-lt"/>
              </a:defRPr>
            </a:lvl3pPr>
            <a:lvl4pPr>
              <a:defRPr>
                <a:solidFill>
                  <a:srgbClr val="000000"/>
                </a:solidFill>
                <a:latin typeface="+mj-lt"/>
              </a:defRPr>
            </a:lvl4pPr>
            <a:lvl5pPr>
              <a:defRPr>
                <a:solidFill>
                  <a:srgbClr val="000000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14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 Cisco and/or its affiliates. All rights reserved.   Cisco Confidential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39303" y="1671998"/>
            <a:ext cx="4812611" cy="757551"/>
          </a:xfrm>
        </p:spPr>
        <p:txBody>
          <a:bodyPr/>
          <a:lstStyle/>
          <a:p>
            <a:pPr algn="ctr"/>
            <a:r>
              <a:rPr lang="en-GB" sz="4400" dirty="0"/>
              <a:t>VPNs</a:t>
            </a:r>
          </a:p>
        </p:txBody>
      </p:sp>
    </p:spTree>
    <p:extLst>
      <p:ext uri="{BB962C8B-B14F-4D97-AF65-F5344CB8AC3E}">
        <p14:creationId xmlns:p14="http://schemas.microsoft.com/office/powerpoint/2010/main" val="42588097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0945" y="854976"/>
            <a:ext cx="4258584" cy="3939110"/>
          </a:xfrm>
        </p:spPr>
        <p:txBody>
          <a:bodyPr/>
          <a:lstStyle/>
          <a:p>
            <a:r>
              <a:rPr lang="en-US" altLang="ja-JP" dirty="0"/>
              <a:t>Use the </a:t>
            </a:r>
            <a:r>
              <a:rPr lang="en-US" altLang="ja-JP" b="1" dirty="0"/>
              <a:t>show ip interface brief </a:t>
            </a:r>
            <a:r>
              <a:rPr lang="en-US" altLang="ja-JP" dirty="0"/>
              <a:t>command to verify that the tunnel interface is up.</a:t>
            </a:r>
          </a:p>
          <a:p>
            <a:r>
              <a:rPr lang="en-US" altLang="ja-JP" dirty="0"/>
              <a:t>Use the </a:t>
            </a:r>
            <a:r>
              <a:rPr lang="en-US" altLang="ja-JP" b="1" dirty="0"/>
              <a:t>show interface tunnel </a:t>
            </a:r>
            <a:r>
              <a:rPr lang="en-US" altLang="ja-JP" dirty="0"/>
              <a:t>command to verify the state of the tunnel.</a:t>
            </a:r>
          </a:p>
          <a:p>
            <a:r>
              <a:rPr lang="en-US" altLang="ja-JP" dirty="0"/>
              <a:t>Use the </a:t>
            </a:r>
            <a:r>
              <a:rPr lang="en-US" altLang="ja-JP" b="1" dirty="0"/>
              <a:t>show ip ospf neighbor </a:t>
            </a:r>
            <a:r>
              <a:rPr lang="en-US" altLang="ja-JP" dirty="0"/>
              <a:t>command to verify that an OSPF adjacency has been established over the tunnel interface.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Verify GRE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529" y="803764"/>
            <a:ext cx="4599295" cy="2287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396" y="3142647"/>
            <a:ext cx="4612428" cy="91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486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IPsec As an IETF Standard Cont.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740" y="1235972"/>
            <a:ext cx="3984197" cy="3412107"/>
          </a:xfrm>
          <a:prstGeom prst="rect">
            <a:avLst/>
          </a:prstGeom>
        </p:spPr>
      </p:pic>
      <p:sp>
        <p:nvSpPr>
          <p:cNvPr id="4" name="Content Placeholder 1"/>
          <p:cNvSpPr txBox="1">
            <a:spLocks/>
          </p:cNvSpPr>
          <p:nvPr/>
        </p:nvSpPr>
        <p:spPr>
          <a:xfrm>
            <a:off x="0" y="1034619"/>
            <a:ext cx="3713739" cy="3814812"/>
          </a:xfrm>
          <a:prstGeom prst="rect">
            <a:avLst/>
          </a:prstGeom>
        </p:spPr>
        <p:txBody>
          <a:bodyPr/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/>
              <a:t>GRE tunnel do not provide encryption – but GRE can be implemented on top of IPsec</a:t>
            </a:r>
          </a:p>
          <a:p>
            <a:r>
              <a:rPr lang="en-US" sz="1800" dirty="0"/>
              <a:t>The IPsec framework (only the framework is revisited below)</a:t>
            </a:r>
          </a:p>
          <a:p>
            <a:r>
              <a:rPr lang="en-US" sz="1800" dirty="0"/>
              <a:t>The IPsec framework consists of five building blocks.</a:t>
            </a:r>
          </a:p>
          <a:p>
            <a:r>
              <a:rPr lang="en-US" sz="1800" dirty="0"/>
              <a:t>The administrator selects the algorithms used to implement the security services within that framework.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8340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9490" y="854564"/>
            <a:ext cx="4018437" cy="3814219"/>
          </a:xfrm>
        </p:spPr>
        <p:txBody>
          <a:bodyPr/>
          <a:lstStyle/>
          <a:p>
            <a:r>
              <a:rPr lang="en-US" altLang="ja-JP" sz="1600" dirty="0"/>
              <a:t>A VPN is a private network created via </a:t>
            </a:r>
            <a:r>
              <a:rPr lang="en-US" altLang="ja-JP" sz="1600" b="1" dirty="0"/>
              <a:t>tunneling</a:t>
            </a:r>
            <a:r>
              <a:rPr lang="en-US" altLang="ja-JP" sz="1600" dirty="0"/>
              <a:t> over a public network, usually the Internet.</a:t>
            </a:r>
          </a:p>
          <a:p>
            <a:r>
              <a:rPr lang="en-US" altLang="ja-JP" sz="1600" dirty="0"/>
              <a:t>A </a:t>
            </a:r>
            <a:r>
              <a:rPr lang="en-US" altLang="ja-JP" sz="1600" b="1" dirty="0"/>
              <a:t>secure</a:t>
            </a:r>
            <a:r>
              <a:rPr lang="en-US" altLang="ja-JP" sz="1600" dirty="0"/>
              <a:t> implementation of VPN with encryption, such as IPsec VPNs, is what is “usually” meant by virtual private networking.</a:t>
            </a:r>
          </a:p>
          <a:p>
            <a:r>
              <a:rPr lang="en-US" altLang="ja-JP" sz="1600" dirty="0"/>
              <a:t>The two concepts of tunneling and security should not be confused!</a:t>
            </a:r>
          </a:p>
          <a:p>
            <a:r>
              <a:rPr lang="en-US" altLang="ja-JP" sz="1600" dirty="0"/>
              <a:t>To implement VPNs, a VPN gateway is necessary - could be a router, a firewall, etc.</a:t>
            </a:r>
          </a:p>
          <a:p>
            <a:endParaRPr lang="en-US" altLang="ja-JP" sz="16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Introducing VPNs</a:t>
            </a:r>
          </a:p>
        </p:txBody>
      </p:sp>
      <p:pic>
        <p:nvPicPr>
          <p:cNvPr id="4" name="Picture 3" descr="Connecting Networks - Mozilla Firefox">
            <a:extLst>
              <a:ext uri="{FF2B5EF4-FFF2-40B4-BE49-F238E27FC236}">
                <a16:creationId xmlns:a16="http://schemas.microsoft.com/office/drawing/2014/main" id="{0CBB35E9-BD7D-453D-9EC2-343ECEBE49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930764"/>
            <a:ext cx="4408222" cy="32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376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79490" y="803765"/>
            <a:ext cx="4265510" cy="3907936"/>
          </a:xfrm>
        </p:spPr>
        <p:txBody>
          <a:bodyPr/>
          <a:lstStyle/>
          <a:p>
            <a:r>
              <a:rPr lang="en-US" sz="2000" dirty="0">
                <a:latin typeface="Arial" charset="0"/>
              </a:rPr>
              <a:t>A Virtual Private Network (VPN) i</a:t>
            </a:r>
            <a:r>
              <a:rPr lang="en-US" sz="2000" dirty="0"/>
              <a:t>s a private network that is created via tunneling over a public network, usually the Internet.</a:t>
            </a:r>
          </a:p>
          <a:p>
            <a:r>
              <a:rPr lang="en-US" sz="2000" dirty="0"/>
              <a:t>VPNs have multiple benefits, including</a:t>
            </a:r>
            <a:r>
              <a:rPr lang="en-US" sz="2000" dirty="0">
                <a:latin typeface="Arial" charset="0"/>
              </a:rPr>
              <a:t>: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/>
              <a:t>Compatibility with broadband technology </a:t>
            </a:r>
            <a:endParaRPr lang="en-US" dirty="0">
              <a:latin typeface="Arial" charset="0"/>
            </a:endParaRP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Security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Arial" charset="0"/>
              </a:rPr>
              <a:t>Scalability</a:t>
            </a:r>
          </a:p>
          <a:p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Benefits of VPNs</a:t>
            </a:r>
          </a:p>
        </p:txBody>
      </p:sp>
      <p:pic>
        <p:nvPicPr>
          <p:cNvPr id="3" name="Picture 2" descr="Connecting Networks - Mozilla Firefox">
            <a:extLst>
              <a:ext uri="{FF2B5EF4-FFF2-40B4-BE49-F238E27FC236}">
                <a16:creationId xmlns:a16="http://schemas.microsoft.com/office/drawing/2014/main" id="{582E128E-36E3-4476-B64E-A45BD12722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5000" y="1003433"/>
            <a:ext cx="4405306" cy="35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5444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413" y="295794"/>
            <a:ext cx="6579118" cy="628650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>Types of VPNs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6372" y="1034619"/>
            <a:ext cx="6372398" cy="2118520"/>
          </a:xfrm>
        </p:spPr>
        <p:txBody>
          <a:bodyPr/>
          <a:lstStyle/>
          <a:p>
            <a:r>
              <a:rPr lang="en-US" dirty="0"/>
              <a:t>In the simplest sense, a VPN connects two endpoints, such as two remote offices, over a public network to form a logical connection.</a:t>
            </a:r>
          </a:p>
          <a:p>
            <a:r>
              <a:rPr lang="en-US" dirty="0"/>
              <a:t>The logical connections can be made at either Layer 2 or Layer 3 of the OSI model.  </a:t>
            </a:r>
          </a:p>
          <a:p>
            <a:r>
              <a:rPr lang="en-US" dirty="0"/>
              <a:t>Common examples of Layer 3 VPNs are: 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b="1" dirty="0"/>
              <a:t>Generic Routing Encapsulation (GRE)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Multiprotocol Label Switching (not covered here - MPLS)</a:t>
            </a:r>
          </a:p>
          <a:p>
            <a:pPr marL="557213" lvl="1" indent="-214313">
              <a:buFont typeface="Arial"/>
              <a:buChar char="•"/>
            </a:pPr>
            <a:r>
              <a:rPr lang="en-US" sz="1350" dirty="0"/>
              <a:t>Internet Protocol Security (</a:t>
            </a:r>
            <a:r>
              <a:rPr lang="en-US" sz="1350" dirty="0" err="1"/>
              <a:t>IPsec</a:t>
            </a:r>
            <a:r>
              <a:rPr lang="en-US" sz="1350" dirty="0"/>
              <a:t>)</a:t>
            </a:r>
          </a:p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4277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63865" y="803764"/>
            <a:ext cx="8492993" cy="1939836"/>
          </a:xfrm>
        </p:spPr>
        <p:txBody>
          <a:bodyPr/>
          <a:lstStyle/>
          <a:p>
            <a:r>
              <a:rPr lang="en-US" altLang="ja-JP" dirty="0"/>
              <a:t>Site-to-site VPNs connect entire networks to each other, for example, connecting a branch office network to a company headquarters network.</a:t>
            </a:r>
          </a:p>
          <a:p>
            <a:r>
              <a:rPr lang="en-US" altLang="ja-JP" dirty="0"/>
              <a:t>In a site-to-site VPN, end hosts send and receive normal TCP/IP traffic through a VPN “gateway”. </a:t>
            </a:r>
          </a:p>
          <a:p>
            <a:r>
              <a:rPr lang="en-US" altLang="ja-JP" dirty="0"/>
              <a:t>The VPN gateway is responsible for encapsulating and encrypting outbound traffic.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Site-to-Site VPNs</a:t>
            </a:r>
          </a:p>
        </p:txBody>
      </p:sp>
      <p:pic>
        <p:nvPicPr>
          <p:cNvPr id="4" name="Picture 3" descr="Connecting Networks - Mozilla Firefox">
            <a:extLst>
              <a:ext uri="{FF2B5EF4-FFF2-40B4-BE49-F238E27FC236}">
                <a16:creationId xmlns:a16="http://schemas.microsoft.com/office/drawing/2014/main" id="{C8E6E414-42C7-4C3D-926E-47756E01DF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12326" y="2410890"/>
            <a:ext cx="5519347" cy="233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3846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63865" y="867263"/>
            <a:ext cx="3849335" cy="3435727"/>
          </a:xfrm>
        </p:spPr>
        <p:txBody>
          <a:bodyPr/>
          <a:lstStyle/>
          <a:p>
            <a:r>
              <a:rPr lang="en-US" altLang="ja-JP" dirty="0"/>
              <a:t>A remote-access VPN supports the needs of telecommuters, mobile users, and extranet traffic.</a:t>
            </a:r>
          </a:p>
          <a:p>
            <a:r>
              <a:rPr lang="en-US" altLang="ja-JP" dirty="0"/>
              <a:t>Allows for dynamically changing information, and can be enabled and disabled. </a:t>
            </a:r>
          </a:p>
          <a:p>
            <a:r>
              <a:rPr lang="en-US" altLang="ja-JP" dirty="0"/>
              <a:t>Used to connect individual hosts that must access their company network securely over the Internet.</a:t>
            </a:r>
          </a:p>
          <a:p>
            <a:r>
              <a:rPr lang="en-US" altLang="ja-JP" dirty="0"/>
              <a:t>VPN client software may need to be installed on the mobile user’s end device.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Remote Access VPNs</a:t>
            </a:r>
          </a:p>
        </p:txBody>
      </p:sp>
      <p:pic>
        <p:nvPicPr>
          <p:cNvPr id="3" name="Picture 2" descr="Connecting Networks - Mozilla Firefox">
            <a:extLst>
              <a:ext uri="{FF2B5EF4-FFF2-40B4-BE49-F238E27FC236}">
                <a16:creationId xmlns:a16="http://schemas.microsoft.com/office/drawing/2014/main" id="{04BDB6A0-5114-4F8C-ADC1-2BF3120B5C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0073" y="1252480"/>
            <a:ext cx="4810318" cy="20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4779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612945" y="792365"/>
            <a:ext cx="4258584" cy="3939110"/>
          </a:xfrm>
        </p:spPr>
        <p:txBody>
          <a:bodyPr/>
          <a:lstStyle/>
          <a:p>
            <a:r>
              <a:rPr lang="en-US" altLang="ja-JP" dirty="0"/>
              <a:t>Generic Routing Encapsulation (GRE) is a non-secure, site-to-site VPN tunneling protocol.</a:t>
            </a:r>
          </a:p>
          <a:p>
            <a:r>
              <a:rPr lang="en-US" altLang="ja-JP" dirty="0"/>
              <a:t>GRE manages the transportation of multiprotocol and IP multicast traffic between two or more sites</a:t>
            </a:r>
          </a:p>
          <a:p>
            <a:r>
              <a:rPr lang="en-US" altLang="ja-JP" dirty="0"/>
              <a:t>A tunnel interface supports a header for each of the following:</a:t>
            </a:r>
          </a:p>
          <a:p>
            <a:pPr lvl="1"/>
            <a:r>
              <a:rPr lang="pt-BR" altLang="ja-JP" dirty="0"/>
              <a:t>An </a:t>
            </a:r>
            <a:r>
              <a:rPr lang="pt-BR" altLang="ja-JP" dirty="0" err="1"/>
              <a:t>encapsulated</a:t>
            </a:r>
            <a:r>
              <a:rPr lang="pt-BR" altLang="ja-JP" dirty="0"/>
              <a:t> </a:t>
            </a:r>
            <a:r>
              <a:rPr lang="pt-BR" altLang="ja-JP" dirty="0" err="1"/>
              <a:t>protocol</a:t>
            </a:r>
            <a:r>
              <a:rPr lang="pt-BR" altLang="ja-JP" dirty="0"/>
              <a:t>  - </a:t>
            </a:r>
            <a:r>
              <a:rPr lang="pt-BR" altLang="ja-JP" dirty="0" err="1"/>
              <a:t>or</a:t>
            </a:r>
            <a:r>
              <a:rPr lang="pt-BR" altLang="ja-JP" dirty="0"/>
              <a:t> passenger protocol, such as IPv4, IPv6.</a:t>
            </a:r>
          </a:p>
          <a:p>
            <a:pPr lvl="1"/>
            <a:r>
              <a:rPr lang="en-US" altLang="ja-JP" dirty="0"/>
              <a:t>An encapsulation protocol  - or carrier protocol, such as GRE.</a:t>
            </a:r>
          </a:p>
          <a:p>
            <a:pPr lvl="1"/>
            <a:r>
              <a:rPr lang="en-US" altLang="ja-JP" dirty="0"/>
              <a:t>A transport delivery protocol, such as IP.</a:t>
            </a:r>
            <a:endParaRPr lang="pt-BR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GRE Introduction</a:t>
            </a:r>
          </a:p>
        </p:txBody>
      </p:sp>
      <p:pic>
        <p:nvPicPr>
          <p:cNvPr id="3" name="Picture 2" descr="Connecting Networks - Mozilla Firefox">
            <a:extLst>
              <a:ext uri="{FF2B5EF4-FFF2-40B4-BE49-F238E27FC236}">
                <a16:creationId xmlns:a16="http://schemas.microsoft.com/office/drawing/2014/main" id="{4151C2C9-C933-422E-A6E9-81CA951EDFF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156" y="951344"/>
            <a:ext cx="4419944" cy="28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786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612945" y="882272"/>
            <a:ext cx="4258584" cy="3939110"/>
          </a:xfrm>
        </p:spPr>
        <p:txBody>
          <a:bodyPr/>
          <a:lstStyle/>
          <a:p>
            <a:r>
              <a:rPr lang="en-US" altLang="ja-JP" dirty="0"/>
              <a:t>GRE is defined as an IETF standard (RFC 2784).</a:t>
            </a:r>
          </a:p>
          <a:p>
            <a:r>
              <a:rPr lang="en-US" altLang="ja-JP" dirty="0"/>
              <a:t>In the outer IP header, 47 is used in the protocol field.</a:t>
            </a:r>
          </a:p>
          <a:p>
            <a:r>
              <a:rPr lang="en-US" altLang="ja-JP" dirty="0"/>
              <a:t>GRE encapsulation uses a protocol type field in the GRE header to support the encapsulation of any OSI Layer 3 protocol. </a:t>
            </a:r>
          </a:p>
          <a:p>
            <a:r>
              <a:rPr lang="en-US" altLang="ja-JP" dirty="0"/>
              <a:t>GRE is stateless.</a:t>
            </a:r>
          </a:p>
          <a:p>
            <a:r>
              <a:rPr lang="en-US" altLang="ja-JP" dirty="0"/>
              <a:t>GRE does not include any strong security mechanisms. </a:t>
            </a:r>
          </a:p>
          <a:p>
            <a:r>
              <a:rPr lang="en-US" altLang="ja-JP" dirty="0"/>
              <a:t>GRE header, together with the tunneling IP header, creates at least 24 bytes of additional overhead for tunneled packets.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GRE Characteristics</a:t>
            </a:r>
          </a:p>
        </p:txBody>
      </p:sp>
      <p:pic>
        <p:nvPicPr>
          <p:cNvPr id="4" name="Picture 3" descr="Connecting Networks - Mozilla Firefox">
            <a:extLst>
              <a:ext uri="{FF2B5EF4-FFF2-40B4-BE49-F238E27FC236}">
                <a16:creationId xmlns:a16="http://schemas.microsoft.com/office/drawing/2014/main" id="{2537A178-4CC3-40D1-B108-F13257FBA8E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782" y="942109"/>
            <a:ext cx="4466184" cy="239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5161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4785814" y="882272"/>
            <a:ext cx="4258584" cy="3939110"/>
          </a:xfrm>
        </p:spPr>
        <p:txBody>
          <a:bodyPr/>
          <a:lstStyle/>
          <a:p>
            <a:r>
              <a:rPr lang="en-US" altLang="ja-JP" dirty="0"/>
              <a:t>Five steps to configuring a GRE tunnel:</a:t>
            </a:r>
          </a:p>
          <a:p>
            <a:pPr lvl="1"/>
            <a:r>
              <a:rPr lang="en-US" altLang="ja-JP" dirty="0"/>
              <a:t>Step 1. Create a tunnel interface using the </a:t>
            </a:r>
            <a:r>
              <a:rPr lang="en-US" altLang="ja-JP" b="1" dirty="0"/>
              <a:t>interface tunnel </a:t>
            </a:r>
            <a:r>
              <a:rPr lang="en-US" altLang="ja-JP" i="1" dirty="0"/>
              <a:t>number</a:t>
            </a:r>
            <a:r>
              <a:rPr lang="en-US" altLang="ja-JP" dirty="0"/>
              <a:t> command.</a:t>
            </a:r>
          </a:p>
          <a:p>
            <a:pPr lvl="1"/>
            <a:r>
              <a:rPr lang="en-US" altLang="ja-JP" dirty="0"/>
              <a:t>Step 2. Configure an IP address for the tunnel interface. (Usually a private address)</a:t>
            </a:r>
          </a:p>
          <a:p>
            <a:pPr lvl="1"/>
            <a:r>
              <a:rPr lang="en-US" altLang="ja-JP" dirty="0"/>
              <a:t>Step3. Specify the tunnel source IP address.</a:t>
            </a:r>
          </a:p>
          <a:p>
            <a:pPr lvl="1"/>
            <a:r>
              <a:rPr lang="en-US" altLang="ja-JP" dirty="0"/>
              <a:t>Step 4. Specify the tunnel destination IP address.</a:t>
            </a:r>
          </a:p>
          <a:p>
            <a:pPr lvl="1"/>
            <a:r>
              <a:rPr lang="en-US" altLang="ja-JP" dirty="0"/>
              <a:t>Step 5. (Optional) Specify GRE tunnel mode as the tunnel interface mode.</a:t>
            </a:r>
          </a:p>
          <a:p>
            <a:pPr lvl="1"/>
            <a:endParaRPr lang="en-US" altLang="ja-JP" dirty="0"/>
          </a:p>
          <a:p>
            <a:pPr marL="0" indent="0">
              <a:buNone/>
            </a:pPr>
            <a:r>
              <a:rPr lang="en-US" altLang="ja-JP" sz="1400" b="1" dirty="0"/>
              <a:t>Note: </a:t>
            </a:r>
            <a:r>
              <a:rPr lang="en-US" altLang="ja-JP" sz="1400" dirty="0"/>
              <a:t>The tunnel source and tunnel destination commands reference the IP addresses of the preconfigured physical interfaces.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945" y="46213"/>
            <a:ext cx="9144000" cy="757551"/>
          </a:xfrm>
        </p:spPr>
        <p:txBody>
          <a:bodyPr/>
          <a:lstStyle/>
          <a:p>
            <a:r>
              <a:rPr lang="en-US" altLang="en-US" dirty="0"/>
              <a:t>Configure GRE</a:t>
            </a:r>
          </a:p>
        </p:txBody>
      </p:sp>
      <p:pic>
        <p:nvPicPr>
          <p:cNvPr id="3" name="Picture 2" descr="Connecting Networks - Mozilla Firefox">
            <a:extLst>
              <a:ext uri="{FF2B5EF4-FFF2-40B4-BE49-F238E27FC236}">
                <a16:creationId xmlns:a16="http://schemas.microsoft.com/office/drawing/2014/main" id="{C069FA5A-0ECC-47A6-962F-D9F313AB052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8363" y="882272"/>
            <a:ext cx="4567451" cy="2734385"/>
          </a:xfrm>
          <a:prstGeom prst="rect">
            <a:avLst/>
          </a:prstGeom>
        </p:spPr>
      </p:pic>
      <p:pic>
        <p:nvPicPr>
          <p:cNvPr id="5" name="Picture 4" descr="Connecting Networks - Mozilla Firefox">
            <a:extLst>
              <a:ext uri="{FF2B5EF4-FFF2-40B4-BE49-F238E27FC236}">
                <a16:creationId xmlns:a16="http://schemas.microsoft.com/office/drawing/2014/main" id="{F6DFDE14-4392-487D-B497-C14FDD6639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073" y="3648502"/>
            <a:ext cx="4419602" cy="98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801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1069</Words>
  <Application>Microsoft Office PowerPoint</Application>
  <PresentationFormat>On-screen Show (16:9)</PresentationFormat>
  <Paragraphs>96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CiscoSans ExtraLight</vt:lpstr>
      <vt:lpstr>Wingdings</vt:lpstr>
      <vt:lpstr>Default Theme</vt:lpstr>
      <vt:lpstr>VPNs</vt:lpstr>
      <vt:lpstr>Introducing VPNs</vt:lpstr>
      <vt:lpstr>Benefits of VPNs</vt:lpstr>
      <vt:lpstr>Types of VPNs</vt:lpstr>
      <vt:lpstr>Site-to-Site VPNs</vt:lpstr>
      <vt:lpstr>Remote Access VPNs</vt:lpstr>
      <vt:lpstr>GRE Introduction</vt:lpstr>
      <vt:lpstr>GRE Characteristics</vt:lpstr>
      <vt:lpstr>Configure GRE</vt:lpstr>
      <vt:lpstr>Verify GRE</vt:lpstr>
      <vt:lpstr>IPsec As an IETF Standard Cont.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Nibouche, Omar</cp:lastModifiedBy>
  <cp:revision>599</cp:revision>
  <dcterms:created xsi:type="dcterms:W3CDTF">2016-08-22T22:27:36Z</dcterms:created>
  <dcterms:modified xsi:type="dcterms:W3CDTF">2021-03-15T08:57:17Z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