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97" r:id="rId2"/>
  </p:sldMasterIdLst>
  <p:notesMasterIdLst>
    <p:notesMasterId r:id="rId17"/>
  </p:notesMasterIdLst>
  <p:handoutMasterIdLst>
    <p:handoutMasterId r:id="rId18"/>
  </p:handoutMasterIdLst>
  <p:sldIdLst>
    <p:sldId id="275" r:id="rId3"/>
    <p:sldId id="299" r:id="rId4"/>
    <p:sldId id="308" r:id="rId5"/>
    <p:sldId id="300" r:id="rId6"/>
    <p:sldId id="301" r:id="rId7"/>
    <p:sldId id="278" r:id="rId8"/>
    <p:sldId id="306" r:id="rId9"/>
    <p:sldId id="310" r:id="rId10"/>
    <p:sldId id="311" r:id="rId11"/>
    <p:sldId id="312" r:id="rId12"/>
    <p:sldId id="313" r:id="rId13"/>
    <p:sldId id="314" r:id="rId14"/>
    <p:sldId id="315" r:id="rId15"/>
    <p:sldId id="316" r:id="rId16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84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8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70" autoAdjust="0"/>
  </p:normalViewPr>
  <p:slideViewPr>
    <p:cSldViewPr>
      <p:cViewPr varScale="1">
        <p:scale>
          <a:sx n="51" d="100"/>
          <a:sy n="51" d="100"/>
        </p:scale>
        <p:origin x="172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-12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35B17EE3-7833-EF4C-AA2C-373000F2F7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3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22534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7" charset="0"/>
              </a:defRPr>
            </a:lvl1pPr>
          </a:lstStyle>
          <a:p>
            <a:pPr>
              <a:defRPr/>
            </a:pPr>
            <a:fld id="{BF9D7933-90D0-924A-A34D-898B2AD6C3D1}" type="slidenum">
              <a:rPr lang="en-AU"/>
              <a:pPr>
                <a:defRPr/>
              </a:pPr>
              <a:t>‹#›</a:t>
            </a:fld>
            <a:endParaRPr lang="en-A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20D566-8A83-4341-A217-7A6B709D4AE3}" type="slidenum">
              <a:rPr lang="en-AU">
                <a:latin typeface="Arial" pitchFamily="-84" charset="0"/>
              </a:rPr>
              <a:pPr/>
              <a:t>1</a:t>
            </a:fld>
            <a:endParaRPr lang="en-AU">
              <a:latin typeface="Arial" pitchFamily="-8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 integer p &gt; 1 is a prime number if and only if its only divisors are ±1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and ± p . Prime numbers  play a critical role in number theory and in the techniques</a:t>
            </a:r>
          </a:p>
          <a:p>
            <a:r>
              <a:rPr lang="en-US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discussed in this chapter.</a:t>
            </a:r>
          </a:p>
          <a:p>
            <a:endParaRPr lang="en-US" sz="36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Any integer a &gt; 1 can be factored in a unique way as</a:t>
            </a: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		a = </a:t>
            </a:r>
            <a:r>
              <a:rPr lang="en-US" sz="3600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z="3600" baseline="-25000" dirty="0" err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a2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* . . . *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sz="3600" baseline="30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where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1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2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&lt; . . .  &lt; p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are prime numbers and where each a</a:t>
            </a:r>
            <a:r>
              <a:rPr lang="en-US" sz="3600" baseline="-250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i</a:t>
            </a:r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 is a positive integer</a:t>
            </a:r>
          </a:p>
          <a:p>
            <a:r>
              <a:rPr lang="en-US" sz="3600" dirty="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This is known as the fundamental theorem of arithmetic</a:t>
            </a:r>
            <a:endParaRPr lang="en-AU" sz="3600" dirty="0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endParaRPr lang="en-US" dirty="0" smtClean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21AA34-FB19-C14C-BCB4-272FDD16AD93}" type="slidenum">
              <a:rPr lang="en-AU">
                <a:latin typeface="Arial" pitchFamily="-84" charset="0"/>
              </a:rPr>
              <a:pPr/>
              <a:t>6</a:t>
            </a:fld>
            <a:endParaRPr lang="en-AU">
              <a:latin typeface="Arial" pitchFamily="-8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Two theorems that play important roles in public-key cryptography are Fermat’s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theorem and Euler’s theorem.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Fermat’s theorem states the following: If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 positive integer not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divisible by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, then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p-1 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= 1 (mod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)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An alternative form of Fermat’s theorem is also useful: If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prime and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a</a:t>
            </a: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positive integer, then</a:t>
            </a:r>
          </a:p>
          <a:p>
            <a:endParaRPr lang="en-US" smtClean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	a</a:t>
            </a:r>
            <a:r>
              <a:rPr lang="en-US" baseline="30000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p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= </a:t>
            </a:r>
            <a:r>
              <a:rPr lang="en-US" i="1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a</a:t>
            </a:r>
            <a:r>
              <a:rPr lang="en-US" smtClean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(mod)</a:t>
            </a:r>
            <a:endParaRPr lang="en-US" smtClean="0">
              <a:solidFill>
                <a:srgbClr val="000000"/>
              </a:solidFill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84305-015B-2648-A04D-F6EDB374C6A8}" type="slidenum">
              <a:rPr lang="en-AU">
                <a:latin typeface="Arial" pitchFamily="-84" charset="0"/>
              </a:rPr>
              <a:pPr/>
              <a:t>8</a:t>
            </a:fld>
            <a:endParaRPr lang="en-AU" dirty="0">
              <a:latin typeface="Arial" pitchFamily="-8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pioneering paper by Diffie and Hellman [DIFF76b] introduced a new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cryptography and, in effect, challenged cryptologists to come up with a cryptographic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 that met the requirements for public-key systems. A number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algorithms have been proposed for public-key cryptography. Some of these, though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initially promising, turned out to be breakable.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One of the first successful responses to the challenge was developed in 1977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by Ron Rivest, Adi Shamir, and Len Adleman at MIT and first published in 1978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[RIVE78].  The Rivest-Shamir-Adleman (RSA) scheme has since that time reigned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supreme as the most widely accepted and implemented general-purpose approach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public-key encryption.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RSA  scheme is a cipher in which the plaintext and ciphertext are integers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between 0 and n -  1 for some n . A typical size for n  is 1024 bits, or 309 decimal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digits. That is, n  is less than 2</a:t>
            </a:r>
            <a:r>
              <a:rPr lang="en-US" sz="1200" kern="1200" baseline="3000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1024</a:t>
            </a:r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We examine RSA in this section in some detail,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beginning with an explanation of the algorithm. Then we examine some of the computational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cryptanalytical implications of RSA.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8581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GB" altLang="en-US" smtClean="0">
                <a:latin typeface="Arial" panose="020B0604020202020204" pitchFamily="34" charset="0"/>
                <a:cs typeface="Arial" panose="020B0604020202020204" pitchFamily="34" charset="0"/>
              </a:rPr>
              <a:t>The encryption process in RSA involves computing the function C = M</a:t>
            </a:r>
            <a:r>
              <a:rPr lang="en-GB" altLang="en-US" baseline="30000" smtClean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GB" altLang="en-US" smtClean="0">
                <a:latin typeface="Arial" panose="020B0604020202020204" pitchFamily="34" charset="0"/>
                <a:cs typeface="Arial" panose="020B0604020202020204" pitchFamily="34" charset="0"/>
              </a:rPr>
              <a:t> mod n, which is regarded as being easy.</a:t>
            </a:r>
          </a:p>
          <a:p>
            <a:pPr>
              <a:spcBef>
                <a:spcPct val="50000"/>
              </a:spcBef>
            </a:pPr>
            <a:r>
              <a:rPr lang="en-GB" altLang="en-US" smtClean="0">
                <a:latin typeface="Arial" panose="020B0604020202020204" pitchFamily="34" charset="0"/>
                <a:cs typeface="Arial" panose="020B0604020202020204" pitchFamily="34" charset="0"/>
              </a:rPr>
              <a:t>An attacker who observes this ciphertext, and has knowledge of e and n, needs to try to work out what M is. </a:t>
            </a:r>
          </a:p>
          <a:p>
            <a:pPr>
              <a:spcBef>
                <a:spcPct val="50000"/>
              </a:spcBef>
            </a:pPr>
            <a:r>
              <a:rPr lang="en-GB" altLang="en-US" smtClean="0">
                <a:latin typeface="Arial" panose="020B0604020202020204" pitchFamily="34" charset="0"/>
                <a:cs typeface="Arial" panose="020B0604020202020204" pitchFamily="34" charset="0"/>
              </a:rPr>
              <a:t>Computing M from C, e and n is regarded as a hard problem. </a:t>
            </a:r>
          </a:p>
          <a:p>
            <a:endParaRPr lang="en-GB" alt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E044860-83CD-4868-8F11-B94B536D789A}" type="slidenum">
              <a:rPr lang="en-GB" altLang="en-US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19173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7" name="Group 5"/>
              <p:cNvGrpSpPr>
                <a:grpSpLocks/>
              </p:cNvGrpSpPr>
              <p:nvPr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1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2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3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4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54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5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6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7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8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9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49" name="Group 61"/>
              <p:cNvGrpSpPr>
                <a:grpSpLocks/>
              </p:cNvGrpSpPr>
              <p:nvPr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50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1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2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53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68674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8675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8" name="Rectangle 68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" name="Rectangle 7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15435-60DD-8244-BED9-94B705AFE4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D84C9-7393-2D45-AFF8-9DBE8C07D1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1C3A5-6B40-994F-8C62-C011DA81F4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A6944A7-266D-B540-8A92-F94E8727AADD}" type="datetime1">
              <a:rPr lang="en-US"/>
              <a:pPr>
                <a:defRPr/>
              </a:pPr>
              <a:t>1/21/2021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954BC9-5957-F542-9638-C5A37D3949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0"/>
            <a:ext cx="1581150" cy="6858000"/>
            <a:chOff x="134471" y="0"/>
            <a:chExt cx="158122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83676"/>
            <a:stretch>
              <a:fillRect/>
            </a:stretch>
          </p:blipFill>
          <p:spPr bwMode="auto">
            <a:xfrm>
              <a:off x="134471" y="0"/>
              <a:ext cx="1358153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478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Group 16"/>
          <p:cNvGrpSpPr>
            <a:grpSpLocks/>
          </p:cNvGrpSpPr>
          <p:nvPr/>
        </p:nvGrpSpPr>
        <p:grpSpPr bwMode="auto">
          <a:xfrm>
            <a:off x="7546975" y="0"/>
            <a:ext cx="1597025" cy="6858000"/>
            <a:chOff x="7413812" y="0"/>
            <a:chExt cx="1597734" cy="6858000"/>
          </a:xfrm>
        </p:grpSpPr>
        <p:pic>
          <p:nvPicPr>
            <p:cNvPr id="9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r="85126"/>
            <a:stretch>
              <a:fillRect/>
            </a:stretch>
          </p:blipFill>
          <p:spPr bwMode="auto">
            <a:xfrm>
              <a:off x="7651376" y="0"/>
              <a:ext cx="136017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11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7413812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4841875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4200" y="3693645"/>
            <a:ext cx="5446713" cy="1470025"/>
          </a:xfrm>
        </p:spPr>
        <p:txBody>
          <a:bodyPr anchor="b"/>
          <a:lstStyle>
            <a:lvl1pPr>
              <a:lnSpc>
                <a:spcPts val="6800"/>
              </a:lnSpc>
              <a:defRPr sz="65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4200" y="5204011"/>
            <a:ext cx="5446713" cy="85164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307977" y="950260"/>
            <a:ext cx="2528046" cy="2528046"/>
          </a:xfrm>
          <a:prstGeom prst="ellipse">
            <a:avLst/>
          </a:prstGeo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762000">
              <a:schemeClr val="accent1">
                <a:alpha val="80000"/>
              </a:schemeClr>
            </a:innerShdw>
            <a:softEdge rad="317500"/>
          </a:effectLst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2400"/>
              </a:spcBef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3"/>
          </p:nvPr>
        </p:nvSpPr>
        <p:spPr>
          <a:xfrm>
            <a:off x="5257800" y="6356350"/>
            <a:ext cx="2133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1752600" y="6356350"/>
            <a:ext cx="2895600" cy="365125"/>
          </a:xfrm>
        </p:spPr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0" y="0"/>
            <a:ext cx="9144000" cy="1190625"/>
            <a:chOff x="0" y="0"/>
            <a:chExt cx="9144000" cy="1191256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10"/>
          <p:cNvGrpSpPr>
            <a:grpSpLocks/>
          </p:cNvGrpSpPr>
          <p:nvPr/>
        </p:nvGrpSpPr>
        <p:grpSpPr bwMode="auto">
          <a:xfrm flipV="1">
            <a:off x="0" y="5667375"/>
            <a:ext cx="9144000" cy="1190625"/>
            <a:chOff x="0" y="0"/>
            <a:chExt cx="9144000" cy="1191256"/>
          </a:xfrm>
        </p:grpSpPr>
        <p:pic>
          <p:nvPicPr>
            <p:cNvPr id="8" name="Picture 10" descr="Overlay-Blank.jpg"/>
            <p:cNvPicPr>
              <a:picLocks noChangeAspect="1"/>
            </p:cNvPicPr>
            <p:nvPr userDrawn="1"/>
          </p:nvPicPr>
          <p:blipFill>
            <a:blip r:embed="rId2"/>
            <a:srcRect b="85555"/>
            <a:stretch>
              <a:fillRect/>
            </a:stretch>
          </p:blipFill>
          <p:spPr bwMode="auto">
            <a:xfrm>
              <a:off x="0" y="0"/>
              <a:ext cx="9144000" cy="990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11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V="1">
              <a:off x="0" y="923365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12" descr="HR-Color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54163" y="3259138"/>
            <a:ext cx="60356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200" y="1851212"/>
            <a:ext cx="5446714" cy="1730375"/>
          </a:xfrm>
        </p:spPr>
        <p:txBody>
          <a:bodyPr anchor="b"/>
          <a:lstStyle>
            <a:lvl1pPr algn="ctr">
              <a:lnSpc>
                <a:spcPts val="6800"/>
              </a:lnSpc>
              <a:defRPr sz="6500" b="0" cap="none" baseline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4200" y="3576918"/>
            <a:ext cx="5446714" cy="829982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0EC80E-95E6-3A47-8831-792CF999F71A}" type="datetime1">
              <a:rPr lang="en-US"/>
              <a:pPr>
                <a:defRPr/>
              </a:pPr>
              <a:t>1/21/2021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769E8-94A0-4346-B0CF-B566A6CDF8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162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6534" y="1774825"/>
            <a:ext cx="3566160" cy="430371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C12B8-4102-BB42-943C-3CE62F42AD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8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" name="Picture 9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4765675" y="2460625"/>
            <a:ext cx="3563938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pic>
        <p:nvPicPr>
          <p:cNvPr id="11" name="Picture 10" descr="Overlay-HorizontalBridge.jpg"/>
          <p:cNvPicPr>
            <a:picLocks noChangeAspect="1"/>
          </p:cNvPicPr>
          <p:nvPr/>
        </p:nvPicPr>
        <p:blipFill>
          <a:blip r:embed="rId3"/>
          <a:srcRect t="23425" r="61031" b="39764"/>
          <a:stretch>
            <a:fillRect/>
          </a:stretch>
        </p:blipFill>
        <p:spPr>
          <a:xfrm>
            <a:off x="779463" y="2460625"/>
            <a:ext cx="3563937" cy="984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7240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7240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048" y="1879320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048" y="2590799"/>
            <a:ext cx="3566160" cy="3487739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83D9A-C836-424A-BFE9-562AD49645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4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C81D3C-7CFD-F64A-8F4D-B4FBF6F472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21184-CE60-A44C-B2FF-D4A9D68A5D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6A9F4-03B0-0249-9F45-5DBBD2BEAE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776" cy="1537447"/>
          </a:xfrm>
        </p:spPr>
        <p:txBody>
          <a:bodyPr anchor="b"/>
          <a:lstStyle>
            <a:lvl1pPr algn="ctr">
              <a:lnSpc>
                <a:spcPct val="1000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5859" y="381001"/>
            <a:ext cx="3813174" cy="5697537"/>
          </a:xfrm>
        </p:spPr>
        <p:txBody>
          <a:bodyPr>
            <a:normAutofit/>
          </a:bodyPr>
          <a:lstStyle>
            <a:lvl1pPr>
              <a:defRPr sz="2400" b="0"/>
            </a:lvl1pPr>
            <a:lvl2pPr>
              <a:defRPr sz="2200" b="0"/>
            </a:lvl2pPr>
            <a:lvl3pPr>
              <a:defRPr sz="2000" b="0"/>
            </a:lvl3pPr>
            <a:lvl4pPr>
              <a:defRPr sz="1800" b="0"/>
            </a:lvl4pPr>
            <a:lvl5pPr>
              <a:defRPr sz="1800" b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209801"/>
            <a:ext cx="3612776" cy="3200400"/>
          </a:xfrm>
        </p:spPr>
        <p:txBody>
          <a:bodyPr>
            <a:normAutofit/>
          </a:bodyPr>
          <a:lstStyle>
            <a:lvl1pPr marL="0" indent="0" algn="ctr">
              <a:buNone/>
              <a:defRPr sz="1800" b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4D9BF39D-4B0F-324A-B987-3B16D99F78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Overlay-Blank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solidFill>
              <a:schemeClr val="accent1">
                <a:lumMod val="40000"/>
                <a:lumOff val="60000"/>
                <a:alpha val="40000"/>
              </a:schemeClr>
            </a:solidFill>
            <a:miter lim="800000"/>
          </a:ln>
          <a:effectLst>
            <a:innerShdw blurRad="457200">
              <a:schemeClr val="accent1">
                <a:alpha val="80000"/>
              </a:schemeClr>
            </a:innerShdw>
            <a:softEdge rad="3175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50342-C31E-5342-9611-521FE314D8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4267200" y="0"/>
            <a:ext cx="4876800" cy="6858000"/>
            <a:chOff x="4267200" y="0"/>
            <a:chExt cx="4876800" cy="6858000"/>
          </a:xfrm>
        </p:grpSpPr>
        <p:pic>
          <p:nvPicPr>
            <p:cNvPr id="6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4301" r="46875"/>
            <a:stretch>
              <a:fillRect/>
            </a:stretch>
          </p:blipFill>
          <p:spPr bwMode="auto">
            <a:xfrm>
              <a:off x="4495800" y="0"/>
              <a:ext cx="46482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 flipH="1">
              <a:off x="4267200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3612822" cy="1536192"/>
          </a:xfrm>
        </p:spPr>
        <p:txBody>
          <a:bodyPr rtlCol="0" anchor="b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73625" y="381000"/>
            <a:ext cx="3813175" cy="5697538"/>
          </a:xfrm>
          <a:solidFill>
            <a:schemeClr val="bg1">
              <a:lumMod val="85000"/>
            </a:schemeClr>
          </a:solidFill>
          <a:ln w="101600">
            <a:noFill/>
            <a:miter lim="800000"/>
          </a:ln>
          <a:effectLst>
            <a:innerShdw blurRad="457200">
              <a:schemeClr val="tx1">
                <a:lumMod val="50000"/>
                <a:lumOff val="50000"/>
                <a:alpha val="80000"/>
              </a:schemeClr>
            </a:innerShdw>
            <a:softEdge rad="127000"/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984" y="2209799"/>
            <a:ext cx="3613792" cy="3222625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D0F18-4BC8-6A47-915F-42267807D2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1373188"/>
            <a:ext cx="9144000" cy="5484812"/>
            <a:chOff x="0" y="1372650"/>
            <a:chExt cx="9144000" cy="548535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t="23334"/>
            <a:stretch>
              <a:fillRect/>
            </a:stretch>
          </p:blipFill>
          <p:spPr bwMode="auto">
            <a:xfrm>
              <a:off x="0" y="1600200"/>
              <a:ext cx="9144000" cy="525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Horizont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0" y="1372650"/>
              <a:ext cx="9144000" cy="2678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20E8EF-7720-C244-8542-E770780CEE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0" y="0"/>
            <a:ext cx="7696200" cy="6858000"/>
            <a:chOff x="0" y="0"/>
            <a:chExt cx="7696200" cy="6858000"/>
          </a:xfrm>
        </p:grpSpPr>
        <p:pic>
          <p:nvPicPr>
            <p:cNvPr id="5" name="Picture 7" descr="Overlay-Blank.jpg"/>
            <p:cNvPicPr>
              <a:picLocks noChangeAspect="1"/>
            </p:cNvPicPr>
            <p:nvPr userDrawn="1"/>
          </p:nvPicPr>
          <p:blipFill>
            <a:blip r:embed="rId2"/>
            <a:srcRect l="1471" r="16862"/>
            <a:stretch>
              <a:fillRect/>
            </a:stretch>
          </p:blipFill>
          <p:spPr bwMode="auto">
            <a:xfrm>
              <a:off x="0" y="0"/>
              <a:ext cx="7467600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" name="Picture 8" descr="Overlay-VerticalBridge.jpg"/>
            <p:cNvPicPr>
              <a:picLocks noChangeAspect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28309" y="0"/>
              <a:ext cx="267891" cy="685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381001"/>
            <a:ext cx="1447800" cy="56975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1"/>
            <a:ext cx="6705600" cy="56975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769B3-57A2-1247-82E9-FF2A7B6128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3B34D9-04CA-E746-96BB-704A9A1D44F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545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5CE3F2-D7AF-1840-B28C-5BF81E4D371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68C07-5458-2A41-B9BA-0F466C41A8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9713B9-E3AF-2F4E-BE9F-40AF695A92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F7636-FC5B-9F43-BE52-3E13F9A1D2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5534D-2F0B-BE4F-9214-3894F085D18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8D962-2B77-8D44-A37C-7C860927A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3175" y="4267200"/>
            <a:ext cx="9140825" cy="2590800"/>
            <a:chOff x="2" y="2688"/>
            <a:chExt cx="5758" cy="1632"/>
          </a:xfrm>
        </p:grpSpPr>
        <p:sp>
          <p:nvSpPr>
            <p:cNvPr id="67587" name="Freeform 3"/>
            <p:cNvSpPr>
              <a:spLocks/>
            </p:cNvSpPr>
            <p:nvPr/>
          </p:nvSpPr>
          <p:spPr bwMode="hidden">
            <a:xfrm>
              <a:off x="2" y="2688"/>
              <a:ext cx="5758" cy="1632"/>
            </a:xfrm>
            <a:custGeom>
              <a:avLst/>
              <a:gdLst/>
              <a:ahLst/>
              <a:cxnLst>
                <a:cxn ang="0">
                  <a:pos x="5740" y="4316"/>
                </a:cxn>
                <a:cxn ang="0">
                  <a:pos x="0" y="4316"/>
                </a:cxn>
                <a:cxn ang="0">
                  <a:pos x="0" y="0"/>
                </a:cxn>
                <a:cxn ang="0">
                  <a:pos x="5740" y="0"/>
                </a:cxn>
                <a:cxn ang="0">
                  <a:pos x="5740" y="4316"/>
                </a:cxn>
                <a:cxn ang="0">
                  <a:pos x="5740" y="4316"/>
                </a:cxn>
              </a:cxnLst>
              <a:rect l="0" t="0" r="r" b="b"/>
              <a:pathLst>
                <a:path w="5740" h="4316">
                  <a:moveTo>
                    <a:pt x="5740" y="4316"/>
                  </a:moveTo>
                  <a:lnTo>
                    <a:pt x="0" y="4316"/>
                  </a:lnTo>
                  <a:lnTo>
                    <a:pt x="0" y="0"/>
                  </a:lnTo>
                  <a:lnTo>
                    <a:pt x="5740" y="0"/>
                  </a:lnTo>
                  <a:lnTo>
                    <a:pt x="5740" y="4316"/>
                  </a:lnTo>
                  <a:lnTo>
                    <a:pt x="5740" y="431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dirty="0">
                <a:latin typeface="Arial" pitchFamily="-107" charset="0"/>
              </a:endParaRPr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>
              <a:off x="1776" y="3024"/>
              <a:ext cx="3929" cy="1290"/>
              <a:chOff x="1776" y="3024"/>
              <a:chExt cx="3929" cy="1290"/>
            </a:xfrm>
          </p:grpSpPr>
          <p:grpSp>
            <p:nvGrpSpPr>
              <p:cNvPr id="1034" name="Group 5"/>
              <p:cNvGrpSpPr>
                <a:grpSpLocks/>
              </p:cNvGrpSpPr>
              <p:nvPr userDrawn="1"/>
            </p:nvGrpSpPr>
            <p:grpSpPr bwMode="auto">
              <a:xfrm>
                <a:off x="2268" y="3934"/>
                <a:ext cx="638" cy="377"/>
                <a:chOff x="2268" y="3934"/>
                <a:chExt cx="638" cy="377"/>
              </a:xfrm>
            </p:grpSpPr>
            <p:sp>
              <p:nvSpPr>
                <p:cNvPr id="67590" name="Oval 6"/>
                <p:cNvSpPr>
                  <a:spLocks noChangeArrowheads="1"/>
                </p:cNvSpPr>
                <p:nvPr/>
              </p:nvSpPr>
              <p:spPr bwMode="hidden">
                <a:xfrm>
                  <a:off x="2268" y="3934"/>
                  <a:ext cx="638" cy="3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1" name="Oval 7"/>
                <p:cNvSpPr>
                  <a:spLocks noChangeArrowheads="1"/>
                </p:cNvSpPr>
                <p:nvPr/>
              </p:nvSpPr>
              <p:spPr bwMode="hidden">
                <a:xfrm>
                  <a:off x="2314" y="3958"/>
                  <a:ext cx="543" cy="3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87843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2" name="Oval 8"/>
                <p:cNvSpPr>
                  <a:spLocks noChangeArrowheads="1"/>
                </p:cNvSpPr>
                <p:nvPr/>
              </p:nvSpPr>
              <p:spPr bwMode="hidden">
                <a:xfrm>
                  <a:off x="2341" y="3979"/>
                  <a:ext cx="501" cy="29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0980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3" name="Oval 9"/>
                <p:cNvSpPr>
                  <a:spLocks noChangeArrowheads="1"/>
                </p:cNvSpPr>
                <p:nvPr/>
              </p:nvSpPr>
              <p:spPr bwMode="hidden">
                <a:xfrm>
                  <a:off x="2368" y="3997"/>
                  <a:ext cx="444" cy="258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4" name="Oval 10"/>
                <p:cNvSpPr>
                  <a:spLocks noChangeArrowheads="1"/>
                </p:cNvSpPr>
                <p:nvPr/>
              </p:nvSpPr>
              <p:spPr bwMode="hidden">
                <a:xfrm>
                  <a:off x="2385" y="4005"/>
                  <a:ext cx="413" cy="24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5" name="Oval 11"/>
                <p:cNvSpPr>
                  <a:spLocks noChangeArrowheads="1"/>
                </p:cNvSpPr>
                <p:nvPr/>
              </p:nvSpPr>
              <p:spPr bwMode="hidden">
                <a:xfrm>
                  <a:off x="2437" y="4026"/>
                  <a:ext cx="306" cy="19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8784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6" name="Oval 12"/>
                <p:cNvSpPr>
                  <a:spLocks noChangeArrowheads="1"/>
                </p:cNvSpPr>
                <p:nvPr/>
              </p:nvSpPr>
              <p:spPr bwMode="hidden">
                <a:xfrm>
                  <a:off x="2476" y="4056"/>
                  <a:ext cx="227" cy="135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27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597" name="Oval 13"/>
                <p:cNvSpPr>
                  <a:spLocks noChangeArrowheads="1"/>
                </p:cNvSpPr>
                <p:nvPr/>
              </p:nvSpPr>
              <p:spPr bwMode="hidden">
                <a:xfrm>
                  <a:off x="2542" y="4097"/>
                  <a:ext cx="90" cy="60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0980"/>
                        <a:invGamma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sp>
            <p:nvSpPr>
              <p:cNvPr id="67598" name="Oval 14"/>
              <p:cNvSpPr>
                <a:spLocks noChangeArrowheads="1"/>
              </p:cNvSpPr>
              <p:nvPr/>
            </p:nvSpPr>
            <p:spPr bwMode="hidden">
              <a:xfrm>
                <a:off x="3686" y="3810"/>
                <a:ext cx="532" cy="32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599" name="Oval 15"/>
              <p:cNvSpPr>
                <a:spLocks noChangeArrowheads="1"/>
              </p:cNvSpPr>
              <p:nvPr/>
            </p:nvSpPr>
            <p:spPr bwMode="hidden">
              <a:xfrm>
                <a:off x="3726" y="3840"/>
                <a:ext cx="452" cy="275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0" name="Oval 16"/>
              <p:cNvSpPr>
                <a:spLocks noChangeArrowheads="1"/>
              </p:cNvSpPr>
              <p:nvPr/>
            </p:nvSpPr>
            <p:spPr bwMode="hidden">
              <a:xfrm>
                <a:off x="3782" y="3872"/>
                <a:ext cx="344" cy="2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1" name="Oval 17"/>
              <p:cNvSpPr>
                <a:spLocks noChangeArrowheads="1"/>
              </p:cNvSpPr>
              <p:nvPr/>
            </p:nvSpPr>
            <p:spPr bwMode="hidden">
              <a:xfrm>
                <a:off x="3822" y="3896"/>
                <a:ext cx="262" cy="159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2" name="Oval 18"/>
              <p:cNvSpPr>
                <a:spLocks noChangeArrowheads="1"/>
              </p:cNvSpPr>
              <p:nvPr/>
            </p:nvSpPr>
            <p:spPr bwMode="hidden">
              <a:xfrm>
                <a:off x="3856" y="3922"/>
                <a:ext cx="192" cy="107"/>
              </a:xfrm>
              <a:prstGeom prst="ellipse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3" name="Freeform 19"/>
              <p:cNvSpPr>
                <a:spLocks/>
              </p:cNvSpPr>
              <p:nvPr/>
            </p:nvSpPr>
            <p:spPr bwMode="hidden">
              <a:xfrm>
                <a:off x="3575" y="3715"/>
                <a:ext cx="383" cy="161"/>
              </a:xfrm>
              <a:custGeom>
                <a:avLst/>
                <a:gdLst/>
                <a:ahLst/>
                <a:cxnLst>
                  <a:cxn ang="0">
                    <a:pos x="376" y="12"/>
                  </a:cxn>
                  <a:cxn ang="0">
                    <a:pos x="257" y="24"/>
                  </a:cxn>
                  <a:cxn ang="0">
                    <a:pos x="149" y="54"/>
                  </a:cxn>
                  <a:cxn ang="0">
                    <a:pos x="101" y="77"/>
                  </a:cxn>
                  <a:cxn ang="0">
                    <a:pos x="59" y="101"/>
                  </a:cxn>
                  <a:cxn ang="0">
                    <a:pos x="24" y="131"/>
                  </a:cxn>
                  <a:cxn ang="0">
                    <a:pos x="0" y="161"/>
                  </a:cxn>
                  <a:cxn ang="0">
                    <a:pos x="0" y="137"/>
                  </a:cxn>
                  <a:cxn ang="0">
                    <a:pos x="29" y="107"/>
                  </a:cxn>
                  <a:cxn ang="0">
                    <a:pos x="65" y="83"/>
                  </a:cxn>
                  <a:cxn ang="0">
                    <a:pos x="155" y="36"/>
                  </a:cxn>
                  <a:cxn ang="0">
                    <a:pos x="257" y="12"/>
                  </a:cxn>
                  <a:cxn ang="0">
                    <a:pos x="376" y="0"/>
                  </a:cxn>
                  <a:cxn ang="0">
                    <a:pos x="376" y="0"/>
                  </a:cxn>
                  <a:cxn ang="0">
                    <a:pos x="382" y="0"/>
                  </a:cxn>
                  <a:cxn ang="0">
                    <a:pos x="382" y="12"/>
                  </a:cxn>
                  <a:cxn ang="0">
                    <a:pos x="376" y="12"/>
                  </a:cxn>
                  <a:cxn ang="0">
                    <a:pos x="376" y="12"/>
                  </a:cxn>
                  <a:cxn ang="0">
                    <a:pos x="376" y="12"/>
                  </a:cxn>
                </a:cxnLst>
                <a:rect l="0" t="0" r="r" b="b"/>
                <a:pathLst>
                  <a:path w="382" h="161">
                    <a:moveTo>
                      <a:pt x="376" y="12"/>
                    </a:moveTo>
                    <a:lnTo>
                      <a:pt x="257" y="24"/>
                    </a:lnTo>
                    <a:lnTo>
                      <a:pt x="149" y="54"/>
                    </a:lnTo>
                    <a:lnTo>
                      <a:pt x="101" y="77"/>
                    </a:lnTo>
                    <a:lnTo>
                      <a:pt x="59" y="101"/>
                    </a:lnTo>
                    <a:lnTo>
                      <a:pt x="24" y="131"/>
                    </a:lnTo>
                    <a:lnTo>
                      <a:pt x="0" y="161"/>
                    </a:lnTo>
                    <a:lnTo>
                      <a:pt x="0" y="137"/>
                    </a:lnTo>
                    <a:lnTo>
                      <a:pt x="29" y="107"/>
                    </a:lnTo>
                    <a:lnTo>
                      <a:pt x="65" y="83"/>
                    </a:lnTo>
                    <a:lnTo>
                      <a:pt x="155" y="36"/>
                    </a:lnTo>
                    <a:lnTo>
                      <a:pt x="257" y="12"/>
                    </a:lnTo>
                    <a:lnTo>
                      <a:pt x="376" y="0"/>
                    </a:lnTo>
                    <a:lnTo>
                      <a:pt x="376" y="0"/>
                    </a:lnTo>
                    <a:lnTo>
                      <a:pt x="382" y="0"/>
                    </a:lnTo>
                    <a:lnTo>
                      <a:pt x="382" y="12"/>
                    </a:lnTo>
                    <a:lnTo>
                      <a:pt x="376" y="12"/>
                    </a:lnTo>
                    <a:lnTo>
                      <a:pt x="376" y="12"/>
                    </a:lnTo>
                    <a:lnTo>
                      <a:pt x="376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4" name="Freeform 20"/>
              <p:cNvSpPr>
                <a:spLocks/>
              </p:cNvSpPr>
              <p:nvPr/>
            </p:nvSpPr>
            <p:spPr bwMode="hidden">
              <a:xfrm>
                <a:off x="3695" y="4170"/>
                <a:ext cx="444" cy="66"/>
              </a:xfrm>
              <a:custGeom>
                <a:avLst/>
                <a:gdLst/>
                <a:ahLst/>
                <a:cxnLst>
                  <a:cxn ang="0">
                    <a:pos x="257" y="54"/>
                  </a:cxn>
                  <a:cxn ang="0">
                    <a:pos x="353" y="48"/>
                  </a:cxn>
                  <a:cxn ang="0">
                    <a:pos x="443" y="24"/>
                  </a:cxn>
                  <a:cxn ang="0">
                    <a:pos x="443" y="36"/>
                  </a:cxn>
                  <a:cxn ang="0">
                    <a:pos x="353" y="60"/>
                  </a:cxn>
                  <a:cxn ang="0">
                    <a:pos x="257" y="66"/>
                  </a:cxn>
                  <a:cxn ang="0">
                    <a:pos x="186" y="60"/>
                  </a:cxn>
                  <a:cxn ang="0">
                    <a:pos x="120" y="48"/>
                  </a:cxn>
                  <a:cxn ang="0">
                    <a:pos x="60" y="36"/>
                  </a:cxn>
                  <a:cxn ang="0">
                    <a:pos x="0" y="12"/>
                  </a:cxn>
                  <a:cxn ang="0">
                    <a:pos x="0" y="0"/>
                  </a:cxn>
                  <a:cxn ang="0">
                    <a:pos x="54" y="24"/>
                  </a:cxn>
                  <a:cxn ang="0">
                    <a:pos x="120" y="36"/>
                  </a:cxn>
                  <a:cxn ang="0">
                    <a:pos x="186" y="48"/>
                  </a:cxn>
                  <a:cxn ang="0">
                    <a:pos x="257" y="54"/>
                  </a:cxn>
                  <a:cxn ang="0">
                    <a:pos x="257" y="54"/>
                  </a:cxn>
                </a:cxnLst>
                <a:rect l="0" t="0" r="r" b="b"/>
                <a:pathLst>
                  <a:path w="443" h="66">
                    <a:moveTo>
                      <a:pt x="257" y="54"/>
                    </a:moveTo>
                    <a:lnTo>
                      <a:pt x="353" y="48"/>
                    </a:lnTo>
                    <a:lnTo>
                      <a:pt x="443" y="24"/>
                    </a:lnTo>
                    <a:lnTo>
                      <a:pt x="443" y="36"/>
                    </a:lnTo>
                    <a:lnTo>
                      <a:pt x="353" y="60"/>
                    </a:lnTo>
                    <a:lnTo>
                      <a:pt x="257" y="66"/>
                    </a:lnTo>
                    <a:lnTo>
                      <a:pt x="186" y="60"/>
                    </a:lnTo>
                    <a:lnTo>
                      <a:pt x="120" y="48"/>
                    </a:lnTo>
                    <a:lnTo>
                      <a:pt x="60" y="36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54" y="24"/>
                    </a:lnTo>
                    <a:lnTo>
                      <a:pt x="120" y="36"/>
                    </a:lnTo>
                    <a:lnTo>
                      <a:pt x="186" y="48"/>
                    </a:lnTo>
                    <a:lnTo>
                      <a:pt x="257" y="54"/>
                    </a:lnTo>
                    <a:lnTo>
                      <a:pt x="257" y="5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84706"/>
                      <a:invGamma/>
                    </a:schemeClr>
                  </a:gs>
                  <a:gs pos="100000">
                    <a:schemeClr val="accent1"/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5" name="Freeform 21"/>
              <p:cNvSpPr>
                <a:spLocks/>
              </p:cNvSpPr>
              <p:nvPr/>
            </p:nvSpPr>
            <p:spPr bwMode="hidden">
              <a:xfrm>
                <a:off x="3527" y="3906"/>
                <a:ext cx="89" cy="216"/>
              </a:xfrm>
              <a:custGeom>
                <a:avLst/>
                <a:gdLst/>
                <a:ahLst/>
                <a:cxnLst>
                  <a:cxn ang="0">
                    <a:pos x="12" y="66"/>
                  </a:cxn>
                  <a:cxn ang="0">
                    <a:pos x="18" y="108"/>
                  </a:cxn>
                  <a:cxn ang="0">
                    <a:pos x="36" y="144"/>
                  </a:cxn>
                  <a:cxn ang="0">
                    <a:pos x="60" y="180"/>
                  </a:cxn>
                  <a:cxn ang="0">
                    <a:pos x="89" y="216"/>
                  </a:cxn>
                  <a:cxn ang="0">
                    <a:pos x="72" y="216"/>
                  </a:cxn>
                  <a:cxn ang="0">
                    <a:pos x="42" y="180"/>
                  </a:cxn>
                  <a:cxn ang="0">
                    <a:pos x="18" y="144"/>
                  </a:cxn>
                  <a:cxn ang="0">
                    <a:pos x="6" y="108"/>
                  </a:cxn>
                  <a:cxn ang="0">
                    <a:pos x="0" y="66"/>
                  </a:cxn>
                  <a:cxn ang="0">
                    <a:pos x="0" y="30"/>
                  </a:cxn>
                  <a:cxn ang="0">
                    <a:pos x="12" y="0"/>
                  </a:cxn>
                  <a:cxn ang="0">
                    <a:pos x="30" y="0"/>
                  </a:cxn>
                  <a:cxn ang="0">
                    <a:pos x="18" y="30"/>
                  </a:cxn>
                  <a:cxn ang="0">
                    <a:pos x="12" y="66"/>
                  </a:cxn>
                  <a:cxn ang="0">
                    <a:pos x="12" y="66"/>
                  </a:cxn>
                </a:cxnLst>
                <a:rect l="0" t="0" r="r" b="b"/>
                <a:pathLst>
                  <a:path w="89" h="216">
                    <a:moveTo>
                      <a:pt x="12" y="66"/>
                    </a:moveTo>
                    <a:lnTo>
                      <a:pt x="18" y="108"/>
                    </a:lnTo>
                    <a:lnTo>
                      <a:pt x="36" y="144"/>
                    </a:lnTo>
                    <a:lnTo>
                      <a:pt x="60" y="180"/>
                    </a:lnTo>
                    <a:lnTo>
                      <a:pt x="89" y="216"/>
                    </a:lnTo>
                    <a:lnTo>
                      <a:pt x="72" y="216"/>
                    </a:lnTo>
                    <a:lnTo>
                      <a:pt x="42" y="180"/>
                    </a:lnTo>
                    <a:lnTo>
                      <a:pt x="18" y="144"/>
                    </a:lnTo>
                    <a:lnTo>
                      <a:pt x="6" y="108"/>
                    </a:lnTo>
                    <a:lnTo>
                      <a:pt x="0" y="66"/>
                    </a:lnTo>
                    <a:lnTo>
                      <a:pt x="0" y="30"/>
                    </a:lnTo>
                    <a:lnTo>
                      <a:pt x="12" y="0"/>
                    </a:lnTo>
                    <a:lnTo>
                      <a:pt x="30" y="0"/>
                    </a:lnTo>
                    <a:lnTo>
                      <a:pt x="18" y="30"/>
                    </a:lnTo>
                    <a:lnTo>
                      <a:pt x="12" y="66"/>
                    </a:lnTo>
                    <a:lnTo>
                      <a:pt x="12" y="6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6" name="Freeform 22"/>
              <p:cNvSpPr>
                <a:spLocks/>
              </p:cNvSpPr>
              <p:nvPr/>
            </p:nvSpPr>
            <p:spPr bwMode="hidden">
              <a:xfrm>
                <a:off x="3569" y="3745"/>
                <a:ext cx="750" cy="461"/>
              </a:xfrm>
              <a:custGeom>
                <a:avLst/>
                <a:gdLst/>
                <a:ahLst/>
                <a:cxnLst>
                  <a:cxn ang="0">
                    <a:pos x="382" y="443"/>
                  </a:cxn>
                  <a:cxn ang="0">
                    <a:pos x="311" y="437"/>
                  </a:cxn>
                  <a:cxn ang="0">
                    <a:pos x="245" y="425"/>
                  </a:cxn>
                  <a:cxn ang="0">
                    <a:pos x="185" y="407"/>
                  </a:cxn>
                  <a:cxn ang="0">
                    <a:pos x="131" y="383"/>
                  </a:cxn>
                  <a:cxn ang="0">
                    <a:pos x="83" y="347"/>
                  </a:cxn>
                  <a:cxn ang="0">
                    <a:pos x="53" y="311"/>
                  </a:cxn>
                  <a:cxn ang="0">
                    <a:pos x="30" y="269"/>
                  </a:cxn>
                  <a:cxn ang="0">
                    <a:pos x="24" y="227"/>
                  </a:cxn>
                  <a:cxn ang="0">
                    <a:pos x="30" y="185"/>
                  </a:cxn>
                  <a:cxn ang="0">
                    <a:pos x="53" y="143"/>
                  </a:cxn>
                  <a:cxn ang="0">
                    <a:pos x="83" y="107"/>
                  </a:cxn>
                  <a:cxn ang="0">
                    <a:pos x="131" y="77"/>
                  </a:cxn>
                  <a:cxn ang="0">
                    <a:pos x="185" y="47"/>
                  </a:cxn>
                  <a:cxn ang="0">
                    <a:pos x="245" y="30"/>
                  </a:cxn>
                  <a:cxn ang="0">
                    <a:pos x="311" y="18"/>
                  </a:cxn>
                  <a:cxn ang="0">
                    <a:pos x="382" y="12"/>
                  </a:cxn>
                  <a:cxn ang="0">
                    <a:pos x="478" y="18"/>
                  </a:cxn>
                  <a:cxn ang="0">
                    <a:pos x="562" y="41"/>
                  </a:cxn>
                  <a:cxn ang="0">
                    <a:pos x="562" y="36"/>
                  </a:cxn>
                  <a:cxn ang="0">
                    <a:pos x="562" y="30"/>
                  </a:cxn>
                  <a:cxn ang="0">
                    <a:pos x="478" y="6"/>
                  </a:cxn>
                  <a:cxn ang="0">
                    <a:pos x="382" y="0"/>
                  </a:cxn>
                  <a:cxn ang="0">
                    <a:pos x="305" y="6"/>
                  </a:cxn>
                  <a:cxn ang="0">
                    <a:pos x="233" y="18"/>
                  </a:cxn>
                  <a:cxn ang="0">
                    <a:pos x="167" y="41"/>
                  </a:cxn>
                  <a:cxn ang="0">
                    <a:pos x="113" y="65"/>
                  </a:cxn>
                  <a:cxn ang="0">
                    <a:pos x="65" y="101"/>
                  </a:cxn>
                  <a:cxn ang="0">
                    <a:pos x="30" y="137"/>
                  </a:cxn>
                  <a:cxn ang="0">
                    <a:pos x="6" y="179"/>
                  </a:cxn>
                  <a:cxn ang="0">
                    <a:pos x="0" y="227"/>
                  </a:cxn>
                  <a:cxn ang="0">
                    <a:pos x="6" y="275"/>
                  </a:cxn>
                  <a:cxn ang="0">
                    <a:pos x="30" y="317"/>
                  </a:cxn>
                  <a:cxn ang="0">
                    <a:pos x="65" y="359"/>
                  </a:cxn>
                  <a:cxn ang="0">
                    <a:pos x="113" y="395"/>
                  </a:cxn>
                  <a:cxn ang="0">
                    <a:pos x="167" y="419"/>
                  </a:cxn>
                  <a:cxn ang="0">
                    <a:pos x="233" y="443"/>
                  </a:cxn>
                  <a:cxn ang="0">
                    <a:pos x="305" y="455"/>
                  </a:cxn>
                  <a:cxn ang="0">
                    <a:pos x="382" y="461"/>
                  </a:cxn>
                  <a:cxn ang="0">
                    <a:pos x="448" y="455"/>
                  </a:cxn>
                  <a:cxn ang="0">
                    <a:pos x="508" y="449"/>
                  </a:cxn>
                  <a:cxn ang="0">
                    <a:pos x="609" y="413"/>
                  </a:cxn>
                  <a:cxn ang="0">
                    <a:pos x="657" y="389"/>
                  </a:cxn>
                  <a:cxn ang="0">
                    <a:pos x="693" y="359"/>
                  </a:cxn>
                  <a:cxn ang="0">
                    <a:pos x="723" y="329"/>
                  </a:cxn>
                  <a:cxn ang="0">
                    <a:pos x="747" y="293"/>
                  </a:cxn>
                  <a:cxn ang="0">
                    <a:pos x="741" y="287"/>
                  </a:cxn>
                  <a:cxn ang="0">
                    <a:pos x="729" y="281"/>
                  </a:cxn>
                  <a:cxn ang="0">
                    <a:pos x="711" y="317"/>
                  </a:cxn>
                  <a:cxn ang="0">
                    <a:pos x="681" y="347"/>
                  </a:cxn>
                  <a:cxn ang="0">
                    <a:pos x="645" y="377"/>
                  </a:cxn>
                  <a:cxn ang="0">
                    <a:pos x="604" y="401"/>
                  </a:cxn>
                  <a:cxn ang="0">
                    <a:pos x="502" y="431"/>
                  </a:cxn>
                  <a:cxn ang="0">
                    <a:pos x="442" y="443"/>
                  </a:cxn>
                  <a:cxn ang="0">
                    <a:pos x="382" y="443"/>
                  </a:cxn>
                  <a:cxn ang="0">
                    <a:pos x="382" y="443"/>
                  </a:cxn>
                </a:cxnLst>
                <a:rect l="0" t="0" r="r" b="b"/>
                <a:pathLst>
                  <a:path w="747" h="461">
                    <a:moveTo>
                      <a:pt x="382" y="443"/>
                    </a:moveTo>
                    <a:lnTo>
                      <a:pt x="311" y="437"/>
                    </a:lnTo>
                    <a:lnTo>
                      <a:pt x="245" y="425"/>
                    </a:lnTo>
                    <a:lnTo>
                      <a:pt x="185" y="407"/>
                    </a:lnTo>
                    <a:lnTo>
                      <a:pt x="131" y="383"/>
                    </a:lnTo>
                    <a:lnTo>
                      <a:pt x="83" y="347"/>
                    </a:lnTo>
                    <a:lnTo>
                      <a:pt x="53" y="311"/>
                    </a:lnTo>
                    <a:lnTo>
                      <a:pt x="30" y="269"/>
                    </a:lnTo>
                    <a:lnTo>
                      <a:pt x="24" y="227"/>
                    </a:lnTo>
                    <a:lnTo>
                      <a:pt x="30" y="185"/>
                    </a:lnTo>
                    <a:lnTo>
                      <a:pt x="53" y="143"/>
                    </a:lnTo>
                    <a:lnTo>
                      <a:pt x="83" y="107"/>
                    </a:lnTo>
                    <a:lnTo>
                      <a:pt x="131" y="77"/>
                    </a:lnTo>
                    <a:lnTo>
                      <a:pt x="185" y="47"/>
                    </a:lnTo>
                    <a:lnTo>
                      <a:pt x="245" y="30"/>
                    </a:lnTo>
                    <a:lnTo>
                      <a:pt x="311" y="18"/>
                    </a:lnTo>
                    <a:lnTo>
                      <a:pt x="382" y="12"/>
                    </a:lnTo>
                    <a:lnTo>
                      <a:pt x="478" y="18"/>
                    </a:lnTo>
                    <a:lnTo>
                      <a:pt x="562" y="41"/>
                    </a:lnTo>
                    <a:lnTo>
                      <a:pt x="562" y="36"/>
                    </a:lnTo>
                    <a:lnTo>
                      <a:pt x="562" y="30"/>
                    </a:lnTo>
                    <a:lnTo>
                      <a:pt x="478" y="6"/>
                    </a:lnTo>
                    <a:lnTo>
                      <a:pt x="382" y="0"/>
                    </a:lnTo>
                    <a:lnTo>
                      <a:pt x="305" y="6"/>
                    </a:lnTo>
                    <a:lnTo>
                      <a:pt x="233" y="18"/>
                    </a:lnTo>
                    <a:lnTo>
                      <a:pt x="167" y="41"/>
                    </a:lnTo>
                    <a:lnTo>
                      <a:pt x="113" y="65"/>
                    </a:lnTo>
                    <a:lnTo>
                      <a:pt x="65" y="101"/>
                    </a:lnTo>
                    <a:lnTo>
                      <a:pt x="30" y="137"/>
                    </a:lnTo>
                    <a:lnTo>
                      <a:pt x="6" y="179"/>
                    </a:lnTo>
                    <a:lnTo>
                      <a:pt x="0" y="227"/>
                    </a:lnTo>
                    <a:lnTo>
                      <a:pt x="6" y="275"/>
                    </a:lnTo>
                    <a:lnTo>
                      <a:pt x="30" y="317"/>
                    </a:lnTo>
                    <a:lnTo>
                      <a:pt x="65" y="359"/>
                    </a:lnTo>
                    <a:lnTo>
                      <a:pt x="113" y="395"/>
                    </a:lnTo>
                    <a:lnTo>
                      <a:pt x="167" y="419"/>
                    </a:lnTo>
                    <a:lnTo>
                      <a:pt x="233" y="443"/>
                    </a:lnTo>
                    <a:lnTo>
                      <a:pt x="305" y="455"/>
                    </a:lnTo>
                    <a:lnTo>
                      <a:pt x="382" y="461"/>
                    </a:lnTo>
                    <a:lnTo>
                      <a:pt x="448" y="455"/>
                    </a:lnTo>
                    <a:lnTo>
                      <a:pt x="508" y="449"/>
                    </a:lnTo>
                    <a:lnTo>
                      <a:pt x="609" y="413"/>
                    </a:lnTo>
                    <a:lnTo>
                      <a:pt x="657" y="389"/>
                    </a:lnTo>
                    <a:lnTo>
                      <a:pt x="693" y="359"/>
                    </a:lnTo>
                    <a:lnTo>
                      <a:pt x="723" y="329"/>
                    </a:lnTo>
                    <a:lnTo>
                      <a:pt x="747" y="293"/>
                    </a:lnTo>
                    <a:lnTo>
                      <a:pt x="741" y="287"/>
                    </a:lnTo>
                    <a:lnTo>
                      <a:pt x="729" y="281"/>
                    </a:lnTo>
                    <a:lnTo>
                      <a:pt x="711" y="317"/>
                    </a:lnTo>
                    <a:lnTo>
                      <a:pt x="681" y="347"/>
                    </a:lnTo>
                    <a:lnTo>
                      <a:pt x="645" y="377"/>
                    </a:lnTo>
                    <a:lnTo>
                      <a:pt x="604" y="401"/>
                    </a:lnTo>
                    <a:lnTo>
                      <a:pt x="502" y="431"/>
                    </a:lnTo>
                    <a:lnTo>
                      <a:pt x="442" y="443"/>
                    </a:lnTo>
                    <a:lnTo>
                      <a:pt x="382" y="443"/>
                    </a:lnTo>
                    <a:lnTo>
                      <a:pt x="382" y="443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path path="rect">
                  <a:fillToRect l="50000" t="50000" r="50000" b="50000"/>
                </a:path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7" name="Freeform 23"/>
              <p:cNvSpPr>
                <a:spLocks/>
              </p:cNvSpPr>
              <p:nvPr/>
            </p:nvSpPr>
            <p:spPr bwMode="hidden">
              <a:xfrm>
                <a:off x="4037" y="3721"/>
                <a:ext cx="96" cy="3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2"/>
                  </a:cxn>
                  <a:cxn ang="0">
                    <a:pos x="48" y="18"/>
                  </a:cxn>
                  <a:cxn ang="0">
                    <a:pos x="96" y="30"/>
                  </a:cxn>
                  <a:cxn ang="0">
                    <a:pos x="96" y="24"/>
                  </a:cxn>
                  <a:cxn ang="0">
                    <a:pos x="96" y="18"/>
                  </a:cxn>
                  <a:cxn ang="0">
                    <a:pos x="48" y="1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96" h="30">
                    <a:moveTo>
                      <a:pt x="0" y="0"/>
                    </a:moveTo>
                    <a:lnTo>
                      <a:pt x="0" y="12"/>
                    </a:lnTo>
                    <a:lnTo>
                      <a:pt x="48" y="18"/>
                    </a:lnTo>
                    <a:lnTo>
                      <a:pt x="96" y="30"/>
                    </a:lnTo>
                    <a:lnTo>
                      <a:pt x="96" y="24"/>
                    </a:lnTo>
                    <a:lnTo>
                      <a:pt x="96" y="18"/>
                    </a:lnTo>
                    <a:lnTo>
                      <a:pt x="48" y="1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8" name="Freeform 24"/>
              <p:cNvSpPr>
                <a:spLocks/>
              </p:cNvSpPr>
              <p:nvPr/>
            </p:nvSpPr>
            <p:spPr bwMode="hidden">
              <a:xfrm>
                <a:off x="4175" y="4050"/>
                <a:ext cx="180" cy="132"/>
              </a:xfrm>
              <a:custGeom>
                <a:avLst/>
                <a:gdLst/>
                <a:ahLst/>
                <a:cxnLst>
                  <a:cxn ang="0">
                    <a:pos x="0" y="132"/>
                  </a:cxn>
                  <a:cxn ang="0">
                    <a:pos x="29" y="132"/>
                  </a:cxn>
                  <a:cxn ang="0">
                    <a:pos x="77" y="108"/>
                  </a:cxn>
                  <a:cxn ang="0">
                    <a:pos x="119" y="78"/>
                  </a:cxn>
                  <a:cxn ang="0">
                    <a:pos x="155" y="48"/>
                  </a:cxn>
                  <a:cxn ang="0">
                    <a:pos x="179" y="12"/>
                  </a:cxn>
                  <a:cxn ang="0">
                    <a:pos x="173" y="6"/>
                  </a:cxn>
                  <a:cxn ang="0">
                    <a:pos x="167" y="0"/>
                  </a:cxn>
                  <a:cxn ang="0">
                    <a:pos x="137" y="42"/>
                  </a:cxn>
                  <a:cxn ang="0">
                    <a:pos x="101" y="78"/>
                  </a:cxn>
                  <a:cxn ang="0">
                    <a:pos x="53" y="108"/>
                  </a:cxn>
                  <a:cxn ang="0">
                    <a:pos x="0" y="132"/>
                  </a:cxn>
                  <a:cxn ang="0">
                    <a:pos x="0" y="132"/>
                  </a:cxn>
                </a:cxnLst>
                <a:rect l="0" t="0" r="r" b="b"/>
                <a:pathLst>
                  <a:path w="179" h="132">
                    <a:moveTo>
                      <a:pt x="0" y="132"/>
                    </a:moveTo>
                    <a:lnTo>
                      <a:pt x="29" y="132"/>
                    </a:lnTo>
                    <a:lnTo>
                      <a:pt x="77" y="108"/>
                    </a:lnTo>
                    <a:lnTo>
                      <a:pt x="119" y="78"/>
                    </a:lnTo>
                    <a:lnTo>
                      <a:pt x="155" y="48"/>
                    </a:lnTo>
                    <a:lnTo>
                      <a:pt x="179" y="12"/>
                    </a:lnTo>
                    <a:lnTo>
                      <a:pt x="173" y="6"/>
                    </a:lnTo>
                    <a:lnTo>
                      <a:pt x="167" y="0"/>
                    </a:lnTo>
                    <a:lnTo>
                      <a:pt x="137" y="42"/>
                    </a:lnTo>
                    <a:lnTo>
                      <a:pt x="101" y="78"/>
                    </a:lnTo>
                    <a:lnTo>
                      <a:pt x="53" y="108"/>
                    </a:lnTo>
                    <a:lnTo>
                      <a:pt x="0" y="132"/>
                    </a:lnTo>
                    <a:lnTo>
                      <a:pt x="0" y="1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09" name="Freeform 25"/>
              <p:cNvSpPr>
                <a:spLocks/>
              </p:cNvSpPr>
              <p:nvPr/>
            </p:nvSpPr>
            <p:spPr bwMode="hidden">
              <a:xfrm>
                <a:off x="2585" y="3822"/>
                <a:ext cx="449" cy="186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78" y="12"/>
                  </a:cxn>
                  <a:cxn ang="0">
                    <a:pos x="150" y="18"/>
                  </a:cxn>
                  <a:cxn ang="0">
                    <a:pos x="215" y="36"/>
                  </a:cxn>
                  <a:cxn ang="0">
                    <a:pos x="275" y="60"/>
                  </a:cxn>
                  <a:cxn ang="0">
                    <a:pos x="329" y="84"/>
                  </a:cxn>
                  <a:cxn ang="0">
                    <a:pos x="377" y="114"/>
                  </a:cxn>
                  <a:cxn ang="0">
                    <a:pos x="419" y="150"/>
                  </a:cxn>
                  <a:cxn ang="0">
                    <a:pos x="448" y="186"/>
                  </a:cxn>
                  <a:cxn ang="0">
                    <a:pos x="448" y="162"/>
                  </a:cxn>
                  <a:cxn ang="0">
                    <a:pos x="413" y="126"/>
                  </a:cxn>
                  <a:cxn ang="0">
                    <a:pos x="371" y="96"/>
                  </a:cxn>
                  <a:cxn ang="0">
                    <a:pos x="323" y="66"/>
                  </a:cxn>
                  <a:cxn ang="0">
                    <a:pos x="269" y="48"/>
                  </a:cxn>
                  <a:cxn ang="0">
                    <a:pos x="144" y="12"/>
                  </a:cxn>
                  <a:cxn ang="0">
                    <a:pos x="78" y="6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6" y="6"/>
                  </a:cxn>
                  <a:cxn ang="0">
                    <a:pos x="6" y="6"/>
                  </a:cxn>
                </a:cxnLst>
                <a:rect l="0" t="0" r="r" b="b"/>
                <a:pathLst>
                  <a:path w="448" h="186">
                    <a:moveTo>
                      <a:pt x="6" y="6"/>
                    </a:moveTo>
                    <a:lnTo>
                      <a:pt x="78" y="12"/>
                    </a:lnTo>
                    <a:lnTo>
                      <a:pt x="150" y="18"/>
                    </a:lnTo>
                    <a:lnTo>
                      <a:pt x="215" y="36"/>
                    </a:lnTo>
                    <a:lnTo>
                      <a:pt x="275" y="60"/>
                    </a:lnTo>
                    <a:lnTo>
                      <a:pt x="329" y="84"/>
                    </a:lnTo>
                    <a:lnTo>
                      <a:pt x="377" y="114"/>
                    </a:lnTo>
                    <a:lnTo>
                      <a:pt x="419" y="150"/>
                    </a:lnTo>
                    <a:lnTo>
                      <a:pt x="448" y="186"/>
                    </a:lnTo>
                    <a:lnTo>
                      <a:pt x="448" y="162"/>
                    </a:lnTo>
                    <a:lnTo>
                      <a:pt x="413" y="126"/>
                    </a:lnTo>
                    <a:lnTo>
                      <a:pt x="371" y="96"/>
                    </a:lnTo>
                    <a:lnTo>
                      <a:pt x="323" y="66"/>
                    </a:lnTo>
                    <a:lnTo>
                      <a:pt x="269" y="48"/>
                    </a:lnTo>
                    <a:lnTo>
                      <a:pt x="144" y="12"/>
                    </a:lnTo>
                    <a:lnTo>
                      <a:pt x="78" y="6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6" y="6"/>
                    </a:lnTo>
                    <a:lnTo>
                      <a:pt x="6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shade val="90980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0" name="Freeform 26"/>
              <p:cNvSpPr>
                <a:spLocks/>
              </p:cNvSpPr>
              <p:nvPr/>
            </p:nvSpPr>
            <p:spPr bwMode="hidden">
              <a:xfrm>
                <a:off x="2142" y="3852"/>
                <a:ext cx="892" cy="462"/>
              </a:xfrm>
              <a:custGeom>
                <a:avLst/>
                <a:gdLst/>
                <a:ahLst/>
                <a:cxnLst>
                  <a:cxn ang="0">
                    <a:pos x="23" y="276"/>
                  </a:cxn>
                  <a:cxn ang="0">
                    <a:pos x="29" y="222"/>
                  </a:cxn>
                  <a:cxn ang="0">
                    <a:pos x="59" y="174"/>
                  </a:cxn>
                  <a:cxn ang="0">
                    <a:pos x="95" y="132"/>
                  </a:cxn>
                  <a:cxn ang="0">
                    <a:pos x="149" y="96"/>
                  </a:cxn>
                  <a:cxn ang="0">
                    <a:pos x="209" y="60"/>
                  </a:cxn>
                  <a:cxn ang="0">
                    <a:pos x="281" y="36"/>
                  </a:cxn>
                  <a:cxn ang="0">
                    <a:pos x="364" y="24"/>
                  </a:cxn>
                  <a:cxn ang="0">
                    <a:pos x="448" y="18"/>
                  </a:cxn>
                  <a:cxn ang="0">
                    <a:pos x="532" y="24"/>
                  </a:cxn>
                  <a:cxn ang="0">
                    <a:pos x="609" y="36"/>
                  </a:cxn>
                  <a:cxn ang="0">
                    <a:pos x="681" y="60"/>
                  </a:cxn>
                  <a:cxn ang="0">
                    <a:pos x="741" y="96"/>
                  </a:cxn>
                  <a:cxn ang="0">
                    <a:pos x="795" y="132"/>
                  </a:cxn>
                  <a:cxn ang="0">
                    <a:pos x="831" y="174"/>
                  </a:cxn>
                  <a:cxn ang="0">
                    <a:pos x="861" y="222"/>
                  </a:cxn>
                  <a:cxn ang="0">
                    <a:pos x="867" y="276"/>
                  </a:cxn>
                  <a:cxn ang="0">
                    <a:pos x="855" y="330"/>
                  </a:cxn>
                  <a:cxn ang="0">
                    <a:pos x="831" y="378"/>
                  </a:cxn>
                  <a:cxn ang="0">
                    <a:pos x="783" y="426"/>
                  </a:cxn>
                  <a:cxn ang="0">
                    <a:pos x="723" y="462"/>
                  </a:cxn>
                  <a:cxn ang="0">
                    <a:pos x="765" y="462"/>
                  </a:cxn>
                  <a:cxn ang="0">
                    <a:pos x="819" y="426"/>
                  </a:cxn>
                  <a:cxn ang="0">
                    <a:pos x="855" y="378"/>
                  </a:cxn>
                  <a:cxn ang="0">
                    <a:pos x="884" y="330"/>
                  </a:cxn>
                  <a:cxn ang="0">
                    <a:pos x="890" y="276"/>
                  </a:cxn>
                  <a:cxn ang="0">
                    <a:pos x="884" y="222"/>
                  </a:cxn>
                  <a:cxn ang="0">
                    <a:pos x="855" y="168"/>
                  </a:cxn>
                  <a:cxn ang="0">
                    <a:pos x="813" y="120"/>
                  </a:cxn>
                  <a:cxn ang="0">
                    <a:pos x="759" y="84"/>
                  </a:cxn>
                  <a:cxn ang="0">
                    <a:pos x="693" y="48"/>
                  </a:cxn>
                  <a:cxn ang="0">
                    <a:pos x="621" y="24"/>
                  </a:cxn>
                  <a:cxn ang="0">
                    <a:pos x="538" y="6"/>
                  </a:cxn>
                  <a:cxn ang="0">
                    <a:pos x="448" y="0"/>
                  </a:cxn>
                  <a:cxn ang="0">
                    <a:pos x="358" y="6"/>
                  </a:cxn>
                  <a:cxn ang="0">
                    <a:pos x="275" y="24"/>
                  </a:cxn>
                  <a:cxn ang="0">
                    <a:pos x="197" y="48"/>
                  </a:cxn>
                  <a:cxn ang="0">
                    <a:pos x="131" y="84"/>
                  </a:cxn>
                  <a:cxn ang="0">
                    <a:pos x="77" y="120"/>
                  </a:cxn>
                  <a:cxn ang="0">
                    <a:pos x="35" y="168"/>
                  </a:cxn>
                  <a:cxn ang="0">
                    <a:pos x="12" y="222"/>
                  </a:cxn>
                  <a:cxn ang="0">
                    <a:pos x="0" y="276"/>
                  </a:cxn>
                  <a:cxn ang="0">
                    <a:pos x="6" y="330"/>
                  </a:cxn>
                  <a:cxn ang="0">
                    <a:pos x="35" y="378"/>
                  </a:cxn>
                  <a:cxn ang="0">
                    <a:pos x="71" y="426"/>
                  </a:cxn>
                  <a:cxn ang="0">
                    <a:pos x="125" y="462"/>
                  </a:cxn>
                  <a:cxn ang="0">
                    <a:pos x="167" y="462"/>
                  </a:cxn>
                  <a:cxn ang="0">
                    <a:pos x="107" y="426"/>
                  </a:cxn>
                  <a:cxn ang="0">
                    <a:pos x="59" y="378"/>
                  </a:cxn>
                  <a:cxn ang="0">
                    <a:pos x="35" y="330"/>
                  </a:cxn>
                  <a:cxn ang="0">
                    <a:pos x="23" y="276"/>
                  </a:cxn>
                  <a:cxn ang="0">
                    <a:pos x="23" y="276"/>
                  </a:cxn>
                </a:cxnLst>
                <a:rect l="0" t="0" r="r" b="b"/>
                <a:pathLst>
                  <a:path w="890" h="462">
                    <a:moveTo>
                      <a:pt x="23" y="276"/>
                    </a:moveTo>
                    <a:lnTo>
                      <a:pt x="29" y="222"/>
                    </a:lnTo>
                    <a:lnTo>
                      <a:pt x="59" y="174"/>
                    </a:lnTo>
                    <a:lnTo>
                      <a:pt x="95" y="132"/>
                    </a:lnTo>
                    <a:lnTo>
                      <a:pt x="149" y="96"/>
                    </a:lnTo>
                    <a:lnTo>
                      <a:pt x="209" y="60"/>
                    </a:lnTo>
                    <a:lnTo>
                      <a:pt x="281" y="36"/>
                    </a:lnTo>
                    <a:lnTo>
                      <a:pt x="364" y="24"/>
                    </a:lnTo>
                    <a:lnTo>
                      <a:pt x="448" y="18"/>
                    </a:lnTo>
                    <a:lnTo>
                      <a:pt x="532" y="24"/>
                    </a:lnTo>
                    <a:lnTo>
                      <a:pt x="609" y="36"/>
                    </a:lnTo>
                    <a:lnTo>
                      <a:pt x="681" y="60"/>
                    </a:lnTo>
                    <a:lnTo>
                      <a:pt x="741" y="96"/>
                    </a:lnTo>
                    <a:lnTo>
                      <a:pt x="795" y="132"/>
                    </a:lnTo>
                    <a:lnTo>
                      <a:pt x="831" y="174"/>
                    </a:lnTo>
                    <a:lnTo>
                      <a:pt x="861" y="222"/>
                    </a:lnTo>
                    <a:lnTo>
                      <a:pt x="867" y="276"/>
                    </a:lnTo>
                    <a:lnTo>
                      <a:pt x="855" y="330"/>
                    </a:lnTo>
                    <a:lnTo>
                      <a:pt x="831" y="378"/>
                    </a:lnTo>
                    <a:lnTo>
                      <a:pt x="783" y="426"/>
                    </a:lnTo>
                    <a:lnTo>
                      <a:pt x="723" y="462"/>
                    </a:lnTo>
                    <a:lnTo>
                      <a:pt x="765" y="462"/>
                    </a:lnTo>
                    <a:lnTo>
                      <a:pt x="819" y="426"/>
                    </a:lnTo>
                    <a:lnTo>
                      <a:pt x="855" y="378"/>
                    </a:lnTo>
                    <a:lnTo>
                      <a:pt x="884" y="330"/>
                    </a:lnTo>
                    <a:lnTo>
                      <a:pt x="890" y="276"/>
                    </a:lnTo>
                    <a:lnTo>
                      <a:pt x="884" y="222"/>
                    </a:lnTo>
                    <a:lnTo>
                      <a:pt x="855" y="168"/>
                    </a:lnTo>
                    <a:lnTo>
                      <a:pt x="813" y="120"/>
                    </a:lnTo>
                    <a:lnTo>
                      <a:pt x="759" y="84"/>
                    </a:lnTo>
                    <a:lnTo>
                      <a:pt x="693" y="48"/>
                    </a:lnTo>
                    <a:lnTo>
                      <a:pt x="621" y="24"/>
                    </a:lnTo>
                    <a:lnTo>
                      <a:pt x="538" y="6"/>
                    </a:lnTo>
                    <a:lnTo>
                      <a:pt x="448" y="0"/>
                    </a:lnTo>
                    <a:lnTo>
                      <a:pt x="358" y="6"/>
                    </a:lnTo>
                    <a:lnTo>
                      <a:pt x="275" y="24"/>
                    </a:lnTo>
                    <a:lnTo>
                      <a:pt x="197" y="48"/>
                    </a:lnTo>
                    <a:lnTo>
                      <a:pt x="131" y="84"/>
                    </a:lnTo>
                    <a:lnTo>
                      <a:pt x="77" y="120"/>
                    </a:lnTo>
                    <a:lnTo>
                      <a:pt x="35" y="168"/>
                    </a:lnTo>
                    <a:lnTo>
                      <a:pt x="12" y="222"/>
                    </a:lnTo>
                    <a:lnTo>
                      <a:pt x="0" y="276"/>
                    </a:lnTo>
                    <a:lnTo>
                      <a:pt x="6" y="330"/>
                    </a:lnTo>
                    <a:lnTo>
                      <a:pt x="35" y="378"/>
                    </a:lnTo>
                    <a:lnTo>
                      <a:pt x="71" y="426"/>
                    </a:lnTo>
                    <a:lnTo>
                      <a:pt x="125" y="462"/>
                    </a:lnTo>
                    <a:lnTo>
                      <a:pt x="167" y="462"/>
                    </a:lnTo>
                    <a:lnTo>
                      <a:pt x="107" y="426"/>
                    </a:lnTo>
                    <a:lnTo>
                      <a:pt x="59" y="378"/>
                    </a:lnTo>
                    <a:lnTo>
                      <a:pt x="35" y="330"/>
                    </a:lnTo>
                    <a:lnTo>
                      <a:pt x="23" y="276"/>
                    </a:lnTo>
                    <a:lnTo>
                      <a:pt x="23" y="27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4706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1" name="Freeform 27"/>
              <p:cNvSpPr>
                <a:spLocks/>
              </p:cNvSpPr>
              <p:nvPr/>
            </p:nvSpPr>
            <p:spPr bwMode="hidden">
              <a:xfrm>
                <a:off x="2082" y="3828"/>
                <a:ext cx="407" cy="486"/>
              </a:xfrm>
              <a:custGeom>
                <a:avLst/>
                <a:gdLst/>
                <a:ahLst/>
                <a:cxnLst>
                  <a:cxn ang="0">
                    <a:pos x="18" y="300"/>
                  </a:cxn>
                  <a:cxn ang="0">
                    <a:pos x="24" y="246"/>
                  </a:cxn>
                  <a:cxn ang="0">
                    <a:pos x="48" y="198"/>
                  </a:cxn>
                  <a:cxn ang="0">
                    <a:pos x="83" y="150"/>
                  </a:cxn>
                  <a:cxn ang="0">
                    <a:pos x="131" y="108"/>
                  </a:cxn>
                  <a:cxn ang="0">
                    <a:pos x="185" y="72"/>
                  </a:cxn>
                  <a:cxn ang="0">
                    <a:pos x="251" y="42"/>
                  </a:cxn>
                  <a:cxn ang="0">
                    <a:pos x="329" y="24"/>
                  </a:cxn>
                  <a:cxn ang="0">
                    <a:pos x="406" y="6"/>
                  </a:cxn>
                  <a:cxn ang="0">
                    <a:pos x="406" y="0"/>
                  </a:cxn>
                  <a:cxn ang="0">
                    <a:pos x="323" y="12"/>
                  </a:cxn>
                  <a:cxn ang="0">
                    <a:pos x="245" y="36"/>
                  </a:cxn>
                  <a:cxn ang="0">
                    <a:pos x="179" y="66"/>
                  </a:cxn>
                  <a:cxn ang="0">
                    <a:pos x="119" y="102"/>
                  </a:cxn>
                  <a:cxn ang="0">
                    <a:pos x="72" y="144"/>
                  </a:cxn>
                  <a:cxn ang="0">
                    <a:pos x="30" y="192"/>
                  </a:cxn>
                  <a:cxn ang="0">
                    <a:pos x="6" y="246"/>
                  </a:cxn>
                  <a:cxn ang="0">
                    <a:pos x="0" y="300"/>
                  </a:cxn>
                  <a:cxn ang="0">
                    <a:pos x="6" y="348"/>
                  </a:cxn>
                  <a:cxn ang="0">
                    <a:pos x="30" y="396"/>
                  </a:cxn>
                  <a:cxn ang="0">
                    <a:pos x="66" y="444"/>
                  </a:cxn>
                  <a:cxn ang="0">
                    <a:pos x="107" y="486"/>
                  </a:cxn>
                  <a:cxn ang="0">
                    <a:pos x="131" y="486"/>
                  </a:cxn>
                  <a:cxn ang="0">
                    <a:pos x="83" y="450"/>
                  </a:cxn>
                  <a:cxn ang="0">
                    <a:pos x="48" y="402"/>
                  </a:cxn>
                  <a:cxn ang="0">
                    <a:pos x="24" y="354"/>
                  </a:cxn>
                  <a:cxn ang="0">
                    <a:pos x="18" y="300"/>
                  </a:cxn>
                  <a:cxn ang="0">
                    <a:pos x="18" y="300"/>
                  </a:cxn>
                </a:cxnLst>
                <a:rect l="0" t="0" r="r" b="b"/>
                <a:pathLst>
                  <a:path w="406" h="486">
                    <a:moveTo>
                      <a:pt x="18" y="300"/>
                    </a:moveTo>
                    <a:lnTo>
                      <a:pt x="24" y="246"/>
                    </a:lnTo>
                    <a:lnTo>
                      <a:pt x="48" y="198"/>
                    </a:lnTo>
                    <a:lnTo>
                      <a:pt x="83" y="150"/>
                    </a:lnTo>
                    <a:lnTo>
                      <a:pt x="131" y="108"/>
                    </a:lnTo>
                    <a:lnTo>
                      <a:pt x="185" y="72"/>
                    </a:lnTo>
                    <a:lnTo>
                      <a:pt x="251" y="42"/>
                    </a:lnTo>
                    <a:lnTo>
                      <a:pt x="329" y="24"/>
                    </a:lnTo>
                    <a:lnTo>
                      <a:pt x="406" y="6"/>
                    </a:lnTo>
                    <a:lnTo>
                      <a:pt x="406" y="0"/>
                    </a:lnTo>
                    <a:lnTo>
                      <a:pt x="323" y="12"/>
                    </a:lnTo>
                    <a:lnTo>
                      <a:pt x="245" y="36"/>
                    </a:lnTo>
                    <a:lnTo>
                      <a:pt x="179" y="66"/>
                    </a:lnTo>
                    <a:lnTo>
                      <a:pt x="119" y="102"/>
                    </a:lnTo>
                    <a:lnTo>
                      <a:pt x="72" y="144"/>
                    </a:lnTo>
                    <a:lnTo>
                      <a:pt x="30" y="192"/>
                    </a:lnTo>
                    <a:lnTo>
                      <a:pt x="6" y="246"/>
                    </a:lnTo>
                    <a:lnTo>
                      <a:pt x="0" y="300"/>
                    </a:lnTo>
                    <a:lnTo>
                      <a:pt x="6" y="348"/>
                    </a:lnTo>
                    <a:lnTo>
                      <a:pt x="30" y="396"/>
                    </a:lnTo>
                    <a:lnTo>
                      <a:pt x="66" y="444"/>
                    </a:lnTo>
                    <a:lnTo>
                      <a:pt x="107" y="486"/>
                    </a:lnTo>
                    <a:lnTo>
                      <a:pt x="131" y="486"/>
                    </a:lnTo>
                    <a:lnTo>
                      <a:pt x="83" y="450"/>
                    </a:lnTo>
                    <a:lnTo>
                      <a:pt x="48" y="402"/>
                    </a:lnTo>
                    <a:lnTo>
                      <a:pt x="24" y="354"/>
                    </a:lnTo>
                    <a:lnTo>
                      <a:pt x="18" y="300"/>
                    </a:lnTo>
                    <a:lnTo>
                      <a:pt x="18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2" name="Freeform 28"/>
              <p:cNvSpPr>
                <a:spLocks/>
              </p:cNvSpPr>
              <p:nvPr/>
            </p:nvSpPr>
            <p:spPr bwMode="hidden">
              <a:xfrm>
                <a:off x="2987" y="4044"/>
                <a:ext cx="108" cy="252"/>
              </a:xfrm>
              <a:custGeom>
                <a:avLst/>
                <a:gdLst/>
                <a:ahLst/>
                <a:cxnLst>
                  <a:cxn ang="0">
                    <a:pos x="89" y="84"/>
                  </a:cxn>
                  <a:cxn ang="0">
                    <a:pos x="83" y="132"/>
                  </a:cxn>
                  <a:cxn ang="0">
                    <a:pos x="65" y="174"/>
                  </a:cxn>
                  <a:cxn ang="0">
                    <a:pos x="36" y="216"/>
                  </a:cxn>
                  <a:cxn ang="0">
                    <a:pos x="0" y="252"/>
                  </a:cxn>
                  <a:cxn ang="0">
                    <a:pos x="18" y="252"/>
                  </a:cxn>
                  <a:cxn ang="0">
                    <a:pos x="53" y="216"/>
                  </a:cxn>
                  <a:cxn ang="0">
                    <a:pos x="83" y="174"/>
                  </a:cxn>
                  <a:cxn ang="0">
                    <a:pos x="101" y="132"/>
                  </a:cxn>
                  <a:cxn ang="0">
                    <a:pos x="107" y="84"/>
                  </a:cxn>
                  <a:cxn ang="0">
                    <a:pos x="101" y="42"/>
                  </a:cxn>
                  <a:cxn ang="0">
                    <a:pos x="89" y="0"/>
                  </a:cxn>
                  <a:cxn ang="0">
                    <a:pos x="65" y="0"/>
                  </a:cxn>
                  <a:cxn ang="0">
                    <a:pos x="83" y="42"/>
                  </a:cxn>
                  <a:cxn ang="0">
                    <a:pos x="89" y="84"/>
                  </a:cxn>
                  <a:cxn ang="0">
                    <a:pos x="89" y="84"/>
                  </a:cxn>
                </a:cxnLst>
                <a:rect l="0" t="0" r="r" b="b"/>
                <a:pathLst>
                  <a:path w="107" h="252">
                    <a:moveTo>
                      <a:pt x="89" y="84"/>
                    </a:moveTo>
                    <a:lnTo>
                      <a:pt x="83" y="132"/>
                    </a:lnTo>
                    <a:lnTo>
                      <a:pt x="65" y="174"/>
                    </a:lnTo>
                    <a:lnTo>
                      <a:pt x="36" y="216"/>
                    </a:lnTo>
                    <a:lnTo>
                      <a:pt x="0" y="252"/>
                    </a:lnTo>
                    <a:lnTo>
                      <a:pt x="18" y="252"/>
                    </a:lnTo>
                    <a:lnTo>
                      <a:pt x="53" y="216"/>
                    </a:lnTo>
                    <a:lnTo>
                      <a:pt x="83" y="174"/>
                    </a:lnTo>
                    <a:lnTo>
                      <a:pt x="101" y="132"/>
                    </a:lnTo>
                    <a:lnTo>
                      <a:pt x="107" y="84"/>
                    </a:lnTo>
                    <a:lnTo>
                      <a:pt x="101" y="42"/>
                    </a:lnTo>
                    <a:lnTo>
                      <a:pt x="89" y="0"/>
                    </a:lnTo>
                    <a:lnTo>
                      <a:pt x="65" y="0"/>
                    </a:lnTo>
                    <a:lnTo>
                      <a:pt x="83" y="42"/>
                    </a:lnTo>
                    <a:lnTo>
                      <a:pt x="89" y="84"/>
                    </a:lnTo>
                    <a:lnTo>
                      <a:pt x="89" y="8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1961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3" name="Freeform 29"/>
              <p:cNvSpPr>
                <a:spLocks/>
              </p:cNvSpPr>
              <p:nvPr/>
            </p:nvSpPr>
            <p:spPr bwMode="hidden">
              <a:xfrm>
                <a:off x="2068" y="3685"/>
                <a:ext cx="835" cy="150"/>
              </a:xfrm>
              <a:custGeom>
                <a:avLst/>
                <a:gdLst/>
                <a:ahLst/>
                <a:cxnLst>
                  <a:cxn ang="0">
                    <a:pos x="518" y="18"/>
                  </a:cxn>
                  <a:cxn ang="0">
                    <a:pos x="597" y="24"/>
                  </a:cxn>
                  <a:cxn ang="0">
                    <a:pos x="682" y="30"/>
                  </a:cxn>
                  <a:cxn ang="0">
                    <a:pos x="755" y="42"/>
                  </a:cxn>
                  <a:cxn ang="0">
                    <a:pos x="828" y="60"/>
                  </a:cxn>
                  <a:cxn ang="0">
                    <a:pos x="835" y="42"/>
                  </a:cxn>
                  <a:cxn ang="0">
                    <a:pos x="761" y="24"/>
                  </a:cxn>
                  <a:cxn ang="0">
                    <a:pos x="688" y="12"/>
                  </a:cxn>
                  <a:cxn ang="0">
                    <a:pos x="603" y="6"/>
                  </a:cxn>
                  <a:cxn ang="0">
                    <a:pos x="518" y="0"/>
                  </a:cxn>
                  <a:cxn ang="0">
                    <a:pos x="372" y="12"/>
                  </a:cxn>
                  <a:cxn ang="0">
                    <a:pos x="232" y="36"/>
                  </a:cxn>
                  <a:cxn ang="0">
                    <a:pos x="110" y="78"/>
                  </a:cxn>
                  <a:cxn ang="0">
                    <a:pos x="0" y="132"/>
                  </a:cxn>
                  <a:cxn ang="0">
                    <a:pos x="19" y="150"/>
                  </a:cxn>
                  <a:cxn ang="0">
                    <a:pos x="122" y="96"/>
                  </a:cxn>
                  <a:cxn ang="0">
                    <a:pos x="244" y="54"/>
                  </a:cxn>
                  <a:cxn ang="0">
                    <a:pos x="378" y="30"/>
                  </a:cxn>
                  <a:cxn ang="0">
                    <a:pos x="518" y="18"/>
                  </a:cxn>
                  <a:cxn ang="0">
                    <a:pos x="518" y="18"/>
                  </a:cxn>
                </a:cxnLst>
                <a:rect l="0" t="0" r="r" b="b"/>
                <a:pathLst>
                  <a:path w="835" h="150">
                    <a:moveTo>
                      <a:pt x="518" y="18"/>
                    </a:moveTo>
                    <a:lnTo>
                      <a:pt x="597" y="24"/>
                    </a:lnTo>
                    <a:lnTo>
                      <a:pt x="682" y="30"/>
                    </a:lnTo>
                    <a:lnTo>
                      <a:pt x="755" y="42"/>
                    </a:lnTo>
                    <a:lnTo>
                      <a:pt x="828" y="60"/>
                    </a:lnTo>
                    <a:lnTo>
                      <a:pt x="835" y="42"/>
                    </a:lnTo>
                    <a:lnTo>
                      <a:pt x="761" y="24"/>
                    </a:lnTo>
                    <a:lnTo>
                      <a:pt x="688" y="12"/>
                    </a:lnTo>
                    <a:lnTo>
                      <a:pt x="603" y="6"/>
                    </a:lnTo>
                    <a:lnTo>
                      <a:pt x="518" y="0"/>
                    </a:lnTo>
                    <a:lnTo>
                      <a:pt x="372" y="12"/>
                    </a:lnTo>
                    <a:lnTo>
                      <a:pt x="232" y="36"/>
                    </a:lnTo>
                    <a:lnTo>
                      <a:pt x="110" y="78"/>
                    </a:lnTo>
                    <a:lnTo>
                      <a:pt x="0" y="132"/>
                    </a:lnTo>
                    <a:lnTo>
                      <a:pt x="19" y="150"/>
                    </a:lnTo>
                    <a:lnTo>
                      <a:pt x="122" y="96"/>
                    </a:lnTo>
                    <a:lnTo>
                      <a:pt x="244" y="54"/>
                    </a:lnTo>
                    <a:lnTo>
                      <a:pt x="378" y="30"/>
                    </a:lnTo>
                    <a:lnTo>
                      <a:pt x="518" y="18"/>
                    </a:lnTo>
                    <a:lnTo>
                      <a:pt x="518" y="1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4" name="Freeform 30"/>
              <p:cNvSpPr>
                <a:spLocks/>
              </p:cNvSpPr>
              <p:nvPr/>
            </p:nvSpPr>
            <p:spPr bwMode="hidden">
              <a:xfrm>
                <a:off x="1867" y="3853"/>
                <a:ext cx="171" cy="461"/>
              </a:xfrm>
              <a:custGeom>
                <a:avLst/>
                <a:gdLst/>
                <a:ahLst/>
                <a:cxnLst>
                  <a:cxn ang="0">
                    <a:pos x="31" y="263"/>
                  </a:cxn>
                  <a:cxn ang="0">
                    <a:pos x="43" y="191"/>
                  </a:cxn>
                  <a:cxn ang="0">
                    <a:pos x="67" y="131"/>
                  </a:cxn>
                  <a:cxn ang="0">
                    <a:pos x="116" y="72"/>
                  </a:cxn>
                  <a:cxn ang="0">
                    <a:pos x="171" y="18"/>
                  </a:cxn>
                  <a:cxn ang="0">
                    <a:pos x="153" y="0"/>
                  </a:cxn>
                  <a:cxn ang="0">
                    <a:pos x="86" y="60"/>
                  </a:cxn>
                  <a:cxn ang="0">
                    <a:pos x="43" y="120"/>
                  </a:cxn>
                  <a:cxn ang="0">
                    <a:pos x="13" y="191"/>
                  </a:cxn>
                  <a:cxn ang="0">
                    <a:pos x="0" y="263"/>
                  </a:cxn>
                  <a:cxn ang="0">
                    <a:pos x="6" y="317"/>
                  </a:cxn>
                  <a:cxn ang="0">
                    <a:pos x="25" y="365"/>
                  </a:cxn>
                  <a:cxn ang="0">
                    <a:pos x="49" y="413"/>
                  </a:cxn>
                  <a:cxn ang="0">
                    <a:pos x="86" y="461"/>
                  </a:cxn>
                  <a:cxn ang="0">
                    <a:pos x="122" y="461"/>
                  </a:cxn>
                  <a:cxn ang="0">
                    <a:pos x="86" y="413"/>
                  </a:cxn>
                  <a:cxn ang="0">
                    <a:pos x="55" y="365"/>
                  </a:cxn>
                  <a:cxn ang="0">
                    <a:pos x="37" y="317"/>
                  </a:cxn>
                  <a:cxn ang="0">
                    <a:pos x="31" y="263"/>
                  </a:cxn>
                  <a:cxn ang="0">
                    <a:pos x="31" y="263"/>
                  </a:cxn>
                </a:cxnLst>
                <a:rect l="0" t="0" r="r" b="b"/>
                <a:pathLst>
                  <a:path w="171" h="461">
                    <a:moveTo>
                      <a:pt x="31" y="263"/>
                    </a:moveTo>
                    <a:lnTo>
                      <a:pt x="43" y="191"/>
                    </a:lnTo>
                    <a:lnTo>
                      <a:pt x="67" y="131"/>
                    </a:lnTo>
                    <a:lnTo>
                      <a:pt x="116" y="72"/>
                    </a:lnTo>
                    <a:lnTo>
                      <a:pt x="171" y="18"/>
                    </a:lnTo>
                    <a:lnTo>
                      <a:pt x="153" y="0"/>
                    </a:lnTo>
                    <a:lnTo>
                      <a:pt x="86" y="60"/>
                    </a:lnTo>
                    <a:lnTo>
                      <a:pt x="43" y="120"/>
                    </a:lnTo>
                    <a:lnTo>
                      <a:pt x="13" y="191"/>
                    </a:lnTo>
                    <a:lnTo>
                      <a:pt x="0" y="263"/>
                    </a:lnTo>
                    <a:lnTo>
                      <a:pt x="6" y="317"/>
                    </a:lnTo>
                    <a:lnTo>
                      <a:pt x="25" y="365"/>
                    </a:lnTo>
                    <a:lnTo>
                      <a:pt x="49" y="413"/>
                    </a:lnTo>
                    <a:lnTo>
                      <a:pt x="86" y="461"/>
                    </a:lnTo>
                    <a:lnTo>
                      <a:pt x="122" y="461"/>
                    </a:lnTo>
                    <a:lnTo>
                      <a:pt x="86" y="413"/>
                    </a:lnTo>
                    <a:lnTo>
                      <a:pt x="55" y="365"/>
                    </a:lnTo>
                    <a:lnTo>
                      <a:pt x="37" y="317"/>
                    </a:lnTo>
                    <a:lnTo>
                      <a:pt x="31" y="263"/>
                    </a:lnTo>
                    <a:lnTo>
                      <a:pt x="31" y="26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5" name="Freeform 31"/>
              <p:cNvSpPr>
                <a:spLocks/>
              </p:cNvSpPr>
              <p:nvPr/>
            </p:nvSpPr>
            <p:spPr bwMode="hidden">
              <a:xfrm>
                <a:off x="2951" y="3751"/>
                <a:ext cx="360" cy="563"/>
              </a:xfrm>
              <a:custGeom>
                <a:avLst/>
                <a:gdLst/>
                <a:ahLst/>
                <a:cxnLst>
                  <a:cxn ang="0">
                    <a:pos x="360" y="365"/>
                  </a:cxn>
                  <a:cxn ang="0">
                    <a:pos x="353" y="305"/>
                  </a:cxn>
                  <a:cxn ang="0">
                    <a:pos x="335" y="251"/>
                  </a:cxn>
                  <a:cxn ang="0">
                    <a:pos x="305" y="204"/>
                  </a:cxn>
                  <a:cxn ang="0">
                    <a:pos x="262" y="156"/>
                  </a:cxn>
                  <a:cxn ang="0">
                    <a:pos x="213" y="108"/>
                  </a:cxn>
                  <a:cxn ang="0">
                    <a:pos x="159" y="66"/>
                  </a:cxn>
                  <a:cxn ang="0">
                    <a:pos x="92" y="30"/>
                  </a:cxn>
                  <a:cxn ang="0">
                    <a:pos x="19" y="0"/>
                  </a:cxn>
                  <a:cxn ang="0">
                    <a:pos x="0" y="12"/>
                  </a:cxn>
                  <a:cxn ang="0">
                    <a:pos x="67" y="42"/>
                  </a:cxn>
                  <a:cxn ang="0">
                    <a:pos x="134" y="78"/>
                  </a:cxn>
                  <a:cxn ang="0">
                    <a:pos x="189" y="114"/>
                  </a:cxn>
                  <a:cxn ang="0">
                    <a:pos x="238" y="162"/>
                  </a:cxn>
                  <a:cxn ang="0">
                    <a:pos x="274" y="210"/>
                  </a:cxn>
                  <a:cxn ang="0">
                    <a:pos x="299" y="257"/>
                  </a:cxn>
                  <a:cxn ang="0">
                    <a:pos x="317" y="311"/>
                  </a:cxn>
                  <a:cxn ang="0">
                    <a:pos x="323" y="365"/>
                  </a:cxn>
                  <a:cxn ang="0">
                    <a:pos x="317" y="419"/>
                  </a:cxn>
                  <a:cxn ang="0">
                    <a:pos x="299" y="467"/>
                  </a:cxn>
                  <a:cxn ang="0">
                    <a:pos x="274" y="515"/>
                  </a:cxn>
                  <a:cxn ang="0">
                    <a:pos x="238" y="563"/>
                  </a:cxn>
                  <a:cxn ang="0">
                    <a:pos x="268" y="563"/>
                  </a:cxn>
                  <a:cxn ang="0">
                    <a:pos x="311" y="515"/>
                  </a:cxn>
                  <a:cxn ang="0">
                    <a:pos x="335" y="467"/>
                  </a:cxn>
                  <a:cxn ang="0">
                    <a:pos x="353" y="419"/>
                  </a:cxn>
                  <a:cxn ang="0">
                    <a:pos x="360" y="365"/>
                  </a:cxn>
                  <a:cxn ang="0">
                    <a:pos x="360" y="365"/>
                  </a:cxn>
                </a:cxnLst>
                <a:rect l="0" t="0" r="r" b="b"/>
                <a:pathLst>
                  <a:path w="360" h="563">
                    <a:moveTo>
                      <a:pt x="360" y="365"/>
                    </a:moveTo>
                    <a:lnTo>
                      <a:pt x="353" y="305"/>
                    </a:lnTo>
                    <a:lnTo>
                      <a:pt x="335" y="251"/>
                    </a:lnTo>
                    <a:lnTo>
                      <a:pt x="305" y="204"/>
                    </a:lnTo>
                    <a:lnTo>
                      <a:pt x="262" y="156"/>
                    </a:lnTo>
                    <a:lnTo>
                      <a:pt x="213" y="108"/>
                    </a:lnTo>
                    <a:lnTo>
                      <a:pt x="159" y="66"/>
                    </a:lnTo>
                    <a:lnTo>
                      <a:pt x="92" y="30"/>
                    </a:lnTo>
                    <a:lnTo>
                      <a:pt x="19" y="0"/>
                    </a:lnTo>
                    <a:lnTo>
                      <a:pt x="0" y="12"/>
                    </a:lnTo>
                    <a:lnTo>
                      <a:pt x="67" y="42"/>
                    </a:lnTo>
                    <a:lnTo>
                      <a:pt x="134" y="78"/>
                    </a:lnTo>
                    <a:lnTo>
                      <a:pt x="189" y="114"/>
                    </a:lnTo>
                    <a:lnTo>
                      <a:pt x="238" y="162"/>
                    </a:lnTo>
                    <a:lnTo>
                      <a:pt x="274" y="210"/>
                    </a:lnTo>
                    <a:lnTo>
                      <a:pt x="299" y="257"/>
                    </a:lnTo>
                    <a:lnTo>
                      <a:pt x="317" y="311"/>
                    </a:lnTo>
                    <a:lnTo>
                      <a:pt x="323" y="365"/>
                    </a:lnTo>
                    <a:lnTo>
                      <a:pt x="317" y="419"/>
                    </a:lnTo>
                    <a:lnTo>
                      <a:pt x="299" y="467"/>
                    </a:lnTo>
                    <a:lnTo>
                      <a:pt x="274" y="515"/>
                    </a:lnTo>
                    <a:lnTo>
                      <a:pt x="238" y="563"/>
                    </a:lnTo>
                    <a:lnTo>
                      <a:pt x="268" y="563"/>
                    </a:lnTo>
                    <a:lnTo>
                      <a:pt x="311" y="515"/>
                    </a:lnTo>
                    <a:lnTo>
                      <a:pt x="335" y="467"/>
                    </a:lnTo>
                    <a:lnTo>
                      <a:pt x="353" y="419"/>
                    </a:lnTo>
                    <a:lnTo>
                      <a:pt x="360" y="365"/>
                    </a:lnTo>
                    <a:lnTo>
                      <a:pt x="360" y="3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6" name="Freeform 32"/>
              <p:cNvSpPr>
                <a:spLocks/>
              </p:cNvSpPr>
              <p:nvPr/>
            </p:nvSpPr>
            <p:spPr bwMode="hidden">
              <a:xfrm>
                <a:off x="2318" y="3631"/>
                <a:ext cx="1078" cy="425"/>
              </a:xfrm>
              <a:custGeom>
                <a:avLst/>
                <a:gdLst/>
                <a:ahLst/>
                <a:cxnLst>
                  <a:cxn ang="0">
                    <a:pos x="1053" y="425"/>
                  </a:cxn>
                  <a:cxn ang="0">
                    <a:pos x="1078" y="419"/>
                  </a:cxn>
                  <a:cxn ang="0">
                    <a:pos x="1066" y="377"/>
                  </a:cxn>
                  <a:cxn ang="0">
                    <a:pos x="1047" y="336"/>
                  </a:cxn>
                  <a:cxn ang="0">
                    <a:pos x="986" y="252"/>
                  </a:cxn>
                  <a:cxn ang="0">
                    <a:pos x="907" y="180"/>
                  </a:cxn>
                  <a:cxn ang="0">
                    <a:pos x="810" y="120"/>
                  </a:cxn>
                  <a:cxn ang="0">
                    <a:pos x="694" y="72"/>
                  </a:cxn>
                  <a:cxn ang="0">
                    <a:pos x="560" y="30"/>
                  </a:cxn>
                  <a:cxn ang="0">
                    <a:pos x="420" y="6"/>
                  </a:cxn>
                  <a:cxn ang="0">
                    <a:pos x="268" y="0"/>
                  </a:cxn>
                  <a:cxn ang="0">
                    <a:pos x="134" y="6"/>
                  </a:cxn>
                  <a:cxn ang="0">
                    <a:pos x="0" y="24"/>
                  </a:cxn>
                  <a:cxn ang="0">
                    <a:pos x="12" y="36"/>
                  </a:cxn>
                  <a:cxn ang="0">
                    <a:pos x="134" y="18"/>
                  </a:cxn>
                  <a:cxn ang="0">
                    <a:pos x="268" y="12"/>
                  </a:cxn>
                  <a:cxn ang="0">
                    <a:pos x="420" y="18"/>
                  </a:cxn>
                  <a:cxn ang="0">
                    <a:pos x="554" y="42"/>
                  </a:cxn>
                  <a:cxn ang="0">
                    <a:pos x="682" y="84"/>
                  </a:cxn>
                  <a:cxn ang="0">
                    <a:pos x="798" y="132"/>
                  </a:cxn>
                  <a:cxn ang="0">
                    <a:pos x="895" y="192"/>
                  </a:cxn>
                  <a:cxn ang="0">
                    <a:pos x="968" y="264"/>
                  </a:cxn>
                  <a:cxn ang="0">
                    <a:pos x="999" y="300"/>
                  </a:cxn>
                  <a:cxn ang="0">
                    <a:pos x="1023" y="342"/>
                  </a:cxn>
                  <a:cxn ang="0">
                    <a:pos x="1041" y="383"/>
                  </a:cxn>
                  <a:cxn ang="0">
                    <a:pos x="1053" y="425"/>
                  </a:cxn>
                  <a:cxn ang="0">
                    <a:pos x="1053" y="425"/>
                  </a:cxn>
                </a:cxnLst>
                <a:rect l="0" t="0" r="r" b="b"/>
                <a:pathLst>
                  <a:path w="1078" h="425">
                    <a:moveTo>
                      <a:pt x="1053" y="425"/>
                    </a:moveTo>
                    <a:lnTo>
                      <a:pt x="1078" y="419"/>
                    </a:lnTo>
                    <a:lnTo>
                      <a:pt x="1066" y="377"/>
                    </a:lnTo>
                    <a:lnTo>
                      <a:pt x="1047" y="336"/>
                    </a:lnTo>
                    <a:lnTo>
                      <a:pt x="986" y="252"/>
                    </a:lnTo>
                    <a:lnTo>
                      <a:pt x="907" y="180"/>
                    </a:lnTo>
                    <a:lnTo>
                      <a:pt x="810" y="120"/>
                    </a:lnTo>
                    <a:lnTo>
                      <a:pt x="694" y="72"/>
                    </a:lnTo>
                    <a:lnTo>
                      <a:pt x="560" y="30"/>
                    </a:lnTo>
                    <a:lnTo>
                      <a:pt x="420" y="6"/>
                    </a:lnTo>
                    <a:lnTo>
                      <a:pt x="268" y="0"/>
                    </a:lnTo>
                    <a:lnTo>
                      <a:pt x="134" y="6"/>
                    </a:lnTo>
                    <a:lnTo>
                      <a:pt x="0" y="24"/>
                    </a:lnTo>
                    <a:lnTo>
                      <a:pt x="12" y="36"/>
                    </a:lnTo>
                    <a:lnTo>
                      <a:pt x="134" y="18"/>
                    </a:lnTo>
                    <a:lnTo>
                      <a:pt x="268" y="12"/>
                    </a:lnTo>
                    <a:lnTo>
                      <a:pt x="420" y="18"/>
                    </a:lnTo>
                    <a:lnTo>
                      <a:pt x="554" y="42"/>
                    </a:lnTo>
                    <a:lnTo>
                      <a:pt x="682" y="84"/>
                    </a:lnTo>
                    <a:lnTo>
                      <a:pt x="798" y="132"/>
                    </a:lnTo>
                    <a:lnTo>
                      <a:pt x="895" y="192"/>
                    </a:lnTo>
                    <a:lnTo>
                      <a:pt x="968" y="264"/>
                    </a:lnTo>
                    <a:lnTo>
                      <a:pt x="999" y="300"/>
                    </a:lnTo>
                    <a:lnTo>
                      <a:pt x="1023" y="342"/>
                    </a:lnTo>
                    <a:lnTo>
                      <a:pt x="1041" y="383"/>
                    </a:lnTo>
                    <a:lnTo>
                      <a:pt x="1053" y="425"/>
                    </a:lnTo>
                    <a:lnTo>
                      <a:pt x="1053" y="42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7" name="Freeform 33"/>
              <p:cNvSpPr>
                <a:spLocks/>
              </p:cNvSpPr>
              <p:nvPr/>
            </p:nvSpPr>
            <p:spPr bwMode="hidden">
              <a:xfrm>
                <a:off x="3304" y="4080"/>
                <a:ext cx="98" cy="234"/>
              </a:xfrm>
              <a:custGeom>
                <a:avLst/>
                <a:gdLst/>
                <a:ahLst/>
                <a:cxnLst>
                  <a:cxn ang="0">
                    <a:pos x="0" y="234"/>
                  </a:cxn>
                  <a:cxn ang="0">
                    <a:pos x="25" y="234"/>
                  </a:cxn>
                  <a:cxn ang="0">
                    <a:pos x="55" y="186"/>
                  </a:cxn>
                  <a:cxn ang="0">
                    <a:pos x="80" y="138"/>
                  </a:cxn>
                  <a:cxn ang="0">
                    <a:pos x="92" y="90"/>
                  </a:cxn>
                  <a:cxn ang="0">
                    <a:pos x="98" y="36"/>
                  </a:cxn>
                  <a:cxn ang="0">
                    <a:pos x="98" y="0"/>
                  </a:cxn>
                  <a:cxn ang="0">
                    <a:pos x="74" y="0"/>
                  </a:cxn>
                  <a:cxn ang="0">
                    <a:pos x="74" y="36"/>
                  </a:cxn>
                  <a:cxn ang="0">
                    <a:pos x="67" y="90"/>
                  </a:cxn>
                  <a:cxn ang="0">
                    <a:pos x="55" y="138"/>
                  </a:cxn>
                  <a:cxn ang="0">
                    <a:pos x="31" y="186"/>
                  </a:cxn>
                  <a:cxn ang="0">
                    <a:pos x="0" y="234"/>
                  </a:cxn>
                  <a:cxn ang="0">
                    <a:pos x="0" y="234"/>
                  </a:cxn>
                </a:cxnLst>
                <a:rect l="0" t="0" r="r" b="b"/>
                <a:pathLst>
                  <a:path w="98" h="234">
                    <a:moveTo>
                      <a:pt x="0" y="234"/>
                    </a:moveTo>
                    <a:lnTo>
                      <a:pt x="25" y="234"/>
                    </a:lnTo>
                    <a:lnTo>
                      <a:pt x="55" y="186"/>
                    </a:lnTo>
                    <a:lnTo>
                      <a:pt x="80" y="138"/>
                    </a:lnTo>
                    <a:lnTo>
                      <a:pt x="92" y="90"/>
                    </a:lnTo>
                    <a:lnTo>
                      <a:pt x="98" y="36"/>
                    </a:lnTo>
                    <a:lnTo>
                      <a:pt x="98" y="0"/>
                    </a:lnTo>
                    <a:lnTo>
                      <a:pt x="74" y="0"/>
                    </a:lnTo>
                    <a:lnTo>
                      <a:pt x="74" y="36"/>
                    </a:lnTo>
                    <a:lnTo>
                      <a:pt x="67" y="90"/>
                    </a:lnTo>
                    <a:lnTo>
                      <a:pt x="55" y="138"/>
                    </a:lnTo>
                    <a:lnTo>
                      <a:pt x="31" y="186"/>
                    </a:lnTo>
                    <a:lnTo>
                      <a:pt x="0" y="234"/>
                    </a:lnTo>
                    <a:lnTo>
                      <a:pt x="0" y="23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8784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8" name="Freeform 34"/>
              <p:cNvSpPr>
                <a:spLocks/>
              </p:cNvSpPr>
              <p:nvPr/>
            </p:nvSpPr>
            <p:spPr bwMode="hidden">
              <a:xfrm>
                <a:off x="1776" y="3673"/>
                <a:ext cx="481" cy="641"/>
              </a:xfrm>
              <a:custGeom>
                <a:avLst/>
                <a:gdLst/>
                <a:ahLst/>
                <a:cxnLst>
                  <a:cxn ang="0">
                    <a:pos x="18" y="443"/>
                  </a:cxn>
                  <a:cxn ang="0">
                    <a:pos x="24" y="371"/>
                  </a:cxn>
                  <a:cxn ang="0">
                    <a:pos x="55" y="305"/>
                  </a:cxn>
                  <a:cxn ang="0">
                    <a:pos x="91" y="246"/>
                  </a:cxn>
                  <a:cxn ang="0">
                    <a:pos x="146" y="186"/>
                  </a:cxn>
                  <a:cxn ang="0">
                    <a:pos x="213" y="132"/>
                  </a:cxn>
                  <a:cxn ang="0">
                    <a:pos x="292" y="84"/>
                  </a:cxn>
                  <a:cxn ang="0">
                    <a:pos x="384" y="48"/>
                  </a:cxn>
                  <a:cxn ang="0">
                    <a:pos x="481" y="12"/>
                  </a:cxn>
                  <a:cxn ang="0">
                    <a:pos x="457" y="0"/>
                  </a:cxn>
                  <a:cxn ang="0">
                    <a:pos x="359" y="36"/>
                  </a:cxn>
                  <a:cxn ang="0">
                    <a:pos x="274" y="78"/>
                  </a:cxn>
                  <a:cxn ang="0">
                    <a:pos x="195" y="126"/>
                  </a:cxn>
                  <a:cxn ang="0">
                    <a:pos x="128" y="180"/>
                  </a:cxn>
                  <a:cxn ang="0">
                    <a:pos x="73" y="240"/>
                  </a:cxn>
                  <a:cxn ang="0">
                    <a:pos x="37" y="305"/>
                  </a:cxn>
                  <a:cxn ang="0">
                    <a:pos x="6" y="371"/>
                  </a:cxn>
                  <a:cxn ang="0">
                    <a:pos x="0" y="443"/>
                  </a:cxn>
                  <a:cxn ang="0">
                    <a:pos x="6" y="497"/>
                  </a:cxn>
                  <a:cxn ang="0">
                    <a:pos x="18" y="545"/>
                  </a:cxn>
                  <a:cxn ang="0">
                    <a:pos x="43" y="593"/>
                  </a:cxn>
                  <a:cxn ang="0">
                    <a:pos x="73" y="641"/>
                  </a:cxn>
                  <a:cxn ang="0">
                    <a:pos x="97" y="641"/>
                  </a:cxn>
                  <a:cxn ang="0">
                    <a:pos x="67" y="593"/>
                  </a:cxn>
                  <a:cxn ang="0">
                    <a:pos x="43" y="545"/>
                  </a:cxn>
                  <a:cxn ang="0">
                    <a:pos x="24" y="497"/>
                  </a:cxn>
                  <a:cxn ang="0">
                    <a:pos x="18" y="443"/>
                  </a:cxn>
                  <a:cxn ang="0">
                    <a:pos x="18" y="443"/>
                  </a:cxn>
                </a:cxnLst>
                <a:rect l="0" t="0" r="r" b="b"/>
                <a:pathLst>
                  <a:path w="481" h="641">
                    <a:moveTo>
                      <a:pt x="18" y="443"/>
                    </a:moveTo>
                    <a:lnTo>
                      <a:pt x="24" y="371"/>
                    </a:lnTo>
                    <a:lnTo>
                      <a:pt x="55" y="305"/>
                    </a:lnTo>
                    <a:lnTo>
                      <a:pt x="91" y="246"/>
                    </a:lnTo>
                    <a:lnTo>
                      <a:pt x="146" y="186"/>
                    </a:lnTo>
                    <a:lnTo>
                      <a:pt x="213" y="132"/>
                    </a:lnTo>
                    <a:lnTo>
                      <a:pt x="292" y="84"/>
                    </a:lnTo>
                    <a:lnTo>
                      <a:pt x="384" y="48"/>
                    </a:lnTo>
                    <a:lnTo>
                      <a:pt x="481" y="12"/>
                    </a:lnTo>
                    <a:lnTo>
                      <a:pt x="457" y="0"/>
                    </a:lnTo>
                    <a:lnTo>
                      <a:pt x="359" y="36"/>
                    </a:lnTo>
                    <a:lnTo>
                      <a:pt x="274" y="78"/>
                    </a:lnTo>
                    <a:lnTo>
                      <a:pt x="195" y="126"/>
                    </a:lnTo>
                    <a:lnTo>
                      <a:pt x="128" y="180"/>
                    </a:lnTo>
                    <a:lnTo>
                      <a:pt x="73" y="240"/>
                    </a:lnTo>
                    <a:lnTo>
                      <a:pt x="37" y="305"/>
                    </a:lnTo>
                    <a:lnTo>
                      <a:pt x="6" y="371"/>
                    </a:lnTo>
                    <a:lnTo>
                      <a:pt x="0" y="443"/>
                    </a:lnTo>
                    <a:lnTo>
                      <a:pt x="6" y="497"/>
                    </a:lnTo>
                    <a:lnTo>
                      <a:pt x="18" y="545"/>
                    </a:lnTo>
                    <a:lnTo>
                      <a:pt x="43" y="593"/>
                    </a:lnTo>
                    <a:lnTo>
                      <a:pt x="73" y="641"/>
                    </a:lnTo>
                    <a:lnTo>
                      <a:pt x="97" y="641"/>
                    </a:lnTo>
                    <a:lnTo>
                      <a:pt x="67" y="593"/>
                    </a:lnTo>
                    <a:lnTo>
                      <a:pt x="43" y="545"/>
                    </a:lnTo>
                    <a:lnTo>
                      <a:pt x="24" y="497"/>
                    </a:lnTo>
                    <a:lnTo>
                      <a:pt x="18" y="443"/>
                    </a:lnTo>
                    <a:lnTo>
                      <a:pt x="18" y="443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19" name="Freeform 35"/>
              <p:cNvSpPr>
                <a:spLocks noEditPoints="1"/>
              </p:cNvSpPr>
              <p:nvPr/>
            </p:nvSpPr>
            <p:spPr bwMode="hidden">
              <a:xfrm>
                <a:off x="4200" y="3402"/>
                <a:ext cx="1201" cy="731"/>
              </a:xfrm>
              <a:custGeom>
                <a:avLst/>
                <a:gdLst/>
                <a:ahLst/>
                <a:cxnLst>
                  <a:cxn ang="0">
                    <a:pos x="484" y="6"/>
                  </a:cxn>
                  <a:cxn ang="0">
                    <a:pos x="263" y="60"/>
                  </a:cxn>
                  <a:cxn ang="0">
                    <a:pos x="101" y="162"/>
                  </a:cxn>
                  <a:cxn ang="0">
                    <a:pos x="12" y="294"/>
                  </a:cxn>
                  <a:cxn ang="0">
                    <a:pos x="0" y="366"/>
                  </a:cxn>
                  <a:cxn ang="0">
                    <a:pos x="12" y="437"/>
                  </a:cxn>
                  <a:cxn ang="0">
                    <a:pos x="101" y="569"/>
                  </a:cxn>
                  <a:cxn ang="0">
                    <a:pos x="263" y="671"/>
                  </a:cxn>
                  <a:cxn ang="0">
                    <a:pos x="484" y="725"/>
                  </a:cxn>
                  <a:cxn ang="0">
                    <a:pos x="723" y="725"/>
                  </a:cxn>
                  <a:cxn ang="0">
                    <a:pos x="938" y="671"/>
                  </a:cxn>
                  <a:cxn ang="0">
                    <a:pos x="1100" y="569"/>
                  </a:cxn>
                  <a:cxn ang="0">
                    <a:pos x="1189" y="437"/>
                  </a:cxn>
                  <a:cxn ang="0">
                    <a:pos x="1201" y="366"/>
                  </a:cxn>
                  <a:cxn ang="0">
                    <a:pos x="1189" y="294"/>
                  </a:cxn>
                  <a:cxn ang="0">
                    <a:pos x="1100" y="162"/>
                  </a:cxn>
                  <a:cxn ang="0">
                    <a:pos x="938" y="60"/>
                  </a:cxn>
                  <a:cxn ang="0">
                    <a:pos x="723" y="6"/>
                  </a:cxn>
                  <a:cxn ang="0">
                    <a:pos x="604" y="0"/>
                  </a:cxn>
                  <a:cxn ang="0">
                    <a:pos x="490" y="701"/>
                  </a:cxn>
                  <a:cxn ang="0">
                    <a:pos x="287" y="647"/>
                  </a:cxn>
                  <a:cxn ang="0">
                    <a:pos x="131" y="557"/>
                  </a:cxn>
                  <a:cxn ang="0">
                    <a:pos x="48" y="437"/>
                  </a:cxn>
                  <a:cxn ang="0">
                    <a:pos x="36" y="366"/>
                  </a:cxn>
                  <a:cxn ang="0">
                    <a:pos x="48" y="300"/>
                  </a:cxn>
                  <a:cxn ang="0">
                    <a:pos x="131" y="174"/>
                  </a:cxn>
                  <a:cxn ang="0">
                    <a:pos x="287" y="84"/>
                  </a:cxn>
                  <a:cxn ang="0">
                    <a:pos x="490" y="30"/>
                  </a:cxn>
                  <a:cxn ang="0">
                    <a:pos x="717" y="30"/>
                  </a:cxn>
                  <a:cxn ang="0">
                    <a:pos x="920" y="84"/>
                  </a:cxn>
                  <a:cxn ang="0">
                    <a:pos x="1070" y="174"/>
                  </a:cxn>
                  <a:cxn ang="0">
                    <a:pos x="1153" y="300"/>
                  </a:cxn>
                  <a:cxn ang="0">
                    <a:pos x="1153" y="437"/>
                  </a:cxn>
                  <a:cxn ang="0">
                    <a:pos x="1070" y="557"/>
                  </a:cxn>
                  <a:cxn ang="0">
                    <a:pos x="920" y="647"/>
                  </a:cxn>
                  <a:cxn ang="0">
                    <a:pos x="717" y="701"/>
                  </a:cxn>
                  <a:cxn ang="0">
                    <a:pos x="604" y="707"/>
                  </a:cxn>
                </a:cxnLst>
                <a:rect l="0" t="0" r="r" b="b"/>
                <a:pathLst>
                  <a:path w="1201" h="731">
                    <a:moveTo>
                      <a:pt x="604" y="0"/>
                    </a:moveTo>
                    <a:lnTo>
                      <a:pt x="484" y="6"/>
                    </a:lnTo>
                    <a:lnTo>
                      <a:pt x="370" y="30"/>
                    </a:lnTo>
                    <a:lnTo>
                      <a:pt x="263" y="60"/>
                    </a:lnTo>
                    <a:lnTo>
                      <a:pt x="179" y="108"/>
                    </a:lnTo>
                    <a:lnTo>
                      <a:pt x="101" y="162"/>
                    </a:lnTo>
                    <a:lnTo>
                      <a:pt x="48" y="222"/>
                    </a:lnTo>
                    <a:lnTo>
                      <a:pt x="12" y="294"/>
                    </a:lnTo>
                    <a:lnTo>
                      <a:pt x="6" y="330"/>
                    </a:lnTo>
                    <a:lnTo>
                      <a:pt x="0" y="366"/>
                    </a:lnTo>
                    <a:lnTo>
                      <a:pt x="6" y="401"/>
                    </a:lnTo>
                    <a:lnTo>
                      <a:pt x="12" y="437"/>
                    </a:lnTo>
                    <a:lnTo>
                      <a:pt x="48" y="509"/>
                    </a:lnTo>
                    <a:lnTo>
                      <a:pt x="101" y="569"/>
                    </a:lnTo>
                    <a:lnTo>
                      <a:pt x="179" y="623"/>
                    </a:lnTo>
                    <a:lnTo>
                      <a:pt x="263" y="671"/>
                    </a:lnTo>
                    <a:lnTo>
                      <a:pt x="370" y="701"/>
                    </a:lnTo>
                    <a:lnTo>
                      <a:pt x="484" y="725"/>
                    </a:lnTo>
                    <a:lnTo>
                      <a:pt x="604" y="731"/>
                    </a:lnTo>
                    <a:lnTo>
                      <a:pt x="723" y="725"/>
                    </a:lnTo>
                    <a:lnTo>
                      <a:pt x="837" y="701"/>
                    </a:lnTo>
                    <a:lnTo>
                      <a:pt x="938" y="671"/>
                    </a:lnTo>
                    <a:lnTo>
                      <a:pt x="1028" y="623"/>
                    </a:lnTo>
                    <a:lnTo>
                      <a:pt x="1100" y="569"/>
                    </a:lnTo>
                    <a:lnTo>
                      <a:pt x="1153" y="509"/>
                    </a:lnTo>
                    <a:lnTo>
                      <a:pt x="1189" y="437"/>
                    </a:lnTo>
                    <a:lnTo>
                      <a:pt x="1201" y="401"/>
                    </a:lnTo>
                    <a:lnTo>
                      <a:pt x="1201" y="366"/>
                    </a:lnTo>
                    <a:lnTo>
                      <a:pt x="1201" y="330"/>
                    </a:lnTo>
                    <a:lnTo>
                      <a:pt x="1189" y="294"/>
                    </a:lnTo>
                    <a:lnTo>
                      <a:pt x="1153" y="222"/>
                    </a:lnTo>
                    <a:lnTo>
                      <a:pt x="1100" y="162"/>
                    </a:lnTo>
                    <a:lnTo>
                      <a:pt x="1028" y="108"/>
                    </a:lnTo>
                    <a:lnTo>
                      <a:pt x="938" y="60"/>
                    </a:lnTo>
                    <a:lnTo>
                      <a:pt x="837" y="30"/>
                    </a:lnTo>
                    <a:lnTo>
                      <a:pt x="723" y="6"/>
                    </a:lnTo>
                    <a:lnTo>
                      <a:pt x="604" y="0"/>
                    </a:lnTo>
                    <a:lnTo>
                      <a:pt x="604" y="0"/>
                    </a:lnTo>
                    <a:close/>
                    <a:moveTo>
                      <a:pt x="604" y="707"/>
                    </a:moveTo>
                    <a:lnTo>
                      <a:pt x="490" y="701"/>
                    </a:lnTo>
                    <a:lnTo>
                      <a:pt x="382" y="683"/>
                    </a:lnTo>
                    <a:lnTo>
                      <a:pt x="287" y="647"/>
                    </a:lnTo>
                    <a:lnTo>
                      <a:pt x="203" y="611"/>
                    </a:lnTo>
                    <a:lnTo>
                      <a:pt x="131" y="557"/>
                    </a:lnTo>
                    <a:lnTo>
                      <a:pt x="83" y="497"/>
                    </a:lnTo>
                    <a:lnTo>
                      <a:pt x="48" y="437"/>
                    </a:lnTo>
                    <a:lnTo>
                      <a:pt x="42" y="401"/>
                    </a:lnTo>
                    <a:lnTo>
                      <a:pt x="36" y="366"/>
                    </a:lnTo>
                    <a:lnTo>
                      <a:pt x="42" y="330"/>
                    </a:lnTo>
                    <a:lnTo>
                      <a:pt x="48" y="300"/>
                    </a:lnTo>
                    <a:lnTo>
                      <a:pt x="83" y="234"/>
                    </a:lnTo>
                    <a:lnTo>
                      <a:pt x="131" y="174"/>
                    </a:lnTo>
                    <a:lnTo>
                      <a:pt x="203" y="126"/>
                    </a:lnTo>
                    <a:lnTo>
                      <a:pt x="287" y="84"/>
                    </a:lnTo>
                    <a:lnTo>
                      <a:pt x="382" y="54"/>
                    </a:lnTo>
                    <a:lnTo>
                      <a:pt x="490" y="30"/>
                    </a:lnTo>
                    <a:lnTo>
                      <a:pt x="604" y="24"/>
                    </a:lnTo>
                    <a:lnTo>
                      <a:pt x="717" y="30"/>
                    </a:lnTo>
                    <a:lnTo>
                      <a:pt x="825" y="54"/>
                    </a:lnTo>
                    <a:lnTo>
                      <a:pt x="920" y="84"/>
                    </a:lnTo>
                    <a:lnTo>
                      <a:pt x="1004" y="126"/>
                    </a:lnTo>
                    <a:lnTo>
                      <a:pt x="1070" y="174"/>
                    </a:lnTo>
                    <a:lnTo>
                      <a:pt x="1124" y="234"/>
                    </a:lnTo>
                    <a:lnTo>
                      <a:pt x="1153" y="300"/>
                    </a:lnTo>
                    <a:lnTo>
                      <a:pt x="1165" y="366"/>
                    </a:lnTo>
                    <a:lnTo>
                      <a:pt x="1153" y="437"/>
                    </a:lnTo>
                    <a:lnTo>
                      <a:pt x="1124" y="497"/>
                    </a:lnTo>
                    <a:lnTo>
                      <a:pt x="1070" y="557"/>
                    </a:lnTo>
                    <a:lnTo>
                      <a:pt x="1004" y="611"/>
                    </a:lnTo>
                    <a:lnTo>
                      <a:pt x="920" y="647"/>
                    </a:lnTo>
                    <a:lnTo>
                      <a:pt x="825" y="683"/>
                    </a:lnTo>
                    <a:lnTo>
                      <a:pt x="717" y="701"/>
                    </a:lnTo>
                    <a:lnTo>
                      <a:pt x="604" y="707"/>
                    </a:lnTo>
                    <a:lnTo>
                      <a:pt x="604" y="707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0" name="Freeform 36"/>
              <p:cNvSpPr>
                <a:spLocks/>
              </p:cNvSpPr>
              <p:nvPr/>
            </p:nvSpPr>
            <p:spPr bwMode="hidden">
              <a:xfrm>
                <a:off x="4128" y="3366"/>
                <a:ext cx="544" cy="737"/>
              </a:xfrm>
              <a:custGeom>
                <a:avLst/>
                <a:gdLst/>
                <a:ahLst/>
                <a:cxnLst>
                  <a:cxn ang="0">
                    <a:pos x="24" y="402"/>
                  </a:cxn>
                  <a:cxn ang="0">
                    <a:pos x="36" y="330"/>
                  </a:cxn>
                  <a:cxn ang="0">
                    <a:pos x="66" y="264"/>
                  </a:cxn>
                  <a:cxn ang="0">
                    <a:pos x="108" y="204"/>
                  </a:cxn>
                  <a:cxn ang="0">
                    <a:pos x="173" y="150"/>
                  </a:cxn>
                  <a:cxn ang="0">
                    <a:pos x="251" y="102"/>
                  </a:cxn>
                  <a:cxn ang="0">
                    <a:pos x="335" y="60"/>
                  </a:cxn>
                  <a:cxn ang="0">
                    <a:pos x="436" y="30"/>
                  </a:cxn>
                  <a:cxn ang="0">
                    <a:pos x="544" y="12"/>
                  </a:cxn>
                  <a:cxn ang="0">
                    <a:pos x="544" y="0"/>
                  </a:cxn>
                  <a:cxn ang="0">
                    <a:pos x="430" y="18"/>
                  </a:cxn>
                  <a:cxn ang="0">
                    <a:pos x="329" y="48"/>
                  </a:cxn>
                  <a:cxn ang="0">
                    <a:pos x="233" y="90"/>
                  </a:cxn>
                  <a:cxn ang="0">
                    <a:pos x="155" y="138"/>
                  </a:cxn>
                  <a:cxn ang="0">
                    <a:pos x="90" y="198"/>
                  </a:cxn>
                  <a:cxn ang="0">
                    <a:pos x="42" y="258"/>
                  </a:cxn>
                  <a:cxn ang="0">
                    <a:pos x="12" y="330"/>
                  </a:cxn>
                  <a:cxn ang="0">
                    <a:pos x="0" y="402"/>
                  </a:cxn>
                  <a:cxn ang="0">
                    <a:pos x="6" y="455"/>
                  </a:cxn>
                  <a:cxn ang="0">
                    <a:pos x="18" y="503"/>
                  </a:cxn>
                  <a:cxn ang="0">
                    <a:pos x="42" y="545"/>
                  </a:cxn>
                  <a:cxn ang="0">
                    <a:pos x="78" y="593"/>
                  </a:cxn>
                  <a:cxn ang="0">
                    <a:pos x="114" y="635"/>
                  </a:cxn>
                  <a:cxn ang="0">
                    <a:pos x="161" y="671"/>
                  </a:cxn>
                  <a:cxn ang="0">
                    <a:pos x="221" y="707"/>
                  </a:cxn>
                  <a:cxn ang="0">
                    <a:pos x="281" y="737"/>
                  </a:cxn>
                  <a:cxn ang="0">
                    <a:pos x="323" y="737"/>
                  </a:cxn>
                  <a:cxn ang="0">
                    <a:pos x="257" y="707"/>
                  </a:cxn>
                  <a:cxn ang="0">
                    <a:pos x="203" y="671"/>
                  </a:cxn>
                  <a:cxn ang="0">
                    <a:pos x="149" y="635"/>
                  </a:cxn>
                  <a:cxn ang="0">
                    <a:pos x="108" y="593"/>
                  </a:cxn>
                  <a:cxn ang="0">
                    <a:pos x="72" y="551"/>
                  </a:cxn>
                  <a:cxn ang="0">
                    <a:pos x="48" y="503"/>
                  </a:cxn>
                  <a:cxn ang="0">
                    <a:pos x="30" y="455"/>
                  </a:cxn>
                  <a:cxn ang="0">
                    <a:pos x="24" y="402"/>
                  </a:cxn>
                  <a:cxn ang="0">
                    <a:pos x="24" y="402"/>
                  </a:cxn>
                </a:cxnLst>
                <a:rect l="0" t="0" r="r" b="b"/>
                <a:pathLst>
                  <a:path w="544" h="737">
                    <a:moveTo>
                      <a:pt x="24" y="402"/>
                    </a:moveTo>
                    <a:lnTo>
                      <a:pt x="36" y="330"/>
                    </a:lnTo>
                    <a:lnTo>
                      <a:pt x="66" y="264"/>
                    </a:lnTo>
                    <a:lnTo>
                      <a:pt x="108" y="204"/>
                    </a:lnTo>
                    <a:lnTo>
                      <a:pt x="173" y="150"/>
                    </a:lnTo>
                    <a:lnTo>
                      <a:pt x="251" y="102"/>
                    </a:lnTo>
                    <a:lnTo>
                      <a:pt x="335" y="60"/>
                    </a:lnTo>
                    <a:lnTo>
                      <a:pt x="436" y="30"/>
                    </a:lnTo>
                    <a:lnTo>
                      <a:pt x="544" y="12"/>
                    </a:lnTo>
                    <a:lnTo>
                      <a:pt x="544" y="0"/>
                    </a:lnTo>
                    <a:lnTo>
                      <a:pt x="430" y="18"/>
                    </a:lnTo>
                    <a:lnTo>
                      <a:pt x="329" y="48"/>
                    </a:lnTo>
                    <a:lnTo>
                      <a:pt x="233" y="90"/>
                    </a:lnTo>
                    <a:lnTo>
                      <a:pt x="155" y="138"/>
                    </a:lnTo>
                    <a:lnTo>
                      <a:pt x="90" y="198"/>
                    </a:lnTo>
                    <a:lnTo>
                      <a:pt x="42" y="258"/>
                    </a:lnTo>
                    <a:lnTo>
                      <a:pt x="12" y="330"/>
                    </a:lnTo>
                    <a:lnTo>
                      <a:pt x="0" y="402"/>
                    </a:lnTo>
                    <a:lnTo>
                      <a:pt x="6" y="455"/>
                    </a:lnTo>
                    <a:lnTo>
                      <a:pt x="18" y="503"/>
                    </a:lnTo>
                    <a:lnTo>
                      <a:pt x="42" y="545"/>
                    </a:lnTo>
                    <a:lnTo>
                      <a:pt x="78" y="593"/>
                    </a:lnTo>
                    <a:lnTo>
                      <a:pt x="114" y="635"/>
                    </a:lnTo>
                    <a:lnTo>
                      <a:pt x="161" y="671"/>
                    </a:lnTo>
                    <a:lnTo>
                      <a:pt x="221" y="707"/>
                    </a:lnTo>
                    <a:lnTo>
                      <a:pt x="281" y="737"/>
                    </a:lnTo>
                    <a:lnTo>
                      <a:pt x="323" y="737"/>
                    </a:lnTo>
                    <a:lnTo>
                      <a:pt x="257" y="707"/>
                    </a:lnTo>
                    <a:lnTo>
                      <a:pt x="203" y="671"/>
                    </a:lnTo>
                    <a:lnTo>
                      <a:pt x="149" y="635"/>
                    </a:lnTo>
                    <a:lnTo>
                      <a:pt x="108" y="593"/>
                    </a:lnTo>
                    <a:lnTo>
                      <a:pt x="72" y="551"/>
                    </a:lnTo>
                    <a:lnTo>
                      <a:pt x="48" y="503"/>
                    </a:lnTo>
                    <a:lnTo>
                      <a:pt x="30" y="455"/>
                    </a:lnTo>
                    <a:lnTo>
                      <a:pt x="24" y="402"/>
                    </a:lnTo>
                    <a:lnTo>
                      <a:pt x="24" y="40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1" name="Freeform 37"/>
              <p:cNvSpPr>
                <a:spLocks/>
              </p:cNvSpPr>
              <p:nvPr/>
            </p:nvSpPr>
            <p:spPr bwMode="hidden">
              <a:xfrm>
                <a:off x="4792" y="3360"/>
                <a:ext cx="609" cy="252"/>
              </a:xfrm>
              <a:custGeom>
                <a:avLst/>
                <a:gdLst/>
                <a:ahLst/>
                <a:cxnLst>
                  <a:cxn ang="0">
                    <a:pos x="12" y="12"/>
                  </a:cxn>
                  <a:cxn ang="0">
                    <a:pos x="113" y="18"/>
                  </a:cxn>
                  <a:cxn ang="0">
                    <a:pos x="203" y="30"/>
                  </a:cxn>
                  <a:cxn ang="0">
                    <a:pos x="292" y="48"/>
                  </a:cxn>
                  <a:cxn ang="0">
                    <a:pos x="376" y="78"/>
                  </a:cxn>
                  <a:cxn ang="0">
                    <a:pos x="448" y="114"/>
                  </a:cxn>
                  <a:cxn ang="0">
                    <a:pos x="514" y="156"/>
                  </a:cxn>
                  <a:cxn ang="0">
                    <a:pos x="567" y="198"/>
                  </a:cxn>
                  <a:cxn ang="0">
                    <a:pos x="609" y="252"/>
                  </a:cxn>
                  <a:cxn ang="0">
                    <a:pos x="609" y="216"/>
                  </a:cxn>
                  <a:cxn ang="0">
                    <a:pos x="561" y="168"/>
                  </a:cxn>
                  <a:cxn ang="0">
                    <a:pos x="502" y="126"/>
                  </a:cxn>
                  <a:cxn ang="0">
                    <a:pos x="436" y="90"/>
                  </a:cxn>
                  <a:cxn ang="0">
                    <a:pos x="364" y="60"/>
                  </a:cxn>
                  <a:cxn ang="0">
                    <a:pos x="286" y="36"/>
                  </a:cxn>
                  <a:cxn ang="0">
                    <a:pos x="197" y="18"/>
                  </a:cxn>
                  <a:cxn ang="0">
                    <a:pos x="107" y="6"/>
                  </a:cxn>
                  <a:cxn ang="0">
                    <a:pos x="12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12"/>
                  </a:cxn>
                  <a:cxn ang="0">
                    <a:pos x="12" y="12"/>
                  </a:cxn>
                  <a:cxn ang="0">
                    <a:pos x="12" y="12"/>
                  </a:cxn>
                </a:cxnLst>
                <a:rect l="0" t="0" r="r" b="b"/>
                <a:pathLst>
                  <a:path w="609" h="252">
                    <a:moveTo>
                      <a:pt x="12" y="12"/>
                    </a:moveTo>
                    <a:lnTo>
                      <a:pt x="113" y="18"/>
                    </a:lnTo>
                    <a:lnTo>
                      <a:pt x="203" y="30"/>
                    </a:lnTo>
                    <a:lnTo>
                      <a:pt x="292" y="48"/>
                    </a:lnTo>
                    <a:lnTo>
                      <a:pt x="376" y="78"/>
                    </a:lnTo>
                    <a:lnTo>
                      <a:pt x="448" y="114"/>
                    </a:lnTo>
                    <a:lnTo>
                      <a:pt x="514" y="156"/>
                    </a:lnTo>
                    <a:lnTo>
                      <a:pt x="567" y="198"/>
                    </a:lnTo>
                    <a:lnTo>
                      <a:pt x="609" y="252"/>
                    </a:lnTo>
                    <a:lnTo>
                      <a:pt x="609" y="216"/>
                    </a:lnTo>
                    <a:lnTo>
                      <a:pt x="561" y="168"/>
                    </a:lnTo>
                    <a:lnTo>
                      <a:pt x="502" y="126"/>
                    </a:lnTo>
                    <a:lnTo>
                      <a:pt x="436" y="90"/>
                    </a:lnTo>
                    <a:lnTo>
                      <a:pt x="364" y="60"/>
                    </a:lnTo>
                    <a:lnTo>
                      <a:pt x="286" y="36"/>
                    </a:lnTo>
                    <a:lnTo>
                      <a:pt x="197" y="18"/>
                    </a:lnTo>
                    <a:lnTo>
                      <a:pt x="107" y="6"/>
                    </a:lnTo>
                    <a:lnTo>
                      <a:pt x="12" y="0"/>
                    </a:ln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12"/>
                    </a:lnTo>
                    <a:lnTo>
                      <a:pt x="12" y="12"/>
                    </a:lnTo>
                    <a:lnTo>
                      <a:pt x="12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2" name="Freeform 38"/>
              <p:cNvSpPr>
                <a:spLocks/>
              </p:cNvSpPr>
              <p:nvPr/>
            </p:nvSpPr>
            <p:spPr bwMode="hidden">
              <a:xfrm>
                <a:off x="5246" y="4007"/>
                <a:ext cx="72" cy="54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36" y="30"/>
                  </a:cxn>
                  <a:cxn ang="0">
                    <a:pos x="0" y="54"/>
                  </a:cxn>
                  <a:cxn ang="0">
                    <a:pos x="36" y="54"/>
                  </a:cxn>
                  <a:cxn ang="0">
                    <a:pos x="54" y="42"/>
                  </a:cxn>
                  <a:cxn ang="0">
                    <a:pos x="72" y="24"/>
                  </a:cxn>
                  <a:cxn ang="0">
                    <a:pos x="72" y="24"/>
                  </a:cxn>
                  <a:cxn ang="0">
                    <a:pos x="72" y="0"/>
                  </a:cxn>
                  <a:cxn ang="0">
                    <a:pos x="72" y="0"/>
                  </a:cxn>
                </a:cxnLst>
                <a:rect l="0" t="0" r="r" b="b"/>
                <a:pathLst>
                  <a:path w="72" h="54">
                    <a:moveTo>
                      <a:pt x="72" y="0"/>
                    </a:moveTo>
                    <a:lnTo>
                      <a:pt x="36" y="30"/>
                    </a:lnTo>
                    <a:lnTo>
                      <a:pt x="0" y="54"/>
                    </a:lnTo>
                    <a:lnTo>
                      <a:pt x="36" y="54"/>
                    </a:lnTo>
                    <a:lnTo>
                      <a:pt x="54" y="42"/>
                    </a:lnTo>
                    <a:lnTo>
                      <a:pt x="72" y="24"/>
                    </a:lnTo>
                    <a:lnTo>
                      <a:pt x="72" y="24"/>
                    </a:lnTo>
                    <a:lnTo>
                      <a:pt x="72" y="0"/>
                    </a:lnTo>
                    <a:lnTo>
                      <a:pt x="72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3" name="Freeform 39"/>
              <p:cNvSpPr>
                <a:spLocks/>
              </p:cNvSpPr>
              <p:nvPr/>
            </p:nvSpPr>
            <p:spPr bwMode="hidden">
              <a:xfrm>
                <a:off x="4505" y="4073"/>
                <a:ext cx="705" cy="108"/>
              </a:xfrm>
              <a:custGeom>
                <a:avLst/>
                <a:gdLst/>
                <a:ahLst/>
                <a:cxnLst>
                  <a:cxn ang="0">
                    <a:pos x="299" y="90"/>
                  </a:cxn>
                  <a:cxn ang="0">
                    <a:pos x="221" y="90"/>
                  </a:cxn>
                  <a:cxn ang="0">
                    <a:pos x="143" y="78"/>
                  </a:cxn>
                  <a:cxn ang="0">
                    <a:pos x="0" y="48"/>
                  </a:cxn>
                  <a:cxn ang="0">
                    <a:pos x="0" y="66"/>
                  </a:cxn>
                  <a:cxn ang="0">
                    <a:pos x="143" y="96"/>
                  </a:cxn>
                  <a:cxn ang="0">
                    <a:pos x="221" y="108"/>
                  </a:cxn>
                  <a:cxn ang="0">
                    <a:pos x="299" y="108"/>
                  </a:cxn>
                  <a:cxn ang="0">
                    <a:pos x="412" y="102"/>
                  </a:cxn>
                  <a:cxn ang="0">
                    <a:pos x="520" y="84"/>
                  </a:cxn>
                  <a:cxn ang="0">
                    <a:pos x="615" y="60"/>
                  </a:cxn>
                  <a:cxn ang="0">
                    <a:pos x="705" y="24"/>
                  </a:cxn>
                  <a:cxn ang="0">
                    <a:pos x="705" y="0"/>
                  </a:cxn>
                  <a:cxn ang="0">
                    <a:pos x="615" y="42"/>
                  </a:cxn>
                  <a:cxn ang="0">
                    <a:pos x="520" y="66"/>
                  </a:cxn>
                  <a:cxn ang="0">
                    <a:pos x="412" y="84"/>
                  </a:cxn>
                  <a:cxn ang="0">
                    <a:pos x="299" y="90"/>
                  </a:cxn>
                  <a:cxn ang="0">
                    <a:pos x="299" y="90"/>
                  </a:cxn>
                </a:cxnLst>
                <a:rect l="0" t="0" r="r" b="b"/>
                <a:pathLst>
                  <a:path w="705" h="108">
                    <a:moveTo>
                      <a:pt x="299" y="90"/>
                    </a:moveTo>
                    <a:lnTo>
                      <a:pt x="221" y="90"/>
                    </a:lnTo>
                    <a:lnTo>
                      <a:pt x="143" y="78"/>
                    </a:lnTo>
                    <a:lnTo>
                      <a:pt x="0" y="48"/>
                    </a:lnTo>
                    <a:lnTo>
                      <a:pt x="0" y="66"/>
                    </a:lnTo>
                    <a:lnTo>
                      <a:pt x="143" y="96"/>
                    </a:lnTo>
                    <a:lnTo>
                      <a:pt x="221" y="108"/>
                    </a:lnTo>
                    <a:lnTo>
                      <a:pt x="299" y="108"/>
                    </a:lnTo>
                    <a:lnTo>
                      <a:pt x="412" y="102"/>
                    </a:lnTo>
                    <a:lnTo>
                      <a:pt x="520" y="84"/>
                    </a:lnTo>
                    <a:lnTo>
                      <a:pt x="615" y="60"/>
                    </a:lnTo>
                    <a:lnTo>
                      <a:pt x="705" y="24"/>
                    </a:lnTo>
                    <a:lnTo>
                      <a:pt x="705" y="0"/>
                    </a:lnTo>
                    <a:lnTo>
                      <a:pt x="615" y="42"/>
                    </a:lnTo>
                    <a:lnTo>
                      <a:pt x="520" y="66"/>
                    </a:lnTo>
                    <a:lnTo>
                      <a:pt x="412" y="84"/>
                    </a:lnTo>
                    <a:lnTo>
                      <a:pt x="299" y="90"/>
                    </a:lnTo>
                    <a:lnTo>
                      <a:pt x="29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4" name="Freeform 40"/>
              <p:cNvSpPr>
                <a:spLocks/>
              </p:cNvSpPr>
              <p:nvPr/>
            </p:nvSpPr>
            <p:spPr bwMode="hidden">
              <a:xfrm>
                <a:off x="5336" y="3654"/>
                <a:ext cx="143" cy="341"/>
              </a:xfrm>
              <a:custGeom>
                <a:avLst/>
                <a:gdLst/>
                <a:ahLst/>
                <a:cxnLst>
                  <a:cxn ang="0">
                    <a:pos x="119" y="114"/>
                  </a:cxn>
                  <a:cxn ang="0">
                    <a:pos x="113" y="173"/>
                  </a:cxn>
                  <a:cxn ang="0">
                    <a:pos x="89" y="239"/>
                  </a:cxn>
                  <a:cxn ang="0">
                    <a:pos x="47" y="293"/>
                  </a:cxn>
                  <a:cxn ang="0">
                    <a:pos x="0" y="341"/>
                  </a:cxn>
                  <a:cxn ang="0">
                    <a:pos x="29" y="341"/>
                  </a:cxn>
                  <a:cxn ang="0">
                    <a:pos x="77" y="287"/>
                  </a:cxn>
                  <a:cxn ang="0">
                    <a:pos x="113" y="233"/>
                  </a:cxn>
                  <a:cxn ang="0">
                    <a:pos x="137" y="173"/>
                  </a:cxn>
                  <a:cxn ang="0">
                    <a:pos x="143" y="114"/>
                  </a:cxn>
                  <a:cxn ang="0">
                    <a:pos x="137" y="60"/>
                  </a:cxn>
                  <a:cxn ang="0">
                    <a:pos x="119" y="0"/>
                  </a:cxn>
                  <a:cxn ang="0">
                    <a:pos x="89" y="0"/>
                  </a:cxn>
                  <a:cxn ang="0">
                    <a:pos x="113" y="60"/>
                  </a:cxn>
                  <a:cxn ang="0">
                    <a:pos x="119" y="114"/>
                  </a:cxn>
                  <a:cxn ang="0">
                    <a:pos x="119" y="114"/>
                  </a:cxn>
                </a:cxnLst>
                <a:rect l="0" t="0" r="r" b="b"/>
                <a:pathLst>
                  <a:path w="143" h="341">
                    <a:moveTo>
                      <a:pt x="119" y="114"/>
                    </a:moveTo>
                    <a:lnTo>
                      <a:pt x="113" y="173"/>
                    </a:lnTo>
                    <a:lnTo>
                      <a:pt x="89" y="239"/>
                    </a:lnTo>
                    <a:lnTo>
                      <a:pt x="47" y="293"/>
                    </a:lnTo>
                    <a:lnTo>
                      <a:pt x="0" y="341"/>
                    </a:lnTo>
                    <a:lnTo>
                      <a:pt x="29" y="341"/>
                    </a:lnTo>
                    <a:lnTo>
                      <a:pt x="77" y="287"/>
                    </a:lnTo>
                    <a:lnTo>
                      <a:pt x="113" y="233"/>
                    </a:lnTo>
                    <a:lnTo>
                      <a:pt x="137" y="173"/>
                    </a:lnTo>
                    <a:lnTo>
                      <a:pt x="143" y="114"/>
                    </a:lnTo>
                    <a:lnTo>
                      <a:pt x="137" y="60"/>
                    </a:lnTo>
                    <a:lnTo>
                      <a:pt x="119" y="0"/>
                    </a:lnTo>
                    <a:lnTo>
                      <a:pt x="89" y="0"/>
                    </a:lnTo>
                    <a:lnTo>
                      <a:pt x="113" y="60"/>
                    </a:lnTo>
                    <a:lnTo>
                      <a:pt x="119" y="114"/>
                    </a:lnTo>
                    <a:lnTo>
                      <a:pt x="119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5" name="Freeform 41"/>
              <p:cNvSpPr>
                <a:spLocks/>
              </p:cNvSpPr>
              <p:nvPr/>
            </p:nvSpPr>
            <p:spPr bwMode="hidden">
              <a:xfrm>
                <a:off x="5061" y="3624"/>
                <a:ext cx="83" cy="90"/>
              </a:xfrm>
              <a:custGeom>
                <a:avLst/>
                <a:gdLst/>
                <a:ahLst/>
                <a:cxnLst>
                  <a:cxn ang="0">
                    <a:pos x="59" y="90"/>
                  </a:cxn>
                  <a:cxn ang="0">
                    <a:pos x="83" y="84"/>
                  </a:cxn>
                  <a:cxn ang="0">
                    <a:pos x="71" y="60"/>
                  </a:cxn>
                  <a:cxn ang="0">
                    <a:pos x="53" y="42"/>
                  </a:cxn>
                  <a:cxn ang="0">
                    <a:pos x="6" y="0"/>
                  </a:cxn>
                  <a:cxn ang="0">
                    <a:pos x="0" y="18"/>
                  </a:cxn>
                  <a:cxn ang="0">
                    <a:pos x="35" y="48"/>
                  </a:cxn>
                  <a:cxn ang="0">
                    <a:pos x="59" y="90"/>
                  </a:cxn>
                  <a:cxn ang="0">
                    <a:pos x="59" y="90"/>
                  </a:cxn>
                </a:cxnLst>
                <a:rect l="0" t="0" r="r" b="b"/>
                <a:pathLst>
                  <a:path w="83" h="90">
                    <a:moveTo>
                      <a:pt x="59" y="90"/>
                    </a:moveTo>
                    <a:lnTo>
                      <a:pt x="83" y="84"/>
                    </a:lnTo>
                    <a:lnTo>
                      <a:pt x="71" y="60"/>
                    </a:lnTo>
                    <a:lnTo>
                      <a:pt x="53" y="42"/>
                    </a:lnTo>
                    <a:lnTo>
                      <a:pt x="6" y="0"/>
                    </a:lnTo>
                    <a:lnTo>
                      <a:pt x="0" y="18"/>
                    </a:lnTo>
                    <a:lnTo>
                      <a:pt x="35" y="48"/>
                    </a:lnTo>
                    <a:lnTo>
                      <a:pt x="59" y="90"/>
                    </a:lnTo>
                    <a:lnTo>
                      <a:pt x="59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4118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6" name="Freeform 42"/>
              <p:cNvSpPr>
                <a:spLocks/>
              </p:cNvSpPr>
              <p:nvPr/>
            </p:nvSpPr>
            <p:spPr bwMode="hidden">
              <a:xfrm>
                <a:off x="4445" y="3552"/>
                <a:ext cx="717" cy="431"/>
              </a:xfrm>
              <a:custGeom>
                <a:avLst/>
                <a:gdLst/>
                <a:ahLst/>
                <a:cxnLst>
                  <a:cxn ang="0">
                    <a:pos x="693" y="216"/>
                  </a:cxn>
                  <a:cxn ang="0">
                    <a:pos x="687" y="257"/>
                  </a:cxn>
                  <a:cxn ang="0">
                    <a:pos x="669" y="293"/>
                  </a:cxn>
                  <a:cxn ang="0">
                    <a:pos x="633" y="329"/>
                  </a:cxn>
                  <a:cxn ang="0">
                    <a:pos x="598" y="359"/>
                  </a:cxn>
                  <a:cxn ang="0">
                    <a:pos x="544" y="383"/>
                  </a:cxn>
                  <a:cxn ang="0">
                    <a:pos x="490" y="401"/>
                  </a:cxn>
                  <a:cxn ang="0">
                    <a:pos x="424" y="413"/>
                  </a:cxn>
                  <a:cxn ang="0">
                    <a:pos x="359" y="419"/>
                  </a:cxn>
                  <a:cxn ang="0">
                    <a:pos x="293" y="413"/>
                  </a:cxn>
                  <a:cxn ang="0">
                    <a:pos x="227" y="401"/>
                  </a:cxn>
                  <a:cxn ang="0">
                    <a:pos x="173" y="383"/>
                  </a:cxn>
                  <a:cxn ang="0">
                    <a:pos x="119" y="359"/>
                  </a:cxn>
                  <a:cxn ang="0">
                    <a:pos x="84" y="329"/>
                  </a:cxn>
                  <a:cxn ang="0">
                    <a:pos x="48" y="293"/>
                  </a:cxn>
                  <a:cxn ang="0">
                    <a:pos x="30" y="257"/>
                  </a:cxn>
                  <a:cxn ang="0">
                    <a:pos x="24" y="216"/>
                  </a:cxn>
                  <a:cxn ang="0">
                    <a:pos x="30" y="174"/>
                  </a:cxn>
                  <a:cxn ang="0">
                    <a:pos x="48" y="138"/>
                  </a:cxn>
                  <a:cxn ang="0">
                    <a:pos x="84" y="102"/>
                  </a:cxn>
                  <a:cxn ang="0">
                    <a:pos x="119" y="72"/>
                  </a:cxn>
                  <a:cxn ang="0">
                    <a:pos x="173" y="48"/>
                  </a:cxn>
                  <a:cxn ang="0">
                    <a:pos x="227" y="30"/>
                  </a:cxn>
                  <a:cxn ang="0">
                    <a:pos x="293" y="18"/>
                  </a:cxn>
                  <a:cxn ang="0">
                    <a:pos x="359" y="12"/>
                  </a:cxn>
                  <a:cxn ang="0">
                    <a:pos x="418" y="18"/>
                  </a:cxn>
                  <a:cxn ang="0">
                    <a:pos x="478" y="30"/>
                  </a:cxn>
                  <a:cxn ang="0">
                    <a:pos x="532" y="48"/>
                  </a:cxn>
                  <a:cxn ang="0">
                    <a:pos x="580" y="66"/>
                  </a:cxn>
                  <a:cxn ang="0">
                    <a:pos x="586" y="48"/>
                  </a:cxn>
                  <a:cxn ang="0">
                    <a:pos x="478" y="12"/>
                  </a:cxn>
                  <a:cxn ang="0">
                    <a:pos x="418" y="6"/>
                  </a:cxn>
                  <a:cxn ang="0">
                    <a:pos x="359" y="0"/>
                  </a:cxn>
                  <a:cxn ang="0">
                    <a:pos x="287" y="6"/>
                  </a:cxn>
                  <a:cxn ang="0">
                    <a:pos x="221" y="18"/>
                  </a:cxn>
                  <a:cxn ang="0">
                    <a:pos x="161" y="36"/>
                  </a:cxn>
                  <a:cxn ang="0">
                    <a:pos x="107" y="66"/>
                  </a:cxn>
                  <a:cxn ang="0">
                    <a:pos x="60" y="96"/>
                  </a:cxn>
                  <a:cxn ang="0">
                    <a:pos x="30" y="132"/>
                  </a:cxn>
                  <a:cxn ang="0">
                    <a:pos x="6" y="174"/>
                  </a:cxn>
                  <a:cxn ang="0">
                    <a:pos x="0" y="216"/>
                  </a:cxn>
                  <a:cxn ang="0">
                    <a:pos x="6" y="257"/>
                  </a:cxn>
                  <a:cxn ang="0">
                    <a:pos x="30" y="299"/>
                  </a:cxn>
                  <a:cxn ang="0">
                    <a:pos x="60" y="335"/>
                  </a:cxn>
                  <a:cxn ang="0">
                    <a:pos x="107" y="371"/>
                  </a:cxn>
                  <a:cxn ang="0">
                    <a:pos x="161" y="395"/>
                  </a:cxn>
                  <a:cxn ang="0">
                    <a:pos x="221" y="413"/>
                  </a:cxn>
                  <a:cxn ang="0">
                    <a:pos x="287" y="425"/>
                  </a:cxn>
                  <a:cxn ang="0">
                    <a:pos x="359" y="431"/>
                  </a:cxn>
                  <a:cxn ang="0">
                    <a:pos x="430" y="425"/>
                  </a:cxn>
                  <a:cxn ang="0">
                    <a:pos x="496" y="413"/>
                  </a:cxn>
                  <a:cxn ang="0">
                    <a:pos x="562" y="395"/>
                  </a:cxn>
                  <a:cxn ang="0">
                    <a:pos x="610" y="371"/>
                  </a:cxn>
                  <a:cxn ang="0">
                    <a:pos x="657" y="335"/>
                  </a:cxn>
                  <a:cxn ang="0">
                    <a:pos x="687" y="299"/>
                  </a:cxn>
                  <a:cxn ang="0">
                    <a:pos x="711" y="257"/>
                  </a:cxn>
                  <a:cxn ang="0">
                    <a:pos x="717" y="216"/>
                  </a:cxn>
                  <a:cxn ang="0">
                    <a:pos x="717" y="204"/>
                  </a:cxn>
                  <a:cxn ang="0">
                    <a:pos x="711" y="192"/>
                  </a:cxn>
                  <a:cxn ang="0">
                    <a:pos x="687" y="198"/>
                  </a:cxn>
                  <a:cxn ang="0">
                    <a:pos x="693" y="210"/>
                  </a:cxn>
                  <a:cxn ang="0">
                    <a:pos x="693" y="216"/>
                  </a:cxn>
                  <a:cxn ang="0">
                    <a:pos x="693" y="216"/>
                  </a:cxn>
                </a:cxnLst>
                <a:rect l="0" t="0" r="r" b="b"/>
                <a:pathLst>
                  <a:path w="717" h="431">
                    <a:moveTo>
                      <a:pt x="693" y="216"/>
                    </a:moveTo>
                    <a:lnTo>
                      <a:pt x="687" y="257"/>
                    </a:lnTo>
                    <a:lnTo>
                      <a:pt x="669" y="293"/>
                    </a:lnTo>
                    <a:lnTo>
                      <a:pt x="633" y="329"/>
                    </a:lnTo>
                    <a:lnTo>
                      <a:pt x="598" y="359"/>
                    </a:lnTo>
                    <a:lnTo>
                      <a:pt x="544" y="383"/>
                    </a:lnTo>
                    <a:lnTo>
                      <a:pt x="490" y="401"/>
                    </a:lnTo>
                    <a:lnTo>
                      <a:pt x="424" y="413"/>
                    </a:lnTo>
                    <a:lnTo>
                      <a:pt x="359" y="419"/>
                    </a:lnTo>
                    <a:lnTo>
                      <a:pt x="293" y="413"/>
                    </a:lnTo>
                    <a:lnTo>
                      <a:pt x="227" y="401"/>
                    </a:lnTo>
                    <a:lnTo>
                      <a:pt x="173" y="383"/>
                    </a:lnTo>
                    <a:lnTo>
                      <a:pt x="119" y="359"/>
                    </a:lnTo>
                    <a:lnTo>
                      <a:pt x="84" y="329"/>
                    </a:lnTo>
                    <a:lnTo>
                      <a:pt x="48" y="293"/>
                    </a:lnTo>
                    <a:lnTo>
                      <a:pt x="30" y="257"/>
                    </a:lnTo>
                    <a:lnTo>
                      <a:pt x="24" y="216"/>
                    </a:lnTo>
                    <a:lnTo>
                      <a:pt x="30" y="174"/>
                    </a:lnTo>
                    <a:lnTo>
                      <a:pt x="48" y="138"/>
                    </a:lnTo>
                    <a:lnTo>
                      <a:pt x="84" y="102"/>
                    </a:lnTo>
                    <a:lnTo>
                      <a:pt x="119" y="72"/>
                    </a:lnTo>
                    <a:lnTo>
                      <a:pt x="173" y="48"/>
                    </a:lnTo>
                    <a:lnTo>
                      <a:pt x="227" y="30"/>
                    </a:lnTo>
                    <a:lnTo>
                      <a:pt x="293" y="18"/>
                    </a:lnTo>
                    <a:lnTo>
                      <a:pt x="359" y="12"/>
                    </a:lnTo>
                    <a:lnTo>
                      <a:pt x="418" y="18"/>
                    </a:lnTo>
                    <a:lnTo>
                      <a:pt x="478" y="30"/>
                    </a:lnTo>
                    <a:lnTo>
                      <a:pt x="532" y="48"/>
                    </a:lnTo>
                    <a:lnTo>
                      <a:pt x="580" y="66"/>
                    </a:lnTo>
                    <a:lnTo>
                      <a:pt x="586" y="48"/>
                    </a:lnTo>
                    <a:lnTo>
                      <a:pt x="478" y="12"/>
                    </a:lnTo>
                    <a:lnTo>
                      <a:pt x="418" y="6"/>
                    </a:lnTo>
                    <a:lnTo>
                      <a:pt x="359" y="0"/>
                    </a:lnTo>
                    <a:lnTo>
                      <a:pt x="287" y="6"/>
                    </a:lnTo>
                    <a:lnTo>
                      <a:pt x="221" y="18"/>
                    </a:lnTo>
                    <a:lnTo>
                      <a:pt x="161" y="36"/>
                    </a:lnTo>
                    <a:lnTo>
                      <a:pt x="107" y="66"/>
                    </a:lnTo>
                    <a:lnTo>
                      <a:pt x="60" y="96"/>
                    </a:lnTo>
                    <a:lnTo>
                      <a:pt x="30" y="132"/>
                    </a:lnTo>
                    <a:lnTo>
                      <a:pt x="6" y="174"/>
                    </a:lnTo>
                    <a:lnTo>
                      <a:pt x="0" y="216"/>
                    </a:lnTo>
                    <a:lnTo>
                      <a:pt x="6" y="257"/>
                    </a:lnTo>
                    <a:lnTo>
                      <a:pt x="30" y="299"/>
                    </a:lnTo>
                    <a:lnTo>
                      <a:pt x="60" y="335"/>
                    </a:lnTo>
                    <a:lnTo>
                      <a:pt x="107" y="371"/>
                    </a:lnTo>
                    <a:lnTo>
                      <a:pt x="161" y="395"/>
                    </a:lnTo>
                    <a:lnTo>
                      <a:pt x="221" y="413"/>
                    </a:lnTo>
                    <a:lnTo>
                      <a:pt x="287" y="425"/>
                    </a:lnTo>
                    <a:lnTo>
                      <a:pt x="359" y="431"/>
                    </a:lnTo>
                    <a:lnTo>
                      <a:pt x="430" y="425"/>
                    </a:lnTo>
                    <a:lnTo>
                      <a:pt x="496" y="413"/>
                    </a:lnTo>
                    <a:lnTo>
                      <a:pt x="562" y="395"/>
                    </a:lnTo>
                    <a:lnTo>
                      <a:pt x="610" y="371"/>
                    </a:lnTo>
                    <a:lnTo>
                      <a:pt x="657" y="335"/>
                    </a:lnTo>
                    <a:lnTo>
                      <a:pt x="687" y="299"/>
                    </a:lnTo>
                    <a:lnTo>
                      <a:pt x="711" y="257"/>
                    </a:lnTo>
                    <a:lnTo>
                      <a:pt x="717" y="216"/>
                    </a:lnTo>
                    <a:lnTo>
                      <a:pt x="717" y="204"/>
                    </a:lnTo>
                    <a:lnTo>
                      <a:pt x="711" y="192"/>
                    </a:lnTo>
                    <a:lnTo>
                      <a:pt x="687" y="198"/>
                    </a:lnTo>
                    <a:lnTo>
                      <a:pt x="693" y="210"/>
                    </a:lnTo>
                    <a:lnTo>
                      <a:pt x="693" y="216"/>
                    </a:lnTo>
                    <a:lnTo>
                      <a:pt x="693" y="21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96863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7" name="Freeform 43"/>
              <p:cNvSpPr>
                <a:spLocks/>
              </p:cNvSpPr>
              <p:nvPr/>
            </p:nvSpPr>
            <p:spPr bwMode="hidden">
              <a:xfrm>
                <a:off x="4349" y="3510"/>
                <a:ext cx="909" cy="533"/>
              </a:xfrm>
              <a:custGeom>
                <a:avLst/>
                <a:gdLst/>
                <a:ahLst/>
                <a:cxnLst>
                  <a:cxn ang="0">
                    <a:pos x="616" y="0"/>
                  </a:cxn>
                  <a:cxn ang="0">
                    <a:pos x="616" y="18"/>
                  </a:cxn>
                  <a:cxn ang="0">
                    <a:pos x="724" y="60"/>
                  </a:cxn>
                  <a:cxn ang="0">
                    <a:pos x="765" y="84"/>
                  </a:cxn>
                  <a:cxn ang="0">
                    <a:pos x="807" y="114"/>
                  </a:cxn>
                  <a:cxn ang="0">
                    <a:pos x="837" y="144"/>
                  </a:cxn>
                  <a:cxn ang="0">
                    <a:pos x="861" y="180"/>
                  </a:cxn>
                  <a:cxn ang="0">
                    <a:pos x="873" y="216"/>
                  </a:cxn>
                  <a:cxn ang="0">
                    <a:pos x="879" y="258"/>
                  </a:cxn>
                  <a:cxn ang="0">
                    <a:pos x="873" y="311"/>
                  </a:cxn>
                  <a:cxn ang="0">
                    <a:pos x="843" y="359"/>
                  </a:cxn>
                  <a:cxn ang="0">
                    <a:pos x="807" y="401"/>
                  </a:cxn>
                  <a:cxn ang="0">
                    <a:pos x="753" y="443"/>
                  </a:cxn>
                  <a:cxn ang="0">
                    <a:pos x="694" y="473"/>
                  </a:cxn>
                  <a:cxn ang="0">
                    <a:pos x="622" y="497"/>
                  </a:cxn>
                  <a:cxn ang="0">
                    <a:pos x="538" y="509"/>
                  </a:cxn>
                  <a:cxn ang="0">
                    <a:pos x="455" y="515"/>
                  </a:cxn>
                  <a:cxn ang="0">
                    <a:pos x="371" y="509"/>
                  </a:cxn>
                  <a:cxn ang="0">
                    <a:pos x="287" y="497"/>
                  </a:cxn>
                  <a:cxn ang="0">
                    <a:pos x="215" y="473"/>
                  </a:cxn>
                  <a:cxn ang="0">
                    <a:pos x="156" y="443"/>
                  </a:cxn>
                  <a:cxn ang="0">
                    <a:pos x="102" y="401"/>
                  </a:cxn>
                  <a:cxn ang="0">
                    <a:pos x="66" y="359"/>
                  </a:cxn>
                  <a:cxn ang="0">
                    <a:pos x="36" y="311"/>
                  </a:cxn>
                  <a:cxn ang="0">
                    <a:pos x="30" y="258"/>
                  </a:cxn>
                  <a:cxn ang="0">
                    <a:pos x="36" y="222"/>
                  </a:cxn>
                  <a:cxn ang="0">
                    <a:pos x="48" y="186"/>
                  </a:cxn>
                  <a:cxn ang="0">
                    <a:pos x="66" y="156"/>
                  </a:cxn>
                  <a:cxn ang="0">
                    <a:pos x="90" y="126"/>
                  </a:cxn>
                  <a:cxn ang="0">
                    <a:pos x="66" y="114"/>
                  </a:cxn>
                  <a:cxn ang="0">
                    <a:pos x="36" y="144"/>
                  </a:cxn>
                  <a:cxn ang="0">
                    <a:pos x="18" y="180"/>
                  </a:cxn>
                  <a:cxn ang="0">
                    <a:pos x="6" y="216"/>
                  </a:cxn>
                  <a:cxn ang="0">
                    <a:pos x="0" y="258"/>
                  </a:cxn>
                  <a:cxn ang="0">
                    <a:pos x="12" y="311"/>
                  </a:cxn>
                  <a:cxn ang="0">
                    <a:pos x="36" y="365"/>
                  </a:cxn>
                  <a:cxn ang="0">
                    <a:pos x="78" y="413"/>
                  </a:cxn>
                  <a:cxn ang="0">
                    <a:pos x="132" y="449"/>
                  </a:cxn>
                  <a:cxn ang="0">
                    <a:pos x="203" y="485"/>
                  </a:cxn>
                  <a:cxn ang="0">
                    <a:pos x="275" y="509"/>
                  </a:cxn>
                  <a:cxn ang="0">
                    <a:pos x="365" y="527"/>
                  </a:cxn>
                  <a:cxn ang="0">
                    <a:pos x="455" y="533"/>
                  </a:cxn>
                  <a:cxn ang="0">
                    <a:pos x="544" y="527"/>
                  </a:cxn>
                  <a:cxn ang="0">
                    <a:pos x="634" y="509"/>
                  </a:cxn>
                  <a:cxn ang="0">
                    <a:pos x="712" y="485"/>
                  </a:cxn>
                  <a:cxn ang="0">
                    <a:pos x="777" y="449"/>
                  </a:cxn>
                  <a:cxn ang="0">
                    <a:pos x="831" y="413"/>
                  </a:cxn>
                  <a:cxn ang="0">
                    <a:pos x="873" y="365"/>
                  </a:cxn>
                  <a:cxn ang="0">
                    <a:pos x="897" y="311"/>
                  </a:cxn>
                  <a:cxn ang="0">
                    <a:pos x="909" y="258"/>
                  </a:cxn>
                  <a:cxn ang="0">
                    <a:pos x="903" y="216"/>
                  </a:cxn>
                  <a:cxn ang="0">
                    <a:pos x="885" y="174"/>
                  </a:cxn>
                  <a:cxn ang="0">
                    <a:pos x="861" y="132"/>
                  </a:cxn>
                  <a:cxn ang="0">
                    <a:pos x="825" y="102"/>
                  </a:cxn>
                  <a:cxn ang="0">
                    <a:pos x="783" y="66"/>
                  </a:cxn>
                  <a:cxn ang="0">
                    <a:pos x="735" y="42"/>
                  </a:cxn>
                  <a:cxn ang="0">
                    <a:pos x="616" y="0"/>
                  </a:cxn>
                  <a:cxn ang="0">
                    <a:pos x="616" y="0"/>
                  </a:cxn>
                </a:cxnLst>
                <a:rect l="0" t="0" r="r" b="b"/>
                <a:pathLst>
                  <a:path w="909" h="533">
                    <a:moveTo>
                      <a:pt x="616" y="0"/>
                    </a:moveTo>
                    <a:lnTo>
                      <a:pt x="616" y="18"/>
                    </a:lnTo>
                    <a:lnTo>
                      <a:pt x="724" y="60"/>
                    </a:lnTo>
                    <a:lnTo>
                      <a:pt x="765" y="84"/>
                    </a:lnTo>
                    <a:lnTo>
                      <a:pt x="807" y="114"/>
                    </a:lnTo>
                    <a:lnTo>
                      <a:pt x="837" y="144"/>
                    </a:lnTo>
                    <a:lnTo>
                      <a:pt x="861" y="180"/>
                    </a:lnTo>
                    <a:lnTo>
                      <a:pt x="873" y="216"/>
                    </a:lnTo>
                    <a:lnTo>
                      <a:pt x="879" y="258"/>
                    </a:lnTo>
                    <a:lnTo>
                      <a:pt x="873" y="311"/>
                    </a:lnTo>
                    <a:lnTo>
                      <a:pt x="843" y="359"/>
                    </a:lnTo>
                    <a:lnTo>
                      <a:pt x="807" y="401"/>
                    </a:lnTo>
                    <a:lnTo>
                      <a:pt x="753" y="443"/>
                    </a:lnTo>
                    <a:lnTo>
                      <a:pt x="694" y="473"/>
                    </a:lnTo>
                    <a:lnTo>
                      <a:pt x="622" y="497"/>
                    </a:lnTo>
                    <a:lnTo>
                      <a:pt x="538" y="509"/>
                    </a:lnTo>
                    <a:lnTo>
                      <a:pt x="455" y="515"/>
                    </a:lnTo>
                    <a:lnTo>
                      <a:pt x="371" y="509"/>
                    </a:lnTo>
                    <a:lnTo>
                      <a:pt x="287" y="497"/>
                    </a:lnTo>
                    <a:lnTo>
                      <a:pt x="215" y="473"/>
                    </a:lnTo>
                    <a:lnTo>
                      <a:pt x="156" y="443"/>
                    </a:lnTo>
                    <a:lnTo>
                      <a:pt x="102" y="401"/>
                    </a:lnTo>
                    <a:lnTo>
                      <a:pt x="66" y="359"/>
                    </a:lnTo>
                    <a:lnTo>
                      <a:pt x="36" y="311"/>
                    </a:lnTo>
                    <a:lnTo>
                      <a:pt x="30" y="258"/>
                    </a:lnTo>
                    <a:lnTo>
                      <a:pt x="36" y="222"/>
                    </a:lnTo>
                    <a:lnTo>
                      <a:pt x="48" y="186"/>
                    </a:lnTo>
                    <a:lnTo>
                      <a:pt x="66" y="156"/>
                    </a:lnTo>
                    <a:lnTo>
                      <a:pt x="90" y="126"/>
                    </a:lnTo>
                    <a:lnTo>
                      <a:pt x="66" y="114"/>
                    </a:lnTo>
                    <a:lnTo>
                      <a:pt x="36" y="144"/>
                    </a:lnTo>
                    <a:lnTo>
                      <a:pt x="18" y="180"/>
                    </a:lnTo>
                    <a:lnTo>
                      <a:pt x="6" y="216"/>
                    </a:lnTo>
                    <a:lnTo>
                      <a:pt x="0" y="258"/>
                    </a:lnTo>
                    <a:lnTo>
                      <a:pt x="12" y="311"/>
                    </a:lnTo>
                    <a:lnTo>
                      <a:pt x="36" y="365"/>
                    </a:lnTo>
                    <a:lnTo>
                      <a:pt x="78" y="413"/>
                    </a:lnTo>
                    <a:lnTo>
                      <a:pt x="132" y="449"/>
                    </a:lnTo>
                    <a:lnTo>
                      <a:pt x="203" y="485"/>
                    </a:lnTo>
                    <a:lnTo>
                      <a:pt x="275" y="509"/>
                    </a:lnTo>
                    <a:lnTo>
                      <a:pt x="365" y="527"/>
                    </a:lnTo>
                    <a:lnTo>
                      <a:pt x="455" y="533"/>
                    </a:lnTo>
                    <a:lnTo>
                      <a:pt x="544" y="527"/>
                    </a:lnTo>
                    <a:lnTo>
                      <a:pt x="634" y="509"/>
                    </a:lnTo>
                    <a:lnTo>
                      <a:pt x="712" y="485"/>
                    </a:lnTo>
                    <a:lnTo>
                      <a:pt x="777" y="449"/>
                    </a:lnTo>
                    <a:lnTo>
                      <a:pt x="831" y="413"/>
                    </a:lnTo>
                    <a:lnTo>
                      <a:pt x="873" y="365"/>
                    </a:lnTo>
                    <a:lnTo>
                      <a:pt x="897" y="311"/>
                    </a:lnTo>
                    <a:lnTo>
                      <a:pt x="909" y="258"/>
                    </a:lnTo>
                    <a:lnTo>
                      <a:pt x="903" y="216"/>
                    </a:lnTo>
                    <a:lnTo>
                      <a:pt x="885" y="174"/>
                    </a:lnTo>
                    <a:lnTo>
                      <a:pt x="861" y="132"/>
                    </a:lnTo>
                    <a:lnTo>
                      <a:pt x="825" y="102"/>
                    </a:lnTo>
                    <a:lnTo>
                      <a:pt x="783" y="66"/>
                    </a:lnTo>
                    <a:lnTo>
                      <a:pt x="735" y="42"/>
                    </a:lnTo>
                    <a:lnTo>
                      <a:pt x="616" y="0"/>
                    </a:lnTo>
                    <a:lnTo>
                      <a:pt x="61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8" name="Freeform 44"/>
              <p:cNvSpPr>
                <a:spLocks/>
              </p:cNvSpPr>
              <p:nvPr/>
            </p:nvSpPr>
            <p:spPr bwMode="hidden">
              <a:xfrm>
                <a:off x="4564" y="3492"/>
                <a:ext cx="365" cy="66"/>
              </a:xfrm>
              <a:custGeom>
                <a:avLst/>
                <a:gdLst/>
                <a:ahLst/>
                <a:cxnLst>
                  <a:cxn ang="0">
                    <a:pos x="240" y="18"/>
                  </a:cxn>
                  <a:cxn ang="0">
                    <a:pos x="299" y="24"/>
                  </a:cxn>
                  <a:cxn ang="0">
                    <a:pos x="359" y="30"/>
                  </a:cxn>
                  <a:cxn ang="0">
                    <a:pos x="365" y="12"/>
                  </a:cxn>
                  <a:cxn ang="0">
                    <a:pos x="305" y="6"/>
                  </a:cxn>
                  <a:cxn ang="0">
                    <a:pos x="240" y="0"/>
                  </a:cxn>
                  <a:cxn ang="0">
                    <a:pos x="174" y="6"/>
                  </a:cxn>
                  <a:cxn ang="0">
                    <a:pos x="114" y="12"/>
                  </a:cxn>
                  <a:cxn ang="0">
                    <a:pos x="0" y="42"/>
                  </a:cxn>
                  <a:cxn ang="0">
                    <a:pos x="0" y="66"/>
                  </a:cxn>
                  <a:cxn ang="0">
                    <a:pos x="54" y="48"/>
                  </a:cxn>
                  <a:cxn ang="0">
                    <a:pos x="114" y="30"/>
                  </a:cxn>
                  <a:cxn ang="0">
                    <a:pos x="174" y="24"/>
                  </a:cxn>
                  <a:cxn ang="0">
                    <a:pos x="240" y="18"/>
                  </a:cxn>
                  <a:cxn ang="0">
                    <a:pos x="240" y="18"/>
                  </a:cxn>
                </a:cxnLst>
                <a:rect l="0" t="0" r="r" b="b"/>
                <a:pathLst>
                  <a:path w="365" h="66">
                    <a:moveTo>
                      <a:pt x="240" y="18"/>
                    </a:moveTo>
                    <a:lnTo>
                      <a:pt x="299" y="24"/>
                    </a:lnTo>
                    <a:lnTo>
                      <a:pt x="359" y="30"/>
                    </a:lnTo>
                    <a:lnTo>
                      <a:pt x="365" y="12"/>
                    </a:lnTo>
                    <a:lnTo>
                      <a:pt x="305" y="6"/>
                    </a:lnTo>
                    <a:lnTo>
                      <a:pt x="240" y="0"/>
                    </a:lnTo>
                    <a:lnTo>
                      <a:pt x="174" y="6"/>
                    </a:lnTo>
                    <a:lnTo>
                      <a:pt x="114" y="12"/>
                    </a:lnTo>
                    <a:lnTo>
                      <a:pt x="0" y="42"/>
                    </a:lnTo>
                    <a:lnTo>
                      <a:pt x="0" y="66"/>
                    </a:lnTo>
                    <a:lnTo>
                      <a:pt x="54" y="48"/>
                    </a:lnTo>
                    <a:lnTo>
                      <a:pt x="114" y="30"/>
                    </a:lnTo>
                    <a:lnTo>
                      <a:pt x="174" y="24"/>
                    </a:lnTo>
                    <a:lnTo>
                      <a:pt x="240" y="18"/>
                    </a:lnTo>
                    <a:lnTo>
                      <a:pt x="240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29" name="Freeform 45"/>
              <p:cNvSpPr>
                <a:spLocks/>
              </p:cNvSpPr>
              <p:nvPr/>
            </p:nvSpPr>
            <p:spPr bwMode="hidden">
              <a:xfrm>
                <a:off x="4463" y="3558"/>
                <a:ext cx="66" cy="48"/>
              </a:xfrm>
              <a:custGeom>
                <a:avLst/>
                <a:gdLst/>
                <a:ahLst/>
                <a:cxnLst>
                  <a:cxn ang="0">
                    <a:pos x="66" y="18"/>
                  </a:cxn>
                  <a:cxn ang="0">
                    <a:pos x="48" y="0"/>
                  </a:cxn>
                  <a:cxn ang="0">
                    <a:pos x="24" y="12"/>
                  </a:cxn>
                  <a:cxn ang="0">
                    <a:pos x="0" y="30"/>
                  </a:cxn>
                  <a:cxn ang="0">
                    <a:pos x="12" y="48"/>
                  </a:cxn>
                  <a:cxn ang="0">
                    <a:pos x="42" y="30"/>
                  </a:cxn>
                  <a:cxn ang="0">
                    <a:pos x="66" y="18"/>
                  </a:cxn>
                  <a:cxn ang="0">
                    <a:pos x="66" y="18"/>
                  </a:cxn>
                </a:cxnLst>
                <a:rect l="0" t="0" r="r" b="b"/>
                <a:pathLst>
                  <a:path w="66" h="48">
                    <a:moveTo>
                      <a:pt x="66" y="18"/>
                    </a:moveTo>
                    <a:lnTo>
                      <a:pt x="48" y="0"/>
                    </a:lnTo>
                    <a:lnTo>
                      <a:pt x="24" y="12"/>
                    </a:lnTo>
                    <a:lnTo>
                      <a:pt x="0" y="30"/>
                    </a:lnTo>
                    <a:lnTo>
                      <a:pt x="12" y="48"/>
                    </a:lnTo>
                    <a:lnTo>
                      <a:pt x="42" y="30"/>
                    </a:lnTo>
                    <a:lnTo>
                      <a:pt x="66" y="18"/>
                    </a:lnTo>
                    <a:lnTo>
                      <a:pt x="66" y="1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>
                      <a:gamma/>
                      <a:tint val="96863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0" name="Freeform 46"/>
              <p:cNvSpPr>
                <a:spLocks/>
              </p:cNvSpPr>
              <p:nvPr/>
            </p:nvSpPr>
            <p:spPr bwMode="hidden">
              <a:xfrm>
                <a:off x="5280" y="3186"/>
                <a:ext cx="383" cy="96"/>
              </a:xfrm>
              <a:custGeom>
                <a:avLst/>
                <a:gdLst/>
                <a:ahLst/>
                <a:cxnLst>
                  <a:cxn ang="0">
                    <a:pos x="209" y="96"/>
                  </a:cxn>
                  <a:cxn ang="0">
                    <a:pos x="143" y="90"/>
                  </a:cxn>
                  <a:cxn ang="0">
                    <a:pos x="83" y="66"/>
                  </a:cxn>
                  <a:cxn ang="0">
                    <a:pos x="35" y="36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9" y="42"/>
                  </a:cxn>
                  <a:cxn ang="0">
                    <a:pos x="77" y="72"/>
                  </a:cxn>
                  <a:cxn ang="0">
                    <a:pos x="137" y="90"/>
                  </a:cxn>
                  <a:cxn ang="0">
                    <a:pos x="209" y="96"/>
                  </a:cxn>
                  <a:cxn ang="0">
                    <a:pos x="263" y="90"/>
                  </a:cxn>
                  <a:cxn ang="0">
                    <a:pos x="311" y="84"/>
                  </a:cxn>
                  <a:cxn ang="0">
                    <a:pos x="352" y="66"/>
                  </a:cxn>
                  <a:cxn ang="0">
                    <a:pos x="382" y="42"/>
                  </a:cxn>
                  <a:cxn ang="0">
                    <a:pos x="376" y="42"/>
                  </a:cxn>
                  <a:cxn ang="0">
                    <a:pos x="346" y="66"/>
                  </a:cxn>
                  <a:cxn ang="0">
                    <a:pos x="305" y="78"/>
                  </a:cxn>
                  <a:cxn ang="0">
                    <a:pos x="263" y="90"/>
                  </a:cxn>
                  <a:cxn ang="0">
                    <a:pos x="209" y="96"/>
                  </a:cxn>
                  <a:cxn ang="0">
                    <a:pos x="209" y="96"/>
                  </a:cxn>
                </a:cxnLst>
                <a:rect l="0" t="0" r="r" b="b"/>
                <a:pathLst>
                  <a:path w="382" h="96">
                    <a:moveTo>
                      <a:pt x="209" y="96"/>
                    </a:moveTo>
                    <a:lnTo>
                      <a:pt x="143" y="90"/>
                    </a:lnTo>
                    <a:lnTo>
                      <a:pt x="83" y="66"/>
                    </a:lnTo>
                    <a:lnTo>
                      <a:pt x="35" y="36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9" y="42"/>
                    </a:lnTo>
                    <a:lnTo>
                      <a:pt x="77" y="72"/>
                    </a:lnTo>
                    <a:lnTo>
                      <a:pt x="137" y="90"/>
                    </a:lnTo>
                    <a:lnTo>
                      <a:pt x="209" y="96"/>
                    </a:lnTo>
                    <a:lnTo>
                      <a:pt x="263" y="90"/>
                    </a:lnTo>
                    <a:lnTo>
                      <a:pt x="311" y="84"/>
                    </a:lnTo>
                    <a:lnTo>
                      <a:pt x="352" y="66"/>
                    </a:lnTo>
                    <a:lnTo>
                      <a:pt x="382" y="42"/>
                    </a:lnTo>
                    <a:lnTo>
                      <a:pt x="376" y="42"/>
                    </a:lnTo>
                    <a:lnTo>
                      <a:pt x="346" y="66"/>
                    </a:lnTo>
                    <a:lnTo>
                      <a:pt x="305" y="78"/>
                    </a:lnTo>
                    <a:lnTo>
                      <a:pt x="263" y="90"/>
                    </a:lnTo>
                    <a:lnTo>
                      <a:pt x="209" y="96"/>
                    </a:lnTo>
                    <a:lnTo>
                      <a:pt x="209" y="9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1" name="Freeform 47"/>
              <p:cNvSpPr>
                <a:spLocks/>
              </p:cNvSpPr>
              <p:nvPr/>
            </p:nvSpPr>
            <p:spPr bwMode="hidden">
              <a:xfrm>
                <a:off x="5315" y="3024"/>
                <a:ext cx="258" cy="54"/>
              </a:xfrm>
              <a:custGeom>
                <a:avLst/>
                <a:gdLst/>
                <a:ahLst/>
                <a:cxnLst>
                  <a:cxn ang="0">
                    <a:pos x="174" y="0"/>
                  </a:cxn>
                  <a:cxn ang="0">
                    <a:pos x="216" y="6"/>
                  </a:cxn>
                  <a:cxn ang="0">
                    <a:pos x="258" y="12"/>
                  </a:cxn>
                  <a:cxn ang="0">
                    <a:pos x="252" y="6"/>
                  </a:cxn>
                  <a:cxn ang="0">
                    <a:pos x="216" y="0"/>
                  </a:cxn>
                  <a:cxn ang="0">
                    <a:pos x="174" y="0"/>
                  </a:cxn>
                  <a:cxn ang="0">
                    <a:pos x="120" y="6"/>
                  </a:cxn>
                  <a:cxn ang="0">
                    <a:pos x="78" y="12"/>
                  </a:cxn>
                  <a:cxn ang="0">
                    <a:pos x="36" y="30"/>
                  </a:cxn>
                  <a:cxn ang="0">
                    <a:pos x="0" y="48"/>
                  </a:cxn>
                  <a:cxn ang="0">
                    <a:pos x="6" y="54"/>
                  </a:cxn>
                  <a:cxn ang="0">
                    <a:pos x="36" y="36"/>
                  </a:cxn>
                  <a:cxn ang="0">
                    <a:pos x="78" y="18"/>
                  </a:cxn>
                  <a:cxn ang="0">
                    <a:pos x="120" y="6"/>
                  </a:cxn>
                  <a:cxn ang="0">
                    <a:pos x="174" y="0"/>
                  </a:cxn>
                  <a:cxn ang="0">
                    <a:pos x="174" y="0"/>
                  </a:cxn>
                </a:cxnLst>
                <a:rect l="0" t="0" r="r" b="b"/>
                <a:pathLst>
                  <a:path w="258" h="54">
                    <a:moveTo>
                      <a:pt x="174" y="0"/>
                    </a:moveTo>
                    <a:lnTo>
                      <a:pt x="216" y="6"/>
                    </a:lnTo>
                    <a:lnTo>
                      <a:pt x="258" y="12"/>
                    </a:lnTo>
                    <a:lnTo>
                      <a:pt x="252" y="6"/>
                    </a:lnTo>
                    <a:lnTo>
                      <a:pt x="216" y="0"/>
                    </a:lnTo>
                    <a:lnTo>
                      <a:pt x="174" y="0"/>
                    </a:lnTo>
                    <a:lnTo>
                      <a:pt x="120" y="6"/>
                    </a:lnTo>
                    <a:lnTo>
                      <a:pt x="78" y="12"/>
                    </a:lnTo>
                    <a:lnTo>
                      <a:pt x="36" y="30"/>
                    </a:lnTo>
                    <a:lnTo>
                      <a:pt x="0" y="48"/>
                    </a:lnTo>
                    <a:lnTo>
                      <a:pt x="6" y="54"/>
                    </a:lnTo>
                    <a:lnTo>
                      <a:pt x="36" y="36"/>
                    </a:lnTo>
                    <a:lnTo>
                      <a:pt x="78" y="18"/>
                    </a:lnTo>
                    <a:lnTo>
                      <a:pt x="120" y="6"/>
                    </a:lnTo>
                    <a:lnTo>
                      <a:pt x="174" y="0"/>
                    </a:lnTo>
                    <a:lnTo>
                      <a:pt x="17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2" name="Freeform 48"/>
              <p:cNvSpPr>
                <a:spLocks/>
              </p:cNvSpPr>
              <p:nvPr/>
            </p:nvSpPr>
            <p:spPr bwMode="hidden">
              <a:xfrm>
                <a:off x="5645" y="3066"/>
                <a:ext cx="60" cy="156"/>
              </a:xfrm>
              <a:custGeom>
                <a:avLst/>
                <a:gdLst/>
                <a:ahLst/>
                <a:cxnLst>
                  <a:cxn ang="0">
                    <a:pos x="54" y="90"/>
                  </a:cxn>
                  <a:cxn ang="0">
                    <a:pos x="48" y="126"/>
                  </a:cxn>
                  <a:cxn ang="0">
                    <a:pos x="24" y="156"/>
                  </a:cxn>
                  <a:cxn ang="0">
                    <a:pos x="30" y="156"/>
                  </a:cxn>
                  <a:cxn ang="0">
                    <a:pos x="54" y="126"/>
                  </a:cxn>
                  <a:cxn ang="0">
                    <a:pos x="60" y="90"/>
                  </a:cxn>
                  <a:cxn ang="0">
                    <a:pos x="54" y="66"/>
                  </a:cxn>
                  <a:cxn ang="0">
                    <a:pos x="48" y="42"/>
                  </a:cxn>
                  <a:cxn ang="0">
                    <a:pos x="30" y="18"/>
                  </a:cxn>
                  <a:cxn ang="0">
                    <a:pos x="6" y="0"/>
                  </a:cxn>
                  <a:cxn ang="0">
                    <a:pos x="0" y="6"/>
                  </a:cxn>
                  <a:cxn ang="0">
                    <a:pos x="24" y="24"/>
                  </a:cxn>
                  <a:cxn ang="0">
                    <a:pos x="42" y="42"/>
                  </a:cxn>
                  <a:cxn ang="0">
                    <a:pos x="48" y="66"/>
                  </a:cxn>
                  <a:cxn ang="0">
                    <a:pos x="54" y="90"/>
                  </a:cxn>
                  <a:cxn ang="0">
                    <a:pos x="54" y="90"/>
                  </a:cxn>
                </a:cxnLst>
                <a:rect l="0" t="0" r="r" b="b"/>
                <a:pathLst>
                  <a:path w="60" h="156">
                    <a:moveTo>
                      <a:pt x="54" y="90"/>
                    </a:moveTo>
                    <a:lnTo>
                      <a:pt x="48" y="126"/>
                    </a:lnTo>
                    <a:lnTo>
                      <a:pt x="24" y="156"/>
                    </a:lnTo>
                    <a:lnTo>
                      <a:pt x="30" y="156"/>
                    </a:lnTo>
                    <a:lnTo>
                      <a:pt x="54" y="126"/>
                    </a:lnTo>
                    <a:lnTo>
                      <a:pt x="60" y="90"/>
                    </a:lnTo>
                    <a:lnTo>
                      <a:pt x="54" y="66"/>
                    </a:lnTo>
                    <a:lnTo>
                      <a:pt x="48" y="42"/>
                    </a:lnTo>
                    <a:lnTo>
                      <a:pt x="30" y="18"/>
                    </a:lnTo>
                    <a:lnTo>
                      <a:pt x="6" y="0"/>
                    </a:lnTo>
                    <a:lnTo>
                      <a:pt x="0" y="6"/>
                    </a:lnTo>
                    <a:lnTo>
                      <a:pt x="24" y="24"/>
                    </a:lnTo>
                    <a:lnTo>
                      <a:pt x="42" y="42"/>
                    </a:lnTo>
                    <a:lnTo>
                      <a:pt x="48" y="66"/>
                    </a:lnTo>
                    <a:lnTo>
                      <a:pt x="54" y="90"/>
                    </a:lnTo>
                    <a:lnTo>
                      <a:pt x="54" y="9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3" name="Freeform 49"/>
              <p:cNvSpPr>
                <a:spLocks/>
              </p:cNvSpPr>
              <p:nvPr/>
            </p:nvSpPr>
            <p:spPr bwMode="hidden">
              <a:xfrm>
                <a:off x="5375" y="3246"/>
                <a:ext cx="192" cy="18"/>
              </a:xfrm>
              <a:custGeom>
                <a:avLst/>
                <a:gdLst/>
                <a:ahLst/>
                <a:cxnLst>
                  <a:cxn ang="0">
                    <a:pos x="114" y="12"/>
                  </a:cxn>
                  <a:cxn ang="0">
                    <a:pos x="72" y="6"/>
                  </a:cxn>
                  <a:cxn ang="0">
                    <a:pos x="30" y="0"/>
                  </a:cxn>
                  <a:cxn ang="0">
                    <a:pos x="0" y="0"/>
                  </a:cxn>
                  <a:cxn ang="0">
                    <a:pos x="54" y="12"/>
                  </a:cxn>
                  <a:cxn ang="0">
                    <a:pos x="114" y="18"/>
                  </a:cxn>
                  <a:cxn ang="0">
                    <a:pos x="156" y="18"/>
                  </a:cxn>
                  <a:cxn ang="0">
                    <a:pos x="192" y="12"/>
                  </a:cxn>
                  <a:cxn ang="0">
                    <a:pos x="186" y="0"/>
                  </a:cxn>
                  <a:cxn ang="0">
                    <a:pos x="150" y="6"/>
                  </a:cxn>
                  <a:cxn ang="0">
                    <a:pos x="114" y="12"/>
                  </a:cxn>
                  <a:cxn ang="0">
                    <a:pos x="114" y="12"/>
                  </a:cxn>
                </a:cxnLst>
                <a:rect l="0" t="0" r="r" b="b"/>
                <a:pathLst>
                  <a:path w="192" h="18">
                    <a:moveTo>
                      <a:pt x="114" y="12"/>
                    </a:moveTo>
                    <a:lnTo>
                      <a:pt x="72" y="6"/>
                    </a:lnTo>
                    <a:lnTo>
                      <a:pt x="30" y="0"/>
                    </a:lnTo>
                    <a:lnTo>
                      <a:pt x="0" y="0"/>
                    </a:lnTo>
                    <a:lnTo>
                      <a:pt x="54" y="12"/>
                    </a:lnTo>
                    <a:lnTo>
                      <a:pt x="114" y="18"/>
                    </a:lnTo>
                    <a:lnTo>
                      <a:pt x="156" y="18"/>
                    </a:lnTo>
                    <a:lnTo>
                      <a:pt x="192" y="12"/>
                    </a:lnTo>
                    <a:lnTo>
                      <a:pt x="186" y="0"/>
                    </a:lnTo>
                    <a:lnTo>
                      <a:pt x="150" y="6"/>
                    </a:lnTo>
                    <a:lnTo>
                      <a:pt x="114" y="12"/>
                    </a:lnTo>
                    <a:lnTo>
                      <a:pt x="114" y="1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4" name="Freeform 50"/>
              <p:cNvSpPr>
                <a:spLocks/>
              </p:cNvSpPr>
              <p:nvPr/>
            </p:nvSpPr>
            <p:spPr bwMode="hidden">
              <a:xfrm>
                <a:off x="5304" y="3042"/>
                <a:ext cx="161" cy="186"/>
              </a:xfrm>
              <a:custGeom>
                <a:avLst/>
                <a:gdLst/>
                <a:ahLst/>
                <a:cxnLst>
                  <a:cxn ang="0">
                    <a:pos x="11" y="114"/>
                  </a:cxn>
                  <a:cxn ang="0">
                    <a:pos x="17" y="96"/>
                  </a:cxn>
                  <a:cxn ang="0">
                    <a:pos x="23" y="78"/>
                  </a:cxn>
                  <a:cxn ang="0">
                    <a:pos x="53" y="42"/>
                  </a:cxn>
                  <a:cxn ang="0">
                    <a:pos x="101" y="18"/>
                  </a:cxn>
                  <a:cxn ang="0">
                    <a:pos x="155" y="6"/>
                  </a:cxn>
                  <a:cxn ang="0">
                    <a:pos x="161" y="0"/>
                  </a:cxn>
                  <a:cxn ang="0">
                    <a:pos x="95" y="12"/>
                  </a:cxn>
                  <a:cxn ang="0">
                    <a:pos x="47" y="36"/>
                  </a:cxn>
                  <a:cxn ang="0">
                    <a:pos x="11" y="72"/>
                  </a:cxn>
                  <a:cxn ang="0">
                    <a:pos x="5" y="90"/>
                  </a:cxn>
                  <a:cxn ang="0">
                    <a:pos x="0" y="114"/>
                  </a:cxn>
                  <a:cxn ang="0">
                    <a:pos x="11" y="150"/>
                  </a:cxn>
                  <a:cxn ang="0">
                    <a:pos x="23" y="168"/>
                  </a:cxn>
                  <a:cxn ang="0">
                    <a:pos x="41" y="186"/>
                  </a:cxn>
                  <a:cxn ang="0">
                    <a:pos x="65" y="186"/>
                  </a:cxn>
                  <a:cxn ang="0">
                    <a:pos x="41" y="168"/>
                  </a:cxn>
                  <a:cxn ang="0">
                    <a:pos x="23" y="150"/>
                  </a:cxn>
                  <a:cxn ang="0">
                    <a:pos x="17" y="132"/>
                  </a:cxn>
                  <a:cxn ang="0">
                    <a:pos x="11" y="114"/>
                  </a:cxn>
                  <a:cxn ang="0">
                    <a:pos x="11" y="114"/>
                  </a:cxn>
                </a:cxnLst>
                <a:rect l="0" t="0" r="r" b="b"/>
                <a:pathLst>
                  <a:path w="161" h="186">
                    <a:moveTo>
                      <a:pt x="11" y="114"/>
                    </a:moveTo>
                    <a:lnTo>
                      <a:pt x="17" y="96"/>
                    </a:lnTo>
                    <a:lnTo>
                      <a:pt x="23" y="78"/>
                    </a:lnTo>
                    <a:lnTo>
                      <a:pt x="53" y="42"/>
                    </a:lnTo>
                    <a:lnTo>
                      <a:pt x="101" y="18"/>
                    </a:lnTo>
                    <a:lnTo>
                      <a:pt x="155" y="6"/>
                    </a:lnTo>
                    <a:lnTo>
                      <a:pt x="161" y="0"/>
                    </a:lnTo>
                    <a:lnTo>
                      <a:pt x="95" y="12"/>
                    </a:lnTo>
                    <a:lnTo>
                      <a:pt x="47" y="36"/>
                    </a:lnTo>
                    <a:lnTo>
                      <a:pt x="11" y="72"/>
                    </a:lnTo>
                    <a:lnTo>
                      <a:pt x="5" y="90"/>
                    </a:lnTo>
                    <a:lnTo>
                      <a:pt x="0" y="114"/>
                    </a:lnTo>
                    <a:lnTo>
                      <a:pt x="11" y="150"/>
                    </a:lnTo>
                    <a:lnTo>
                      <a:pt x="23" y="168"/>
                    </a:lnTo>
                    <a:lnTo>
                      <a:pt x="41" y="186"/>
                    </a:lnTo>
                    <a:lnTo>
                      <a:pt x="65" y="186"/>
                    </a:lnTo>
                    <a:lnTo>
                      <a:pt x="41" y="168"/>
                    </a:lnTo>
                    <a:lnTo>
                      <a:pt x="23" y="150"/>
                    </a:lnTo>
                    <a:lnTo>
                      <a:pt x="17" y="132"/>
                    </a:lnTo>
                    <a:lnTo>
                      <a:pt x="11" y="114"/>
                    </a:lnTo>
                    <a:lnTo>
                      <a:pt x="11" y="1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5" name="Freeform 51"/>
              <p:cNvSpPr>
                <a:spLocks/>
              </p:cNvSpPr>
              <p:nvPr/>
            </p:nvSpPr>
            <p:spPr bwMode="hidden">
              <a:xfrm>
                <a:off x="5489" y="3042"/>
                <a:ext cx="186" cy="210"/>
              </a:xfrm>
              <a:custGeom>
                <a:avLst/>
                <a:gdLst/>
                <a:ahLst/>
                <a:cxnLst>
                  <a:cxn ang="0">
                    <a:pos x="0" y="6"/>
                  </a:cxn>
                  <a:cxn ang="0">
                    <a:pos x="66" y="12"/>
                  </a:cxn>
                  <a:cxn ang="0">
                    <a:pos x="119" y="36"/>
                  </a:cxn>
                  <a:cxn ang="0">
                    <a:pos x="155" y="72"/>
                  </a:cxn>
                  <a:cxn ang="0">
                    <a:pos x="161" y="90"/>
                  </a:cxn>
                  <a:cxn ang="0">
                    <a:pos x="167" y="114"/>
                  </a:cxn>
                  <a:cxn ang="0">
                    <a:pos x="161" y="138"/>
                  </a:cxn>
                  <a:cxn ang="0">
                    <a:pos x="149" y="162"/>
                  </a:cxn>
                  <a:cxn ang="0">
                    <a:pos x="119" y="180"/>
                  </a:cxn>
                  <a:cxn ang="0">
                    <a:pos x="90" y="198"/>
                  </a:cxn>
                  <a:cxn ang="0">
                    <a:pos x="96" y="210"/>
                  </a:cxn>
                  <a:cxn ang="0">
                    <a:pos x="131" y="192"/>
                  </a:cxn>
                  <a:cxn ang="0">
                    <a:pos x="161" y="168"/>
                  </a:cxn>
                  <a:cxn ang="0">
                    <a:pos x="179" y="144"/>
                  </a:cxn>
                  <a:cxn ang="0">
                    <a:pos x="185" y="114"/>
                  </a:cxn>
                  <a:cxn ang="0">
                    <a:pos x="179" y="90"/>
                  </a:cxn>
                  <a:cxn ang="0">
                    <a:pos x="173" y="66"/>
                  </a:cxn>
                  <a:cxn ang="0">
                    <a:pos x="155" y="48"/>
                  </a:cxn>
                  <a:cxn ang="0">
                    <a:pos x="131" y="30"/>
                  </a:cxn>
                  <a:cxn ang="0">
                    <a:pos x="72" y="6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6"/>
                  </a:cxn>
                  <a:cxn ang="0">
                    <a:pos x="0" y="6"/>
                  </a:cxn>
                </a:cxnLst>
                <a:rect l="0" t="0" r="r" b="b"/>
                <a:pathLst>
                  <a:path w="185" h="210">
                    <a:moveTo>
                      <a:pt x="0" y="6"/>
                    </a:moveTo>
                    <a:lnTo>
                      <a:pt x="66" y="12"/>
                    </a:lnTo>
                    <a:lnTo>
                      <a:pt x="119" y="36"/>
                    </a:lnTo>
                    <a:lnTo>
                      <a:pt x="155" y="72"/>
                    </a:lnTo>
                    <a:lnTo>
                      <a:pt x="161" y="90"/>
                    </a:lnTo>
                    <a:lnTo>
                      <a:pt x="167" y="114"/>
                    </a:lnTo>
                    <a:lnTo>
                      <a:pt x="161" y="138"/>
                    </a:lnTo>
                    <a:lnTo>
                      <a:pt x="149" y="162"/>
                    </a:lnTo>
                    <a:lnTo>
                      <a:pt x="119" y="180"/>
                    </a:lnTo>
                    <a:lnTo>
                      <a:pt x="90" y="198"/>
                    </a:lnTo>
                    <a:lnTo>
                      <a:pt x="96" y="210"/>
                    </a:lnTo>
                    <a:lnTo>
                      <a:pt x="131" y="192"/>
                    </a:lnTo>
                    <a:lnTo>
                      <a:pt x="161" y="168"/>
                    </a:lnTo>
                    <a:lnTo>
                      <a:pt x="179" y="144"/>
                    </a:lnTo>
                    <a:lnTo>
                      <a:pt x="185" y="114"/>
                    </a:lnTo>
                    <a:lnTo>
                      <a:pt x="179" y="90"/>
                    </a:lnTo>
                    <a:lnTo>
                      <a:pt x="173" y="66"/>
                    </a:lnTo>
                    <a:lnTo>
                      <a:pt x="155" y="48"/>
                    </a:lnTo>
                    <a:lnTo>
                      <a:pt x="131" y="30"/>
                    </a:lnTo>
                    <a:lnTo>
                      <a:pt x="72" y="6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0" y="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6" name="Freeform 52"/>
              <p:cNvSpPr>
                <a:spLocks noEditPoints="1"/>
              </p:cNvSpPr>
              <p:nvPr/>
            </p:nvSpPr>
            <p:spPr bwMode="hidden">
              <a:xfrm>
                <a:off x="5345" y="3058"/>
                <a:ext cx="299" cy="186"/>
              </a:xfrm>
              <a:custGeom>
                <a:avLst/>
                <a:gdLst/>
                <a:ahLst/>
                <a:cxnLst>
                  <a:cxn ang="0">
                    <a:pos x="150" y="0"/>
                  </a:cxn>
                  <a:cxn ang="0">
                    <a:pos x="90" y="6"/>
                  </a:cxn>
                  <a:cxn ang="0">
                    <a:pos x="42" y="30"/>
                  </a:cxn>
                  <a:cxn ang="0">
                    <a:pos x="12" y="54"/>
                  </a:cxn>
                  <a:cxn ang="0">
                    <a:pos x="6" y="72"/>
                  </a:cxn>
                  <a:cxn ang="0">
                    <a:pos x="0" y="90"/>
                  </a:cxn>
                  <a:cxn ang="0">
                    <a:pos x="6" y="108"/>
                  </a:cxn>
                  <a:cxn ang="0">
                    <a:pos x="12" y="126"/>
                  </a:cxn>
                  <a:cxn ang="0">
                    <a:pos x="42" y="156"/>
                  </a:cxn>
                  <a:cxn ang="0">
                    <a:pos x="90" y="180"/>
                  </a:cxn>
                  <a:cxn ang="0">
                    <a:pos x="150" y="186"/>
                  </a:cxn>
                  <a:cxn ang="0">
                    <a:pos x="209" y="180"/>
                  </a:cxn>
                  <a:cxn ang="0">
                    <a:pos x="257" y="156"/>
                  </a:cxn>
                  <a:cxn ang="0">
                    <a:pos x="287" y="126"/>
                  </a:cxn>
                  <a:cxn ang="0">
                    <a:pos x="299" y="108"/>
                  </a:cxn>
                  <a:cxn ang="0">
                    <a:pos x="299" y="90"/>
                  </a:cxn>
                  <a:cxn ang="0">
                    <a:pos x="299" y="72"/>
                  </a:cxn>
                  <a:cxn ang="0">
                    <a:pos x="287" y="54"/>
                  </a:cxn>
                  <a:cxn ang="0">
                    <a:pos x="257" y="30"/>
                  </a:cxn>
                  <a:cxn ang="0">
                    <a:pos x="209" y="6"/>
                  </a:cxn>
                  <a:cxn ang="0">
                    <a:pos x="150" y="0"/>
                  </a:cxn>
                  <a:cxn ang="0">
                    <a:pos x="150" y="0"/>
                  </a:cxn>
                  <a:cxn ang="0">
                    <a:pos x="150" y="180"/>
                  </a:cxn>
                  <a:cxn ang="0">
                    <a:pos x="96" y="174"/>
                  </a:cxn>
                  <a:cxn ang="0">
                    <a:pos x="48" y="156"/>
                  </a:cxn>
                  <a:cxn ang="0">
                    <a:pos x="18" y="126"/>
                  </a:cxn>
                  <a:cxn ang="0">
                    <a:pos x="12" y="108"/>
                  </a:cxn>
                  <a:cxn ang="0">
                    <a:pos x="6" y="90"/>
                  </a:cxn>
                  <a:cxn ang="0">
                    <a:pos x="12" y="72"/>
                  </a:cxn>
                  <a:cxn ang="0">
                    <a:pos x="18" y="54"/>
                  </a:cxn>
                  <a:cxn ang="0">
                    <a:pos x="48" y="30"/>
                  </a:cxn>
                  <a:cxn ang="0">
                    <a:pos x="96" y="12"/>
                  </a:cxn>
                  <a:cxn ang="0">
                    <a:pos x="150" y="6"/>
                  </a:cxn>
                  <a:cxn ang="0">
                    <a:pos x="203" y="12"/>
                  </a:cxn>
                  <a:cxn ang="0">
                    <a:pos x="251" y="30"/>
                  </a:cxn>
                  <a:cxn ang="0">
                    <a:pos x="281" y="54"/>
                  </a:cxn>
                  <a:cxn ang="0">
                    <a:pos x="293" y="72"/>
                  </a:cxn>
                  <a:cxn ang="0">
                    <a:pos x="293" y="90"/>
                  </a:cxn>
                  <a:cxn ang="0">
                    <a:pos x="293" y="108"/>
                  </a:cxn>
                  <a:cxn ang="0">
                    <a:pos x="281" y="126"/>
                  </a:cxn>
                  <a:cxn ang="0">
                    <a:pos x="251" y="156"/>
                  </a:cxn>
                  <a:cxn ang="0">
                    <a:pos x="203" y="174"/>
                  </a:cxn>
                  <a:cxn ang="0">
                    <a:pos x="150" y="180"/>
                  </a:cxn>
                  <a:cxn ang="0">
                    <a:pos x="150" y="180"/>
                  </a:cxn>
                </a:cxnLst>
                <a:rect l="0" t="0" r="r" b="b"/>
                <a:pathLst>
                  <a:path w="299" h="186">
                    <a:moveTo>
                      <a:pt x="150" y="0"/>
                    </a:moveTo>
                    <a:lnTo>
                      <a:pt x="90" y="6"/>
                    </a:lnTo>
                    <a:lnTo>
                      <a:pt x="42" y="30"/>
                    </a:lnTo>
                    <a:lnTo>
                      <a:pt x="12" y="54"/>
                    </a:lnTo>
                    <a:lnTo>
                      <a:pt x="6" y="72"/>
                    </a:lnTo>
                    <a:lnTo>
                      <a:pt x="0" y="90"/>
                    </a:lnTo>
                    <a:lnTo>
                      <a:pt x="6" y="108"/>
                    </a:lnTo>
                    <a:lnTo>
                      <a:pt x="12" y="126"/>
                    </a:lnTo>
                    <a:lnTo>
                      <a:pt x="42" y="156"/>
                    </a:lnTo>
                    <a:lnTo>
                      <a:pt x="90" y="180"/>
                    </a:lnTo>
                    <a:lnTo>
                      <a:pt x="150" y="186"/>
                    </a:lnTo>
                    <a:lnTo>
                      <a:pt x="209" y="180"/>
                    </a:lnTo>
                    <a:lnTo>
                      <a:pt x="257" y="156"/>
                    </a:lnTo>
                    <a:lnTo>
                      <a:pt x="287" y="126"/>
                    </a:lnTo>
                    <a:lnTo>
                      <a:pt x="299" y="108"/>
                    </a:lnTo>
                    <a:lnTo>
                      <a:pt x="299" y="90"/>
                    </a:lnTo>
                    <a:lnTo>
                      <a:pt x="299" y="72"/>
                    </a:lnTo>
                    <a:lnTo>
                      <a:pt x="287" y="54"/>
                    </a:lnTo>
                    <a:lnTo>
                      <a:pt x="257" y="30"/>
                    </a:lnTo>
                    <a:lnTo>
                      <a:pt x="209" y="6"/>
                    </a:lnTo>
                    <a:lnTo>
                      <a:pt x="150" y="0"/>
                    </a:lnTo>
                    <a:lnTo>
                      <a:pt x="150" y="0"/>
                    </a:lnTo>
                    <a:close/>
                    <a:moveTo>
                      <a:pt x="150" y="180"/>
                    </a:moveTo>
                    <a:lnTo>
                      <a:pt x="96" y="174"/>
                    </a:lnTo>
                    <a:lnTo>
                      <a:pt x="48" y="156"/>
                    </a:lnTo>
                    <a:lnTo>
                      <a:pt x="18" y="126"/>
                    </a:lnTo>
                    <a:lnTo>
                      <a:pt x="12" y="108"/>
                    </a:lnTo>
                    <a:lnTo>
                      <a:pt x="6" y="90"/>
                    </a:lnTo>
                    <a:lnTo>
                      <a:pt x="12" y="72"/>
                    </a:lnTo>
                    <a:lnTo>
                      <a:pt x="18" y="54"/>
                    </a:lnTo>
                    <a:lnTo>
                      <a:pt x="48" y="30"/>
                    </a:lnTo>
                    <a:lnTo>
                      <a:pt x="96" y="12"/>
                    </a:lnTo>
                    <a:lnTo>
                      <a:pt x="150" y="6"/>
                    </a:lnTo>
                    <a:lnTo>
                      <a:pt x="203" y="12"/>
                    </a:lnTo>
                    <a:lnTo>
                      <a:pt x="251" y="30"/>
                    </a:lnTo>
                    <a:lnTo>
                      <a:pt x="281" y="54"/>
                    </a:lnTo>
                    <a:lnTo>
                      <a:pt x="293" y="72"/>
                    </a:lnTo>
                    <a:lnTo>
                      <a:pt x="293" y="90"/>
                    </a:lnTo>
                    <a:lnTo>
                      <a:pt x="293" y="108"/>
                    </a:lnTo>
                    <a:lnTo>
                      <a:pt x="281" y="126"/>
                    </a:lnTo>
                    <a:lnTo>
                      <a:pt x="251" y="156"/>
                    </a:lnTo>
                    <a:lnTo>
                      <a:pt x="203" y="174"/>
                    </a:lnTo>
                    <a:lnTo>
                      <a:pt x="150" y="180"/>
                    </a:lnTo>
                    <a:lnTo>
                      <a:pt x="150" y="18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sp>
            <p:nvSpPr>
              <p:cNvPr id="67637" name="Oval 53"/>
              <p:cNvSpPr>
                <a:spLocks noChangeArrowheads="1"/>
              </p:cNvSpPr>
              <p:nvPr/>
            </p:nvSpPr>
            <p:spPr bwMode="hidden">
              <a:xfrm>
                <a:off x="3910" y="3948"/>
                <a:ext cx="84" cy="53"/>
              </a:xfrm>
              <a:prstGeom prst="ellipse">
                <a:avLst/>
              </a:prstGeom>
              <a:gradFill rotWithShape="0">
                <a:gsLst>
                  <a:gs pos="0">
                    <a:schemeClr val="accent1">
                      <a:gamma/>
                      <a:shade val="94118"/>
                      <a:invGamma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dirty="0">
                  <a:latin typeface="Arial" pitchFamily="-107" charset="0"/>
                </a:endParaRPr>
              </a:p>
            </p:txBody>
          </p:sp>
          <p:grpSp>
            <p:nvGrpSpPr>
              <p:cNvPr id="1075" name="Group 54"/>
              <p:cNvGrpSpPr>
                <a:grpSpLocks/>
              </p:cNvGrpSpPr>
              <p:nvPr userDrawn="1"/>
            </p:nvGrpSpPr>
            <p:grpSpPr bwMode="auto">
              <a:xfrm>
                <a:off x="4546" y="3608"/>
                <a:ext cx="518" cy="319"/>
                <a:chOff x="4546" y="3608"/>
                <a:chExt cx="518" cy="319"/>
              </a:xfrm>
            </p:grpSpPr>
            <p:sp>
              <p:nvSpPr>
                <p:cNvPr id="67639" name="Oval 55"/>
                <p:cNvSpPr>
                  <a:spLocks noChangeArrowheads="1"/>
                </p:cNvSpPr>
                <p:nvPr/>
              </p:nvSpPr>
              <p:spPr bwMode="hidden">
                <a:xfrm>
                  <a:off x="4546" y="3608"/>
                  <a:ext cx="518" cy="31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0" name="Oval 56"/>
                <p:cNvSpPr>
                  <a:spLocks noChangeArrowheads="1"/>
                </p:cNvSpPr>
                <p:nvPr/>
              </p:nvSpPr>
              <p:spPr bwMode="hidden">
                <a:xfrm>
                  <a:off x="4578" y="3630"/>
                  <a:ext cx="446" cy="27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tint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1" name="Oval 57"/>
                <p:cNvSpPr>
                  <a:spLocks noChangeArrowheads="1"/>
                </p:cNvSpPr>
                <p:nvPr/>
              </p:nvSpPr>
              <p:spPr bwMode="hidden">
                <a:xfrm>
                  <a:off x="4610" y="3650"/>
                  <a:ext cx="386" cy="233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2" name="Oval 58"/>
                <p:cNvSpPr>
                  <a:spLocks noChangeArrowheads="1"/>
                </p:cNvSpPr>
                <p:nvPr/>
              </p:nvSpPr>
              <p:spPr bwMode="hidden">
                <a:xfrm>
                  <a:off x="4654" y="3678"/>
                  <a:ext cx="298" cy="17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4118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3" name="Oval 59"/>
                <p:cNvSpPr>
                  <a:spLocks noChangeArrowheads="1"/>
                </p:cNvSpPr>
                <p:nvPr/>
              </p:nvSpPr>
              <p:spPr bwMode="hidden">
                <a:xfrm>
                  <a:off x="4690" y="3698"/>
                  <a:ext cx="222" cy="139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accent1">
                        <a:gamma/>
                        <a:shade val="94118"/>
                        <a:invGamma/>
                      </a:schemeClr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4" name="Oval 60"/>
                <p:cNvSpPr>
                  <a:spLocks noChangeArrowheads="1"/>
                </p:cNvSpPr>
                <p:nvPr/>
              </p:nvSpPr>
              <p:spPr bwMode="hidden">
                <a:xfrm>
                  <a:off x="4738" y="3728"/>
                  <a:ext cx="126" cy="81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>
                        <a:gamma/>
                        <a:shade val="96863"/>
                        <a:invGamma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  <p:grpSp>
            <p:nvGrpSpPr>
              <p:cNvPr id="1076" name="Group 61"/>
              <p:cNvGrpSpPr>
                <a:grpSpLocks/>
              </p:cNvGrpSpPr>
              <p:nvPr userDrawn="1"/>
            </p:nvGrpSpPr>
            <p:grpSpPr bwMode="auto">
              <a:xfrm>
                <a:off x="5381" y="3085"/>
                <a:ext cx="227" cy="132"/>
                <a:chOff x="5381" y="3085"/>
                <a:chExt cx="227" cy="132"/>
              </a:xfrm>
            </p:grpSpPr>
            <p:sp>
              <p:nvSpPr>
                <p:cNvPr id="67646" name="Oval 62"/>
                <p:cNvSpPr>
                  <a:spLocks noChangeArrowheads="1"/>
                </p:cNvSpPr>
                <p:nvPr/>
              </p:nvSpPr>
              <p:spPr bwMode="hidden">
                <a:xfrm>
                  <a:off x="5381" y="3085"/>
                  <a:ext cx="227" cy="13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7" name="Oval 63"/>
                <p:cNvSpPr>
                  <a:spLocks noChangeArrowheads="1"/>
                </p:cNvSpPr>
                <p:nvPr/>
              </p:nvSpPr>
              <p:spPr bwMode="hidden">
                <a:xfrm>
                  <a:off x="5403" y="3099"/>
                  <a:ext cx="182" cy="10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8" name="Oval 64"/>
                <p:cNvSpPr>
                  <a:spLocks noChangeArrowheads="1"/>
                </p:cNvSpPr>
                <p:nvPr/>
              </p:nvSpPr>
              <p:spPr bwMode="hidden">
                <a:xfrm>
                  <a:off x="5431" y="3109"/>
                  <a:ext cx="125" cy="82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bg1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  <p:sp>
              <p:nvSpPr>
                <p:cNvPr id="67649" name="Oval 65"/>
                <p:cNvSpPr>
                  <a:spLocks noChangeArrowheads="1"/>
                </p:cNvSpPr>
                <p:nvPr/>
              </p:nvSpPr>
              <p:spPr bwMode="hidden">
                <a:xfrm>
                  <a:off x="5458" y="3125"/>
                  <a:ext cx="73" cy="47"/>
                </a:xfrm>
                <a:prstGeom prst="ellipse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en-US" dirty="0">
                    <a:latin typeface="Arial" pitchFamily="-107" charset="0"/>
                  </a:endParaRPr>
                </a:p>
              </p:txBody>
            </p:sp>
          </p:grpSp>
        </p:grpSp>
      </p:grpSp>
      <p:sp>
        <p:nvSpPr>
          <p:cNvPr id="67650" name="Rectangle 66"/>
          <p:cNvSpPr>
            <a:spLocks noGrp="1" noChangeArrowheads="1"/>
          </p:cNvSpPr>
          <p:nvPr>
            <p:ph type="title"/>
          </p:nvPr>
        </p:nvSpPr>
        <p:spPr bwMode="black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7651" name="Rectangle 6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652" name="Rectangle 68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653" name="Rectangle 6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-107" charset="0"/>
              </a:defRPr>
            </a:lvl1pPr>
          </a:lstStyle>
          <a:p>
            <a:pPr>
              <a:defRPr/>
            </a:pPr>
            <a:fld id="{4E9D2DB3-D509-2747-8354-8E60E7FBE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7654" name="Rectangle 70"/>
          <p:cNvSpPr>
            <a:spLocks noGrp="1" noChangeArrowheads="1"/>
          </p:cNvSpPr>
          <p:nvPr>
            <p:ph type="body" idx="1"/>
          </p:nvPr>
        </p:nvSpPr>
        <p:spPr bwMode="black">
          <a:xfrm>
            <a:off x="457200" y="1676400"/>
            <a:ext cx="8229600" cy="445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35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-84" charset="2"/>
        <a:buChar char="Ø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itchFamily="-84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-84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792163" y="39688"/>
            <a:ext cx="757078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2163" y="1762125"/>
            <a:ext cx="7570787" cy="42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5162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mtClean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AB2AE3DE-C085-3E4F-9F49-2111C24E15D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dirty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</p:sldLayoutIdLst>
  <p:txStyles>
    <p:titleStyle>
      <a:lvl1pPr algn="ctr" rtl="0" fontAlgn="base">
        <a:lnSpc>
          <a:spcPts val="6000"/>
        </a:lnSpc>
        <a:spcBef>
          <a:spcPct val="0"/>
        </a:spcBef>
        <a:spcAft>
          <a:spcPct val="0"/>
        </a:spcAft>
        <a:defRPr sz="54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2pPr>
      <a:lvl3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3pPr>
      <a:lvl4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4pPr>
      <a:lvl5pPr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5pPr>
      <a:lvl6pPr marL="4572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6pPr>
      <a:lvl7pPr marL="9144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7pPr>
      <a:lvl8pPr marL="13716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8pPr>
      <a:lvl9pPr marL="1828800" algn="ctr" rtl="0" fontAlgn="base">
        <a:lnSpc>
          <a:spcPts val="60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Candara" pitchFamily="-84" charset="0"/>
          <a:ea typeface="ＭＳ Ｐゴシック" pitchFamily="-84" charset="-128"/>
          <a:cs typeface="ＭＳ Ｐゴシック" pitchFamily="-84" charset="-128"/>
        </a:defRPr>
      </a:lvl9pPr>
    </p:titleStyle>
    <p:bodyStyle>
      <a:lvl1pPr marL="342900" indent="-342900" algn="l" rtl="0" fontAlgn="base">
        <a:spcBef>
          <a:spcPts val="24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800" kern="1200">
          <a:solidFill>
            <a:schemeClr val="tx2"/>
          </a:solidFill>
          <a:latin typeface="+mn-lt"/>
          <a:ea typeface="ＭＳ Ｐゴシック" pitchFamily="-84" charset="-128"/>
          <a:cs typeface="ＭＳ Ｐゴシック" pitchFamily="-84" charset="-128"/>
        </a:defRPr>
      </a:lvl1pPr>
      <a:lvl2pPr marL="6858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6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2pPr>
      <a:lvl3pPr marL="10350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4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3pPr>
      <a:lvl4pPr marL="1371600" indent="-336550" algn="l" rtl="0" fontAlgn="base">
        <a:spcBef>
          <a:spcPts val="600"/>
        </a:spcBef>
        <a:spcAft>
          <a:spcPct val="0"/>
        </a:spcAft>
        <a:buClr>
          <a:schemeClr val="tx2"/>
        </a:buClr>
        <a:buFont typeface="Candara" pitchFamily="-84" charset="0"/>
        <a:buChar char="•"/>
        <a:defRPr sz="22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4pPr>
      <a:lvl5pPr marL="1720850" indent="-349250" algn="l" rtl="0" fontAlgn="base">
        <a:spcBef>
          <a:spcPts val="600"/>
        </a:spcBef>
        <a:spcAft>
          <a:spcPct val="0"/>
        </a:spcAft>
        <a:buClr>
          <a:srgbClr val="BAABE3"/>
        </a:buClr>
        <a:buFont typeface="Candara" pitchFamily="-84" charset="0"/>
        <a:buChar char="•"/>
        <a:defRPr sz="2000" kern="1200">
          <a:solidFill>
            <a:schemeClr val="tx2"/>
          </a:solidFill>
          <a:latin typeface="+mn-lt"/>
          <a:ea typeface="ＭＳ Ｐゴシック" pitchFamily="-8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Part a: Prime </a:t>
            </a:r>
            <a:r>
              <a:rPr lang="en-AU" dirty="0" smtClean="0"/>
              <a:t>Numbers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Prime numbers only have divisors of 1 and itself 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</a:rPr>
              <a:t>They cannot be written as a product of other numbers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sz="3100" b="1" dirty="0" smtClean="0">
                <a:solidFill>
                  <a:srgbClr val="FF0000"/>
                </a:solidFill>
                <a:ea typeface="+mn-ea"/>
                <a:cs typeface="+mn-cs"/>
              </a:rPr>
              <a:t>Prime numbers are central to number theory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 Any integer a &gt; 1 can be factored in a unique way as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	a = </a:t>
            </a:r>
            <a:r>
              <a:rPr lang="en-US" dirty="0" err="1" smtClean="0"/>
              <a:t>p</a:t>
            </a:r>
            <a:r>
              <a:rPr lang="en-US" baseline="-25000" dirty="0" err="1" smtClean="0"/>
              <a:t>1</a:t>
            </a:r>
            <a:r>
              <a:rPr lang="en-US" dirty="0" smtClean="0"/>
              <a:t> </a:t>
            </a:r>
            <a:r>
              <a:rPr lang="en-US" sz="2857" baseline="30000" dirty="0" err="1" smtClean="0"/>
              <a:t>a1</a:t>
            </a:r>
            <a:r>
              <a:rPr lang="en-US" sz="2857" baseline="30000" dirty="0" smtClean="0"/>
              <a:t> </a:t>
            </a:r>
            <a:r>
              <a:rPr lang="en-US" dirty="0" smtClean="0">
                <a:ea typeface="+mn-ea"/>
                <a:cs typeface="+mn-cs"/>
              </a:rPr>
              <a:t>* p</a:t>
            </a:r>
            <a:r>
              <a:rPr lang="en-US" baseline="-25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sz="2857" baseline="30000" dirty="0" smtClean="0">
                <a:ea typeface="+mn-ea"/>
                <a:cs typeface="+mn-cs"/>
              </a:rPr>
              <a:t>a2</a:t>
            </a:r>
            <a:r>
              <a:rPr lang="en-US" dirty="0" smtClean="0">
                <a:ea typeface="+mn-ea"/>
                <a:cs typeface="+mn-cs"/>
              </a:rPr>
              <a:t> * . . . * p</a:t>
            </a:r>
            <a:r>
              <a:rPr lang="en-US" baseline="-25000" dirty="0" smtClean="0">
                <a:ea typeface="+mn-ea"/>
                <a:cs typeface="+mn-cs"/>
              </a:rPr>
              <a:t>p1</a:t>
            </a:r>
            <a:r>
              <a:rPr lang="en-US" dirty="0" smtClean="0">
                <a:ea typeface="+mn-ea"/>
                <a:cs typeface="+mn-cs"/>
              </a:rPr>
              <a:t> </a:t>
            </a:r>
            <a:r>
              <a:rPr lang="en-US" baseline="30000" dirty="0" smtClean="0">
                <a:ea typeface="+mn-ea"/>
                <a:cs typeface="+mn-cs"/>
              </a:rPr>
              <a:t>a1</a:t>
            </a:r>
            <a:r>
              <a:rPr lang="en-US" dirty="0" smtClean="0">
                <a:ea typeface="+mn-ea"/>
                <a:cs typeface="+mn-cs"/>
              </a:rPr>
              <a:t> 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where p</a:t>
            </a:r>
            <a:r>
              <a:rPr lang="en-US" sz="2839" baseline="-25000" dirty="0" smtClean="0">
                <a:ea typeface="+mn-ea"/>
                <a:cs typeface="+mn-cs"/>
              </a:rPr>
              <a:t>1</a:t>
            </a:r>
            <a:r>
              <a:rPr lang="en-US" dirty="0" smtClean="0">
                <a:ea typeface="+mn-ea"/>
                <a:cs typeface="+mn-cs"/>
              </a:rPr>
              <a:t> &lt; p</a:t>
            </a:r>
            <a:r>
              <a:rPr lang="en-US" sz="2839" baseline="-25000" dirty="0" smtClean="0">
                <a:ea typeface="+mn-ea"/>
                <a:cs typeface="+mn-cs"/>
              </a:rPr>
              <a:t>2</a:t>
            </a:r>
            <a:r>
              <a:rPr lang="en-US" dirty="0" smtClean="0">
                <a:ea typeface="+mn-ea"/>
                <a:cs typeface="+mn-cs"/>
              </a:rPr>
              <a:t> &lt; . . .  &lt; p</a:t>
            </a:r>
            <a:r>
              <a:rPr lang="en-US" sz="2839" baseline="-25000" dirty="0" smtClean="0">
                <a:ea typeface="+mn-ea"/>
                <a:cs typeface="+mn-cs"/>
              </a:rPr>
              <a:t>t</a:t>
            </a:r>
            <a:r>
              <a:rPr lang="en-US" dirty="0" smtClean="0">
                <a:ea typeface="+mn-ea"/>
                <a:cs typeface="+mn-cs"/>
              </a:rPr>
              <a:t>  are prime numbers and where each a</a:t>
            </a:r>
            <a:r>
              <a:rPr lang="en-US" sz="2839" baseline="-25000" dirty="0" smtClean="0">
                <a:ea typeface="+mn-ea"/>
                <a:cs typeface="+mn-cs"/>
              </a:rPr>
              <a:t>i</a:t>
            </a:r>
            <a:r>
              <a:rPr lang="en-US" dirty="0" smtClean="0">
                <a:ea typeface="+mn-ea"/>
                <a:cs typeface="+mn-cs"/>
              </a:rPr>
              <a:t>  is a positive integer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This is known as the fundamental theorem of arithmetic: </a:t>
            </a:r>
            <a:r>
              <a:rPr lang="en-GB" b="1" dirty="0"/>
              <a:t>every </a:t>
            </a:r>
            <a:r>
              <a:rPr lang="en-GB" b="1" dirty="0" smtClean="0"/>
              <a:t>integer greater than 1 either</a:t>
            </a:r>
            <a:r>
              <a:rPr lang="en-GB" b="1" dirty="0"/>
              <a:t> is prime itself or is the product of a unique combination of prime numbers</a:t>
            </a:r>
            <a:endParaRPr lang="en-AU" b="1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Computing the private key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500856" y="1628800"/>
            <a:ext cx="81534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The private key </a:t>
            </a:r>
            <a:r>
              <a:rPr lang="en-GB" altLang="en-US" sz="2400" b="1" dirty="0">
                <a:cs typeface="Arial" panose="020B0604020202020204" pitchFamily="34" charset="0"/>
              </a:rPr>
              <a:t>d</a:t>
            </a:r>
            <a:r>
              <a:rPr lang="en-GB" altLang="en-US" sz="2400" dirty="0">
                <a:cs typeface="Arial" panose="020B0604020202020204" pitchFamily="34" charset="0"/>
              </a:rPr>
              <a:t> is computed to be the unique inverse of </a:t>
            </a:r>
            <a:r>
              <a:rPr lang="en-GB" altLang="en-US" sz="2400" b="1" dirty="0">
                <a:cs typeface="Arial" panose="020B0604020202020204" pitchFamily="34" charset="0"/>
              </a:rPr>
              <a:t>e</a:t>
            </a:r>
            <a:r>
              <a:rPr lang="en-GB" altLang="en-US" sz="2400" dirty="0">
                <a:cs typeface="Arial" panose="020B0604020202020204" pitchFamily="34" charset="0"/>
              </a:rPr>
              <a:t> modulo (</a:t>
            </a:r>
            <a:r>
              <a:rPr lang="en-GB" altLang="en-US" sz="2400" b="1" dirty="0">
                <a:cs typeface="Arial" panose="020B0604020202020204" pitchFamily="34" charset="0"/>
              </a:rPr>
              <a:t>p</a:t>
            </a:r>
            <a:r>
              <a:rPr lang="en-GB" altLang="en-US" sz="2400" dirty="0">
                <a:cs typeface="Arial" panose="020B0604020202020204" pitchFamily="34" charset="0"/>
              </a:rPr>
              <a:t>-1)(</a:t>
            </a:r>
            <a:r>
              <a:rPr lang="en-GB" altLang="en-US" sz="2400" b="1" dirty="0">
                <a:cs typeface="Arial" panose="020B0604020202020204" pitchFamily="34" charset="0"/>
              </a:rPr>
              <a:t>q</a:t>
            </a:r>
            <a:r>
              <a:rPr lang="en-GB" altLang="en-US" sz="2400" dirty="0">
                <a:cs typeface="Arial" panose="020B0604020202020204" pitchFamily="34" charset="0"/>
              </a:rPr>
              <a:t>-1).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In other words, </a:t>
            </a:r>
            <a:r>
              <a:rPr lang="en-GB" altLang="en-US" sz="2400" b="1" dirty="0">
                <a:cs typeface="Arial" panose="020B0604020202020204" pitchFamily="34" charset="0"/>
              </a:rPr>
              <a:t>d</a:t>
            </a:r>
            <a:r>
              <a:rPr lang="en-GB" altLang="en-US" sz="2400" dirty="0">
                <a:cs typeface="Arial" panose="020B0604020202020204" pitchFamily="34" charset="0"/>
              </a:rPr>
              <a:t> is the unique number less than (</a:t>
            </a:r>
            <a:r>
              <a:rPr lang="en-GB" altLang="en-US" sz="2400" b="1" dirty="0">
                <a:cs typeface="Arial" panose="020B0604020202020204" pitchFamily="34" charset="0"/>
              </a:rPr>
              <a:t>p</a:t>
            </a:r>
            <a:r>
              <a:rPr lang="en-GB" altLang="en-US" sz="2400" dirty="0">
                <a:cs typeface="Arial" panose="020B0604020202020204" pitchFamily="34" charset="0"/>
              </a:rPr>
              <a:t>-1)(</a:t>
            </a:r>
            <a:r>
              <a:rPr lang="en-GB" altLang="en-US" sz="2400" b="1" dirty="0">
                <a:cs typeface="Arial" panose="020B0604020202020204" pitchFamily="34" charset="0"/>
              </a:rPr>
              <a:t>q</a:t>
            </a:r>
            <a:r>
              <a:rPr lang="en-GB" altLang="en-US" sz="2400" dirty="0">
                <a:cs typeface="Arial" panose="020B0604020202020204" pitchFamily="34" charset="0"/>
              </a:rPr>
              <a:t>-1) that when multiplied by </a:t>
            </a:r>
            <a:r>
              <a:rPr lang="en-GB" altLang="en-US" sz="2400" b="1" dirty="0">
                <a:cs typeface="Arial" panose="020B0604020202020204" pitchFamily="34" charset="0"/>
              </a:rPr>
              <a:t>e</a:t>
            </a:r>
            <a:r>
              <a:rPr lang="en-GB" altLang="en-US" sz="2400" dirty="0">
                <a:cs typeface="Arial" panose="020B0604020202020204" pitchFamily="34" charset="0"/>
              </a:rPr>
              <a:t> gives you 1 modulo (</a:t>
            </a:r>
            <a:r>
              <a:rPr lang="en-GB" altLang="en-US" sz="2400" b="1" dirty="0">
                <a:cs typeface="Arial" panose="020B0604020202020204" pitchFamily="34" charset="0"/>
              </a:rPr>
              <a:t>p</a:t>
            </a:r>
            <a:r>
              <a:rPr lang="en-GB" altLang="en-US" sz="2400" dirty="0">
                <a:cs typeface="Arial" panose="020B0604020202020204" pitchFamily="34" charset="0"/>
              </a:rPr>
              <a:t>-1)(</a:t>
            </a:r>
            <a:r>
              <a:rPr lang="en-GB" altLang="en-US" sz="2400" b="1" dirty="0">
                <a:cs typeface="Arial" panose="020B0604020202020204" pitchFamily="34" charset="0"/>
              </a:rPr>
              <a:t>q</a:t>
            </a:r>
            <a:r>
              <a:rPr lang="en-GB" altLang="en-US" sz="2400" dirty="0">
                <a:cs typeface="Arial" panose="020B0604020202020204" pitchFamily="34" charset="0"/>
              </a:rPr>
              <a:t>-1).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cs typeface="Arial" panose="020B0604020202020204" pitchFamily="34" charset="0"/>
              </a:rPr>
              <a:t>Written mathematically: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 b="1" dirty="0" err="1">
                <a:solidFill>
                  <a:srgbClr val="FF0000"/>
                </a:solidFill>
                <a:cs typeface="Arial" panose="020B0604020202020204" pitchFamily="34" charset="0"/>
              </a:rPr>
              <a:t>ed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 = 1 mod (</a:t>
            </a:r>
            <a:r>
              <a:rPr lang="en-GB" alt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p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-1)(</a:t>
            </a:r>
            <a:r>
              <a:rPr lang="en-GB" altLang="en-US" sz="2400" b="1" dirty="0">
                <a:solidFill>
                  <a:srgbClr val="FF0000"/>
                </a:solidFill>
                <a:cs typeface="Arial" panose="020B0604020202020204" pitchFamily="34" charset="0"/>
              </a:rPr>
              <a:t>q</a:t>
            </a:r>
            <a:r>
              <a:rPr lang="en-GB" altLang="en-US" sz="2400" dirty="0">
                <a:solidFill>
                  <a:srgbClr val="FF0000"/>
                </a:solidFill>
                <a:cs typeface="Arial" panose="020B0604020202020204" pitchFamily="34" charset="0"/>
              </a:rPr>
              <a:t>-1)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endParaRPr lang="en-GB" altLang="en-US" sz="2400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cs typeface="Times New Roman" panose="02020603050405020304" pitchFamily="18" charset="0"/>
              </a:rPr>
              <a:t>The </a:t>
            </a:r>
            <a:r>
              <a:rPr lang="en-GB" altLang="en-US" sz="2400" b="1" dirty="0">
                <a:cs typeface="Times New Roman" panose="02020603050405020304" pitchFamily="18" charset="0"/>
              </a:rPr>
              <a:t>Euclidean Algorithm</a:t>
            </a:r>
            <a:r>
              <a:rPr lang="en-GB" altLang="en-US" sz="2400" dirty="0">
                <a:cs typeface="Times New Roman" panose="02020603050405020304" pitchFamily="18" charset="0"/>
              </a:rPr>
              <a:t> is the process that you need to follow in order to compute </a:t>
            </a:r>
            <a:r>
              <a:rPr lang="en-GB" altLang="en-US" sz="2400" b="1" dirty="0">
                <a:cs typeface="Times New Roman" panose="02020603050405020304" pitchFamily="18" charset="0"/>
              </a:rPr>
              <a:t>d</a:t>
            </a:r>
            <a:r>
              <a:rPr lang="en-GB" altLang="en-US" sz="2400" dirty="0"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5002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Choosing  e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15156" y="1628800"/>
            <a:ext cx="7924800" cy="466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cs typeface="Arial" panose="020B0604020202020204" pitchFamily="34" charset="0"/>
              </a:rPr>
              <a:t>Let’s consider p=3 and q=7. What choices of e are acceptable?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cs typeface="Arial" panose="020B0604020202020204" pitchFamily="34" charset="0"/>
              </a:rPr>
              <a:t>In this case (p-1)(q-1) = 2 x 6 = 12. Any suitable choice of e must have the property that there are no numbers that neatly divide into e and 12 except for 1. Let’s just try them all out: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>
                <a:cs typeface="Arial" panose="020B0604020202020204" pitchFamily="34" charset="0"/>
              </a:rPr>
              <a:t>e=2</a:t>
            </a:r>
            <a:r>
              <a:rPr lang="en-GB" altLang="en-US" sz="2000" dirty="0">
                <a:cs typeface="Arial" panose="020B0604020202020204" pitchFamily="34" charset="0"/>
              </a:rPr>
              <a:t>: this is no good, since 2 divides both e and 12. In fact this will be true for all multiples of 2 as well, so </a:t>
            </a:r>
            <a:r>
              <a:rPr lang="en-GB" altLang="en-US" sz="2000" b="1" dirty="0">
                <a:cs typeface="Arial" panose="020B0604020202020204" pitchFamily="34" charset="0"/>
              </a:rPr>
              <a:t>e=4</a:t>
            </a:r>
            <a:r>
              <a:rPr lang="en-GB" altLang="en-US" sz="2000" dirty="0">
                <a:cs typeface="Arial" panose="020B0604020202020204" pitchFamily="34" charset="0"/>
              </a:rPr>
              <a:t>, </a:t>
            </a:r>
            <a:r>
              <a:rPr lang="en-GB" altLang="en-US" sz="2000" b="1" dirty="0">
                <a:cs typeface="Arial" panose="020B0604020202020204" pitchFamily="34" charset="0"/>
              </a:rPr>
              <a:t>e=6</a:t>
            </a:r>
            <a:r>
              <a:rPr lang="en-GB" altLang="en-US" sz="2000" dirty="0">
                <a:cs typeface="Arial" panose="020B0604020202020204" pitchFamily="34" charset="0"/>
              </a:rPr>
              <a:t>, </a:t>
            </a:r>
            <a:r>
              <a:rPr lang="en-GB" altLang="en-US" sz="2000" b="1" dirty="0">
                <a:cs typeface="Arial" panose="020B0604020202020204" pitchFamily="34" charset="0"/>
              </a:rPr>
              <a:t>e=8</a:t>
            </a:r>
            <a:r>
              <a:rPr lang="en-GB" altLang="en-US" sz="2000" dirty="0">
                <a:cs typeface="Arial" panose="020B0604020202020204" pitchFamily="34" charset="0"/>
              </a:rPr>
              <a:t> and </a:t>
            </a:r>
            <a:r>
              <a:rPr lang="en-GB" altLang="en-US" sz="2000" b="1" dirty="0">
                <a:cs typeface="Arial" panose="020B0604020202020204" pitchFamily="34" charset="0"/>
              </a:rPr>
              <a:t>e=10</a:t>
            </a:r>
            <a:r>
              <a:rPr lang="en-GB" altLang="en-US" sz="2000" dirty="0">
                <a:cs typeface="Arial" panose="020B0604020202020204" pitchFamily="34" charset="0"/>
              </a:rPr>
              <a:t> are also not possible.</a:t>
            </a:r>
            <a:r>
              <a:rPr lang="en-GB" altLang="en-US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 dirty="0">
                <a:cs typeface="Arial" panose="020B0604020202020204" pitchFamily="34" charset="0"/>
              </a:rPr>
              <a:t>e=3</a:t>
            </a:r>
            <a:r>
              <a:rPr lang="en-GB" altLang="en-US" sz="2000" dirty="0">
                <a:cs typeface="Arial" panose="020B0604020202020204" pitchFamily="34" charset="0"/>
              </a:rPr>
              <a:t>: this is no good, since 3 divides both e and 12. In fact this will be true for all multiples of 3 as well, so </a:t>
            </a:r>
            <a:r>
              <a:rPr lang="en-GB" altLang="en-US" sz="2000" b="1" dirty="0">
                <a:cs typeface="Arial" panose="020B0604020202020204" pitchFamily="34" charset="0"/>
              </a:rPr>
              <a:t>e=6</a:t>
            </a:r>
            <a:r>
              <a:rPr lang="en-GB" altLang="en-US" sz="2000" dirty="0">
                <a:cs typeface="Arial" panose="020B0604020202020204" pitchFamily="34" charset="0"/>
              </a:rPr>
              <a:t> and </a:t>
            </a:r>
            <a:r>
              <a:rPr lang="en-GB" altLang="en-US" sz="2000" b="1" dirty="0">
                <a:cs typeface="Arial" panose="020B0604020202020204" pitchFamily="34" charset="0"/>
              </a:rPr>
              <a:t>e=9</a:t>
            </a:r>
            <a:r>
              <a:rPr lang="en-GB" altLang="en-US" sz="2000" dirty="0">
                <a:cs typeface="Arial" panose="020B0604020202020204" pitchFamily="34" charset="0"/>
              </a:rPr>
              <a:t> are also not possible.</a:t>
            </a:r>
            <a:r>
              <a:rPr lang="en-GB" altLang="en-US" sz="20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dirty="0">
                <a:cs typeface="Arial" panose="020B0604020202020204" pitchFamily="34" charset="0"/>
              </a:rPr>
              <a:t>The remaining choices are </a:t>
            </a:r>
            <a:r>
              <a:rPr lang="en-GB" altLang="en-US" sz="2000" b="1" dirty="0">
                <a:cs typeface="Arial" panose="020B0604020202020204" pitchFamily="34" charset="0"/>
              </a:rPr>
              <a:t>e=5, e=7 </a:t>
            </a:r>
            <a:r>
              <a:rPr lang="en-GB" altLang="en-US" sz="2000" dirty="0">
                <a:cs typeface="Arial" panose="020B0604020202020204" pitchFamily="34" charset="0"/>
              </a:rPr>
              <a:t>and</a:t>
            </a:r>
            <a:r>
              <a:rPr lang="en-GB" altLang="en-US" sz="2000" b="1" dirty="0">
                <a:cs typeface="Arial" panose="020B0604020202020204" pitchFamily="34" charset="0"/>
              </a:rPr>
              <a:t> e=11</a:t>
            </a:r>
            <a:r>
              <a:rPr lang="en-GB" altLang="en-US" sz="2000" dirty="0">
                <a:cs typeface="Arial" panose="020B0604020202020204" pitchFamily="34" charset="0"/>
              </a:rPr>
              <a:t>. Since in each case there is no number that divides into them and 12 other than 1, all these choices of e are possible.</a:t>
            </a:r>
            <a:endParaRPr lang="en-GB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9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Setting up RSA: example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92163" y="1772816"/>
            <a:ext cx="7467600" cy="4686300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187325" indent="-187325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63588" indent="-195263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Step 1: Let p = </a:t>
            </a:r>
            <a:r>
              <a:rPr lang="en-GB" altLang="en-US" sz="2000" b="1" dirty="0"/>
              <a:t>47</a:t>
            </a:r>
            <a:r>
              <a:rPr lang="en-GB" altLang="en-US" sz="2000" dirty="0"/>
              <a:t> and q = </a:t>
            </a:r>
            <a:r>
              <a:rPr lang="en-GB" altLang="en-US" sz="2000" b="1" dirty="0"/>
              <a:t>59</a:t>
            </a:r>
            <a:r>
              <a:rPr lang="en-GB" altLang="en-US" sz="2000" dirty="0"/>
              <a:t>.  Thus n = </a:t>
            </a:r>
            <a:r>
              <a:rPr lang="en-GB" altLang="en-US" sz="2000" b="1" dirty="0"/>
              <a:t>47</a:t>
            </a:r>
            <a:r>
              <a:rPr lang="en-GB" altLang="en-US" sz="2000" dirty="0"/>
              <a:t> x </a:t>
            </a:r>
            <a:r>
              <a:rPr lang="en-GB" altLang="en-US" sz="2000" b="1" dirty="0"/>
              <a:t>59</a:t>
            </a:r>
            <a:r>
              <a:rPr lang="en-GB" altLang="en-US" sz="2000" dirty="0"/>
              <a:t> = </a:t>
            </a:r>
            <a:r>
              <a:rPr lang="en-GB" altLang="en-US" sz="2000" b="1" dirty="0"/>
              <a:t>2773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   Step 2: Select e = </a:t>
            </a:r>
            <a:r>
              <a:rPr lang="en-GB" altLang="en-US" sz="2000" b="1" dirty="0"/>
              <a:t>17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   Step 3: Publish (</a:t>
            </a:r>
            <a:r>
              <a:rPr lang="en-GB" altLang="en-US" sz="2000" dirty="0" err="1"/>
              <a:t>n,e</a:t>
            </a:r>
            <a:r>
              <a:rPr lang="en-GB" altLang="en-US" sz="2000" dirty="0"/>
              <a:t>) = (</a:t>
            </a:r>
            <a:r>
              <a:rPr lang="en-GB" altLang="en-US" sz="2000" b="1" dirty="0"/>
              <a:t>2773</a:t>
            </a:r>
            <a:r>
              <a:rPr lang="en-GB" altLang="en-US" sz="2000" dirty="0"/>
              <a:t>, </a:t>
            </a:r>
            <a:r>
              <a:rPr lang="en-GB" altLang="en-US" sz="2000" b="1" dirty="0"/>
              <a:t>17</a:t>
            </a:r>
            <a:r>
              <a:rPr lang="en-GB" altLang="en-US" sz="20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   Step 4: (p-1) x (q-1) = </a:t>
            </a:r>
            <a:r>
              <a:rPr lang="en-GB" altLang="en-US" sz="2000" b="1" dirty="0"/>
              <a:t>46</a:t>
            </a:r>
            <a:r>
              <a:rPr lang="en-GB" altLang="en-US" sz="2000" dirty="0"/>
              <a:t> x </a:t>
            </a:r>
            <a:r>
              <a:rPr lang="en-GB" altLang="en-US" sz="2000" b="1" dirty="0"/>
              <a:t>58</a:t>
            </a:r>
            <a:r>
              <a:rPr lang="en-GB" altLang="en-US" sz="2000" dirty="0"/>
              <a:t> = </a:t>
            </a:r>
            <a:r>
              <a:rPr lang="en-GB" altLang="en-US" sz="2000" b="1" dirty="0"/>
              <a:t>2668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	  Use the Euclidean Algorithm to compute the modular 	  inverse of </a:t>
            </a:r>
            <a:r>
              <a:rPr lang="en-GB" altLang="en-US" sz="2000" b="1" dirty="0"/>
              <a:t>17</a:t>
            </a:r>
            <a:r>
              <a:rPr lang="en-GB" altLang="en-US" sz="2000" dirty="0"/>
              <a:t> modulo </a:t>
            </a:r>
            <a:r>
              <a:rPr lang="en-GB" altLang="en-US" sz="2000" b="1" dirty="0"/>
              <a:t>2668</a:t>
            </a:r>
            <a:r>
              <a:rPr lang="en-GB" altLang="en-US" sz="2000" dirty="0"/>
              <a:t>. The result is d = </a:t>
            </a:r>
            <a:r>
              <a:rPr lang="en-GB" altLang="en-US" sz="2000" b="1" dirty="0"/>
              <a:t>157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	  &lt;&lt; Check: </a:t>
            </a:r>
            <a:r>
              <a:rPr lang="en-GB" altLang="en-US" sz="2000" b="1" dirty="0"/>
              <a:t>17</a:t>
            </a:r>
            <a:r>
              <a:rPr lang="en-GB" altLang="en-US" sz="2000" dirty="0"/>
              <a:t> x </a:t>
            </a:r>
            <a:r>
              <a:rPr lang="en-GB" altLang="en-US" sz="2000" b="1" dirty="0"/>
              <a:t>157</a:t>
            </a:r>
            <a:r>
              <a:rPr lang="en-GB" altLang="en-US" sz="2000" dirty="0"/>
              <a:t> = 2669 = 1(mod </a:t>
            </a:r>
            <a:r>
              <a:rPr lang="en-GB" altLang="en-US" sz="2000" b="1" dirty="0"/>
              <a:t>2668</a:t>
            </a:r>
            <a:r>
              <a:rPr lang="en-GB" altLang="en-US" sz="2000" dirty="0"/>
              <a:t>) &gt;&gt;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 Public key is 	(</a:t>
            </a:r>
            <a:r>
              <a:rPr lang="en-GB" altLang="en-US" sz="2000" b="1" dirty="0"/>
              <a:t>2773</a:t>
            </a:r>
            <a:r>
              <a:rPr lang="en-GB" altLang="en-US" sz="2000" dirty="0"/>
              <a:t>,</a:t>
            </a:r>
            <a:r>
              <a:rPr lang="en-GB" altLang="en-US" sz="2000" b="1" dirty="0"/>
              <a:t>17</a:t>
            </a:r>
            <a:r>
              <a:rPr lang="en-GB" altLang="en-US" sz="2000" dirty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 Private key is </a:t>
            </a:r>
            <a:r>
              <a:rPr lang="en-GB" altLang="en-US" sz="2000" b="1" dirty="0"/>
              <a:t>157</a:t>
            </a:r>
          </a:p>
        </p:txBody>
      </p:sp>
    </p:spTree>
    <p:extLst>
      <p:ext uri="{BB962C8B-B14F-4D97-AF65-F5344CB8AC3E}">
        <p14:creationId xmlns:p14="http://schemas.microsoft.com/office/powerpoint/2010/main" val="236356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Encryption and decryption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78486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cs typeface="Arial" panose="020B0604020202020204" pitchFamily="34" charset="0"/>
              </a:rPr>
              <a:t>The encryption process to obtain the ciphertext C from plaintext M is very simple: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cs typeface="Arial" panose="020B0604020202020204" pitchFamily="34" charset="0"/>
              </a:rPr>
              <a:t>C = M</a:t>
            </a:r>
            <a:r>
              <a:rPr lang="en-GB" altLang="en-US" sz="2400" baseline="30000">
                <a:cs typeface="Arial" panose="020B0604020202020204" pitchFamily="34" charset="0"/>
              </a:rPr>
              <a:t>e</a:t>
            </a:r>
            <a:r>
              <a:rPr lang="en-GB" altLang="en-US" sz="2400">
                <a:cs typeface="Arial" panose="020B0604020202020204" pitchFamily="34" charset="0"/>
              </a:rPr>
              <a:t> mod 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240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cs typeface="Arial" panose="020B0604020202020204" pitchFamily="34" charset="0"/>
              </a:rPr>
              <a:t>The decryption process is also simple: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cs typeface="Arial" panose="020B0604020202020204" pitchFamily="34" charset="0"/>
              </a:rPr>
              <a:t>M = C</a:t>
            </a:r>
            <a:r>
              <a:rPr lang="en-GB" altLang="en-US" sz="2400" baseline="30000">
                <a:cs typeface="Arial" panose="020B0604020202020204" pitchFamily="34" charset="0"/>
              </a:rPr>
              <a:t>d</a:t>
            </a:r>
            <a:r>
              <a:rPr lang="en-GB" altLang="en-US" sz="2400">
                <a:cs typeface="Arial" panose="020B0604020202020204" pitchFamily="34" charset="0"/>
              </a:rPr>
              <a:t> mod 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3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3600" smtClean="0"/>
              <a:t>Encryption and decryption: example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1110456" y="1844824"/>
            <a:ext cx="6934200" cy="5016758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endParaRPr lang="en-GB" altLang="en-US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  </a:t>
            </a:r>
            <a:r>
              <a:rPr lang="en-GB" altLang="en-US" sz="2000" b="1" dirty="0"/>
              <a:t>  Public key is 	(2773,17)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 dirty="0"/>
              <a:t>    Private key is 157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2000" b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b="1" dirty="0"/>
              <a:t>    Plaintext block represented as a number: M = 31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GB" altLang="en-US" sz="2000" b="1" dirty="0"/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2000" b="1" dirty="0"/>
              <a:t>    Encryption using Public Key: 	C = 31</a:t>
            </a:r>
            <a:r>
              <a:rPr lang="en-GB" altLang="en-US" sz="2000" b="1" baseline="30000" dirty="0"/>
              <a:t>17</a:t>
            </a:r>
            <a:r>
              <a:rPr lang="en-GB" altLang="en-US" sz="2000" b="1" dirty="0"/>
              <a:t> (mod 2773)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2000" b="1" dirty="0"/>
              <a:t>	  			   = 587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GB" altLang="en-US" sz="2000" b="1" dirty="0"/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2000" b="1" dirty="0"/>
              <a:t>    Decryption using Private Key: M  = 587</a:t>
            </a:r>
            <a:r>
              <a:rPr lang="en-GB" altLang="en-US" sz="2000" b="1" baseline="30000" dirty="0"/>
              <a:t>157</a:t>
            </a:r>
            <a:r>
              <a:rPr lang="en-GB" altLang="en-US" sz="2000" b="1" dirty="0"/>
              <a:t> (mod 2773)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GB" altLang="en-US" sz="2000" b="1" dirty="0"/>
              <a:t>				     = 31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endParaRPr lang="en-GB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4842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55" name="Text Box 35"/>
          <p:cNvSpPr txBox="1">
            <a:spLocks noChangeArrowheads="1"/>
          </p:cNvSpPr>
          <p:nvPr/>
        </p:nvSpPr>
        <p:spPr bwMode="auto">
          <a:xfrm>
            <a:off x="1619250" y="1412875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2</a:t>
            </a:r>
          </a:p>
        </p:txBody>
      </p:sp>
      <p:grpSp>
        <p:nvGrpSpPr>
          <p:cNvPr id="209954" name="Group 34"/>
          <p:cNvGrpSpPr>
            <a:grpSpLocks/>
          </p:cNvGrpSpPr>
          <p:nvPr/>
        </p:nvGrpSpPr>
        <p:grpSpPr bwMode="auto">
          <a:xfrm>
            <a:off x="323850" y="260350"/>
            <a:ext cx="8569325" cy="720725"/>
            <a:chOff x="204" y="164"/>
            <a:chExt cx="5398" cy="454"/>
          </a:xfrm>
        </p:grpSpPr>
        <p:sp>
          <p:nvSpPr>
            <p:cNvPr id="209930" name="Rectangle 10"/>
            <p:cNvSpPr>
              <a:spLocks noChangeArrowheads="1"/>
            </p:cNvSpPr>
            <p:nvPr/>
          </p:nvSpPr>
          <p:spPr bwMode="auto">
            <a:xfrm>
              <a:off x="204" y="164"/>
              <a:ext cx="5398" cy="45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9931" name="Text Box 11"/>
            <p:cNvSpPr txBox="1">
              <a:spLocks noChangeArrowheads="1"/>
            </p:cNvSpPr>
            <p:nvPr/>
          </p:nvSpPr>
          <p:spPr bwMode="auto">
            <a:xfrm>
              <a:off x="204" y="255"/>
              <a:ext cx="48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8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altLang="en-US" sz="2400" b="1" dirty="0" smtClean="0">
                  <a:solidFill>
                    <a:srgbClr val="99336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</a:t>
              </a:r>
              <a:r>
                <a:rPr lang="en-GB" altLang="en-US" sz="2400" b="1" dirty="0" smtClean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GB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Express </a:t>
              </a:r>
              <a:r>
                <a:rPr lang="en-GB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450</a:t>
              </a:r>
              <a:r>
                <a:rPr lang="en-GB" altLang="en-US" sz="2400" b="1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as a product of primes</a:t>
              </a:r>
              <a:endParaRPr lang="en-US" altLang="en-US" sz="2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209938" name="Object 18"/>
          <p:cNvGraphicFramePr>
            <a:graphicFrameLocks noChangeAspect="1"/>
          </p:cNvGraphicFramePr>
          <p:nvPr/>
        </p:nvGraphicFramePr>
        <p:xfrm>
          <a:off x="468313" y="4149725"/>
          <a:ext cx="305276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1193760" imgH="253800" progId="Equation.3">
                  <p:embed/>
                </p:oleObj>
              </mc:Choice>
              <mc:Fallback>
                <p:oleObj name="Equation" r:id="rId3" imgW="1193760" imgH="253800" progId="Equation.3">
                  <p:embed/>
                  <p:pic>
                    <p:nvPicPr>
                      <p:cNvPr id="20993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149725"/>
                        <a:ext cx="3052762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2DFFC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99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51" name="Line 31"/>
          <p:cNvSpPr>
            <a:spLocks noChangeShapeType="1"/>
          </p:cNvSpPr>
          <p:nvPr/>
        </p:nvSpPr>
        <p:spPr bwMode="auto">
          <a:xfrm>
            <a:off x="1979613" y="1484313"/>
            <a:ext cx="0" cy="2520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952" name="Line 32"/>
          <p:cNvSpPr>
            <a:spLocks noChangeShapeType="1"/>
          </p:cNvSpPr>
          <p:nvPr/>
        </p:nvSpPr>
        <p:spPr bwMode="auto">
          <a:xfrm>
            <a:off x="1619250" y="1844675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953" name="Text Box 33"/>
          <p:cNvSpPr txBox="1">
            <a:spLocks noChangeArrowheads="1"/>
          </p:cNvSpPr>
          <p:nvPr/>
        </p:nvSpPr>
        <p:spPr bwMode="auto">
          <a:xfrm>
            <a:off x="1979613" y="1412875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450</a:t>
            </a:r>
          </a:p>
        </p:txBody>
      </p:sp>
      <p:sp>
        <p:nvSpPr>
          <p:cNvPr id="209956" name="Text Box 36"/>
          <p:cNvSpPr txBox="1">
            <a:spLocks noChangeArrowheads="1"/>
          </p:cNvSpPr>
          <p:nvPr/>
        </p:nvSpPr>
        <p:spPr bwMode="auto">
          <a:xfrm>
            <a:off x="1979613" y="18303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225</a:t>
            </a:r>
          </a:p>
        </p:txBody>
      </p:sp>
      <p:sp>
        <p:nvSpPr>
          <p:cNvPr id="209957" name="Line 37"/>
          <p:cNvSpPr>
            <a:spLocks noChangeShapeType="1"/>
          </p:cNvSpPr>
          <p:nvPr/>
        </p:nvSpPr>
        <p:spPr bwMode="auto">
          <a:xfrm>
            <a:off x="1619250" y="2276475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958" name="Line 38"/>
          <p:cNvSpPr>
            <a:spLocks noChangeShapeType="1"/>
          </p:cNvSpPr>
          <p:nvPr/>
        </p:nvSpPr>
        <p:spPr bwMode="auto">
          <a:xfrm>
            <a:off x="1619250" y="2708275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959" name="Line 39"/>
          <p:cNvSpPr>
            <a:spLocks noChangeShapeType="1"/>
          </p:cNvSpPr>
          <p:nvPr/>
        </p:nvSpPr>
        <p:spPr bwMode="auto">
          <a:xfrm>
            <a:off x="1619250" y="3141663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960" name="Line 40"/>
          <p:cNvSpPr>
            <a:spLocks noChangeShapeType="1"/>
          </p:cNvSpPr>
          <p:nvPr/>
        </p:nvSpPr>
        <p:spPr bwMode="auto">
          <a:xfrm>
            <a:off x="1619250" y="3573463"/>
            <a:ext cx="11525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209961" name="Text Box 41"/>
          <p:cNvSpPr txBox="1">
            <a:spLocks noChangeArrowheads="1"/>
          </p:cNvSpPr>
          <p:nvPr/>
        </p:nvSpPr>
        <p:spPr bwMode="auto">
          <a:xfrm>
            <a:off x="1620838" y="1844675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5</a:t>
            </a:r>
          </a:p>
        </p:txBody>
      </p:sp>
      <p:sp>
        <p:nvSpPr>
          <p:cNvPr id="209962" name="Text Box 42"/>
          <p:cNvSpPr txBox="1">
            <a:spLocks noChangeArrowheads="1"/>
          </p:cNvSpPr>
          <p:nvPr/>
        </p:nvSpPr>
        <p:spPr bwMode="auto">
          <a:xfrm>
            <a:off x="2124075" y="2262188"/>
            <a:ext cx="93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45</a:t>
            </a:r>
          </a:p>
        </p:txBody>
      </p:sp>
      <p:sp>
        <p:nvSpPr>
          <p:cNvPr id="209963" name="Text Box 43"/>
          <p:cNvSpPr txBox="1">
            <a:spLocks noChangeArrowheads="1"/>
          </p:cNvSpPr>
          <p:nvPr/>
        </p:nvSpPr>
        <p:spPr bwMode="auto">
          <a:xfrm>
            <a:off x="1619250" y="2276475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5</a:t>
            </a:r>
          </a:p>
        </p:txBody>
      </p:sp>
      <p:sp>
        <p:nvSpPr>
          <p:cNvPr id="209964" name="Text Box 44"/>
          <p:cNvSpPr txBox="1">
            <a:spLocks noChangeArrowheads="1"/>
          </p:cNvSpPr>
          <p:nvPr/>
        </p:nvSpPr>
        <p:spPr bwMode="auto">
          <a:xfrm>
            <a:off x="2268538" y="2708275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9</a:t>
            </a:r>
          </a:p>
        </p:txBody>
      </p:sp>
      <p:sp>
        <p:nvSpPr>
          <p:cNvPr id="209966" name="Text Box 46"/>
          <p:cNvSpPr txBox="1">
            <a:spLocks noChangeArrowheads="1"/>
          </p:cNvSpPr>
          <p:nvPr/>
        </p:nvSpPr>
        <p:spPr bwMode="auto">
          <a:xfrm>
            <a:off x="1620838" y="2708275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209967" name="Text Box 47"/>
          <p:cNvSpPr txBox="1">
            <a:spLocks noChangeArrowheads="1"/>
          </p:cNvSpPr>
          <p:nvPr/>
        </p:nvSpPr>
        <p:spPr bwMode="auto">
          <a:xfrm>
            <a:off x="2268538" y="314166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209968" name="Text Box 48"/>
          <p:cNvSpPr txBox="1">
            <a:spLocks noChangeArrowheads="1"/>
          </p:cNvSpPr>
          <p:nvPr/>
        </p:nvSpPr>
        <p:spPr bwMode="auto">
          <a:xfrm>
            <a:off x="1620838" y="3141663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209969" name="Text Box 49"/>
          <p:cNvSpPr txBox="1">
            <a:spLocks noChangeArrowheads="1"/>
          </p:cNvSpPr>
          <p:nvPr/>
        </p:nvSpPr>
        <p:spPr bwMode="auto">
          <a:xfrm>
            <a:off x="2268538" y="355758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1</a:t>
            </a:r>
          </a:p>
        </p:txBody>
      </p:sp>
      <p:sp>
        <p:nvSpPr>
          <p:cNvPr id="209970" name="Text Box 50"/>
          <p:cNvSpPr txBox="1">
            <a:spLocks noChangeArrowheads="1"/>
          </p:cNvSpPr>
          <p:nvPr/>
        </p:nvSpPr>
        <p:spPr bwMode="auto">
          <a:xfrm>
            <a:off x="4859338" y="1268413"/>
            <a:ext cx="39608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3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 method</a:t>
            </a:r>
            <a:endParaRPr lang="en-US" altLang="en-US" sz="32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9971" name="Text Box 51"/>
          <p:cNvSpPr txBox="1">
            <a:spLocks noChangeArrowheads="1"/>
          </p:cNvSpPr>
          <p:nvPr/>
        </p:nvSpPr>
        <p:spPr bwMode="auto">
          <a:xfrm>
            <a:off x="6588125" y="1989138"/>
            <a:ext cx="9350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450</a:t>
            </a:r>
          </a:p>
        </p:txBody>
      </p:sp>
      <p:grpSp>
        <p:nvGrpSpPr>
          <p:cNvPr id="209976" name="Group 56"/>
          <p:cNvGrpSpPr>
            <a:grpSpLocks/>
          </p:cNvGrpSpPr>
          <p:nvPr/>
        </p:nvGrpSpPr>
        <p:grpSpPr bwMode="auto">
          <a:xfrm>
            <a:off x="6516688" y="2420938"/>
            <a:ext cx="863600" cy="503237"/>
            <a:chOff x="4105" y="1525"/>
            <a:chExt cx="544" cy="317"/>
          </a:xfrm>
        </p:grpSpPr>
        <p:sp>
          <p:nvSpPr>
            <p:cNvPr id="209972" name="Line 52"/>
            <p:cNvSpPr>
              <a:spLocks noChangeShapeType="1"/>
            </p:cNvSpPr>
            <p:nvPr/>
          </p:nvSpPr>
          <p:spPr bwMode="auto">
            <a:xfrm flipH="1">
              <a:off x="4105" y="1525"/>
              <a:ext cx="272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9973" name="Line 53"/>
            <p:cNvSpPr>
              <a:spLocks noChangeShapeType="1"/>
            </p:cNvSpPr>
            <p:nvPr/>
          </p:nvSpPr>
          <p:spPr bwMode="auto">
            <a:xfrm>
              <a:off x="4377" y="1525"/>
              <a:ext cx="272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09974" name="Text Box 54"/>
          <p:cNvSpPr txBox="1">
            <a:spLocks noChangeArrowheads="1"/>
          </p:cNvSpPr>
          <p:nvPr/>
        </p:nvSpPr>
        <p:spPr bwMode="auto">
          <a:xfrm>
            <a:off x="6083300" y="2708275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45</a:t>
            </a:r>
          </a:p>
        </p:txBody>
      </p:sp>
      <p:sp>
        <p:nvSpPr>
          <p:cNvPr id="209975" name="Text Box 55"/>
          <p:cNvSpPr txBox="1">
            <a:spLocks noChangeArrowheads="1"/>
          </p:cNvSpPr>
          <p:nvPr/>
        </p:nvSpPr>
        <p:spPr bwMode="auto">
          <a:xfrm>
            <a:off x="7308850" y="2708275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10</a:t>
            </a:r>
          </a:p>
        </p:txBody>
      </p:sp>
      <p:grpSp>
        <p:nvGrpSpPr>
          <p:cNvPr id="209977" name="Group 57"/>
          <p:cNvGrpSpPr>
            <a:grpSpLocks/>
          </p:cNvGrpSpPr>
          <p:nvPr/>
        </p:nvGrpSpPr>
        <p:grpSpPr bwMode="auto">
          <a:xfrm>
            <a:off x="5940425" y="3140075"/>
            <a:ext cx="863600" cy="503238"/>
            <a:chOff x="4105" y="1525"/>
            <a:chExt cx="544" cy="317"/>
          </a:xfrm>
        </p:grpSpPr>
        <p:sp>
          <p:nvSpPr>
            <p:cNvPr id="209978" name="Line 58"/>
            <p:cNvSpPr>
              <a:spLocks noChangeShapeType="1"/>
            </p:cNvSpPr>
            <p:nvPr/>
          </p:nvSpPr>
          <p:spPr bwMode="auto">
            <a:xfrm flipH="1">
              <a:off x="4105" y="1525"/>
              <a:ext cx="272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9979" name="Line 59"/>
            <p:cNvSpPr>
              <a:spLocks noChangeShapeType="1"/>
            </p:cNvSpPr>
            <p:nvPr/>
          </p:nvSpPr>
          <p:spPr bwMode="auto">
            <a:xfrm>
              <a:off x="4377" y="1525"/>
              <a:ext cx="272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09980" name="Group 60"/>
          <p:cNvGrpSpPr>
            <a:grpSpLocks/>
          </p:cNvGrpSpPr>
          <p:nvPr/>
        </p:nvGrpSpPr>
        <p:grpSpPr bwMode="auto">
          <a:xfrm>
            <a:off x="7164388" y="3140075"/>
            <a:ext cx="863600" cy="503238"/>
            <a:chOff x="4105" y="1525"/>
            <a:chExt cx="544" cy="317"/>
          </a:xfrm>
        </p:grpSpPr>
        <p:sp>
          <p:nvSpPr>
            <p:cNvPr id="209981" name="Line 61"/>
            <p:cNvSpPr>
              <a:spLocks noChangeShapeType="1"/>
            </p:cNvSpPr>
            <p:nvPr/>
          </p:nvSpPr>
          <p:spPr bwMode="auto">
            <a:xfrm flipH="1">
              <a:off x="4105" y="1525"/>
              <a:ext cx="272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9982" name="Line 62"/>
            <p:cNvSpPr>
              <a:spLocks noChangeShapeType="1"/>
            </p:cNvSpPr>
            <p:nvPr/>
          </p:nvSpPr>
          <p:spPr bwMode="auto">
            <a:xfrm>
              <a:off x="4377" y="1525"/>
              <a:ext cx="272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09983" name="Text Box 63"/>
          <p:cNvSpPr txBox="1">
            <a:spLocks noChangeArrowheads="1"/>
          </p:cNvSpPr>
          <p:nvPr/>
        </p:nvSpPr>
        <p:spPr bwMode="auto">
          <a:xfrm>
            <a:off x="5653088" y="3502025"/>
            <a:ext cx="935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5</a:t>
            </a:r>
          </a:p>
        </p:txBody>
      </p:sp>
      <p:sp>
        <p:nvSpPr>
          <p:cNvPr id="209987" name="Text Box 67"/>
          <p:cNvSpPr txBox="1">
            <a:spLocks noChangeArrowheads="1"/>
          </p:cNvSpPr>
          <p:nvPr/>
        </p:nvSpPr>
        <p:spPr bwMode="auto">
          <a:xfrm>
            <a:off x="6589713" y="35004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9</a:t>
            </a:r>
          </a:p>
        </p:txBody>
      </p:sp>
      <p:sp>
        <p:nvSpPr>
          <p:cNvPr id="209988" name="Text Box 68"/>
          <p:cNvSpPr txBox="1">
            <a:spLocks noChangeArrowheads="1"/>
          </p:cNvSpPr>
          <p:nvPr/>
        </p:nvSpPr>
        <p:spPr bwMode="auto">
          <a:xfrm>
            <a:off x="6948488" y="35004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2</a:t>
            </a:r>
          </a:p>
        </p:txBody>
      </p:sp>
      <p:sp>
        <p:nvSpPr>
          <p:cNvPr id="209989" name="Text Box 69"/>
          <p:cNvSpPr txBox="1">
            <a:spLocks noChangeArrowheads="1"/>
          </p:cNvSpPr>
          <p:nvPr/>
        </p:nvSpPr>
        <p:spPr bwMode="auto">
          <a:xfrm>
            <a:off x="7885113" y="3500438"/>
            <a:ext cx="935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5</a:t>
            </a:r>
          </a:p>
        </p:txBody>
      </p:sp>
      <p:grpSp>
        <p:nvGrpSpPr>
          <p:cNvPr id="209990" name="Group 70"/>
          <p:cNvGrpSpPr>
            <a:grpSpLocks/>
          </p:cNvGrpSpPr>
          <p:nvPr/>
        </p:nvGrpSpPr>
        <p:grpSpPr bwMode="auto">
          <a:xfrm>
            <a:off x="6372225" y="3933825"/>
            <a:ext cx="863600" cy="503238"/>
            <a:chOff x="4105" y="1525"/>
            <a:chExt cx="544" cy="317"/>
          </a:xfrm>
        </p:grpSpPr>
        <p:sp>
          <p:nvSpPr>
            <p:cNvPr id="209991" name="Line 71"/>
            <p:cNvSpPr>
              <a:spLocks noChangeShapeType="1"/>
            </p:cNvSpPr>
            <p:nvPr/>
          </p:nvSpPr>
          <p:spPr bwMode="auto">
            <a:xfrm flipH="1">
              <a:off x="4105" y="1525"/>
              <a:ext cx="272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209992" name="Line 72"/>
            <p:cNvSpPr>
              <a:spLocks noChangeShapeType="1"/>
            </p:cNvSpPr>
            <p:nvPr/>
          </p:nvSpPr>
          <p:spPr bwMode="auto">
            <a:xfrm>
              <a:off x="4377" y="1525"/>
              <a:ext cx="272" cy="3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09993" name="Text Box 73"/>
          <p:cNvSpPr txBox="1">
            <a:spLocks noChangeArrowheads="1"/>
          </p:cNvSpPr>
          <p:nvPr/>
        </p:nvSpPr>
        <p:spPr bwMode="auto">
          <a:xfrm>
            <a:off x="6156325" y="42926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209994" name="Text Box 74"/>
          <p:cNvSpPr txBox="1">
            <a:spLocks noChangeArrowheads="1"/>
          </p:cNvSpPr>
          <p:nvPr/>
        </p:nvSpPr>
        <p:spPr bwMode="auto">
          <a:xfrm>
            <a:off x="7092950" y="4292600"/>
            <a:ext cx="935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altLang="en-US" sz="2800" b="1">
                <a:solidFill>
                  <a:srgbClr val="006600"/>
                </a:solidFill>
              </a:rPr>
              <a:t>3</a:t>
            </a:r>
          </a:p>
        </p:txBody>
      </p:sp>
      <p:sp>
        <p:nvSpPr>
          <p:cNvPr id="209995" name="Oval 75"/>
          <p:cNvSpPr>
            <a:spLocks noChangeArrowheads="1"/>
          </p:cNvSpPr>
          <p:nvPr/>
        </p:nvSpPr>
        <p:spPr bwMode="auto">
          <a:xfrm>
            <a:off x="5651500" y="3500438"/>
            <a:ext cx="431800" cy="504825"/>
          </a:xfrm>
          <a:prstGeom prst="ellipse">
            <a:avLst/>
          </a:prstGeom>
          <a:solidFill>
            <a:srgbClr val="D597FF">
              <a:alpha val="20000"/>
            </a:srgbClr>
          </a:solidFill>
          <a:ln w="28575">
            <a:solidFill>
              <a:srgbClr val="0099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9996" name="Oval 76"/>
          <p:cNvSpPr>
            <a:spLocks noChangeArrowheads="1"/>
          </p:cNvSpPr>
          <p:nvPr/>
        </p:nvSpPr>
        <p:spPr bwMode="auto">
          <a:xfrm>
            <a:off x="6156325" y="4292600"/>
            <a:ext cx="431800" cy="504825"/>
          </a:xfrm>
          <a:prstGeom prst="ellipse">
            <a:avLst/>
          </a:prstGeom>
          <a:solidFill>
            <a:srgbClr val="D597FF">
              <a:alpha val="20000"/>
            </a:srgbClr>
          </a:solidFill>
          <a:ln w="28575">
            <a:solidFill>
              <a:srgbClr val="0099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9997" name="Oval 77"/>
          <p:cNvSpPr>
            <a:spLocks noChangeArrowheads="1"/>
          </p:cNvSpPr>
          <p:nvPr/>
        </p:nvSpPr>
        <p:spPr bwMode="auto">
          <a:xfrm>
            <a:off x="7019925" y="4292600"/>
            <a:ext cx="431800" cy="504825"/>
          </a:xfrm>
          <a:prstGeom prst="ellipse">
            <a:avLst/>
          </a:prstGeom>
          <a:solidFill>
            <a:srgbClr val="D597FF">
              <a:alpha val="20000"/>
            </a:srgbClr>
          </a:solidFill>
          <a:ln w="28575">
            <a:solidFill>
              <a:srgbClr val="0099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9998" name="Oval 78"/>
          <p:cNvSpPr>
            <a:spLocks noChangeArrowheads="1"/>
          </p:cNvSpPr>
          <p:nvPr/>
        </p:nvSpPr>
        <p:spPr bwMode="auto">
          <a:xfrm>
            <a:off x="6948488" y="3500438"/>
            <a:ext cx="431800" cy="504825"/>
          </a:xfrm>
          <a:prstGeom prst="ellipse">
            <a:avLst/>
          </a:prstGeom>
          <a:solidFill>
            <a:srgbClr val="D597FF">
              <a:alpha val="20000"/>
            </a:srgbClr>
          </a:solidFill>
          <a:ln w="28575">
            <a:solidFill>
              <a:srgbClr val="0099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9999" name="Oval 79"/>
          <p:cNvSpPr>
            <a:spLocks noChangeArrowheads="1"/>
          </p:cNvSpPr>
          <p:nvPr/>
        </p:nvSpPr>
        <p:spPr bwMode="auto">
          <a:xfrm>
            <a:off x="7885113" y="3500438"/>
            <a:ext cx="431800" cy="504825"/>
          </a:xfrm>
          <a:prstGeom prst="ellipse">
            <a:avLst/>
          </a:prstGeom>
          <a:solidFill>
            <a:srgbClr val="D597FF">
              <a:alpha val="20000"/>
            </a:srgbClr>
          </a:solidFill>
          <a:ln w="28575">
            <a:solidFill>
              <a:srgbClr val="0099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179513" y="5445124"/>
            <a:ext cx="40861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sz="2400" b="1" i="1" dirty="0">
                <a:solidFill>
                  <a:srgbClr val="FF0000"/>
                </a:solidFill>
              </a:rPr>
              <a:t>Divide by prime numbers </a:t>
            </a:r>
          </a:p>
        </p:txBody>
      </p:sp>
    </p:spTree>
    <p:extLst>
      <p:ext uri="{BB962C8B-B14F-4D97-AF65-F5344CB8AC3E}">
        <p14:creationId xmlns:p14="http://schemas.microsoft.com/office/powerpoint/2010/main" val="3579032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0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09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9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209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09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0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09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2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09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20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0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2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20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0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20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209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20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55" grpId="0"/>
      <p:bldP spid="209953" grpId="0"/>
      <p:bldP spid="209956" grpId="0"/>
      <p:bldP spid="209961" grpId="0"/>
      <p:bldP spid="209962" grpId="0"/>
      <p:bldP spid="209963" grpId="0"/>
      <p:bldP spid="209964" grpId="0"/>
      <p:bldP spid="209966" grpId="0"/>
      <p:bldP spid="209967" grpId="0"/>
      <p:bldP spid="209968" grpId="0"/>
      <p:bldP spid="209969" grpId="0"/>
      <p:bldP spid="209970" grpId="0"/>
      <p:bldP spid="209971" grpId="0"/>
      <p:bldP spid="209974" grpId="0"/>
      <p:bldP spid="209975" grpId="0"/>
      <p:bldP spid="209983" grpId="0"/>
      <p:bldP spid="209987" grpId="0"/>
      <p:bldP spid="209988" grpId="0"/>
      <p:bldP spid="209989" grpId="0"/>
      <p:bldP spid="209993" grpId="0"/>
      <p:bldP spid="2099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0" name="Rectangle 10"/>
          <p:cNvSpPr>
            <a:spLocks noChangeArrowheads="1"/>
          </p:cNvSpPr>
          <p:nvPr/>
        </p:nvSpPr>
        <p:spPr bwMode="auto">
          <a:xfrm>
            <a:off x="323850" y="260350"/>
            <a:ext cx="8569325" cy="720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GB" dirty="0" smtClean="0"/>
              <a:t>From mathisfun.com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39551" y="1772816"/>
            <a:ext cx="83536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solidFill>
                  <a:srgbClr val="333333"/>
                </a:solidFill>
                <a:latin typeface="Verdana" panose="020B0604030504040204" pitchFamily="34" charset="0"/>
              </a:rPr>
              <a:t>Can </a:t>
            </a:r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we make 42 by multiplying </a:t>
            </a:r>
            <a:r>
              <a:rPr lang="en-GB" b="1" dirty="0">
                <a:solidFill>
                  <a:srgbClr val="333333"/>
                </a:solidFill>
                <a:latin typeface="Verdana" panose="020B0604030504040204" pitchFamily="34" charset="0"/>
              </a:rPr>
              <a:t>only prime numbers?</a:t>
            </a:r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 Let's see:</a:t>
            </a:r>
          </a:p>
          <a:p>
            <a:pPr algn="ctr"/>
            <a:r>
              <a:rPr lang="en-GB" dirty="0">
                <a:solidFill>
                  <a:srgbClr val="A06000"/>
                </a:solidFill>
                <a:latin typeface="Verdana" panose="020B0604030504040204" pitchFamily="34" charset="0"/>
              </a:rPr>
              <a:t>2 × 3 × 7 = 42</a:t>
            </a:r>
          </a:p>
          <a:p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Yes, </a:t>
            </a:r>
            <a:r>
              <a:rPr lang="en-GB" b="1" dirty="0">
                <a:solidFill>
                  <a:srgbClr val="333333"/>
                </a:solidFill>
                <a:latin typeface="Verdana" panose="020B0604030504040204" pitchFamily="34" charset="0"/>
              </a:rPr>
              <a:t>2</a:t>
            </a:r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, </a:t>
            </a:r>
            <a:r>
              <a:rPr lang="en-GB" b="1" dirty="0">
                <a:solidFill>
                  <a:srgbClr val="333333"/>
                </a:solidFill>
                <a:latin typeface="Verdana" panose="020B0604030504040204" pitchFamily="34" charset="0"/>
              </a:rPr>
              <a:t>3</a:t>
            </a:r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 and </a:t>
            </a:r>
            <a:r>
              <a:rPr lang="en-GB" b="1" dirty="0">
                <a:solidFill>
                  <a:srgbClr val="333333"/>
                </a:solidFill>
                <a:latin typeface="Verdana" panose="020B0604030504040204" pitchFamily="34" charset="0"/>
              </a:rPr>
              <a:t>7</a:t>
            </a:r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 are prime numbers, and when multiplied together they make </a:t>
            </a:r>
            <a:r>
              <a:rPr lang="en-GB" b="1" dirty="0">
                <a:solidFill>
                  <a:srgbClr val="333333"/>
                </a:solidFill>
                <a:latin typeface="Verdana" panose="020B0604030504040204" pitchFamily="34" charset="0"/>
              </a:rPr>
              <a:t>42</a:t>
            </a:r>
            <a:endParaRPr lang="en-GB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8212" y="3933056"/>
            <a:ext cx="85693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We could try </a:t>
            </a:r>
            <a:r>
              <a:rPr lang="en-GB" dirty="0">
                <a:solidFill>
                  <a:srgbClr val="A06000"/>
                </a:solidFill>
                <a:latin typeface="Verdana" panose="020B0604030504040204" pitchFamily="34" charset="0"/>
              </a:rPr>
              <a:t>2 × 3 × 5, </a:t>
            </a:r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or</a:t>
            </a:r>
            <a:r>
              <a:rPr lang="en-GB" dirty="0">
                <a:solidFill>
                  <a:srgbClr val="A06000"/>
                </a:solidFill>
                <a:latin typeface="Verdana" panose="020B0604030504040204" pitchFamily="34" charset="0"/>
              </a:rPr>
              <a:t> 5 × 11, </a:t>
            </a:r>
            <a:r>
              <a:rPr lang="en-GB" dirty="0">
                <a:solidFill>
                  <a:srgbClr val="333333"/>
                </a:solidFill>
                <a:latin typeface="Verdana" panose="020B0604030504040204" pitchFamily="34" charset="0"/>
              </a:rPr>
              <a:t>but none of them will work:</a:t>
            </a:r>
          </a:p>
          <a:p>
            <a:pPr algn="ctr"/>
            <a:r>
              <a:rPr lang="en-GB" dirty="0">
                <a:solidFill>
                  <a:srgbClr val="A06000"/>
                </a:solidFill>
                <a:latin typeface="Verdana" panose="020B0604030504040204" pitchFamily="34" charset="0"/>
              </a:rPr>
              <a:t>Only 2, 3 and 7 make 42</a:t>
            </a:r>
            <a:endParaRPr lang="en-GB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7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39688"/>
            <a:ext cx="8892479" cy="1412875"/>
          </a:xfrm>
        </p:spPr>
        <p:txBody>
          <a:bodyPr/>
          <a:lstStyle/>
          <a:p>
            <a:r>
              <a:rPr lang="en-US" altLang="en-US" dirty="0"/>
              <a:t>Relatively Prime Numbers</a:t>
            </a:r>
          </a:p>
        </p:txBody>
      </p:sp>
      <p:sp>
        <p:nvSpPr>
          <p:cNvPr id="3174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Two numbers are relatively prime if they have no common divisors other than 1.</a:t>
            </a:r>
          </a:p>
          <a:p>
            <a:r>
              <a:rPr lang="en-US" altLang="en-US" sz="2800"/>
              <a:t>10 and 21 are relatively prime, in respect to each other, as 10 has factors of 1, 2, 5, 10 and 21 has factors of 1, 3, 7, 21.</a:t>
            </a:r>
          </a:p>
          <a:p>
            <a:r>
              <a:rPr lang="en-US" altLang="en-US" sz="2800"/>
              <a:t>The Greatest Common Divisor (GCD) of two relatively prime numbers can be determined by comparing their prime factorizations and selecting the least powers.</a:t>
            </a:r>
          </a:p>
        </p:txBody>
      </p:sp>
    </p:spTree>
    <p:extLst>
      <p:ext uri="{BB962C8B-B14F-4D97-AF65-F5344CB8AC3E}">
        <p14:creationId xmlns:p14="http://schemas.microsoft.com/office/powerpoint/2010/main" val="88718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9688"/>
            <a:ext cx="8568951" cy="1412875"/>
          </a:xfrm>
        </p:spPr>
        <p:txBody>
          <a:bodyPr/>
          <a:lstStyle/>
          <a:p>
            <a:r>
              <a:rPr lang="en-US" altLang="en-US" sz="4800" dirty="0"/>
              <a:t>Relatively Prime Numbers Cont.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0808"/>
            <a:ext cx="9174527" cy="450544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For example, 125 = 5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 and 200 = 2</a:t>
            </a:r>
            <a:r>
              <a:rPr lang="en-US" altLang="en-US" sz="2800" baseline="30000" dirty="0"/>
              <a:t>3</a:t>
            </a:r>
            <a:r>
              <a:rPr lang="en-US" altLang="en-US" sz="2800" dirty="0"/>
              <a:t> * 5</a:t>
            </a:r>
            <a:r>
              <a:rPr lang="en-US" altLang="en-US" sz="2800" baseline="30000" dirty="0"/>
              <a:t>2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GCD(125, 200) = </a:t>
            </a:r>
            <a:r>
              <a:rPr lang="en-US" altLang="en-US" sz="2800" dirty="0" smtClean="0"/>
              <a:t>5</a:t>
            </a:r>
            <a:r>
              <a:rPr lang="en-US" altLang="en-US" sz="2800" baseline="30000" dirty="0" smtClean="0"/>
              <a:t>2</a:t>
            </a:r>
            <a:r>
              <a:rPr lang="en-US" altLang="en-US" sz="2800" dirty="0" smtClean="0"/>
              <a:t> </a:t>
            </a:r>
            <a:r>
              <a:rPr lang="en-US" altLang="en-US" sz="2800" dirty="0"/>
              <a:t>= 25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If the two numbers are relatively prime the GCD will be 1.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Consider the following:  10(1, 2, 5, 10) and 21(1, 3, 7, 21)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GCD(10, 21) = 1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It then follows, that a prime number is also relatively prime to any other number other than itself and 1.</a:t>
            </a:r>
            <a:endParaRPr lang="en-US" altLang="en-US" sz="2800" baseline="30000" dirty="0"/>
          </a:p>
        </p:txBody>
      </p:sp>
    </p:spTree>
    <p:extLst>
      <p:ext uri="{BB962C8B-B14F-4D97-AF65-F5344CB8AC3E}">
        <p14:creationId xmlns:p14="http://schemas.microsoft.com/office/powerpoint/2010/main" val="40535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Fermat's Theorem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792163" y="1762125"/>
            <a:ext cx="7570787" cy="463867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  <a:cs typeface="+mn-cs"/>
              </a:rPr>
              <a:t>States the following: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AU" dirty="0" smtClean="0">
                <a:ea typeface="+mn-ea"/>
              </a:rPr>
              <a:t>If </a:t>
            </a:r>
            <a:r>
              <a:rPr lang="en-AU" i="1" dirty="0" smtClean="0">
                <a:ea typeface="+mn-ea"/>
              </a:rPr>
              <a:t>p </a:t>
            </a:r>
            <a:r>
              <a:rPr lang="en-AU" dirty="0" smtClean="0">
                <a:ea typeface="+mn-ea"/>
              </a:rPr>
              <a:t>is prime and </a:t>
            </a:r>
            <a:r>
              <a:rPr lang="en-AU" i="1" dirty="0" smtClean="0">
                <a:ea typeface="+mn-ea"/>
              </a:rPr>
              <a:t>a </a:t>
            </a:r>
            <a:r>
              <a:rPr lang="en-AU" dirty="0" smtClean="0">
                <a:ea typeface="+mn-ea"/>
              </a:rPr>
              <a:t>is a positive integer not divisible by </a:t>
            </a:r>
            <a:r>
              <a:rPr lang="en-AU" i="1" dirty="0" smtClean="0">
                <a:ea typeface="+mn-ea"/>
              </a:rPr>
              <a:t>p </a:t>
            </a:r>
            <a:r>
              <a:rPr lang="en-AU" dirty="0" smtClean="0">
                <a:ea typeface="+mn-ea"/>
              </a:rPr>
              <a:t>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AU" dirty="0" smtClean="0">
                <a:ea typeface="+mn-ea"/>
                <a:cs typeface="+mn-cs"/>
              </a:rPr>
              <a:t>			a</a:t>
            </a:r>
            <a:r>
              <a:rPr lang="en-AU" baseline="30000" dirty="0" smtClean="0">
                <a:ea typeface="+mn-ea"/>
                <a:cs typeface="+mn-cs"/>
              </a:rPr>
              <a:t>p-1</a:t>
            </a:r>
            <a:r>
              <a:rPr lang="en-AU" dirty="0" smtClean="0">
                <a:ea typeface="+mn-ea"/>
                <a:cs typeface="+mn-cs"/>
              </a:rPr>
              <a:t> = 1 (mod </a:t>
            </a:r>
            <a:r>
              <a:rPr lang="en-AU" i="1" dirty="0" smtClean="0">
                <a:ea typeface="+mn-ea"/>
                <a:cs typeface="+mn-cs"/>
              </a:rPr>
              <a:t>p</a:t>
            </a:r>
            <a:r>
              <a:rPr lang="en-AU" dirty="0" smtClean="0">
                <a:ea typeface="+mn-ea"/>
                <a:cs typeface="+mn-cs"/>
              </a:rPr>
              <a:t>)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Sometimes referred to as Fermat’s Little Theorem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An alternate form is:</a:t>
            </a:r>
          </a:p>
          <a:p>
            <a:pPr lvl="1" fontAlgn="auto">
              <a:spcAft>
                <a:spcPts val="0"/>
              </a:spcAft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</a:rPr>
              <a:t>If </a:t>
            </a:r>
            <a:r>
              <a:rPr lang="en-US" i="1" dirty="0" smtClean="0">
                <a:ea typeface="+mn-ea"/>
              </a:rPr>
              <a:t>p </a:t>
            </a:r>
            <a:r>
              <a:rPr lang="en-US" dirty="0" smtClean="0">
                <a:ea typeface="+mn-ea"/>
              </a:rPr>
              <a:t>is prime and </a:t>
            </a:r>
            <a:r>
              <a:rPr lang="en-US" i="1" dirty="0" smtClean="0">
                <a:ea typeface="+mn-ea"/>
              </a:rPr>
              <a:t>a </a:t>
            </a:r>
            <a:r>
              <a:rPr lang="en-US" dirty="0" smtClean="0">
                <a:ea typeface="+mn-ea"/>
              </a:rPr>
              <a:t>is a positive integer then</a:t>
            </a: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None/>
              <a:defRPr/>
            </a:pPr>
            <a:r>
              <a:rPr lang="en-US" dirty="0" smtClean="0">
                <a:ea typeface="+mn-ea"/>
                <a:cs typeface="+mn-cs"/>
              </a:rPr>
              <a:t>			 </a:t>
            </a:r>
            <a:r>
              <a:rPr lang="en-AU" i="1" dirty="0" smtClean="0">
                <a:solidFill>
                  <a:srgbClr val="FF0000"/>
                </a:solidFill>
                <a:ea typeface="+mn-ea"/>
                <a:cs typeface="+mn-cs"/>
              </a:rPr>
              <a:t>a</a:t>
            </a:r>
            <a:r>
              <a:rPr lang="en-AU" baseline="30000" dirty="0" smtClean="0">
                <a:solidFill>
                  <a:srgbClr val="FF0000"/>
                </a:solidFill>
                <a:ea typeface="+mn-ea"/>
                <a:cs typeface="+mn-cs"/>
              </a:rPr>
              <a:t>p</a:t>
            </a:r>
            <a:r>
              <a:rPr lang="en-AU" dirty="0" smtClean="0">
                <a:solidFill>
                  <a:srgbClr val="FF0000"/>
                </a:solidFill>
                <a:ea typeface="+mn-ea"/>
                <a:cs typeface="+mn-cs"/>
              </a:rPr>
              <a:t> = </a:t>
            </a:r>
            <a:r>
              <a:rPr lang="en-AU" i="1" dirty="0" smtClean="0">
                <a:solidFill>
                  <a:srgbClr val="FF0000"/>
                </a:solidFill>
                <a:ea typeface="+mn-ea"/>
                <a:cs typeface="+mn-cs"/>
              </a:rPr>
              <a:t>a</a:t>
            </a:r>
            <a:r>
              <a:rPr lang="en-AU" dirty="0" smtClean="0">
                <a:solidFill>
                  <a:srgbClr val="FF0000"/>
                </a:solidFill>
                <a:ea typeface="+mn-ea"/>
                <a:cs typeface="+mn-cs"/>
              </a:rPr>
              <a:t> (mod </a:t>
            </a:r>
            <a:r>
              <a:rPr lang="en-AU" i="1" dirty="0" smtClean="0">
                <a:solidFill>
                  <a:srgbClr val="FF0000"/>
                </a:solidFill>
                <a:ea typeface="+mn-ea"/>
                <a:cs typeface="+mn-cs"/>
              </a:rPr>
              <a:t>p</a:t>
            </a:r>
            <a:r>
              <a:rPr lang="en-AU" dirty="0" smtClean="0">
                <a:solidFill>
                  <a:srgbClr val="FF0000"/>
                </a:solidFill>
                <a:ea typeface="+mn-ea"/>
                <a:cs typeface="+mn-cs"/>
              </a:rPr>
              <a:t>)</a:t>
            </a:r>
            <a:endParaRPr lang="en-US" dirty="0" smtClean="0">
              <a:solidFill>
                <a:srgbClr val="FF0000"/>
              </a:solidFill>
              <a:ea typeface="+mn-ea"/>
              <a:cs typeface="+mn-cs"/>
            </a:endParaRPr>
          </a:p>
          <a:p>
            <a:pPr fontAlgn="auto"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Candara" pitchFamily="34" charset="0"/>
              <a:buChar char="•"/>
              <a:defRPr/>
            </a:pPr>
            <a:r>
              <a:rPr lang="en-US" dirty="0" smtClean="0">
                <a:ea typeface="+mn-ea"/>
                <a:cs typeface="+mn-cs"/>
              </a:rPr>
              <a:t>Plays an important role in public-key cryptography</a:t>
            </a:r>
            <a:endParaRPr lang="en-AU" dirty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altLang="en-US" b="1" dirty="0"/>
              <a:t>Example 5: </a:t>
            </a:r>
            <a:r>
              <a:rPr lang="en-US" altLang="en-US" dirty="0"/>
              <a:t>Use Fermat’s Little Theorem </a:t>
            </a:r>
            <a:endParaRPr lang="en-US" altLang="en-US" dirty="0" smtClean="0"/>
          </a:p>
          <a:p>
            <a:pPr marL="609600" indent="-609600">
              <a:buFontTx/>
              <a:buNone/>
            </a:pPr>
            <a:endParaRPr lang="en-US" altLang="en-US" dirty="0"/>
          </a:p>
          <a:p>
            <a:pPr marL="609600" indent="-609600">
              <a:buNone/>
            </a:pPr>
            <a:r>
              <a:rPr lang="en-US" altLang="en-US" dirty="0" smtClean="0"/>
              <a:t>Given a = 21 and p =31, calculate </a:t>
            </a:r>
            <a:r>
              <a:rPr lang="en-AU" dirty="0" err="1"/>
              <a:t>a</a:t>
            </a:r>
            <a:r>
              <a:rPr lang="en-AU" baseline="30000" dirty="0" err="1"/>
              <a:t>p</a:t>
            </a:r>
            <a:r>
              <a:rPr lang="en-AU" baseline="30000" dirty="0"/>
              <a:t>-1</a:t>
            </a:r>
            <a:r>
              <a:rPr lang="en-AU" dirty="0"/>
              <a:t> </a:t>
            </a:r>
            <a:r>
              <a:rPr lang="en-AU" dirty="0" smtClean="0"/>
              <a:t>mod </a:t>
            </a:r>
            <a:r>
              <a:rPr lang="en-AU" i="1" dirty="0" smtClean="0"/>
              <a:t>p (verify the result)</a:t>
            </a:r>
          </a:p>
          <a:p>
            <a:pPr marL="609600" indent="-609600">
              <a:buNone/>
            </a:pPr>
            <a:r>
              <a:rPr lang="en-US" altLang="en-US" dirty="0"/>
              <a:t>Given a = </a:t>
            </a:r>
            <a:r>
              <a:rPr lang="en-US" altLang="en-US" dirty="0" smtClean="0"/>
              <a:t>15 </a:t>
            </a:r>
            <a:r>
              <a:rPr lang="en-US" altLang="en-US" dirty="0"/>
              <a:t>and p </a:t>
            </a:r>
            <a:r>
              <a:rPr lang="en-US" altLang="en-US" dirty="0" smtClean="0"/>
              <a:t>=941, </a:t>
            </a:r>
            <a:r>
              <a:rPr lang="en-US" altLang="en-US" dirty="0"/>
              <a:t>calculate </a:t>
            </a:r>
            <a:r>
              <a:rPr lang="en-AU" dirty="0" err="1"/>
              <a:t>a</a:t>
            </a:r>
            <a:r>
              <a:rPr lang="en-AU" baseline="30000" dirty="0" err="1"/>
              <a:t>p</a:t>
            </a:r>
            <a:r>
              <a:rPr lang="en-AU" baseline="30000" dirty="0"/>
              <a:t>-1</a:t>
            </a:r>
            <a:r>
              <a:rPr lang="en-AU" dirty="0"/>
              <a:t> mod </a:t>
            </a:r>
            <a:r>
              <a:rPr lang="en-AU" i="1" dirty="0"/>
              <a:t>p (verify the </a:t>
            </a:r>
            <a:r>
              <a:rPr lang="en-AU" i="1" dirty="0" smtClean="0"/>
              <a:t>result – can you compute?)</a:t>
            </a:r>
            <a:endParaRPr lang="en-AU" dirty="0"/>
          </a:p>
          <a:p>
            <a:pPr marL="609600" indent="-609600">
              <a:buNone/>
            </a:pPr>
            <a:endParaRPr lang="en-AU" dirty="0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42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b: </a:t>
            </a:r>
            <a:r>
              <a:rPr lang="en-US" dirty="0" err="1" smtClean="0"/>
              <a:t>Rivest</a:t>
            </a:r>
            <a:r>
              <a:rPr lang="en-US" dirty="0" smtClean="0"/>
              <a:t>-Shamir-</a:t>
            </a:r>
            <a:r>
              <a:rPr lang="en-US" dirty="0" err="1" smtClean="0"/>
              <a:t>Adleman</a:t>
            </a:r>
            <a:r>
              <a:rPr lang="en-US" dirty="0" smtClean="0"/>
              <a:t> </a:t>
            </a:r>
            <a:r>
              <a:rPr lang="en-US" dirty="0" smtClean="0"/>
              <a:t>(RSA) Scheme</a:t>
            </a:r>
            <a:endParaRPr lang="en-AU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539553" y="1762125"/>
            <a:ext cx="7823398" cy="4714875"/>
          </a:xfrm>
        </p:spPr>
        <p:txBody>
          <a:bodyPr/>
          <a:lstStyle/>
          <a:p>
            <a:r>
              <a:rPr lang="en-AU" dirty="0" smtClean="0"/>
              <a:t>Developed in 1977 at MIT by Ron Rivest, Adi Shamir &amp; Len Adleman</a:t>
            </a:r>
          </a:p>
          <a:p>
            <a:r>
              <a:rPr lang="en-AU" dirty="0" smtClean="0"/>
              <a:t>Most widely used general-purpose approach to public-key encryption</a:t>
            </a:r>
          </a:p>
          <a:p>
            <a:r>
              <a:rPr lang="en-AU" dirty="0" smtClean="0"/>
              <a:t>Is a </a:t>
            </a:r>
            <a:r>
              <a:rPr lang="en-AU" b="1" dirty="0" smtClean="0"/>
              <a:t>ciphe</a:t>
            </a:r>
            <a:r>
              <a:rPr lang="en-AU" dirty="0" smtClean="0"/>
              <a:t>r in which the plaintext and ciphertext are integers between 0 and </a:t>
            </a:r>
            <a:r>
              <a:rPr lang="en-AU" i="1" dirty="0" smtClean="0"/>
              <a:t>n – </a:t>
            </a:r>
            <a:r>
              <a:rPr lang="en-AU" dirty="0" smtClean="0"/>
              <a:t>1 for some </a:t>
            </a:r>
            <a:r>
              <a:rPr lang="en-AU" i="1" dirty="0" smtClean="0"/>
              <a:t>n</a:t>
            </a:r>
          </a:p>
          <a:p>
            <a:pPr lvl="1"/>
            <a:r>
              <a:rPr lang="en-AU" dirty="0" smtClean="0"/>
              <a:t>A </a:t>
            </a:r>
            <a:r>
              <a:rPr lang="en-AU" b="1" dirty="0" smtClean="0"/>
              <a:t>typical</a:t>
            </a:r>
            <a:r>
              <a:rPr lang="en-AU" dirty="0" smtClean="0"/>
              <a:t> size for </a:t>
            </a:r>
            <a:r>
              <a:rPr lang="en-AU" i="1" dirty="0" smtClean="0"/>
              <a:t>n </a:t>
            </a:r>
            <a:r>
              <a:rPr lang="en-AU" dirty="0" smtClean="0"/>
              <a:t>is 1024 bits, or 309 decimal digits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1333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Setting up RSA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82000" cy="4800600"/>
          </a:xfrm>
        </p:spPr>
        <p:txBody>
          <a:bodyPr/>
          <a:lstStyle/>
          <a:p>
            <a:pPr eaLnBrk="1" hangingPunct="1"/>
            <a:r>
              <a:rPr lang="en-GB" altLang="en-US" dirty="0" smtClean="0">
                <a:cs typeface="Times New Roman" panose="02020603050405020304" pitchFamily="18" charset="0"/>
              </a:rPr>
              <a:t>Let </a:t>
            </a:r>
            <a:r>
              <a:rPr lang="en-GB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GB" altLang="en-US" dirty="0" smtClean="0">
                <a:cs typeface="Times New Roman" panose="02020603050405020304" pitchFamily="18" charset="0"/>
              </a:rPr>
              <a:t> be the product of two large primes </a:t>
            </a:r>
            <a:r>
              <a:rPr lang="en-GB" altLang="en-US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p</a:t>
            </a:r>
            <a:r>
              <a:rPr lang="en-GB" altLang="en-US" dirty="0" smtClean="0">
                <a:cs typeface="Times New Roman" panose="02020603050405020304" pitchFamily="18" charset="0"/>
              </a:rPr>
              <a:t> and </a:t>
            </a:r>
            <a:r>
              <a:rPr lang="en-GB" altLang="en-US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q</a:t>
            </a:r>
          </a:p>
          <a:p>
            <a:pPr lvl="1" eaLnBrk="1" hangingPunct="1"/>
            <a:r>
              <a:rPr lang="en-GB" altLang="en-US" sz="2400" dirty="0" smtClean="0">
                <a:cs typeface="Times New Roman" panose="02020603050405020304" pitchFamily="18" charset="0"/>
              </a:rPr>
              <a:t>By “large” we typically mean at least </a:t>
            </a:r>
            <a:r>
              <a:rPr lang="en-GB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512</a:t>
            </a:r>
            <a:r>
              <a:rPr lang="en-GB" altLang="en-US" sz="2400" dirty="0" smtClean="0">
                <a:cs typeface="Times New Roman" panose="02020603050405020304" pitchFamily="18" charset="0"/>
              </a:rPr>
              <a:t> bits. </a:t>
            </a:r>
          </a:p>
          <a:p>
            <a:pPr eaLnBrk="1" hangingPunct="1"/>
            <a:r>
              <a:rPr lang="en-GB" altLang="en-US" dirty="0" smtClean="0">
                <a:cs typeface="Times New Roman" panose="02020603050405020304" pitchFamily="18" charset="0"/>
              </a:rPr>
              <a:t>Select a special number </a:t>
            </a:r>
            <a:r>
              <a:rPr lang="en-GB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 </a:t>
            </a:r>
          </a:p>
          <a:p>
            <a:pPr lvl="1" eaLnBrk="1" hangingPunct="1"/>
            <a:r>
              <a:rPr lang="en-GB" altLang="en-US" sz="2400" dirty="0" smtClean="0">
                <a:cs typeface="Times New Roman" panose="02020603050405020304" pitchFamily="18" charset="0"/>
              </a:rPr>
              <a:t>greater than 1 and less than (p-1)(q-1). The precise mathematical property that e must have is that there must be no numbers that divide neatly into e and into (p-1)(q-1), except for 1. </a:t>
            </a:r>
          </a:p>
          <a:p>
            <a:pPr eaLnBrk="1" hangingPunct="1"/>
            <a:r>
              <a:rPr lang="en-GB" altLang="en-US" dirty="0" smtClean="0">
                <a:cs typeface="Times New Roman" panose="02020603050405020304" pitchFamily="18" charset="0"/>
              </a:rPr>
              <a:t>Publish the pair of numbers </a:t>
            </a:r>
            <a:r>
              <a:rPr lang="en-GB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(</a:t>
            </a:r>
            <a:r>
              <a:rPr lang="en-GB" altLang="en-US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n</a:t>
            </a:r>
            <a:r>
              <a:rPr lang="en-GB" altLang="en-US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,</a:t>
            </a:r>
            <a:r>
              <a:rPr lang="en-GB" altLang="en-US" b="1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e</a:t>
            </a:r>
            <a:r>
              <a:rPr lang="en-GB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GB" altLang="en-US" dirty="0" smtClean="0">
                <a:cs typeface="Times New Roman" panose="02020603050405020304" pitchFamily="18" charset="0"/>
              </a:rPr>
              <a:t>Compute the private key </a:t>
            </a:r>
            <a:r>
              <a:rPr lang="en-GB" altLang="en-US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d</a:t>
            </a:r>
            <a:r>
              <a:rPr lang="en-GB" altLang="en-US" dirty="0" smtClean="0">
                <a:cs typeface="Times New Roman" panose="02020603050405020304" pitchFamily="18" charset="0"/>
              </a:rPr>
              <a:t> from </a:t>
            </a:r>
            <a:r>
              <a:rPr lang="en-GB" altLang="en-US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p</a:t>
            </a:r>
            <a:r>
              <a:rPr lang="en-GB" altLang="en-US" dirty="0" smtClean="0">
                <a:cs typeface="Times New Roman" panose="02020603050405020304" pitchFamily="18" charset="0"/>
              </a:rPr>
              <a:t>, </a:t>
            </a:r>
            <a:r>
              <a:rPr lang="en-GB" altLang="en-US" b="1" dirty="0" smtClean="0">
                <a:solidFill>
                  <a:srgbClr val="FF3300"/>
                </a:solidFill>
                <a:cs typeface="Times New Roman" panose="02020603050405020304" pitchFamily="18" charset="0"/>
              </a:rPr>
              <a:t>q</a:t>
            </a:r>
            <a:r>
              <a:rPr lang="en-GB" altLang="en-US" dirty="0" smtClean="0">
                <a:cs typeface="Times New Roman" panose="02020603050405020304" pitchFamily="18" charset="0"/>
              </a:rPr>
              <a:t> and </a:t>
            </a:r>
            <a:r>
              <a:rPr lang="en-GB" altLang="en-US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e</a:t>
            </a:r>
            <a:r>
              <a:rPr lang="en-GB" alt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68518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h01">
  <a:themeElements>
    <a:clrScheme name="ch01 4">
      <a:dk1>
        <a:srgbClr val="9B69FF"/>
      </a:dk1>
      <a:lt1>
        <a:srgbClr val="FFFFFF"/>
      </a:lt1>
      <a:dk2>
        <a:srgbClr val="666699"/>
      </a:dk2>
      <a:lt2>
        <a:srgbClr val="D9D9FF"/>
      </a:lt2>
      <a:accent1>
        <a:srgbClr val="9966FF"/>
      </a:accent1>
      <a:accent2>
        <a:srgbClr val="00FFFF"/>
      </a:accent2>
      <a:accent3>
        <a:srgbClr val="B8B8CA"/>
      </a:accent3>
      <a:accent4>
        <a:srgbClr val="DADADA"/>
      </a:accent4>
      <a:accent5>
        <a:srgbClr val="CAB8FF"/>
      </a:accent5>
      <a:accent6>
        <a:srgbClr val="00E7E7"/>
      </a:accent6>
      <a:hlink>
        <a:srgbClr val="5FAFFF"/>
      </a:hlink>
      <a:folHlink>
        <a:srgbClr val="003399"/>
      </a:folHlink>
    </a:clrScheme>
    <a:fontScheme name="ch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h01 1">
        <a:dk1>
          <a:srgbClr val="2B2B85"/>
        </a:dk1>
        <a:lt1>
          <a:srgbClr val="FFFFFF"/>
        </a:lt1>
        <a:dk2>
          <a:srgbClr val="00254A"/>
        </a:dk2>
        <a:lt2>
          <a:srgbClr val="C0C0C0"/>
        </a:lt2>
        <a:accent1>
          <a:srgbClr val="2E2E8E"/>
        </a:accent1>
        <a:accent2>
          <a:srgbClr val="0066CC"/>
        </a:accent2>
        <a:accent3>
          <a:srgbClr val="AAACB1"/>
        </a:accent3>
        <a:accent4>
          <a:srgbClr val="DADADA"/>
        </a:accent4>
        <a:accent5>
          <a:srgbClr val="ADADC6"/>
        </a:accent5>
        <a:accent6>
          <a:srgbClr val="005CB9"/>
        </a:accent6>
        <a:hlink>
          <a:srgbClr val="99CCFF"/>
        </a:hlink>
        <a:folHlink>
          <a:srgbClr val="8F8FB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2">
        <a:dk1>
          <a:srgbClr val="3B4B5D"/>
        </a:dk1>
        <a:lt1>
          <a:srgbClr val="FFFFFF"/>
        </a:lt1>
        <a:dk2>
          <a:srgbClr val="466886"/>
        </a:dk2>
        <a:lt2>
          <a:srgbClr val="CCECFF"/>
        </a:lt2>
        <a:accent1>
          <a:srgbClr val="58718C"/>
        </a:accent1>
        <a:accent2>
          <a:srgbClr val="6D9D97"/>
        </a:accent2>
        <a:accent3>
          <a:srgbClr val="B0B9C3"/>
        </a:accent3>
        <a:accent4>
          <a:srgbClr val="DADADA"/>
        </a:accent4>
        <a:accent5>
          <a:srgbClr val="B4BBC5"/>
        </a:accent5>
        <a:accent6>
          <a:srgbClr val="628E88"/>
        </a:accent6>
        <a:hlink>
          <a:srgbClr val="99CCFF"/>
        </a:hlink>
        <a:folHlink>
          <a:srgbClr val="A97CF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3">
        <a:dk1>
          <a:srgbClr val="008AE8"/>
        </a:dk1>
        <a:lt1>
          <a:srgbClr val="FFFFFF"/>
        </a:lt1>
        <a:dk2>
          <a:srgbClr val="0068AE"/>
        </a:dk2>
        <a:lt2>
          <a:srgbClr val="CCECFF"/>
        </a:lt2>
        <a:accent1>
          <a:srgbClr val="0088E4"/>
        </a:accent1>
        <a:accent2>
          <a:srgbClr val="009999"/>
        </a:accent2>
        <a:accent3>
          <a:srgbClr val="AAB9D3"/>
        </a:accent3>
        <a:accent4>
          <a:srgbClr val="DADADA"/>
        </a:accent4>
        <a:accent5>
          <a:srgbClr val="AAC3EF"/>
        </a:accent5>
        <a:accent6>
          <a:srgbClr val="008A8A"/>
        </a:accent6>
        <a:hlink>
          <a:srgbClr val="99FF99"/>
        </a:hlink>
        <a:folHlink>
          <a:srgbClr val="AFE1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4">
        <a:dk1>
          <a:srgbClr val="9B69FF"/>
        </a:dk1>
        <a:lt1>
          <a:srgbClr val="FFFFFF"/>
        </a:lt1>
        <a:dk2>
          <a:srgbClr val="666699"/>
        </a:dk2>
        <a:lt2>
          <a:srgbClr val="D9D9FF"/>
        </a:lt2>
        <a:accent1>
          <a:srgbClr val="9966FF"/>
        </a:accent1>
        <a:accent2>
          <a:srgbClr val="00FFFF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E7E7"/>
        </a:accent6>
        <a:hlink>
          <a:srgbClr val="5FAFFF"/>
        </a:hlink>
        <a:folHlink>
          <a:srgbClr val="0033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5">
        <a:dk1>
          <a:srgbClr val="008080"/>
        </a:dk1>
        <a:lt1>
          <a:srgbClr val="FFFFFF"/>
        </a:lt1>
        <a:dk2>
          <a:srgbClr val="006666"/>
        </a:dk2>
        <a:lt2>
          <a:srgbClr val="FFFFCC"/>
        </a:lt2>
        <a:accent1>
          <a:srgbClr val="008080"/>
        </a:accent1>
        <a:accent2>
          <a:srgbClr val="0099FF"/>
        </a:accent2>
        <a:accent3>
          <a:srgbClr val="AAB8B8"/>
        </a:accent3>
        <a:accent4>
          <a:srgbClr val="DADADA"/>
        </a:accent4>
        <a:accent5>
          <a:srgbClr val="AAC0C0"/>
        </a:accent5>
        <a:accent6>
          <a:srgbClr val="008AE7"/>
        </a:accent6>
        <a:hlink>
          <a:srgbClr val="1ACE9F"/>
        </a:hlink>
        <a:folHlink>
          <a:srgbClr val="A5B5C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6">
        <a:dk1>
          <a:srgbClr val="CDD9D1"/>
        </a:dk1>
        <a:lt1>
          <a:srgbClr val="FFFFFF"/>
        </a:lt1>
        <a:dk2>
          <a:srgbClr val="A3BBA9"/>
        </a:dk2>
        <a:lt2>
          <a:srgbClr val="007D80"/>
        </a:lt2>
        <a:accent1>
          <a:srgbClr val="CBD7CE"/>
        </a:accent1>
        <a:accent2>
          <a:srgbClr val="9CA8A4"/>
        </a:accent2>
        <a:accent3>
          <a:srgbClr val="CEDAD1"/>
        </a:accent3>
        <a:accent4>
          <a:srgbClr val="DADADA"/>
        </a:accent4>
        <a:accent5>
          <a:srgbClr val="E2E8E3"/>
        </a:accent5>
        <a:accent6>
          <a:srgbClr val="8D9894"/>
        </a:accent6>
        <a:hlink>
          <a:srgbClr val="0099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7">
        <a:dk1>
          <a:srgbClr val="686B5D"/>
        </a:dk1>
        <a:lt1>
          <a:srgbClr val="DCDAD0"/>
        </a:lt1>
        <a:dk2>
          <a:srgbClr val="525040"/>
        </a:dk2>
        <a:lt2>
          <a:srgbClr val="D3D2A6"/>
        </a:lt2>
        <a:accent1>
          <a:srgbClr val="686B5D"/>
        </a:accent1>
        <a:accent2>
          <a:srgbClr val="5D8770"/>
        </a:accent2>
        <a:accent3>
          <a:srgbClr val="B3B3AF"/>
        </a:accent3>
        <a:accent4>
          <a:srgbClr val="BCBAB1"/>
        </a:accent4>
        <a:accent5>
          <a:srgbClr val="B9BAB6"/>
        </a:accent5>
        <a:accent6>
          <a:srgbClr val="537A65"/>
        </a:accent6>
        <a:hlink>
          <a:srgbClr val="85B7A9"/>
        </a:hlink>
        <a:folHlink>
          <a:srgbClr val="B8936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1 8">
        <a:dk1>
          <a:srgbClr val="000000"/>
        </a:dk1>
        <a:lt1>
          <a:srgbClr val="EAEAEA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A4BCC4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94AAB1"/>
        </a:accent6>
        <a:hlink>
          <a:srgbClr val="0066FF"/>
        </a:hlink>
        <a:folHlink>
          <a:srgbClr val="00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1 9">
        <a:dk1>
          <a:srgbClr val="000000"/>
        </a:dk1>
        <a:lt1>
          <a:srgbClr val="D7D1B9"/>
        </a:lt1>
        <a:dk2>
          <a:srgbClr val="B39257"/>
        </a:dk2>
        <a:lt2>
          <a:srgbClr val="B1A887"/>
        </a:lt2>
        <a:accent1>
          <a:srgbClr val="E6E3D4"/>
        </a:accent1>
        <a:accent2>
          <a:srgbClr val="A2A4AC"/>
        </a:accent2>
        <a:accent3>
          <a:srgbClr val="E8E5D9"/>
        </a:accent3>
        <a:accent4>
          <a:srgbClr val="000000"/>
        </a:accent4>
        <a:accent5>
          <a:srgbClr val="F0EFE6"/>
        </a:accent5>
        <a:accent6>
          <a:srgbClr val="92949B"/>
        </a:accent6>
        <a:hlink>
          <a:srgbClr val="666633"/>
        </a:hlink>
        <a:folHlink>
          <a:srgbClr val="9C9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Infusion">
  <a:themeElements>
    <a:clrScheme name="Infusion">
      <a:dk1>
        <a:sysClr val="windowText" lastClr="000000"/>
      </a:dk1>
      <a:lt1>
        <a:sysClr val="window" lastClr="FFFFFF"/>
      </a:lt1>
      <a:dk2>
        <a:srgbClr val="2F1F58"/>
      </a:dk2>
      <a:lt2>
        <a:srgbClr val="B7A9E0"/>
      </a:lt2>
      <a:accent1>
        <a:srgbClr val="8C73D0"/>
      </a:accent1>
      <a:accent2>
        <a:srgbClr val="C2E8C4"/>
      </a:accent2>
      <a:accent3>
        <a:srgbClr val="C5A6E8"/>
      </a:accent3>
      <a:accent4>
        <a:srgbClr val="B45EC7"/>
      </a:accent4>
      <a:accent5>
        <a:srgbClr val="9FDAFB"/>
      </a:accent5>
      <a:accent6>
        <a:srgbClr val="95C5B0"/>
      </a:accent6>
      <a:hlink>
        <a:srgbClr val="744AE0"/>
      </a:hlink>
      <a:folHlink>
        <a:srgbClr val="8D8AD1"/>
      </a:folHlink>
    </a:clrScheme>
    <a:fontScheme name="Infusion">
      <a:majorFont>
        <a:latin typeface="Mistral"/>
        <a:ea typeface=""/>
        <a:cs typeface=""/>
        <a:font script="Jpan" typeface="ＭＳ Ｐ明朝"/>
      </a:majorFont>
      <a:minorFont>
        <a:latin typeface="Candara"/>
        <a:ea typeface=""/>
        <a:cs typeface=""/>
        <a:font script="Jpan" typeface="メイリオ"/>
      </a:minorFont>
    </a:fontScheme>
    <a:fmtScheme name="Infusion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300000"/>
                <a:lumMod val="125000"/>
              </a:schemeClr>
            </a:duotone>
          </a:blip>
          <a:tile tx="0" ty="0" sx="50000" sy="5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70000"/>
                <a:satMod val="120000"/>
              </a:schemeClr>
              <a:schemeClr val="phClr">
                <a:tint val="70000"/>
                <a:satMod val="135000"/>
              </a:schemeClr>
            </a:duotone>
          </a:blip>
          <a:tile tx="0" ty="0" sx="40000" sy="40000" flip="none" algn="tl"/>
        </a:blipFill>
      </a:fillStyleLst>
      <a:lnStyleLst>
        <a:ln w="38100" cap="flat" cmpd="sng" algn="ctr">
          <a:solidFill>
            <a:schemeClr val="phClr">
              <a:alpha val="70000"/>
              <a:satMod val="105000"/>
            </a:schemeClr>
          </a:solidFill>
          <a:prstDash val="solid"/>
          <a:miter/>
        </a:ln>
        <a:ln w="50800" cap="flat" cmpd="sng" algn="ctr">
          <a:solidFill>
            <a:schemeClr val="phClr">
              <a:alpha val="50000"/>
            </a:schemeClr>
          </a:solidFill>
          <a:prstDash val="solid"/>
          <a:miter/>
        </a:ln>
        <a:ln w="88900" cap="flat" cmpd="sng" algn="ctr">
          <a:solidFill>
            <a:schemeClr val="phClr">
              <a:alpha val="40000"/>
            </a:schemeClr>
          </a:solidFill>
          <a:prstDash val="solid"/>
          <a:miter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innerShdw blurRad="190500" dir="13500000">
              <a:srgbClr val="000000">
                <a:alpha val="50000"/>
              </a:srgbClr>
            </a:innerShdw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blipFill rotWithShape="1">
          <a:blip xmlns:r="http://schemas.openxmlformats.org/officeDocument/2006/relationships" r:embed="rId3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5">
            <a:duotone>
              <a:schemeClr val="phClr">
                <a:shade val="70000"/>
                <a:satMod val="500000"/>
                <a:lumMod val="50000"/>
              </a:schemeClr>
              <a:schemeClr val="phClr">
                <a:satMod val="800000"/>
                <a:lum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HD:Users:lpb:admin:consult:Prentice-Hall:Slides:ch01.ppt</Template>
  <TotalTime>9143</TotalTime>
  <Words>1155</Words>
  <Application>Microsoft Office PowerPoint</Application>
  <PresentationFormat>On-screen Show (4:3)</PresentationFormat>
  <Paragraphs>162</Paragraphs>
  <Slides>14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Candara</vt:lpstr>
      <vt:lpstr>Mistral</vt:lpstr>
      <vt:lpstr>Times New Roman</vt:lpstr>
      <vt:lpstr>Verdana</vt:lpstr>
      <vt:lpstr>Wingdings</vt:lpstr>
      <vt:lpstr>ch01</vt:lpstr>
      <vt:lpstr>Infusion</vt:lpstr>
      <vt:lpstr>Equation</vt:lpstr>
      <vt:lpstr>Part a: Prime Numbers</vt:lpstr>
      <vt:lpstr>PowerPoint Presentation</vt:lpstr>
      <vt:lpstr>PowerPoint Presentation</vt:lpstr>
      <vt:lpstr>Relatively Prime Numbers</vt:lpstr>
      <vt:lpstr>Relatively Prime Numbers Cont.</vt:lpstr>
      <vt:lpstr>Fermat's Theorem</vt:lpstr>
      <vt:lpstr>PowerPoint Presentation</vt:lpstr>
      <vt:lpstr>Part b: Rivest-Shamir-Adleman (RSA) Scheme</vt:lpstr>
      <vt:lpstr>Setting up RSA</vt:lpstr>
      <vt:lpstr>Computing the private key</vt:lpstr>
      <vt:lpstr>Choosing  e</vt:lpstr>
      <vt:lpstr>Setting up RSA: example</vt:lpstr>
      <vt:lpstr>Encryption and decryption</vt:lpstr>
      <vt:lpstr>Encryption and decryption: example</vt:lpstr>
    </vt:vector>
  </TitlesOfParts>
  <Manager/>
  <Company>School of Eng &amp; IT,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William Stallings, Cryptography and Network Security 5/e</dc:title>
  <dc:subject>Lecture Overheads - Ch 8</dc:subject>
  <dc:creator>Dr Lawrie Brown</dc:creator>
  <cp:keywords/>
  <dc:description/>
  <cp:lastModifiedBy>Nibouche, Omar</cp:lastModifiedBy>
  <cp:revision>60</cp:revision>
  <cp:lastPrinted>2005-10-07T05:54:31Z</cp:lastPrinted>
  <dcterms:created xsi:type="dcterms:W3CDTF">2013-02-10T21:56:18Z</dcterms:created>
  <dcterms:modified xsi:type="dcterms:W3CDTF">2021-01-21T12:29:55Z</dcterms:modified>
  <cp:category/>
</cp:coreProperties>
</file>