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 id="2147483725" r:id="rId2"/>
  </p:sldMasterIdLst>
  <p:notesMasterIdLst>
    <p:notesMasterId r:id="rId19"/>
  </p:notesMasterIdLst>
  <p:sldIdLst>
    <p:sldId id="284" r:id="rId3"/>
    <p:sldId id="285" r:id="rId4"/>
    <p:sldId id="286" r:id="rId5"/>
    <p:sldId id="287" r:id="rId6"/>
    <p:sldId id="290" r:id="rId7"/>
    <p:sldId id="293" r:id="rId8"/>
    <p:sldId id="294" r:id="rId9"/>
    <p:sldId id="324" r:id="rId10"/>
    <p:sldId id="297" r:id="rId11"/>
    <p:sldId id="298" r:id="rId12"/>
    <p:sldId id="299" r:id="rId13"/>
    <p:sldId id="325" r:id="rId14"/>
    <p:sldId id="304" r:id="rId15"/>
    <p:sldId id="326" r:id="rId16"/>
    <p:sldId id="306" r:id="rId17"/>
    <p:sldId id="307" r:id="rId1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84" autoAdjust="0"/>
  </p:normalViewPr>
  <p:slideViewPr>
    <p:cSldViewPr>
      <p:cViewPr varScale="1">
        <p:scale>
          <a:sx n="52" d="100"/>
          <a:sy n="52" d="100"/>
        </p:scale>
        <p:origin x="233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586"/>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a:t>A set of related monoalphabetic substitution rules is used</a:t>
          </a:r>
          <a:endParaRPr lang="en-US" dirty="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a:t>A key determines which particular rule is chosen for a given transformation</a:t>
          </a:r>
          <a:endParaRPr lang="en-US" dirty="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D49213C-F653-FC4F-8E29-7FD5D2E834AC}" type="presOf" srcId="{5CCDF724-9A0C-934F-B275-71E17055B932}" destId="{730AF66A-8B24-E04B-9DF8-6351AD37AE7A}" srcOrd="0" destOrd="1" presId="urn:microsoft.com/office/officeart/2005/8/layout/hList1"/>
    <dgm:cxn modelId="{BF0BE55E-0A11-674C-8A21-C5C85AF07AFF}" type="presOf" srcId="{14A4020B-3ABA-894D-B05F-E2D168D99B45}" destId="{0A214FEC-2D56-5E4E-AB09-C40FA84A2430}" srcOrd="0" destOrd="0" presId="urn:microsoft.com/office/officeart/2005/8/layout/hList1"/>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A set of related monoalphabetic substitution rules is used</a:t>
          </a:r>
          <a:endParaRPr lang="en-US" sz="2300" kern="1200" dirty="0"/>
        </a:p>
        <a:p>
          <a:pPr marL="228600" lvl="1" indent="-228600" algn="l" defTabSz="1022350">
            <a:lnSpc>
              <a:spcPct val="90000"/>
            </a:lnSpc>
            <a:spcBef>
              <a:spcPct val="0"/>
            </a:spcBef>
            <a:spcAft>
              <a:spcPct val="15000"/>
            </a:spcAft>
            <a:buChar char="•"/>
          </a:pPr>
          <a:r>
            <a:rPr lang="en-US" sz="2300" kern="1200"/>
            <a:t>A key determines which particular rule is chosen for a given transformation</a:t>
          </a:r>
          <a:endParaRPr lang="en-US" sz="2300" kern="1200" dirty="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4DDA18FF-09AB-534E-BCD5-8E9C52E261E8}"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1</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10</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FFF8669-BCAD-DB40-8B65-094392C88ED0}" type="slidenum">
              <a:rPr lang="en-AU">
                <a:latin typeface="Arial" pitchFamily="-1" charset="0"/>
              </a:rPr>
              <a:pPr/>
              <a:t>11</a:t>
            </a:fld>
            <a:endParaRPr lang="en-AU" dirty="0">
              <a:latin typeface="Arial" pitchFamily="-1"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dirty="0">
                <a:solidFill>
                  <a:schemeClr val="tx1"/>
                </a:solidFill>
                <a:latin typeface="Arial" charset="0"/>
                <a:ea typeface="ＭＳ Ｐゴシック" pitchFamily="-107" charset="-128"/>
                <a:cs typeface="ＭＳ Ｐゴシック" pitchFamily="-107" charset="-128"/>
              </a:rPr>
              <a:t>the key is a repeating keyword. For example, if the keyword is deceptive , the</a:t>
            </a:r>
          </a:p>
          <a:p>
            <a:r>
              <a:rPr lang="en-US" sz="1200" kern="1200" baseline="0" dirty="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deceptivedeceptivedeceptive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ZICVTWQNGRZGVTWAVZHCQYGLMGJ</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strength of this cipher is that there are multiple ciphertext letters for</a:t>
            </a:r>
          </a:p>
          <a:p>
            <a:r>
              <a:rPr lang="en-US" sz="1200" kern="1200" baseline="0" dirty="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dirty="0">
                <a:solidFill>
                  <a:schemeClr val="tx1"/>
                </a:solidFill>
                <a:latin typeface="Arial" charset="0"/>
                <a:ea typeface="ＭＳ Ｐゴシック" pitchFamily="-107" charset="-128"/>
                <a:cs typeface="ＭＳ Ｐゴシック" pitchFamily="-107" charset="-128"/>
              </a:rPr>
              <a:t>structure is lost. For example, Figure 2.6 shows the frequency distribution for a</a:t>
            </a:r>
          </a:p>
          <a:p>
            <a:r>
              <a:rPr lang="en-US" sz="1200" kern="1200" baseline="0" dirty="0">
                <a:solidFill>
                  <a:schemeClr val="tx1"/>
                </a:solidFill>
                <a:latin typeface="Arial" charset="0"/>
                <a:ea typeface="ＭＳ Ｐゴシック" pitchFamily="-107" charset="-128"/>
                <a:cs typeface="ＭＳ Ｐゴシック" pitchFamily="-107" charset="-128"/>
              </a:rPr>
              <a:t>Vigenère cipher with a keyword of length 9. An improvement is achieved over the</a:t>
            </a:r>
          </a:p>
          <a:p>
            <a:r>
              <a:rPr lang="en-US" sz="1200" kern="1200" baseline="0" dirty="0">
                <a:solidFill>
                  <a:schemeClr val="tx1"/>
                </a:solidFill>
                <a:latin typeface="Arial" charset="0"/>
                <a:ea typeface="ＭＳ Ｐゴシック" pitchFamily="-107" charset="-128"/>
                <a:cs typeface="ＭＳ Ｐゴシック" pitchFamily="-107" charset="-128"/>
              </a:rPr>
              <a:t>Playfair cipher, but considerable frequency information remains.</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2.5,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8658335B-A0CF-614A-BF87-2F6B17A04B22}" type="slidenum">
              <a:rPr lang="en-AU">
                <a:latin typeface="Arial" pitchFamily="-1" charset="0"/>
              </a:rPr>
              <a:pPr/>
              <a:t>13</a:t>
            </a:fld>
            <a:endParaRPr lang="en-AU" dirty="0">
              <a:latin typeface="Arial" pitchFamily="-1"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 Army Signal Corp officer, Joseph Mauborgne, proposed an improvement to the</a:t>
            </a:r>
          </a:p>
          <a:p>
            <a:r>
              <a:rPr lang="en-US" sz="1200" kern="1200" baseline="0" dirty="0">
                <a:solidFill>
                  <a:schemeClr val="tx1"/>
                </a:solidFill>
                <a:latin typeface="Arial" charset="0"/>
                <a:ea typeface="ＭＳ Ｐゴシック" pitchFamily="-107" charset="-128"/>
                <a:cs typeface="ＭＳ Ｐゴシック" pitchFamily="-107" charset="-128"/>
              </a:rPr>
              <a:t>Vernam cipher that yields the ultimate in security. Mauborgne suggested using a</a:t>
            </a:r>
          </a:p>
          <a:p>
            <a:r>
              <a:rPr lang="en-US" sz="1200" kern="1200" baseline="0" dirty="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dirty="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dirty="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dirty="0">
                <a:solidFill>
                  <a:schemeClr val="tx1"/>
                </a:solidFill>
                <a:latin typeface="Arial" charset="0"/>
                <a:ea typeface="ＭＳ Ｐゴシック" pitchFamily="-107" charset="-128"/>
                <a:cs typeface="ＭＳ Ｐゴシック" pitchFamily="-107" charset="-128"/>
              </a:rPr>
              <a:t>Such a scheme, known as a one-time pad , is unbreakable. It produces random</a:t>
            </a:r>
          </a:p>
          <a:p>
            <a:r>
              <a:rPr lang="en-US" sz="1200" kern="1200" baseline="0" dirty="0">
                <a:solidFill>
                  <a:schemeClr val="tx1"/>
                </a:solidFill>
                <a:latin typeface="Arial" charset="0"/>
                <a:ea typeface="ＭＳ Ｐゴシック" pitchFamily="-107" charset="-128"/>
                <a:cs typeface="ＭＳ Ｐゴシック" pitchFamily="-107" charset="-128"/>
              </a:rPr>
              <a:t>output that bears no statistical relationship to the plaintext. Because the ciphertext</a:t>
            </a:r>
          </a:p>
          <a:p>
            <a:r>
              <a:rPr lang="en-US" sz="1200" kern="1200" baseline="0" dirty="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dirty="0">
                <a:solidFill>
                  <a:schemeClr val="tx1"/>
                </a:solidFill>
                <a:latin typeface="Arial" charset="0"/>
                <a:ea typeface="ＭＳ Ｐゴシック" pitchFamily="-107" charset="-128"/>
                <a:cs typeface="ＭＳ Ｐゴシック" pitchFamily="-107" charset="-128"/>
              </a:rPr>
              <a:t>break the code.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fact, given any plaintext of equal length to the ciphertext, there is a key that</a:t>
            </a:r>
          </a:p>
          <a:p>
            <a:r>
              <a:rPr lang="en-US" sz="1200" kern="1200" baseline="0" dirty="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dirty="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dirty="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dirty="0">
                <a:solidFill>
                  <a:schemeClr val="tx1"/>
                </a:solidFill>
                <a:latin typeface="Arial" charset="0"/>
                <a:ea typeface="ＭＳ Ｐゴシック" pitchFamily="-107" charset="-128"/>
                <a:cs typeface="ＭＳ Ｐゴシック" pitchFamily="-107" charset="-128"/>
              </a:rPr>
              <a:t>stream of characters that constitute the ciphertext will be truly random. Thus, there</a:t>
            </a:r>
          </a:p>
          <a:p>
            <a:r>
              <a:rPr lang="en-US" sz="1200" kern="1200" baseline="0" dirty="0">
                <a:solidFill>
                  <a:schemeClr val="tx1"/>
                </a:solidFill>
                <a:latin typeface="Arial" charset="0"/>
                <a:ea typeface="ＭＳ Ｐゴシック" pitchFamily="-107" charset="-128"/>
                <a:cs typeface="ＭＳ Ｐゴシック" pitchFamily="-107" charset="-128"/>
              </a:rPr>
              <a:t>are no patterns or regularities that a cryptanalyst can use to attack the ciphertext.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dirty="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dirty="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dirty="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dirty="0">
                <a:solidFill>
                  <a:schemeClr val="tx1"/>
                </a:solidFill>
                <a:latin typeface="Arial" charset="0"/>
                <a:ea typeface="ＭＳ Ｐゴシック" pitchFamily="-107" charset="-128"/>
                <a:cs typeface="ＭＳ Ｐゴシック" pitchFamily="-107" charset="-128"/>
              </a:rPr>
              <a:t>significant task.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dirty="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dirty="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dirty="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kern="1200" baseline="0" dirty="0">
                <a:solidFill>
                  <a:schemeClr val="tx1"/>
                </a:solidFill>
                <a:latin typeface="Arial" charset="0"/>
                <a:ea typeface="ＭＳ Ｐゴシック" pitchFamily="-107" charset="-128"/>
                <a:cs typeface="ＭＳ Ｐゴシック" pitchFamily="-107" charset="-128"/>
              </a:rPr>
              <a:t>perfect secrecy . This concept is explored in Appendix F.</a:t>
            </a:r>
          </a:p>
          <a:p>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3FD6A6-88A9-4841-9781-5EF64C011260}" type="slidenum">
              <a:rPr lang="en-AU">
                <a:latin typeface="Arial" pitchFamily="-1" charset="0"/>
              </a:rPr>
              <a:pPr/>
              <a:t>15</a:t>
            </a:fld>
            <a:endParaRPr lang="en-AU" dirty="0">
              <a:latin typeface="Arial" pitchFamily="-1"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All the techniques examined so far involve the substitution of a ciphertext symbol</a:t>
            </a:r>
          </a:p>
          <a:p>
            <a:r>
              <a:rPr lang="en-US" sz="1200" kern="1200" baseline="0" dirty="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dirty="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kern="1200" baseline="0" dirty="0">
                <a:solidFill>
                  <a:schemeClr val="tx1"/>
                </a:solidFill>
                <a:latin typeface="Arial" charset="0"/>
                <a:ea typeface="ＭＳ Ｐゴシック" pitchFamily="-107" charset="-128"/>
                <a:cs typeface="ＭＳ Ｐゴシック" pitchFamily="-107" charset="-128"/>
              </a:rPr>
              <a:t>transposition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simplest such cipher is the rail fence  technique, in which the plaintext is</a:t>
            </a:r>
          </a:p>
          <a:p>
            <a:r>
              <a:rPr lang="en-US" sz="1200" kern="1200" baseline="0" dirty="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dirty="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dirty="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 e m a t r h t g p r y</a:t>
            </a:r>
          </a:p>
          <a:p>
            <a:r>
              <a:rPr lang="en-US" sz="1200" kern="1200" baseline="0" dirty="0">
                <a:solidFill>
                  <a:schemeClr val="tx1"/>
                </a:solidFill>
                <a:latin typeface="Arial" charset="0"/>
                <a:ea typeface="ＭＳ Ｐゴシック" pitchFamily="-107" charset="-128"/>
                <a:cs typeface="ＭＳ Ｐゴシック" pitchFamily="-107" charset="-128"/>
              </a:rPr>
              <a:t>e t e f e t e o a a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dirty="0">
                <a:solidFill>
                  <a:schemeClr val="tx1"/>
                </a:solidFill>
                <a:latin typeface="Arial" charset="0"/>
                <a:ea typeface="ＭＳ Ｐゴシック" pitchFamily="-107" charset="-128"/>
                <a:cs typeface="ＭＳ Ｐゴシック" pitchFamily="-107" charset="-128"/>
              </a:rPr>
              <a:t>MEMATRHTGPRYETEFETEOAAT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6F1F88A-0B06-E849-82C6-CDBEA2A640FA}" type="slidenum">
              <a:rPr lang="en-AU">
                <a:latin typeface="Arial" pitchFamily="-1" charset="0"/>
              </a:rPr>
              <a:pPr/>
              <a:t>16</a:t>
            </a:fld>
            <a:endParaRPr lang="en-AU" dirty="0">
              <a:latin typeface="Arial" pitchFamily="-1"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dirty="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dirty="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dirty="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4 3 1 2 5 6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a t t a c k p</a:t>
            </a:r>
          </a:p>
          <a:p>
            <a:r>
              <a:rPr lang="en-US" sz="1200" kern="1200" baseline="0" dirty="0">
                <a:solidFill>
                  <a:schemeClr val="tx1"/>
                </a:solidFill>
                <a:latin typeface="Arial" charset="0"/>
                <a:ea typeface="ＭＳ Ｐゴシック" pitchFamily="-107" charset="-128"/>
                <a:cs typeface="ＭＳ Ｐゴシック" pitchFamily="-107" charset="-128"/>
              </a:rPr>
              <a:t>	o s t p o n e</a:t>
            </a:r>
          </a:p>
          <a:p>
            <a:r>
              <a:rPr lang="en-US" sz="1200" kern="1200" baseline="0" dirty="0">
                <a:solidFill>
                  <a:schemeClr val="tx1"/>
                </a:solidFill>
                <a:latin typeface="Arial" charset="0"/>
                <a:ea typeface="ＭＳ Ｐゴシック" pitchFamily="-107" charset="-128"/>
                <a:cs typeface="ＭＳ Ｐゴシック" pitchFamily="-107" charset="-128"/>
              </a:rPr>
              <a:t>	d u n t i l t</a:t>
            </a:r>
          </a:p>
          <a:p>
            <a:r>
              <a:rPr lang="en-US" sz="1200" kern="1200" baseline="0" dirty="0">
                <a:solidFill>
                  <a:schemeClr val="tx1"/>
                </a:solidFill>
                <a:latin typeface="Arial" charset="0"/>
                <a:ea typeface="ＭＳ Ｐゴシック" pitchFamily="-107" charset="-128"/>
                <a:cs typeface="ＭＳ Ｐゴシック" pitchFamily="-107" charset="-128"/>
              </a:rPr>
              <a:t>	w o a m x y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TTNAAPTMTSUOAODWCOIXKNLYPETZ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dirty="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dirty="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dirty="0">
                <a:solidFill>
                  <a:schemeClr val="tx1"/>
                </a:solidFill>
                <a:latin typeface="Arial" charset="0"/>
                <a:ea typeface="ＭＳ Ｐゴシック" pitchFamily="-107" charset="-128"/>
                <a:cs typeface="ＭＳ Ｐゴシック" pitchFamily="-107" charset="-128"/>
              </a:rPr>
              <a:t>columns 5, 6, and 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dirty="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dirty="0">
                <a:solidFill>
                  <a:schemeClr val="tx1"/>
                </a:solidFill>
                <a:latin typeface="Arial" charset="0"/>
                <a:ea typeface="ＭＳ Ｐゴシック" pitchFamily="-107" charset="-128"/>
                <a:cs typeface="ＭＳ Ｐゴシック" pitchFamily="-107" charset="-128"/>
              </a:rPr>
              <a:t>shown, cryptanalysis is fairly straightforward and involves laying out the ciphertext</a:t>
            </a:r>
          </a:p>
          <a:p>
            <a:r>
              <a:rPr lang="en-US" sz="1200" kern="1200" baseline="0" dirty="0">
                <a:solidFill>
                  <a:schemeClr val="tx1"/>
                </a:solidFill>
                <a:latin typeface="Arial" charset="0"/>
                <a:ea typeface="ＭＳ Ｐゴシック" pitchFamily="-107" charset="-128"/>
                <a:cs typeface="ＭＳ Ｐゴシック" pitchFamily="-107" charset="-128"/>
              </a:rPr>
              <a:t>in a matrix and playing around with column positions. Digram and trigram</a:t>
            </a:r>
          </a:p>
          <a:p>
            <a:r>
              <a:rPr lang="en-US" sz="1200" kern="1200" baseline="0" dirty="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dirty="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dirty="0">
                <a:solidFill>
                  <a:schemeClr val="tx1"/>
                </a:solidFill>
                <a:latin typeface="Arial" charset="0"/>
                <a:ea typeface="ＭＳ Ｐゴシック" pitchFamily="-107" charset="-128"/>
                <a:cs typeface="ＭＳ Ｐゴシック" pitchFamily="-107" charset="-128"/>
              </a:rPr>
              <a:t>that is not easily reconstructed.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2</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Then the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3</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1" kern="1200" baseline="0" dirty="0">
                <a:solidFill>
                  <a:schemeClr val="tx1"/>
                </a:solidFill>
                <a:latin typeface="Arial" charset="0"/>
                <a:ea typeface="ＭＳ Ｐゴシック" pitchFamily="-107" charset="-128"/>
                <a:cs typeface="ＭＳ Ｐゴシック" pitchFamily="-107" charset="-128"/>
              </a:rPr>
              <a:t>If it is known that a given ciphertext is a Caesar cipher</a:t>
            </a:r>
            <a:r>
              <a:rPr lang="en-US" sz="1200" kern="1200" baseline="0" dirty="0">
                <a:solidFill>
                  <a:schemeClr val="tx1"/>
                </a:solidFill>
                <a:latin typeface="Arial" charset="0"/>
                <a:ea typeface="ＭＳ Ｐゴシック" pitchFamily="-107" charset="-128"/>
                <a:cs typeface="ＭＳ Ｐゴシック" pitchFamily="-107" charset="-128"/>
              </a:rPr>
              <a:t>, then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 is easily performed: simply try all the 25 possible keys. Figure 2.3</a:t>
            </a:r>
          </a:p>
          <a:p>
            <a:r>
              <a:rPr lang="en-US" sz="1200" kern="1200" baseline="0" dirty="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4</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permutation . A permutation  of a finite set of elements 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S ,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S =  {a, b, c}, there are six permutations of S :</a:t>
            </a:r>
          </a:p>
          <a:p>
            <a:r>
              <a:rPr lang="en-US" sz="1200" kern="1200" baseline="0" dirty="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a:solidFill>
                  <a:schemeClr val="tx1"/>
                </a:solidFill>
                <a:latin typeface="Arial" charset="0"/>
                <a:ea typeface="ＭＳ Ｐゴシック" pitchFamily="-107" charset="-128"/>
                <a:cs typeface="ＭＳ Ｐゴシック" pitchFamily="-107" charset="-128"/>
              </a:rPr>
              <a:t>26</a:t>
            </a:r>
            <a:r>
              <a:rPr lang="en-US" sz="1200" kern="1200" baseline="0" dirty="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monoalphabetic</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5</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digrams . A table similar to Figure 2.5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6</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7</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monarchy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interesting multiletter cipher is the Hill cipher, developed by the mathematician</a:t>
            </a:r>
          </a:p>
          <a:p>
            <a:r>
              <a:rPr lang="en-US" sz="1200" kern="1200" baseline="0" dirty="0">
                <a:solidFill>
                  <a:schemeClr val="tx1"/>
                </a:solidFill>
                <a:latin typeface="Arial" charset="0"/>
                <a:ea typeface="ＭＳ Ｐゴシック" pitchFamily="-107" charset="-128"/>
                <a:cs typeface="ＭＳ Ｐゴシック" pitchFamily="-107" charset="-128"/>
              </a:rPr>
              <a:t>Lester Hill in 1929.</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dirty="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dirty="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dirty="0">
                <a:solidFill>
                  <a:schemeClr val="tx1"/>
                </a:solidFill>
                <a:latin typeface="Arial" charset="0"/>
                <a:ea typeface="ＭＳ Ｐゴシック" pitchFamily="-107" charset="-128"/>
                <a:cs typeface="ＭＳ Ｐゴシック" pitchFamily="-107" charset="-128"/>
              </a:rPr>
              <a:t>multiplication and inversion, see Appendix 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define the inverse </a:t>
            </a:r>
            <a:r>
              <a:rPr lang="en-US" sz="1200" b="1" kern="1200" baseline="0" dirty="0">
                <a:solidFill>
                  <a:schemeClr val="tx1"/>
                </a:solidFill>
                <a:latin typeface="Arial" charset="0"/>
                <a:ea typeface="ＭＳ Ｐゴシック" pitchFamily="-107" charset="-128"/>
                <a:cs typeface="ＭＳ Ｐゴシック" pitchFamily="-107" charset="-128"/>
              </a:rPr>
              <a:t>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of a square matrix </a:t>
            </a:r>
            <a:r>
              <a:rPr lang="en-US" sz="1200" b="1" kern="1200" baseline="0" dirty="0">
                <a:solidFill>
                  <a:schemeClr val="tx1"/>
                </a:solidFill>
                <a:latin typeface="Arial" charset="0"/>
                <a:ea typeface="ＭＳ Ｐゴシック" pitchFamily="-107" charset="-128"/>
                <a:cs typeface="ＭＳ Ｐゴシック" pitchFamily="-107" charset="-128"/>
              </a:rPr>
              <a:t>M  </a:t>
            </a:r>
            <a:r>
              <a:rPr lang="en-US" sz="1200" b="0" kern="1200" baseline="0" dirty="0">
                <a:solidFill>
                  <a:schemeClr val="tx1"/>
                </a:solidFill>
                <a:latin typeface="Arial" charset="0"/>
                <a:ea typeface="ＭＳ Ｐゴシック" pitchFamily="-107" charset="-128"/>
                <a:cs typeface="ＭＳ Ｐゴシック" pitchFamily="-107" charset="-128"/>
              </a:rPr>
              <a:t>by the equation</a:t>
            </a:r>
          </a:p>
          <a:p>
            <a:r>
              <a:rPr lang="en-US" sz="1200" b="1" kern="1200" baseline="0" dirty="0">
                <a:solidFill>
                  <a:schemeClr val="tx1"/>
                </a:solidFill>
                <a:latin typeface="Arial" charset="0"/>
                <a:ea typeface="ＭＳ Ｐゴシック" pitchFamily="-107" charset="-128"/>
                <a:cs typeface="ＭＳ Ｐゴシック" pitchFamily="-107" charset="-128"/>
              </a:rPr>
              <a:t>M (M</a:t>
            </a:r>
            <a:r>
              <a:rPr lang="en-US" sz="1200" b="0"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 ) = M</a:t>
            </a:r>
            <a:r>
              <a:rPr lang="en-US" sz="1200" b="1" kern="1200" baseline="30000" dirty="0">
                <a:solidFill>
                  <a:schemeClr val="tx1"/>
                </a:solidFill>
                <a:latin typeface="Arial" charset="0"/>
                <a:ea typeface="ＭＳ Ｐゴシック" pitchFamily="-107" charset="-128"/>
                <a:cs typeface="ＭＳ Ｐゴシック" pitchFamily="-107" charset="-128"/>
              </a:rPr>
              <a:t>-1</a:t>
            </a:r>
            <a:r>
              <a:rPr lang="en-US" sz="1200" b="1" kern="1200" baseline="0" dirty="0">
                <a:solidFill>
                  <a:schemeClr val="tx1"/>
                </a:solidFill>
                <a:latin typeface="Arial" charset="0"/>
                <a:ea typeface="ＭＳ Ｐゴシック" pitchFamily="-107" charset="-128"/>
                <a:cs typeface="ＭＳ Ｐゴシック" pitchFamily="-107" charset="-128"/>
              </a:rPr>
              <a:t>M = I , </a:t>
            </a:r>
            <a:r>
              <a:rPr lang="en-US" sz="1200" b="0" kern="1200" baseline="0" dirty="0">
                <a:solidFill>
                  <a:schemeClr val="tx1"/>
                </a:solidFill>
                <a:latin typeface="Arial" charset="0"/>
                <a:ea typeface="ＭＳ Ｐゴシック" pitchFamily="-107" charset="-128"/>
                <a:cs typeface="ＭＳ Ｐゴシック" pitchFamily="-107" charset="-128"/>
              </a:rPr>
              <a:t>wher</a:t>
            </a:r>
            <a:r>
              <a:rPr lang="en-US" sz="1200" b="1" kern="1200" baseline="0" dirty="0">
                <a:solidFill>
                  <a:schemeClr val="tx1"/>
                </a:solidFill>
                <a:latin typeface="Arial" charset="0"/>
                <a:ea typeface="ＭＳ Ｐゴシック" pitchFamily="-107" charset="-128"/>
                <a:cs typeface="ＭＳ Ｐゴシック" pitchFamily="-107" charset="-128"/>
              </a:rPr>
              <a:t>e I  </a:t>
            </a:r>
            <a:r>
              <a:rPr lang="en-US" sz="1200" b="0" kern="1200" baseline="0" dirty="0">
                <a:solidFill>
                  <a:schemeClr val="tx1"/>
                </a:solidFill>
                <a:latin typeface="Arial" charset="0"/>
                <a:ea typeface="ＭＳ Ｐゴシック" pitchFamily="-107" charset="-128"/>
                <a:cs typeface="ＭＳ Ｐゴシック" pitchFamily="-107" charset="-128"/>
              </a:rPr>
              <a:t>is the identity matrix</a:t>
            </a:r>
            <a:r>
              <a:rPr lang="en-US" sz="1200" b="1" kern="1200" baseline="0" dirty="0">
                <a:solidFill>
                  <a:schemeClr val="tx1"/>
                </a:solidFill>
                <a:latin typeface="Arial" charset="0"/>
                <a:ea typeface="ＭＳ Ｐゴシック" pitchFamily="-107" charset="-128"/>
                <a:cs typeface="ＭＳ Ｐゴシック" pitchFamily="-107" charset="-128"/>
              </a:rPr>
              <a:t>. I  </a:t>
            </a:r>
            <a:r>
              <a:rPr lang="en-US" sz="1200" b="0" kern="1200" baseline="0" dirty="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dirty="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dirty="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dirty="0">
                <a:solidFill>
                  <a:schemeClr val="tx1"/>
                </a:solidFill>
                <a:latin typeface="Arial" charset="0"/>
                <a:ea typeface="ＭＳ Ｐゴシック" pitchFamily="-107" charset="-128"/>
                <a:cs typeface="ＭＳ Ｐゴシック" pitchFamily="-107" charset="-128"/>
              </a:rPr>
              <a:t>equation.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dirty="0">
                <a:solidFill>
                  <a:schemeClr val="tx1"/>
                </a:solidFill>
                <a:latin typeface="Arial" charset="0"/>
                <a:ea typeface="ＭＳ Ｐゴシック" pitchFamily="-107" charset="-128"/>
                <a:cs typeface="ＭＳ Ｐゴシック" pitchFamily="-107" charset="-128"/>
              </a:rPr>
              <a:t>of determinant. For any square matrix (m * m ), the determinant  equals the sum of</a:t>
            </a:r>
          </a:p>
          <a:p>
            <a:r>
              <a:rPr lang="en-US" sz="1200" kern="1200" baseline="0" dirty="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dirty="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dirty="0">
                <a:solidFill>
                  <a:schemeClr val="tx1"/>
                </a:solidFill>
                <a:latin typeface="Arial" charset="0"/>
                <a:ea typeface="ＭＳ Ｐゴシック" pitchFamily="-107" charset="-128"/>
                <a:cs typeface="ＭＳ Ｐゴシック" pitchFamily="-107" charset="-128"/>
              </a:rPr>
              <a:t>by a minus 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dirty="0">
                <a:solidFill>
                  <a:schemeClr val="tx1"/>
                </a:solidFill>
                <a:latin typeface="Arial" charset="0"/>
                <a:ea typeface="ＭＳ Ｐゴシック" pitchFamily="-107" charset="-128"/>
                <a:cs typeface="ＭＳ Ｐゴシック" pitchFamily="-107" charset="-128"/>
              </a:rPr>
              <a:t>and substitutes for them m  ciphertext letters. The substitution is determined</a:t>
            </a:r>
          </a:p>
          <a:p>
            <a:r>
              <a:rPr lang="en-US" sz="1200" kern="1200" baseline="0" dirty="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dirty="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Playfair, the strength of the Hill cipher is that it completely hides</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dirty="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dirty="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Although the Hill cipher is strong against a ciphertext-only attack, it is</a:t>
            </a:r>
          </a:p>
          <a:p>
            <a:r>
              <a:rPr lang="en-US" sz="1200" kern="1200" baseline="0" dirty="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endParaRPr lang="en-US" b="0"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9</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polyalphabetic substitution cipher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fld id="{EA63E340-7248-A44D-9FFF-8BB11B748095}" type="datetime1">
              <a:rPr lang="en-US"/>
              <a:pPr>
                <a:defRPr/>
              </a:pPr>
              <a:t>1/19/2021</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dirty="0"/>
          </a:p>
        </p:txBody>
      </p:sp>
      <p:sp>
        <p:nvSpPr>
          <p:cNvPr id="7" name="Footer Placeholder 5"/>
          <p:cNvSpPr>
            <a:spLocks noGrp="1"/>
          </p:cNvSpPr>
          <p:nvPr>
            <p:ph type="ftr" sz="quarter" idx="11"/>
          </p:nvPr>
        </p:nvSpPr>
        <p:spPr/>
        <p:txBody>
          <a:bodyPr/>
          <a:lstStyle>
            <a:lvl1pPr>
              <a:defRPr dirty="0"/>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D88F6A25-87B4-714F-A465-0F8A51BF0F8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01CBA271-37AA-1A4B-93BB-23FD1460592A}"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A723CE70-09B5-AA4F-97D6-E97562FB12FC}"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EDBE6252-CF9A-1F42-9564-151AE148B485}"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8EB2D05-ED9B-D64F-84F9-1CBF245170BF}"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5AEB69B-5E69-824A-A98D-11886E137B42}"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D3CBCFE-40EB-F940-80F7-007DE9F574D6}"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EB5EF6F-FFFF-2347-9244-08C2C6A20C11}"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dirty="0"/>
          </a:p>
        </p:txBody>
      </p:sp>
      <p:sp>
        <p:nvSpPr>
          <p:cNvPr id="8" name="Footer Placeholder 4"/>
          <p:cNvSpPr>
            <a:spLocks noGrp="1"/>
          </p:cNvSpPr>
          <p:nvPr>
            <p:ph type="ftr" sz="quarter" idx="11"/>
          </p:nvPr>
        </p:nvSpPr>
        <p:spPr/>
        <p:txBody>
          <a:bodyPr/>
          <a:lstStyle>
            <a:lvl1pPr>
              <a:defRPr dirty="0"/>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3686DFBD-27E2-E046-A517-7C0202BD7FA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E675B3F-6561-B24D-8031-C57239C6AA25}"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FDC14EC7-977D-1E4F-8051-25C0EB4A0039}"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FCEF7E2B-CF74-4842-A0EA-70EF99A89E06}"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24AB6FF-5496-1E43-9590-2F72A5D955AD}"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663788D-3F12-1344-95FC-E1DB5EA6A64F}"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08AD938-33E9-BF4D-94C2-FA36CE6F25C5}"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BA53D34-9388-2A4D-8E3D-61FEBA664D04}"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a:lvl1pPr>
          </a:lstStyle>
          <a:p>
            <a:pPr>
              <a:defRPr/>
            </a:pPr>
            <a:fld id="{3234A09B-343B-864B-937D-DF057FD08E9A}" type="datetime1">
              <a:rPr lang="en-US"/>
              <a:pPr>
                <a:defRPr/>
              </a:pPr>
              <a:t>1/19/2021</a:t>
            </a:fld>
            <a:endParaRPr lang="en-US" dirty="0"/>
          </a:p>
        </p:txBody>
      </p:sp>
      <p:sp>
        <p:nvSpPr>
          <p:cNvPr id="12" name="Footer Placeholder 4"/>
          <p:cNvSpPr>
            <a:spLocks noGrp="1"/>
          </p:cNvSpPr>
          <p:nvPr>
            <p:ph type="ftr" sz="quarter" idx="11"/>
          </p:nvPr>
        </p:nvSpPr>
        <p:spPr/>
        <p:txBody>
          <a:bodyPr/>
          <a:lstStyle>
            <a:lvl1pPr>
              <a:defRPr dirty="0"/>
            </a:lvl1pPr>
          </a:lstStyle>
          <a:p>
            <a:pPr>
              <a:defRPr/>
            </a:pPr>
            <a:endParaRPr lang="en-US" dirty="0"/>
          </a:p>
        </p:txBody>
      </p:sp>
      <p:sp>
        <p:nvSpPr>
          <p:cNvPr id="13" name="Slide Number Placeholder 5"/>
          <p:cNvSpPr>
            <a:spLocks noGrp="1"/>
          </p:cNvSpPr>
          <p:nvPr>
            <p:ph type="sldNum" sz="quarter" idx="12"/>
          </p:nvPr>
        </p:nvSpPr>
        <p:spPr/>
        <p:txBody>
          <a:bodyPr/>
          <a:lstStyle>
            <a:lvl1pPr>
              <a:defRPr/>
            </a:lvl1pPr>
          </a:lstStyle>
          <a:p>
            <a:pPr>
              <a:defRPr/>
            </a:pPr>
            <a:fld id="{FBFCEC01-5D5A-024B-AFBB-4CAA8FF73F5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lvl1pPr>
          </a:lstStyle>
          <a:p>
            <a:pPr>
              <a:defRPr/>
            </a:pP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793298D1-69AE-D94B-83B4-C1E8F3597BB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dirty="0"/>
          </a:p>
        </p:txBody>
      </p:sp>
      <p:sp>
        <p:nvSpPr>
          <p:cNvPr id="13" name="Footer Placeholder 7"/>
          <p:cNvSpPr>
            <a:spLocks noGrp="1"/>
          </p:cNvSpPr>
          <p:nvPr>
            <p:ph type="ftr" sz="quarter" idx="11"/>
          </p:nvPr>
        </p:nvSpPr>
        <p:spPr/>
        <p:txBody>
          <a:bodyPr/>
          <a:lstStyle>
            <a:lvl1pPr>
              <a:defRPr dirty="0"/>
            </a:lvl1pPr>
          </a:lstStyle>
          <a:p>
            <a:pPr>
              <a:defRPr/>
            </a:pPr>
            <a:endParaRPr lang="en-US" dirty="0"/>
          </a:p>
        </p:txBody>
      </p:sp>
      <p:sp>
        <p:nvSpPr>
          <p:cNvPr id="14" name="Slide Number Placeholder 8"/>
          <p:cNvSpPr>
            <a:spLocks noGrp="1"/>
          </p:cNvSpPr>
          <p:nvPr>
            <p:ph type="sldNum" sz="quarter" idx="12"/>
          </p:nvPr>
        </p:nvSpPr>
        <p:spPr/>
        <p:txBody>
          <a:bodyPr/>
          <a:lstStyle>
            <a:lvl1pPr>
              <a:defRPr/>
            </a:lvl1pPr>
          </a:lstStyle>
          <a:p>
            <a:pPr>
              <a:defRPr/>
            </a:pPr>
            <a:fld id="{55E9BEDC-36A3-9E40-B9B7-EF42D67A6E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dirty="0"/>
          </a:p>
        </p:txBody>
      </p:sp>
      <p:sp>
        <p:nvSpPr>
          <p:cNvPr id="7" name="Footer Placeholder 3"/>
          <p:cNvSpPr>
            <a:spLocks noGrp="1"/>
          </p:cNvSpPr>
          <p:nvPr>
            <p:ph type="ftr" sz="quarter" idx="11"/>
          </p:nvPr>
        </p:nvSpPr>
        <p:spPr/>
        <p:txBody>
          <a:bodyPr/>
          <a:lstStyle>
            <a:lvl1pPr>
              <a:defRPr dirty="0"/>
            </a:lvl1pPr>
          </a:lstStyle>
          <a:p>
            <a:pPr>
              <a:defRPr/>
            </a:pPr>
            <a:endParaRPr lang="en-US" dirty="0"/>
          </a:p>
        </p:txBody>
      </p:sp>
      <p:sp>
        <p:nvSpPr>
          <p:cNvPr id="8" name="Slide Number Placeholder 4"/>
          <p:cNvSpPr>
            <a:spLocks noGrp="1"/>
          </p:cNvSpPr>
          <p:nvPr>
            <p:ph type="sldNum" sz="quarter" idx="12"/>
          </p:nvPr>
        </p:nvSpPr>
        <p:spPr/>
        <p:txBody>
          <a:bodyPr/>
          <a:lstStyle>
            <a:lvl1pPr>
              <a:defRPr/>
            </a:lvl1pPr>
          </a:lstStyle>
          <a:p>
            <a:pPr>
              <a:defRPr/>
            </a:pPr>
            <a:fld id="{CD487DAE-8C80-B544-80C4-9497E4FC796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dirty="0"/>
          </a:p>
        </p:txBody>
      </p:sp>
      <p:sp>
        <p:nvSpPr>
          <p:cNvPr id="4" name="Footer Placeholder 2"/>
          <p:cNvSpPr>
            <a:spLocks noGrp="1"/>
          </p:cNvSpPr>
          <p:nvPr>
            <p:ph type="ftr" sz="quarter" idx="11"/>
          </p:nvPr>
        </p:nvSpPr>
        <p:spPr/>
        <p:txBody>
          <a:bodyPr/>
          <a:lstStyle>
            <a:lvl1pPr>
              <a:defRPr dirty="0"/>
            </a:lvl1pPr>
          </a:lstStyle>
          <a:p>
            <a:pPr>
              <a:defRPr/>
            </a:pPr>
            <a:endParaRPr lang="en-US" dirty="0"/>
          </a:p>
        </p:txBody>
      </p:sp>
      <p:sp>
        <p:nvSpPr>
          <p:cNvPr id="5" name="Slide Number Placeholder 3"/>
          <p:cNvSpPr>
            <a:spLocks noGrp="1"/>
          </p:cNvSpPr>
          <p:nvPr>
            <p:ph type="sldNum" sz="quarter" idx="12"/>
          </p:nvPr>
        </p:nvSpPr>
        <p:spPr/>
        <p:txBody>
          <a:bodyPr/>
          <a:lstStyle>
            <a:lvl1pPr>
              <a:defRPr/>
            </a:lvl1pPr>
          </a:lstStyle>
          <a:p>
            <a:pPr>
              <a:defRPr/>
            </a:pPr>
            <a:fld id="{3BF51CE2-3593-EE4E-B491-85B6833DF5C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dirty="0"/>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816E368C-1A76-764C-A4C6-A47FE034889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B9F3C192-4994-CF45-A7F4-386AB6D968C5}"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a:t>Caesar Cipher</a:t>
            </a:r>
          </a:p>
        </p:txBody>
      </p:sp>
      <p:sp>
        <p:nvSpPr>
          <p:cNvPr id="5" name="Content Placeholder 4"/>
          <p:cNvSpPr>
            <a:spLocks noGrp="1"/>
          </p:cNvSpPr>
          <p:nvPr>
            <p:ph idx="1"/>
          </p:nvPr>
        </p:nvSpPr>
        <p:spPr>
          <a:xfrm>
            <a:off x="609600" y="1761565"/>
            <a:ext cx="8001000" cy="4791635"/>
          </a:xfrm>
        </p:spPr>
        <p:txBody>
          <a:bodyPr>
            <a:normAutofit fontScale="92500" lnSpcReduction="20000"/>
          </a:bodyPr>
          <a:lstStyle/>
          <a:p>
            <a:r>
              <a:rPr lang="en-US" dirty="0"/>
              <a:t>Simplest and earliest known use of a </a:t>
            </a:r>
            <a:r>
              <a:rPr lang="en-US" b="1" dirty="0"/>
              <a:t>substitution cipher</a:t>
            </a:r>
          </a:p>
          <a:p>
            <a:r>
              <a:rPr lang="en-US" dirty="0"/>
              <a:t>Used by Julius Caesar</a:t>
            </a:r>
          </a:p>
          <a:p>
            <a:r>
              <a:rPr lang="en-US" dirty="0"/>
              <a:t>Involves replacing each letter of the alphabet with the letter standing three places further down the alphabet</a:t>
            </a:r>
          </a:p>
          <a:p>
            <a:r>
              <a:rPr lang="en-US" dirty="0"/>
              <a:t>Alphabet is wrapped around so that the letter following Z is A</a:t>
            </a:r>
          </a:p>
          <a:p>
            <a:pPr>
              <a:buNone/>
            </a:pPr>
            <a:r>
              <a:rPr lang="en-US" dirty="0"/>
              <a:t>	plain:    meet    me  after      the     toga   party</a:t>
            </a:r>
          </a:p>
          <a:p>
            <a:pPr>
              <a:buNone/>
            </a:pPr>
            <a:r>
              <a:rPr lang="en-US" dirty="0"/>
              <a:t>	cipher: PHHW PH DIWHU WKH WRJD SDUWB</a:t>
            </a:r>
          </a:p>
        </p:txBody>
      </p:sp>
      <p:pic>
        <p:nvPicPr>
          <p:cNvPr id="6" name="Picture 5"/>
          <p:cNvPicPr>
            <a:picLocks noChangeAspect="1"/>
          </p:cNvPicPr>
          <p:nvPr/>
        </p:nvPicPr>
        <p:blipFill>
          <a:blip r:embed="rId3"/>
          <a:stretch>
            <a:fillRect/>
          </a:stretch>
        </p:blipFill>
        <p:spPr>
          <a:xfrm>
            <a:off x="7391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693468" y="221355"/>
            <a:ext cx="1006891" cy="991548"/>
          </a:xfrm>
          <a:prstGeom prst="rect">
            <a:avLst/>
          </a:prstGeom>
          <a:scene3d>
            <a:camera prst="orthographicFront">
              <a:rot lat="600000" lon="21299994" rev="20999999"/>
            </a:camera>
            <a:lightRig rig="threePt" dir="t"/>
          </a:scene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a:t>Vigenère Cipher</a:t>
            </a:r>
          </a:p>
        </p:txBody>
      </p:sp>
      <p:sp>
        <p:nvSpPr>
          <p:cNvPr id="89091" name="Rectangle 3"/>
          <p:cNvSpPr>
            <a:spLocks noGrp="1" noChangeArrowheads="1"/>
          </p:cNvSpPr>
          <p:nvPr>
            <p:ph idx="1"/>
          </p:nvPr>
        </p:nvSpPr>
        <p:spPr/>
        <p:txBody>
          <a:bodyPr/>
          <a:lstStyle/>
          <a:p>
            <a:r>
              <a:rPr lang="en-AU" dirty="0"/>
              <a:t>Best known and one of the simplest polyalphabetic substitution ciphers</a:t>
            </a:r>
          </a:p>
          <a:p>
            <a:r>
              <a:rPr lang="en-AU" dirty="0"/>
              <a:t>In this scheme the set of related monoalphabetic substitution rules consists of the 26 Caesar ciphers with shifts of 0 through 25</a:t>
            </a:r>
          </a:p>
          <a:p>
            <a:r>
              <a:rPr lang="en-AU" dirty="0"/>
              <a:t>Each cipher is denoted by a key letter which is the ciphertext letter that substitutes for the plaintext letter a</a:t>
            </a:r>
          </a:p>
          <a:p>
            <a:endParaRPr lang="en-A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0" y="39688"/>
            <a:ext cx="9143999" cy="1412875"/>
          </a:xfrm>
        </p:spPr>
        <p:txBody>
          <a:bodyPr/>
          <a:lstStyle/>
          <a:p>
            <a:r>
              <a:rPr lang="en-US" dirty="0"/>
              <a:t>Example of </a:t>
            </a:r>
            <a:r>
              <a:rPr lang="en-AU" dirty="0"/>
              <a:t>Vigenère Cipher</a:t>
            </a:r>
          </a:p>
        </p:txBody>
      </p:sp>
      <p:sp>
        <p:nvSpPr>
          <p:cNvPr id="91139" name="Rectangle 3"/>
          <p:cNvSpPr>
            <a:spLocks noGrp="1" noChangeArrowheads="1"/>
          </p:cNvSpPr>
          <p:nvPr>
            <p:ph idx="1"/>
          </p:nvPr>
        </p:nvSpPr>
        <p:spPr>
          <a:xfrm>
            <a:off x="609601" y="1762125"/>
            <a:ext cx="8153400" cy="4791075"/>
          </a:xfrm>
        </p:spPr>
        <p:txBody>
          <a:bodyPr>
            <a:normAutofit lnSpcReduction="10000"/>
          </a:bodyPr>
          <a:lstStyle/>
          <a:p>
            <a:r>
              <a:rPr lang="en-US" dirty="0">
                <a:solidFill>
                  <a:schemeClr val="tx1"/>
                </a:solidFill>
                <a:latin typeface="Arial" charset="0"/>
                <a:ea typeface="ＭＳ Ｐゴシック" pitchFamily="-107" charset="-128"/>
                <a:cs typeface="ＭＳ Ｐゴシック" pitchFamily="-107" charset="-128"/>
              </a:rPr>
              <a:t>To encrypt a message, a key is needed that is as long as the message</a:t>
            </a:r>
          </a:p>
          <a:p>
            <a:r>
              <a:rPr lang="en-US" dirty="0">
                <a:solidFill>
                  <a:schemeClr val="tx1"/>
                </a:solidFill>
                <a:latin typeface="Arial" charset="0"/>
                <a:ea typeface="ＭＳ Ｐゴシック" pitchFamily="-107" charset="-128"/>
                <a:cs typeface="ＭＳ Ｐゴシック" pitchFamily="-107" charset="-128"/>
              </a:rPr>
              <a:t> Usually, the key is a repeating keyword </a:t>
            </a:r>
          </a:p>
          <a:p>
            <a:r>
              <a:rPr lang="en-US" dirty="0">
                <a:solidFill>
                  <a:schemeClr val="tx1"/>
                </a:solidFill>
                <a:latin typeface="Arial" charset="0"/>
                <a:ea typeface="ＭＳ Ｐゴシック" pitchFamily="-107" charset="-128"/>
                <a:cs typeface="ＭＳ Ｐゴシック" pitchFamily="-107" charset="-128"/>
              </a:rPr>
              <a:t>For example, if the keyword is </a:t>
            </a:r>
            <a:r>
              <a:rPr lang="en-US" i="1" dirty="0">
                <a:solidFill>
                  <a:schemeClr val="tx1"/>
                </a:solidFill>
                <a:latin typeface="Arial" charset="0"/>
                <a:ea typeface="ＭＳ Ｐゴシック" pitchFamily="-107" charset="-128"/>
                <a:cs typeface="ＭＳ Ｐゴシック" pitchFamily="-107" charset="-128"/>
              </a:rPr>
              <a:t>deceptive</a:t>
            </a:r>
            <a:r>
              <a:rPr lang="en-US" dirty="0">
                <a:solidFill>
                  <a:schemeClr val="tx1"/>
                </a:solidFill>
                <a:latin typeface="Arial" charset="0"/>
                <a:ea typeface="ＭＳ Ｐゴシック" pitchFamily="-107" charset="-128"/>
                <a:cs typeface="ＭＳ Ｐゴシック" pitchFamily="-107" charset="-128"/>
              </a:rPr>
              <a:t>, the message “we are discovered save yourself” is encrypted as:</a:t>
            </a:r>
          </a:p>
          <a:p>
            <a:pPr>
              <a:buNone/>
            </a:pPr>
            <a:r>
              <a:rPr lang="en-US" dirty="0">
                <a:solidFill>
                  <a:schemeClr val="tx1"/>
                </a:solidFill>
                <a:latin typeface="Arial" charset="0"/>
                <a:ea typeface="ＭＳ Ｐゴシック" pitchFamily="-107" charset="-128"/>
                <a:cs typeface="ＭＳ Ｐゴシック" pitchFamily="-107" charset="-128"/>
              </a:rPr>
              <a:t>	</a:t>
            </a:r>
            <a:r>
              <a:rPr lang="en-AU" dirty="0"/>
              <a:t>key:             deceptivedeceptivedeceptive</a:t>
            </a:r>
          </a:p>
          <a:p>
            <a:pPr lvl="1">
              <a:buNone/>
            </a:pPr>
            <a:r>
              <a:rPr lang="en-AU" dirty="0"/>
              <a:t>plaintext:    wearediscoveredsaveyourself</a:t>
            </a:r>
          </a:p>
          <a:p>
            <a:pPr lvl="1">
              <a:buNone/>
            </a:pPr>
            <a:r>
              <a:rPr lang="en-AU" dirty="0"/>
              <a:t>ciphertext:  ZICVTWQNGRZGVTWAVZHCQYGLMGJ</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39688"/>
            <a:ext cx="9143999" cy="1412875"/>
          </a:xfrm>
        </p:spPr>
        <p:txBody>
          <a:bodyPr/>
          <a:lstStyle/>
          <a:p>
            <a:r>
              <a:rPr lang="en-AU" dirty="0"/>
              <a:t>Vigenère Autokey System</a:t>
            </a:r>
            <a:endParaRPr lang="en-US" dirty="0"/>
          </a:p>
        </p:txBody>
      </p:sp>
      <p:sp>
        <p:nvSpPr>
          <p:cNvPr id="6" name="Content Placeholder 5"/>
          <p:cNvSpPr>
            <a:spLocks noGrp="1"/>
          </p:cNvSpPr>
          <p:nvPr>
            <p:ph idx="1"/>
          </p:nvPr>
        </p:nvSpPr>
        <p:spPr>
          <a:xfrm>
            <a:off x="792163" y="1762125"/>
            <a:ext cx="7570787" cy="4714875"/>
          </a:xfrm>
        </p:spPr>
        <p:txBody>
          <a:bodyPr>
            <a:normAutofit fontScale="92500" lnSpcReduction="10000"/>
          </a:bodyPr>
          <a:lstStyle/>
          <a:p>
            <a:r>
              <a:rPr lang="en-US" dirty="0"/>
              <a:t>A keyword is concatenated with the plaintext itself to provide a running key</a:t>
            </a:r>
          </a:p>
          <a:p>
            <a:r>
              <a:rPr lang="en-US" dirty="0"/>
              <a:t>Example:</a:t>
            </a:r>
          </a:p>
          <a:p>
            <a:pPr>
              <a:spcBef>
                <a:spcPts val="600"/>
              </a:spcBef>
              <a:buNone/>
            </a:pPr>
            <a:r>
              <a:rPr lang="en-US" dirty="0"/>
              <a:t>	key: 	   deceptivewearediscoveredsav</a:t>
            </a:r>
          </a:p>
          <a:p>
            <a:pPr>
              <a:spcBef>
                <a:spcPts val="600"/>
              </a:spcBef>
              <a:buNone/>
            </a:pPr>
            <a:r>
              <a:rPr lang="en-US" dirty="0"/>
              <a:t>	plaintext:      wearediscoveredsaveyourself</a:t>
            </a:r>
          </a:p>
          <a:p>
            <a:pPr>
              <a:spcBef>
                <a:spcPts val="600"/>
              </a:spcBef>
              <a:buNone/>
            </a:pPr>
            <a:r>
              <a:rPr lang="en-US" dirty="0"/>
              <a:t>	ciphertext:   </a:t>
            </a:r>
            <a:r>
              <a:rPr lang="en-US" sz="2400" dirty="0"/>
              <a:t>ZICVTWQNGKZEIIGASXSTSLVVWLA</a:t>
            </a:r>
          </a:p>
          <a:p>
            <a:r>
              <a:rPr lang="en-US" dirty="0"/>
              <a:t>Even this scheme is vulnerable to cryptanalysis</a:t>
            </a:r>
          </a:p>
          <a:p>
            <a:pPr lvl="1"/>
            <a:r>
              <a:rPr lang="en-US" dirty="0"/>
              <a:t>Because the key and the plaintext share the same frequency distribution of letters, a statistical technique can be applied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a:t>One-Time Pad</a:t>
            </a:r>
            <a:endParaRPr lang="en-AU" dirty="0"/>
          </a:p>
        </p:txBody>
      </p:sp>
      <p:sp>
        <p:nvSpPr>
          <p:cNvPr id="7" name="Content Placeholder 6"/>
          <p:cNvSpPr>
            <a:spLocks noGrp="1"/>
          </p:cNvSpPr>
          <p:nvPr>
            <p:ph idx="1"/>
          </p:nvPr>
        </p:nvSpPr>
        <p:spPr>
          <a:xfrm>
            <a:off x="792163" y="1762125"/>
            <a:ext cx="7570787" cy="4791075"/>
          </a:xfrm>
        </p:spPr>
        <p:txBody>
          <a:bodyPr>
            <a:normAutofit fontScale="70000" lnSpcReduction="20000"/>
          </a:bodyPr>
          <a:lstStyle/>
          <a:p>
            <a:r>
              <a:rPr lang="en-US" dirty="0"/>
              <a:t>Improvement to Vernam cipher proposed by an Army Signal Corp officer, Joseph Mauborgne</a:t>
            </a:r>
          </a:p>
          <a:p>
            <a:r>
              <a:rPr lang="en-US" dirty="0"/>
              <a:t>Use a random key that is as long as the message so that the key need not be repeated</a:t>
            </a:r>
          </a:p>
          <a:p>
            <a:r>
              <a:rPr lang="en-US" dirty="0"/>
              <a:t>Key is used to encrypt and decrypt a single message and then is discarded</a:t>
            </a:r>
          </a:p>
          <a:p>
            <a:r>
              <a:rPr lang="en-US" dirty="0"/>
              <a:t>Each new message requires a new key of the same length as the new message</a:t>
            </a:r>
          </a:p>
          <a:p>
            <a:r>
              <a:rPr lang="en-US" dirty="0"/>
              <a:t>Scheme is unbreakable</a:t>
            </a:r>
          </a:p>
          <a:p>
            <a:pPr lvl="1"/>
            <a:r>
              <a:rPr lang="en-US" dirty="0"/>
              <a:t>Produces random output that bears no statistical relationship to the plaintext</a:t>
            </a:r>
          </a:p>
          <a:p>
            <a:pPr lvl="1"/>
            <a:r>
              <a:rPr lang="en-US" dirty="0"/>
              <a:t>Because the ciphertext contains no information whatsoever about the plaintext, there is simply no way to break the code</a:t>
            </a:r>
          </a:p>
        </p:txBody>
      </p:sp>
      <p:pic>
        <p:nvPicPr>
          <p:cNvPr id="8" name="Picture 7"/>
          <p:cNvPicPr>
            <a:picLocks noChangeAspect="1"/>
          </p:cNvPicPr>
          <p:nvPr/>
        </p:nvPicPr>
        <p:blipFill>
          <a:blip r:embed="rId3"/>
          <a:stretch>
            <a:fillRect/>
          </a:stretch>
        </p:blipFill>
        <p:spPr>
          <a:xfrm>
            <a:off x="8074176" y="4797745"/>
            <a:ext cx="1069824" cy="2060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a:xfrm>
            <a:off x="838200" y="1676400"/>
            <a:ext cx="7570787" cy="4867275"/>
          </a:xfrm>
        </p:spPr>
        <p:txBody>
          <a:bodyPr>
            <a:normAutofit fontScale="77500" lnSpcReduction="20000"/>
          </a:bodyPr>
          <a:lstStyle/>
          <a:p>
            <a:r>
              <a:rPr lang="en-US" dirty="0"/>
              <a:t>The one-time pad offers complete security but, in practice, has two fundamental difficulties:</a:t>
            </a:r>
          </a:p>
          <a:p>
            <a:pPr lvl="1"/>
            <a:r>
              <a:rPr lang="en-US" dirty="0"/>
              <a:t>There is the practical problem of making large quantities of random keys</a:t>
            </a:r>
          </a:p>
          <a:p>
            <a:pPr lvl="2"/>
            <a:r>
              <a:rPr lang="en-US" dirty="0"/>
              <a:t>Any heavily used system might require millions of random characters on a regular basis</a:t>
            </a:r>
          </a:p>
          <a:p>
            <a:pPr lvl="1"/>
            <a:r>
              <a:rPr lang="en-US" dirty="0"/>
              <a:t>Mammoth key distribution problem</a:t>
            </a:r>
          </a:p>
          <a:p>
            <a:pPr lvl="2"/>
            <a:r>
              <a:rPr lang="en-US" dirty="0"/>
              <a:t>For every message to be sent, a key of equal length is needed by both sender and receiver</a:t>
            </a:r>
          </a:p>
          <a:p>
            <a:r>
              <a:rPr lang="en-US" dirty="0"/>
              <a:t>Because of these difficulties, the one-time pad is of limited utility</a:t>
            </a:r>
          </a:p>
          <a:p>
            <a:pPr lvl="1"/>
            <a:r>
              <a:rPr lang="en-US" dirty="0"/>
              <a:t>Useful primarily for low-bandwidth channels requiring very high security</a:t>
            </a:r>
          </a:p>
          <a:p>
            <a:r>
              <a:rPr lang="en-US" dirty="0"/>
              <a:t>The one-time pad is the only cryptosystem that exhibits </a:t>
            </a:r>
            <a:r>
              <a:rPr lang="en-US" i="1" dirty="0"/>
              <a:t>perfect secrecy </a:t>
            </a:r>
            <a:r>
              <a:rPr lang="en-US" dirty="0"/>
              <a:t>(see Appendix 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AU" dirty="0"/>
              <a:t>Rail Fence Cipher</a:t>
            </a:r>
          </a:p>
        </p:txBody>
      </p:sp>
      <p:sp>
        <p:nvSpPr>
          <p:cNvPr id="102403" name="Rectangle 3"/>
          <p:cNvSpPr>
            <a:spLocks noGrp="1" noChangeArrowheads="1"/>
          </p:cNvSpPr>
          <p:nvPr>
            <p:ph idx="1"/>
          </p:nvPr>
        </p:nvSpPr>
        <p:spPr>
          <a:xfrm>
            <a:off x="792163" y="1762125"/>
            <a:ext cx="7570787" cy="4714875"/>
          </a:xfrm>
        </p:spPr>
        <p:txBody>
          <a:bodyPr>
            <a:normAutofit fontScale="92500" lnSpcReduction="10000"/>
          </a:bodyPr>
          <a:lstStyle/>
          <a:p>
            <a:r>
              <a:rPr lang="en-AU" dirty="0"/>
              <a:t>Simplest transposition cipher</a:t>
            </a:r>
          </a:p>
          <a:p>
            <a:r>
              <a:rPr lang="en-AU" dirty="0"/>
              <a:t>Plaintext is written down as a sequence of diagonals and then read off as a sequence of rows</a:t>
            </a:r>
          </a:p>
          <a:p>
            <a:r>
              <a:rPr lang="en-AU" dirty="0"/>
              <a:t>To encipher the message “meet me after the toga party” with a rail fence of depth 2, we would write:</a:t>
            </a:r>
          </a:p>
          <a:p>
            <a:pPr lvl="1">
              <a:buNone/>
            </a:pPr>
            <a:r>
              <a:rPr lang="en-AU" dirty="0"/>
              <a:t>		m e m a t r h t g p r y</a:t>
            </a:r>
          </a:p>
          <a:p>
            <a:pPr lvl="1">
              <a:buNone/>
            </a:pPr>
            <a:r>
              <a:rPr lang="en-AU" dirty="0"/>
              <a:t>		    e t e f e t e o a a t</a:t>
            </a:r>
          </a:p>
          <a:p>
            <a:pPr lvl="1">
              <a:buNone/>
            </a:pPr>
            <a:r>
              <a:rPr lang="en-AU" dirty="0"/>
              <a:t>Encrypted message is:</a:t>
            </a:r>
          </a:p>
          <a:p>
            <a:pPr lvl="1">
              <a:buNone/>
            </a:pPr>
            <a:r>
              <a:rPr lang="en-AU" dirty="0"/>
              <a:t>	MEMATRHTGPRYETEFETEOAAT</a:t>
            </a:r>
          </a:p>
          <a:p>
            <a:pPr lvl="1"/>
            <a:endParaRPr lang="en-AU" dirty="0"/>
          </a:p>
          <a:p>
            <a:pPr lvl="1"/>
            <a:endParaRPr lang="en-AU" dirty="0"/>
          </a:p>
        </p:txBody>
      </p:sp>
      <p:pic>
        <p:nvPicPr>
          <p:cNvPr id="6" name="Picture 5"/>
          <p:cNvPicPr>
            <a:picLocks noChangeAspect="1"/>
          </p:cNvPicPr>
          <p:nvPr/>
        </p:nvPicPr>
        <p:blipFill>
          <a:blip r:embed="rId3"/>
          <a:stretch>
            <a:fillRect/>
          </a:stretch>
        </p:blipFill>
        <p:spPr>
          <a:xfrm>
            <a:off x="7315200" y="4527612"/>
            <a:ext cx="1371600" cy="23303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0" y="39688"/>
            <a:ext cx="9143999" cy="1412875"/>
          </a:xfrm>
        </p:spPr>
        <p:txBody>
          <a:bodyPr/>
          <a:lstStyle/>
          <a:p>
            <a:r>
              <a:rPr lang="en-AU" dirty="0"/>
              <a:t>Row Transposition Cipher</a:t>
            </a:r>
          </a:p>
        </p:txBody>
      </p:sp>
      <p:sp>
        <p:nvSpPr>
          <p:cNvPr id="104451" name="Rectangle 3"/>
          <p:cNvSpPr>
            <a:spLocks noGrp="1" noChangeArrowheads="1"/>
          </p:cNvSpPr>
          <p:nvPr>
            <p:ph idx="1"/>
          </p:nvPr>
        </p:nvSpPr>
        <p:spPr>
          <a:xfrm>
            <a:off x="792163" y="1762125"/>
            <a:ext cx="7570787" cy="4714875"/>
          </a:xfrm>
        </p:spPr>
        <p:txBody>
          <a:bodyPr>
            <a:normAutofit fontScale="85000" lnSpcReduction="10000"/>
          </a:bodyPr>
          <a:lstStyle/>
          <a:p>
            <a:r>
              <a:rPr lang="en-US" dirty="0"/>
              <a:t>Is a more complex transposition</a:t>
            </a:r>
            <a:endParaRPr lang="en-AU" dirty="0"/>
          </a:p>
          <a:p>
            <a:r>
              <a:rPr lang="en-AU" dirty="0"/>
              <a:t>Write the message in a rectangle, row by row, and read the message off, column by column, but permute the order of the columns</a:t>
            </a:r>
          </a:p>
          <a:p>
            <a:pPr lvl="1"/>
            <a:r>
              <a:rPr lang="en-AU" dirty="0"/>
              <a:t>The order of the columns then becomes the key to the algorithm</a:t>
            </a:r>
          </a:p>
          <a:p>
            <a:pPr lvl="1">
              <a:buNone/>
            </a:pPr>
            <a:r>
              <a:rPr lang="en-AU" dirty="0"/>
              <a:t>	Key: 		</a:t>
            </a:r>
            <a:r>
              <a:rPr lang="en-US" dirty="0"/>
              <a:t>4 3 1 2  5  6 7</a:t>
            </a:r>
            <a:endParaRPr lang="en-AU" dirty="0"/>
          </a:p>
          <a:p>
            <a:pPr lvl="1">
              <a:buNone/>
            </a:pPr>
            <a:r>
              <a:rPr lang="en-AU" dirty="0"/>
              <a:t>     Plaintext:                 a t t a  c  k p</a:t>
            </a:r>
          </a:p>
          <a:p>
            <a:pPr lvl="1">
              <a:buNone/>
            </a:pPr>
            <a:r>
              <a:rPr lang="en-AU" dirty="0"/>
              <a:t>				 o s t p o n e</a:t>
            </a:r>
          </a:p>
          <a:p>
            <a:pPr lvl="1">
              <a:buNone/>
            </a:pPr>
            <a:r>
              <a:rPr lang="en-AU" dirty="0"/>
              <a:t>				 d u n t  i  l  t</a:t>
            </a:r>
          </a:p>
          <a:p>
            <a:pPr lvl="1">
              <a:buNone/>
            </a:pPr>
            <a:r>
              <a:rPr lang="en-AU" dirty="0"/>
              <a:t>				w o a mx y z</a:t>
            </a:r>
          </a:p>
          <a:p>
            <a:pPr lvl="1">
              <a:buNone/>
            </a:pPr>
            <a:r>
              <a:rPr lang="en-AU" dirty="0"/>
              <a:t>   Ciphertext:               TTNAAPTMTSUOAODWCOIXKNLYPETZ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762000" y="1676400"/>
            <a:ext cx="7818438"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sz="18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a:latin typeface="Courier" pitchFamily="-107" charset="0"/>
                <a:ea typeface="ＭＳ Ｐゴシック" pitchFamily="-107" charset="-128"/>
              </a:rPr>
              <a:t>D E F G H I J K L M N O P Q R S T U V W X Y Z A B C</a:t>
            </a:r>
          </a:p>
          <a:p>
            <a:pPr>
              <a:lnSpc>
                <a:spcPct val="80000"/>
              </a:lnSpc>
              <a:defRPr/>
            </a:pPr>
            <a:r>
              <a:rPr lang="en-US" sz="2600" dirty="0"/>
              <a:t>Mathematically give each letter a number</a:t>
            </a:r>
          </a:p>
          <a:p>
            <a:pPr lvl="1" eaLnBrk="1" hangingPunct="1">
              <a:buFont typeface="Wingdings" pitchFamily="-107" charset="2"/>
              <a:buNone/>
              <a:defRPr/>
            </a:pPr>
            <a:r>
              <a:rPr lang="en-AU" sz="14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p>
          <a:p>
            <a:pPr lvl="1" eaLnBrk="1" hangingPunct="1">
              <a:buFont typeface="Wingdings" pitchFamily="-107" charset="2"/>
              <a:buNone/>
              <a:defRPr/>
            </a:pP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buNone/>
            </a:pPr>
            <a:r>
              <a:rPr lang="en-US" sz="2571" i="1" dirty="0">
                <a:ea typeface="ＭＳ Ｐゴシック" pitchFamily="-107" charset="-128"/>
              </a:rPr>
              <a:t>		p =  D(k , C ) =  (C - k ) mod 26</a:t>
            </a:r>
            <a:endParaRPr lang="en-AU" sz="2571" i="1" dirty="0">
              <a:ea typeface="ＭＳ Ｐゴシック" pitchFamily="-107"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609600"/>
            <a:ext cx="3612822" cy="2362200"/>
          </a:xfrm>
        </p:spPr>
        <p:txBody>
          <a:bodyPr/>
          <a:lstStyle/>
          <a:p>
            <a:pPr eaLnBrk="1" hangingPunct="1">
              <a:defRPr/>
            </a:pPr>
            <a:r>
              <a:rPr lang="en-AU" dirty="0"/>
              <a:t>Brute-Force</a:t>
            </a:r>
            <a:br>
              <a:rPr lang="en-AU" dirty="0"/>
            </a:br>
            <a:r>
              <a:rPr lang="en-AU" dirty="0"/>
              <a:t>Cryptanalysis of Caesar Cipher </a:t>
            </a:r>
          </a:p>
        </p:txBody>
      </p:sp>
      <p:pic>
        <p:nvPicPr>
          <p:cNvPr id="5" name="Picture 4"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7647" t="6364" r="21176" b="24545"/>
              <a:stretch>
                <a:fillRect/>
              </a:stretch>
            </p:blipFill>
          </mc:Choice>
          <mc:Fallback>
            <p:blipFill>
              <a:blip r:embed="rId4"/>
              <a:srcRect l="17647" t="6364" r="21176" b="24545"/>
              <a:stretch>
                <a:fillRect/>
              </a:stretch>
            </p:blipFill>
          </mc:Fallback>
        </mc:AlternateContent>
        <p:spPr>
          <a:xfrm>
            <a:off x="4372714" y="-115328"/>
            <a:ext cx="4771286" cy="6973328"/>
          </a:xfrm>
          <a:prstGeom prst="rect">
            <a:avLst/>
          </a:prstGeom>
          <a:noFill/>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609600" y="1762125"/>
            <a:ext cx="7753351" cy="4867275"/>
          </a:xfrm>
        </p:spPr>
        <p:txBody>
          <a:bodyPr>
            <a:normAutofit fontScale="92500" lnSpcReduction="10000"/>
          </a:bodyPr>
          <a:lstStyle/>
          <a:p>
            <a:r>
              <a:rPr lang="en-US" b="1" dirty="0"/>
              <a:t>Permutation</a:t>
            </a:r>
          </a:p>
          <a:p>
            <a:pPr lvl="1"/>
            <a:r>
              <a:rPr lang="en-US" sz="2378" dirty="0"/>
              <a:t>Of a finite set of elements </a:t>
            </a:r>
            <a:r>
              <a:rPr lang="en-US" sz="2378" i="1" dirty="0"/>
              <a:t>S </a:t>
            </a:r>
            <a:r>
              <a:rPr lang="en-US" sz="2378" dirty="0"/>
              <a:t>is an ordered sequence of all the elements of </a:t>
            </a:r>
            <a:r>
              <a:rPr lang="en-US" sz="2378" i="1" dirty="0"/>
              <a:t>S </a:t>
            </a:r>
            <a:r>
              <a:rPr lang="en-US" sz="2378" dirty="0"/>
              <a:t>, with each element appearing exactly once</a:t>
            </a:r>
          </a:p>
          <a:p>
            <a:pPr marL="342900" lvl="1" indent="-342900">
              <a:spcBef>
                <a:spcPts val="2400"/>
              </a:spcBef>
              <a:buClr>
                <a:srgbClr val="BAABE3"/>
              </a:buClr>
            </a:pPr>
            <a:r>
              <a:rPr lang="en-US" sz="2800" dirty="0">
                <a:cs typeface="ＭＳ Ｐゴシック" pitchFamily="-1" charset="-128"/>
              </a:rPr>
              <a:t>If the “cipher” line can be any permutation of the 26 alphabetic characters, then there are 26! or greater than 4 x 10</a:t>
            </a:r>
            <a:r>
              <a:rPr lang="en-US" sz="2800" baseline="30000" dirty="0">
                <a:cs typeface="ＭＳ Ｐゴシック" pitchFamily="-1" charset="-128"/>
              </a:rPr>
              <a:t>26</a:t>
            </a:r>
            <a:r>
              <a:rPr lang="en-US" sz="2800" dirty="0">
                <a:cs typeface="ＭＳ Ｐゴシック" pitchFamily="-1" charset="-128"/>
              </a:rPr>
              <a:t> possible keys</a:t>
            </a:r>
          </a:p>
          <a:p>
            <a:pPr lvl="1"/>
            <a:r>
              <a:rPr lang="en-US" sz="2378" dirty="0"/>
              <a:t>This is 10 orders of magnitude greater than the key space for DES</a:t>
            </a:r>
          </a:p>
          <a:p>
            <a:pPr lvl="1"/>
            <a:r>
              <a:rPr lang="en-US" sz="2378" dirty="0"/>
              <a:t>Approach is referred to as a </a:t>
            </a:r>
            <a:r>
              <a:rPr lang="en-US" sz="2378" i="1" dirty="0"/>
              <a:t>monoalphabetic substitution cipher</a:t>
            </a:r>
            <a:r>
              <a:rPr lang="en-US" sz="2378" dirty="0"/>
              <a:t> because a single cipher alphabet is used per message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a:t>Monoalphabetic Ciphers</a:t>
            </a:r>
          </a:p>
        </p:txBody>
      </p:sp>
      <p:sp>
        <p:nvSpPr>
          <p:cNvPr id="4" name="Content Placeholder 3"/>
          <p:cNvSpPr>
            <a:spLocks noGrp="1"/>
          </p:cNvSpPr>
          <p:nvPr>
            <p:ph idx="1"/>
          </p:nvPr>
        </p:nvSpPr>
        <p:spPr>
          <a:xfrm>
            <a:off x="792163" y="1762125"/>
            <a:ext cx="7570787" cy="4714875"/>
          </a:xfrm>
        </p:spPr>
        <p:txBody>
          <a:bodyPr>
            <a:normAutofit fontScale="92500" lnSpcReduction="20000"/>
          </a:bodyPr>
          <a:lstStyle/>
          <a:p>
            <a:r>
              <a:rPr lang="en-US" dirty="0"/>
              <a:t>Easy to break because they reflect the frequency data of the original alphabet</a:t>
            </a:r>
          </a:p>
          <a:p>
            <a:r>
              <a:rPr lang="en-US" dirty="0"/>
              <a:t>Countermeasure is to provide multiple substitutes (homophones) for a single letter</a:t>
            </a:r>
          </a:p>
          <a:p>
            <a:r>
              <a:rPr lang="en-US" dirty="0"/>
              <a:t>Digram</a:t>
            </a:r>
          </a:p>
          <a:p>
            <a:pPr lvl="1"/>
            <a:r>
              <a:rPr lang="en-US" dirty="0"/>
              <a:t>Two-letter combination</a:t>
            </a:r>
          </a:p>
          <a:p>
            <a:pPr lvl="1"/>
            <a:r>
              <a:rPr lang="en-US" dirty="0"/>
              <a:t>Most common is </a:t>
            </a:r>
            <a:r>
              <a:rPr lang="en-US" i="1" dirty="0"/>
              <a:t>th</a:t>
            </a:r>
            <a:endParaRPr lang="en-US" dirty="0"/>
          </a:p>
          <a:p>
            <a:r>
              <a:rPr lang="en-US" dirty="0"/>
              <a:t>Trigram </a:t>
            </a:r>
          </a:p>
          <a:p>
            <a:pPr lvl="1"/>
            <a:r>
              <a:rPr lang="en-US" dirty="0"/>
              <a:t>Three-letter combination</a:t>
            </a:r>
          </a:p>
          <a:p>
            <a:pPr lvl="1"/>
            <a:r>
              <a:rPr lang="en-US" dirty="0"/>
              <a:t>Most frequent is </a:t>
            </a:r>
            <a:r>
              <a:rPr lang="en-US" i="1" dirty="0"/>
              <a:t>the </a:t>
            </a:r>
            <a:endParaRPr lang="en-US" dirty="0"/>
          </a:p>
        </p:txBody>
      </p:sp>
      <p:pic>
        <p:nvPicPr>
          <p:cNvPr id="5" name="Picture 4"/>
          <p:cNvPicPr>
            <a:picLocks noChangeAspect="1"/>
          </p:cNvPicPr>
          <p:nvPr/>
        </p:nvPicPr>
        <p:blipFill>
          <a:blip r:embed="rId3"/>
          <a:stretch>
            <a:fillRect/>
          </a:stretch>
        </p:blipFill>
        <p:spPr>
          <a:xfrm>
            <a:off x="6477000" y="3581400"/>
            <a:ext cx="768742" cy="1036637"/>
          </a:xfrm>
          <a:prstGeom prst="rect">
            <a:avLst/>
          </a:prstGeom>
        </p:spPr>
      </p:pic>
      <p:pic>
        <p:nvPicPr>
          <p:cNvPr id="6" name="Picture 5"/>
          <p:cNvPicPr>
            <a:picLocks noChangeAspect="1"/>
          </p:cNvPicPr>
          <p:nvPr/>
        </p:nvPicPr>
        <p:blipFill>
          <a:blip r:embed="rId4"/>
          <a:stretch>
            <a:fillRect/>
          </a:stretch>
        </p:blipFill>
        <p:spPr>
          <a:xfrm>
            <a:off x="5486400" y="3581400"/>
            <a:ext cx="838200" cy="1257299"/>
          </a:xfrm>
          <a:prstGeom prst="rect">
            <a:avLst/>
          </a:prstGeom>
        </p:spPr>
      </p:pic>
      <p:pic>
        <p:nvPicPr>
          <p:cNvPr id="8" name="Picture 7"/>
          <p:cNvPicPr>
            <a:picLocks noChangeAspect="1"/>
          </p:cNvPicPr>
          <p:nvPr/>
        </p:nvPicPr>
        <p:blipFill>
          <a:blip r:embed="rId5"/>
          <a:stretch>
            <a:fillRect/>
          </a:stretch>
        </p:blipFill>
        <p:spPr>
          <a:xfrm>
            <a:off x="8305800" y="5181600"/>
            <a:ext cx="838200" cy="1077686"/>
          </a:xfrm>
          <a:prstGeom prst="rect">
            <a:avLst/>
          </a:prstGeom>
        </p:spPr>
      </p:pic>
      <p:pic>
        <p:nvPicPr>
          <p:cNvPr id="9" name="Picture 8"/>
          <p:cNvPicPr>
            <a:picLocks noChangeAspect="1"/>
          </p:cNvPicPr>
          <p:nvPr/>
        </p:nvPicPr>
        <p:blipFill>
          <a:blip r:embed="rId3"/>
          <a:stretch>
            <a:fillRect/>
          </a:stretch>
        </p:blipFill>
        <p:spPr>
          <a:xfrm>
            <a:off x="7391400" y="5562600"/>
            <a:ext cx="768742" cy="1036637"/>
          </a:xfrm>
          <a:prstGeom prst="rect">
            <a:avLst/>
          </a:prstGeom>
        </p:spPr>
      </p:pic>
      <p:pic>
        <p:nvPicPr>
          <p:cNvPr id="10" name="Picture 9"/>
          <p:cNvPicPr>
            <a:picLocks noChangeAspect="1"/>
          </p:cNvPicPr>
          <p:nvPr/>
        </p:nvPicPr>
        <p:blipFill>
          <a:blip r:embed="rId4"/>
          <a:stretch>
            <a:fillRect/>
          </a:stretch>
        </p:blipFill>
        <p:spPr>
          <a:xfrm>
            <a:off x="6324600" y="5600701"/>
            <a:ext cx="838200" cy="12572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792163" y="1762125"/>
            <a:ext cx="7570787" cy="4867275"/>
          </a:xfrm>
        </p:spPr>
        <p:txBody>
          <a:bodyPr>
            <a:normAutofit fontScale="92500" lnSpcReduction="20000"/>
          </a:bodyPr>
          <a:lstStyle/>
          <a:p>
            <a:r>
              <a:rPr lang="en-US" dirty="0"/>
              <a:t>Best-known 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a:p>
            <a:r>
              <a:rPr lang="en-US" dirty="0"/>
              <a:t>Invented by British scientist Sir Charles Wheatstone in 1854</a:t>
            </a:r>
          </a:p>
          <a:p>
            <a:r>
              <a:rPr lang="en-US" dirty="0"/>
              <a:t>Used as the standard field system by the British Army in World War I and the U.S. Army and other Allied forces during World War II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a:t>Playfair Key Matrix</a:t>
            </a:r>
          </a:p>
        </p:txBody>
      </p:sp>
      <p:sp>
        <p:nvSpPr>
          <p:cNvPr id="80899" name="Rectangle 3"/>
          <p:cNvSpPr>
            <a:spLocks noGrp="1" noChangeArrowheads="1"/>
          </p:cNvSpPr>
          <p:nvPr>
            <p:ph idx="1"/>
          </p:nvPr>
        </p:nvSpPr>
        <p:spPr>
          <a:xfrm>
            <a:off x="792163" y="1676401"/>
            <a:ext cx="7570787" cy="4375150"/>
          </a:xfrm>
        </p:spPr>
        <p:txBody>
          <a:bodyPr/>
          <a:lstStyle/>
          <a:p>
            <a:r>
              <a:rPr lang="en-AU" dirty="0"/>
              <a:t>Fill in letters of keyword (minus duplicates) from left to right and from top to bottom, then fill in the remainder of the matrix with the remaining letters in alphabetic order</a:t>
            </a:r>
          </a:p>
          <a:p>
            <a:r>
              <a:rPr lang="en-AU" dirty="0"/>
              <a:t>Using the keyword MONARCHY:</a:t>
            </a:r>
          </a:p>
        </p:txBody>
      </p:sp>
      <p:graphicFrame>
        <p:nvGraphicFramePr>
          <p:cNvPr id="80947" name="Group 51"/>
          <p:cNvGraphicFramePr>
            <a:graphicFrameLocks noGrp="1"/>
          </p:cNvGraphicFramePr>
          <p:nvPr/>
        </p:nvGraphicFramePr>
        <p:xfrm>
          <a:off x="2209800" y="4419600"/>
          <a:ext cx="4724400" cy="2229803"/>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accent2"/>
                          </a:solidFill>
                          <a:effectLst>
                            <a:outerShdw blurRad="38100" dist="38100" dir="2700000" algn="tl">
                              <a:srgbClr val="000000"/>
                            </a:outerShdw>
                          </a:effectLst>
                          <a:latin typeface="Arial" pitchFamily="-107"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I/J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dirty="0">
                          <a:ln>
                            <a:noFill/>
                          </a:ln>
                          <a:solidFill>
                            <a:schemeClr val="tx1"/>
                          </a:solidFill>
                          <a:effectLst>
                            <a:outerShdw blurRad="38100" dist="38100" dir="2700000" algn="tl">
                              <a:srgbClr val="000000"/>
                            </a:outerShdw>
                          </a:effectLst>
                          <a:latin typeface="Arial" pitchFamily="-107" charset="0"/>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Hill Cipher</a:t>
            </a:r>
          </a:p>
        </p:txBody>
      </p:sp>
      <p:sp>
        <p:nvSpPr>
          <p:cNvPr id="6" name="Content Placeholder 5"/>
          <p:cNvSpPr>
            <a:spLocks noGrp="1"/>
          </p:cNvSpPr>
          <p:nvPr>
            <p:ph idx="1"/>
          </p:nvPr>
        </p:nvSpPr>
        <p:spPr>
          <a:xfrm>
            <a:off x="792163" y="1762125"/>
            <a:ext cx="7570787" cy="4791075"/>
          </a:xfrm>
        </p:spPr>
        <p:txBody>
          <a:bodyPr>
            <a:normAutofit lnSpcReduction="10000"/>
          </a:bodyPr>
          <a:lstStyle/>
          <a:p>
            <a:r>
              <a:rPr lang="en-US" dirty="0"/>
              <a:t>Developed by the mathematician Lester Hill in 1929</a:t>
            </a:r>
          </a:p>
          <a:p>
            <a:r>
              <a:rPr lang="en-US" dirty="0"/>
              <a:t>Strength is that it completely hides single-letter frequencies</a:t>
            </a:r>
          </a:p>
          <a:p>
            <a:pPr lvl="1"/>
            <a:r>
              <a:rPr lang="en-US" dirty="0"/>
              <a:t>The use of a larger matrix hides more frequency information</a:t>
            </a:r>
          </a:p>
          <a:p>
            <a:pPr lvl="1"/>
            <a:r>
              <a:rPr lang="en-US" dirty="0"/>
              <a:t>A 3 x 3 Hill cipher hides not only single-letter but also two-letter frequency information</a:t>
            </a:r>
          </a:p>
          <a:p>
            <a:r>
              <a:rPr lang="en-US" dirty="0"/>
              <a:t>Strong against a ciphertext-only attack but easily broken with a known plaintext attack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792163" y="1762125"/>
            <a:ext cx="7570787" cy="2276475"/>
          </a:xfrm>
        </p:spPr>
        <p:txBody>
          <a:bodyPr>
            <a:normAutofit/>
          </a:bodyPr>
          <a:lstStyle/>
          <a:p>
            <a:r>
              <a:rPr lang="en-US" dirty="0"/>
              <a:t>Polyalphabetic substitution cipher</a:t>
            </a:r>
          </a:p>
          <a:p>
            <a:pPr lvl="1"/>
            <a:r>
              <a:rPr lang="en-US" dirty="0"/>
              <a:t>Improves on the simple monoalphabetic technique by using different monoalphabetic substitutions as one proceeds through the plaintext message</a:t>
            </a:r>
          </a:p>
        </p:txBody>
      </p:sp>
      <p:graphicFrame>
        <p:nvGraphicFramePr>
          <p:cNvPr id="5" name="Diagram 4"/>
          <p:cNvGraphicFramePr/>
          <p:nvPr/>
        </p:nvGraphicFramePr>
        <p:xfrm>
          <a:off x="1524000" y="41148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7975</TotalTime>
  <Words>4200</Words>
  <Application>Microsoft Office PowerPoint</Application>
  <PresentationFormat>On-screen Show (4:3)</PresentationFormat>
  <Paragraphs>437</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ＭＳ Ｐゴシック</vt:lpstr>
      <vt:lpstr>Arial</vt:lpstr>
      <vt:lpstr>Candara</vt:lpstr>
      <vt:lpstr>Courier</vt:lpstr>
      <vt:lpstr>Mistral</vt:lpstr>
      <vt:lpstr>Wingdings</vt:lpstr>
      <vt:lpstr>Infusion</vt:lpstr>
      <vt:lpstr>1_Infusion</vt:lpstr>
      <vt:lpstr>Caesar Cipher</vt:lpstr>
      <vt:lpstr>Caesar Cipher Algorithm</vt:lpstr>
      <vt:lpstr>Brute-Force Cryptanalysis of Caesar Cipher </vt:lpstr>
      <vt:lpstr>Monoalphabetic Cipher</vt:lpstr>
      <vt:lpstr>Monoalphabetic Ciphers</vt:lpstr>
      <vt:lpstr>Playfair Cipher</vt:lpstr>
      <vt:lpstr>Playfair Key Matrix</vt:lpstr>
      <vt:lpstr>Hill Cipher</vt:lpstr>
      <vt:lpstr>Polyalphabetic Ciphers</vt:lpstr>
      <vt:lpstr>Vigenère Cipher</vt:lpstr>
      <vt:lpstr>Example of Vigenère Cipher</vt:lpstr>
      <vt:lpstr>Vigenère Autokey System</vt:lpstr>
      <vt:lpstr>One-Time Pad</vt:lpstr>
      <vt:lpstr>Difficulties</vt:lpstr>
      <vt:lpstr>Rail Fence Cipher</vt:lpstr>
      <vt:lpstr>Row Transposition Cipher</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Ali, Aftab</cp:lastModifiedBy>
  <cp:revision>69</cp:revision>
  <cp:lastPrinted>2009-08-04T04:48:40Z</cp:lastPrinted>
  <dcterms:created xsi:type="dcterms:W3CDTF">2013-02-04T03:27:46Z</dcterms:created>
  <dcterms:modified xsi:type="dcterms:W3CDTF">2021-01-19T14:11:11Z</dcterms:modified>
  <cp:category/>
</cp:coreProperties>
</file>