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05" r:id="rId2"/>
    <p:sldId id="506" r:id="rId3"/>
    <p:sldId id="510" r:id="rId4"/>
    <p:sldId id="542" r:id="rId5"/>
    <p:sldId id="53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27" r:id="rId15"/>
    <p:sldId id="551" r:id="rId1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3613" autoAdjust="0"/>
  </p:normalViewPr>
  <p:slideViewPr>
    <p:cSldViewPr>
      <p:cViewPr varScale="1">
        <p:scale>
          <a:sx n="68" d="100"/>
          <a:sy n="68" d="100"/>
        </p:scale>
        <p:origin x="15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B40C18-57B8-4BA3-AF79-D8E6B4371E1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the general literature you may find that repetitions may be allowed: we have seen an example of the sort in the slide “</a:t>
            </a:r>
            <a:r>
              <a:rPr lang="en-US" altLang="en-US" sz="1200" dirty="0" smtClean="0"/>
              <a:t>Basic Counting Principles – 1” – this leads to exponentiation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027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16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37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4373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717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40C18-57B8-4BA3-AF79-D8E6B4371E14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2592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CE0565-9E63-42F4-AF67-47CAD5E0E630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08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EB0150-2F4F-4B1B-894C-19DCB92901D0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337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FF98CB-3B2D-47A7-A831-3162CA28139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853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19ECBD-0765-4744-B097-BD2730198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E7D3AB6-C3F6-47D5-BCC5-CC9030764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A9914F-BB99-422E-9928-FBA1B80DDFBF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1645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BC8880-05F3-4B8D-AFBD-B36E7667689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59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EA1031-2EE1-4DFA-AFC7-6EAE5BC3048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97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687893-0BD3-4C0F-8EC9-7D84C1F1D76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970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72E9F5-9BFA-4EFA-9D6D-AE473F91D0E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131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E1749-0A44-49C0-B461-277D099CE88A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3471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Fall 2002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CMSC 203 - Discrete Structures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0B5C70F-DD57-42FC-B561-CC45FC75D50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072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8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569221" y="2492896"/>
            <a:ext cx="5904656" cy="60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32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Permutations and Combinations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>
              <a:spcBef>
                <a:spcPct val="0"/>
              </a:spcBef>
            </a:pPr>
            <a:fld id="{858BBCE6-27D3-40C1-A708-2AB394C3DBD3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05966"/>
            <a:ext cx="3742184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Permutations - 3</a:t>
            </a:r>
            <a:endParaRPr lang="en-CA" altLang="en-US" sz="4000" b="1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63000" cy="5328592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3700" dirty="0" smtClean="0">
                <a:cs typeface="Calibri" panose="020F0502020204030204" pitchFamily="34" charset="0"/>
                <a:sym typeface="Symbol" panose="05050102010706020507" pitchFamily="18" charset="2"/>
              </a:rPr>
              <a:t>Building on the previous example of snooker’s coloured balls: </a:t>
            </a:r>
            <a:r>
              <a:rPr lang="en-GB" altLang="en-US" sz="3700" dirty="0" smtClean="0">
                <a:effectLst/>
                <a:sym typeface="Symbol" panose="05050102010706020507" pitchFamily="18" charset="2"/>
              </a:rPr>
              <a:t>we shall look at the case when one would only select two balls (but no all 6): 6</a:t>
            </a:r>
            <a:r>
              <a:rPr lang="en-US" altLang="en-US" sz="3700" dirty="0" smtClean="0">
                <a:cs typeface="Calibri" panose="020F0502020204030204" pitchFamily="34" charset="0"/>
                <a:sym typeface="Symbol" panose="05050102010706020507" pitchFamily="18" charset="2"/>
              </a:rPr>
              <a:t>×5.</a:t>
            </a:r>
          </a:p>
          <a:p>
            <a:r>
              <a:rPr lang="en-US" altLang="en-US" sz="3700" dirty="0" smtClean="0">
                <a:cs typeface="Calibri" panose="020F0502020204030204" pitchFamily="34" charset="0"/>
                <a:sym typeface="Symbol" panose="05050102010706020507" pitchFamily="18" charset="2"/>
              </a:rPr>
              <a:t>There are 6 ways of choosing the first ball; then 5 ways to select the second.</a:t>
            </a:r>
          </a:p>
          <a:p>
            <a:r>
              <a:rPr lang="en-GB" sz="3700" dirty="0" smtClean="0">
                <a:effectLst/>
              </a:rPr>
              <a:t> This is equal to 6!/4!</a:t>
            </a:r>
          </a:p>
          <a:p>
            <a:r>
              <a:rPr lang="en-GB" sz="3700" dirty="0" smtClean="0">
                <a:effectLst/>
              </a:rPr>
              <a:t>Remember: no repetitions and order matters: black followed by green is not the same as green followed by black</a:t>
            </a:r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US" altLang="en-US" sz="3200" dirty="0" smtClean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8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05966"/>
            <a:ext cx="3670176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Permutations - 4</a:t>
            </a:r>
            <a:endParaRPr lang="en-CA" altLang="en-US" sz="4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7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052736"/>
                <a:ext cx="8763000" cy="5256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3600" dirty="0" smtClean="0">
                    <a:effectLst/>
                  </a:rPr>
                  <a:t>If </a:t>
                </a:r>
                <a:r>
                  <a:rPr lang="en-GB" sz="3600" b="1" i="1" dirty="0" smtClean="0">
                    <a:effectLst/>
                  </a:rPr>
                  <a:t>n</a:t>
                </a:r>
                <a:r>
                  <a:rPr lang="en-GB" sz="3600" dirty="0">
                    <a:effectLst/>
                  </a:rPr>
                  <a:t> is the number of </a:t>
                </a:r>
                <a:r>
                  <a:rPr lang="en-GB" sz="3600" dirty="0" smtClean="0">
                    <a:effectLst/>
                  </a:rPr>
                  <a:t>objects </a:t>
                </a:r>
                <a:r>
                  <a:rPr lang="en-GB" sz="3600" dirty="0">
                    <a:effectLst/>
                  </a:rPr>
                  <a:t>to choose </a:t>
                </a:r>
                <a:r>
                  <a:rPr lang="en-GB" sz="3600" dirty="0" smtClean="0">
                    <a:effectLst/>
                  </a:rPr>
                  <a:t>from and if we have to pick </a:t>
                </a:r>
                <a:r>
                  <a:rPr lang="en-GB" sz="3600" b="1" dirty="0" smtClean="0">
                    <a:effectLst/>
                  </a:rPr>
                  <a:t>r</a:t>
                </a:r>
                <a:r>
                  <a:rPr lang="en-GB" sz="3600" dirty="0" smtClean="0">
                    <a:effectLst/>
                  </a:rPr>
                  <a:t> object only with no repetitions and with order of selection mattering: the formula we have is</a:t>
                </a:r>
              </a:p>
              <a:p>
                <a:pPr marL="0" indent="0" algn="ctr">
                  <a:buNone/>
                </a:pPr>
                <a:r>
                  <a:rPr lang="en-GB" sz="36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permutation (</a:t>
                </a:r>
                <a:r>
                  <a:rPr lang="en-GB" sz="3600" dirty="0" err="1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n,r</a:t>
                </a:r>
                <a:r>
                  <a:rPr lang="en-GB" sz="36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:r>
                  <a:rPr lang="en-GB" sz="3600" i="1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P(</a:t>
                </a:r>
                <a:r>
                  <a:rPr lang="en-GB" sz="3600" i="1" dirty="0" err="1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n,r</a:t>
                </a:r>
                <a:r>
                  <a:rPr lang="en-GB" sz="3600" i="1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sz="3600" dirty="0" smtClean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36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sz="3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3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36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3600" dirty="0" smtClean="0"/>
                  <a:t/>
                </a:r>
                <a:br>
                  <a:rPr lang="en-GB" sz="3600" dirty="0" smtClean="0"/>
                </a:br>
                <a:endParaRPr lang="en-US" altLang="en-US" sz="3600" dirty="0" smtClean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0"/>
                  </a:spcBef>
                  <a:defRPr/>
                </a:pPr>
                <a:r>
                  <a:rPr lang="en-US" altLang="en-US" sz="3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Permutation(</a:t>
                </a:r>
                <a:r>
                  <a:rPr lang="en-US" altLang="en-US" sz="3600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n,r</a:t>
                </a:r>
                <a:r>
                  <a:rPr lang="en-US" altLang="en-US" sz="3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en-US" sz="3600" dirty="0" smtClean="0">
                    <a:sym typeface="Symbol" panose="05050102010706020507" pitchFamily="18" charset="2"/>
                  </a:rPr>
                  <a:t> is an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ordered arrangement of r elements </a:t>
                </a:r>
                <a:r>
                  <a:rPr lang="en-US" altLang="en-US" sz="3600" dirty="0" smtClean="0">
                    <a:sym typeface="Symbol" panose="05050102010706020507" pitchFamily="18" charset="2"/>
                  </a:rPr>
                  <a:t>from a set of n elements and is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called an </a:t>
                </a:r>
                <a:r>
                  <a:rPr lang="en-US" altLang="en-US" sz="36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r-permutation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 </a:t>
                </a:r>
                <a:endParaRPr lang="en-US" altLang="en-US" sz="36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0"/>
                  </a:spcBef>
                  <a:defRPr/>
                </a:pPr>
                <a:endParaRPr lang="en-US" altLang="en-US" sz="36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0"/>
                  </a:spcBef>
                  <a:defRPr/>
                </a:pPr>
                <a:r>
                  <a:rPr lang="en-US" altLang="en-US" sz="3600" dirty="0" smtClean="0">
                    <a:sym typeface="Symbol" panose="05050102010706020507" pitchFamily="18" charset="2"/>
                  </a:rPr>
                  <a:t>Remember: </a:t>
                </a:r>
                <a:r>
                  <a:rPr lang="en-GB" sz="3600" dirty="0">
                    <a:effectLst/>
                  </a:rPr>
                  <a:t>no repetitions</a:t>
                </a:r>
                <a:r>
                  <a:rPr lang="en-GB" sz="3600" dirty="0" smtClean="0">
                    <a:effectLst/>
                  </a:rPr>
                  <a:t>, order </a:t>
                </a:r>
                <a:r>
                  <a:rPr lang="en-GB" sz="3600" dirty="0">
                    <a:effectLst/>
                  </a:rPr>
                  <a:t>matters</a:t>
                </a:r>
                <a:endParaRPr lang="en-US" altLang="en-US" sz="36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0"/>
                  </a:spcBef>
                  <a:defRPr/>
                </a:pPr>
                <a:endParaRPr lang="en-US" altLang="en-US" sz="28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31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763000" cy="5256584"/>
              </a:xfrm>
              <a:blipFill>
                <a:blip r:embed="rId3"/>
                <a:stretch>
                  <a:fillRect l="-1878" t="-3248" r="-2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05966"/>
            <a:ext cx="3742184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Combinations - 1</a:t>
            </a:r>
            <a:endParaRPr lang="en-CA" altLang="en-US" sz="4000" b="1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791766"/>
            <a:ext cx="8763000" cy="5949602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Now: order does not matter – we may have to omit repetitions – see example below</a:t>
            </a:r>
          </a:p>
          <a:p>
            <a:r>
              <a:rPr lang="en-GB" alt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Example: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How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many ways are there to pick a set of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people from a group of 6?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One is tempted to think about the problem in the following terms: There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are 6 choices for the first person, 5 for the second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one which yields 6×5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30 possible selections.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With a careful examination: one can admit this is not true!</a:t>
            </a:r>
            <a:endParaRPr lang="en-US" altLang="en-US" sz="2800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For example, picking person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A,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then person 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 is exactly the same as picking B and then A: </a:t>
            </a:r>
            <a:r>
              <a:rPr lang="en-US" alt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this calls for excluding repeated answers</a:t>
            </a:r>
            <a:r>
              <a:rPr lang="en-US" altLang="en-US" sz="28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!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6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105966"/>
            <a:ext cx="3814192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Combinations - 2</a:t>
            </a:r>
            <a:endParaRPr lang="en-CA" altLang="en-US" sz="4000" b="1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791766"/>
            <a:ext cx="8763000" cy="5949602"/>
          </a:xfrm>
        </p:spPr>
        <p:txBody>
          <a:bodyPr>
            <a:normAutofit fontScale="92500"/>
          </a:bodyPr>
          <a:lstStyle/>
          <a:p>
            <a:r>
              <a:rPr lang="en-GB" sz="2800" dirty="0" smtClean="0">
                <a:solidFill>
                  <a:srgbClr val="FF0000"/>
                </a:solidFill>
                <a:effectLst/>
              </a:rPr>
              <a:t>For combinations: order does not matter – we may have to omit repetitions (here: do not take the word “combination” for its vague meaning in the English language </a:t>
            </a:r>
            <a:r>
              <a:rPr lang="en-GB" sz="2800" dirty="0" smtClean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 )</a:t>
            </a:r>
            <a:endParaRPr lang="en-GB" sz="2800" dirty="0" smtClean="0">
              <a:solidFill>
                <a:srgbClr val="FF0000"/>
              </a:solidFill>
              <a:effectLst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Knowing </a:t>
            </a:r>
            <a:r>
              <a:rPr lang="en-US" altLang="en-US" sz="2800" dirty="0">
                <a:sym typeface="Symbol" panose="05050102010706020507" pitchFamily="18" charset="2"/>
              </a:rPr>
              <a:t>this, we can </a:t>
            </a:r>
            <a:r>
              <a:rPr lang="en-US" altLang="en-US" sz="2800" dirty="0" smtClean="0">
                <a:sym typeface="Symbol" panose="05050102010706020507" pitchFamily="18" charset="2"/>
              </a:rPr>
              <a:t>rework our answer to the question as follows: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500" dirty="0" smtClean="0">
                <a:sym typeface="Symbol" panose="05050102010706020507" pitchFamily="18" charset="2"/>
              </a:rPr>
              <a:t> How </a:t>
            </a:r>
            <a:r>
              <a:rPr lang="en-US" altLang="en-US" sz="2500" dirty="0">
                <a:sym typeface="Symbol" panose="05050102010706020507" pitchFamily="18" charset="2"/>
              </a:rPr>
              <a:t>many ways are there to pick a set of </a:t>
            </a:r>
            <a:r>
              <a:rPr lang="en-US" altLang="en-US" sz="2500" dirty="0" smtClean="0">
                <a:sym typeface="Symbol" panose="05050102010706020507" pitchFamily="18" charset="2"/>
              </a:rPr>
              <a:t>2 </a:t>
            </a:r>
            <a:r>
              <a:rPr lang="en-US" altLang="en-US" sz="2500" dirty="0">
                <a:sym typeface="Symbol" panose="05050102010706020507" pitchFamily="18" charset="2"/>
              </a:rPr>
              <a:t>people from a group of 6 </a:t>
            </a:r>
            <a:r>
              <a:rPr lang="en-US" altLang="en-US" sz="2500" dirty="0" smtClean="0">
                <a:sym typeface="Symbol" panose="05050102010706020507" pitchFamily="18" charset="2"/>
              </a:rPr>
              <a:t>(taking into account the order of picking )? This is 6!/4! = 30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500" dirty="0" smtClean="0">
                <a:sym typeface="Symbol" panose="05050102010706020507" pitchFamily="18" charset="2"/>
              </a:rPr>
              <a:t>How many possible repetitions are there if order is not important in picking a set of 2 people ? This is 2! =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500" dirty="0">
                <a:sym typeface="Symbol" panose="05050102010706020507" pitchFamily="18" charset="2"/>
              </a:rPr>
              <a:t>How many ways are there to pick a set of 2 people from a group of 6 </a:t>
            </a:r>
            <a:r>
              <a:rPr lang="en-US" altLang="en-US" sz="2500" dirty="0" smtClean="0">
                <a:sym typeface="Symbol" panose="05050102010706020507" pitchFamily="18" charset="2"/>
              </a:rPr>
              <a:t>(</a:t>
            </a:r>
            <a:r>
              <a:rPr lang="en-US" altLang="en-US" sz="2500" u="sng" dirty="0" smtClean="0">
                <a:sym typeface="Symbol" panose="05050102010706020507" pitchFamily="18" charset="2"/>
              </a:rPr>
              <a:t>with disregarding </a:t>
            </a:r>
            <a:r>
              <a:rPr lang="en-US" altLang="en-US" sz="2500" u="sng" dirty="0">
                <a:sym typeface="Symbol" panose="05050102010706020507" pitchFamily="18" charset="2"/>
              </a:rPr>
              <a:t>the order of picking</a:t>
            </a:r>
            <a:r>
              <a:rPr lang="en-US" altLang="en-US" sz="2500" dirty="0">
                <a:sym typeface="Symbol" panose="05050102010706020507" pitchFamily="18" charset="2"/>
              </a:rPr>
              <a:t>)? </a:t>
            </a:r>
            <a:r>
              <a:rPr lang="en-US" altLang="en-US" sz="2500" dirty="0">
                <a:solidFill>
                  <a:srgbClr val="FF0000"/>
                </a:solidFill>
                <a:sym typeface="Symbol" panose="05050102010706020507" pitchFamily="18" charset="2"/>
              </a:rPr>
              <a:t>This </a:t>
            </a:r>
            <a:r>
              <a:rPr lang="en-US" altLang="en-US" sz="2500" dirty="0" smtClean="0">
                <a:solidFill>
                  <a:srgbClr val="FF0000"/>
                </a:solidFill>
                <a:sym typeface="Symbol" panose="05050102010706020507" pitchFamily="18" charset="2"/>
              </a:rPr>
              <a:t> is </a:t>
            </a:r>
            <a:r>
              <a:rPr lang="en-US" altLang="en-US" sz="25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en-US" sz="2500" dirty="0" smtClean="0">
                <a:solidFill>
                  <a:srgbClr val="FF0000"/>
                </a:solidFill>
                <a:sym typeface="Symbol" panose="05050102010706020507" pitchFamily="18" charset="2"/>
              </a:rPr>
              <a:t>!/(4!×2!) = 15</a:t>
            </a:r>
          </a:p>
          <a:p>
            <a:pPr marL="0" indent="0">
              <a:spcBef>
                <a:spcPct val="0"/>
              </a:spcBef>
              <a:defRPr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defRPr/>
            </a:pPr>
            <a:r>
              <a:rPr lang="en-US" altLang="en-US" sz="2800" dirty="0" smtClean="0">
                <a:sym typeface="Symbol" panose="05050102010706020507" pitchFamily="18" charset="2"/>
              </a:rPr>
              <a:t>The division by </a:t>
            </a:r>
            <a:r>
              <a:rPr lang="en-US" altLang="en-US" sz="2800" dirty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! </a:t>
            </a:r>
            <a:r>
              <a:rPr lang="en-US" altLang="en-US" sz="2800" dirty="0">
                <a:sym typeface="Symbol" panose="05050102010706020507" pitchFamily="18" charset="2"/>
              </a:rPr>
              <a:t>i</a:t>
            </a:r>
            <a:r>
              <a:rPr lang="en-US" altLang="en-US" sz="2800" dirty="0" smtClean="0">
                <a:sym typeface="Symbol" panose="05050102010706020507" pitchFamily="18" charset="2"/>
              </a:rPr>
              <a:t>s necessary to omit repetitions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4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endParaRPr lang="en-GB" sz="2400" dirty="0" smtClean="0">
              <a:effectLst/>
            </a:endParaRP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17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212254"/>
            <a:ext cx="3958208" cy="685800"/>
          </a:xfrm>
        </p:spPr>
        <p:txBody>
          <a:bodyPr/>
          <a:lstStyle/>
          <a:p>
            <a:pPr>
              <a:defRPr/>
            </a:pPr>
            <a:r>
              <a:rPr lang="en-US" altLang="en-US" sz="4000" b="1" dirty="0"/>
              <a:t>Combinations - </a:t>
            </a:r>
            <a:r>
              <a:rPr lang="en-US" altLang="en-US" sz="4000" b="1" dirty="0" smtClean="0"/>
              <a:t>3</a:t>
            </a:r>
            <a:endParaRPr lang="en-CA" altLang="en-US" sz="4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990600"/>
                <a:ext cx="87630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0"/>
                  </a:spcBef>
                  <a:buNone/>
                  <a:defRPr/>
                </a:pPr>
                <a:r>
                  <a:rPr lang="en-GB" sz="3200" dirty="0" smtClean="0"/>
                  <a:t>A combination is an arrangement of objects, without repetition, and order not being important</a:t>
                </a: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endParaRPr lang="en-GB" altLang="en-US" sz="3200" dirty="0">
                  <a:sym typeface="Symbol" panose="05050102010706020507" pitchFamily="18" charset="2"/>
                </a:endParaRPr>
              </a:p>
              <a:p>
                <a:r>
                  <a:rPr lang="en-GB" sz="3200" dirty="0" smtClean="0">
                    <a:effectLst/>
                  </a:rPr>
                  <a:t>If </a:t>
                </a:r>
                <a:r>
                  <a:rPr lang="en-GB" sz="3200" b="1" i="1" dirty="0" smtClean="0">
                    <a:effectLst/>
                  </a:rPr>
                  <a:t>n</a:t>
                </a:r>
                <a:r>
                  <a:rPr lang="en-GB" sz="3200" dirty="0" smtClean="0">
                    <a:effectLst/>
                  </a:rPr>
                  <a:t> is the number of objects to choose from and if we have to pick </a:t>
                </a:r>
                <a:r>
                  <a:rPr lang="en-GB" sz="3200" b="1" dirty="0" smtClean="0">
                    <a:effectLst/>
                  </a:rPr>
                  <a:t>r</a:t>
                </a:r>
                <a:r>
                  <a:rPr lang="en-GB" sz="3200" dirty="0" smtClean="0">
                    <a:effectLst/>
                  </a:rPr>
                  <a:t> object only </a:t>
                </a:r>
                <a:r>
                  <a:rPr lang="en-GB" sz="3200" dirty="0" smtClean="0">
                    <a:solidFill>
                      <a:srgbClr val="FF0000"/>
                    </a:solidFill>
                    <a:effectLst/>
                  </a:rPr>
                  <a:t>with no repetitions and when the order of selection is not important (not mattering): </a:t>
                </a:r>
                <a:r>
                  <a:rPr lang="en-GB" sz="3200" dirty="0" smtClean="0">
                    <a:effectLst/>
                  </a:rPr>
                  <a:t>the formula we have is</a:t>
                </a:r>
              </a:p>
              <a:p>
                <a:endParaRPr lang="en-GB" sz="3200" dirty="0"/>
              </a:p>
              <a:p>
                <a:pPr marL="0" indent="0" algn="ctr">
                  <a:buNone/>
                </a:pPr>
                <a:r>
                  <a:rPr lang="en-GB" sz="3200" dirty="0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combination (</a:t>
                </a:r>
                <a:r>
                  <a:rPr lang="en-GB" sz="3200" dirty="0" err="1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n,r</a:t>
                </a:r>
                <a:r>
                  <a:rPr lang="en-GB" sz="3200" dirty="0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)=</a:t>
                </a:r>
                <a:r>
                  <a:rPr lang="en-GB" sz="3200" i="1" dirty="0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C(</a:t>
                </a:r>
                <a:r>
                  <a:rPr lang="en-GB" sz="3200" i="1" dirty="0" err="1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n,r</a:t>
                </a:r>
                <a:r>
                  <a:rPr lang="en-GB" sz="3200" i="1" dirty="0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) </a:t>
                </a:r>
                <a:r>
                  <a:rPr lang="en-GB" sz="3200" dirty="0" smtClean="0">
                    <a:solidFill>
                      <a:srgbClr val="FF0000"/>
                    </a:solidFill>
                    <a:effectLst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 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3200" dirty="0" smtClean="0">
                  <a:effectLst/>
                </a:endParaRPr>
              </a:p>
            </p:txBody>
          </p:sp>
        </mc:Choice>
        <mc:Fallback xmlns="">
          <p:sp>
            <p:nvSpPr>
              <p:cNvPr id="336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763000" cy="5181600"/>
              </a:xfrm>
              <a:blipFill>
                <a:blip r:embed="rId2"/>
                <a:stretch>
                  <a:fillRect l="-1809" t="-2471" r="-1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88640"/>
            <a:ext cx="3295278" cy="615602"/>
          </a:xfrm>
        </p:spPr>
        <p:txBody>
          <a:bodyPr/>
          <a:lstStyle/>
          <a:p>
            <a:r>
              <a:rPr lang="en-US" altLang="en-US" sz="3600" b="1" dirty="0" smtClean="0"/>
              <a:t>Combinations - 4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256584"/>
          </a:xfrm>
        </p:spPr>
        <p:txBody>
          <a:bodyPr/>
          <a:lstStyle/>
          <a:p>
            <a:r>
              <a:rPr lang="en-GB" sz="2400" dirty="0" smtClean="0"/>
              <a:t>With 23 people, how many pairs can we have? (obviously one cannot pair up with himself / herself) Can you establish it is 253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3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188640"/>
            <a:ext cx="244604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>
                <a:solidFill>
                  <a:schemeClr val="tx1"/>
                </a:solidFill>
              </a:rPr>
              <a:t>Counting</a:t>
            </a:r>
            <a:endParaRPr lang="en-CA" alt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306144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Counting problems would require an answer to a question beginning with </a:t>
            </a:r>
            <a:r>
              <a:rPr lang="en-US" alt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how many 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– but </a:t>
            </a:r>
            <a:r>
              <a:rPr lang="en-US" altLang="en-US" sz="36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without listing all solutions</a:t>
            </a:r>
            <a:r>
              <a:rPr lang="en-US" alt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altLang="en-US" sz="2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</a:rPr>
              <a:t>How many numbers can we </a:t>
            </a:r>
            <a:r>
              <a:rPr lang="en-US" altLang="en-US" sz="2800" dirty="0">
                <a:solidFill>
                  <a:schemeClr val="tx1"/>
                </a:solidFill>
              </a:rPr>
              <a:t>w</a:t>
            </a:r>
            <a:r>
              <a:rPr lang="en-US" altLang="en-US" sz="2800" dirty="0" smtClean="0">
                <a:solidFill>
                  <a:schemeClr val="tx1"/>
                </a:solidFill>
              </a:rPr>
              <a:t>rite using 3 digits ?</a:t>
            </a: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How many different plate numbers can one have if 7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alphanumeric 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symbols are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allowed?</a:t>
            </a: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</a:rPr>
              <a:t>How </a:t>
            </a:r>
            <a:r>
              <a:rPr lang="en-US" altLang="en-US" sz="2800" dirty="0">
                <a:solidFill>
                  <a:schemeClr val="tx1"/>
                </a:solidFill>
              </a:rPr>
              <a:t>many odd integers are there from 10 through 99 have distinct </a:t>
            </a:r>
            <a:r>
              <a:rPr lang="en-US" altLang="en-US" sz="2800" dirty="0" smtClean="0">
                <a:solidFill>
                  <a:schemeClr val="tx1"/>
                </a:solidFill>
              </a:rPr>
              <a:t>digits?</a:t>
            </a:r>
          </a:p>
          <a:p>
            <a:pPr marL="342900" lvl="1" indent="0"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How many different 8-letter passwords are there if only letters are accepted?</a:t>
            </a:r>
            <a:endParaRPr lang="en-US" altLang="en-US" sz="28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>
                <a:solidFill>
                  <a:schemeClr val="tx1"/>
                </a:solidFill>
              </a:rPr>
              <a:t>Basic Counting Principles - 1</a:t>
            </a:r>
            <a:endParaRPr lang="en-CA" alt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21078" y="1484784"/>
            <a:ext cx="8901844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 smtClean="0">
                <a:solidFill>
                  <a:schemeClr val="tx1"/>
                </a:solidFill>
              </a:rPr>
              <a:t>How </a:t>
            </a:r>
            <a:r>
              <a:rPr lang="en-US" altLang="en-US" sz="2800" dirty="0">
                <a:solidFill>
                  <a:schemeClr val="tx1"/>
                </a:solidFill>
              </a:rPr>
              <a:t>many numbers can we write using 3 </a:t>
            </a:r>
            <a:r>
              <a:rPr lang="en-US" altLang="en-US" sz="2800" dirty="0" smtClean="0">
                <a:solidFill>
                  <a:schemeClr val="tx1"/>
                </a:solidFill>
              </a:rPr>
              <a:t>digits?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1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Solution: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1600" b="1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There are 10 possibilities to select the first digit (that is from 0 to 9), then we have 10 ways of selecting the second digit and another 10 possibilities for selecting the third digit: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So there are 10×10</a:t>
            </a:r>
            <a:r>
              <a:rPr lang="en-US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×10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= 1000 different numbers.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As you may have guessed: those are the numbers from 0 to 999: </a:t>
            </a:r>
            <a:r>
              <a:rPr lang="en-US" altLang="en-US" sz="28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worth noting that we did not have to list them!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1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4966320" cy="792088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Basic Counting </a:t>
            </a:r>
            <a:r>
              <a:rPr lang="en-US" altLang="en-US" b="1" dirty="0" smtClean="0">
                <a:solidFill>
                  <a:schemeClr val="tx1"/>
                </a:solidFill>
              </a:rPr>
              <a:t>Principles - 2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44916" cy="3024336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>
                <a:solidFill>
                  <a:schemeClr val="tx1"/>
                </a:solidFill>
                <a:effectLst/>
              </a:rPr>
              <a:t>Example: One would want to flip </a:t>
            </a:r>
            <a:r>
              <a:rPr lang="en-GB" sz="3200" dirty="0">
                <a:solidFill>
                  <a:schemeClr val="tx1"/>
                </a:solidFill>
                <a:effectLst/>
              </a:rPr>
              <a:t>a coin and roll a </a:t>
            </a:r>
            <a:r>
              <a:rPr lang="en-GB" sz="3200" dirty="0" smtClean="0">
                <a:solidFill>
                  <a:schemeClr val="tx1"/>
                </a:solidFill>
                <a:effectLst/>
              </a:rPr>
              <a:t>dice</a:t>
            </a:r>
          </a:p>
          <a:p>
            <a:r>
              <a:rPr lang="en-GB" sz="3200" dirty="0" smtClean="0">
                <a:solidFill>
                  <a:schemeClr val="tx1"/>
                </a:solidFill>
                <a:effectLst/>
              </a:rPr>
              <a:t>Tossing a coin has two outcomes (head / tail) </a:t>
            </a:r>
          </a:p>
          <a:p>
            <a:r>
              <a:rPr lang="en-GB" sz="3200" dirty="0" smtClean="0">
                <a:solidFill>
                  <a:schemeClr val="tx1"/>
                </a:solidFill>
                <a:effectLst/>
              </a:rPr>
              <a:t>And there are 6 outcomes for rolling a dice.</a:t>
            </a:r>
          </a:p>
          <a:p>
            <a:r>
              <a:rPr lang="en-GB" sz="3200" dirty="0" smtClean="0">
                <a:solidFill>
                  <a:schemeClr val="tx1"/>
                </a:solidFill>
                <a:effectLst/>
              </a:rPr>
              <a:t>So: one can see there are 12 ways for flipping a coin and rolling a dice!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01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3332" y="120205"/>
            <a:ext cx="7295306" cy="8464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From counting to probabilities - 1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195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5766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11238" y="1440062"/>
            <a:ext cx="878497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As we have seen in the previous example: there 12 possible ways or outcomes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What is then the probability of having ‘tail’ and ‘1’?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We can call this particular outcome an event: then you can see it is an event occurrence out of 12 possible outcomes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robability (coin toss = tail and dice roll = 1) = 1/12</a:t>
            </a:r>
            <a:endParaRPr lang="en-US" altLang="en-US" sz="3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195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5766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213122" y="1207881"/>
                <a:ext cx="8930878" cy="415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1pPr>
                <a:lvl2pPr marL="742950" indent="-285750">
                  <a:spcBef>
                    <a:spcPct val="20000"/>
                  </a:spcBef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2pPr>
                <a:lvl3pPr marL="1143000" indent="-228600">
                  <a:spcBef>
                    <a:spcPct val="20000"/>
                  </a:spcBef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3pPr>
                <a:lvl4pPr marL="1600200" indent="-228600">
                  <a:spcBef>
                    <a:spcPct val="20000"/>
                  </a:spcBef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4pPr>
                <a:lvl5pPr marL="2057400" indent="-228600">
                  <a:spcBef>
                    <a:spcPct val="20000"/>
                  </a:spcBef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rgbClr val="FFFF00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3600" b="1" u="sng" dirty="0" smtClean="0">
                    <a:solidFill>
                      <a:schemeClr val="tx1"/>
                    </a:solidFill>
                    <a:latin typeface="+mj-lt"/>
                  </a:rPr>
                  <a:t>To generalize: </a:t>
                </a:r>
                <a:r>
                  <a:rPr lang="en-US" altLang="en-US" sz="3600" u="sng" dirty="0" smtClean="0">
                    <a:solidFill>
                      <a:schemeClr val="tx1"/>
                    </a:solidFill>
                    <a:latin typeface="+mj-lt"/>
                  </a:rPr>
                  <a:t>if E is the event we are interested in: </a:t>
                </a:r>
                <a:r>
                  <a:rPr lang="en-US" altLang="en-US" sz="3600" dirty="0" smtClean="0">
                    <a:solidFill>
                      <a:schemeClr val="tx1"/>
                    </a:solidFill>
                    <a:latin typeface="+mj-lt"/>
                  </a:rPr>
                  <a:t>one can count all ways in which E can occur; then divide such number by the number of all possible outcomes to get the probability of E occurring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3200" i="1" dirty="0" smtClean="0">
                    <a:solidFill>
                      <a:srgbClr val="FF0000"/>
                    </a:solidFill>
                    <a:latin typeface="+mn-lt"/>
                  </a:rPr>
                  <a:t>Probability (event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ways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occur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outcomes</m:t>
                        </m:r>
                        <m:r>
                          <m:rPr>
                            <m:nor/>
                          </m:rPr>
                          <a:rPr lang="en-US" altLang="en-US" sz="3200" i="1" dirty="0">
                            <a:solidFill>
                              <a:srgbClr val="FF0000"/>
                            </a:solidFill>
                            <a:latin typeface="+mn-lt"/>
                          </a:rPr>
                          <m:t> </m:t>
                        </m:r>
                      </m:den>
                    </m:f>
                  </m:oMath>
                </a14:m>
                <a:endParaRPr lang="en-US" alt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34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122" y="1207881"/>
                <a:ext cx="8930878" cy="4153381"/>
              </a:xfrm>
              <a:prstGeom prst="rect">
                <a:avLst/>
              </a:prstGeom>
              <a:blipFill>
                <a:blip r:embed="rId2"/>
                <a:stretch>
                  <a:fillRect l="-2116" t="-2203" r="-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83408" y="218563"/>
            <a:ext cx="7565230" cy="98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 eaLnBrk="1" hangingPunct="1">
              <a:defRPr/>
            </a:pPr>
            <a:r>
              <a:rPr lang="en-US" altLang="en-US" sz="4200" b="1" dirty="0" smtClean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From counting to probabilities - 2</a:t>
            </a:r>
          </a:p>
        </p:txBody>
      </p:sp>
    </p:spTree>
    <p:extLst>
      <p:ext uri="{BB962C8B-B14F-4D97-AF65-F5344CB8AC3E}">
        <p14:creationId xmlns:p14="http://schemas.microsoft.com/office/powerpoint/2010/main" val="8867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195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5766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05853" y="1537998"/>
            <a:ext cx="83058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Back to coin tossing: flipping the coin three times (we have only one coin) what is the probability of having ‘tail’ each time? Can you see it is 1/8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dirty="0">
              <a:solidFill>
                <a:schemeClr val="tx1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chemeClr val="tx1"/>
                </a:solidFill>
                <a:latin typeface="+mn-lt"/>
              </a:rPr>
              <a:t>Now the coin is being flipped 10 times: what is the probability of not seeing a single ‘head’?</a:t>
            </a:r>
          </a:p>
          <a:p>
            <a:pPr marL="120015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How do we solve the coin problem? Flip it around (Get it? Get it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?)</a:t>
            </a:r>
            <a:endParaRPr lang="en-US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00" y="84572"/>
            <a:ext cx="7342906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200" b="1" dirty="0" smtClean="0">
                <a:cs typeface="Times New Roman" panose="02020603050405020304" pitchFamily="18" charset="0"/>
              </a:rPr>
              <a:t>From counting to probabilities - 3</a:t>
            </a:r>
          </a:p>
        </p:txBody>
      </p:sp>
    </p:spTree>
    <p:extLst>
      <p:ext uri="{BB962C8B-B14F-4D97-AF65-F5344CB8AC3E}">
        <p14:creationId xmlns:p14="http://schemas.microsoft.com/office/powerpoint/2010/main" val="33599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188640"/>
            <a:ext cx="352616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Permutations -1</a:t>
            </a:r>
            <a:endParaRPr lang="en-CA" altLang="en-US" sz="4000" b="1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45518"/>
            <a:ext cx="8763000" cy="58238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3000" dirty="0" smtClean="0">
                <a:sym typeface="Symbol" panose="05050102010706020507" pitchFamily="18" charset="2"/>
              </a:rPr>
              <a:t>Permutation: </a:t>
            </a:r>
            <a:r>
              <a:rPr lang="en-GB" sz="3000" dirty="0" smtClean="0">
                <a:effectLst/>
              </a:rPr>
              <a:t>the </a:t>
            </a:r>
            <a:r>
              <a:rPr lang="en-GB" sz="3000" dirty="0">
                <a:effectLst/>
              </a:rPr>
              <a:t>number of ways </a:t>
            </a:r>
            <a:r>
              <a:rPr lang="en-GB" sz="3000" dirty="0" smtClean="0">
                <a:effectLst/>
              </a:rPr>
              <a:t>in which we </a:t>
            </a:r>
            <a:r>
              <a:rPr lang="en-GB" sz="3000" dirty="0">
                <a:effectLst/>
              </a:rPr>
              <a:t>can arrange </a:t>
            </a:r>
            <a:r>
              <a:rPr lang="en-GB" sz="3000" dirty="0" smtClean="0">
                <a:effectLst/>
              </a:rPr>
              <a:t>objects without </a:t>
            </a:r>
            <a:r>
              <a:rPr lang="en-GB" sz="3000" dirty="0">
                <a:effectLst/>
              </a:rPr>
              <a:t>repetition, and </a:t>
            </a:r>
            <a:r>
              <a:rPr lang="en-GB" sz="3000" dirty="0" smtClean="0">
                <a:effectLst/>
              </a:rPr>
              <a:t>with the order </a:t>
            </a:r>
            <a:r>
              <a:rPr lang="en-GB" sz="3000" dirty="0">
                <a:effectLst/>
              </a:rPr>
              <a:t>being </a:t>
            </a:r>
            <a:r>
              <a:rPr lang="en-GB" sz="3000" dirty="0" smtClean="0">
                <a:effectLst/>
              </a:rPr>
              <a:t>important (the order being important: think about the order in the lottery!).</a:t>
            </a:r>
            <a:r>
              <a:rPr lang="en-GB" sz="3000" dirty="0">
                <a:effectLst/>
              </a:rPr>
              <a:t> </a:t>
            </a:r>
            <a:endParaRPr lang="en-GB" sz="3000" dirty="0" smtClean="0">
              <a:effectLst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endParaRPr lang="en-GB" altLang="en-US" sz="3000" dirty="0" smtClean="0">
              <a:effectLst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sz="3000" dirty="0" smtClean="0">
                <a:effectLst/>
                <a:sym typeface="Symbol" panose="05050102010706020507" pitchFamily="18" charset="2"/>
              </a:rPr>
              <a:t>Example: three people (A, B and C) are racing; what should be the outcome of the race?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sz="3000" dirty="0" smtClean="0">
                <a:effectLst/>
                <a:sym typeface="Symbol" panose="05050102010706020507" pitchFamily="18" charset="2"/>
              </a:rPr>
              <a:t>For instance: ‘A’ can come first; but if so ‘A’ can neither be second nor third! (you may see now why considerations should be given to ‘no repetition’); and so on: so we have the following and possible arrangements: ABC, ACB, BAC, BCA, CAB, CBA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defRPr/>
            </a:pPr>
            <a:r>
              <a:rPr lang="en-GB" altLang="en-US" sz="3000" dirty="0" smtClean="0">
                <a:sym typeface="Symbol" panose="05050102010706020507" pitchFamily="18" charset="2"/>
              </a:rPr>
              <a:t>For order importance: think about this – first gets gold, second gets silver and third gets bronze! </a:t>
            </a:r>
            <a:endParaRPr lang="en-US" altLang="en-US" sz="30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47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78904"/>
            <a:ext cx="352616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 smtClean="0"/>
              <a:t>Permutations - 2</a:t>
            </a:r>
            <a:endParaRPr lang="en-CA" altLang="en-US" sz="4000" b="1" dirty="0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263302" y="764704"/>
            <a:ext cx="8763000" cy="5976664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From the previous example of the race involving A, B and C: do you see how many possible arrangements? All 6 of them were listed!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You should note that 6 = 3! = 3</a:t>
            </a:r>
            <a:r>
              <a:rPr lang="en-US" alt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×2×1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GB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factorial function</a:t>
            </a:r>
            <a:r>
              <a:rPr lang="en-GB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(symbol: </a:t>
            </a:r>
            <a:r>
              <a:rPr lang="en-GB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GB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GB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multiply a series of descending natural </a:t>
            </a:r>
            <a:r>
              <a:rPr lang="en-GB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we list all possible arrangements of ordering all 6 coloured snooker balls? </a:t>
            </a:r>
            <a:r>
              <a:rPr lang="en-GB" altLang="en-US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Black yellow blue </a:t>
            </a:r>
            <a:r>
              <a:rPr lang="en-GB" altLang="en-US" sz="3600" dirty="0" err="1" smtClean="0"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etc</a:t>
            </a:r>
            <a:r>
              <a:rPr lang="en-GB" altLang="en-US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?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3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It is 6! = 6</a:t>
            </a:r>
            <a:r>
              <a:rPr lang="en-US" altLang="en-US" sz="36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×5×4×3×2×1 = 720</a:t>
            </a:r>
            <a:endParaRPr lang="en-US" altLang="en-US" sz="36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56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1273</Words>
  <Application>Microsoft Office PowerPoint</Application>
  <PresentationFormat>On-screen Show (4:3)</PresentationFormat>
  <Paragraphs>96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Wingdings</vt:lpstr>
      <vt:lpstr>Office Theme</vt:lpstr>
      <vt:lpstr>PowerPoint Presentation</vt:lpstr>
      <vt:lpstr>Counting</vt:lpstr>
      <vt:lpstr>Basic Counting Principles - 1</vt:lpstr>
      <vt:lpstr>Basic Counting Principles - 2</vt:lpstr>
      <vt:lpstr>From counting to probabilities - 1</vt:lpstr>
      <vt:lpstr>PowerPoint Presentation</vt:lpstr>
      <vt:lpstr>From counting to probabilities - 3</vt:lpstr>
      <vt:lpstr>Permutations -1</vt:lpstr>
      <vt:lpstr>Permutations - 2</vt:lpstr>
      <vt:lpstr>Permutations - 3</vt:lpstr>
      <vt:lpstr>Permutations - 4</vt:lpstr>
      <vt:lpstr>Combinations - 1</vt:lpstr>
      <vt:lpstr>Combinations - 2</vt:lpstr>
      <vt:lpstr>Combinations - 3</vt:lpstr>
      <vt:lpstr>Combinations - 4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Nibouche, Omar</cp:lastModifiedBy>
  <cp:revision>75</cp:revision>
  <dcterms:created xsi:type="dcterms:W3CDTF">2001-02-24T00:16:35Z</dcterms:created>
  <dcterms:modified xsi:type="dcterms:W3CDTF">2020-02-08T12:50:25Z</dcterms:modified>
</cp:coreProperties>
</file>