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6"/>
  </p:notesMasterIdLst>
  <p:sldIdLst>
    <p:sldId id="256" r:id="rId2"/>
    <p:sldId id="387" r:id="rId3"/>
    <p:sldId id="483" r:id="rId4"/>
    <p:sldId id="484" r:id="rId5"/>
    <p:sldId id="486" r:id="rId6"/>
    <p:sldId id="487" r:id="rId7"/>
    <p:sldId id="485" r:id="rId8"/>
    <p:sldId id="488" r:id="rId9"/>
    <p:sldId id="489" r:id="rId10"/>
    <p:sldId id="499" r:id="rId11"/>
    <p:sldId id="490" r:id="rId12"/>
    <p:sldId id="491" r:id="rId13"/>
    <p:sldId id="493" r:id="rId14"/>
    <p:sldId id="47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00FF"/>
    <a:srgbClr val="800000"/>
    <a:srgbClr val="004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43" autoAdjust="0"/>
    <p:restoredTop sz="93447" autoAdjust="0"/>
  </p:normalViewPr>
  <p:slideViewPr>
    <p:cSldViewPr snapToGrid="0">
      <p:cViewPr varScale="1">
        <p:scale>
          <a:sx n="75" d="100"/>
          <a:sy n="75" d="100"/>
        </p:scale>
        <p:origin x="1171" y="62"/>
      </p:cViewPr>
      <p:guideLst/>
    </p:cSldViewPr>
  </p:slideViewPr>
  <p:outlineViewPr>
    <p:cViewPr>
      <p:scale>
        <a:sx n="33" d="100"/>
        <a:sy n="33" d="100"/>
      </p:scale>
      <p:origin x="0" y="-710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lem, Serif" userId="0cc31d79-1f26-4d22-b02f-92a0f21316ff" providerId="ADAL" clId="{8FFD947C-8525-4F90-8376-A0A1030C8BD8}"/>
    <pc:docChg chg="delSld modSld">
      <pc:chgData name="Salem, Serif" userId="0cc31d79-1f26-4d22-b02f-92a0f21316ff" providerId="ADAL" clId="{8FFD947C-8525-4F90-8376-A0A1030C8BD8}" dt="2025-04-03T03:16:27.385" v="2" actId="20577"/>
      <pc:docMkLst>
        <pc:docMk/>
      </pc:docMkLst>
      <pc:sldChg chg="modSp mod">
        <pc:chgData name="Salem, Serif" userId="0cc31d79-1f26-4d22-b02f-92a0f21316ff" providerId="ADAL" clId="{8FFD947C-8525-4F90-8376-A0A1030C8BD8}" dt="2025-04-03T03:16:27.385" v="2" actId="20577"/>
        <pc:sldMkLst>
          <pc:docMk/>
          <pc:sldMk cId="2076027078" sldId="256"/>
        </pc:sldMkLst>
        <pc:spChg chg="mod">
          <ac:chgData name="Salem, Serif" userId="0cc31d79-1f26-4d22-b02f-92a0f21316ff" providerId="ADAL" clId="{8FFD947C-8525-4F90-8376-A0A1030C8BD8}" dt="2025-04-03T03:16:27.385" v="2" actId="20577"/>
          <ac:spMkLst>
            <pc:docMk/>
            <pc:sldMk cId="2076027078" sldId="256"/>
            <ac:spMk id="3" creationId="{2820ECE7-64FF-7933-74D4-22AE1866A835}"/>
          </ac:spMkLst>
        </pc:spChg>
      </pc:sldChg>
      <pc:sldChg chg="del">
        <pc:chgData name="Salem, Serif" userId="0cc31d79-1f26-4d22-b02f-92a0f21316ff" providerId="ADAL" clId="{8FFD947C-8525-4F90-8376-A0A1030C8BD8}" dt="2025-04-03T03:00:53.256" v="0" actId="47"/>
        <pc:sldMkLst>
          <pc:docMk/>
          <pc:sldMk cId="1519395497" sldId="388"/>
        </pc:sldMkLst>
      </pc:sldChg>
      <pc:sldChg chg="del">
        <pc:chgData name="Salem, Serif" userId="0cc31d79-1f26-4d22-b02f-92a0f21316ff" providerId="ADAL" clId="{8FFD947C-8525-4F90-8376-A0A1030C8BD8}" dt="2025-04-03T03:01:08.376" v="1" actId="47"/>
        <pc:sldMkLst>
          <pc:docMk/>
          <pc:sldMk cId="3420395049" sldId="389"/>
        </pc:sldMkLst>
      </pc:sldChg>
      <pc:sldChg chg="del">
        <pc:chgData name="Salem, Serif" userId="0cc31d79-1f26-4d22-b02f-92a0f21316ff" providerId="ADAL" clId="{8FFD947C-8525-4F90-8376-A0A1030C8BD8}" dt="2025-04-03T03:01:08.376" v="1" actId="47"/>
        <pc:sldMkLst>
          <pc:docMk/>
          <pc:sldMk cId="3279784266" sldId="434"/>
        </pc:sldMkLst>
      </pc:sldChg>
      <pc:sldChg chg="del">
        <pc:chgData name="Salem, Serif" userId="0cc31d79-1f26-4d22-b02f-92a0f21316ff" providerId="ADAL" clId="{8FFD947C-8525-4F90-8376-A0A1030C8BD8}" dt="2025-04-03T03:01:08.376" v="1" actId="47"/>
        <pc:sldMkLst>
          <pc:docMk/>
          <pc:sldMk cId="2965205097" sldId="439"/>
        </pc:sldMkLst>
      </pc:sldChg>
      <pc:sldChg chg="del">
        <pc:chgData name="Salem, Serif" userId="0cc31d79-1f26-4d22-b02f-92a0f21316ff" providerId="ADAL" clId="{8FFD947C-8525-4F90-8376-A0A1030C8BD8}" dt="2025-04-03T03:01:08.376" v="1" actId="47"/>
        <pc:sldMkLst>
          <pc:docMk/>
          <pc:sldMk cId="101456590" sldId="440"/>
        </pc:sldMkLst>
      </pc:sldChg>
      <pc:sldChg chg="del">
        <pc:chgData name="Salem, Serif" userId="0cc31d79-1f26-4d22-b02f-92a0f21316ff" providerId="ADAL" clId="{8FFD947C-8525-4F90-8376-A0A1030C8BD8}" dt="2025-04-03T03:01:08.376" v="1" actId="47"/>
        <pc:sldMkLst>
          <pc:docMk/>
          <pc:sldMk cId="3002084738" sldId="441"/>
        </pc:sldMkLst>
      </pc:sldChg>
      <pc:sldChg chg="del">
        <pc:chgData name="Salem, Serif" userId="0cc31d79-1f26-4d22-b02f-92a0f21316ff" providerId="ADAL" clId="{8FFD947C-8525-4F90-8376-A0A1030C8BD8}" dt="2025-04-03T03:01:08.376" v="1" actId="47"/>
        <pc:sldMkLst>
          <pc:docMk/>
          <pc:sldMk cId="2565020075" sldId="445"/>
        </pc:sldMkLst>
      </pc:sldChg>
      <pc:sldChg chg="del">
        <pc:chgData name="Salem, Serif" userId="0cc31d79-1f26-4d22-b02f-92a0f21316ff" providerId="ADAL" clId="{8FFD947C-8525-4F90-8376-A0A1030C8BD8}" dt="2025-04-03T03:01:08.376" v="1" actId="47"/>
        <pc:sldMkLst>
          <pc:docMk/>
          <pc:sldMk cId="2586320971" sldId="451"/>
        </pc:sldMkLst>
      </pc:sldChg>
      <pc:sldChg chg="del">
        <pc:chgData name="Salem, Serif" userId="0cc31d79-1f26-4d22-b02f-92a0f21316ff" providerId="ADAL" clId="{8FFD947C-8525-4F90-8376-A0A1030C8BD8}" dt="2025-04-03T03:01:08.376" v="1" actId="47"/>
        <pc:sldMkLst>
          <pc:docMk/>
          <pc:sldMk cId="1728725890" sldId="453"/>
        </pc:sldMkLst>
      </pc:sldChg>
      <pc:sldChg chg="del">
        <pc:chgData name="Salem, Serif" userId="0cc31d79-1f26-4d22-b02f-92a0f21316ff" providerId="ADAL" clId="{8FFD947C-8525-4F90-8376-A0A1030C8BD8}" dt="2025-04-03T03:01:08.376" v="1" actId="47"/>
        <pc:sldMkLst>
          <pc:docMk/>
          <pc:sldMk cId="3912772958" sldId="464"/>
        </pc:sldMkLst>
      </pc:sldChg>
      <pc:sldChg chg="del">
        <pc:chgData name="Salem, Serif" userId="0cc31d79-1f26-4d22-b02f-92a0f21316ff" providerId="ADAL" clId="{8FFD947C-8525-4F90-8376-A0A1030C8BD8}" dt="2025-04-03T03:01:08.376" v="1" actId="47"/>
        <pc:sldMkLst>
          <pc:docMk/>
          <pc:sldMk cId="2916960571" sldId="476"/>
        </pc:sldMkLst>
      </pc:sldChg>
      <pc:sldChg chg="del">
        <pc:chgData name="Salem, Serif" userId="0cc31d79-1f26-4d22-b02f-92a0f21316ff" providerId="ADAL" clId="{8FFD947C-8525-4F90-8376-A0A1030C8BD8}" dt="2025-04-03T03:01:08.376" v="1" actId="47"/>
        <pc:sldMkLst>
          <pc:docMk/>
          <pc:sldMk cId="2901052278" sldId="494"/>
        </pc:sldMkLst>
      </pc:sldChg>
      <pc:sldChg chg="del">
        <pc:chgData name="Salem, Serif" userId="0cc31d79-1f26-4d22-b02f-92a0f21316ff" providerId="ADAL" clId="{8FFD947C-8525-4F90-8376-A0A1030C8BD8}" dt="2025-04-03T03:01:08.376" v="1" actId="47"/>
        <pc:sldMkLst>
          <pc:docMk/>
          <pc:sldMk cId="3659743395" sldId="495"/>
        </pc:sldMkLst>
      </pc:sldChg>
      <pc:sldChg chg="del">
        <pc:chgData name="Salem, Serif" userId="0cc31d79-1f26-4d22-b02f-92a0f21316ff" providerId="ADAL" clId="{8FFD947C-8525-4F90-8376-A0A1030C8BD8}" dt="2025-04-03T03:01:08.376" v="1" actId="47"/>
        <pc:sldMkLst>
          <pc:docMk/>
          <pc:sldMk cId="1442007647" sldId="496"/>
        </pc:sldMkLst>
      </pc:sldChg>
      <pc:sldChg chg="del">
        <pc:chgData name="Salem, Serif" userId="0cc31d79-1f26-4d22-b02f-92a0f21316ff" providerId="ADAL" clId="{8FFD947C-8525-4F90-8376-A0A1030C8BD8}" dt="2025-04-03T03:01:08.376" v="1" actId="47"/>
        <pc:sldMkLst>
          <pc:docMk/>
          <pc:sldMk cId="2634739250" sldId="497"/>
        </pc:sldMkLst>
      </pc:sldChg>
      <pc:sldChg chg="del">
        <pc:chgData name="Salem, Serif" userId="0cc31d79-1f26-4d22-b02f-92a0f21316ff" providerId="ADAL" clId="{8FFD947C-8525-4F90-8376-A0A1030C8BD8}" dt="2025-04-03T03:01:08.376" v="1" actId="47"/>
        <pc:sldMkLst>
          <pc:docMk/>
          <pc:sldMk cId="3570316989" sldId="498"/>
        </pc:sldMkLst>
      </pc:sldChg>
      <pc:sldChg chg="del">
        <pc:chgData name="Salem, Serif" userId="0cc31d79-1f26-4d22-b02f-92a0f21316ff" providerId="ADAL" clId="{8FFD947C-8525-4F90-8376-A0A1030C8BD8}" dt="2025-04-03T03:01:08.376" v="1" actId="47"/>
        <pc:sldMkLst>
          <pc:docMk/>
          <pc:sldMk cId="1503097856" sldId="500"/>
        </pc:sldMkLst>
      </pc:sldChg>
      <pc:sldChg chg="del">
        <pc:chgData name="Salem, Serif" userId="0cc31d79-1f26-4d22-b02f-92a0f21316ff" providerId="ADAL" clId="{8FFD947C-8525-4F90-8376-A0A1030C8BD8}" dt="2025-04-03T03:01:08.376" v="1" actId="47"/>
        <pc:sldMkLst>
          <pc:docMk/>
          <pc:sldMk cId="2108808922" sldId="50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F887B4-DE4E-4B79-B845-7F2EF2649E4D}" type="datetimeFigureOut">
              <a:rPr lang="en-GB" smtClean="0"/>
              <a:t>03/04/2025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F4DB59-AC0F-4E2E-B565-61C5CBC3B4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5446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3_Title Slide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Manual Input 5">
            <a:extLst>
              <a:ext uri="{FF2B5EF4-FFF2-40B4-BE49-F238E27FC236}">
                <a16:creationId xmlns:a16="http://schemas.microsoft.com/office/drawing/2014/main" id="{DC680092-84E3-EEA5-8FCD-36D5852B3692}"/>
              </a:ext>
            </a:extLst>
          </p:cNvPr>
          <p:cNvSpPr/>
          <p:nvPr/>
        </p:nvSpPr>
        <p:spPr>
          <a:xfrm rot="5400000" flipH="1">
            <a:off x="670896" y="-313088"/>
            <a:ext cx="6510124" cy="7454351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5074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5074 h 10000"/>
              <a:gd name="connsiteX0" fmla="*/ 0 w 10000"/>
              <a:gd name="connsiteY0" fmla="*/ 4548 h 9474"/>
              <a:gd name="connsiteX1" fmla="*/ 9957 w 10000"/>
              <a:gd name="connsiteY1" fmla="*/ 0 h 9474"/>
              <a:gd name="connsiteX2" fmla="*/ 10000 w 10000"/>
              <a:gd name="connsiteY2" fmla="*/ 9474 h 9474"/>
              <a:gd name="connsiteX3" fmla="*/ 0 w 10000"/>
              <a:gd name="connsiteY3" fmla="*/ 9474 h 9474"/>
              <a:gd name="connsiteX4" fmla="*/ 0 w 10000"/>
              <a:gd name="connsiteY4" fmla="*/ 4548 h 9474"/>
              <a:gd name="connsiteX0" fmla="*/ 0 w 9959"/>
              <a:gd name="connsiteY0" fmla="*/ 4801 h 10000"/>
              <a:gd name="connsiteX1" fmla="*/ 9957 w 9959"/>
              <a:gd name="connsiteY1" fmla="*/ 0 h 10000"/>
              <a:gd name="connsiteX2" fmla="*/ 9926 w 9959"/>
              <a:gd name="connsiteY2" fmla="*/ 9974 h 10000"/>
              <a:gd name="connsiteX3" fmla="*/ 0 w 9959"/>
              <a:gd name="connsiteY3" fmla="*/ 10000 h 10000"/>
              <a:gd name="connsiteX4" fmla="*/ 0 w 9959"/>
              <a:gd name="connsiteY4" fmla="*/ 48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59" h="10000">
                <a:moveTo>
                  <a:pt x="0" y="4801"/>
                </a:moveTo>
                <a:lnTo>
                  <a:pt x="9957" y="0"/>
                </a:lnTo>
                <a:cubicBezTo>
                  <a:pt x="9971" y="3333"/>
                  <a:pt x="9912" y="6641"/>
                  <a:pt x="9926" y="9974"/>
                </a:cubicBezTo>
                <a:lnTo>
                  <a:pt x="0" y="10000"/>
                </a:lnTo>
                <a:lnTo>
                  <a:pt x="0" y="4801"/>
                </a:lnTo>
                <a:close/>
              </a:path>
            </a:pathLst>
          </a:custGeom>
          <a:solidFill>
            <a:srgbClr val="B4A169"/>
          </a:solidFill>
          <a:ln>
            <a:solidFill>
              <a:srgbClr val="B4A16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3965713" y="1541721"/>
            <a:ext cx="7311886" cy="2275367"/>
          </a:xfrm>
          <a:prstGeom prst="roundRect">
            <a:avLst>
              <a:gd name="adj" fmla="val 9294"/>
            </a:avLst>
          </a:prstGeom>
          <a:solidFill>
            <a:schemeClr val="bg1"/>
          </a:solidFill>
          <a:ln w="7620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marL="0" marR="64008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0" lang="en-US" sz="4000" b="1" kern="1200" cap="none" spc="0" dirty="0">
                <a:ln w="12700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extLst/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3965712" y="4036741"/>
            <a:ext cx="7311887" cy="1374422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lIns="45720" rIns="45720" anchor="ctr">
            <a:normAutofit/>
          </a:bodyPr>
          <a:lstStyle>
            <a:lvl1pPr marL="0" marR="64008" indent="0" algn="ctr">
              <a:buNone/>
              <a:defRPr sz="3200" b="1" cap="none" spc="0">
                <a:ln w="127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  <a:endParaRPr kumimoji="0"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186389-714C-E8D4-E9B6-A3513F94A3C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E2A51"/>
              </a:clrFrom>
              <a:clrTo>
                <a:srgbClr val="0E2A51">
                  <a:alpha val="0"/>
                </a:srgbClr>
              </a:clrTo>
            </a:clrChange>
          </a:blip>
          <a:srcRect t="18948" b="17472"/>
          <a:stretch/>
        </p:blipFill>
        <p:spPr>
          <a:xfrm>
            <a:off x="9721716" y="-28875"/>
            <a:ext cx="2470284" cy="1570593"/>
          </a:xfrm>
          <a:prstGeom prst="rect">
            <a:avLst/>
          </a:prstGeom>
        </p:spPr>
      </p:pic>
      <p:pic>
        <p:nvPicPr>
          <p:cNvPr id="11" name="Picture 6" descr="QA Higher Education - London Job Show - Stratford">
            <a:extLst>
              <a:ext uri="{FF2B5EF4-FFF2-40B4-BE49-F238E27FC236}">
                <a16:creationId xmlns:a16="http://schemas.microsoft.com/office/drawing/2014/main" id="{F22C145C-8FD9-718B-1D06-08E5EF3628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56" y="5576522"/>
            <a:ext cx="1938132" cy="118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8885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logo mono_image bckgr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8332636-384D-F42B-3E16-F4450B8AB9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426" y="6224803"/>
            <a:ext cx="450528" cy="450528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66330-4577-6481-7DC1-F2B0773BE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0534" y="6285849"/>
            <a:ext cx="10717603" cy="404331"/>
          </a:xfrm>
          <a:prstGeom prst="roundRect">
            <a:avLst>
              <a:gd name="adj" fmla="val 4257"/>
            </a:avLst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lnSpc>
                <a:spcPct val="100000"/>
              </a:lnSpc>
              <a:buNone/>
              <a:defRPr sz="2200">
                <a:solidFill>
                  <a:srgbClr val="0142A5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4">
            <a:extLst>
              <a:ext uri="{FF2B5EF4-FFF2-40B4-BE49-F238E27FC236}">
                <a16:creationId xmlns:a16="http://schemas.microsoft.com/office/drawing/2014/main" id="{C3299647-3B22-69E7-D927-EF775DDA46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0800000" flipV="1">
            <a:off x="9040296" y="6264058"/>
            <a:ext cx="2467779" cy="391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C9F9B12-43FE-37F4-5A23-B3E1D5F0EF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4534" y="6275385"/>
            <a:ext cx="464287" cy="3701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A63D1FAB-6ACB-445C-B381-BE8D10F3279C}" type="slidenum">
              <a:rPr lang="en-GB" smtClean="0"/>
              <a:t>‹#›</a:t>
            </a:fld>
            <a:endParaRPr lang="en-GB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4F53F0C-75B4-0313-1CCC-19A7C9DC74D3}"/>
              </a:ext>
            </a:extLst>
          </p:cNvPr>
          <p:cNvCxnSpPr>
            <a:cxnSpLocks/>
          </p:cNvCxnSpPr>
          <p:nvPr/>
        </p:nvCxnSpPr>
        <p:spPr>
          <a:xfrm>
            <a:off x="-1728" y="53165"/>
            <a:ext cx="12193728" cy="0"/>
          </a:xfrm>
          <a:prstGeom prst="line">
            <a:avLst/>
          </a:prstGeom>
          <a:ln w="114300">
            <a:solidFill>
              <a:srgbClr val="004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B7D45B-C27F-579D-4D88-08F7A3EF9BA1}"/>
              </a:ext>
            </a:extLst>
          </p:cNvPr>
          <p:cNvCxnSpPr>
            <a:cxnSpLocks/>
          </p:cNvCxnSpPr>
          <p:nvPr/>
        </p:nvCxnSpPr>
        <p:spPr>
          <a:xfrm>
            <a:off x="0" y="6804835"/>
            <a:ext cx="12192000" cy="0"/>
          </a:xfrm>
          <a:prstGeom prst="line">
            <a:avLst/>
          </a:prstGeom>
          <a:ln w="114300">
            <a:solidFill>
              <a:srgbClr val="004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1801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B78B835-84F5-EB1C-793D-8EFAB6132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3485" y="728721"/>
            <a:ext cx="4545030" cy="4545030"/>
          </a:xfrm>
          <a:prstGeom prst="rect">
            <a:avLst/>
          </a:prstGeom>
        </p:spPr>
      </p:pic>
      <p:sp>
        <p:nvSpPr>
          <p:cNvPr id="3" name="Date Placeholder 4">
            <a:extLst>
              <a:ext uri="{FF2B5EF4-FFF2-40B4-BE49-F238E27FC236}">
                <a16:creationId xmlns:a16="http://schemas.microsoft.com/office/drawing/2014/main" id="{444B96F0-C7C3-E26B-E701-5693C77350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0800000" flipV="1">
            <a:off x="9099933" y="6273734"/>
            <a:ext cx="2467779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673B929-B2E4-A271-92B5-7996C2F58B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90191" y="6285325"/>
            <a:ext cx="5707566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088A190-1291-9AF5-A5E6-25B825D32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4534" y="6285324"/>
            <a:ext cx="464287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A63D1FAB-6ACB-445C-B381-BE8D10F3279C}" type="slidenum">
              <a:rPr lang="en-GB" smtClean="0"/>
              <a:t>‹#›</a:t>
            </a:fld>
            <a:endParaRPr lang="en-GB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8631231-6D76-D914-70C7-C000F489D8A5}"/>
              </a:ext>
            </a:extLst>
          </p:cNvPr>
          <p:cNvCxnSpPr>
            <a:cxnSpLocks/>
          </p:cNvCxnSpPr>
          <p:nvPr/>
        </p:nvCxnSpPr>
        <p:spPr>
          <a:xfrm>
            <a:off x="-1728" y="53165"/>
            <a:ext cx="12193728" cy="0"/>
          </a:xfrm>
          <a:prstGeom prst="line">
            <a:avLst/>
          </a:prstGeom>
          <a:ln w="114300">
            <a:solidFill>
              <a:srgbClr val="004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DE5AA04-940E-3FCE-26D5-B588E9AE5A28}"/>
              </a:ext>
            </a:extLst>
          </p:cNvPr>
          <p:cNvCxnSpPr>
            <a:cxnSpLocks/>
          </p:cNvCxnSpPr>
          <p:nvPr/>
        </p:nvCxnSpPr>
        <p:spPr>
          <a:xfrm>
            <a:off x="0" y="6804835"/>
            <a:ext cx="12192000" cy="0"/>
          </a:xfrm>
          <a:prstGeom prst="line">
            <a:avLst/>
          </a:prstGeom>
          <a:ln w="114300">
            <a:solidFill>
              <a:srgbClr val="004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5458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7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ree Png Download Question Marks Png Png Images Background ...">
            <a:extLst>
              <a:ext uri="{FF2B5EF4-FFF2-40B4-BE49-F238E27FC236}">
                <a16:creationId xmlns:a16="http://schemas.microsoft.com/office/drawing/2014/main" id="{BC6E1740-E061-F4E7-73C5-766518C96A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8943" y="1946335"/>
            <a:ext cx="5328814" cy="2965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e Placeholder 4">
            <a:extLst>
              <a:ext uri="{FF2B5EF4-FFF2-40B4-BE49-F238E27FC236}">
                <a16:creationId xmlns:a16="http://schemas.microsoft.com/office/drawing/2014/main" id="{8F1EF231-7BCF-E484-03CC-4160CAABD8DB}"/>
              </a:ext>
            </a:extLst>
          </p:cNvPr>
          <p:cNvSpPr txBox="1">
            <a:spLocks/>
          </p:cNvSpPr>
          <p:nvPr/>
        </p:nvSpPr>
        <p:spPr>
          <a:xfrm rot="10800000" flipV="1">
            <a:off x="9099933" y="6273734"/>
            <a:ext cx="2467779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C16F4A-40A8-40F8-A7B1-FC7942C54D1D}" type="datetimeFigureOut">
              <a:rPr lang="en-GB" smtClean="0"/>
              <a:pPr/>
              <a:t>03/04/2025</a:t>
            </a:fld>
            <a:endParaRPr lang="en-GB"/>
          </a:p>
        </p:txBody>
      </p:sp>
      <p:sp>
        <p:nvSpPr>
          <p:cNvPr id="4" name="Footer Placeholder 6">
            <a:extLst>
              <a:ext uri="{FF2B5EF4-FFF2-40B4-BE49-F238E27FC236}">
                <a16:creationId xmlns:a16="http://schemas.microsoft.com/office/drawing/2014/main" id="{3EEA33B5-BD3F-C427-92D3-53C357FD81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90191" y="6285325"/>
            <a:ext cx="5707566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7">
            <a:extLst>
              <a:ext uri="{FF2B5EF4-FFF2-40B4-BE49-F238E27FC236}">
                <a16:creationId xmlns:a16="http://schemas.microsoft.com/office/drawing/2014/main" id="{391B89BF-4876-D541-21E0-3796552292CC}"/>
              </a:ext>
            </a:extLst>
          </p:cNvPr>
          <p:cNvSpPr txBox="1">
            <a:spLocks/>
          </p:cNvSpPr>
          <p:nvPr/>
        </p:nvSpPr>
        <p:spPr>
          <a:xfrm>
            <a:off x="11664534" y="6285324"/>
            <a:ext cx="464287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99027CE-6DA3-412F-90F5-E842922BD378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4686A6C-5580-D2C5-B253-DEA910D3A3BC}"/>
              </a:ext>
            </a:extLst>
          </p:cNvPr>
          <p:cNvCxnSpPr>
            <a:cxnSpLocks/>
          </p:cNvCxnSpPr>
          <p:nvPr/>
        </p:nvCxnSpPr>
        <p:spPr>
          <a:xfrm>
            <a:off x="-1728" y="53165"/>
            <a:ext cx="12193728" cy="0"/>
          </a:xfrm>
          <a:prstGeom prst="line">
            <a:avLst/>
          </a:prstGeom>
          <a:ln w="114300">
            <a:solidFill>
              <a:srgbClr val="004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6A074B7-6997-47F0-1308-7F1FE0BFB62F}"/>
              </a:ext>
            </a:extLst>
          </p:cNvPr>
          <p:cNvCxnSpPr>
            <a:cxnSpLocks/>
          </p:cNvCxnSpPr>
          <p:nvPr/>
        </p:nvCxnSpPr>
        <p:spPr>
          <a:xfrm>
            <a:off x="0" y="6804835"/>
            <a:ext cx="12192000" cy="0"/>
          </a:xfrm>
          <a:prstGeom prst="line">
            <a:avLst/>
          </a:prstGeom>
          <a:ln w="114300">
            <a:solidFill>
              <a:srgbClr val="004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151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8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7">
            <a:extLst>
              <a:ext uri="{FF2B5EF4-FFF2-40B4-BE49-F238E27FC236}">
                <a16:creationId xmlns:a16="http://schemas.microsoft.com/office/drawing/2014/main" id="{3C91B5C1-2950-CA26-24E2-032EA63DDB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27712" y="5676492"/>
            <a:ext cx="464287" cy="3734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rgbClr val="E0E6E9"/>
                </a:solidFill>
              </a:defRPr>
            </a:lvl1pPr>
          </a:lstStyle>
          <a:p>
            <a:fld id="{A63D1FAB-6ACB-445C-B381-BE8D10F3279C}" type="slidenum">
              <a:rPr lang="en-GB" smtClean="0"/>
              <a:t>‹#›</a:t>
            </a:fld>
            <a:endParaRPr lang="en-GB"/>
          </a:p>
        </p:txBody>
      </p:sp>
      <p:pic>
        <p:nvPicPr>
          <p:cNvPr id="1026" name="Picture 2" descr="Free Png Download Question Marks Png Png Images Background ...">
            <a:extLst>
              <a:ext uri="{FF2B5EF4-FFF2-40B4-BE49-F238E27FC236}">
                <a16:creationId xmlns:a16="http://schemas.microsoft.com/office/drawing/2014/main" id="{BC6E1740-E061-F4E7-73C5-766518C96A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7193" y="704989"/>
            <a:ext cx="3637614" cy="202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รูปการ์ตูนหนังสือการ์ตูนแม่แบบสัญลักษณ์ฟองสบู่คืนชีพ เวกเตอร์ PNG , การ ...">
            <a:extLst>
              <a:ext uri="{FF2B5EF4-FFF2-40B4-BE49-F238E27FC236}">
                <a16:creationId xmlns:a16="http://schemas.microsoft.com/office/drawing/2014/main" id="{751D2F7E-B835-3535-0807-F2A6F773D2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3563" y="3122764"/>
            <a:ext cx="2560822" cy="2553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e Placeholder 4">
            <a:extLst>
              <a:ext uri="{FF2B5EF4-FFF2-40B4-BE49-F238E27FC236}">
                <a16:creationId xmlns:a16="http://schemas.microsoft.com/office/drawing/2014/main" id="{6C026CB9-32E6-179F-A7D7-BC46FE106618}"/>
              </a:ext>
            </a:extLst>
          </p:cNvPr>
          <p:cNvSpPr txBox="1">
            <a:spLocks/>
          </p:cNvSpPr>
          <p:nvPr/>
        </p:nvSpPr>
        <p:spPr>
          <a:xfrm rot="10800000" flipV="1">
            <a:off x="9099933" y="6273734"/>
            <a:ext cx="2467779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C16F4A-40A8-40F8-A7B1-FC7942C54D1D}" type="datetimeFigureOut">
              <a:rPr lang="en-GB" smtClean="0"/>
              <a:pPr/>
              <a:t>03/04/2025</a:t>
            </a:fld>
            <a:endParaRPr lang="en-GB"/>
          </a:p>
        </p:txBody>
      </p:sp>
      <p:sp>
        <p:nvSpPr>
          <p:cNvPr id="4" name="Footer Placeholder 6">
            <a:extLst>
              <a:ext uri="{FF2B5EF4-FFF2-40B4-BE49-F238E27FC236}">
                <a16:creationId xmlns:a16="http://schemas.microsoft.com/office/drawing/2014/main" id="{C2D68133-DE2B-FBFE-8235-47B03DB10D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90191" y="6285325"/>
            <a:ext cx="5707566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7">
            <a:extLst>
              <a:ext uri="{FF2B5EF4-FFF2-40B4-BE49-F238E27FC236}">
                <a16:creationId xmlns:a16="http://schemas.microsoft.com/office/drawing/2014/main" id="{FF4231A1-BF08-2CC0-752D-B3691C042792}"/>
              </a:ext>
            </a:extLst>
          </p:cNvPr>
          <p:cNvSpPr txBox="1">
            <a:spLocks/>
          </p:cNvSpPr>
          <p:nvPr/>
        </p:nvSpPr>
        <p:spPr>
          <a:xfrm>
            <a:off x="11664534" y="6285324"/>
            <a:ext cx="464287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99027CE-6DA3-412F-90F5-E842922BD378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73156E5-57D2-6DF4-35FD-E8754369C60D}"/>
              </a:ext>
            </a:extLst>
          </p:cNvPr>
          <p:cNvCxnSpPr>
            <a:cxnSpLocks/>
          </p:cNvCxnSpPr>
          <p:nvPr/>
        </p:nvCxnSpPr>
        <p:spPr>
          <a:xfrm>
            <a:off x="-1728" y="53165"/>
            <a:ext cx="12193728" cy="0"/>
          </a:xfrm>
          <a:prstGeom prst="line">
            <a:avLst/>
          </a:prstGeom>
          <a:ln w="114300">
            <a:solidFill>
              <a:srgbClr val="004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43F9F3D-D486-9CB6-CF90-C02345676DCF}"/>
              </a:ext>
            </a:extLst>
          </p:cNvPr>
          <p:cNvCxnSpPr>
            <a:cxnSpLocks/>
          </p:cNvCxnSpPr>
          <p:nvPr/>
        </p:nvCxnSpPr>
        <p:spPr>
          <a:xfrm>
            <a:off x="0" y="6804835"/>
            <a:ext cx="12192000" cy="0"/>
          </a:xfrm>
          <a:prstGeom prst="line">
            <a:avLst/>
          </a:prstGeom>
          <a:ln w="114300">
            <a:solidFill>
              <a:srgbClr val="004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9745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uTitle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Manual Input 5">
            <a:extLst>
              <a:ext uri="{FF2B5EF4-FFF2-40B4-BE49-F238E27FC236}">
                <a16:creationId xmlns:a16="http://schemas.microsoft.com/office/drawing/2014/main" id="{DC680092-84E3-EEA5-8FCD-36D5852B3692}"/>
              </a:ext>
            </a:extLst>
          </p:cNvPr>
          <p:cNvSpPr/>
          <p:nvPr/>
        </p:nvSpPr>
        <p:spPr>
          <a:xfrm rot="5400000" flipH="1">
            <a:off x="670896" y="-313088"/>
            <a:ext cx="6510124" cy="7454351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5074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5074 h 10000"/>
              <a:gd name="connsiteX0" fmla="*/ 0 w 10000"/>
              <a:gd name="connsiteY0" fmla="*/ 4548 h 9474"/>
              <a:gd name="connsiteX1" fmla="*/ 9957 w 10000"/>
              <a:gd name="connsiteY1" fmla="*/ 0 h 9474"/>
              <a:gd name="connsiteX2" fmla="*/ 10000 w 10000"/>
              <a:gd name="connsiteY2" fmla="*/ 9474 h 9474"/>
              <a:gd name="connsiteX3" fmla="*/ 0 w 10000"/>
              <a:gd name="connsiteY3" fmla="*/ 9474 h 9474"/>
              <a:gd name="connsiteX4" fmla="*/ 0 w 10000"/>
              <a:gd name="connsiteY4" fmla="*/ 4548 h 9474"/>
              <a:gd name="connsiteX0" fmla="*/ 0 w 9959"/>
              <a:gd name="connsiteY0" fmla="*/ 4801 h 10000"/>
              <a:gd name="connsiteX1" fmla="*/ 9957 w 9959"/>
              <a:gd name="connsiteY1" fmla="*/ 0 h 10000"/>
              <a:gd name="connsiteX2" fmla="*/ 9926 w 9959"/>
              <a:gd name="connsiteY2" fmla="*/ 9974 h 10000"/>
              <a:gd name="connsiteX3" fmla="*/ 0 w 9959"/>
              <a:gd name="connsiteY3" fmla="*/ 10000 h 10000"/>
              <a:gd name="connsiteX4" fmla="*/ 0 w 9959"/>
              <a:gd name="connsiteY4" fmla="*/ 48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59" h="10000">
                <a:moveTo>
                  <a:pt x="0" y="4801"/>
                </a:moveTo>
                <a:lnTo>
                  <a:pt x="9957" y="0"/>
                </a:lnTo>
                <a:cubicBezTo>
                  <a:pt x="9971" y="3333"/>
                  <a:pt x="9912" y="6641"/>
                  <a:pt x="9926" y="9974"/>
                </a:cubicBezTo>
                <a:lnTo>
                  <a:pt x="0" y="10000"/>
                </a:lnTo>
                <a:lnTo>
                  <a:pt x="0" y="4801"/>
                </a:lnTo>
                <a:close/>
              </a:path>
            </a:pathLst>
          </a:custGeom>
          <a:solidFill>
            <a:srgbClr val="B4A169"/>
          </a:solidFill>
          <a:ln>
            <a:solidFill>
              <a:srgbClr val="B4A16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1190847" y="1648047"/>
            <a:ext cx="9952074" cy="3839012"/>
          </a:xfrm>
          <a:prstGeom prst="roundRect">
            <a:avLst>
              <a:gd name="adj" fmla="val 9294"/>
            </a:avLst>
          </a:prstGeom>
          <a:solidFill>
            <a:schemeClr val="bg1"/>
          </a:solidFill>
          <a:ln w="7620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marL="0" marR="64008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0" lang="en-US" sz="4000" b="1" kern="1200" cap="none" spc="0" dirty="0">
                <a:ln w="12700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extLst/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186389-714C-E8D4-E9B6-A3513F94A3C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E2A51"/>
              </a:clrFrom>
              <a:clrTo>
                <a:srgbClr val="0E2A51">
                  <a:alpha val="0"/>
                </a:srgbClr>
              </a:clrTo>
            </a:clrChange>
          </a:blip>
          <a:srcRect t="18948" b="17472"/>
          <a:stretch/>
        </p:blipFill>
        <p:spPr>
          <a:xfrm>
            <a:off x="9721716" y="-28875"/>
            <a:ext cx="2470284" cy="1570593"/>
          </a:xfrm>
          <a:prstGeom prst="rect">
            <a:avLst/>
          </a:prstGeom>
        </p:spPr>
      </p:pic>
      <p:pic>
        <p:nvPicPr>
          <p:cNvPr id="11" name="Picture 6" descr="QA Higher Education - London Job Show - Stratford">
            <a:extLst>
              <a:ext uri="{FF2B5EF4-FFF2-40B4-BE49-F238E27FC236}">
                <a16:creationId xmlns:a16="http://schemas.microsoft.com/office/drawing/2014/main" id="{F22C145C-8FD9-718B-1D06-08E5EF3628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56" y="5576522"/>
            <a:ext cx="1938132" cy="118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8702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821" y="199249"/>
            <a:ext cx="9857432" cy="674958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accent5">
                    <a:lumMod val="75000"/>
                  </a:schemeClr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D1FAB-6ACB-445C-B381-BE8D10F3279C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D1BB725-0A1A-C41B-4763-2438CECEC00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" y="132956"/>
            <a:ext cx="793820" cy="7938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B1363A-8BE7-116B-2995-42F4199B84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132955"/>
            <a:ext cx="793821" cy="793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04142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ctivity (Red 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33C6A-6ED6-7711-0ED0-3C3741664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497" y="251209"/>
            <a:ext cx="9716756" cy="622998"/>
          </a:xfrm>
        </p:spPr>
        <p:txBody>
          <a:bodyPr/>
          <a:lstStyle>
            <a:lvl1pPr>
              <a:defRPr>
                <a:ln w="22225">
                  <a:solidFill>
                    <a:srgbClr val="A20000"/>
                  </a:solidFill>
                  <a:prstDash val="solid"/>
                </a:ln>
                <a:solidFill>
                  <a:srgbClr val="A2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50AE03-5E7C-9D8D-6343-867344B32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A0FA17-244D-A87D-E136-389731067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E1B4BD-3F89-BEC9-7D31-2F491F918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D1FAB-6ACB-445C-B381-BE8D10F3279C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F1696F-9436-B86E-7C05-485104556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3269" y="1017975"/>
            <a:ext cx="3068731" cy="1721373"/>
          </a:xfrm>
          <a:prstGeom prst="rect">
            <a:avLst/>
          </a:prstGeom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F8745BD-F4B6-5016-90DE-457DBF122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219" y="1004835"/>
            <a:ext cx="11481847" cy="5140783"/>
          </a:xfrm>
          <a:prstGeom prst="roundRect">
            <a:avLst>
              <a:gd name="adj" fmla="val 4257"/>
            </a:avLst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815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logo mono_image bckgrnd">
    <p:bg>
      <p:bgPr>
        <a:solidFill>
          <a:srgbClr val="FFFF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13DD8E46-51D4-9ADA-7AE4-F85AB3C01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283" y="157534"/>
            <a:ext cx="10156387" cy="701803"/>
          </a:xfrm>
          <a:prstGeom prst="round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4">
            <a:extLst>
              <a:ext uri="{FF2B5EF4-FFF2-40B4-BE49-F238E27FC236}">
                <a16:creationId xmlns:a16="http://schemas.microsoft.com/office/drawing/2014/main" id="{76C474DE-E227-CC82-4C3A-73A9AADCF0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0800000" flipV="1">
            <a:off x="9099933" y="6273734"/>
            <a:ext cx="2467779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8" name="Footer Placeholder 6">
            <a:extLst>
              <a:ext uri="{FF2B5EF4-FFF2-40B4-BE49-F238E27FC236}">
                <a16:creationId xmlns:a16="http://schemas.microsoft.com/office/drawing/2014/main" id="{CFB7A31A-2416-F45E-2507-E399D92FDB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90191" y="6285325"/>
            <a:ext cx="5707566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10" name="Slide Number Placeholder 7">
            <a:extLst>
              <a:ext uri="{FF2B5EF4-FFF2-40B4-BE49-F238E27FC236}">
                <a16:creationId xmlns:a16="http://schemas.microsoft.com/office/drawing/2014/main" id="{02AA4CB2-FFC2-6F05-62F6-AB5A43DB1A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4534" y="6285324"/>
            <a:ext cx="464287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A63D1FAB-6ACB-445C-B381-BE8D10F3279C}" type="slidenum">
              <a:rPr lang="en-GB" smtClean="0"/>
              <a:t>‹#›</a:t>
            </a:fld>
            <a:endParaRPr lang="en-GB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733AFA3-DEF6-75DA-1651-F0F9D4403E92}"/>
              </a:ext>
            </a:extLst>
          </p:cNvPr>
          <p:cNvCxnSpPr>
            <a:cxnSpLocks/>
          </p:cNvCxnSpPr>
          <p:nvPr/>
        </p:nvCxnSpPr>
        <p:spPr>
          <a:xfrm>
            <a:off x="-1728" y="53165"/>
            <a:ext cx="12193728" cy="0"/>
          </a:xfrm>
          <a:prstGeom prst="line">
            <a:avLst/>
          </a:prstGeom>
          <a:ln w="114300">
            <a:solidFill>
              <a:srgbClr val="004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4A954BE-95F5-8165-48DC-691F7AB23D7F}"/>
              </a:ext>
            </a:extLst>
          </p:cNvPr>
          <p:cNvCxnSpPr>
            <a:cxnSpLocks/>
          </p:cNvCxnSpPr>
          <p:nvPr/>
        </p:nvCxnSpPr>
        <p:spPr>
          <a:xfrm>
            <a:off x="0" y="6804835"/>
            <a:ext cx="12192000" cy="0"/>
          </a:xfrm>
          <a:prstGeom prst="line">
            <a:avLst/>
          </a:prstGeom>
          <a:ln w="114300">
            <a:solidFill>
              <a:srgbClr val="004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6" descr="QA Higher Education - London Job Show - Stratford">
            <a:extLst>
              <a:ext uri="{FF2B5EF4-FFF2-40B4-BE49-F238E27FC236}">
                <a16:creationId xmlns:a16="http://schemas.microsoft.com/office/drawing/2014/main" id="{04E6F3EE-E116-EC8D-506F-1ED791E60E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38" y="6068798"/>
            <a:ext cx="1171309" cy="714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3EE996-26A6-55F0-CE50-A9027147042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 l="10829" t="14872" r="10043" b="16298"/>
          <a:stretch/>
        </p:blipFill>
        <p:spPr>
          <a:xfrm>
            <a:off x="10914670" y="125635"/>
            <a:ext cx="1277330" cy="73370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62B4AE6-B080-4C86-4820-E7AE54622EF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132955"/>
            <a:ext cx="758283" cy="7582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E43D5DF-C2A4-2413-B03F-6BF61678BA6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132955"/>
            <a:ext cx="758283" cy="758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634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logo mono_image bckgr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13DD8E46-51D4-9ADA-7AE4-F85AB3C01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283" y="157534"/>
            <a:ext cx="10156387" cy="701803"/>
          </a:xfrm>
          <a:prstGeom prst="round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n w="22225">
                  <a:solidFill>
                    <a:srgbClr val="800000"/>
                  </a:solidFill>
                  <a:prstDash val="solid"/>
                </a:ln>
                <a:solidFill>
                  <a:srgbClr val="80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4">
            <a:extLst>
              <a:ext uri="{FF2B5EF4-FFF2-40B4-BE49-F238E27FC236}">
                <a16:creationId xmlns:a16="http://schemas.microsoft.com/office/drawing/2014/main" id="{76C474DE-E227-CC82-4C3A-73A9AADCF0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0800000" flipV="1">
            <a:off x="9099933" y="6273734"/>
            <a:ext cx="2467779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8" name="Footer Placeholder 6">
            <a:extLst>
              <a:ext uri="{FF2B5EF4-FFF2-40B4-BE49-F238E27FC236}">
                <a16:creationId xmlns:a16="http://schemas.microsoft.com/office/drawing/2014/main" id="{CFB7A31A-2416-F45E-2507-E399D92FDB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90191" y="6285325"/>
            <a:ext cx="5707566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10" name="Slide Number Placeholder 7">
            <a:extLst>
              <a:ext uri="{FF2B5EF4-FFF2-40B4-BE49-F238E27FC236}">
                <a16:creationId xmlns:a16="http://schemas.microsoft.com/office/drawing/2014/main" id="{02AA4CB2-FFC2-6F05-62F6-AB5A43DB1A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4534" y="6285324"/>
            <a:ext cx="464287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A63D1FAB-6ACB-445C-B381-BE8D10F3279C}" type="slidenum">
              <a:rPr lang="en-GB" smtClean="0"/>
              <a:t>‹#›</a:t>
            </a:fld>
            <a:endParaRPr lang="en-GB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733AFA3-DEF6-75DA-1651-F0F9D4403E92}"/>
              </a:ext>
            </a:extLst>
          </p:cNvPr>
          <p:cNvCxnSpPr>
            <a:cxnSpLocks/>
          </p:cNvCxnSpPr>
          <p:nvPr/>
        </p:nvCxnSpPr>
        <p:spPr>
          <a:xfrm>
            <a:off x="-1728" y="53165"/>
            <a:ext cx="12193728" cy="0"/>
          </a:xfrm>
          <a:prstGeom prst="line">
            <a:avLst/>
          </a:prstGeom>
          <a:ln w="114300"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4A954BE-95F5-8165-48DC-691F7AB23D7F}"/>
              </a:ext>
            </a:extLst>
          </p:cNvPr>
          <p:cNvCxnSpPr>
            <a:cxnSpLocks/>
          </p:cNvCxnSpPr>
          <p:nvPr/>
        </p:nvCxnSpPr>
        <p:spPr>
          <a:xfrm>
            <a:off x="0" y="6804835"/>
            <a:ext cx="12192000" cy="0"/>
          </a:xfrm>
          <a:prstGeom prst="line">
            <a:avLst/>
          </a:prstGeom>
          <a:ln w="114300"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6" descr="QA Higher Education - London Job Show - Stratford">
            <a:extLst>
              <a:ext uri="{FF2B5EF4-FFF2-40B4-BE49-F238E27FC236}">
                <a16:creationId xmlns:a16="http://schemas.microsoft.com/office/drawing/2014/main" id="{04E6F3EE-E116-EC8D-506F-1ED791E60E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38" y="6068798"/>
            <a:ext cx="1171309" cy="714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3EE996-26A6-55F0-CE50-A9027147042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 l="10829" t="14872" r="10043" b="16298"/>
          <a:stretch/>
        </p:blipFill>
        <p:spPr>
          <a:xfrm>
            <a:off x="10914670" y="125635"/>
            <a:ext cx="1277330" cy="73370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FBA6CBB-6F25-41FB-323C-F1226A9D8343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132955"/>
            <a:ext cx="758283" cy="7582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AC3FE11-A409-948D-5EB8-A152BAF75D2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132955"/>
            <a:ext cx="758283" cy="758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611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4">
            <a:extLst>
              <a:ext uri="{FF2B5EF4-FFF2-40B4-BE49-F238E27FC236}">
                <a16:creationId xmlns:a16="http://schemas.microsoft.com/office/drawing/2014/main" id="{5626EAEE-D5F8-56C8-4B74-11249897E9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0800000" flipV="1">
            <a:off x="9099933" y="6273734"/>
            <a:ext cx="2467779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DED13DE4-FCC1-783A-7574-C74884D1EF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90191" y="6285325"/>
            <a:ext cx="5707566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7">
            <a:extLst>
              <a:ext uri="{FF2B5EF4-FFF2-40B4-BE49-F238E27FC236}">
                <a16:creationId xmlns:a16="http://schemas.microsoft.com/office/drawing/2014/main" id="{3F6D4C18-BE2A-C5F9-9067-47F92DEF6B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4534" y="6285324"/>
            <a:ext cx="464287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A63D1FAB-6ACB-445C-B381-BE8D10F3279C}" type="slidenum">
              <a:rPr lang="en-GB" smtClean="0"/>
              <a:t>‹#›</a:t>
            </a:fld>
            <a:endParaRPr lang="en-GB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B18D46B-7C51-3491-9674-E30F2E734E63}"/>
              </a:ext>
            </a:extLst>
          </p:cNvPr>
          <p:cNvCxnSpPr>
            <a:cxnSpLocks/>
          </p:cNvCxnSpPr>
          <p:nvPr/>
        </p:nvCxnSpPr>
        <p:spPr>
          <a:xfrm>
            <a:off x="-1728" y="53165"/>
            <a:ext cx="12193728" cy="0"/>
          </a:xfrm>
          <a:prstGeom prst="line">
            <a:avLst/>
          </a:prstGeom>
          <a:ln w="114300">
            <a:solidFill>
              <a:srgbClr val="004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0EE21C9-7C5C-9BDB-7A21-3C2E137FAEFF}"/>
              </a:ext>
            </a:extLst>
          </p:cNvPr>
          <p:cNvCxnSpPr>
            <a:cxnSpLocks/>
          </p:cNvCxnSpPr>
          <p:nvPr/>
        </p:nvCxnSpPr>
        <p:spPr>
          <a:xfrm>
            <a:off x="0" y="6804835"/>
            <a:ext cx="12192000" cy="0"/>
          </a:xfrm>
          <a:prstGeom prst="line">
            <a:avLst/>
          </a:prstGeom>
          <a:ln w="114300">
            <a:solidFill>
              <a:srgbClr val="004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QA Higher Education - London Job Show - Stratford">
            <a:extLst>
              <a:ext uri="{FF2B5EF4-FFF2-40B4-BE49-F238E27FC236}">
                <a16:creationId xmlns:a16="http://schemas.microsoft.com/office/drawing/2014/main" id="{6A068082-8CA9-5A97-968F-2D0F1F4978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38" y="6068798"/>
            <a:ext cx="1171309" cy="714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61C2CE9-B683-B6BB-790F-898415114B2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 l="10829" t="14872" r="10043" b="16298"/>
          <a:stretch/>
        </p:blipFill>
        <p:spPr>
          <a:xfrm>
            <a:off x="10914670" y="125635"/>
            <a:ext cx="1277330" cy="73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719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logo mono_image bckgr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13DD8E46-51D4-9ADA-7AE4-F85AB3C01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405" y="157534"/>
            <a:ext cx="11472530" cy="626237"/>
          </a:xfrm>
          <a:prstGeom prst="round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4">
            <a:extLst>
              <a:ext uri="{FF2B5EF4-FFF2-40B4-BE49-F238E27FC236}">
                <a16:creationId xmlns:a16="http://schemas.microsoft.com/office/drawing/2014/main" id="{76C474DE-E227-CC82-4C3A-73A9AADCF0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0800000" flipV="1">
            <a:off x="9099933" y="6273734"/>
            <a:ext cx="2467779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8" name="Footer Placeholder 6">
            <a:extLst>
              <a:ext uri="{FF2B5EF4-FFF2-40B4-BE49-F238E27FC236}">
                <a16:creationId xmlns:a16="http://schemas.microsoft.com/office/drawing/2014/main" id="{CFB7A31A-2416-F45E-2507-E399D92FDB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90191" y="6285325"/>
            <a:ext cx="5707566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10" name="Slide Number Placeholder 7">
            <a:extLst>
              <a:ext uri="{FF2B5EF4-FFF2-40B4-BE49-F238E27FC236}">
                <a16:creationId xmlns:a16="http://schemas.microsoft.com/office/drawing/2014/main" id="{02AA4CB2-FFC2-6F05-62F6-AB5A43DB1A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4534" y="6285324"/>
            <a:ext cx="464287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A63D1FAB-6ACB-445C-B381-BE8D10F3279C}" type="slidenum">
              <a:rPr lang="en-GB" smtClean="0"/>
              <a:t>‹#›</a:t>
            </a:fld>
            <a:endParaRPr lang="en-GB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733AFA3-DEF6-75DA-1651-F0F9D4403E92}"/>
              </a:ext>
            </a:extLst>
          </p:cNvPr>
          <p:cNvCxnSpPr>
            <a:cxnSpLocks/>
          </p:cNvCxnSpPr>
          <p:nvPr/>
        </p:nvCxnSpPr>
        <p:spPr>
          <a:xfrm>
            <a:off x="-1728" y="53165"/>
            <a:ext cx="12193728" cy="0"/>
          </a:xfrm>
          <a:prstGeom prst="line">
            <a:avLst/>
          </a:prstGeom>
          <a:ln w="114300">
            <a:solidFill>
              <a:srgbClr val="004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4A954BE-95F5-8165-48DC-691F7AB23D7F}"/>
              </a:ext>
            </a:extLst>
          </p:cNvPr>
          <p:cNvCxnSpPr>
            <a:cxnSpLocks/>
          </p:cNvCxnSpPr>
          <p:nvPr/>
        </p:nvCxnSpPr>
        <p:spPr>
          <a:xfrm>
            <a:off x="0" y="6804835"/>
            <a:ext cx="12192000" cy="0"/>
          </a:xfrm>
          <a:prstGeom prst="line">
            <a:avLst/>
          </a:prstGeom>
          <a:ln w="114300">
            <a:solidFill>
              <a:srgbClr val="004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76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4">
            <a:extLst>
              <a:ext uri="{FF2B5EF4-FFF2-40B4-BE49-F238E27FC236}">
                <a16:creationId xmlns:a16="http://schemas.microsoft.com/office/drawing/2014/main" id="{5626EAEE-D5F8-56C8-4B74-11249897E9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0800000" flipV="1">
            <a:off x="9099933" y="6273734"/>
            <a:ext cx="2467779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DED13DE4-FCC1-783A-7574-C74884D1EF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90191" y="6285325"/>
            <a:ext cx="5707566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7">
            <a:extLst>
              <a:ext uri="{FF2B5EF4-FFF2-40B4-BE49-F238E27FC236}">
                <a16:creationId xmlns:a16="http://schemas.microsoft.com/office/drawing/2014/main" id="{3F6D4C18-BE2A-C5F9-9067-47F92DEF6B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4534" y="6285324"/>
            <a:ext cx="464287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A63D1FAB-6ACB-445C-B381-BE8D10F3279C}" type="slidenum">
              <a:rPr lang="en-GB" smtClean="0"/>
              <a:t>‹#›</a:t>
            </a:fld>
            <a:endParaRPr lang="en-GB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B18D46B-7C51-3491-9674-E30F2E734E63}"/>
              </a:ext>
            </a:extLst>
          </p:cNvPr>
          <p:cNvCxnSpPr>
            <a:cxnSpLocks/>
          </p:cNvCxnSpPr>
          <p:nvPr/>
        </p:nvCxnSpPr>
        <p:spPr>
          <a:xfrm>
            <a:off x="-1728" y="53165"/>
            <a:ext cx="12193728" cy="0"/>
          </a:xfrm>
          <a:prstGeom prst="line">
            <a:avLst/>
          </a:prstGeom>
          <a:ln w="114300">
            <a:solidFill>
              <a:srgbClr val="004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0EE21C9-7C5C-9BDB-7A21-3C2E137FAEFF}"/>
              </a:ext>
            </a:extLst>
          </p:cNvPr>
          <p:cNvCxnSpPr>
            <a:cxnSpLocks/>
          </p:cNvCxnSpPr>
          <p:nvPr/>
        </p:nvCxnSpPr>
        <p:spPr>
          <a:xfrm>
            <a:off x="0" y="6804835"/>
            <a:ext cx="12192000" cy="0"/>
          </a:xfrm>
          <a:prstGeom prst="line">
            <a:avLst/>
          </a:prstGeom>
          <a:ln w="114300">
            <a:solidFill>
              <a:srgbClr val="004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0201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EEC80F7-29CC-B398-335D-E6B56F7AF14C}"/>
              </a:ext>
            </a:extLst>
          </p:cNvPr>
          <p:cNvSpPr/>
          <p:nvPr/>
        </p:nvSpPr>
        <p:spPr>
          <a:xfrm>
            <a:off x="358219" y="199249"/>
            <a:ext cx="11475562" cy="714393"/>
          </a:xfrm>
          <a:prstGeom prst="roundRect">
            <a:avLst/>
          </a:prstGeom>
          <a:noFill/>
          <a:ln w="28575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291BCB-9C09-E24A-899A-13554DBEF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219" y="219345"/>
            <a:ext cx="10305439" cy="674958"/>
          </a:xfrm>
          <a:prstGeom prst="roundRect">
            <a:avLst/>
          </a:prstGeom>
          <a:noFill/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273185-EDC6-2448-AE66-1EE933FA5C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8220" y="1020291"/>
            <a:ext cx="11475562" cy="5050004"/>
          </a:xfrm>
          <a:prstGeom prst="roundRect">
            <a:avLst>
              <a:gd name="adj" fmla="val 3871"/>
            </a:avLst>
          </a:prstGeom>
          <a:noFill/>
          <a:ln w="28575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8FD4A5-EA27-AEE2-EEE4-1FCEEE29BD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0800000" flipV="1">
            <a:off x="9078667" y="6231202"/>
            <a:ext cx="2467779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0F3E49B-A226-1DB6-6223-32D0981F6F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68925" y="6242792"/>
            <a:ext cx="5707566" cy="4987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EE013FC-8320-3431-6CF1-186F717AE2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43268" y="6242792"/>
            <a:ext cx="464287" cy="4987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A63D1FAB-6ACB-445C-B381-BE8D10F3279C}" type="slidenum">
              <a:rPr lang="en-GB" smtClean="0"/>
              <a:t>‹#›</a:t>
            </a:fld>
            <a:endParaRPr lang="en-GB"/>
          </a:p>
        </p:txBody>
      </p:sp>
      <p:pic>
        <p:nvPicPr>
          <p:cNvPr id="1030" name="Picture 6" descr="QA Higher Education - London Job Show - Stratford">
            <a:extLst>
              <a:ext uri="{FF2B5EF4-FFF2-40B4-BE49-F238E27FC236}">
                <a16:creationId xmlns:a16="http://schemas.microsoft.com/office/drawing/2014/main" id="{33B419BC-8799-351A-33C0-E951913711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38" y="6068798"/>
            <a:ext cx="1171309" cy="714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1A76714-1C77-CCDD-C587-0F6A9DBF6C55}"/>
              </a:ext>
            </a:extLst>
          </p:cNvPr>
          <p:cNvPicPr>
            <a:picLocks noChangeAspect="1"/>
          </p:cNvPicPr>
          <p:nvPr/>
        </p:nvPicPr>
        <p:blipFill>
          <a:blip r:embed="rId16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 l="10829" t="14872" r="10043" b="16298"/>
          <a:stretch/>
        </p:blipFill>
        <p:spPr>
          <a:xfrm>
            <a:off x="10663658" y="242149"/>
            <a:ext cx="1100371" cy="632058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01F9960-9200-A818-49ED-C715C7DA3F87}"/>
              </a:ext>
            </a:extLst>
          </p:cNvPr>
          <p:cNvCxnSpPr>
            <a:cxnSpLocks/>
          </p:cNvCxnSpPr>
          <p:nvPr/>
        </p:nvCxnSpPr>
        <p:spPr>
          <a:xfrm>
            <a:off x="-1728" y="53165"/>
            <a:ext cx="12193728" cy="0"/>
          </a:xfrm>
          <a:prstGeom prst="line">
            <a:avLst/>
          </a:prstGeom>
          <a:ln w="114300">
            <a:solidFill>
              <a:srgbClr val="004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3B2898C-5D1F-ADCC-D154-0B46CEE79761}"/>
              </a:ext>
            </a:extLst>
          </p:cNvPr>
          <p:cNvCxnSpPr>
            <a:cxnSpLocks/>
          </p:cNvCxnSpPr>
          <p:nvPr/>
        </p:nvCxnSpPr>
        <p:spPr>
          <a:xfrm>
            <a:off x="0" y="6804835"/>
            <a:ext cx="12192000" cy="0"/>
          </a:xfrm>
          <a:prstGeom prst="line">
            <a:avLst/>
          </a:prstGeom>
          <a:ln w="114300">
            <a:solidFill>
              <a:srgbClr val="004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0658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000" b="1" kern="1200" cap="none" spc="0">
          <a:ln w="22225">
            <a:solidFill>
              <a:srgbClr val="004989"/>
            </a:solidFill>
            <a:prstDash val="solid"/>
          </a:ln>
          <a:solidFill>
            <a:srgbClr val="004989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5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B05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C0000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QACOM410" TargetMode="External"/><Relationship Id="rId2" Type="http://schemas.openxmlformats.org/officeDocument/2006/relationships/hyperlink" Target="mailto:serif.salem@qa.com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hyperlink" Target="https://tinyurl.com/QAULSTER" TargetMode="Externa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18250-3AFB-7A3F-EB85-73A51BBBD7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COM410 Programming in Practice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20ECE7-64FF-7933-74D4-22AE1866A8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F14406-D4D7-60F6-1EEF-211D2755B4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798" y="1263604"/>
            <a:ext cx="2831599" cy="283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027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5018A-73B1-EA1E-F3C5-C85F1D234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Interfaces Practice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BF6CEC-41EF-78FE-F4AA-E0EFE3A5D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For the interface “</a:t>
            </a:r>
            <a:r>
              <a:rPr lang="en-GB" sz="20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SpeakableInterfaceExample</a:t>
            </a:r>
            <a:r>
              <a:rPr lang="en-GB" sz="2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”</a:t>
            </a:r>
          </a:p>
          <a:p>
            <a:pPr lvl="1"/>
            <a:r>
              <a:rPr lang="en-GB" sz="2400" dirty="0">
                <a:latin typeface="Aptos" panose="020B0004020202020204" pitchFamily="34" charset="0"/>
                <a:cs typeface="Arial" panose="020B0604020202020204" pitchFamily="34" charset="0"/>
              </a:rPr>
              <a:t>Create new abstract method called </a:t>
            </a:r>
            <a:r>
              <a:rPr lang="en-GB" sz="2400" b="1" dirty="0">
                <a:latin typeface="Aptos" panose="020B0004020202020204" pitchFamily="34" charset="0"/>
                <a:cs typeface="Arial" panose="020B0604020202020204" pitchFamily="34" charset="0"/>
              </a:rPr>
              <a:t>food</a:t>
            </a:r>
            <a:r>
              <a:rPr lang="en-GB" sz="2400" dirty="0">
                <a:latin typeface="Aptos" panose="020B00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r>
              <a:rPr lang="en-GB" sz="2400" dirty="0">
                <a:latin typeface="Aptos" panose="020B0004020202020204" pitchFamily="34" charset="0"/>
                <a:cs typeface="Arial" panose="020B0604020202020204" pitchFamily="34" charset="0"/>
              </a:rPr>
              <a:t>In the class implement the </a:t>
            </a:r>
            <a:r>
              <a:rPr lang="en-GB" sz="2400" b="1" dirty="0">
                <a:latin typeface="Aptos" panose="020B0004020202020204" pitchFamily="34" charset="0"/>
                <a:cs typeface="Arial" panose="020B0604020202020204" pitchFamily="34" charset="0"/>
              </a:rPr>
              <a:t>food </a:t>
            </a:r>
            <a:r>
              <a:rPr lang="en-GB" sz="2400" dirty="0">
                <a:latin typeface="Aptos" panose="020B0004020202020204" pitchFamily="34" charset="0"/>
                <a:cs typeface="Arial" panose="020B0604020202020204" pitchFamily="34" charset="0"/>
              </a:rPr>
              <a:t>interface for both the cat and dog</a:t>
            </a:r>
          </a:p>
          <a:p>
            <a:pPr lvl="1"/>
            <a:r>
              <a:rPr lang="en-GB" sz="2400" dirty="0">
                <a:latin typeface="Aptos" panose="020B0004020202020204" pitchFamily="34" charset="0"/>
                <a:cs typeface="Arial" panose="020B0604020202020204" pitchFamily="34" charset="0"/>
              </a:rPr>
              <a:t>And print out the results.</a:t>
            </a:r>
            <a:endParaRPr lang="en-GB" sz="2400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07DC4A-893F-3444-A90C-018C8820F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D1FAB-6ACB-445C-B381-BE8D10F3279C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6861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B81A9-7773-42D5-14D2-5E60D9FF2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Java Class - Structure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1D6F68-5843-2D12-2F2F-BDE5BF6B4B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3D1FAB-6ACB-445C-B381-BE8D10F3279C}" type="slidenum">
              <a:rPr lang="en-GB" smtClean="0"/>
              <a:t>11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9FB3D8-C528-DD7A-3CBB-21BEAB8E0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044" y="1214937"/>
            <a:ext cx="6284827" cy="509442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C145D4F-B199-2B94-CCA6-BC7602A5B5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8010040"/>
              </p:ext>
            </p:extLst>
          </p:nvPr>
        </p:nvGraphicFramePr>
        <p:xfrm>
          <a:off x="7456704" y="849177"/>
          <a:ext cx="4521936" cy="32918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18336">
                  <a:extLst>
                    <a:ext uri="{9D8B030D-6E8A-4147-A177-3AD203B41FA5}">
                      <a16:colId xmlns:a16="http://schemas.microsoft.com/office/drawing/2014/main" val="1825156621"/>
                    </a:ext>
                  </a:extLst>
                </a:gridCol>
                <a:gridCol w="1899920">
                  <a:extLst>
                    <a:ext uri="{9D8B030D-6E8A-4147-A177-3AD203B41FA5}">
                      <a16:colId xmlns:a16="http://schemas.microsoft.com/office/drawing/2014/main" val="597537950"/>
                    </a:ext>
                  </a:extLst>
                </a:gridCol>
                <a:gridCol w="1503680">
                  <a:extLst>
                    <a:ext uri="{9D8B030D-6E8A-4147-A177-3AD203B41FA5}">
                      <a16:colId xmlns:a16="http://schemas.microsoft.com/office/drawing/2014/main" val="408688659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GB" sz="1400" b="1"/>
                        <a:t>Part</a:t>
                      </a:r>
                      <a:endParaRPr lang="en-GB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 b="1"/>
                        <a:t>Example</a:t>
                      </a:r>
                      <a:endParaRPr lang="en-GB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 b="1"/>
                        <a:t>Purpose</a:t>
                      </a:r>
                      <a:endParaRPr lang="en-GB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269471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GB" sz="1400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public class Person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Defines the class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738111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GB" sz="1400"/>
                        <a:t>Field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String name; int age;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Stores data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10601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GB" sz="1400"/>
                        <a:t>Constructor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public Person(String n, int a) { ... 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Initializes the object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977461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GB" sz="1400" dirty="0"/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public void introduce() { ... 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public int </a:t>
                      </a:r>
                      <a:r>
                        <a:rPr lang="en-GB" sz="1400" dirty="0" err="1"/>
                        <a:t>getNameLength</a:t>
                      </a:r>
                      <a:r>
                        <a:rPr lang="en-GB" sz="1400" dirty="0"/>
                        <a:t>() { ... 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Adds </a:t>
                      </a:r>
                      <a:r>
                        <a:rPr lang="en-GB" sz="1400" dirty="0" err="1"/>
                        <a:t>behavior</a:t>
                      </a:r>
                      <a:endParaRPr lang="en-GB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16201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GB" sz="1400"/>
                        <a:t>Main 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public static void main(...) { ... 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Runs the program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1118002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FB3599B-B86D-CE9D-90D3-2E5393393302}"/>
              </a:ext>
            </a:extLst>
          </p:cNvPr>
          <p:cNvCxnSpPr>
            <a:cxnSpLocks/>
          </p:cNvCxnSpPr>
          <p:nvPr/>
        </p:nvCxnSpPr>
        <p:spPr>
          <a:xfrm flipH="1" flipV="1">
            <a:off x="1676400" y="1364701"/>
            <a:ext cx="5862320" cy="111365"/>
          </a:xfrm>
          <a:prstGeom prst="straightConnector1">
            <a:avLst/>
          </a:prstGeom>
          <a:ln w="19050">
            <a:solidFill>
              <a:srgbClr val="FF0000"/>
            </a:solidFill>
            <a:tailEnd type="stealth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ED6F357-4070-5237-1358-18E09FB6C41F}"/>
              </a:ext>
            </a:extLst>
          </p:cNvPr>
          <p:cNvCxnSpPr>
            <a:cxnSpLocks/>
          </p:cNvCxnSpPr>
          <p:nvPr/>
        </p:nvCxnSpPr>
        <p:spPr>
          <a:xfrm flipH="1" flipV="1">
            <a:off x="2265680" y="1548454"/>
            <a:ext cx="5273040" cy="300666"/>
          </a:xfrm>
          <a:prstGeom prst="straightConnector1">
            <a:avLst/>
          </a:prstGeom>
          <a:ln w="19050">
            <a:solidFill>
              <a:srgbClr val="FF0000"/>
            </a:solidFill>
            <a:tailEnd type="stealth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4C71CD0-BB79-A326-7230-BBAD20321710}"/>
              </a:ext>
            </a:extLst>
          </p:cNvPr>
          <p:cNvCxnSpPr>
            <a:cxnSpLocks/>
          </p:cNvCxnSpPr>
          <p:nvPr/>
        </p:nvCxnSpPr>
        <p:spPr>
          <a:xfrm flipH="1" flipV="1">
            <a:off x="2997200" y="2003541"/>
            <a:ext cx="4500144" cy="302660"/>
          </a:xfrm>
          <a:prstGeom prst="straightConnector1">
            <a:avLst/>
          </a:prstGeom>
          <a:ln w="19050">
            <a:solidFill>
              <a:srgbClr val="FF0000"/>
            </a:solidFill>
            <a:tailEnd type="stealth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8D0C53E-7CA8-9AEE-7919-A786C5B21778}"/>
              </a:ext>
            </a:extLst>
          </p:cNvPr>
          <p:cNvCxnSpPr>
            <a:cxnSpLocks/>
          </p:cNvCxnSpPr>
          <p:nvPr/>
        </p:nvCxnSpPr>
        <p:spPr>
          <a:xfrm flipH="1" flipV="1">
            <a:off x="1676400" y="2811565"/>
            <a:ext cx="5820944" cy="270219"/>
          </a:xfrm>
          <a:prstGeom prst="straightConnector1">
            <a:avLst/>
          </a:prstGeom>
          <a:ln w="19050">
            <a:solidFill>
              <a:srgbClr val="FF0000"/>
            </a:solidFill>
            <a:tailEnd type="stealth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2CA8C24-2593-EA3C-5937-011CA4ADE5E7}"/>
              </a:ext>
            </a:extLst>
          </p:cNvPr>
          <p:cNvCxnSpPr>
            <a:cxnSpLocks/>
          </p:cNvCxnSpPr>
          <p:nvPr/>
        </p:nvCxnSpPr>
        <p:spPr>
          <a:xfrm flipH="1">
            <a:off x="1991360" y="3081784"/>
            <a:ext cx="5465344" cy="32441"/>
          </a:xfrm>
          <a:prstGeom prst="straightConnector1">
            <a:avLst/>
          </a:prstGeom>
          <a:ln w="19050">
            <a:solidFill>
              <a:srgbClr val="FF0000"/>
            </a:solidFill>
            <a:tailEnd type="stealth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2FF1DA8-9207-0B73-8968-691EE3258483}"/>
              </a:ext>
            </a:extLst>
          </p:cNvPr>
          <p:cNvCxnSpPr>
            <a:cxnSpLocks/>
          </p:cNvCxnSpPr>
          <p:nvPr/>
        </p:nvCxnSpPr>
        <p:spPr>
          <a:xfrm flipH="1">
            <a:off x="2357120" y="3641700"/>
            <a:ext cx="5140224" cy="44230"/>
          </a:xfrm>
          <a:prstGeom prst="straightConnector1">
            <a:avLst/>
          </a:prstGeom>
          <a:ln w="19050">
            <a:solidFill>
              <a:srgbClr val="FF0000"/>
            </a:solidFill>
            <a:tailEnd type="stealth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04094B4-11F2-95EB-DF39-149BA91DC47D}"/>
              </a:ext>
            </a:extLst>
          </p:cNvPr>
          <p:cNvCxnSpPr>
            <a:cxnSpLocks/>
          </p:cNvCxnSpPr>
          <p:nvPr/>
        </p:nvCxnSpPr>
        <p:spPr>
          <a:xfrm flipH="1" flipV="1">
            <a:off x="3220720" y="3990730"/>
            <a:ext cx="5689600" cy="561070"/>
          </a:xfrm>
          <a:prstGeom prst="straightConnector1">
            <a:avLst/>
          </a:prstGeom>
          <a:ln w="19050">
            <a:solidFill>
              <a:srgbClr val="FF0000"/>
            </a:solidFill>
            <a:tailEnd type="stealth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0D9C4EA8-A065-5018-E5D1-573270829CE9}"/>
              </a:ext>
            </a:extLst>
          </p:cNvPr>
          <p:cNvSpPr txBox="1"/>
          <p:nvPr/>
        </p:nvSpPr>
        <p:spPr>
          <a:xfrm>
            <a:off x="8910320" y="4382523"/>
            <a:ext cx="22424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1" dirty="0"/>
              <a:t>Object Creation</a:t>
            </a:r>
          </a:p>
        </p:txBody>
      </p:sp>
    </p:spTree>
    <p:extLst>
      <p:ext uri="{BB962C8B-B14F-4D97-AF65-F5344CB8AC3E}">
        <p14:creationId xmlns:p14="http://schemas.microsoft.com/office/powerpoint/2010/main" val="682852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7513B-A6E5-2706-5301-D21700D31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Java Interface Structure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16F87D-51F7-DCC4-09D8-545B27C7DC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3D1FAB-6ACB-445C-B381-BE8D10F3279C}" type="slidenum">
              <a:rPr lang="en-GB" smtClean="0"/>
              <a:t>12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D996A1-3D3E-006F-41BA-D48F60AF4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330" y="721359"/>
            <a:ext cx="5661950" cy="5927543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F834C56-E6B7-8F5F-0555-DF7C711DCB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879660"/>
              </p:ext>
            </p:extLst>
          </p:nvPr>
        </p:nvGraphicFramePr>
        <p:xfrm>
          <a:off x="7082374" y="859337"/>
          <a:ext cx="5046447" cy="38404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49345">
                  <a:extLst>
                    <a:ext uri="{9D8B030D-6E8A-4147-A177-3AD203B41FA5}">
                      <a16:colId xmlns:a16="http://schemas.microsoft.com/office/drawing/2014/main" val="114094036"/>
                    </a:ext>
                  </a:extLst>
                </a:gridCol>
                <a:gridCol w="1809252">
                  <a:extLst>
                    <a:ext uri="{9D8B030D-6E8A-4147-A177-3AD203B41FA5}">
                      <a16:colId xmlns:a16="http://schemas.microsoft.com/office/drawing/2014/main" val="3188116190"/>
                    </a:ext>
                  </a:extLst>
                </a:gridCol>
                <a:gridCol w="2187850">
                  <a:extLst>
                    <a:ext uri="{9D8B030D-6E8A-4147-A177-3AD203B41FA5}">
                      <a16:colId xmlns:a16="http://schemas.microsoft.com/office/drawing/2014/main" val="2211734696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GB" sz="1200" b="1"/>
                        <a:t>Component</a:t>
                      </a:r>
                      <a:endParaRPr lang="en-GB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 b="1"/>
                        <a:t>Description</a:t>
                      </a:r>
                      <a:endParaRPr lang="en-GB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 b="1" dirty="0"/>
                        <a:t>Example</a:t>
                      </a:r>
                      <a:endParaRPr lang="en-GB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362328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GB" sz="1200" b="1"/>
                        <a:t>Interface Declaration</a:t>
                      </a:r>
                      <a:endParaRPr lang="en-GB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Declares the interface using the interface keyword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public interface DemoInterfaceExample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9039712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r>
                        <a:rPr lang="en-GB" sz="1200" b="1"/>
                        <a:t>Abstract Method</a:t>
                      </a:r>
                      <a:endParaRPr lang="en-GB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Declares behavior that must be implemented in any class that uses the interface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void greet(String name);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948798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GB" sz="1200" b="1" dirty="0"/>
                        <a:t>Default Method</a:t>
                      </a:r>
                      <a:endParaRPr lang="en-GB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Provides a method with a default implementation (can be overridden)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default void sayBye() { ... 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483297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GB" sz="1200" b="1"/>
                        <a:t>Static Method</a:t>
                      </a:r>
                      <a:endParaRPr lang="en-GB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Provides utility logic; belongs to the interface itself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static void showInfo() { ... 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424427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GB" sz="1200" b="1"/>
                        <a:t>Constant</a:t>
                      </a:r>
                      <a:endParaRPr lang="en-GB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A public static final variable (implicitly so in interfaces)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int MAX_COUNT = 5;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9537647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B37301D-ADEF-7FF8-6C38-BAC9FC8776AF}"/>
              </a:ext>
            </a:extLst>
          </p:cNvPr>
          <p:cNvCxnSpPr>
            <a:cxnSpLocks/>
          </p:cNvCxnSpPr>
          <p:nvPr/>
        </p:nvCxnSpPr>
        <p:spPr>
          <a:xfrm flipH="1" flipV="1">
            <a:off x="2174240" y="859337"/>
            <a:ext cx="4978400" cy="705303"/>
          </a:xfrm>
          <a:prstGeom prst="straightConnector1">
            <a:avLst/>
          </a:prstGeom>
          <a:ln w="19050">
            <a:solidFill>
              <a:srgbClr val="FF0000"/>
            </a:solidFill>
            <a:tailEnd type="stealth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4FFBD4C-504B-3194-A3CC-403DC8DA74CF}"/>
              </a:ext>
            </a:extLst>
          </p:cNvPr>
          <p:cNvCxnSpPr>
            <a:cxnSpLocks/>
          </p:cNvCxnSpPr>
          <p:nvPr/>
        </p:nvCxnSpPr>
        <p:spPr>
          <a:xfrm flipH="1" flipV="1">
            <a:off x="2275840" y="1117600"/>
            <a:ext cx="4876800" cy="1148843"/>
          </a:xfrm>
          <a:prstGeom prst="straightConnector1">
            <a:avLst/>
          </a:prstGeom>
          <a:ln w="19050">
            <a:solidFill>
              <a:srgbClr val="FF0000"/>
            </a:solidFill>
            <a:tailEnd type="stealth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05C1AF6-4F15-9E07-8084-86AE303C524D}"/>
              </a:ext>
            </a:extLst>
          </p:cNvPr>
          <p:cNvCxnSpPr>
            <a:cxnSpLocks/>
          </p:cNvCxnSpPr>
          <p:nvPr/>
        </p:nvCxnSpPr>
        <p:spPr>
          <a:xfrm flipH="1">
            <a:off x="2489200" y="2266443"/>
            <a:ext cx="4662330" cy="513134"/>
          </a:xfrm>
          <a:prstGeom prst="straightConnector1">
            <a:avLst/>
          </a:prstGeom>
          <a:ln w="19050">
            <a:solidFill>
              <a:srgbClr val="FF0000"/>
            </a:solidFill>
            <a:tailEnd type="stealth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D6363A9-816F-A075-91FA-183FA6752BDD}"/>
              </a:ext>
            </a:extLst>
          </p:cNvPr>
          <p:cNvCxnSpPr>
            <a:cxnSpLocks/>
          </p:cNvCxnSpPr>
          <p:nvPr/>
        </p:nvCxnSpPr>
        <p:spPr>
          <a:xfrm flipH="1">
            <a:off x="3312160" y="2266443"/>
            <a:ext cx="3839370" cy="2191720"/>
          </a:xfrm>
          <a:prstGeom prst="straightConnector1">
            <a:avLst/>
          </a:prstGeom>
          <a:ln w="19050">
            <a:solidFill>
              <a:srgbClr val="FF0000"/>
            </a:solidFill>
            <a:tailEnd type="stealth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2B78A48-65EA-3CEB-344D-B29DCE154D04}"/>
              </a:ext>
            </a:extLst>
          </p:cNvPr>
          <p:cNvCxnSpPr>
            <a:cxnSpLocks/>
          </p:cNvCxnSpPr>
          <p:nvPr/>
        </p:nvCxnSpPr>
        <p:spPr>
          <a:xfrm flipH="1" flipV="1">
            <a:off x="2489200" y="1564640"/>
            <a:ext cx="4662330" cy="1534160"/>
          </a:xfrm>
          <a:prstGeom prst="straightConnector1">
            <a:avLst/>
          </a:prstGeom>
          <a:ln w="19050">
            <a:solidFill>
              <a:srgbClr val="FF0000"/>
            </a:solidFill>
            <a:tailEnd type="stealth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7E24F08-CC5B-4B39-8B76-BA5321148F30}"/>
              </a:ext>
            </a:extLst>
          </p:cNvPr>
          <p:cNvCxnSpPr>
            <a:cxnSpLocks/>
          </p:cNvCxnSpPr>
          <p:nvPr/>
        </p:nvCxnSpPr>
        <p:spPr>
          <a:xfrm flipH="1">
            <a:off x="3495040" y="3098800"/>
            <a:ext cx="3656490" cy="1503680"/>
          </a:xfrm>
          <a:prstGeom prst="straightConnector1">
            <a:avLst/>
          </a:prstGeom>
          <a:ln w="19050">
            <a:solidFill>
              <a:srgbClr val="FF0000"/>
            </a:solidFill>
            <a:tailEnd type="stealth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F3F1F29-300F-CFD7-686E-6EC9FC52D5C0}"/>
              </a:ext>
            </a:extLst>
          </p:cNvPr>
          <p:cNvCxnSpPr>
            <a:cxnSpLocks/>
          </p:cNvCxnSpPr>
          <p:nvPr/>
        </p:nvCxnSpPr>
        <p:spPr>
          <a:xfrm flipH="1" flipV="1">
            <a:off x="2570480" y="2128465"/>
            <a:ext cx="4551680" cy="1577367"/>
          </a:xfrm>
          <a:prstGeom prst="straightConnector1">
            <a:avLst/>
          </a:prstGeom>
          <a:ln w="19050">
            <a:solidFill>
              <a:srgbClr val="FF0000"/>
            </a:solidFill>
            <a:tailEnd type="stealth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5801BEF-FCF6-97D3-BC2C-296DAAE922B6}"/>
              </a:ext>
            </a:extLst>
          </p:cNvPr>
          <p:cNvCxnSpPr>
            <a:cxnSpLocks/>
          </p:cNvCxnSpPr>
          <p:nvPr/>
        </p:nvCxnSpPr>
        <p:spPr>
          <a:xfrm flipH="1">
            <a:off x="3860800" y="3705832"/>
            <a:ext cx="3261360" cy="993985"/>
          </a:xfrm>
          <a:prstGeom prst="straightConnector1">
            <a:avLst/>
          </a:prstGeom>
          <a:ln w="19050">
            <a:solidFill>
              <a:srgbClr val="FF0000"/>
            </a:solidFill>
            <a:tailEnd type="stealth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8479EF8-B1F0-C686-22C0-3EE193A3218A}"/>
              </a:ext>
            </a:extLst>
          </p:cNvPr>
          <p:cNvCxnSpPr>
            <a:cxnSpLocks/>
          </p:cNvCxnSpPr>
          <p:nvPr/>
        </p:nvCxnSpPr>
        <p:spPr>
          <a:xfrm flipH="1" flipV="1">
            <a:off x="2722880" y="2468443"/>
            <a:ext cx="4443335" cy="1908414"/>
          </a:xfrm>
          <a:prstGeom prst="straightConnector1">
            <a:avLst/>
          </a:prstGeom>
          <a:ln w="19050">
            <a:solidFill>
              <a:srgbClr val="FF0000"/>
            </a:solidFill>
            <a:tailEnd type="stealth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5C222E4-79F7-41A7-84EE-E70994999510}"/>
              </a:ext>
            </a:extLst>
          </p:cNvPr>
          <p:cNvCxnSpPr>
            <a:cxnSpLocks/>
          </p:cNvCxnSpPr>
          <p:nvPr/>
        </p:nvCxnSpPr>
        <p:spPr>
          <a:xfrm flipH="1">
            <a:off x="3312160" y="4376857"/>
            <a:ext cx="3854055" cy="460938"/>
          </a:xfrm>
          <a:prstGeom prst="straightConnector1">
            <a:avLst/>
          </a:prstGeom>
          <a:ln w="19050">
            <a:solidFill>
              <a:srgbClr val="FF0000"/>
            </a:solidFill>
            <a:tailEnd type="stealth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2379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AA79A-4ECE-A450-D607-5982A3E64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Main Class - public static void main(String[ ] </a:t>
            </a:r>
            <a:r>
              <a:rPr lang="en-GB" dirty="0" err="1"/>
              <a:t>args</a:t>
            </a:r>
            <a:r>
              <a:rPr lang="en-GB" dirty="0"/>
              <a:t>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7947E9-2F53-5415-8332-4BC10F036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>
                <a:highlight>
                  <a:srgbClr val="FFFF00"/>
                </a:highlight>
              </a:rPr>
              <a:t>public static void main(String[] </a:t>
            </a:r>
            <a:r>
              <a:rPr lang="en-GB" b="1" dirty="0" err="1">
                <a:highlight>
                  <a:srgbClr val="FFFF00"/>
                </a:highlight>
              </a:rPr>
              <a:t>args</a:t>
            </a:r>
            <a:r>
              <a:rPr lang="en-GB" b="1" dirty="0">
                <a:highlight>
                  <a:srgbClr val="FFFF00"/>
                </a:highlight>
              </a:rPr>
              <a:t>)</a:t>
            </a:r>
            <a:r>
              <a:rPr lang="en-GB" b="1" dirty="0"/>
              <a:t> </a:t>
            </a:r>
            <a:r>
              <a:rPr lang="en-GB" dirty="0"/>
              <a:t>is always written in the main class.</a:t>
            </a:r>
          </a:p>
          <a:p>
            <a:pPr lvl="1"/>
            <a:r>
              <a:rPr lang="en-GB" dirty="0"/>
              <a:t>It is the entry point of every standalone Java program.</a:t>
            </a:r>
          </a:p>
          <a:p>
            <a:pPr lvl="1"/>
            <a:r>
              <a:rPr lang="en-GB" dirty="0"/>
              <a:t>When you run a Java program, the </a:t>
            </a:r>
            <a:r>
              <a:rPr lang="en-GB" b="1" dirty="0"/>
              <a:t>Java Virtual Machine (JVM) </a:t>
            </a:r>
            <a:r>
              <a:rPr lang="en-GB" dirty="0"/>
              <a:t>looks for this exact method to </a:t>
            </a:r>
            <a:r>
              <a:rPr lang="en-GB" b="1" dirty="0"/>
              <a:t>start the execution.</a:t>
            </a:r>
          </a:p>
          <a:p>
            <a:pPr lvl="1"/>
            <a:endParaRPr lang="en-GB" b="1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Think of this command as the </a:t>
            </a:r>
            <a:r>
              <a:rPr kumimoji="0" lang="en-US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front door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to your program.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If it's missing or misnamed, the JVM doesn't know </a:t>
            </a:r>
            <a:r>
              <a:rPr kumimoji="0" lang="en-US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where to start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— you'll get an error.</a:t>
            </a:r>
          </a:p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AA2F07-6789-EB9A-8C42-410FCF7C9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D1FAB-6ACB-445C-B381-BE8D10F3279C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5065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1FB4EB6-1986-30E2-ED00-B6D5221DAC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3D1FAB-6ACB-445C-B381-BE8D10F3279C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0396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99772-EC1C-87C5-BC01-A918E0D85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Reach 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69C24-0566-3BE3-3F27-B14D29DC9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Email: </a:t>
            </a:r>
          </a:p>
          <a:p>
            <a:pPr lvl="1"/>
            <a:r>
              <a:rPr lang="en-GB" sz="3200" dirty="0">
                <a:hlinkClick r:id="rId2"/>
              </a:rPr>
              <a:t>serif.salem@qa.com</a:t>
            </a:r>
            <a:endParaRPr lang="en-GB" sz="3200" dirty="0"/>
          </a:p>
          <a:p>
            <a:endParaRPr lang="en-GB" sz="1400" dirty="0"/>
          </a:p>
          <a:p>
            <a:r>
              <a:rPr lang="en-GB" sz="3200" dirty="0"/>
              <a:t>Serif Refined Material (Password: COM410)</a:t>
            </a:r>
          </a:p>
          <a:p>
            <a:pPr lvl="1"/>
            <a:r>
              <a:rPr lang="en-GB" sz="2800" dirty="0"/>
              <a:t> </a:t>
            </a:r>
            <a:r>
              <a:rPr lang="en-GB" sz="2800" dirty="0">
                <a:hlinkClick r:id="rId3"/>
              </a:rPr>
              <a:t>https://tinyurl.com/QACOM410</a:t>
            </a:r>
            <a:endParaRPr lang="en-GB" sz="2800" dirty="0"/>
          </a:p>
          <a:p>
            <a:pPr marL="457200" lvl="1" indent="0">
              <a:buNone/>
            </a:pPr>
            <a:endParaRPr lang="en-GB" sz="2800" dirty="0"/>
          </a:p>
          <a:p>
            <a:endParaRPr lang="en-GB" sz="32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24895-7D91-5B89-FA06-CACB590DB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4F4FD-602F-4747-A1A1-25F7C5E27EF8}" type="slidenum">
              <a:rPr lang="en-GB" smtClean="0"/>
              <a:t>2</a:t>
            </a:fld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DACC3F9-949C-F621-C894-C29F024DBF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8912" y="1453672"/>
            <a:ext cx="2279374" cy="2279374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872A04-CBA3-8DC4-02B4-8E86D6633F47}"/>
              </a:ext>
            </a:extLst>
          </p:cNvPr>
          <p:cNvSpPr txBox="1">
            <a:spLocks/>
          </p:cNvSpPr>
          <p:nvPr/>
        </p:nvSpPr>
        <p:spPr>
          <a:xfrm>
            <a:off x="3290191" y="4021776"/>
            <a:ext cx="8277521" cy="2234569"/>
          </a:xfrm>
          <a:prstGeom prst="roundRect">
            <a:avLst>
              <a:gd name="adj" fmla="val 4257"/>
            </a:avLst>
          </a:prstGeom>
          <a:noFill/>
          <a:ln w="28575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600" kern="1200">
                <a:solidFill>
                  <a:srgbClr val="A5002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33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  <a:p>
            <a:r>
              <a:rPr lang="en-GB" sz="3600" dirty="0"/>
              <a:t>University Drop Box</a:t>
            </a:r>
          </a:p>
          <a:p>
            <a:pPr lvl="1"/>
            <a:r>
              <a:rPr lang="en-GB" sz="3200" dirty="0">
                <a:hlinkClick r:id="rId5"/>
              </a:rPr>
              <a:t>https://tinyurl.com/QAULSTER</a:t>
            </a:r>
            <a:endParaRPr lang="en-GB" sz="3200" dirty="0"/>
          </a:p>
          <a:p>
            <a:pPr marL="457200" lvl="1" indent="0">
              <a:buNone/>
            </a:pPr>
            <a:endParaRPr lang="en-GB" sz="3200" dirty="0"/>
          </a:p>
          <a:p>
            <a:pPr lvl="1"/>
            <a:endParaRPr lang="en-GB" sz="3200" dirty="0"/>
          </a:p>
          <a:p>
            <a:endParaRPr lang="en-GB" sz="3600" dirty="0"/>
          </a:p>
        </p:txBody>
      </p:sp>
      <p:pic>
        <p:nvPicPr>
          <p:cNvPr id="9" name="Picture 8" descr="A qr code on a white background&#10;&#10;AI-generated content may be incorrect.">
            <a:extLst>
              <a:ext uri="{FF2B5EF4-FFF2-40B4-BE49-F238E27FC236}">
                <a16:creationId xmlns:a16="http://schemas.microsoft.com/office/drawing/2014/main" id="{38E8376A-9D2D-85E2-8716-1965C540C0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051" y="4021775"/>
            <a:ext cx="2234570" cy="2234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9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38B17A9-1F9E-7B73-F77D-3A68E62D1A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Some Fundamentals of Java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B558F1-8C23-9E9F-277A-9DADC78D3E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28450" y="6284913"/>
            <a:ext cx="463550" cy="511175"/>
          </a:xfrm>
        </p:spPr>
        <p:txBody>
          <a:bodyPr/>
          <a:lstStyle/>
          <a:p>
            <a:fld id="{A63D1FAB-6ACB-445C-B381-BE8D10F3279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7757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B0F5D66-572D-40D1-309D-F9B8C29E6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821" y="199249"/>
            <a:ext cx="9857432" cy="674958"/>
          </a:xfrm>
        </p:spPr>
        <p:txBody>
          <a:bodyPr/>
          <a:lstStyle/>
          <a:p>
            <a:r>
              <a:rPr lang="en-GB" dirty="0"/>
              <a:t>Java Packages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74DDE4-E3E1-B308-32CA-FD691A66B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220" y="1020291"/>
            <a:ext cx="11475562" cy="5050004"/>
          </a:xfrm>
        </p:spPr>
        <p:txBody>
          <a:bodyPr>
            <a:normAutofit/>
          </a:bodyPr>
          <a:lstStyle/>
          <a:p>
            <a:r>
              <a:rPr lang="en-GB" dirty="0"/>
              <a:t>A </a:t>
            </a:r>
            <a:r>
              <a:rPr lang="en-GB" b="1" dirty="0"/>
              <a:t>package</a:t>
            </a:r>
            <a:r>
              <a:rPr lang="en-GB" dirty="0"/>
              <a:t> in Java is like a </a:t>
            </a:r>
            <a:r>
              <a:rPr lang="en-GB" b="1" dirty="0"/>
              <a:t>folder</a:t>
            </a:r>
            <a:r>
              <a:rPr lang="en-GB" dirty="0"/>
              <a:t> that groups related </a:t>
            </a:r>
            <a:r>
              <a:rPr lang="en-GB" b="1" dirty="0">
                <a:solidFill>
                  <a:srgbClr val="C00000"/>
                </a:solidFill>
              </a:rPr>
              <a:t>classes</a:t>
            </a:r>
            <a:r>
              <a:rPr lang="en-GB" dirty="0">
                <a:solidFill>
                  <a:srgbClr val="C00000"/>
                </a:solidFill>
              </a:rPr>
              <a:t>, </a:t>
            </a:r>
            <a:r>
              <a:rPr lang="en-GB" b="1" dirty="0">
                <a:solidFill>
                  <a:srgbClr val="C00000"/>
                </a:solidFill>
              </a:rPr>
              <a:t>interfaces</a:t>
            </a:r>
            <a:r>
              <a:rPr lang="en-GB" dirty="0"/>
              <a:t>, and </a:t>
            </a:r>
            <a:r>
              <a:rPr lang="en-GB" b="1" dirty="0"/>
              <a:t>sub-packages</a:t>
            </a:r>
            <a:r>
              <a:rPr lang="en-GB" dirty="0"/>
              <a:t> together. It helps you:</a:t>
            </a:r>
          </a:p>
          <a:p>
            <a:pPr lvl="1"/>
            <a:r>
              <a:rPr lang="en-GB" b="1" dirty="0"/>
              <a:t>Organize</a:t>
            </a:r>
            <a:r>
              <a:rPr lang="en-GB" dirty="0"/>
              <a:t> your code</a:t>
            </a:r>
          </a:p>
          <a:p>
            <a:pPr lvl="1"/>
            <a:r>
              <a:rPr lang="en-GB" b="1" dirty="0"/>
              <a:t>Avoid naming conflicts</a:t>
            </a:r>
            <a:endParaRPr lang="en-GB" dirty="0"/>
          </a:p>
          <a:p>
            <a:pPr lvl="1"/>
            <a:r>
              <a:rPr lang="en-GB" b="1" dirty="0"/>
              <a:t>Control access</a:t>
            </a:r>
            <a:r>
              <a:rPr lang="en-GB" dirty="0"/>
              <a:t> to classes and methods</a:t>
            </a:r>
          </a:p>
          <a:p>
            <a:pPr lvl="1"/>
            <a:r>
              <a:rPr lang="en-GB" b="1" dirty="0"/>
              <a:t>Reuse</a:t>
            </a:r>
            <a:r>
              <a:rPr lang="en-GB" dirty="0"/>
              <a:t> code more efficiently</a:t>
            </a:r>
          </a:p>
          <a:p>
            <a:r>
              <a:rPr lang="en-GB" dirty="0"/>
              <a:t>Java packages fall into </a:t>
            </a:r>
            <a:r>
              <a:rPr lang="en-GB" b="1" dirty="0"/>
              <a:t>three main categories</a:t>
            </a:r>
            <a:r>
              <a:rPr lang="en-GB" dirty="0"/>
              <a:t>: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GB" b="1" dirty="0"/>
              <a:t>Built-in Packages: </a:t>
            </a:r>
            <a:r>
              <a:rPr lang="en-GB" dirty="0"/>
              <a:t>Provided by Java itself as part of the </a:t>
            </a:r>
            <a:r>
              <a:rPr lang="en-GB" b="1" dirty="0"/>
              <a:t>JDK </a:t>
            </a:r>
            <a:r>
              <a:rPr lang="en-GB" dirty="0"/>
              <a:t>and available when you install Java.</a:t>
            </a:r>
          </a:p>
          <a:p>
            <a:pPr lvl="2"/>
            <a:r>
              <a:rPr lang="en-GB" dirty="0"/>
              <a:t>Such as </a:t>
            </a:r>
            <a:r>
              <a:rPr lang="en-GB" dirty="0" err="1"/>
              <a:t>java.util</a:t>
            </a:r>
            <a:r>
              <a:rPr lang="en-GB" dirty="0"/>
              <a:t>, </a:t>
            </a:r>
            <a:r>
              <a:rPr lang="en-GB" dirty="0" err="1"/>
              <a:t>java.time</a:t>
            </a:r>
            <a:r>
              <a:rPr lang="en-GB" dirty="0"/>
              <a:t>, ….etc.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GB" b="1" dirty="0"/>
              <a:t>Third-party Packages:</a:t>
            </a:r>
            <a:r>
              <a:rPr lang="en-GB" dirty="0"/>
              <a:t> Created by </a:t>
            </a:r>
            <a:r>
              <a:rPr lang="en-GB" b="1" dirty="0"/>
              <a:t>others</a:t>
            </a:r>
            <a:r>
              <a:rPr lang="en-GB" dirty="0"/>
              <a:t> (developers or libraries) using tools such as Maven.</a:t>
            </a:r>
          </a:p>
          <a:p>
            <a:pPr lvl="2"/>
            <a:r>
              <a:rPr lang="en-GB" dirty="0"/>
              <a:t>Such as </a:t>
            </a:r>
            <a:r>
              <a:rPr lang="en-GB" dirty="0" err="1"/>
              <a:t>com.google.gson</a:t>
            </a:r>
            <a:r>
              <a:rPr lang="en-GB" dirty="0"/>
              <a:t> that convert Java objects to/from JSON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GB" b="1" dirty="0"/>
              <a:t>User-defined (Own) Packages:</a:t>
            </a:r>
            <a:r>
              <a:rPr lang="en-GB" dirty="0"/>
              <a:t> Created by you or your team to organize your code.</a:t>
            </a:r>
          </a:p>
          <a:p>
            <a:pPr marL="914400" lvl="1" indent="-457200">
              <a:buFont typeface="+mj-lt"/>
              <a:buAutoNum type="arabicParenR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2906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0911A-8485-4B08-450E-830AF4AB3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Java Packages – </a:t>
            </a:r>
            <a:r>
              <a:rPr lang="en-GB" dirty="0" err="1"/>
              <a:t>java.lang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B121C9-E3CF-96C5-7856-A979A2210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220" y="1020291"/>
            <a:ext cx="6357540" cy="2060840"/>
          </a:xfrm>
        </p:spPr>
        <p:txBody>
          <a:bodyPr/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When you write a Java program, the compiler </a:t>
            </a:r>
            <a:r>
              <a:rPr kumimoji="0" lang="en-US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automatically includes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everything in the </a:t>
            </a:r>
            <a:r>
              <a:rPr kumimoji="0" lang="en-US" altLang="en-US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+mn-ea"/>
                <a:cs typeface="+mn-cs"/>
              </a:rPr>
              <a:t>java.lang</a:t>
            </a:r>
            <a:r>
              <a:rPr kumimoji="0" lang="en-US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package — no need to manually import it.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GB" altLang="en-US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java.lang</a:t>
            </a:r>
            <a:r>
              <a:rPr kumimoji="0" lang="en-GB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contains the core classes </a:t>
            </a:r>
            <a:r>
              <a:rPr kumimoji="0" lang="en-GB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that Java believes every program needs.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kumimoji="0" lang="en-US" alt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9EF4D5-5E7D-F531-8AC8-8C131B28C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D1FAB-6ACB-445C-B381-BE8D10F3279C}" type="slidenum">
              <a:rPr lang="en-GB" smtClean="0"/>
              <a:t>5</a:t>
            </a:fld>
            <a:endParaRPr lang="en-GB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D7C88B9-CBCB-ECEF-937F-D9A80DF375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876041"/>
              </p:ext>
            </p:extLst>
          </p:nvPr>
        </p:nvGraphicFramePr>
        <p:xfrm>
          <a:off x="6817560" y="989811"/>
          <a:ext cx="4875344" cy="24384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817184">
                  <a:extLst>
                    <a:ext uri="{9D8B030D-6E8A-4147-A177-3AD203B41FA5}">
                      <a16:colId xmlns:a16="http://schemas.microsoft.com/office/drawing/2014/main" val="2415664685"/>
                    </a:ext>
                  </a:extLst>
                </a:gridCol>
                <a:gridCol w="3058160">
                  <a:extLst>
                    <a:ext uri="{9D8B030D-6E8A-4147-A177-3AD203B41FA5}">
                      <a16:colId xmlns:a16="http://schemas.microsoft.com/office/drawing/2014/main" val="1859288447"/>
                    </a:ext>
                  </a:extLst>
                </a:gridCol>
              </a:tblGrid>
              <a:tr h="285214">
                <a:tc>
                  <a:txBody>
                    <a:bodyPr/>
                    <a:lstStyle/>
                    <a:p>
                      <a:r>
                        <a:rPr lang="en-GB" sz="1400" b="1" dirty="0"/>
                        <a:t>Classes in </a:t>
                      </a:r>
                      <a:r>
                        <a:rPr lang="en-GB" sz="1400" b="1" dirty="0" err="1"/>
                        <a:t>java.lang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 b="1"/>
                        <a:t>What it does</a:t>
                      </a:r>
                      <a:endParaRPr lang="en-GB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8875646"/>
                  </a:ext>
                </a:extLst>
              </a:tr>
              <a:tr h="285214">
                <a:tc>
                  <a:txBody>
                    <a:bodyPr/>
                    <a:lstStyle/>
                    <a:p>
                      <a:r>
                        <a:rPr lang="en-GB" sz="1400"/>
                        <a:t>System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Input/output, environment access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0610707"/>
                  </a:ext>
                </a:extLst>
              </a:tr>
              <a:tr h="285214">
                <a:tc>
                  <a:txBody>
                    <a:bodyPr/>
                    <a:lstStyle/>
                    <a:p>
                      <a:r>
                        <a:rPr lang="en-GB" sz="1400"/>
                        <a:t>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Text handling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5627935"/>
                  </a:ext>
                </a:extLst>
              </a:tr>
              <a:tr h="285214">
                <a:tc>
                  <a:txBody>
                    <a:bodyPr/>
                    <a:lstStyle/>
                    <a:p>
                      <a:r>
                        <a:rPr lang="en-GB" sz="1400"/>
                        <a:t>Math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Math functions (e.g. Math.sqrt())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3620896"/>
                  </a:ext>
                </a:extLst>
              </a:tr>
              <a:tr h="285214">
                <a:tc>
                  <a:txBody>
                    <a:bodyPr/>
                    <a:lstStyle/>
                    <a:p>
                      <a:r>
                        <a:rPr lang="en-GB" sz="1400"/>
                        <a:t>Object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The root class of all classes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8109809"/>
                  </a:ext>
                </a:extLst>
              </a:tr>
              <a:tr h="285214">
                <a:tc>
                  <a:txBody>
                    <a:bodyPr/>
                    <a:lstStyle/>
                    <a:p>
                      <a:r>
                        <a:rPr lang="en-GB" sz="1400"/>
                        <a:t>Thread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Multithreading support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7389346"/>
                  </a:ext>
                </a:extLst>
              </a:tr>
              <a:tr h="285214">
                <a:tc>
                  <a:txBody>
                    <a:bodyPr/>
                    <a:lstStyle/>
                    <a:p>
                      <a:r>
                        <a:rPr lang="en-GB" sz="1400"/>
                        <a:t>Exception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Exception handling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0653138"/>
                  </a:ext>
                </a:extLst>
              </a:tr>
              <a:tr h="285214">
                <a:tc>
                  <a:txBody>
                    <a:bodyPr/>
                    <a:lstStyle/>
                    <a:p>
                      <a:r>
                        <a:rPr lang="en-GB" sz="1400"/>
                        <a:t>Integer, Double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Wrapper classes for primitives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1307768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55CD487C-9229-CCBD-2AD1-C9D710EA4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669" y="3543815"/>
            <a:ext cx="9197646" cy="311493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79862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4366F-7ABA-6151-F475-E457DD3F6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Java Packages – Create New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0752D-AFB3-D2CC-117B-9D2F60EF5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480" y="1020291"/>
            <a:ext cx="5720312" cy="5050004"/>
          </a:xfrm>
        </p:spPr>
        <p:txBody>
          <a:bodyPr>
            <a:normAutofit/>
          </a:bodyPr>
          <a:lstStyle/>
          <a:p>
            <a:r>
              <a:rPr lang="en-GB" sz="2000" dirty="0"/>
              <a:t>File </a:t>
            </a:r>
            <a:r>
              <a:rPr lang="en-GB" sz="2000" dirty="0">
                <a:sym typeface="Wingdings" panose="05000000000000000000" pitchFamily="2" charset="2"/>
              </a:rPr>
              <a:t> New Project  Java Applications  Next..</a:t>
            </a:r>
          </a:p>
          <a:p>
            <a:endParaRPr lang="en-GB" sz="2000" dirty="0">
              <a:sym typeface="Wingdings" panose="05000000000000000000" pitchFamily="2" charset="2"/>
            </a:endParaRPr>
          </a:p>
          <a:p>
            <a:r>
              <a:rPr lang="en-GB" sz="1800" dirty="0"/>
              <a:t>This is a </a:t>
            </a:r>
            <a:r>
              <a:rPr lang="en-GB" sz="1800" b="1" dirty="0"/>
              <a:t>package declaration</a:t>
            </a:r>
            <a:r>
              <a:rPr lang="en-GB" sz="1800" dirty="0"/>
              <a:t> — it tells Java </a:t>
            </a:r>
            <a:r>
              <a:rPr lang="en-GB" sz="1800" b="1" dirty="0"/>
              <a:t>which folder</a:t>
            </a:r>
            <a:r>
              <a:rPr lang="en-GB" sz="1800" dirty="0"/>
              <a:t> (or namespace) this file belongs to.</a:t>
            </a:r>
          </a:p>
          <a:p>
            <a:pPr lvl="1"/>
            <a:r>
              <a:rPr lang="en-GB" sz="1600" dirty="0"/>
              <a:t>Helps with </a:t>
            </a:r>
            <a:r>
              <a:rPr lang="en-GB" sz="1600" b="1" dirty="0"/>
              <a:t>project structure</a:t>
            </a:r>
            <a:r>
              <a:rPr lang="en-GB" sz="1600" dirty="0"/>
              <a:t> and access control.</a:t>
            </a:r>
          </a:p>
          <a:p>
            <a:pPr lvl="1"/>
            <a:endParaRPr lang="en-GB" sz="1600" dirty="0"/>
          </a:p>
          <a:p>
            <a:endParaRPr lang="en-GB" sz="1800" dirty="0"/>
          </a:p>
          <a:p>
            <a:pPr lvl="1"/>
            <a:endParaRPr lang="en-GB" sz="1800" dirty="0"/>
          </a:p>
          <a:p>
            <a:endParaRPr lang="en-GB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FF0382-FE00-9C43-BACA-D3693A52E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D1FAB-6ACB-445C-B381-BE8D10F3279C}" type="slidenum">
              <a:rPr lang="en-GB" smtClean="0"/>
              <a:t>6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9E2B8C-DE57-3F03-8663-74A54098D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046704"/>
            <a:ext cx="5646572" cy="382589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BE665D2-97E4-0442-EFE3-1F484CB736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5002774"/>
            <a:ext cx="5646572" cy="93728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50108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D46F8-8F68-B18F-0673-D9E028AE2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821" y="199249"/>
            <a:ext cx="9857432" cy="674958"/>
          </a:xfrm>
        </p:spPr>
        <p:txBody>
          <a:bodyPr/>
          <a:lstStyle/>
          <a:p>
            <a:r>
              <a:rPr lang="en-GB" dirty="0"/>
              <a:t>Java Packages – import </a:t>
            </a:r>
            <a:r>
              <a:rPr lang="en-GB" dirty="0" err="1"/>
              <a:t>java.util.</a:t>
            </a:r>
            <a:r>
              <a:rPr lang="en-GB" i="1" dirty="0" err="1">
                <a:ln w="22225">
                  <a:solidFill>
                    <a:schemeClr val="bg1">
                      <a:lumMod val="65000"/>
                    </a:schemeClr>
                  </a:solidFill>
                  <a:prstDash val="solid"/>
                </a:ln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</a:rPr>
              <a:t>Class</a:t>
            </a:r>
            <a:r>
              <a:rPr lang="en-GB" i="1" dirty="0">
                <a:ln w="22225">
                  <a:solidFill>
                    <a:schemeClr val="bg1">
                      <a:lumMod val="65000"/>
                    </a:schemeClr>
                  </a:solidFill>
                  <a:prstDash val="solid"/>
                </a:ln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</a:rPr>
              <a:t>/Interface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5703EE7-886C-8318-88CD-7A6BC5818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220" y="1020291"/>
            <a:ext cx="6073060" cy="5050004"/>
          </a:xfrm>
        </p:spPr>
        <p:txBody>
          <a:bodyPr/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alt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java.util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is a </a:t>
            </a:r>
            <a:r>
              <a:rPr kumimoji="0" lang="en-US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built-in Java package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that contains </a:t>
            </a:r>
            <a:r>
              <a:rPr kumimoji="0" lang="en-US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utility classes and interfaces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, especially for:</a:t>
            </a:r>
          </a:p>
          <a:p>
            <a:endParaRPr lang="en-GB" dirty="0"/>
          </a:p>
          <a:p>
            <a:r>
              <a:rPr lang="en-GB" dirty="0"/>
              <a:t>Must </a:t>
            </a:r>
            <a:r>
              <a:rPr lang="en-GB" b="1" dirty="0"/>
              <a:t>import the proper class/interface </a:t>
            </a:r>
            <a:r>
              <a:rPr lang="en-GB" dirty="0"/>
              <a:t>whenever used in your java file.</a:t>
            </a:r>
          </a:p>
          <a:p>
            <a:pPr lvl="1"/>
            <a:r>
              <a:rPr lang="en-GB" dirty="0"/>
              <a:t>import </a:t>
            </a:r>
            <a:r>
              <a:rPr lang="en-GB" dirty="0" err="1"/>
              <a:t>java.util.Scanner</a:t>
            </a:r>
            <a:r>
              <a:rPr lang="en-GB" dirty="0"/>
              <a:t>; 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//Import Scanner</a:t>
            </a:r>
          </a:p>
          <a:p>
            <a:pPr lvl="1"/>
            <a:r>
              <a:rPr lang="en-GB" dirty="0"/>
              <a:t>Import </a:t>
            </a:r>
            <a:r>
              <a:rPr lang="en-GB" dirty="0" err="1"/>
              <a:t>jave,util</a:t>
            </a:r>
            <a:r>
              <a:rPr lang="en-GB" dirty="0"/>
              <a:t>.*; 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//import everything in 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</a:rPr>
              <a:t>java.util</a:t>
            </a:r>
            <a:endParaRPr lang="en-GB" dirty="0">
              <a:solidFill>
                <a:schemeClr val="bg1">
                  <a:lumMod val="65000"/>
                </a:schemeClr>
              </a:solidFill>
            </a:endParaRPr>
          </a:p>
          <a:p>
            <a:pPr lvl="2"/>
            <a:r>
              <a:rPr lang="en-GB" dirty="0"/>
              <a:t>Not recommended.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911652-6DBA-D4AF-D6CD-E7A15CDDF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3268" y="6242792"/>
            <a:ext cx="464287" cy="498773"/>
          </a:xfrm>
        </p:spPr>
        <p:txBody>
          <a:bodyPr/>
          <a:lstStyle/>
          <a:p>
            <a:fld id="{A63D1FAB-6ACB-445C-B381-BE8D10F3279C}" type="slidenum">
              <a:rPr lang="en-GB" smtClean="0"/>
              <a:pPr/>
              <a:t>7</a:t>
            </a:fld>
            <a:endParaRPr lang="en-GB"/>
          </a:p>
        </p:txBody>
      </p:sp>
      <p:graphicFrame>
        <p:nvGraphicFramePr>
          <p:cNvPr id="9" name="Content Placeholder 4">
            <a:extLst>
              <a:ext uri="{FF2B5EF4-FFF2-40B4-BE49-F238E27FC236}">
                <a16:creationId xmlns:a16="http://schemas.microsoft.com/office/drawing/2014/main" id="{AAD5FB33-BA71-616B-7D83-57DB5169EC4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1835088"/>
              </p:ext>
            </p:extLst>
          </p:nvPr>
        </p:nvGraphicFramePr>
        <p:xfrm>
          <a:off x="6525803" y="1137761"/>
          <a:ext cx="5117465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069465">
                  <a:extLst>
                    <a:ext uri="{9D8B030D-6E8A-4147-A177-3AD203B41FA5}">
                      <a16:colId xmlns:a16="http://schemas.microsoft.com/office/drawing/2014/main" val="389845219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80064849"/>
                    </a:ext>
                  </a:extLst>
                </a:gridCol>
              </a:tblGrid>
              <a:tr h="289587">
                <a:tc>
                  <a:txBody>
                    <a:bodyPr/>
                    <a:lstStyle/>
                    <a:p>
                      <a:r>
                        <a:rPr lang="en-GB" sz="1400" b="1" dirty="0"/>
                        <a:t>Category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 b="1" dirty="0"/>
                        <a:t>Examples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7661094"/>
                  </a:ext>
                </a:extLst>
              </a:tr>
              <a:tr h="289587">
                <a:tc>
                  <a:txBody>
                    <a:bodyPr/>
                    <a:lstStyle/>
                    <a:p>
                      <a:r>
                        <a:rPr lang="en-GB" sz="1400"/>
                        <a:t>Collections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ArrayList, HashMap, HashSet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5712934"/>
                  </a:ext>
                </a:extLst>
              </a:tr>
              <a:tr h="289587">
                <a:tc>
                  <a:txBody>
                    <a:bodyPr/>
                    <a:lstStyle/>
                    <a:p>
                      <a:r>
                        <a:rPr lang="en-GB" sz="1400" dirty="0"/>
                        <a:t>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Scanner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1805281"/>
                  </a:ext>
                </a:extLst>
              </a:tr>
              <a:tr h="289587">
                <a:tc>
                  <a:txBody>
                    <a:bodyPr/>
                    <a:lstStyle/>
                    <a:p>
                      <a:r>
                        <a:rPr lang="en-GB" sz="1400"/>
                        <a:t>Date &amp; Time (old)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Date, Calendar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4528227"/>
                  </a:ext>
                </a:extLst>
              </a:tr>
              <a:tr h="289587">
                <a:tc>
                  <a:txBody>
                    <a:bodyPr/>
                    <a:lstStyle/>
                    <a:p>
                      <a:r>
                        <a:rPr lang="en-GB" sz="1400"/>
                        <a:t>Randomness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Random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5582196"/>
                  </a:ext>
                </a:extLst>
              </a:tr>
              <a:tr h="289587">
                <a:tc>
                  <a:txBody>
                    <a:bodyPr/>
                    <a:lstStyle/>
                    <a:p>
                      <a:r>
                        <a:rPr lang="en-GB" sz="1400"/>
                        <a:t>Utilities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Collections, Optional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8600612"/>
                  </a:ext>
                </a:extLst>
              </a:tr>
            </a:tbl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8C6C620A-6CB8-65AA-1BA0-78DC6D622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5803" y="3073241"/>
            <a:ext cx="5116922" cy="328987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47404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542DE-5D1F-0A94-EE4C-7A0E36310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Classes and Interfaces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9353D-36F8-576C-2C48-4F9A2ECEC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</a:t>
            </a:r>
            <a:r>
              <a:rPr lang="en-GB" b="1" dirty="0"/>
              <a:t>class</a:t>
            </a:r>
            <a:r>
              <a:rPr lang="en-GB" dirty="0"/>
              <a:t> in Java is a </a:t>
            </a:r>
            <a:r>
              <a:rPr lang="en-GB" b="1" dirty="0"/>
              <a:t>blueprint</a:t>
            </a:r>
            <a:r>
              <a:rPr lang="en-GB" dirty="0"/>
              <a:t> for creating objects. It defines "What an object is and what it can do.“: </a:t>
            </a:r>
            <a:r>
              <a:rPr lang="en-GB" dirty="0">
                <a:solidFill>
                  <a:srgbClr val="0070C0"/>
                </a:solidFill>
              </a:rPr>
              <a:t>1) Fields (data), 2) Methods (</a:t>
            </a:r>
            <a:r>
              <a:rPr lang="en-GB" dirty="0" err="1">
                <a:solidFill>
                  <a:srgbClr val="0070C0"/>
                </a:solidFill>
              </a:rPr>
              <a:t>behaviors</a:t>
            </a:r>
            <a:r>
              <a:rPr lang="en-GB" dirty="0">
                <a:solidFill>
                  <a:srgbClr val="0070C0"/>
                </a:solidFill>
              </a:rPr>
              <a:t>), 3) Constructors (initialization logic).</a:t>
            </a:r>
          </a:p>
          <a:p>
            <a:endParaRPr lang="en-GB" dirty="0">
              <a:solidFill>
                <a:srgbClr val="0070C0"/>
              </a:solidFill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An 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interface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in Java defines a 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contract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: it declares methods that 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must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be implemented by any class that uses it.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Interfaces are about 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what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a class can do — 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not how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800" dirty="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GB" altLang="en-US" dirty="0"/>
              <a:t>Key Differences Between Class and Interface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800" dirty="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0993B2-D114-BC98-16CB-76FD3445A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D1FAB-6ACB-445C-B381-BE8D10F3279C}" type="slidenum">
              <a:rPr lang="en-GB" smtClean="0"/>
              <a:t>8</a:t>
            </a:fld>
            <a:endParaRPr lang="en-GB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296068E-8408-82C5-5618-17873058F9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3161984"/>
              </p:ext>
            </p:extLst>
          </p:nvPr>
        </p:nvGraphicFramePr>
        <p:xfrm>
          <a:off x="542949" y="3545293"/>
          <a:ext cx="11199204" cy="21160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069045">
                  <a:extLst>
                    <a:ext uri="{9D8B030D-6E8A-4147-A177-3AD203B41FA5}">
                      <a16:colId xmlns:a16="http://schemas.microsoft.com/office/drawing/2014/main" val="868169628"/>
                    </a:ext>
                  </a:extLst>
                </a:gridCol>
                <a:gridCol w="4392914">
                  <a:extLst>
                    <a:ext uri="{9D8B030D-6E8A-4147-A177-3AD203B41FA5}">
                      <a16:colId xmlns:a16="http://schemas.microsoft.com/office/drawing/2014/main" val="3754784660"/>
                    </a:ext>
                  </a:extLst>
                </a:gridCol>
                <a:gridCol w="4737245">
                  <a:extLst>
                    <a:ext uri="{9D8B030D-6E8A-4147-A177-3AD203B41FA5}">
                      <a16:colId xmlns:a16="http://schemas.microsoft.com/office/drawing/2014/main" val="2699865225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GB" sz="1600" b="1" dirty="0"/>
                        <a:t>Feature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b="1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b="1" dirty="0"/>
                        <a:t>Interface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7265713"/>
                  </a:ext>
                </a:extLst>
              </a:tr>
              <a:tr h="332117">
                <a:tc>
                  <a:txBody>
                    <a:bodyPr/>
                    <a:lstStyle/>
                    <a:p>
                      <a:r>
                        <a:rPr lang="en-GB" sz="1600"/>
                        <a:t>Contains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Fields + Methods + Constructors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Only method signatures (and constants)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1987561"/>
                  </a:ext>
                </a:extLst>
              </a:tr>
              <a:tr h="351890">
                <a:tc>
                  <a:txBody>
                    <a:bodyPr/>
                    <a:lstStyle/>
                    <a:p>
                      <a:r>
                        <a:rPr lang="en-GB" sz="1600" dirty="0"/>
                        <a:t>Can be instantiated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✅ 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❌ No (cannot create an interface object)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308460"/>
                  </a:ext>
                </a:extLst>
              </a:tr>
              <a:tr h="362050">
                <a:tc>
                  <a:txBody>
                    <a:bodyPr/>
                    <a:lstStyle/>
                    <a:p>
                      <a:r>
                        <a:rPr lang="en-GB" sz="1600"/>
                        <a:t>Inheritance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Single inheritance only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Multiple interfaces can be implemented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7607369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r>
                        <a:rPr lang="en-GB" sz="1600"/>
                        <a:t>Methods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Concrete methods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Abstract by default (can have default/static)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748760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GB" sz="1600"/>
                        <a:t>Fields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Can be instance or static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Only public static final (constants)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98509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4524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02DAD-238C-6A61-87C1-4283766B6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Classes and Interfaces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BB8C1D-E127-5018-DA86-6CADCBD071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3D1FAB-6ACB-445C-B381-BE8D10F3279C}" type="slidenum">
              <a:rPr lang="en-GB" smtClean="0"/>
              <a:t>9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F7F903-14A5-CE1A-181F-D48BEA77D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283" y="859337"/>
            <a:ext cx="5132244" cy="379368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30BFFCF-5814-5884-29CC-8442F7A5E7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4787" y="859337"/>
            <a:ext cx="5228652" cy="558544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86666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QAHE_Serif 3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AHE_Serif 3" id="{44B7CF3A-12B2-4F8B-BEE9-649F5029D550}" vid="{52C52615-7AC1-42F0-A681-B41D6145028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QAHE Serif 1</Template>
  <TotalTime>0</TotalTime>
  <Words>872</Words>
  <Application>Microsoft Office PowerPoint</Application>
  <PresentationFormat>Widescreen</PresentationFormat>
  <Paragraphs>160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Aptos</vt:lpstr>
      <vt:lpstr>Arial</vt:lpstr>
      <vt:lpstr>Calibri</vt:lpstr>
      <vt:lpstr>Calibri Light</vt:lpstr>
      <vt:lpstr>Wingdings</vt:lpstr>
      <vt:lpstr>QAHE_Serif 3</vt:lpstr>
      <vt:lpstr>COM410 Programming in Practice</vt:lpstr>
      <vt:lpstr>Reach Out</vt:lpstr>
      <vt:lpstr>Some Fundamentals of Java</vt:lpstr>
      <vt:lpstr>Java Packages</vt:lpstr>
      <vt:lpstr>Java Packages – java.lang</vt:lpstr>
      <vt:lpstr>Java Packages – Create New Project</vt:lpstr>
      <vt:lpstr>Java Packages – import java.util.Class/Interface</vt:lpstr>
      <vt:lpstr>Classes and Interfaces</vt:lpstr>
      <vt:lpstr>Classes and Interfaces</vt:lpstr>
      <vt:lpstr>Interfaces Practice</vt:lpstr>
      <vt:lpstr>Java Class - Structure</vt:lpstr>
      <vt:lpstr>Java Interface Structure</vt:lpstr>
      <vt:lpstr>Main Class - public static void main(String[ ] args)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Serif Salem</dc:creator>
  <cp:lastModifiedBy>Salem, Serif</cp:lastModifiedBy>
  <cp:revision>12</cp:revision>
  <dcterms:created xsi:type="dcterms:W3CDTF">2025-02-03T06:57:30Z</dcterms:created>
  <dcterms:modified xsi:type="dcterms:W3CDTF">2025-04-03T03:16:31Z</dcterms:modified>
</cp:coreProperties>
</file>