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5" r:id="rId3"/>
    <p:sldId id="257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54" r:id="rId13"/>
    <p:sldId id="355" r:id="rId14"/>
    <p:sldId id="344" r:id="rId15"/>
    <p:sldId id="352" r:id="rId16"/>
    <p:sldId id="353" r:id="rId17"/>
    <p:sldId id="345" r:id="rId18"/>
    <p:sldId id="346" r:id="rId19"/>
    <p:sldId id="347" r:id="rId20"/>
    <p:sldId id="348" r:id="rId21"/>
    <p:sldId id="35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363975-5DC9-4FE8-A4BE-5E25900A5963}" v="2" dt="2025-02-06T13:13:41.303"/>
    <p1510:client id="{6E142446-2121-4DC9-B1FC-88FE4809DA36}" v="5" dt="2025-02-06T21:47:16.602"/>
  </p1510:revLst>
</p1510:revInfo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1612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if Salem" userId="d75f77f5a1690b4c" providerId="LiveId" clId="{6E142446-2121-4DC9-B1FC-88FE4809DA36}"/>
    <pc:docChg chg="undo custSel modSld">
      <pc:chgData name="Serif Salem" userId="d75f77f5a1690b4c" providerId="LiveId" clId="{6E142446-2121-4DC9-B1FC-88FE4809DA36}" dt="2025-02-06T21:47:24.806" v="17" actId="14100"/>
      <pc:docMkLst>
        <pc:docMk/>
      </pc:docMkLst>
      <pc:sldChg chg="modSp mod">
        <pc:chgData name="Serif Salem" userId="d75f77f5a1690b4c" providerId="LiveId" clId="{6E142446-2121-4DC9-B1FC-88FE4809DA36}" dt="2025-02-06T21:01:12.517" v="1" actId="113"/>
        <pc:sldMkLst>
          <pc:docMk/>
          <pc:sldMk cId="1581404375" sldId="257"/>
        </pc:sldMkLst>
        <pc:spChg chg="mod">
          <ac:chgData name="Serif Salem" userId="d75f77f5a1690b4c" providerId="LiveId" clId="{6E142446-2121-4DC9-B1FC-88FE4809DA36}" dt="2025-02-06T21:01:12.517" v="1" actId="113"/>
          <ac:spMkLst>
            <pc:docMk/>
            <pc:sldMk cId="1581404375" sldId="257"/>
            <ac:spMk id="3" creationId="{C0C38A06-FA4C-8DBA-7433-2496DB5E0EF4}"/>
          </ac:spMkLst>
        </pc:spChg>
      </pc:sldChg>
      <pc:sldChg chg="addSp delSp modSp mod">
        <pc:chgData name="Serif Salem" userId="d75f77f5a1690b4c" providerId="LiveId" clId="{6E142446-2121-4DC9-B1FC-88FE4809DA36}" dt="2025-02-06T21:47:24.806" v="17" actId="14100"/>
        <pc:sldMkLst>
          <pc:docMk/>
          <pc:sldMk cId="1357086404" sldId="335"/>
        </pc:sldMkLst>
        <pc:spChg chg="add del mod">
          <ac:chgData name="Serif Salem" userId="d75f77f5a1690b4c" providerId="LiveId" clId="{6E142446-2121-4DC9-B1FC-88FE4809DA36}" dt="2025-02-06T21:46:52.911" v="10" actId="5793"/>
          <ac:spMkLst>
            <pc:docMk/>
            <pc:sldMk cId="1357086404" sldId="335"/>
            <ac:spMk id="7" creationId="{35CEE1D5-148D-146F-CA52-1EF79EA84965}"/>
          </ac:spMkLst>
        </pc:spChg>
        <pc:spChg chg="add mod">
          <ac:chgData name="Serif Salem" userId="d75f77f5a1690b4c" providerId="LiveId" clId="{6E142446-2121-4DC9-B1FC-88FE4809DA36}" dt="2025-02-06T21:46:32.621" v="6"/>
          <ac:spMkLst>
            <pc:docMk/>
            <pc:sldMk cId="1357086404" sldId="335"/>
            <ac:spMk id="8" creationId="{35CEE1D5-148D-146F-CA52-1EF79EA84965}"/>
          </ac:spMkLst>
        </pc:spChg>
        <pc:picChg chg="del">
          <ac:chgData name="Serif Salem" userId="d75f77f5a1690b4c" providerId="LiveId" clId="{6E142446-2121-4DC9-B1FC-88FE4809DA36}" dt="2025-02-06T21:46:55.430" v="11" actId="478"/>
          <ac:picMkLst>
            <pc:docMk/>
            <pc:sldMk cId="1357086404" sldId="335"/>
            <ac:picMk id="10" creationId="{E8BEAE6F-F18B-720C-0094-984BBCC21AD5}"/>
          </ac:picMkLst>
        </pc:picChg>
        <pc:picChg chg="add mod">
          <ac:chgData name="Serif Salem" userId="d75f77f5a1690b4c" providerId="LiveId" clId="{6E142446-2121-4DC9-B1FC-88FE4809DA36}" dt="2025-02-06T21:47:24.806" v="17" actId="14100"/>
          <ac:picMkLst>
            <pc:docMk/>
            <pc:sldMk cId="1357086404" sldId="335"/>
            <ac:picMk id="12" creationId="{7FBD2526-B5D8-996C-715D-9B9F377C3ACF}"/>
          </ac:picMkLst>
        </pc:picChg>
      </pc:sldChg>
      <pc:sldChg chg="modSp">
        <pc:chgData name="Serif Salem" userId="d75f77f5a1690b4c" providerId="LiveId" clId="{6E142446-2121-4DC9-B1FC-88FE4809DA36}" dt="2025-02-06T21:00:40.097" v="0" actId="20577"/>
        <pc:sldMkLst>
          <pc:docMk/>
          <pc:sldMk cId="3123254996" sldId="336"/>
        </pc:sldMkLst>
        <pc:spChg chg="mod">
          <ac:chgData name="Serif Salem" userId="d75f77f5a1690b4c" providerId="LiveId" clId="{6E142446-2121-4DC9-B1FC-88FE4809DA36}" dt="2025-02-06T21:00:40.097" v="0" actId="20577"/>
          <ac:spMkLst>
            <pc:docMk/>
            <pc:sldMk cId="3123254996" sldId="336"/>
            <ac:spMk id="3" creationId="{707B459F-1F18-FD7D-0D4B-8D4E62E9A472}"/>
          </ac:spMkLst>
        </pc:spChg>
      </pc:sldChg>
    </pc:docChg>
  </pc:docChgLst>
  <pc:docChgLst>
    <pc:chgData name="Serif Salem" userId="d75f77f5a1690b4c" providerId="LiveId" clId="{0F363975-5DC9-4FE8-A4BE-5E25900A5963}"/>
    <pc:docChg chg="custSel addSld delSld modSld">
      <pc:chgData name="Serif Salem" userId="d75f77f5a1690b4c" providerId="LiveId" clId="{0F363975-5DC9-4FE8-A4BE-5E25900A5963}" dt="2025-02-06T13:15:05.452" v="16" actId="403"/>
      <pc:docMkLst>
        <pc:docMk/>
      </pc:docMkLst>
      <pc:sldChg chg="addSp modSp mod">
        <pc:chgData name="Serif Salem" userId="d75f77f5a1690b4c" providerId="LiveId" clId="{0F363975-5DC9-4FE8-A4BE-5E25900A5963}" dt="2025-02-06T13:15:05.452" v="16" actId="403"/>
        <pc:sldMkLst>
          <pc:docMk/>
          <pc:sldMk cId="1581404375" sldId="257"/>
        </pc:sldMkLst>
        <pc:spChg chg="mod">
          <ac:chgData name="Serif Salem" userId="d75f77f5a1690b4c" providerId="LiveId" clId="{0F363975-5DC9-4FE8-A4BE-5E25900A5963}" dt="2025-02-06T13:15:05.452" v="16" actId="403"/>
          <ac:spMkLst>
            <pc:docMk/>
            <pc:sldMk cId="1581404375" sldId="257"/>
            <ac:spMk id="3" creationId="{C0C38A06-FA4C-8DBA-7433-2496DB5E0EF4}"/>
          </ac:spMkLst>
        </pc:spChg>
        <pc:spChg chg="add">
          <ac:chgData name="Serif Salem" userId="d75f77f5a1690b4c" providerId="LiveId" clId="{0F363975-5DC9-4FE8-A4BE-5E25900A5963}" dt="2025-02-06T13:13:39.897" v="3"/>
          <ac:spMkLst>
            <pc:docMk/>
            <pc:sldMk cId="1581404375" sldId="257"/>
            <ac:spMk id="4" creationId="{7E6AA265-E3E5-6BD6-61E8-570BC33DCAC3}"/>
          </ac:spMkLst>
        </pc:spChg>
      </pc:sldChg>
      <pc:sldChg chg="del">
        <pc:chgData name="Serif Salem" userId="d75f77f5a1690b4c" providerId="LiveId" clId="{0F363975-5DC9-4FE8-A4BE-5E25900A5963}" dt="2025-02-06T13:09:57.372" v="2" actId="47"/>
        <pc:sldMkLst>
          <pc:docMk/>
          <pc:sldMk cId="1563142200" sldId="349"/>
        </pc:sldMkLst>
      </pc:sldChg>
      <pc:sldChg chg="del">
        <pc:chgData name="Serif Salem" userId="d75f77f5a1690b4c" providerId="LiveId" clId="{0F363975-5DC9-4FE8-A4BE-5E25900A5963}" dt="2025-02-06T13:09:57.372" v="2" actId="47"/>
        <pc:sldMkLst>
          <pc:docMk/>
          <pc:sldMk cId="2559469246" sldId="350"/>
        </pc:sldMkLst>
      </pc:sldChg>
      <pc:sldChg chg="del">
        <pc:chgData name="Serif Salem" userId="d75f77f5a1690b4c" providerId="LiveId" clId="{0F363975-5DC9-4FE8-A4BE-5E25900A5963}" dt="2025-02-06T13:09:57.372" v="2" actId="47"/>
        <pc:sldMkLst>
          <pc:docMk/>
          <pc:sldMk cId="3632411319" sldId="351"/>
        </pc:sldMkLst>
      </pc:sldChg>
      <pc:sldChg chg="delSp new mod modClrScheme chgLayout">
        <pc:chgData name="Serif Salem" userId="d75f77f5a1690b4c" providerId="LiveId" clId="{0F363975-5DC9-4FE8-A4BE-5E25900A5963}" dt="2025-02-06T13:09:51.925" v="1" actId="700"/>
        <pc:sldMkLst>
          <pc:docMk/>
          <pc:sldMk cId="2574249596" sldId="356"/>
        </pc:sldMkLst>
        <pc:spChg chg="del">
          <ac:chgData name="Serif Salem" userId="d75f77f5a1690b4c" providerId="LiveId" clId="{0F363975-5DC9-4FE8-A4BE-5E25900A5963}" dt="2025-02-06T13:09:51.925" v="1" actId="700"/>
          <ac:spMkLst>
            <pc:docMk/>
            <pc:sldMk cId="2574249596" sldId="356"/>
            <ac:spMk id="2" creationId="{9ED5DC22-6084-80BE-B68C-700661BAE0CB}"/>
          </ac:spMkLst>
        </pc:spChg>
        <pc:spChg chg="del">
          <ac:chgData name="Serif Salem" userId="d75f77f5a1690b4c" providerId="LiveId" clId="{0F363975-5DC9-4FE8-A4BE-5E25900A5963}" dt="2025-02-06T13:09:51.925" v="1" actId="700"/>
          <ac:spMkLst>
            <pc:docMk/>
            <pc:sldMk cId="2574249596" sldId="356"/>
            <ac:spMk id="3" creationId="{CE935918-60D4-67E5-DAF2-B5B25E53EEB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Manual Input 5">
            <a:extLst>
              <a:ext uri="{FF2B5EF4-FFF2-40B4-BE49-F238E27FC236}">
                <a16:creationId xmlns:a16="http://schemas.microsoft.com/office/drawing/2014/main" id="{DC680092-84E3-EEA5-8FCD-36D5852B3692}"/>
              </a:ext>
            </a:extLst>
          </p:cNvPr>
          <p:cNvSpPr/>
          <p:nvPr/>
        </p:nvSpPr>
        <p:spPr>
          <a:xfrm rot="5400000" flipH="1">
            <a:off x="670896" y="-313088"/>
            <a:ext cx="6510124" cy="745435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07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074 h 10000"/>
              <a:gd name="connsiteX0" fmla="*/ 0 w 10000"/>
              <a:gd name="connsiteY0" fmla="*/ 4548 h 9474"/>
              <a:gd name="connsiteX1" fmla="*/ 9957 w 10000"/>
              <a:gd name="connsiteY1" fmla="*/ 0 h 9474"/>
              <a:gd name="connsiteX2" fmla="*/ 10000 w 10000"/>
              <a:gd name="connsiteY2" fmla="*/ 9474 h 9474"/>
              <a:gd name="connsiteX3" fmla="*/ 0 w 10000"/>
              <a:gd name="connsiteY3" fmla="*/ 9474 h 9474"/>
              <a:gd name="connsiteX4" fmla="*/ 0 w 10000"/>
              <a:gd name="connsiteY4" fmla="*/ 4548 h 9474"/>
              <a:gd name="connsiteX0" fmla="*/ 0 w 9959"/>
              <a:gd name="connsiteY0" fmla="*/ 4801 h 10000"/>
              <a:gd name="connsiteX1" fmla="*/ 9957 w 9959"/>
              <a:gd name="connsiteY1" fmla="*/ 0 h 10000"/>
              <a:gd name="connsiteX2" fmla="*/ 9926 w 9959"/>
              <a:gd name="connsiteY2" fmla="*/ 9974 h 10000"/>
              <a:gd name="connsiteX3" fmla="*/ 0 w 9959"/>
              <a:gd name="connsiteY3" fmla="*/ 10000 h 10000"/>
              <a:gd name="connsiteX4" fmla="*/ 0 w 9959"/>
              <a:gd name="connsiteY4" fmla="*/ 48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9" h="10000">
                <a:moveTo>
                  <a:pt x="0" y="4801"/>
                </a:moveTo>
                <a:lnTo>
                  <a:pt x="9957" y="0"/>
                </a:lnTo>
                <a:cubicBezTo>
                  <a:pt x="9971" y="3333"/>
                  <a:pt x="9912" y="6641"/>
                  <a:pt x="9926" y="9974"/>
                </a:cubicBezTo>
                <a:lnTo>
                  <a:pt x="0" y="10000"/>
                </a:lnTo>
                <a:lnTo>
                  <a:pt x="0" y="4801"/>
                </a:lnTo>
                <a:close/>
              </a:path>
            </a:pathLst>
          </a:custGeom>
          <a:solidFill>
            <a:srgbClr val="B4A169"/>
          </a:solidFill>
          <a:ln>
            <a:solidFill>
              <a:srgbClr val="B4A1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3965713" y="1541721"/>
            <a:ext cx="7311886" cy="2275367"/>
          </a:xfrm>
          <a:prstGeom prst="roundRect">
            <a:avLst>
              <a:gd name="adj" fmla="val 9294"/>
            </a:avLst>
          </a:prstGeom>
          <a:solidFill>
            <a:schemeClr val="bg1"/>
          </a:solidFill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marR="64008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4400" b="1" kern="1200" cap="none" spc="0" dirty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3965712" y="4036741"/>
            <a:ext cx="7311887" cy="137442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lIns="45720" rIns="45720" anchor="ctr">
            <a:normAutofit/>
          </a:bodyPr>
          <a:lstStyle>
            <a:lvl1pPr marL="0" marR="64008" indent="0" algn="ctr">
              <a:buNone/>
              <a:defRPr sz="3200" b="1" cap="none" spc="0">
                <a:ln w="127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186389-714C-E8D4-E9B6-A3513F94A3C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E2A51"/>
              </a:clrFrom>
              <a:clrTo>
                <a:srgbClr val="0E2A51">
                  <a:alpha val="0"/>
                </a:srgbClr>
              </a:clrTo>
            </a:clrChange>
          </a:blip>
          <a:srcRect t="18948" b="17472"/>
          <a:stretch/>
        </p:blipFill>
        <p:spPr>
          <a:xfrm>
            <a:off x="9721716" y="-28875"/>
            <a:ext cx="2470284" cy="1570593"/>
          </a:xfrm>
          <a:prstGeom prst="rect">
            <a:avLst/>
          </a:prstGeom>
        </p:spPr>
      </p:pic>
      <p:pic>
        <p:nvPicPr>
          <p:cNvPr id="11" name="Picture 6" descr="QA Higher Education - London Job Show - Stratford">
            <a:extLst>
              <a:ext uri="{FF2B5EF4-FFF2-40B4-BE49-F238E27FC236}">
                <a16:creationId xmlns:a16="http://schemas.microsoft.com/office/drawing/2014/main" id="{F22C145C-8FD9-718B-1D06-08E5EF362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6" y="5576522"/>
            <a:ext cx="1938132" cy="118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98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78B835-84F5-EB1C-793D-8EFAB6132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485" y="728721"/>
            <a:ext cx="4545030" cy="4545030"/>
          </a:xfrm>
          <a:prstGeom prst="rect">
            <a:avLst/>
          </a:prstGeom>
        </p:spPr>
      </p:pic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444B96F0-C7C3-E26B-E701-5693C7735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999E7AC-B676-4D1D-A839-371B642629E4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673B929-B2E4-A271-92B5-7996C2F58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88A190-1291-9AF5-A5E6-25B825D32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8631231-6D76-D914-70C7-C000F489D8A5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E5AA04-940E-3FCE-26D5-B588E9AE5A28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30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Png Download Question Marks Png Png Images Background ...">
            <a:extLst>
              <a:ext uri="{FF2B5EF4-FFF2-40B4-BE49-F238E27FC236}">
                <a16:creationId xmlns:a16="http://schemas.microsoft.com/office/drawing/2014/main" id="{BC6E1740-E061-F4E7-73C5-766518C96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943" y="1946335"/>
            <a:ext cx="5328814" cy="296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8F1EF231-7BCF-E484-03CC-4160CAABD8DB}"/>
              </a:ext>
            </a:extLst>
          </p:cNvPr>
          <p:cNvSpPr txBox="1">
            <a:spLocks/>
          </p:cNvSpPr>
          <p:nvPr/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C16F4A-40A8-40F8-A7B1-FC7942C54D1D}" type="datetimeFigureOut">
              <a:rPr lang="en-GB" smtClean="0"/>
              <a:pPr/>
              <a:t>06/02/2025</a:t>
            </a:fld>
            <a:endParaRPr lang="en-GB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3EEA33B5-BD3F-C427-92D3-53C357FD8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391B89BF-4876-D541-21E0-3796552292CC}"/>
              </a:ext>
            </a:extLst>
          </p:cNvPr>
          <p:cNvSpPr txBox="1">
            <a:spLocks/>
          </p:cNvSpPr>
          <p:nvPr/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9027CE-6DA3-412F-90F5-E842922BD378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4686A6C-5580-D2C5-B253-DEA910D3A3BC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A074B7-6997-47F0-1308-7F1FE0BFB62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66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3C91B5C1-2950-CA26-24E2-032EA63DD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712" y="5676492"/>
            <a:ext cx="464287" cy="373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rgbClr val="E0E6E9"/>
                </a:solidFill>
              </a:defRPr>
            </a:lvl1pPr>
          </a:lstStyle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  <p:pic>
        <p:nvPicPr>
          <p:cNvPr id="1026" name="Picture 2" descr="Free Png Download Question Marks Png Png Images Background ...">
            <a:extLst>
              <a:ext uri="{FF2B5EF4-FFF2-40B4-BE49-F238E27FC236}">
                <a16:creationId xmlns:a16="http://schemas.microsoft.com/office/drawing/2014/main" id="{BC6E1740-E061-F4E7-73C5-766518C96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193" y="704989"/>
            <a:ext cx="3637614" cy="20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รูปการ์ตูนหนังสือการ์ตูนแม่แบบสัญลักษณ์ฟองสบู่คืนชีพ เวกเตอร์ PNG , การ ...">
            <a:extLst>
              <a:ext uri="{FF2B5EF4-FFF2-40B4-BE49-F238E27FC236}">
                <a16:creationId xmlns:a16="http://schemas.microsoft.com/office/drawing/2014/main" id="{751D2F7E-B835-3535-0807-F2A6F773D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563" y="3122764"/>
            <a:ext cx="2560822" cy="255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6C026CB9-32E6-179F-A7D7-BC46FE106618}"/>
              </a:ext>
            </a:extLst>
          </p:cNvPr>
          <p:cNvSpPr txBox="1">
            <a:spLocks/>
          </p:cNvSpPr>
          <p:nvPr/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C16F4A-40A8-40F8-A7B1-FC7942C54D1D}" type="datetimeFigureOut">
              <a:rPr lang="en-GB" smtClean="0"/>
              <a:pPr/>
              <a:t>06/02/2025</a:t>
            </a:fld>
            <a:endParaRPr lang="en-GB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C2D68133-DE2B-FBFE-8235-47B03DB10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FF4231A1-BF08-2CC0-752D-B3691C042792}"/>
              </a:ext>
            </a:extLst>
          </p:cNvPr>
          <p:cNvSpPr txBox="1">
            <a:spLocks/>
          </p:cNvSpPr>
          <p:nvPr/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9027CE-6DA3-412F-90F5-E842922BD378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3156E5-57D2-6DF4-35FD-E8754369C60D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3F9F3D-D486-9CB6-CF90-C02345676DC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E7AC-B676-4D1D-A839-371B642629E4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371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E7AC-B676-4D1D-A839-371B642629E4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19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594AE048-867B-9A4B-9A50-CA9AED7B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9" y="212651"/>
            <a:ext cx="9774609" cy="934901"/>
          </a:xfrm>
          <a:prstGeom prst="round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F9D5FEE-F4AC-D64A-9EE2-89DD7CCAA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1382231"/>
            <a:ext cx="11481847" cy="4763387"/>
          </a:xfrm>
          <a:prstGeom prst="roundRect">
            <a:avLst>
              <a:gd name="adj" fmla="val 4257"/>
            </a:avLst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D393EEE6-4776-4CA0-327C-20EA207EF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999E7AC-B676-4D1D-A839-371B642629E4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6A5CBAF8-A692-5C02-839C-FF3935C6D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072C2287-FCA7-554F-2D16-2C368E70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3C6A-6ED6-7711-0ED0-3C374166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9" y="181856"/>
            <a:ext cx="9773275" cy="977093"/>
          </a:xfrm>
        </p:spPr>
        <p:txBody>
          <a:bodyPr/>
          <a:lstStyle>
            <a:lvl1pPr>
              <a:defRPr>
                <a:ln w="22225">
                  <a:solidFill>
                    <a:srgbClr val="A20000"/>
                  </a:solidFill>
                  <a:prstDash val="solid"/>
                </a:ln>
                <a:solidFill>
                  <a:srgbClr val="A2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0AE03-5E7C-9D8D-6343-867344B3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E7AC-B676-4D1D-A839-371B642629E4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0FA17-244D-A87D-E136-38973106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1B4BD-3F89-BEC9-7D31-2F491F91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F1696F-9436-B86E-7C05-485104556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8573" y="1510925"/>
            <a:ext cx="1607235" cy="901562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F8745BD-F4B6-5016-90DE-457DBF122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1382231"/>
            <a:ext cx="11481847" cy="4763387"/>
          </a:xfrm>
          <a:prstGeom prst="roundRect">
            <a:avLst>
              <a:gd name="adj" fmla="val 4257"/>
            </a:avLst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95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594AE048-867B-9A4B-9A50-CA9AED7B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9" y="226895"/>
            <a:ext cx="11481847" cy="953319"/>
          </a:xfrm>
          <a:prstGeom prst="round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51E0A-77C4-1AD7-B772-75D782585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999E7AC-B676-4D1D-A839-371B642629E4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7D74DB-0F6F-95A9-54E0-CB9047887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D49354-EC09-92BC-EDA1-7F010B0C3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31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logo mono_image bckgr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13DD8E46-51D4-9ADA-7AE4-F85AB3C0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05" y="157534"/>
            <a:ext cx="10521265" cy="733704"/>
          </a:xfrm>
          <a:prstGeom prst="round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76C474DE-E227-CC82-4C3A-73A9AADCF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999E7AC-B676-4D1D-A839-371B642629E4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CFB7A31A-2416-F45E-2507-E399D92FD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02AA4CB2-FFC2-6F05-62F6-AB5A43DB1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33AFA3-DEF6-75DA-1651-F0F9D4403E92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A954BE-95F5-8165-48DC-691F7AB23D7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6" descr="QA Higher Education - London Job Show - Stratford">
            <a:extLst>
              <a:ext uri="{FF2B5EF4-FFF2-40B4-BE49-F238E27FC236}">
                <a16:creationId xmlns:a16="http://schemas.microsoft.com/office/drawing/2014/main" id="{04E6F3EE-E116-EC8D-506F-1ED791E60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" y="6068798"/>
            <a:ext cx="1171309" cy="71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EE996-26A6-55F0-CE50-A9027147042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10829" t="14872" r="10043" b="16298"/>
          <a:stretch/>
        </p:blipFill>
        <p:spPr>
          <a:xfrm>
            <a:off x="10914670" y="125635"/>
            <a:ext cx="1277330" cy="73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2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5626EAEE-D5F8-56C8-4B74-11249897E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999E7AC-B676-4D1D-A839-371B642629E4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DED13DE4-FCC1-783A-7574-C74884D1E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3F6D4C18-BE2A-C5F9-9067-47F92DEF6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18D46B-7C51-3491-9674-E30F2E734E63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EE21C9-7C5C-9BDB-7A21-3C2E137FAEF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QA Higher Education - London Job Show - Stratford">
            <a:extLst>
              <a:ext uri="{FF2B5EF4-FFF2-40B4-BE49-F238E27FC236}">
                <a16:creationId xmlns:a16="http://schemas.microsoft.com/office/drawing/2014/main" id="{6A068082-8CA9-5A97-968F-2D0F1F497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" y="6068798"/>
            <a:ext cx="1171309" cy="71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1C2CE9-B683-B6BB-790F-898415114B2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10829" t="14872" r="10043" b="16298"/>
          <a:stretch/>
        </p:blipFill>
        <p:spPr>
          <a:xfrm>
            <a:off x="10914670" y="125635"/>
            <a:ext cx="1277330" cy="73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3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logo mono_image bckgr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13DD8E46-51D4-9ADA-7AE4-F85AB3C0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05" y="157534"/>
            <a:ext cx="11472530" cy="733704"/>
          </a:xfrm>
          <a:prstGeom prst="round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76C474DE-E227-CC82-4C3A-73A9AADCF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999E7AC-B676-4D1D-A839-371B642629E4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CFB7A31A-2416-F45E-2507-E399D92FD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02AA4CB2-FFC2-6F05-62F6-AB5A43DB1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33AFA3-DEF6-75DA-1651-F0F9D4403E92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A954BE-95F5-8165-48DC-691F7AB23D7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92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5626EAEE-D5F8-56C8-4B74-11249897E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999E7AC-B676-4D1D-A839-371B642629E4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DED13DE4-FCC1-783A-7574-C74884D1E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3F6D4C18-BE2A-C5F9-9067-47F92DEF6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18D46B-7C51-3491-9674-E30F2E734E63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EE21C9-7C5C-9BDB-7A21-3C2E137FAEF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37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logo mono_image bckgr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332636-384D-F42B-3E16-F4450B8AB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26" y="6224803"/>
            <a:ext cx="450528" cy="45052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6330-4577-6481-7DC1-F2B0773BE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534" y="6285849"/>
            <a:ext cx="10717603" cy="404331"/>
          </a:xfrm>
          <a:prstGeom prst="roundRect">
            <a:avLst>
              <a:gd name="adj" fmla="val 4257"/>
            </a:avLst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lnSpc>
                <a:spcPct val="100000"/>
              </a:lnSpc>
              <a:buNone/>
              <a:defRPr sz="2200">
                <a:solidFill>
                  <a:srgbClr val="0142A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C3299647-3B22-69E7-D927-EF775DDA4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40296" y="6264058"/>
            <a:ext cx="2467779" cy="391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999E7AC-B676-4D1D-A839-371B642629E4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C9F9B12-43FE-37F4-5A23-B3E1D5F0E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75385"/>
            <a:ext cx="464287" cy="370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F53F0C-75B4-0313-1CCC-19A7C9DC74D3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B7D45B-C27F-579D-4D88-08F7A3EF9BA1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09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EC80F7-29CC-B398-335D-E6B56F7AF14C}"/>
              </a:ext>
            </a:extLst>
          </p:cNvPr>
          <p:cNvSpPr/>
          <p:nvPr/>
        </p:nvSpPr>
        <p:spPr>
          <a:xfrm>
            <a:off x="358219" y="199249"/>
            <a:ext cx="11475562" cy="95827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291BCB-9C09-E24A-899A-13554DBEF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9" y="199249"/>
            <a:ext cx="9886891" cy="959700"/>
          </a:xfrm>
          <a:prstGeom prst="roundRect">
            <a:avLst/>
          </a:prstGeom>
          <a:noFill/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73185-EDC6-2448-AE66-1EE933FA5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220" y="1360963"/>
            <a:ext cx="11475562" cy="4709331"/>
          </a:xfrm>
          <a:prstGeom prst="roundRect">
            <a:avLst>
              <a:gd name="adj" fmla="val 3871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FD4A5-EA27-AEE2-EEE4-1FCEEE29B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78667" y="6231202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999E7AC-B676-4D1D-A839-371B642629E4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F3E49B-A226-1DB6-6223-32D0981F6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68925" y="6242792"/>
            <a:ext cx="5707566" cy="498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E013FC-8320-3431-6CF1-186F717AE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8" y="6242792"/>
            <a:ext cx="464287" cy="498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  <p:pic>
        <p:nvPicPr>
          <p:cNvPr id="1030" name="Picture 6" descr="QA Higher Education - London Job Show - Stratford">
            <a:extLst>
              <a:ext uri="{FF2B5EF4-FFF2-40B4-BE49-F238E27FC236}">
                <a16:creationId xmlns:a16="http://schemas.microsoft.com/office/drawing/2014/main" id="{33B419BC-8799-351A-33C0-E95191371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" y="6068798"/>
            <a:ext cx="1171309" cy="71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A76714-1C77-CCDD-C587-0F6A9DBF6C55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10829" t="14872" r="10043" b="16298"/>
          <a:stretch/>
        </p:blipFill>
        <p:spPr>
          <a:xfrm>
            <a:off x="10245110" y="242149"/>
            <a:ext cx="1518919" cy="87247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1F9960-9200-A818-49ED-C715C7DA3F87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B2898C-5D1F-ADCC-D154-0B46CEE79761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94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none" spc="0">
          <a:ln w="22225">
            <a:solidFill>
              <a:srgbClr val="004989"/>
            </a:solidFill>
            <a:prstDash val="solid"/>
          </a:ln>
          <a:solidFill>
            <a:srgbClr val="004989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rgbClr val="A5002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33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inyurl.com/QACOM41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tinyurl.com/QAULSTER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dk.java.net/" TargetMode="External"/><Relationship Id="rId2" Type="http://schemas.openxmlformats.org/officeDocument/2006/relationships/hyperlink" Target="https://www.oracle.com/java/technologies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etbeans.apache.org/download/inde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DA88C-0D83-AC0B-F527-87F45F8E8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COM410</a:t>
            </a:r>
            <a:br>
              <a:rPr lang="en-GB" dirty="0"/>
            </a:br>
            <a:r>
              <a:rPr lang="en-GB" dirty="0"/>
              <a:t>Programming in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3D2D4-02A3-0FDC-93EB-93D94B8D0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1 &amp; 2 – Tutorial / Lab</a:t>
            </a:r>
          </a:p>
        </p:txBody>
      </p:sp>
    </p:spTree>
    <p:extLst>
      <p:ext uri="{BB962C8B-B14F-4D97-AF65-F5344CB8AC3E}">
        <p14:creationId xmlns:p14="http://schemas.microsoft.com/office/powerpoint/2010/main" val="212201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98E4-7F42-158C-F960-872A7593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Java Program in NetBeans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8D2CE-4CBF-4319-5E9E-678E595E8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1382231"/>
            <a:ext cx="11369323" cy="47633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GB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1. Open NetBeans and Create a New Project</a:t>
            </a:r>
            <a:endParaRPr lang="en-GB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Launch </a:t>
            </a:r>
            <a:r>
              <a:rPr lang="en-GB" sz="2400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NetBeans IDE</a:t>
            </a:r>
            <a:r>
              <a:rPr lang="en-GB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Go to </a:t>
            </a:r>
            <a:r>
              <a:rPr lang="en-GB" sz="2400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File → New Project</a:t>
            </a:r>
            <a:r>
              <a:rPr lang="en-GB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Select </a:t>
            </a:r>
            <a:r>
              <a:rPr lang="en-GB" sz="2400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Java → Java Application</a:t>
            </a:r>
            <a:r>
              <a:rPr lang="en-GB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→ Click </a:t>
            </a:r>
            <a:r>
              <a:rPr lang="en-GB" sz="2400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Next</a:t>
            </a:r>
            <a:r>
              <a:rPr lang="en-GB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Name your project </a:t>
            </a:r>
            <a:r>
              <a:rPr lang="en-GB" sz="2400" kern="100" dirty="0">
                <a:solidFill>
                  <a:srgbClr val="0000CC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(e.g., </a:t>
            </a:r>
            <a:r>
              <a:rPr lang="en-GB" sz="2400" kern="100" dirty="0" err="1">
                <a:solidFill>
                  <a:srgbClr val="0000CC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Serif_JavaApp</a:t>
            </a:r>
            <a:r>
              <a:rPr lang="en-GB" sz="2400" kern="100" dirty="0">
                <a:solidFill>
                  <a:srgbClr val="0000CC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) </a:t>
            </a:r>
            <a:r>
              <a:rPr lang="en-GB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and click </a:t>
            </a:r>
            <a:r>
              <a:rPr lang="en-GB" sz="2400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Finish</a:t>
            </a:r>
            <a:r>
              <a:rPr lang="en-GB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GB" sz="24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GB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2. Write and Run a Java Program</a:t>
            </a:r>
            <a:endParaRPr lang="en-GB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In the project window, open Main.java.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Replace the existing code with:</a:t>
            </a:r>
          </a:p>
          <a:p>
            <a:pPr marL="914400" lvl="2" indent="0">
              <a:lnSpc>
                <a:spcPct val="107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GB" sz="2200" kern="100" dirty="0">
                <a:ea typeface="Aptos" panose="020B0004020202020204" pitchFamily="34" charset="0"/>
                <a:cs typeface="Arial" panose="020B0604020202020204" pitchFamily="34" charset="0"/>
              </a:rPr>
              <a:t>“Hello Class COM410”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GB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Click the </a:t>
            </a:r>
            <a:r>
              <a:rPr lang="en-GB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Run Button (</a:t>
            </a:r>
            <a:r>
              <a:rPr lang="en-GB" b="1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▶</a:t>
            </a:r>
            <a:r>
              <a:rPr lang="en-GB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)</a:t>
            </a:r>
            <a:r>
              <a:rPr lang="en-GB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or press </a:t>
            </a:r>
            <a:r>
              <a:rPr lang="en-GB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Shift + F6</a:t>
            </a:r>
            <a:r>
              <a:rPr lang="en-GB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to execute the program.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GB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GB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The output will appear in the </a:t>
            </a:r>
            <a:r>
              <a:rPr lang="en-GB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NetBeans Console</a:t>
            </a:r>
            <a:r>
              <a:rPr lang="en-GB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2" indent="0">
              <a:lnSpc>
                <a:spcPct val="107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GB" sz="22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92212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2414EEC-A29F-7560-14FC-B33168537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88"/>
            <a:ext cx="12192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2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90D7-0596-483B-6CBD-003DE85D7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Essential Components of Java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373B1-74D2-1653-FF8A-D8BDCA4AF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 Java class must include:</a:t>
            </a:r>
          </a:p>
          <a:p>
            <a:r>
              <a:rPr lang="en-GB" dirty="0"/>
              <a:t>1️⃣ </a:t>
            </a:r>
            <a:r>
              <a:rPr lang="en-GB" b="1" dirty="0"/>
              <a:t>Instance Variables</a:t>
            </a:r>
            <a:r>
              <a:rPr lang="en-GB" dirty="0"/>
              <a:t> – Store data (attributes) for objects.</a:t>
            </a:r>
            <a:br>
              <a:rPr lang="en-GB" dirty="0"/>
            </a:br>
            <a:r>
              <a:rPr lang="en-GB" dirty="0"/>
              <a:t>2️⃣ </a:t>
            </a:r>
            <a:r>
              <a:rPr lang="en-GB" b="1" dirty="0"/>
              <a:t>Constructors</a:t>
            </a:r>
            <a:r>
              <a:rPr lang="en-GB" dirty="0"/>
              <a:t> – Initialize objects when they are created.</a:t>
            </a:r>
            <a:br>
              <a:rPr lang="en-GB" dirty="0"/>
            </a:br>
            <a:r>
              <a:rPr lang="en-GB" dirty="0"/>
              <a:t>3️⃣ </a:t>
            </a:r>
            <a:r>
              <a:rPr lang="en-GB" b="1" dirty="0"/>
              <a:t>Methods</a:t>
            </a:r>
            <a:r>
              <a:rPr lang="en-GB" dirty="0"/>
              <a:t> – Define actions (</a:t>
            </a:r>
            <a:r>
              <a:rPr lang="en-GB" dirty="0" err="1"/>
              <a:t>behaviors</a:t>
            </a:r>
            <a:r>
              <a:rPr lang="en-GB" dirty="0"/>
              <a:t>) that objects can perform.</a:t>
            </a:r>
          </a:p>
          <a:p>
            <a:endParaRPr lang="en-GB" dirty="0"/>
          </a:p>
          <a:p>
            <a:r>
              <a:rPr lang="en-GB" dirty="0"/>
              <a:t>✅ </a:t>
            </a:r>
            <a:r>
              <a:rPr lang="en-GB" b="1" dirty="0"/>
              <a:t>Why are these important?</a:t>
            </a:r>
            <a:endParaRPr lang="en-GB" dirty="0"/>
          </a:p>
          <a:p>
            <a:pPr lvl="1"/>
            <a:r>
              <a:rPr lang="en-GB" b="1" dirty="0"/>
              <a:t>Instance variables</a:t>
            </a:r>
            <a:r>
              <a:rPr lang="en-GB" dirty="0"/>
              <a:t> store object-specific data.</a:t>
            </a:r>
          </a:p>
          <a:p>
            <a:pPr lvl="1"/>
            <a:r>
              <a:rPr lang="en-GB" b="1" dirty="0"/>
              <a:t>Constructors</a:t>
            </a:r>
            <a:r>
              <a:rPr lang="en-GB" dirty="0"/>
              <a:t> ensure that objects start with valid values.</a:t>
            </a:r>
          </a:p>
          <a:p>
            <a:pPr lvl="1"/>
            <a:r>
              <a:rPr lang="en-GB" b="1" dirty="0"/>
              <a:t>Methods</a:t>
            </a:r>
            <a:r>
              <a:rPr lang="en-GB" dirty="0"/>
              <a:t> allow objects to perform tasks and interact with other objects.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681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896CD-E81F-BC98-8043-DA3C32F0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Example of a Java Class with Instance Variables, Constructors, and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74871-12D4-BEE0-44FA-FBF2E93F3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11" y="1062178"/>
            <a:ext cx="7802775" cy="5248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151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6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5F03-DD8E-FB73-313F-E991B98E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to Create a New Java Project in NetBeans (Without Classes)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854C7-A1D5-83C1-7E23-83310334A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1️⃣ Open NetBeans and Start a New Project</a:t>
            </a:r>
          </a:p>
          <a:p>
            <a:pPr lvl="1"/>
            <a:r>
              <a:rPr lang="en-GB" dirty="0"/>
              <a:t>Launch NetBeans </a:t>
            </a:r>
            <a:r>
              <a:rPr lang="en-GB" dirty="0" err="1"/>
              <a:t>IDE.Click</a:t>
            </a:r>
            <a:r>
              <a:rPr lang="en-GB" dirty="0"/>
              <a:t> on File → New Project.</a:t>
            </a:r>
          </a:p>
          <a:p>
            <a:pPr lvl="1"/>
            <a:r>
              <a:rPr lang="en-GB" dirty="0"/>
              <a:t>Under Categories, select Java with Ant.</a:t>
            </a:r>
          </a:p>
          <a:p>
            <a:pPr lvl="1"/>
            <a:r>
              <a:rPr lang="en-GB" dirty="0"/>
              <a:t>Under Projects, choose Java Application → Click Next.</a:t>
            </a:r>
          </a:p>
          <a:p>
            <a:pPr lvl="1"/>
            <a:endParaRPr lang="en-GB" dirty="0"/>
          </a:p>
          <a:p>
            <a:r>
              <a:rPr lang="en-GB" dirty="0"/>
              <a:t>2️⃣ Configure Project Settings</a:t>
            </a:r>
          </a:p>
          <a:p>
            <a:pPr lvl="1"/>
            <a:r>
              <a:rPr lang="en-GB" dirty="0"/>
              <a:t>Enter a Project Name (e.g., </a:t>
            </a:r>
            <a:r>
              <a:rPr lang="en-GB" dirty="0" err="1"/>
              <a:t>Lab_Classes</a:t>
            </a:r>
            <a:r>
              <a:rPr lang="en-GB" dirty="0"/>
              <a:t>).</a:t>
            </a:r>
          </a:p>
          <a:p>
            <a:pPr lvl="1"/>
            <a:r>
              <a:rPr lang="en-GB" b="1" dirty="0"/>
              <a:t>Uncheck "Create Main Class" (since we will add classes manually).</a:t>
            </a:r>
          </a:p>
          <a:p>
            <a:pPr lvl="1"/>
            <a:r>
              <a:rPr lang="en-GB" dirty="0"/>
              <a:t>Choose the Project Location (default is fine).Click Finish.</a:t>
            </a:r>
          </a:p>
        </p:txBody>
      </p:sp>
    </p:spTree>
    <p:extLst>
      <p:ext uri="{BB962C8B-B14F-4D97-AF65-F5344CB8AC3E}">
        <p14:creationId xmlns:p14="http://schemas.microsoft.com/office/powerpoint/2010/main" val="82496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5B453-3AFB-6C88-290C-723482BA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Add New Classes in NetBeans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543A64-6526-4D9A-4B80-F5EF397DC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1️⃣ Create a New Java Class</a:t>
            </a:r>
          </a:p>
          <a:p>
            <a:pPr lvl="1"/>
            <a:r>
              <a:rPr lang="en-GB" dirty="0"/>
              <a:t>In the Projects panel, expand the project folder (</a:t>
            </a:r>
            <a:r>
              <a:rPr lang="en-GB" dirty="0" err="1"/>
              <a:t>Lab_Classes</a:t>
            </a:r>
            <a:r>
              <a:rPr lang="en-GB" dirty="0"/>
              <a:t>).</a:t>
            </a:r>
          </a:p>
          <a:p>
            <a:pPr lvl="1"/>
            <a:r>
              <a:rPr lang="en-GB" dirty="0"/>
              <a:t>Right-click on the </a:t>
            </a:r>
            <a:r>
              <a:rPr lang="en-GB" dirty="0" err="1"/>
              <a:t>src</a:t>
            </a:r>
            <a:r>
              <a:rPr lang="en-GB" dirty="0"/>
              <a:t> folder → Click New → Java Class.</a:t>
            </a:r>
          </a:p>
          <a:p>
            <a:pPr lvl="1"/>
            <a:r>
              <a:rPr lang="en-GB" dirty="0"/>
              <a:t>In the Class Name field, enter the desired class name (e.g., Person).Click Finish.</a:t>
            </a:r>
          </a:p>
          <a:p>
            <a:pPr lvl="1"/>
            <a:endParaRPr lang="en-GB" dirty="0"/>
          </a:p>
          <a:p>
            <a:r>
              <a:rPr lang="en-GB" dirty="0"/>
              <a:t>2️⃣ Modify the Generated Class</a:t>
            </a:r>
          </a:p>
          <a:p>
            <a:pPr lvl="1"/>
            <a:r>
              <a:rPr lang="en-GB" dirty="0"/>
              <a:t>NetBeans will generate a basic </a:t>
            </a:r>
            <a:r>
              <a:rPr lang="en-GB" dirty="0" err="1"/>
              <a:t>class:javaCopyEdit</a:t>
            </a:r>
            <a:endParaRPr lang="en-GB" dirty="0"/>
          </a:p>
          <a:p>
            <a:pPr lvl="1"/>
            <a:r>
              <a:rPr lang="en-GB" dirty="0"/>
              <a:t>Add instance variables, constructors, and methods as needed.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170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8D83-9C34-6251-6BFE-2D1414C80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1: Creating a Base Class (Super Class)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07659-3C15-65AF-E3DF-B61E71270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8" y="1382231"/>
            <a:ext cx="4126695" cy="4147712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GB" sz="2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Open </a:t>
            </a:r>
            <a:r>
              <a:rPr lang="en-GB" sz="2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NetBeans</a:t>
            </a:r>
            <a:r>
              <a:rPr lang="en-GB" sz="2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→ Create a new Java project (</a:t>
            </a:r>
            <a:r>
              <a:rPr lang="en-GB" sz="2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Lab_Classes</a:t>
            </a:r>
            <a:r>
              <a:rPr lang="en-GB" sz="2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).</a:t>
            </a:r>
            <a:endParaRPr lang="en-GB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GB" sz="2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Inside </a:t>
            </a:r>
            <a:r>
              <a:rPr lang="en-GB" sz="2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src</a:t>
            </a:r>
            <a:r>
              <a:rPr lang="en-GB" sz="2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create a new Java class called Person.</a:t>
            </a:r>
            <a:endParaRPr lang="en-GB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GB" sz="2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Add the following code:</a:t>
            </a:r>
            <a:endParaRPr lang="en-GB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GB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5339A0-F634-F690-FECA-B796C88132EE}"/>
              </a:ext>
            </a:extLst>
          </p:cNvPr>
          <p:cNvSpPr txBox="1"/>
          <p:nvPr/>
        </p:nvSpPr>
        <p:spPr>
          <a:xfrm>
            <a:off x="4688114" y="1382231"/>
            <a:ext cx="7145666" cy="46782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dirty="0"/>
              <a:t>public class Person {</a:t>
            </a:r>
          </a:p>
          <a:p>
            <a:r>
              <a:rPr lang="en-GB" sz="2000" dirty="0"/>
              <a:t>    String name;</a:t>
            </a:r>
          </a:p>
          <a:p>
            <a:r>
              <a:rPr lang="en-GB" sz="2000" dirty="0"/>
              <a:t>    int age;</a:t>
            </a:r>
          </a:p>
          <a:p>
            <a:r>
              <a:rPr lang="en-GB" sz="2000" dirty="0"/>
              <a:t> </a:t>
            </a:r>
          </a:p>
          <a:p>
            <a:r>
              <a:rPr lang="en-GB" sz="2000" dirty="0"/>
              <a:t>    // Constructor</a:t>
            </a:r>
          </a:p>
          <a:p>
            <a:r>
              <a:rPr lang="en-GB" sz="2000" dirty="0"/>
              <a:t>    public Person(String name, int age) {</a:t>
            </a:r>
          </a:p>
          <a:p>
            <a:r>
              <a:rPr lang="en-GB" sz="2000" dirty="0"/>
              <a:t>        this.name = name;</a:t>
            </a:r>
          </a:p>
          <a:p>
            <a:r>
              <a:rPr lang="en-GB" sz="2000" dirty="0"/>
              <a:t>        </a:t>
            </a:r>
            <a:r>
              <a:rPr lang="en-GB" sz="2000" dirty="0" err="1"/>
              <a:t>this.age</a:t>
            </a:r>
            <a:r>
              <a:rPr lang="en-GB" sz="2000" dirty="0"/>
              <a:t> = age;</a:t>
            </a:r>
          </a:p>
          <a:p>
            <a:r>
              <a:rPr lang="en-GB" sz="2000" dirty="0"/>
              <a:t>    }</a:t>
            </a:r>
          </a:p>
          <a:p>
            <a:r>
              <a:rPr lang="en-GB" sz="2000" dirty="0"/>
              <a:t> </a:t>
            </a:r>
          </a:p>
          <a:p>
            <a:r>
              <a:rPr lang="en-GB" sz="2000" dirty="0"/>
              <a:t>    // Method to display info</a:t>
            </a:r>
          </a:p>
          <a:p>
            <a:r>
              <a:rPr lang="en-GB" sz="2000" dirty="0"/>
              <a:t>    public void </a:t>
            </a:r>
            <a:r>
              <a:rPr lang="en-GB" sz="2000" dirty="0" err="1"/>
              <a:t>displayInfo</a:t>
            </a:r>
            <a:r>
              <a:rPr lang="en-GB" sz="2000" dirty="0"/>
              <a:t>() {</a:t>
            </a:r>
          </a:p>
          <a:p>
            <a:r>
              <a:rPr lang="en-GB" sz="2000" dirty="0"/>
              <a:t>        </a:t>
            </a:r>
            <a:r>
              <a:rPr lang="en-GB" sz="2000" dirty="0" err="1"/>
              <a:t>System.out.println</a:t>
            </a:r>
            <a:r>
              <a:rPr lang="en-GB" sz="2000" dirty="0"/>
              <a:t>("Name: " + name + ", Age: " + age);</a:t>
            </a:r>
          </a:p>
          <a:p>
            <a:r>
              <a:rPr lang="en-GB" sz="2000" dirty="0"/>
              <a:t>    }</a:t>
            </a:r>
          </a:p>
          <a:p>
            <a:r>
              <a:rPr lang="en-GB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179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8DF9-85C7-AF01-23E5-9404668A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2: Creating a Subclass (Inheritance)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E33F-AD00-DA1C-745D-27960567C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1382231"/>
            <a:ext cx="3908981" cy="4763387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Inside </a:t>
            </a:r>
            <a:r>
              <a:rPr lang="en-GB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src</a:t>
            </a:r>
            <a:r>
              <a:rPr lang="en-GB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, create another class called Student.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Extend the Person class using extends:</a:t>
            </a:r>
          </a:p>
          <a:p>
            <a:endParaRPr lang="en-GB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C4D083-F358-3D40-0E50-12DEF011F27D}"/>
              </a:ext>
            </a:extLst>
          </p:cNvPr>
          <p:cNvSpPr txBox="1"/>
          <p:nvPr/>
        </p:nvSpPr>
        <p:spPr>
          <a:xfrm>
            <a:off x="4659086" y="1467414"/>
            <a:ext cx="6995886" cy="46782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dirty="0"/>
              <a:t>public class Student extends Person {</a:t>
            </a:r>
          </a:p>
          <a:p>
            <a:r>
              <a:rPr lang="en-GB" sz="2000" dirty="0"/>
              <a:t>    String </a:t>
            </a:r>
            <a:r>
              <a:rPr lang="en-GB" sz="2000" dirty="0" err="1"/>
              <a:t>studentID</a:t>
            </a:r>
            <a:r>
              <a:rPr lang="en-GB" sz="2000" dirty="0"/>
              <a:t>;</a:t>
            </a:r>
          </a:p>
          <a:p>
            <a:endParaRPr lang="en-GB" sz="2000" dirty="0"/>
          </a:p>
          <a:p>
            <a:r>
              <a:rPr lang="en-GB" sz="2000" dirty="0"/>
              <a:t>    // Constructor using super()</a:t>
            </a:r>
          </a:p>
          <a:p>
            <a:r>
              <a:rPr lang="en-GB" sz="2000" dirty="0"/>
              <a:t>    public Student(String name, int age, String </a:t>
            </a:r>
            <a:r>
              <a:rPr lang="en-GB" sz="2000" dirty="0" err="1"/>
              <a:t>studentID</a:t>
            </a:r>
            <a:r>
              <a:rPr lang="en-GB" sz="2000" dirty="0"/>
              <a:t>) {</a:t>
            </a:r>
          </a:p>
          <a:p>
            <a:r>
              <a:rPr lang="en-GB" sz="2000" dirty="0"/>
              <a:t>        super(name, age);</a:t>
            </a:r>
          </a:p>
          <a:p>
            <a:r>
              <a:rPr lang="en-GB" sz="2000" dirty="0"/>
              <a:t>        </a:t>
            </a:r>
            <a:r>
              <a:rPr lang="en-GB" sz="2000" dirty="0" err="1"/>
              <a:t>this.studentID</a:t>
            </a:r>
            <a:r>
              <a:rPr lang="en-GB" sz="2000" dirty="0"/>
              <a:t> = </a:t>
            </a:r>
            <a:r>
              <a:rPr lang="en-GB" sz="2000" dirty="0" err="1"/>
              <a:t>studentID</a:t>
            </a:r>
            <a:r>
              <a:rPr lang="en-GB" sz="2000" dirty="0"/>
              <a:t>;</a:t>
            </a:r>
          </a:p>
          <a:p>
            <a:r>
              <a:rPr lang="en-GB" sz="2000" dirty="0"/>
              <a:t>    }</a:t>
            </a:r>
          </a:p>
          <a:p>
            <a:endParaRPr lang="en-GB" sz="2000" dirty="0"/>
          </a:p>
          <a:p>
            <a:r>
              <a:rPr lang="en-GB" sz="2000" dirty="0"/>
              <a:t>    // Method to display student details</a:t>
            </a:r>
          </a:p>
          <a:p>
            <a:r>
              <a:rPr lang="en-GB" sz="2000" dirty="0"/>
              <a:t>    public void </a:t>
            </a:r>
            <a:r>
              <a:rPr lang="en-GB" sz="2000" dirty="0" err="1"/>
              <a:t>displayStudent</a:t>
            </a:r>
            <a:r>
              <a:rPr lang="en-GB" sz="2000" dirty="0"/>
              <a:t>() {</a:t>
            </a:r>
          </a:p>
          <a:p>
            <a:r>
              <a:rPr lang="en-GB" sz="2000" dirty="0"/>
              <a:t>        </a:t>
            </a:r>
            <a:r>
              <a:rPr lang="en-GB" sz="2000" dirty="0" err="1"/>
              <a:t>System.out.println</a:t>
            </a:r>
            <a:r>
              <a:rPr lang="en-GB" sz="2000" dirty="0"/>
              <a:t>("Student ID: " + </a:t>
            </a:r>
            <a:r>
              <a:rPr lang="en-GB" sz="2000" dirty="0" err="1"/>
              <a:t>studentID</a:t>
            </a:r>
            <a:r>
              <a:rPr lang="en-GB" sz="2000" dirty="0"/>
              <a:t>);</a:t>
            </a:r>
          </a:p>
          <a:p>
            <a:r>
              <a:rPr lang="en-GB" sz="2000" dirty="0"/>
              <a:t>        </a:t>
            </a:r>
            <a:r>
              <a:rPr lang="en-GB" sz="2000" dirty="0" err="1"/>
              <a:t>displayInfo</a:t>
            </a:r>
            <a:r>
              <a:rPr lang="en-GB" sz="2000" dirty="0"/>
              <a:t>(); // Calling the superclass method</a:t>
            </a:r>
          </a:p>
          <a:p>
            <a:r>
              <a:rPr lang="en-GB" sz="2000" dirty="0"/>
              <a:t>    }</a:t>
            </a:r>
          </a:p>
          <a:p>
            <a:r>
              <a:rPr lang="en-GB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030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E5B81-2C7C-BFB0-DF16-0C37C039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3: Testing the Classes (Main Method)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E7F10-C1F9-1CA3-242C-50347B60D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1382231"/>
            <a:ext cx="3894467" cy="4763387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Inside </a:t>
            </a:r>
            <a:r>
              <a:rPr lang="en-GB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src</a:t>
            </a:r>
            <a:r>
              <a:rPr lang="en-GB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, create a new class called </a:t>
            </a:r>
            <a:r>
              <a:rPr lang="en-GB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MainClass</a:t>
            </a:r>
            <a:r>
              <a:rPr lang="en-GB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Add the following </a:t>
            </a:r>
            <a:r>
              <a:rPr lang="en-GB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main method</a:t>
            </a:r>
            <a:r>
              <a:rPr lang="en-GB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to test the classes:</a:t>
            </a:r>
          </a:p>
          <a:p>
            <a:endParaRPr lang="en-GB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400AA-93DB-BCF4-5D43-76EEE4AA5A8A}"/>
              </a:ext>
            </a:extLst>
          </p:cNvPr>
          <p:cNvSpPr txBox="1"/>
          <p:nvPr/>
        </p:nvSpPr>
        <p:spPr>
          <a:xfrm>
            <a:off x="4532085" y="1382231"/>
            <a:ext cx="7301695" cy="4154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2400" dirty="0"/>
              <a:t>public class </a:t>
            </a:r>
            <a:r>
              <a:rPr lang="en-GB" sz="2400" dirty="0" err="1"/>
              <a:t>MainClass</a:t>
            </a:r>
            <a:r>
              <a:rPr lang="en-GB" sz="2400" dirty="0"/>
              <a:t> {</a:t>
            </a:r>
          </a:p>
          <a:p>
            <a:r>
              <a:rPr lang="en-GB" sz="2400" dirty="0"/>
              <a:t>    public static void main(String[] </a:t>
            </a:r>
            <a:r>
              <a:rPr lang="en-GB" sz="2400" dirty="0" err="1"/>
              <a:t>args</a:t>
            </a:r>
            <a:r>
              <a:rPr lang="en-GB" sz="2400" dirty="0"/>
              <a:t>) {</a:t>
            </a:r>
          </a:p>
          <a:p>
            <a:r>
              <a:rPr lang="en-GB" sz="2400" dirty="0"/>
              <a:t>        // Creating a Person object</a:t>
            </a:r>
          </a:p>
          <a:p>
            <a:r>
              <a:rPr lang="en-GB" sz="2400" dirty="0"/>
              <a:t>        Person p1 = new Person("Alice", 35);</a:t>
            </a:r>
          </a:p>
          <a:p>
            <a:r>
              <a:rPr lang="en-GB" sz="2400" dirty="0"/>
              <a:t>        p1.displayInfo();</a:t>
            </a:r>
          </a:p>
          <a:p>
            <a:endParaRPr lang="en-GB" sz="2400" dirty="0"/>
          </a:p>
          <a:p>
            <a:r>
              <a:rPr lang="en-GB" sz="2400" dirty="0"/>
              <a:t>        // Creating a Student object</a:t>
            </a:r>
          </a:p>
          <a:p>
            <a:r>
              <a:rPr lang="en-GB" sz="2400" dirty="0"/>
              <a:t>        Student s1 = new Student("Bob", 20, "S12345");</a:t>
            </a:r>
          </a:p>
          <a:p>
            <a:r>
              <a:rPr lang="en-GB" sz="2400" dirty="0"/>
              <a:t>        s1.displayStudent();</a:t>
            </a:r>
          </a:p>
          <a:p>
            <a:r>
              <a:rPr lang="en-GB" sz="2400" dirty="0"/>
              <a:t>    }</a:t>
            </a:r>
          </a:p>
          <a:p>
            <a:r>
              <a:rPr lang="en-GB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837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9772-EC1C-87C5-BC01-A918E0D8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Reach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69C24-0566-3BE3-3F27-B14D29DC9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1453672"/>
            <a:ext cx="8045552" cy="2261985"/>
          </a:xfrm>
        </p:spPr>
        <p:txBody>
          <a:bodyPr>
            <a:normAutofit lnSpcReduction="10000"/>
          </a:bodyPr>
          <a:lstStyle/>
          <a:p>
            <a:r>
              <a:rPr lang="en-GB" sz="3200" dirty="0"/>
              <a:t>Email: </a:t>
            </a:r>
          </a:p>
          <a:p>
            <a:pPr lvl="1"/>
            <a:r>
              <a:rPr lang="en-GB" sz="3200" dirty="0"/>
              <a:t>serif.salem@qa.com</a:t>
            </a:r>
          </a:p>
          <a:p>
            <a:endParaRPr lang="en-GB" sz="1400" dirty="0"/>
          </a:p>
          <a:p>
            <a:r>
              <a:rPr lang="en-GB" sz="3200" dirty="0"/>
              <a:t>Serif Refined Material (Password: COM410)</a:t>
            </a:r>
          </a:p>
          <a:p>
            <a:pPr lvl="1"/>
            <a:r>
              <a:rPr lang="en-GB" sz="2800" dirty="0"/>
              <a:t> </a:t>
            </a:r>
            <a:r>
              <a:rPr lang="en-GB" sz="2800" dirty="0">
                <a:hlinkClick r:id="rId2"/>
              </a:rPr>
              <a:t>https://tinyurl.com/QACOM410</a:t>
            </a:r>
            <a:endParaRPr lang="en-GB" sz="2800" dirty="0"/>
          </a:p>
          <a:p>
            <a:pPr marL="457200" lvl="1" indent="0">
              <a:buNone/>
            </a:pPr>
            <a:endParaRPr lang="en-GB" sz="2800" dirty="0"/>
          </a:p>
          <a:p>
            <a:endParaRPr lang="en-GB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3EDE6-CF41-7329-4117-CB9128A2114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3CD7281-AEA3-4DA8-93A2-354680D3CC02}" type="datetime1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5E97C-F727-BC71-B254-2C2E03F6E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Introduction to SQL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24895-7D91-5B89-FA06-CACB590DB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4F4FD-602F-4747-A1A1-25F7C5E27EF8}" type="slidenum">
              <a:rPr lang="en-GB" smtClean="0"/>
              <a:t>2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ACC3F9-949C-F621-C894-C29F024DB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8912" y="1453672"/>
            <a:ext cx="2279374" cy="227937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CEE1D5-148D-146F-CA52-1EF79EA84965}"/>
              </a:ext>
            </a:extLst>
          </p:cNvPr>
          <p:cNvSpPr txBox="1">
            <a:spLocks/>
          </p:cNvSpPr>
          <p:nvPr/>
        </p:nvSpPr>
        <p:spPr>
          <a:xfrm>
            <a:off x="3290191" y="4021776"/>
            <a:ext cx="8277521" cy="2234569"/>
          </a:xfrm>
          <a:prstGeom prst="roundRect">
            <a:avLst>
              <a:gd name="adj" fmla="val 4257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rgbClr val="A5002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  <a:p>
            <a:r>
              <a:rPr lang="en-GB" sz="3600" dirty="0"/>
              <a:t>University Drop Box</a:t>
            </a:r>
          </a:p>
          <a:p>
            <a:pPr lvl="1"/>
            <a:r>
              <a:rPr lang="en-GB" sz="3200" dirty="0">
                <a:hlinkClick r:id="rId4"/>
              </a:rPr>
              <a:t>https://tinyurl.com/QAULSTER</a:t>
            </a:r>
            <a:endParaRPr lang="en-GB" sz="3200" dirty="0"/>
          </a:p>
          <a:p>
            <a:pPr marL="457200" lvl="1" indent="0">
              <a:buNone/>
            </a:pPr>
            <a:endParaRPr lang="en-GB" sz="3200" dirty="0"/>
          </a:p>
          <a:p>
            <a:pPr lvl="1"/>
            <a:endParaRPr lang="en-GB" sz="3200" dirty="0"/>
          </a:p>
          <a:p>
            <a:endParaRPr lang="en-GB" sz="3600" dirty="0"/>
          </a:p>
        </p:txBody>
      </p:sp>
      <p:pic>
        <p:nvPicPr>
          <p:cNvPr id="12" name="Picture 11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7FBD2526-B5D8-996C-715D-9B9F377C3A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51" y="4021775"/>
            <a:ext cx="2234570" cy="223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8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B770-E34E-1517-0824-74EFE911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 and Experimentation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934B5-B789-99A3-BC35-44C6124B2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en-GB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Task 1:</a:t>
            </a:r>
            <a:r>
              <a:rPr lang="en-GB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Modify the Person class to include a new variable nationality.</a:t>
            </a:r>
          </a:p>
          <a:p>
            <a:endParaRPr lang="en-GB" kern="100" dirty="0">
              <a:latin typeface="Calibri" panose="020F050202020403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GB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en-GB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Task 2:</a:t>
            </a:r>
            <a:r>
              <a:rPr lang="en-GB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Add a method in Student to check if the student is a minor (</a:t>
            </a:r>
            <a:r>
              <a:rPr lang="en-GB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age &lt; 18</a:t>
            </a:r>
            <a:r>
              <a:rPr lang="en-GB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en-GB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GB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en-GB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Task 3:</a:t>
            </a:r>
            <a:r>
              <a:rPr lang="en-GB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Create another subclass </a:t>
            </a:r>
            <a:r>
              <a:rPr lang="en-GB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Teacher</a:t>
            </a:r>
            <a:r>
              <a:rPr lang="en-GB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that extends Person and includes a subject variable.</a:t>
            </a:r>
          </a:p>
        </p:txBody>
      </p:sp>
    </p:spTree>
    <p:extLst>
      <p:ext uri="{BB962C8B-B14F-4D97-AF65-F5344CB8AC3E}">
        <p14:creationId xmlns:p14="http://schemas.microsoft.com/office/powerpoint/2010/main" val="223066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424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C584-9D2D-E879-B14D-44BC5BBA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38A06-FA4C-8DBA-7433-2496DB5E0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rtl="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Available IDEs for Java Programming</a:t>
            </a:r>
            <a:endParaRPr lang="en-GB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Installing JDK and NetBeans</a:t>
            </a:r>
            <a:endParaRPr lang="en-GB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First Java Program in NetBeans</a:t>
            </a:r>
            <a:endParaRPr lang="en-GB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Essential Components of Java Classes</a:t>
            </a:r>
            <a:endParaRPr lang="en-GB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How to Create a New Java Project in NetBeans</a:t>
            </a:r>
            <a:endParaRPr lang="en-GB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Step 1: Creating a Base Class (Person)</a:t>
            </a:r>
            <a:endParaRPr lang="en-GB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Step 2: Creating a Subclass (Student)</a:t>
            </a:r>
            <a:endParaRPr lang="en-GB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Step 3: Testing the Classes (</a:t>
            </a:r>
            <a:r>
              <a:rPr lang="en-GB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MainClass</a:t>
            </a:r>
            <a:r>
              <a:rPr lang="en-GB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</a:t>
            </a:r>
            <a:endParaRPr lang="en-GB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Debugging and Experimentation Tasks</a:t>
            </a:r>
            <a:endParaRPr lang="en-GB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GB" sz="4000" dirty="0"/>
          </a:p>
          <a:p>
            <a:pPr>
              <a:spcBef>
                <a:spcPts val="0"/>
              </a:spcBef>
            </a:pPr>
            <a:endParaRPr lang="en-GB" sz="4000" dirty="0"/>
          </a:p>
          <a:p>
            <a:pPr>
              <a:spcBef>
                <a:spcPts val="0"/>
              </a:spcBef>
            </a:pP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58140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2C2C6-C77A-5FF7-6C9C-3DC1A9F5C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JDK?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459F-1F18-FD7D-0D4B-8D4E62E9A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GB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Java Development Kit (JDK)</a:t>
            </a:r>
            <a:endParaRPr lang="en-GB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GB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JDK is a </a:t>
            </a:r>
            <a:r>
              <a:rPr lang="en-GB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software development kit (SDK)</a:t>
            </a:r>
            <a:r>
              <a:rPr lang="en-GB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used to develop and run Java applications. It includes: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400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Java Runtime Environment (JRE):</a:t>
            </a:r>
            <a:r>
              <a:rPr lang="en-GB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Needed to run Java programs.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400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Java Compiler (</a:t>
            </a:r>
            <a:r>
              <a:rPr lang="en-GB" sz="2400" b="1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javac</a:t>
            </a:r>
            <a:r>
              <a:rPr lang="en-GB" sz="2400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):</a:t>
            </a:r>
            <a:r>
              <a:rPr lang="en-GB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Converts Java source code into bytecode.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400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Java Virtual Machine (JVM):</a:t>
            </a:r>
            <a:r>
              <a:rPr lang="en-GB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Executes Java programs.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400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Development Tools:</a:t>
            </a:r>
            <a:r>
              <a:rPr lang="en-GB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Debuggers, profilers, and documentation generators.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GB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GB" dirty="0"/>
              <a:t>👉 </a:t>
            </a:r>
            <a:r>
              <a:rPr lang="en-GB" b="1" dirty="0"/>
              <a:t>Why is JDK Important?</a:t>
            </a:r>
            <a:endParaRPr lang="en-GB" dirty="0"/>
          </a:p>
          <a:p>
            <a:pPr lvl="1"/>
            <a:r>
              <a:rPr lang="en-GB" sz="2400" dirty="0"/>
              <a:t>Required for writing, compiling, and executing Java programs.</a:t>
            </a:r>
          </a:p>
          <a:p>
            <a:pPr lvl="1"/>
            <a:r>
              <a:rPr lang="en-GB" sz="2400" dirty="0"/>
              <a:t>Includes essential tools for Java application development.</a:t>
            </a:r>
          </a:p>
          <a:p>
            <a:pPr>
              <a:spcBef>
                <a:spcPts val="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325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F5D13-008B-974D-52A6-94CB54293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48252-9219-518D-11F8-BBA0EDC1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Install JDK on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309BE-90E4-740A-D003-E778EEAAF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1382232"/>
            <a:ext cx="11481847" cy="3596168"/>
          </a:xfrm>
        </p:spPr>
        <p:txBody>
          <a:bodyPr>
            <a:normAutofit fontScale="92500"/>
          </a:bodyPr>
          <a:lstStyle/>
          <a:p>
            <a:r>
              <a:rPr lang="en-GB" dirty="0"/>
              <a:t> </a:t>
            </a:r>
            <a:r>
              <a:rPr lang="en-GB" b="1" dirty="0"/>
              <a:t>1. Download JDK</a:t>
            </a:r>
            <a:endParaRPr lang="en-GB" dirty="0"/>
          </a:p>
          <a:p>
            <a:pPr lvl="1"/>
            <a:r>
              <a:rPr lang="en-GB" b="1" dirty="0"/>
              <a:t>Oracle JDK:</a:t>
            </a:r>
            <a:r>
              <a:rPr lang="en-GB" dirty="0"/>
              <a:t> </a:t>
            </a:r>
            <a:r>
              <a:rPr lang="en-GB" u="sng" dirty="0">
                <a:hlinkClick r:id="rId2"/>
              </a:rPr>
              <a:t>https://www.oracle.com/java/technologies/downloads/</a:t>
            </a:r>
            <a:r>
              <a:rPr lang="en-GB" dirty="0"/>
              <a:t> (Requires login)</a:t>
            </a:r>
          </a:p>
          <a:p>
            <a:pPr lvl="1"/>
            <a:r>
              <a:rPr lang="en-GB" b="1" dirty="0"/>
              <a:t>OpenJDK (Free Alternative):</a:t>
            </a:r>
            <a:r>
              <a:rPr lang="en-GB" dirty="0"/>
              <a:t> </a:t>
            </a:r>
            <a:r>
              <a:rPr lang="en-GB" u="sng" dirty="0">
                <a:hlinkClick r:id="rId3"/>
              </a:rPr>
              <a:t>https://jdk.java.net/</a:t>
            </a:r>
            <a:r>
              <a:rPr lang="en-GB" dirty="0"/>
              <a:t> (No login required)</a:t>
            </a:r>
          </a:p>
          <a:p>
            <a:r>
              <a:rPr lang="en-GB" b="1" dirty="0"/>
              <a:t>2. Install JDK</a:t>
            </a:r>
            <a:endParaRPr lang="en-GB" dirty="0"/>
          </a:p>
          <a:p>
            <a:pPr lvl="1"/>
            <a:r>
              <a:rPr lang="en-GB" dirty="0"/>
              <a:t>Run the </a:t>
            </a:r>
            <a:r>
              <a:rPr lang="en-GB" b="1" dirty="0"/>
              <a:t>installer (.exe file)</a:t>
            </a:r>
            <a:r>
              <a:rPr lang="en-GB" dirty="0"/>
              <a:t> and follow the setup wizard.</a:t>
            </a:r>
          </a:p>
          <a:p>
            <a:pPr lvl="1"/>
            <a:r>
              <a:rPr lang="en-GB" dirty="0"/>
              <a:t>Choose the </a:t>
            </a:r>
            <a:r>
              <a:rPr lang="en-GB" b="1" dirty="0"/>
              <a:t>installation directory</a:t>
            </a:r>
            <a:r>
              <a:rPr lang="en-GB" dirty="0"/>
              <a:t> (default: C:\Program Files\Java\).</a:t>
            </a:r>
          </a:p>
          <a:p>
            <a:r>
              <a:rPr lang="en-GB" b="1" dirty="0"/>
              <a:t>4. Verify Installation</a:t>
            </a:r>
          </a:p>
          <a:p>
            <a:pPr lvl="1"/>
            <a:r>
              <a:rPr lang="en-GB" dirty="0"/>
              <a:t>Open </a:t>
            </a:r>
            <a:r>
              <a:rPr lang="en-GB" b="1" dirty="0"/>
              <a:t>Command Prompt (</a:t>
            </a:r>
            <a:r>
              <a:rPr lang="en-GB" b="1" dirty="0" err="1"/>
              <a:t>cmd</a:t>
            </a:r>
            <a:r>
              <a:rPr lang="en-GB" b="1" dirty="0"/>
              <a:t>)</a:t>
            </a:r>
            <a:r>
              <a:rPr lang="en-GB" dirty="0"/>
              <a:t> and type:</a:t>
            </a:r>
          </a:p>
          <a:p>
            <a:pPr lvl="1"/>
            <a:endParaRPr lang="en-GB" dirty="0"/>
          </a:p>
          <a:p>
            <a:pPr>
              <a:spcBef>
                <a:spcPts val="0"/>
              </a:spcBef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2DB148-CEE2-5061-FE58-84A6AC269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671" y="4989968"/>
            <a:ext cx="8907390" cy="12457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05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91BC0-D623-A3DB-C99D-A150720D1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14B68-CC6D-4978-C933-AAED77F9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Install JDK on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B0EB2-1380-FA0E-BEA3-734D4322C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1382231"/>
            <a:ext cx="4683681" cy="4763387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/>
              <a:t>Set Up Environment Variables (Optional, Recommended)</a:t>
            </a:r>
            <a:endParaRPr lang="en-GB" dirty="0"/>
          </a:p>
          <a:p>
            <a:pPr lvl="1"/>
            <a:r>
              <a:rPr lang="en-GB" b="1" dirty="0"/>
              <a:t>From windows setup </a:t>
            </a:r>
            <a:r>
              <a:rPr lang="en-GB" dirty="0"/>
              <a:t>– Search for “environment variables” and chose the edit environment.</a:t>
            </a:r>
          </a:p>
          <a:p>
            <a:pPr lvl="1"/>
            <a:r>
              <a:rPr lang="en-GB" b="1" dirty="0"/>
              <a:t>System Variable - Edit “Path”:</a:t>
            </a:r>
            <a:r>
              <a:rPr lang="en-GB" dirty="0"/>
              <a:t> </a:t>
            </a:r>
          </a:p>
          <a:p>
            <a:pPr lvl="2"/>
            <a:r>
              <a:rPr lang="en-GB" dirty="0"/>
              <a:t>Change path to  </a:t>
            </a:r>
          </a:p>
          <a:p>
            <a:pPr marL="914400" lvl="2" indent="0">
              <a:buNone/>
            </a:pPr>
            <a:r>
              <a:rPr lang="en-GB" dirty="0"/>
              <a:t>“C:\Program Files\Java\jdk-23\bin”</a:t>
            </a:r>
          </a:p>
          <a:p>
            <a:pPr lvl="1"/>
            <a:r>
              <a:rPr lang="en-GB" b="1" dirty="0"/>
              <a:t>System Variable - Create : </a:t>
            </a:r>
          </a:p>
          <a:p>
            <a:pPr lvl="2"/>
            <a:r>
              <a:rPr lang="en-GB" b="1" dirty="0"/>
              <a:t>Variable Name: “JAVA_HOME”</a:t>
            </a:r>
          </a:p>
          <a:p>
            <a:pPr lvl="2"/>
            <a:r>
              <a:rPr lang="en-GB" b="1" dirty="0"/>
              <a:t>Variable value:</a:t>
            </a:r>
            <a:r>
              <a:rPr lang="en-GB" dirty="0"/>
              <a:t> “C:\Program Files\Java\jdk-23”</a:t>
            </a:r>
          </a:p>
          <a:p>
            <a:pPr>
              <a:spcBef>
                <a:spcPts val="0"/>
              </a:spcBef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E66707-71C0-442D-C354-B77296D88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00" y="1324484"/>
            <a:ext cx="2321957" cy="2691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AF54F4-2D67-051B-61B0-51D2B5FA7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857" y="1324484"/>
            <a:ext cx="4491995" cy="4923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547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7A58A-3C34-DC5F-C3E1-BE7D7DC2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IDE and JDK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6426FE-08E1-18A4-AD64-E23C375408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622219"/>
              </p:ext>
            </p:extLst>
          </p:nvPr>
        </p:nvGraphicFramePr>
        <p:xfrm>
          <a:off x="358219" y="1320372"/>
          <a:ext cx="11474451" cy="390144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975530">
                  <a:extLst>
                    <a:ext uri="{9D8B030D-6E8A-4147-A177-3AD203B41FA5}">
                      <a16:colId xmlns:a16="http://schemas.microsoft.com/office/drawing/2014/main" val="4106814114"/>
                    </a:ext>
                  </a:extLst>
                </a:gridCol>
                <a:gridCol w="3975100">
                  <a:extLst>
                    <a:ext uri="{9D8B030D-6E8A-4147-A177-3AD203B41FA5}">
                      <a16:colId xmlns:a16="http://schemas.microsoft.com/office/drawing/2014/main" val="2583628424"/>
                    </a:ext>
                  </a:extLst>
                </a:gridCol>
                <a:gridCol w="4523821">
                  <a:extLst>
                    <a:ext uri="{9D8B030D-6E8A-4147-A177-3AD203B41FA5}">
                      <a16:colId xmlns:a16="http://schemas.microsoft.com/office/drawing/2014/main" val="24655604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200" b="1" dirty="0"/>
                        <a:t>Feature</a:t>
                      </a:r>
                      <a:endParaRPr lang="en-GB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200" b="1"/>
                        <a:t>JDK Only (Command Line)</a:t>
                      </a:r>
                      <a:endParaRPr lang="en-GB" sz="2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200" b="1"/>
                        <a:t>Using an IDE (NetBeans, Eclipse, IntelliJ)</a:t>
                      </a:r>
                      <a:endParaRPr lang="en-GB" sz="2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307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200" b="1"/>
                        <a:t>Code Editing</a:t>
                      </a:r>
                      <a:endParaRPr lang="en-GB" sz="2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200"/>
                        <a:t>Basic (Notepad, VS Code)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200"/>
                        <a:t>Advanced (Auto-complete, highlighting)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876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200" b="1"/>
                        <a:t>Compiling</a:t>
                      </a:r>
                      <a:endParaRPr lang="en-GB" sz="2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200"/>
                        <a:t>Manual (javac filename.java)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200"/>
                        <a:t>Automatic (One-click build)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9379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200" b="1"/>
                        <a:t>Debugging</a:t>
                      </a:r>
                      <a:endParaRPr lang="en-GB" sz="2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200"/>
                        <a:t>Manual print statements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200"/>
                        <a:t>Built-in Debugger (Breakpoints, Step Execution)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244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200" b="1"/>
                        <a:t>Project Management</a:t>
                      </a:r>
                      <a:endParaRPr lang="en-GB" sz="2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200"/>
                        <a:t>Difficult (Manual file handling)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200" dirty="0"/>
                        <a:t>Easy (Organized project structure)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0309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200" b="1"/>
                        <a:t>Best for</a:t>
                      </a:r>
                      <a:endParaRPr lang="en-GB" sz="2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200" dirty="0"/>
                        <a:t>Small programs, learning JDK commands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200" dirty="0"/>
                        <a:t>Professional development, complex projects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088123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65A96CC-D722-8BB2-4FB5-3B6DAFF23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470" y="5394632"/>
            <a:ext cx="11379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👉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JDK alone is good for learning basic commands, but an IDE is highly recommended for efficient coding!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78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2E40-A419-EB5D-49AD-65BBC95A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Install NetBeans for Java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3B730-92FF-FA42-D3CC-B806158E8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GB" sz="2400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1. Download NetBeans</a:t>
            </a:r>
            <a:endParaRPr lang="en-GB" sz="24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Visit the </a:t>
            </a:r>
            <a:r>
              <a:rPr lang="en-GB" sz="2400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official Apache NetBeans website</a:t>
            </a:r>
            <a:r>
              <a:rPr lang="en-GB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  <a:br>
              <a:rPr lang="en-GB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GB" sz="2400" kern="100" dirty="0">
                <a:effectLst/>
                <a:ea typeface="Aptos" panose="020B0004020202020204" pitchFamily="34" charset="0"/>
                <a:cs typeface="Segoe UI Emoji" panose="020B0502040204020203" pitchFamily="34" charset="0"/>
              </a:rPr>
              <a:t>👉</a:t>
            </a:r>
            <a:r>
              <a:rPr lang="en-GB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2400" u="sng" kern="100" dirty="0">
                <a:solidFill>
                  <a:srgbClr val="467886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  <a:hlinkClick r:id="rId2"/>
              </a:rPr>
              <a:t>https://netbeans.apache.org/download/index.html</a:t>
            </a:r>
            <a:endParaRPr lang="en-GB" sz="24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Select the latest </a:t>
            </a:r>
            <a:r>
              <a:rPr lang="en-GB" sz="2400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NetBeans Installer for Windows</a:t>
            </a:r>
            <a:r>
              <a:rPr lang="en-GB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Ensure that </a:t>
            </a:r>
            <a:r>
              <a:rPr lang="en-GB" sz="2400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JDK is installed first</a:t>
            </a:r>
            <a:r>
              <a:rPr lang="en-GB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, as NetBeans requires JDK to run.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GB" sz="2400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2. Install NetBeans</a:t>
            </a:r>
            <a:endParaRPr lang="en-GB" sz="24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Run the downloaded </a:t>
            </a:r>
            <a:r>
              <a:rPr lang="en-GB" sz="2400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NetBeans Installer (.exe)</a:t>
            </a:r>
            <a:r>
              <a:rPr lang="en-GB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file.</a:t>
            </a: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Follow the setup wizard:</a:t>
            </a:r>
          </a:p>
          <a:p>
            <a:pPr marL="742950" lvl="1" indent="-285750">
              <a:lnSpc>
                <a:spcPct val="107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Choose the installation path (default: C:\Program Files\NetBeans).</a:t>
            </a:r>
          </a:p>
          <a:p>
            <a:pPr marL="742950" lvl="1" indent="-285750">
              <a:lnSpc>
                <a:spcPct val="107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Select </a:t>
            </a:r>
            <a:r>
              <a:rPr lang="en-GB" sz="2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Java SE</a:t>
            </a:r>
            <a:r>
              <a:rPr lang="en-GB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and any additional tools needed.</a:t>
            </a:r>
          </a:p>
          <a:p>
            <a:pPr marL="742950" lvl="1" indent="-285750">
              <a:lnSpc>
                <a:spcPct val="107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Click </a:t>
            </a:r>
            <a:r>
              <a:rPr lang="en-GB" sz="2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Next</a:t>
            </a:r>
            <a:r>
              <a:rPr lang="en-GB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and complete the installation.</a:t>
            </a:r>
          </a:p>
          <a:p>
            <a:pPr>
              <a:spcBef>
                <a:spcPts val="0"/>
              </a:spcBef>
            </a:pP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51600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B0E0E-084C-255C-AFEA-E5393E98C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CB1B0-3336-03FB-39A4-B486DE330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Install NetBeans for Java Development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E0B24A-11C4-A6B9-DCA2-154454641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56" y="1129001"/>
            <a:ext cx="5247028" cy="2485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E562A8-8D10-BD50-4B88-8B25F441B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60" y="1129001"/>
            <a:ext cx="5302251" cy="2485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3ECBC1-C3CA-175E-234D-392C2E19DFB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6554"/>
          <a:stretch/>
        </p:blipFill>
        <p:spPr>
          <a:xfrm>
            <a:off x="558056" y="3851820"/>
            <a:ext cx="5247028" cy="23602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57609A-BC64-612E-AED0-F763FDC37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3560" y="3871868"/>
            <a:ext cx="4380554" cy="2448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843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QAHE_Serif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AHE_Serif 1" id="{812CC974-A2EA-4CCD-8E56-8FDC83583BD1}" vid="{9E2F9208-7F55-4C22-9E9F-38BC6452C1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QAHE_Serif 1</Template>
  <TotalTime>0</TotalTime>
  <Words>1364</Words>
  <Application>Microsoft Office PowerPoint</Application>
  <PresentationFormat>Widescreen</PresentationFormat>
  <Paragraphs>186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Aptos</vt:lpstr>
      <vt:lpstr>Arial</vt:lpstr>
      <vt:lpstr>Calibri</vt:lpstr>
      <vt:lpstr>Calibri Light</vt:lpstr>
      <vt:lpstr>Courier New</vt:lpstr>
      <vt:lpstr>Segoe UI Emoji</vt:lpstr>
      <vt:lpstr>Symbol</vt:lpstr>
      <vt:lpstr>QAHE_Serif 1</vt:lpstr>
      <vt:lpstr>COM410 Programming in Practice</vt:lpstr>
      <vt:lpstr>Reach Out</vt:lpstr>
      <vt:lpstr>Content</vt:lpstr>
      <vt:lpstr>What is JDK?</vt:lpstr>
      <vt:lpstr>How to Install JDK on Windows</vt:lpstr>
      <vt:lpstr>How to Install JDK on Windows</vt:lpstr>
      <vt:lpstr>Why IDE and JDK</vt:lpstr>
      <vt:lpstr>How to Install NetBeans for Java Development</vt:lpstr>
      <vt:lpstr>How to Install NetBeans for Java Development</vt:lpstr>
      <vt:lpstr>First Java Program in NetBeans</vt:lpstr>
      <vt:lpstr>PowerPoint Presentation</vt:lpstr>
      <vt:lpstr>Essential Components of Java Classes</vt:lpstr>
      <vt:lpstr>Example of a Java Class with Instance Variables, Constructors, and Methods</vt:lpstr>
      <vt:lpstr>PowerPoint Presentation</vt:lpstr>
      <vt:lpstr>How to Create a New Java Project in NetBeans (Without Classes)</vt:lpstr>
      <vt:lpstr>How to Add New Classes in NetBeans</vt:lpstr>
      <vt:lpstr>Step 1: Creating a Base Class (Super Class)</vt:lpstr>
      <vt:lpstr>Step 2: Creating a Subclass (Inheritance)</vt:lpstr>
      <vt:lpstr>Step 3: Testing the Classes (Main Method)</vt:lpstr>
      <vt:lpstr>Debugging and Experimentation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Serif Salem</dc:creator>
  <cp:lastModifiedBy>Serif Salem</cp:lastModifiedBy>
  <cp:revision>9</cp:revision>
  <dcterms:created xsi:type="dcterms:W3CDTF">2025-02-02T23:48:18Z</dcterms:created>
  <dcterms:modified xsi:type="dcterms:W3CDTF">2025-02-06T21:47:25Z</dcterms:modified>
</cp:coreProperties>
</file>