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35" r:id="rId3"/>
    <p:sldId id="372" r:id="rId4"/>
    <p:sldId id="373" r:id="rId5"/>
    <p:sldId id="374" r:id="rId6"/>
    <p:sldId id="375" r:id="rId7"/>
    <p:sldId id="382" r:id="rId8"/>
    <p:sldId id="376" r:id="rId9"/>
    <p:sldId id="383" r:id="rId10"/>
    <p:sldId id="377" r:id="rId11"/>
    <p:sldId id="384" r:id="rId12"/>
    <p:sldId id="378" r:id="rId13"/>
    <p:sldId id="385" r:id="rId14"/>
    <p:sldId id="379" r:id="rId15"/>
    <p:sldId id="380" r:id="rId16"/>
    <p:sldId id="381" r:id="rId17"/>
    <p:sldId id="386" r:id="rId18"/>
    <p:sldId id="37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em, Serif" userId="0cc31d79-1f26-4d22-b02f-92a0f21316ff" providerId="ADAL" clId="{E3821958-8BC7-4881-B4D4-ABD1BFB8D0FD}"/>
    <pc:docChg chg="delSld modSld">
      <pc:chgData name="Salem, Serif" userId="0cc31d79-1f26-4d22-b02f-92a0f21316ff" providerId="ADAL" clId="{E3821958-8BC7-4881-B4D4-ABD1BFB8D0FD}" dt="2025-04-03T03:11:27.630" v="8" actId="20577"/>
      <pc:docMkLst>
        <pc:docMk/>
      </pc:docMkLst>
      <pc:sldChg chg="modSp mod">
        <pc:chgData name="Salem, Serif" userId="0cc31d79-1f26-4d22-b02f-92a0f21316ff" providerId="ADAL" clId="{E3821958-8BC7-4881-B4D4-ABD1BFB8D0FD}" dt="2025-04-03T03:11:27.630" v="8" actId="20577"/>
        <pc:sldMkLst>
          <pc:docMk/>
          <pc:sldMk cId="2122016278" sldId="256"/>
        </pc:sldMkLst>
        <pc:spChg chg="mod">
          <ac:chgData name="Salem, Serif" userId="0cc31d79-1f26-4d22-b02f-92a0f21316ff" providerId="ADAL" clId="{E3821958-8BC7-4881-B4D4-ABD1BFB8D0FD}" dt="2025-04-03T03:11:27.630" v="8" actId="20577"/>
          <ac:spMkLst>
            <pc:docMk/>
            <pc:sldMk cId="2122016278" sldId="256"/>
            <ac:spMk id="3" creationId="{2893D2D4-02A3-0FDC-93EB-93D94B8D041E}"/>
          </ac:spMkLst>
        </pc:spChg>
      </pc:sldChg>
      <pc:sldChg chg="del">
        <pc:chgData name="Salem, Serif" userId="0cc31d79-1f26-4d22-b02f-92a0f21316ff" providerId="ADAL" clId="{E3821958-8BC7-4881-B4D4-ABD1BFB8D0FD}" dt="2025-04-03T03:10:50.876" v="1" actId="47"/>
        <pc:sldMkLst>
          <pc:docMk/>
          <pc:sldMk cId="1581404375" sldId="257"/>
        </pc:sldMkLst>
      </pc:sldChg>
    </pc:docChg>
  </pc:docChgLst>
  <pc:docChgLst>
    <pc:chgData name="Salem, Serif" userId="0cc31d79-1f26-4d22-b02f-92a0f21316ff" providerId="ADAL" clId="{BD88D491-9570-49C0-9B34-FF5E7E023F1B}"/>
    <pc:docChg chg="addSld modSld">
      <pc:chgData name="Salem, Serif" userId="0cc31d79-1f26-4d22-b02f-92a0f21316ff" providerId="ADAL" clId="{BD88D491-9570-49C0-9B34-FF5E7E023F1B}" dt="2025-03-08T13:37:10.633" v="26" actId="20577"/>
      <pc:docMkLst>
        <pc:docMk/>
      </pc:docMkLst>
      <pc:sldChg chg="modSp mod">
        <pc:chgData name="Salem, Serif" userId="0cc31d79-1f26-4d22-b02f-92a0f21316ff" providerId="ADAL" clId="{BD88D491-9570-49C0-9B34-FF5E7E023F1B}" dt="2025-03-08T13:37:10.633" v="26" actId="20577"/>
        <pc:sldMkLst>
          <pc:docMk/>
          <pc:sldMk cId="1538906476" sldId="374"/>
        </pc:sldMkLst>
        <pc:spChg chg="mod">
          <ac:chgData name="Salem, Serif" userId="0cc31d79-1f26-4d22-b02f-92a0f21316ff" providerId="ADAL" clId="{BD88D491-9570-49C0-9B34-FF5E7E023F1B}" dt="2025-03-08T13:37:10.633" v="26" actId="20577"/>
          <ac:spMkLst>
            <pc:docMk/>
            <pc:sldMk cId="1538906476" sldId="374"/>
            <ac:spMk id="2" creationId="{03BF4455-CAC7-C4CB-3D81-173383FFB19D}"/>
          </ac:spMkLst>
        </pc:spChg>
      </pc:sldChg>
      <pc:sldChg chg="modSp new mod">
        <pc:chgData name="Salem, Serif" userId="0cc31d79-1f26-4d22-b02f-92a0f21316ff" providerId="ADAL" clId="{BD88D491-9570-49C0-9B34-FF5E7E023F1B}" dt="2025-02-21T17:57:06.411" v="23" actId="242"/>
        <pc:sldMkLst>
          <pc:docMk/>
          <pc:sldMk cId="3350027597" sldId="386"/>
        </pc:sldMkLst>
        <pc:spChg chg="mod">
          <ac:chgData name="Salem, Serif" userId="0cc31d79-1f26-4d22-b02f-92a0f21316ff" providerId="ADAL" clId="{BD88D491-9570-49C0-9B34-FF5E7E023F1B}" dt="2025-02-21T17:56:29.025" v="8" actId="20577"/>
          <ac:spMkLst>
            <pc:docMk/>
            <pc:sldMk cId="3350027597" sldId="386"/>
            <ac:spMk id="2" creationId="{3E1F4D3F-7CDB-6B03-2FE5-52F0C4CA6BEB}"/>
          </ac:spMkLst>
        </pc:spChg>
        <pc:spChg chg="mod">
          <ac:chgData name="Salem, Serif" userId="0cc31d79-1f26-4d22-b02f-92a0f21316ff" providerId="ADAL" clId="{BD88D491-9570-49C0-9B34-FF5E7E023F1B}" dt="2025-02-21T17:57:06.411" v="23" actId="242"/>
          <ac:spMkLst>
            <pc:docMk/>
            <pc:sldMk cId="3350027597" sldId="386"/>
            <ac:spMk id="3" creationId="{8C49C860-2504-DF9F-4772-2C4F99EACF4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owchart: Manual Input 5">
            <a:extLst>
              <a:ext uri="{FF2B5EF4-FFF2-40B4-BE49-F238E27FC236}">
                <a16:creationId xmlns:a16="http://schemas.microsoft.com/office/drawing/2014/main" id="{DC680092-84E3-EEA5-8FCD-36D5852B3692}"/>
              </a:ext>
            </a:extLst>
          </p:cNvPr>
          <p:cNvSpPr/>
          <p:nvPr/>
        </p:nvSpPr>
        <p:spPr>
          <a:xfrm rot="5400000" flipH="1">
            <a:off x="670896" y="-313088"/>
            <a:ext cx="6510124" cy="7454351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00"/>
              <a:gd name="connsiteY0" fmla="*/ 5074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5074 h 10000"/>
              <a:gd name="connsiteX0" fmla="*/ 0 w 10000"/>
              <a:gd name="connsiteY0" fmla="*/ 4548 h 9474"/>
              <a:gd name="connsiteX1" fmla="*/ 9957 w 10000"/>
              <a:gd name="connsiteY1" fmla="*/ 0 h 9474"/>
              <a:gd name="connsiteX2" fmla="*/ 10000 w 10000"/>
              <a:gd name="connsiteY2" fmla="*/ 9474 h 9474"/>
              <a:gd name="connsiteX3" fmla="*/ 0 w 10000"/>
              <a:gd name="connsiteY3" fmla="*/ 9474 h 9474"/>
              <a:gd name="connsiteX4" fmla="*/ 0 w 10000"/>
              <a:gd name="connsiteY4" fmla="*/ 4548 h 9474"/>
              <a:gd name="connsiteX0" fmla="*/ 0 w 9959"/>
              <a:gd name="connsiteY0" fmla="*/ 4801 h 10000"/>
              <a:gd name="connsiteX1" fmla="*/ 9957 w 9959"/>
              <a:gd name="connsiteY1" fmla="*/ 0 h 10000"/>
              <a:gd name="connsiteX2" fmla="*/ 9926 w 9959"/>
              <a:gd name="connsiteY2" fmla="*/ 9974 h 10000"/>
              <a:gd name="connsiteX3" fmla="*/ 0 w 9959"/>
              <a:gd name="connsiteY3" fmla="*/ 10000 h 10000"/>
              <a:gd name="connsiteX4" fmla="*/ 0 w 9959"/>
              <a:gd name="connsiteY4" fmla="*/ 4801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959" h="10000">
                <a:moveTo>
                  <a:pt x="0" y="4801"/>
                </a:moveTo>
                <a:lnTo>
                  <a:pt x="9957" y="0"/>
                </a:lnTo>
                <a:cubicBezTo>
                  <a:pt x="9971" y="3333"/>
                  <a:pt x="9912" y="6641"/>
                  <a:pt x="9926" y="9974"/>
                </a:cubicBezTo>
                <a:lnTo>
                  <a:pt x="0" y="10000"/>
                </a:lnTo>
                <a:lnTo>
                  <a:pt x="0" y="4801"/>
                </a:lnTo>
                <a:close/>
              </a:path>
            </a:pathLst>
          </a:custGeom>
          <a:solidFill>
            <a:srgbClr val="B4A169"/>
          </a:solidFill>
          <a:ln>
            <a:solidFill>
              <a:srgbClr val="B4A16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3965713" y="1541721"/>
            <a:ext cx="7311886" cy="2275367"/>
          </a:xfrm>
          <a:prstGeom prst="roundRect">
            <a:avLst>
              <a:gd name="adj" fmla="val 9294"/>
            </a:avLst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>
            <a:lvl1pPr marL="0" marR="64008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kumimoji="0" lang="en-US" sz="4400" b="1" kern="1200" cap="none" spc="0" dirty="0">
                <a:ln w="12700">
                  <a:solidFill>
                    <a:schemeClr val="accent1">
                      <a:lumMod val="75000"/>
                    </a:schemeClr>
                  </a:solidFill>
                  <a:prstDash val="solid"/>
                </a:ln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965712" y="4036741"/>
            <a:ext cx="7311887" cy="137442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lIns="45720" rIns="45720" anchor="ctr">
            <a:normAutofit/>
          </a:bodyPr>
          <a:lstStyle>
            <a:lvl1pPr marL="0" marR="64008" indent="0" algn="ctr">
              <a:buNone/>
              <a:defRPr sz="3200" b="1" cap="none" spc="0">
                <a:ln w="12700">
                  <a:solidFill>
                    <a:srgbClr val="C00000"/>
                  </a:solidFill>
                  <a:prstDash val="solid"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  <a:endParaRPr kumimoji="0"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86389-714C-E8D4-E9B6-A3513F94A3C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E2A51"/>
              </a:clrFrom>
              <a:clrTo>
                <a:srgbClr val="0E2A51">
                  <a:alpha val="0"/>
                </a:srgbClr>
              </a:clrTo>
            </a:clrChange>
          </a:blip>
          <a:srcRect t="18948" b="17472"/>
          <a:stretch/>
        </p:blipFill>
        <p:spPr>
          <a:xfrm>
            <a:off x="9721716" y="-28875"/>
            <a:ext cx="2470284" cy="1570593"/>
          </a:xfrm>
          <a:prstGeom prst="rect">
            <a:avLst/>
          </a:prstGeom>
        </p:spPr>
      </p:pic>
      <p:pic>
        <p:nvPicPr>
          <p:cNvPr id="11" name="Picture 6" descr="QA Higher Education - London Job Show - Stratford">
            <a:extLst>
              <a:ext uri="{FF2B5EF4-FFF2-40B4-BE49-F238E27FC236}">
                <a16:creationId xmlns:a16="http://schemas.microsoft.com/office/drawing/2014/main" id="{F22C145C-8FD9-718B-1D06-08E5EF3628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6" y="5576522"/>
            <a:ext cx="1938132" cy="118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98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78B835-84F5-EB1C-793D-8EFAB6132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485" y="728721"/>
            <a:ext cx="4545030" cy="4545030"/>
          </a:xfrm>
          <a:prstGeom prst="rect">
            <a:avLst/>
          </a:prstGeom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444B96F0-C7C3-E26B-E701-5693C77350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673B929-B2E4-A271-92B5-7996C2F58B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088A190-1291-9AF5-A5E6-25B825D32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8631231-6D76-D914-70C7-C000F489D8A5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DE5AA04-940E-3FCE-26D5-B588E9AE5A28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630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943" y="1946335"/>
            <a:ext cx="5328814" cy="2965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8F1EF231-7BCF-E484-03CC-4160CAABD8DB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3EEA33B5-BD3F-C427-92D3-53C357FD8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391B89BF-4876-D541-21E0-3796552292CC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686A6C-5580-D2C5-B253-DEA910D3A3BC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A074B7-6997-47F0-1308-7F1FE0BFB62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667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C91B5C1-2950-CA26-24E2-032EA63DD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27712" y="5676492"/>
            <a:ext cx="464287" cy="3734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rgbClr val="E0E6E9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26" name="Picture 2" descr="Free Png Download Question Marks Png Png Images Background ...">
            <a:extLst>
              <a:ext uri="{FF2B5EF4-FFF2-40B4-BE49-F238E27FC236}">
                <a16:creationId xmlns:a16="http://schemas.microsoft.com/office/drawing/2014/main" id="{BC6E1740-E061-F4E7-73C5-766518C96A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193" y="704989"/>
            <a:ext cx="3637614" cy="202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รูปการ์ตูนหนังสือการ์ตูนแม่แบบสัญลักษณ์ฟองสบู่คืนชีพ เวกเตอร์ PNG , การ ...">
            <a:extLst>
              <a:ext uri="{FF2B5EF4-FFF2-40B4-BE49-F238E27FC236}">
                <a16:creationId xmlns:a16="http://schemas.microsoft.com/office/drawing/2014/main" id="{751D2F7E-B835-3535-0807-F2A6F773D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3563" y="3122764"/>
            <a:ext cx="2560822" cy="255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ate Placeholder 4">
            <a:extLst>
              <a:ext uri="{FF2B5EF4-FFF2-40B4-BE49-F238E27FC236}">
                <a16:creationId xmlns:a16="http://schemas.microsoft.com/office/drawing/2014/main" id="{6C026CB9-32E6-179F-A7D7-BC46FE106618}"/>
              </a:ext>
            </a:extLst>
          </p:cNvPr>
          <p:cNvSpPr txBox="1">
            <a:spLocks/>
          </p:cNvSpPr>
          <p:nvPr/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2C16F4A-40A8-40F8-A7B1-FC7942C54D1D}" type="datetimeFigureOut">
              <a:rPr lang="en-GB" smtClean="0"/>
              <a:pPr/>
              <a:t>03/04/2025</a:t>
            </a:fld>
            <a:endParaRPr lang="en-GB"/>
          </a:p>
        </p:txBody>
      </p:sp>
      <p:sp>
        <p:nvSpPr>
          <p:cNvPr id="4" name="Footer Placeholder 6">
            <a:extLst>
              <a:ext uri="{FF2B5EF4-FFF2-40B4-BE49-F238E27FC236}">
                <a16:creationId xmlns:a16="http://schemas.microsoft.com/office/drawing/2014/main" id="{C2D68133-DE2B-FBFE-8235-47B03DB10D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F4231A1-BF08-2CC0-752D-B3691C042792}"/>
              </a:ext>
            </a:extLst>
          </p:cNvPr>
          <p:cNvSpPr txBox="1">
            <a:spLocks/>
          </p:cNvSpPr>
          <p:nvPr/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99027CE-6DA3-412F-90F5-E842922BD378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73156E5-57D2-6DF4-35FD-E8754369C60D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43F9F3D-D486-9CB6-CF90-C02345676DC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38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71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9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12651"/>
            <a:ext cx="9774609" cy="934901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F9D5FEE-F4AC-D64A-9EE2-89DD7CCAA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4">
            <a:extLst>
              <a:ext uri="{FF2B5EF4-FFF2-40B4-BE49-F238E27FC236}">
                <a16:creationId xmlns:a16="http://schemas.microsoft.com/office/drawing/2014/main" id="{D393EEE6-4776-4CA0-327C-20EA207EF1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6A5CBAF8-A692-5C02-839C-FF3935C6D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072C2287-FCA7-554F-2D16-2C368E7059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21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33C6A-6ED6-7711-0ED0-3C3741664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81856"/>
            <a:ext cx="9773275" cy="977093"/>
          </a:xfrm>
        </p:spPr>
        <p:txBody>
          <a:bodyPr/>
          <a:lstStyle>
            <a:lvl1pPr>
              <a:defRPr>
                <a:ln w="22225">
                  <a:solidFill>
                    <a:srgbClr val="A20000"/>
                  </a:solidFill>
                  <a:prstDash val="solid"/>
                </a:ln>
                <a:solidFill>
                  <a:srgbClr val="A2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0AE03-5E7C-9D8D-6343-867344B32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FA17-244D-A87D-E136-38973106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E1B4BD-3F89-BEC9-7D31-2F491F918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1696F-9436-B86E-7C05-485104556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8573" y="1510925"/>
            <a:ext cx="1607235" cy="901562"/>
          </a:xfrm>
          <a:prstGeom prst="rect">
            <a:avLst/>
          </a:prstGeom>
        </p:spPr>
      </p:pic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F8745BD-F4B6-5016-90DE-457DBF122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382231"/>
            <a:ext cx="11481847" cy="4763387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517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594AE048-867B-9A4B-9A50-CA9AED7B4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226895"/>
            <a:ext cx="11481847" cy="953319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51E0A-77C4-1AD7-B772-75D78258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B7D74DB-0F6F-95A9-54E0-CB90478870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D49354-EC09-92BC-EDA1-7F010B0C30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318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0521265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6" descr="QA Higher Education - London Job Show - Stratford">
            <a:extLst>
              <a:ext uri="{FF2B5EF4-FFF2-40B4-BE49-F238E27FC236}">
                <a16:creationId xmlns:a16="http://schemas.microsoft.com/office/drawing/2014/main" id="{04E6F3EE-E116-EC8D-506F-1ED791E6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3EE996-26A6-55F0-CE50-A9027147042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6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QA Higher Education - London Job Show - Stratford">
            <a:extLst>
              <a:ext uri="{FF2B5EF4-FFF2-40B4-BE49-F238E27FC236}">
                <a16:creationId xmlns:a16="http://schemas.microsoft.com/office/drawing/2014/main" id="{6A068082-8CA9-5A97-968F-2D0F1F4978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61C2CE9-B683-B6BB-790F-89841511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914670" y="125635"/>
            <a:ext cx="1277330" cy="73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13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13DD8E46-51D4-9ADA-7AE4-F85AB3C01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405" y="157534"/>
            <a:ext cx="11472530" cy="733704"/>
          </a:xfrm>
          <a:prstGeom prst="round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76C474DE-E227-CC82-4C3A-73A9AADCF0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CFB7A31A-2416-F45E-2507-E399D92FD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0" name="Slide Number Placeholder 7">
            <a:extLst>
              <a:ext uri="{FF2B5EF4-FFF2-40B4-BE49-F238E27FC236}">
                <a16:creationId xmlns:a16="http://schemas.microsoft.com/office/drawing/2014/main" id="{02AA4CB2-FFC2-6F05-62F6-AB5A43DB1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33AFA3-DEF6-75DA-1651-F0F9D4403E92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4A954BE-95F5-8165-48DC-691F7AB23D7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6928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5626EAEE-D5F8-56C8-4B74-11249897E9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99933" y="6273734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ED13DE4-FCC1-783A-7574-C74884D1EF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90191" y="6285325"/>
            <a:ext cx="5707566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7">
            <a:extLst>
              <a:ext uri="{FF2B5EF4-FFF2-40B4-BE49-F238E27FC236}">
                <a16:creationId xmlns:a16="http://schemas.microsoft.com/office/drawing/2014/main" id="{3F6D4C18-BE2A-C5F9-9067-47F92DEF6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85324"/>
            <a:ext cx="464287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B18D46B-7C51-3491-9674-E30F2E734E6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0EE21C9-7C5C-9BDB-7A21-3C2E137FAEFF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37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logo mono_image bckgr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8332636-384D-F42B-3E16-F4450B8AB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426" y="6224803"/>
            <a:ext cx="450528" cy="450528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6330-4577-6481-7DC1-F2B0773BE4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534" y="6285849"/>
            <a:ext cx="10717603" cy="404331"/>
          </a:xfrm>
          <a:prstGeom prst="roundRect">
            <a:avLst>
              <a:gd name="adj" fmla="val 4257"/>
            </a:avLst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lnSpc>
                <a:spcPct val="100000"/>
              </a:lnSpc>
              <a:buNone/>
              <a:defRPr sz="2200">
                <a:solidFill>
                  <a:srgbClr val="0142A5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C3299647-3B22-69E7-D927-EF775DDA46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40296" y="6264058"/>
            <a:ext cx="2467779" cy="391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C9F9B12-43FE-37F4-5A23-B3E1D5F0E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64534" y="6275385"/>
            <a:ext cx="464287" cy="3701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4F53F0C-75B4-0313-1CCC-19A7C9DC74D3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B7D45B-C27F-579D-4D88-08F7A3EF9BA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099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EC80F7-29CC-B398-335D-E6B56F7AF14C}"/>
              </a:ext>
            </a:extLst>
          </p:cNvPr>
          <p:cNvSpPr/>
          <p:nvPr/>
        </p:nvSpPr>
        <p:spPr>
          <a:xfrm>
            <a:off x="358219" y="199249"/>
            <a:ext cx="11475562" cy="958274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291BCB-9C09-E24A-899A-13554DBEF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19" y="199249"/>
            <a:ext cx="9886891" cy="959700"/>
          </a:xfrm>
          <a:prstGeom prst="roundRect">
            <a:avLst/>
          </a:prstGeom>
          <a:noFill/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73185-EDC6-2448-AE66-1EE933FA5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8220" y="1360963"/>
            <a:ext cx="11475562" cy="4709331"/>
          </a:xfrm>
          <a:prstGeom prst="roundRect">
            <a:avLst>
              <a:gd name="adj" fmla="val 3871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8FD4A5-EA27-AEE2-EEE4-1FCEEE29BD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0800000" flipV="1">
            <a:off x="9078667" y="6231202"/>
            <a:ext cx="2467779" cy="5103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</a:defRPr>
            </a:lvl1pPr>
          </a:lstStyle>
          <a:p>
            <a:fld id="{1999E7AC-B676-4D1D-A839-371B642629E4}" type="datetimeFigureOut">
              <a:rPr lang="en-GB" smtClean="0"/>
              <a:t>03/04/2025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0F3E49B-A226-1DB6-6223-32D0981F6F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268925" y="6242792"/>
            <a:ext cx="5707566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EE013FC-8320-3431-6CF1-186F717AE2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3268" y="6242792"/>
            <a:ext cx="464287" cy="498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9D264FFF-A1E2-4DF7-B8A7-BB820939EEE5}" type="slidenum">
              <a:rPr lang="en-GB" smtClean="0"/>
              <a:t>‹#›</a:t>
            </a:fld>
            <a:endParaRPr lang="en-GB"/>
          </a:p>
        </p:txBody>
      </p:sp>
      <p:pic>
        <p:nvPicPr>
          <p:cNvPr id="1030" name="Picture 6" descr="QA Higher Education - London Job Show - Stratford">
            <a:extLst>
              <a:ext uri="{FF2B5EF4-FFF2-40B4-BE49-F238E27FC236}">
                <a16:creationId xmlns:a16="http://schemas.microsoft.com/office/drawing/2014/main" id="{33B419BC-8799-351A-33C0-E951913711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38" y="6068798"/>
            <a:ext cx="1171309" cy="71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A76714-1C77-CCDD-C587-0F6A9DBF6C55}"/>
              </a:ext>
            </a:extLst>
          </p:cNvPr>
          <p:cNvPicPr>
            <a:picLocks noChangeAspect="1"/>
          </p:cNvPicPr>
          <p:nvPr/>
        </p:nvPicPr>
        <p:blipFill>
          <a:blip r:embed="rId17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rcRect l="10829" t="14872" r="10043" b="16298"/>
          <a:stretch/>
        </p:blipFill>
        <p:spPr>
          <a:xfrm>
            <a:off x="10245110" y="242149"/>
            <a:ext cx="1518919" cy="872474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1F9960-9200-A818-49ED-C715C7DA3F87}"/>
              </a:ext>
            </a:extLst>
          </p:cNvPr>
          <p:cNvCxnSpPr>
            <a:cxnSpLocks/>
          </p:cNvCxnSpPr>
          <p:nvPr/>
        </p:nvCxnSpPr>
        <p:spPr>
          <a:xfrm>
            <a:off x="-1728" y="53165"/>
            <a:ext cx="12193728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B2898C-5D1F-ADCC-D154-0B46CEE79761}"/>
              </a:ext>
            </a:extLst>
          </p:cNvPr>
          <p:cNvCxnSpPr>
            <a:cxnSpLocks/>
          </p:cNvCxnSpPr>
          <p:nvPr/>
        </p:nvCxnSpPr>
        <p:spPr>
          <a:xfrm>
            <a:off x="0" y="6804835"/>
            <a:ext cx="12192000" cy="0"/>
          </a:xfrm>
          <a:prstGeom prst="line">
            <a:avLst/>
          </a:prstGeom>
          <a:ln w="114300">
            <a:solidFill>
              <a:srgbClr val="004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94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 cap="none" spc="0">
          <a:ln w="22225">
            <a:solidFill>
              <a:srgbClr val="004989"/>
            </a:solidFill>
            <a:prstDash val="solid"/>
          </a:ln>
          <a:solidFill>
            <a:srgbClr val="004989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00" kern="1200">
          <a:solidFill>
            <a:srgbClr val="A5002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inyurl.com/QACOM41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hyperlink" Target="https://tinyurl.com/QAUL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DA88C-0D83-AC0B-F527-87F45F8E8E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COM410</a:t>
            </a:r>
            <a:br>
              <a:rPr lang="en-GB" dirty="0"/>
            </a:br>
            <a:r>
              <a:rPr lang="en-GB" dirty="0"/>
              <a:t>Programming in Practice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93D2D4-02A3-0FDC-93EB-93D94B8D04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ADT Bag</a:t>
            </a:r>
          </a:p>
        </p:txBody>
      </p:sp>
    </p:spTree>
    <p:extLst>
      <p:ext uri="{BB962C8B-B14F-4D97-AF65-F5344CB8AC3E}">
        <p14:creationId xmlns:p14="http://schemas.microsoft.com/office/powerpoint/2010/main" val="212201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E49C-A33D-E21D-5F7A-ED768672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Class Variables (Optional, Multiple)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2F4E5-07D4-18F5-9F2A-3FFF248AA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252686"/>
            <a:ext cx="11481847" cy="1892932"/>
          </a:xfrm>
        </p:spPr>
        <p:txBody>
          <a:bodyPr/>
          <a:lstStyle/>
          <a:p>
            <a:r>
              <a:rPr lang="en-GB" dirty="0"/>
              <a:t>Instance Variables (defined within the class but outside methods) store object data.</a:t>
            </a:r>
          </a:p>
          <a:p>
            <a:r>
              <a:rPr lang="en-GB" dirty="0"/>
              <a:t>Can be multiple depending on class design.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CB982-1F6D-D42E-A66D-3DD81494D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410" y="1396003"/>
            <a:ext cx="8874130" cy="2711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55259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FACD6-3C1B-A0FA-85D2-85BDB5DA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Access Modifiers for Class Variables in Java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FE7D5D4-1B80-5C69-784E-371D098345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0701330"/>
              </p:ext>
            </p:extLst>
          </p:nvPr>
        </p:nvGraphicFramePr>
        <p:xfrm>
          <a:off x="361950" y="2438083"/>
          <a:ext cx="11474450" cy="1981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773136">
                  <a:extLst>
                    <a:ext uri="{9D8B030D-6E8A-4147-A177-3AD203B41FA5}">
                      <a16:colId xmlns:a16="http://schemas.microsoft.com/office/drawing/2014/main" val="192403376"/>
                    </a:ext>
                  </a:extLst>
                </a:gridCol>
                <a:gridCol w="8701314">
                  <a:extLst>
                    <a:ext uri="{9D8B030D-6E8A-4147-A177-3AD203B41FA5}">
                      <a16:colId xmlns:a16="http://schemas.microsoft.com/office/drawing/2014/main" val="354949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Modifier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Access Level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64903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Accessible </a:t>
                      </a:r>
                      <a:r>
                        <a:rPr lang="en-GB" sz="2000" b="1"/>
                        <a:t>only within the same class</a:t>
                      </a:r>
                      <a:r>
                        <a:rPr lang="en-GB" sz="2000"/>
                        <a:t> (Recommended for encapsulation).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7272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default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Accessible </a:t>
                      </a:r>
                      <a:r>
                        <a:rPr lang="en-GB" sz="2000" b="1"/>
                        <a:t>within the same package</a:t>
                      </a:r>
                      <a:r>
                        <a:rPr lang="en-GB" sz="2000"/>
                        <a:t> (if no modifier is specified).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7998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Accessible </a:t>
                      </a:r>
                      <a:r>
                        <a:rPr lang="en-GB" sz="2000" b="1"/>
                        <a:t>within the same package</a:t>
                      </a:r>
                      <a:r>
                        <a:rPr lang="en-GB" sz="2000"/>
                        <a:t> and by </a:t>
                      </a:r>
                      <a:r>
                        <a:rPr lang="en-GB" sz="2000" b="1"/>
                        <a:t>subclasses</a:t>
                      </a:r>
                      <a:r>
                        <a:rPr lang="en-GB" sz="2000"/>
                        <a:t> in other packages.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0204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Accessible </a:t>
                      </a:r>
                      <a:r>
                        <a:rPr lang="en-GB" sz="2000" b="1" dirty="0"/>
                        <a:t>from anywhere</a:t>
                      </a:r>
                      <a:r>
                        <a:rPr lang="en-GB" sz="2000" dirty="0"/>
                        <a:t> in the program.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605821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320237CF-30E5-B3D0-F25E-F1A678188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572" y="1538248"/>
            <a:ext cx="100438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variables in Java can have 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four types of access modifiers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2881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82D3-766B-2A11-D00F-ED3B4B3AF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6. Constructor (Optional, Once per object creation)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A0849-E1E4-4F4E-061C-D02E67F13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576072"/>
            <a:ext cx="11481847" cy="2569546"/>
          </a:xfrm>
        </p:spPr>
        <p:txBody>
          <a:bodyPr/>
          <a:lstStyle/>
          <a:p>
            <a:r>
              <a:rPr lang="en-GB" dirty="0"/>
              <a:t>A constructor is a special method in Java used to initialize objects when they are created. It has the same name as the class and does not have a return type (not even void).</a:t>
            </a:r>
          </a:p>
          <a:p>
            <a:r>
              <a:rPr lang="en-GB" dirty="0"/>
              <a:t>A special method used to initialize objects.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94E3F-B36E-6B32-3EBB-AFF512569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77" y="1431482"/>
            <a:ext cx="10361066" cy="18606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673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4551-C449-809B-E0DD-75B8F5C5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Rules for Writing a Constructor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B65AE1-ED48-2D01-CF4D-4146A01FB7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2103541"/>
              </p:ext>
            </p:extLst>
          </p:nvPr>
        </p:nvGraphicFramePr>
        <p:xfrm>
          <a:off x="358775" y="1294901"/>
          <a:ext cx="11474450" cy="499872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6231267">
                  <a:extLst>
                    <a:ext uri="{9D8B030D-6E8A-4147-A177-3AD203B41FA5}">
                      <a16:colId xmlns:a16="http://schemas.microsoft.com/office/drawing/2014/main" val="591440677"/>
                    </a:ext>
                  </a:extLst>
                </a:gridCol>
                <a:gridCol w="5243183">
                  <a:extLst>
                    <a:ext uri="{9D8B030D-6E8A-4147-A177-3AD203B41FA5}">
                      <a16:colId xmlns:a16="http://schemas.microsoft.com/office/drawing/2014/main" val="3384042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sz="2000"/>
                        <a:t>Rule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92817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 dirty="0"/>
                        <a:t>1. The constructor name must match the class name.</a:t>
                      </a:r>
                      <a:endParaRPr lang="en-GB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Ensures Java knows it’s a constructor.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64688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2. A constructor has no return type (not even void).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Unlike regular methods, it doesn’t return anything.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104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3. A class can have multiple constructors (Constructor Overloading).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Different parameter lists allow different ways of initializing objects.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5576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4. If no constructor is defined, Java provides a default constructor.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The compiler adds an empty constructor if none is provided.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3277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5. A constructor can use the this keyword to refer to the current object.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Helps differentiate between instance variables and parameters.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58107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6. The this() method can be used to call another constructor from the same class.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/>
                        <a:t>Useful for constructor chaining.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792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2000" b="1"/>
                        <a:t>7. A constructor is called automatically when an object is created.</a:t>
                      </a:r>
                      <a:endParaRPr lang="en-GB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000" dirty="0"/>
                        <a:t>No need to call it manually.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83677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44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D2F21-5D49-92BA-84B4-7CD903C25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7. Methods/Behaviours (Mandatory, Multiple)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8506A-FE99-237B-6BD6-A75EEB2A1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773715"/>
            <a:ext cx="11481847" cy="2371904"/>
          </a:xfrm>
        </p:spPr>
        <p:txBody>
          <a:bodyPr/>
          <a:lstStyle/>
          <a:p>
            <a:r>
              <a:rPr lang="en-GB" dirty="0"/>
              <a:t>Defines behaviours of the class.</a:t>
            </a:r>
          </a:p>
          <a:p>
            <a:r>
              <a:rPr lang="en-GB" dirty="0"/>
              <a:t>Must have at least one method apart from constructors.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320E4F-656B-D597-154D-597906E7B6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23" y="1380919"/>
            <a:ext cx="9812896" cy="1870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25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0591-6E73-20B0-AE8B-A25106AED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8. Main Method (Mandatory for execution, Once per executable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F4A9-7504-E8B5-E117-FF815231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078515"/>
            <a:ext cx="11481847" cy="2067104"/>
          </a:xfrm>
        </p:spPr>
        <p:txBody>
          <a:bodyPr/>
          <a:lstStyle/>
          <a:p>
            <a:r>
              <a:rPr lang="en-GB" dirty="0"/>
              <a:t>Serves as the entry point for Java applications.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D6C2DF-E167-853F-4C2F-9F07C2467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03" y="1330379"/>
            <a:ext cx="10311633" cy="2356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9005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5C36-1821-FC2C-BE7D-2A3A4E8B6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9. Local Variables (</a:t>
            </a:r>
            <a:r>
              <a:rPr lang="fr-FR" dirty="0" err="1"/>
              <a:t>Optional</a:t>
            </a:r>
            <a:r>
              <a:rPr lang="fr-FR" dirty="0"/>
              <a:t>, Multiple)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54373-26B9-D318-4907-2FECE1AFF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064000"/>
            <a:ext cx="11481847" cy="2081618"/>
          </a:xfrm>
        </p:spPr>
        <p:txBody>
          <a:bodyPr/>
          <a:lstStyle/>
          <a:p>
            <a:r>
              <a:rPr lang="en-GB" dirty="0"/>
              <a:t>Defined inside methods and exist only within their scope.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9DADFB-F5AB-2F4E-9E2B-A49D5463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236" y="1147552"/>
            <a:ext cx="9552152" cy="23939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6755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F4D3F-7CDB-6B03-2FE5-52F0C4CA6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49C860-2504-DF9F-4772-2C4F99EACF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 anchor="ctr">
            <a:normAutofit/>
          </a:bodyPr>
          <a:lstStyle/>
          <a:p>
            <a:pPr marL="0" indent="0" algn="ctr">
              <a:buNone/>
            </a:pPr>
            <a:r>
              <a:rPr lang="en-GB" sz="3600" b="1" dirty="0"/>
              <a:t>ADT Bag</a:t>
            </a:r>
          </a:p>
        </p:txBody>
      </p:sp>
    </p:spTree>
    <p:extLst>
      <p:ext uri="{BB962C8B-B14F-4D97-AF65-F5344CB8AC3E}">
        <p14:creationId xmlns:p14="http://schemas.microsoft.com/office/powerpoint/2010/main" val="3350027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12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9772-EC1C-87C5-BC01-A918E0D8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Reach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9C24-0566-3BE3-3F27-B14D29DC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1453672"/>
            <a:ext cx="8045552" cy="2261985"/>
          </a:xfrm>
        </p:spPr>
        <p:txBody>
          <a:bodyPr>
            <a:normAutofit lnSpcReduction="10000"/>
          </a:bodyPr>
          <a:lstStyle/>
          <a:p>
            <a:r>
              <a:rPr lang="en-GB" sz="3200" dirty="0"/>
              <a:t>Email: </a:t>
            </a:r>
          </a:p>
          <a:p>
            <a:pPr lvl="1"/>
            <a:r>
              <a:rPr lang="en-GB" sz="3200" dirty="0"/>
              <a:t>serif.salem@qa.com</a:t>
            </a:r>
          </a:p>
          <a:p>
            <a:endParaRPr lang="en-GB" sz="1400" dirty="0"/>
          </a:p>
          <a:p>
            <a:r>
              <a:rPr lang="en-GB" sz="3200" dirty="0"/>
              <a:t>Serif Refined Material (Password: COM410)</a:t>
            </a:r>
          </a:p>
          <a:p>
            <a:pPr lvl="1"/>
            <a:r>
              <a:rPr lang="en-GB" sz="2800" dirty="0"/>
              <a:t> </a:t>
            </a:r>
            <a:r>
              <a:rPr lang="en-GB" sz="2800" dirty="0">
                <a:hlinkClick r:id="rId2"/>
              </a:rPr>
              <a:t>https://tinyurl.com/QACOM410</a:t>
            </a:r>
            <a:endParaRPr lang="en-GB" sz="2800" dirty="0"/>
          </a:p>
          <a:p>
            <a:pPr marL="457200" lvl="1" indent="0">
              <a:buNone/>
            </a:pPr>
            <a:endParaRPr lang="en-GB" sz="2800" dirty="0"/>
          </a:p>
          <a:p>
            <a:endParaRPr lang="en-GB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3EDE6-CF41-7329-4117-CB9128A2114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CD7281-AEA3-4DA8-93A2-354680D3CC02}" type="datetime1">
              <a:rPr lang="en-GB" smtClean="0"/>
              <a:t>03/04/2025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E97C-F727-BC71-B254-2C2E03F6E2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GB"/>
              <a:t>Introduction to SQL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4895-7D91-5B89-FA06-CACB590DB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3C4F4FD-602F-4747-A1A1-25F7C5E27EF8}" type="slidenum">
              <a:rPr lang="en-GB" smtClean="0"/>
              <a:t>2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ACC3F9-949C-F621-C894-C29F024DB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912" y="1453672"/>
            <a:ext cx="2279374" cy="227937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7A61A9-E499-752C-F0F0-9C071458D892}"/>
              </a:ext>
            </a:extLst>
          </p:cNvPr>
          <p:cNvSpPr txBox="1">
            <a:spLocks/>
          </p:cNvSpPr>
          <p:nvPr/>
        </p:nvSpPr>
        <p:spPr>
          <a:xfrm>
            <a:off x="3290191" y="4021776"/>
            <a:ext cx="8277521" cy="2234569"/>
          </a:xfrm>
          <a:prstGeom prst="roundRect">
            <a:avLst>
              <a:gd name="adj" fmla="val 4257"/>
            </a:avLst>
          </a:prstGeom>
          <a:noFill/>
          <a:ln w="28575">
            <a:solidFill>
              <a:schemeClr val="accent5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rgbClr val="A5002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33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  <a:p>
            <a:r>
              <a:rPr lang="en-GB" sz="3600" dirty="0"/>
              <a:t>University Drop Box</a:t>
            </a:r>
          </a:p>
          <a:p>
            <a:pPr lvl="1"/>
            <a:r>
              <a:rPr lang="en-GB" sz="3200" dirty="0">
                <a:hlinkClick r:id="rId4"/>
              </a:rPr>
              <a:t>https://tinyurl.com/QAULSTER</a:t>
            </a:r>
            <a:endParaRPr lang="en-GB" sz="3200" dirty="0"/>
          </a:p>
          <a:p>
            <a:pPr marL="457200" lvl="1" indent="0">
              <a:buNone/>
            </a:pPr>
            <a:endParaRPr lang="en-GB" sz="3200" dirty="0"/>
          </a:p>
          <a:p>
            <a:pPr lvl="1"/>
            <a:endParaRPr lang="en-GB" sz="3200" dirty="0"/>
          </a:p>
          <a:p>
            <a:endParaRPr lang="en-GB" sz="3600" dirty="0"/>
          </a:p>
        </p:txBody>
      </p:sp>
      <p:pic>
        <p:nvPicPr>
          <p:cNvPr id="9" name="Picture 8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DE48E8F0-B9D5-0ED3-F474-466B2C1208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051" y="4021775"/>
            <a:ext cx="2234570" cy="2234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08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76EAA-CD67-4A29-450C-8F142742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typical structure of a Java program 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49EB68-F5CF-5D86-7640-62002D725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740795"/>
              </p:ext>
            </p:extLst>
          </p:nvPr>
        </p:nvGraphicFramePr>
        <p:xfrm>
          <a:off x="489626" y="1413140"/>
          <a:ext cx="11212748" cy="467442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281824">
                  <a:extLst>
                    <a:ext uri="{9D8B030D-6E8A-4147-A177-3AD203B41FA5}">
                      <a16:colId xmlns:a16="http://schemas.microsoft.com/office/drawing/2014/main" val="4023719400"/>
                    </a:ext>
                  </a:extLst>
                </a:gridCol>
                <a:gridCol w="4601029">
                  <a:extLst>
                    <a:ext uri="{9D8B030D-6E8A-4147-A177-3AD203B41FA5}">
                      <a16:colId xmlns:a16="http://schemas.microsoft.com/office/drawing/2014/main" val="54551851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647297921"/>
                    </a:ext>
                  </a:extLst>
                </a:gridCol>
                <a:gridCol w="1891495">
                  <a:extLst>
                    <a:ext uri="{9D8B030D-6E8A-4147-A177-3AD203B41FA5}">
                      <a16:colId xmlns:a16="http://schemas.microsoft.com/office/drawing/2014/main" val="1885359391"/>
                    </a:ext>
                  </a:extLst>
                </a:gridCol>
              </a:tblGrid>
              <a:tr h="300913">
                <a:tc>
                  <a:txBody>
                    <a:bodyPr/>
                    <a:lstStyle/>
                    <a:p>
                      <a:r>
                        <a:rPr lang="en-GB" sz="1800"/>
                        <a:t>Element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Description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Mandatory/Optional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Occurrences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4231269440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Package Declaration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Defines the package for organizing classes.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Once per file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3094643775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Import Statements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Imports built-in or custom classes.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970732920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Comments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Explains code for better readability.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3425219172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Class Definition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Defines the blueprint of the Java class.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Mandatory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Once per class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3292192422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Class Variables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Instance or static variables used in the class.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395723125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Local Variables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Variables declared inside methods.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Optional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220160500"/>
                  </a:ext>
                </a:extLst>
              </a:tr>
              <a:tr h="526599">
                <a:tc>
                  <a:txBody>
                    <a:bodyPr/>
                    <a:lstStyle/>
                    <a:p>
                      <a:r>
                        <a:rPr lang="en-GB" sz="1800" b="1"/>
                        <a:t>Methods/Behaviors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Functions that define actions in the class.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Mandatory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Multiple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4209457819"/>
                  </a:ext>
                </a:extLst>
              </a:tr>
              <a:tr h="300913">
                <a:tc>
                  <a:txBody>
                    <a:bodyPr/>
                    <a:lstStyle/>
                    <a:p>
                      <a:r>
                        <a:rPr lang="en-GB" sz="1800" b="1"/>
                        <a:t>Main Method</a:t>
                      </a:r>
                      <a:endParaRPr lang="en-GB" sz="1800"/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Entry point for execution.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/>
                        <a:t>Mandatory (for execution)</a:t>
                      </a:r>
                    </a:p>
                  </a:txBody>
                  <a:tcPr marL="82634" marR="82634" marT="41317" marB="41317" anchor="ctr"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Once per executable file</a:t>
                      </a:r>
                    </a:p>
                  </a:txBody>
                  <a:tcPr marL="82634" marR="82634" marT="41317" marB="41317" anchor="ctr"/>
                </a:tc>
                <a:extLst>
                  <a:ext uri="{0D108BD9-81ED-4DB2-BD59-A6C34878D82A}">
                    <a16:rowId xmlns:a16="http://schemas.microsoft.com/office/drawing/2014/main" val="231894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3366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190BA-E5FD-8BDC-E82C-2AF7231F6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Package Declaration (Optional, Once per file)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F1482-DD70-8201-ADC1-58A4740DC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265714"/>
            <a:ext cx="11481847" cy="2879904"/>
          </a:xfrm>
        </p:spPr>
        <p:txBody>
          <a:bodyPr>
            <a:normAutofit/>
          </a:bodyPr>
          <a:lstStyle/>
          <a:p>
            <a:r>
              <a:rPr lang="en-GB" dirty="0"/>
              <a:t>Used for organizing related classes.</a:t>
            </a:r>
          </a:p>
          <a:p>
            <a:r>
              <a:rPr lang="en-GB" dirty="0"/>
              <a:t>Optional, but useful in larger projects.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6D03B3-E4B5-9873-5CB0-88D7A80E9CB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029" b="-8033"/>
          <a:stretch/>
        </p:blipFill>
        <p:spPr>
          <a:xfrm>
            <a:off x="632136" y="1688179"/>
            <a:ext cx="10547642" cy="13162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0531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F4455-CAC7-C4CB-3D81-173383FFB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Import Statements (Optional, Multiple)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56DF05-C209-3556-34E1-E8BC83C26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3309257"/>
            <a:ext cx="11481847" cy="2836361"/>
          </a:xfrm>
        </p:spPr>
        <p:txBody>
          <a:bodyPr/>
          <a:lstStyle/>
          <a:p>
            <a:r>
              <a:rPr lang="en-GB" dirty="0"/>
              <a:t>Needed when using external libraries, such as Scanner for input handling.</a:t>
            </a:r>
          </a:p>
          <a:p>
            <a:r>
              <a:rPr lang="en-GB" dirty="0"/>
              <a:t>Can have multiple import statements.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506F9-2F4C-74A8-4E25-0A479B149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657" y="1656427"/>
            <a:ext cx="10091629" cy="12912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38906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84B9-0FF3-1595-7CFB-16EF3EBC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3. </a:t>
            </a:r>
            <a:r>
              <a:rPr lang="fr-FR" dirty="0" err="1"/>
              <a:t>Comments</a:t>
            </a:r>
            <a:r>
              <a:rPr lang="fr-FR" dirty="0"/>
              <a:t> (</a:t>
            </a:r>
            <a:r>
              <a:rPr lang="fr-FR" dirty="0" err="1"/>
              <a:t>Optional</a:t>
            </a:r>
            <a:r>
              <a:rPr lang="fr-FR" dirty="0"/>
              <a:t>, Multiple)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252A3-AC79-79B4-B383-5F62327C7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050993"/>
            <a:ext cx="11481847" cy="2094625"/>
          </a:xfrm>
        </p:spPr>
        <p:txBody>
          <a:bodyPr/>
          <a:lstStyle/>
          <a:p>
            <a:r>
              <a:rPr lang="en-GB" dirty="0"/>
              <a:t>Comments improve readability but are not necessary for execution.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0CC93-D025-4198-F1B2-BCA98B1ED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857" y="1334375"/>
            <a:ext cx="9848044" cy="2236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53491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F37B3-BD5A-46AB-AE2D-8AB22C3C4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Rules for Writing Comments in Java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6EB956-3893-536A-5790-3A04F1273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Comments in Java are used to improve code readability and maintainability. They do not affect the program execution. There are three types of comments in Java: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Single-line comments (//)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Multi-line comments (/* ... */)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en-US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Documentation comments (/** ... */)</a:t>
            </a:r>
            <a:endParaRPr kumimoji="0" lang="en-US" alt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  <a:cs typeface="+mn-cs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745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5E111-8C75-9AED-9A5A-92763BB2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4. Class Definition (Mandatory, Once per class)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E7AB1-C4C9-C6CD-2CF5-C6F94CE7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219" y="4339770"/>
            <a:ext cx="11481847" cy="1805847"/>
          </a:xfrm>
        </p:spPr>
        <p:txBody>
          <a:bodyPr/>
          <a:lstStyle/>
          <a:p>
            <a:r>
              <a:rPr lang="en-GB" dirty="0"/>
              <a:t>Defines the blueprint for objects.</a:t>
            </a:r>
          </a:p>
          <a:p>
            <a:r>
              <a:rPr lang="en-GB" dirty="0"/>
              <a:t>Every Java file must have at least one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AE084-74EF-E9A5-C0E6-15BFDFE39B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1494" y="1365657"/>
            <a:ext cx="8355923" cy="25531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37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88DB5-9B3D-3D54-B1D2-337A7F5B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 Naming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714A2-2DCB-FEE2-BD95-905E1561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✅ A </a:t>
            </a:r>
            <a:r>
              <a:rPr lang="en-GB" b="1" dirty="0"/>
              <a:t>class name must be a valid identifier</a:t>
            </a:r>
            <a:r>
              <a:rPr lang="en-GB" dirty="0"/>
              <a:t> (letters, digits, underscore, and dollar sign only).</a:t>
            </a:r>
            <a:br>
              <a:rPr lang="en-GB" dirty="0"/>
            </a:br>
            <a:r>
              <a:rPr lang="en-GB" dirty="0"/>
              <a:t>✅ A </a:t>
            </a:r>
            <a:r>
              <a:rPr lang="en-GB" b="1" dirty="0"/>
              <a:t>class name should start with a letter</a:t>
            </a:r>
            <a:r>
              <a:rPr lang="en-GB" dirty="0"/>
              <a:t> (not a number or symbol).</a:t>
            </a:r>
            <a:br>
              <a:rPr lang="en-GB" dirty="0"/>
            </a:br>
            <a:r>
              <a:rPr lang="en-GB" dirty="0"/>
              <a:t>✅ The </a:t>
            </a:r>
            <a:r>
              <a:rPr lang="en-GB" b="1" dirty="0"/>
              <a:t>class name should be in </a:t>
            </a:r>
            <a:r>
              <a:rPr lang="en-GB" b="1" dirty="0" err="1"/>
              <a:t>PascalCase</a:t>
            </a:r>
            <a:r>
              <a:rPr lang="en-GB" dirty="0"/>
              <a:t> (capitalize each word).</a:t>
            </a:r>
            <a:br>
              <a:rPr lang="en-GB" dirty="0"/>
            </a:br>
            <a:r>
              <a:rPr lang="en-GB" dirty="0"/>
              <a:t>✅ </a:t>
            </a:r>
            <a:r>
              <a:rPr lang="en-GB" b="1" dirty="0"/>
              <a:t>Class names should be descriptive</a:t>
            </a:r>
            <a:r>
              <a:rPr lang="en-GB" dirty="0"/>
              <a:t> and meaningful.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A844EA-7B34-E41C-61BA-B5508982B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962" y="4019332"/>
            <a:ext cx="8800866" cy="14564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9214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QAHE_Serif 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AHE_Serif 1" id="{812CC974-A2EA-4CCD-8E56-8FDC83583BD1}" vid="{9E2F9208-7F55-4C22-9E9F-38BC6452C1F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QAHE_Serif 1</Template>
  <TotalTime>0</TotalTime>
  <Words>758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QAHE_Serif 1</vt:lpstr>
      <vt:lpstr>COM410 Programming in Practice</vt:lpstr>
      <vt:lpstr>Reach Out</vt:lpstr>
      <vt:lpstr>A typical structure of a Java program  </vt:lpstr>
      <vt:lpstr>1. Package Declaration (Optional, Once per file)</vt:lpstr>
      <vt:lpstr>2. Import Statements (Optional, Multiple)</vt:lpstr>
      <vt:lpstr>3. Comments (Optional, Multiple)</vt:lpstr>
      <vt:lpstr>Rules for Writing Comments in Java</vt:lpstr>
      <vt:lpstr>4. Class Definition (Mandatory, Once per class)</vt:lpstr>
      <vt:lpstr>Class Naming Rules</vt:lpstr>
      <vt:lpstr>5. Class Variables (Optional, Multiple)</vt:lpstr>
      <vt:lpstr>Access Modifiers for Class Variables in Java</vt:lpstr>
      <vt:lpstr>6. Constructor (Optional, Once per object creation)</vt:lpstr>
      <vt:lpstr>Rules for Writing a Constructor</vt:lpstr>
      <vt:lpstr>7. Methods/Behaviours (Mandatory, Multiple)</vt:lpstr>
      <vt:lpstr>8. Main Method (Mandatory for execution, Once per executable file)</vt:lpstr>
      <vt:lpstr>9. Local Variables (Optional, Multiple)</vt:lpstr>
      <vt:lpstr>Practice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Serif Salem</dc:creator>
  <cp:lastModifiedBy>Salem, Serif</cp:lastModifiedBy>
  <cp:revision>11</cp:revision>
  <dcterms:created xsi:type="dcterms:W3CDTF">2025-02-02T23:48:18Z</dcterms:created>
  <dcterms:modified xsi:type="dcterms:W3CDTF">2025-04-03T03:11:33Z</dcterms:modified>
</cp:coreProperties>
</file>