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257" r:id="rId4"/>
    <p:sldId id="372" r:id="rId5"/>
    <p:sldId id="373" r:id="rId6"/>
    <p:sldId id="374" r:id="rId7"/>
    <p:sldId id="375" r:id="rId8"/>
    <p:sldId id="382" r:id="rId9"/>
    <p:sldId id="376" r:id="rId10"/>
    <p:sldId id="383" r:id="rId11"/>
    <p:sldId id="377" r:id="rId12"/>
    <p:sldId id="384" r:id="rId13"/>
    <p:sldId id="378" r:id="rId14"/>
    <p:sldId id="385" r:id="rId15"/>
    <p:sldId id="379" r:id="rId16"/>
    <p:sldId id="380" r:id="rId17"/>
    <p:sldId id="381" r:id="rId18"/>
    <p:sldId id="386" r:id="rId19"/>
    <p:sldId id="3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BD88D491-9570-49C0-9B34-FF5E7E023F1B}"/>
    <pc:docChg chg="addSld modSld">
      <pc:chgData name="Salem, Serif" userId="0cc31d79-1f26-4d22-b02f-92a0f21316ff" providerId="ADAL" clId="{BD88D491-9570-49C0-9B34-FF5E7E023F1B}" dt="2025-03-08T13:37:10.633" v="26" actId="20577"/>
      <pc:docMkLst>
        <pc:docMk/>
      </pc:docMkLst>
      <pc:sldChg chg="modSp mod">
        <pc:chgData name="Salem, Serif" userId="0cc31d79-1f26-4d22-b02f-92a0f21316ff" providerId="ADAL" clId="{BD88D491-9570-49C0-9B34-FF5E7E023F1B}" dt="2025-03-08T13:37:10.633" v="26" actId="20577"/>
        <pc:sldMkLst>
          <pc:docMk/>
          <pc:sldMk cId="1538906476" sldId="374"/>
        </pc:sldMkLst>
        <pc:spChg chg="mod">
          <ac:chgData name="Salem, Serif" userId="0cc31d79-1f26-4d22-b02f-92a0f21316ff" providerId="ADAL" clId="{BD88D491-9570-49C0-9B34-FF5E7E023F1B}" dt="2025-03-08T13:37:10.633" v="26" actId="20577"/>
          <ac:spMkLst>
            <pc:docMk/>
            <pc:sldMk cId="1538906476" sldId="374"/>
            <ac:spMk id="2" creationId="{03BF4455-CAC7-C4CB-3D81-173383FFB19D}"/>
          </ac:spMkLst>
        </pc:spChg>
      </pc:sldChg>
      <pc:sldChg chg="modSp new mod">
        <pc:chgData name="Salem, Serif" userId="0cc31d79-1f26-4d22-b02f-92a0f21316ff" providerId="ADAL" clId="{BD88D491-9570-49C0-9B34-FF5E7E023F1B}" dt="2025-02-21T17:57:06.411" v="23" actId="242"/>
        <pc:sldMkLst>
          <pc:docMk/>
          <pc:sldMk cId="3350027597" sldId="386"/>
        </pc:sldMkLst>
        <pc:spChg chg="mod">
          <ac:chgData name="Salem, Serif" userId="0cc31d79-1f26-4d22-b02f-92a0f21316ff" providerId="ADAL" clId="{BD88D491-9570-49C0-9B34-FF5E7E023F1B}" dt="2025-02-21T17:56:29.025" v="8" actId="20577"/>
          <ac:spMkLst>
            <pc:docMk/>
            <pc:sldMk cId="3350027597" sldId="386"/>
            <ac:spMk id="2" creationId="{3E1F4D3F-7CDB-6B03-2FE5-52F0C4CA6BEB}"/>
          </ac:spMkLst>
        </pc:spChg>
        <pc:spChg chg="mod">
          <ac:chgData name="Salem, Serif" userId="0cc31d79-1f26-4d22-b02f-92a0f21316ff" providerId="ADAL" clId="{BD88D491-9570-49C0-9B34-FF5E7E023F1B}" dt="2025-02-21T17:57:06.411" v="23" actId="242"/>
          <ac:spMkLst>
            <pc:docMk/>
            <pc:sldMk cId="3350027597" sldId="386"/>
            <ac:spMk id="3" creationId="{8C49C860-2504-DF9F-4772-2C4F99EACF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4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08/03/2025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08/03/2025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2651"/>
            <a:ext cx="9774609" cy="934901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9D5FEE-F4AC-D64A-9EE2-89DD7CCA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393EEE6-4776-4CA0-327C-20EA207E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A5CBAF8-A692-5C02-839C-FF3935C6D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72C2287-FCA7-554F-2D16-2C368E70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81856"/>
            <a:ext cx="9773275" cy="977093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573" y="1510925"/>
            <a:ext cx="1607235" cy="90156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5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26895"/>
            <a:ext cx="11481847" cy="953319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1E0A-77C4-1AD7-B772-75D78258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D74DB-0F6F-95A9-54E0-CB9047887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D49354-EC09-92BC-EDA1-7F010B0C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9582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99249"/>
            <a:ext cx="9886891" cy="959700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360963"/>
            <a:ext cx="11475562" cy="4709331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245110" y="242149"/>
            <a:ext cx="1518919" cy="8724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A500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nyurl.com/QACOM4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tinyurl.com/QAUL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88C-0D83-AC0B-F527-87F45F8E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</a:t>
            </a:r>
            <a:br>
              <a:rPr lang="en-GB" dirty="0"/>
            </a:br>
            <a:r>
              <a:rPr lang="en-GB" dirty="0"/>
              <a:t>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D2D4-02A3-0FDC-93EB-93D94B8D0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4 </a:t>
            </a:r>
          </a:p>
        </p:txBody>
      </p:sp>
    </p:spTree>
    <p:extLst>
      <p:ext uri="{BB962C8B-B14F-4D97-AF65-F5344CB8AC3E}">
        <p14:creationId xmlns:p14="http://schemas.microsoft.com/office/powerpoint/2010/main" val="21220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8DB5-9B3D-3D54-B1D2-337A7F5B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14A2-2DCB-FEE2-BD95-905E1561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✅ A </a:t>
            </a:r>
            <a:r>
              <a:rPr lang="en-GB" b="1" dirty="0"/>
              <a:t>class name must be a valid identifier</a:t>
            </a:r>
            <a:r>
              <a:rPr lang="en-GB" dirty="0"/>
              <a:t> (letters, digits, underscore, and dollar sign only).</a:t>
            </a:r>
            <a:br>
              <a:rPr lang="en-GB" dirty="0"/>
            </a:br>
            <a:r>
              <a:rPr lang="en-GB" dirty="0"/>
              <a:t>✅ A </a:t>
            </a:r>
            <a:r>
              <a:rPr lang="en-GB" b="1" dirty="0"/>
              <a:t>class name should start with a letter</a:t>
            </a:r>
            <a:r>
              <a:rPr lang="en-GB" dirty="0"/>
              <a:t> (not a number or symbol).</a:t>
            </a:r>
            <a:br>
              <a:rPr lang="en-GB" dirty="0"/>
            </a:br>
            <a:r>
              <a:rPr lang="en-GB" dirty="0"/>
              <a:t>✅ The </a:t>
            </a:r>
            <a:r>
              <a:rPr lang="en-GB" b="1" dirty="0"/>
              <a:t>class name should be in </a:t>
            </a:r>
            <a:r>
              <a:rPr lang="en-GB" b="1" dirty="0" err="1"/>
              <a:t>PascalCase</a:t>
            </a:r>
            <a:r>
              <a:rPr lang="en-GB" dirty="0"/>
              <a:t> (capitalize each word).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Class names should be descriptive</a:t>
            </a:r>
            <a:r>
              <a:rPr lang="en-GB" dirty="0"/>
              <a:t> and meaningful.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844EA-7B34-E41C-61BA-B5508982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62" y="4019332"/>
            <a:ext cx="8800866" cy="1456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21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49C-A33D-E21D-5F7A-ED768672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Class Variables (Optional, Multiple)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F4E5-07D4-18F5-9F2A-3FFF248A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252686"/>
            <a:ext cx="11481847" cy="1892932"/>
          </a:xfrm>
        </p:spPr>
        <p:txBody>
          <a:bodyPr/>
          <a:lstStyle/>
          <a:p>
            <a:r>
              <a:rPr lang="en-GB" dirty="0"/>
              <a:t>Instance Variables (defined within the class but outside methods) store object data.</a:t>
            </a:r>
          </a:p>
          <a:p>
            <a:r>
              <a:rPr lang="en-GB" dirty="0"/>
              <a:t>Can be multiple depending on class design.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CB982-1F6D-D42E-A66D-3DD81494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10" y="1396003"/>
            <a:ext cx="8874130" cy="2711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25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ACD6-3C1B-A0FA-85D2-85BDB5D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 for Class Variables in Java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7D5D4-1B80-5C69-784E-371D09834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701330"/>
              </p:ext>
            </p:extLst>
          </p:nvPr>
        </p:nvGraphicFramePr>
        <p:xfrm>
          <a:off x="361950" y="2438083"/>
          <a:ext cx="11474450" cy="198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73136">
                  <a:extLst>
                    <a:ext uri="{9D8B030D-6E8A-4147-A177-3AD203B41FA5}">
                      <a16:colId xmlns:a16="http://schemas.microsoft.com/office/drawing/2014/main" val="192403376"/>
                    </a:ext>
                  </a:extLst>
                </a:gridCol>
                <a:gridCol w="8701314">
                  <a:extLst>
                    <a:ext uri="{9D8B030D-6E8A-4147-A177-3AD203B41FA5}">
                      <a16:colId xmlns:a16="http://schemas.microsoft.com/office/drawing/2014/main" val="35494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Access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9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Accessible </a:t>
                      </a:r>
                      <a:r>
                        <a:rPr lang="en-GB" sz="2000" b="1"/>
                        <a:t>only within the same class</a:t>
                      </a:r>
                      <a:r>
                        <a:rPr lang="en-GB" sz="2000"/>
                        <a:t> (Recommended for encapsulation).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72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Accessible </a:t>
                      </a:r>
                      <a:r>
                        <a:rPr lang="en-GB" sz="2000" b="1"/>
                        <a:t>within the same package</a:t>
                      </a:r>
                      <a:r>
                        <a:rPr lang="en-GB" sz="2000"/>
                        <a:t> (if no modifier is specified).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99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Accessible </a:t>
                      </a:r>
                      <a:r>
                        <a:rPr lang="en-GB" sz="2000" b="1"/>
                        <a:t>within the same package</a:t>
                      </a:r>
                      <a:r>
                        <a:rPr lang="en-GB" sz="2000"/>
                        <a:t> and by </a:t>
                      </a:r>
                      <a:r>
                        <a:rPr lang="en-GB" sz="2000" b="1"/>
                        <a:t>subclasses</a:t>
                      </a:r>
                      <a:r>
                        <a:rPr lang="en-GB" sz="2000"/>
                        <a:t> in other packages.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20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Accessible </a:t>
                      </a:r>
                      <a:r>
                        <a:rPr lang="en-GB" sz="2000" b="1" dirty="0"/>
                        <a:t>from anywhere</a:t>
                      </a:r>
                      <a:r>
                        <a:rPr lang="en-GB" sz="2000" dirty="0"/>
                        <a:t> in the program.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582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20237CF-30E5-B3D0-F25E-F1A67818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2" y="1538248"/>
            <a:ext cx="100438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variables in Java can have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types of access modifiers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288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D3-766B-2A11-D00F-ED3B4B3A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6. Constructor (Optional, Once per object 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0849-E1E4-4F4E-061C-D02E67F1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576072"/>
            <a:ext cx="11481847" cy="2569546"/>
          </a:xfrm>
        </p:spPr>
        <p:txBody>
          <a:bodyPr/>
          <a:lstStyle/>
          <a:p>
            <a:r>
              <a:rPr lang="en-GB" dirty="0"/>
              <a:t>A constructor is a special method in Java used to initialize objects when they are created. It has the same name as the class and does not have a return type (not even void).</a:t>
            </a:r>
          </a:p>
          <a:p>
            <a:r>
              <a:rPr lang="en-GB" dirty="0"/>
              <a:t>A special method used to initialize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94E3F-B36E-6B32-3EBB-AFF51256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77" y="1431482"/>
            <a:ext cx="10361066" cy="1860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7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4551-C449-809B-E0DD-75B8F5C5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Rules for Writing a Constructor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B65AE1-ED48-2D01-CF4D-4146A01FB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103541"/>
              </p:ext>
            </p:extLst>
          </p:nvPr>
        </p:nvGraphicFramePr>
        <p:xfrm>
          <a:off x="358775" y="1294901"/>
          <a:ext cx="11474450" cy="4998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31267">
                  <a:extLst>
                    <a:ext uri="{9D8B030D-6E8A-4147-A177-3AD203B41FA5}">
                      <a16:colId xmlns:a16="http://schemas.microsoft.com/office/drawing/2014/main" val="591440677"/>
                    </a:ext>
                  </a:extLst>
                </a:gridCol>
                <a:gridCol w="5243183">
                  <a:extLst>
                    <a:ext uri="{9D8B030D-6E8A-4147-A177-3AD203B41FA5}">
                      <a16:colId xmlns:a16="http://schemas.microsoft.com/office/drawing/2014/main" val="3384042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Rule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281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1. The constructor name must match the class name.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Ensures Java knows it’s a constructor.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46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2. A constructor has no return type (not even void).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Unlike regular methods, it doesn’t return anything.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04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3. A class can have multiple constructors (Constructor Overloading).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Different parameter lists allow different ways of initializing objects.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57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4. If no constructor is defined, Java provides a default constructor.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The compiler adds an empty constructor if none is provided.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27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5. A constructor can use the this keyword to refer to the current object.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Helps differentiate between instance variables and parameters.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81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6. The this() method can be used to call another constructor from the same class.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Useful for constructor chaining.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2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7. A constructor is called automatically when an object is created.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 need to call it manually.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36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4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2F21-5D49-92BA-84B4-7CD903C2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7. Methods/Behaviours (Mandatory, Multiple)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506A-FE99-237B-6BD6-A75EEB2A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773715"/>
            <a:ext cx="11481847" cy="2371904"/>
          </a:xfrm>
        </p:spPr>
        <p:txBody>
          <a:bodyPr/>
          <a:lstStyle/>
          <a:p>
            <a:r>
              <a:rPr lang="en-GB" dirty="0"/>
              <a:t>Defines behaviours of the class.</a:t>
            </a:r>
          </a:p>
          <a:p>
            <a:r>
              <a:rPr lang="en-GB" dirty="0"/>
              <a:t>Must have at least one method apart from constructors.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20E4F-656B-D597-154D-597906E7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23" y="1380919"/>
            <a:ext cx="9812896" cy="187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2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0591-6E73-20B0-AE8B-A25106AE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8. Main Method (Mandatory for execution, Once per executable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4A9-7504-E8B5-E117-FF815231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078515"/>
            <a:ext cx="11481847" cy="2067104"/>
          </a:xfrm>
        </p:spPr>
        <p:txBody>
          <a:bodyPr/>
          <a:lstStyle/>
          <a:p>
            <a:r>
              <a:rPr lang="en-GB" dirty="0"/>
              <a:t>Serves as the entry point for Java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6C2DF-E167-853F-4C2F-9F07C246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03" y="1330379"/>
            <a:ext cx="10311633" cy="235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0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5C36-1821-FC2C-BE7D-2A3A4E8B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9. Local Variables (</a:t>
            </a:r>
            <a:r>
              <a:rPr lang="fr-FR" dirty="0" err="1"/>
              <a:t>Optional</a:t>
            </a:r>
            <a:r>
              <a:rPr lang="fr-FR" dirty="0"/>
              <a:t>, Multiple)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4373-26B9-D318-4907-2FECE1AF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064000"/>
            <a:ext cx="11481847" cy="2081618"/>
          </a:xfrm>
        </p:spPr>
        <p:txBody>
          <a:bodyPr/>
          <a:lstStyle/>
          <a:p>
            <a:r>
              <a:rPr lang="en-GB" dirty="0"/>
              <a:t>Defined inside methods and exist only within their scope.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DADFB-F5AB-2F4E-9E2B-A49D5463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6" y="1147552"/>
            <a:ext cx="9552152" cy="239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7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4D3F-7CDB-6B03-2FE5-52F0C4CA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C860-2504-DF9F-4772-2C4F99EA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GB" sz="3600" b="1" dirty="0"/>
              <a:t>ADT Bag</a:t>
            </a:r>
          </a:p>
        </p:txBody>
      </p:sp>
    </p:spTree>
    <p:extLst>
      <p:ext uri="{BB962C8B-B14F-4D97-AF65-F5344CB8AC3E}">
        <p14:creationId xmlns:p14="http://schemas.microsoft.com/office/powerpoint/2010/main" val="33500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53672"/>
            <a:ext cx="8045552" cy="2261985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/>
              <a:t>serif.salem@qa.com</a:t>
            </a:r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EDE6-CF41-7329-4117-CB9128A21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CD7281-AEA3-4DA8-93A2-354680D3CC02}" type="datetime1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E97C-F727-BC71-B254-2C2E03F6E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Introduction to 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7A61A9-E499-752C-F0F0-9C071458D892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4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DE48E8F0-B9D5-0ED3-F474-466B2C120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C584-9D2D-E879-B14D-44BC5BBA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2651"/>
            <a:ext cx="9774609" cy="934901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8A06-FA4C-8DBA-7433-2496DB5E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40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6EAA-CD67-4A29-450C-8F14274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typical structure of a Java program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49EB68-F5CF-5D86-7640-62002D725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40795"/>
              </p:ext>
            </p:extLst>
          </p:nvPr>
        </p:nvGraphicFramePr>
        <p:xfrm>
          <a:off x="489626" y="1413140"/>
          <a:ext cx="11212748" cy="467442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81824">
                  <a:extLst>
                    <a:ext uri="{9D8B030D-6E8A-4147-A177-3AD203B41FA5}">
                      <a16:colId xmlns:a16="http://schemas.microsoft.com/office/drawing/2014/main" val="4023719400"/>
                    </a:ext>
                  </a:extLst>
                </a:gridCol>
                <a:gridCol w="4601029">
                  <a:extLst>
                    <a:ext uri="{9D8B030D-6E8A-4147-A177-3AD203B41FA5}">
                      <a16:colId xmlns:a16="http://schemas.microsoft.com/office/drawing/2014/main" val="5455185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7297921"/>
                    </a:ext>
                  </a:extLst>
                </a:gridCol>
                <a:gridCol w="1891495">
                  <a:extLst>
                    <a:ext uri="{9D8B030D-6E8A-4147-A177-3AD203B41FA5}">
                      <a16:colId xmlns:a16="http://schemas.microsoft.com/office/drawing/2014/main" val="1885359391"/>
                    </a:ext>
                  </a:extLst>
                </a:gridCol>
              </a:tblGrid>
              <a:tr h="300913">
                <a:tc>
                  <a:txBody>
                    <a:bodyPr/>
                    <a:lstStyle/>
                    <a:p>
                      <a:r>
                        <a:rPr lang="en-GB" sz="1800"/>
                        <a:t>Element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Description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Mandatory/Optional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Occurrences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4231269440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Package Declaration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Defines the package for organizing classes.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Once per file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3094643775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Import Statements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Imports built-in or custom classes.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970732920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Comments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Explains code for better readability.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3425219172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Class Definition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Defines the blueprint of the Java class.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Mandatory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Once per class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3292192422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Class Variables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Instance or static variables used in the class.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395723125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Local Variables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Variables declared inside methods.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220160500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Methods/Behaviors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Functions that define actions in the class.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Mandatory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4209457819"/>
                  </a:ext>
                </a:extLst>
              </a:tr>
              <a:tr h="300913">
                <a:tc>
                  <a:txBody>
                    <a:bodyPr/>
                    <a:lstStyle/>
                    <a:p>
                      <a:r>
                        <a:rPr lang="en-GB" sz="1800" b="1"/>
                        <a:t>Main Method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Entry point for execution.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Mandatory (for execution)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Once per executable file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231894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3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0BA-E5FD-8BDC-E82C-2AF7231F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Package Declaration (Optional, Once per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1482-DD70-8201-ADC1-58A4740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265714"/>
            <a:ext cx="11481847" cy="2879904"/>
          </a:xfrm>
        </p:spPr>
        <p:txBody>
          <a:bodyPr>
            <a:normAutofit/>
          </a:bodyPr>
          <a:lstStyle/>
          <a:p>
            <a:r>
              <a:rPr lang="en-GB" dirty="0"/>
              <a:t>Used for organizing related classes.</a:t>
            </a:r>
          </a:p>
          <a:p>
            <a:r>
              <a:rPr lang="en-GB" dirty="0"/>
              <a:t>Optional, but useful in larger projects.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D03B3-E4B5-9873-5CB0-88D7A80E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029" b="-8033"/>
          <a:stretch/>
        </p:blipFill>
        <p:spPr>
          <a:xfrm>
            <a:off x="632136" y="1688179"/>
            <a:ext cx="10547642" cy="1316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053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4455-CAC7-C4CB-3D81-173383FF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Import Statements (Optional, Multiple)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DF05-C209-3556-34E1-E8BC83C2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309257"/>
            <a:ext cx="11481847" cy="2836361"/>
          </a:xfrm>
        </p:spPr>
        <p:txBody>
          <a:bodyPr/>
          <a:lstStyle/>
          <a:p>
            <a:r>
              <a:rPr lang="en-GB" dirty="0"/>
              <a:t>Needed when using external libraries, such as Scanner for input handling.</a:t>
            </a:r>
          </a:p>
          <a:p>
            <a:r>
              <a:rPr lang="en-GB" dirty="0"/>
              <a:t>Can have multiple import statements.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506F9-2F4C-74A8-4E25-0A479B14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57" y="1656427"/>
            <a:ext cx="10091629" cy="1291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9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84B9-0FF3-1595-7CFB-16EF3EBC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Comments</a:t>
            </a:r>
            <a:r>
              <a:rPr lang="fr-FR" dirty="0"/>
              <a:t> (</a:t>
            </a:r>
            <a:r>
              <a:rPr lang="fr-FR" dirty="0" err="1"/>
              <a:t>Optional</a:t>
            </a:r>
            <a:r>
              <a:rPr lang="fr-FR" dirty="0"/>
              <a:t>, Multiple)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52A3-AC79-79B4-B383-5F62327C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050993"/>
            <a:ext cx="11481847" cy="2094625"/>
          </a:xfrm>
        </p:spPr>
        <p:txBody>
          <a:bodyPr/>
          <a:lstStyle/>
          <a:p>
            <a:r>
              <a:rPr lang="en-GB" dirty="0"/>
              <a:t>Comments improve readability but are not necessary for execution.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0CC93-D025-4198-F1B2-BCA98B1E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57" y="1334375"/>
            <a:ext cx="9848044" cy="2236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4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F37B3-BD5A-46AB-AE2D-8AB22C3C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Rules for Writing Comments in Java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EB956-3893-536A-5790-3A04F127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Comments in Java are used to improve code readability and maintainability. They do not affect the program execution. There are three types of comments in 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Single-line comments (//)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Multi-line comments (/* ... */)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Documentation comments (/** ... */)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4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E111-8C75-9AED-9A5A-92763BB2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 Class Definition (Mandatory, Once per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7AB1-C4C9-C6CD-2CF5-C6F94CE7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339770"/>
            <a:ext cx="11481847" cy="1805847"/>
          </a:xfrm>
        </p:spPr>
        <p:txBody>
          <a:bodyPr/>
          <a:lstStyle/>
          <a:p>
            <a:r>
              <a:rPr lang="en-GB" dirty="0"/>
              <a:t>Defines the blueprint for objects.</a:t>
            </a:r>
          </a:p>
          <a:p>
            <a:r>
              <a:rPr lang="en-GB" dirty="0"/>
              <a:t>Every Java file must have at least one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E084-74EF-E9A5-C0E6-15BFDFE3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94" y="1365657"/>
            <a:ext cx="8355923" cy="2553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7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AHE_Serif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1" id="{812CC974-A2EA-4CCD-8E56-8FDC83583BD1}" vid="{9E2F9208-7F55-4C22-9E9F-38BC6452C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QAHE_Serif 1</Template>
  <TotalTime>0</TotalTime>
  <Words>759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QAHE_Serif 1</vt:lpstr>
      <vt:lpstr>COM410 Programming in Practice</vt:lpstr>
      <vt:lpstr>Reach Out</vt:lpstr>
      <vt:lpstr>Content</vt:lpstr>
      <vt:lpstr>A typical structure of a Java program  </vt:lpstr>
      <vt:lpstr>1. Package Declaration (Optional, Once per file)</vt:lpstr>
      <vt:lpstr>2. Import Statements (Optional, Multiple)</vt:lpstr>
      <vt:lpstr>3. Comments (Optional, Multiple)</vt:lpstr>
      <vt:lpstr>Rules for Writing Comments in Java</vt:lpstr>
      <vt:lpstr>4. Class Definition (Mandatory, Once per class)</vt:lpstr>
      <vt:lpstr>Class Naming Rules</vt:lpstr>
      <vt:lpstr>5. Class Variables (Optional, Multiple)</vt:lpstr>
      <vt:lpstr>Access Modifiers for Class Variables in Java</vt:lpstr>
      <vt:lpstr>6. Constructor (Optional, Once per object creation)</vt:lpstr>
      <vt:lpstr>Rules for Writing a Constructor</vt:lpstr>
      <vt:lpstr>7. Methods/Behaviours (Mandatory, Multiple)</vt:lpstr>
      <vt:lpstr>8. Main Method (Mandatory for execution, Once per executable file)</vt:lpstr>
      <vt:lpstr>9. Local Variables (Optional, Multiple)</vt:lpstr>
      <vt:lpstr>Practice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11</cp:revision>
  <dcterms:created xsi:type="dcterms:W3CDTF">2025-02-02T23:48:18Z</dcterms:created>
  <dcterms:modified xsi:type="dcterms:W3CDTF">2025-03-08T13:37:20Z</dcterms:modified>
</cp:coreProperties>
</file>