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m32Yx7SF+EBuq/UxquwOQbgsD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CF61C1-55E4-41CA-91CF-45EE7BC1A253}">
  <a:tblStyle styleId="{62CF61C1-55E4-41CA-91CF-45EE7BC1A2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t-L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d7fa5fea6_0_1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cd7fa5fea6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d7fa5fea6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cd7fa5fea6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d7fa5fea6_0_1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cd7fa5fea6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d7fa5fea6_0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cd7fa5fea6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d7fa5fea6_0_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cd7fa5fea6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10cf7707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d10cf7707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10cf7707e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d10cf7707e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177118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c8177118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539487ab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d539487ab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d7fa5fea6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cd7fa5fea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d7fa5fea6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cd7fa5fea6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d7fa5fea6_0_1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cd7fa5fea6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d7fa5fea6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cd7fa5fea6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d7fa5fea6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cd7fa5fea6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d7fa5fea6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cd7fa5fea6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b="1"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475294" y="458788"/>
            <a:ext cx="2334168" cy="683026"/>
          </a:xfrm>
          <a:prstGeom prst="rect">
            <a:avLst/>
          </a:prstGeom>
          <a:noFill/>
          <a:ln>
            <a:noFill/>
          </a:ln>
        </p:spPr>
      </p:pic>
      <p:sp>
        <p:nvSpPr>
          <p:cNvPr id="20" name="Google Shape;20;p1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p:nvPr>
            <p:ph idx="3" type="pic"/>
          </p:nvPr>
        </p:nvSpPr>
        <p:spPr>
          <a:xfrm>
            <a:off x="10323513" y="458788"/>
            <a:ext cx="1377950" cy="1377950"/>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12"/>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 name="Google Shape;29;p12"/>
          <p:cNvSpPr txBox="1"/>
          <p:nvPr>
            <p:ph type="title"/>
          </p:nvPr>
        </p:nvSpPr>
        <p:spPr>
          <a:xfrm>
            <a:off x="480391"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2" type="body"/>
          </p:nvPr>
        </p:nvSpPr>
        <p:spPr>
          <a:xfrm>
            <a:off x="139858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3" type="body"/>
          </p:nvPr>
        </p:nvSpPr>
        <p:spPr>
          <a:xfrm>
            <a:off x="139858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4" type="body"/>
          </p:nvPr>
        </p:nvSpPr>
        <p:spPr>
          <a:xfrm>
            <a:off x="139858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5" type="body"/>
          </p:nvPr>
        </p:nvSpPr>
        <p:spPr>
          <a:xfrm>
            <a:off x="747665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6" type="body"/>
          </p:nvPr>
        </p:nvSpPr>
        <p:spPr>
          <a:xfrm>
            <a:off x="747665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7" type="body"/>
          </p:nvPr>
        </p:nvSpPr>
        <p:spPr>
          <a:xfrm>
            <a:off x="747665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3"/>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9" name="Google Shape;39;p13"/>
          <p:cNvGrpSpPr/>
          <p:nvPr/>
        </p:nvGrpSpPr>
        <p:grpSpPr>
          <a:xfrm>
            <a:off x="11078622" y="458788"/>
            <a:ext cx="632987" cy="680883"/>
            <a:chOff x="7684476" y="458788"/>
            <a:chExt cx="632987" cy="680883"/>
          </a:xfrm>
        </p:grpSpPr>
        <p:sp>
          <p:nvSpPr>
            <p:cNvPr id="40" name="Google Shape;40;p13"/>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13"/>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3"/>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13"/>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4" name="Google Shape;44;p13"/>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2"/>
        </a:solidFill>
      </p:bgPr>
    </p:bg>
    <p:spTree>
      <p:nvGrpSpPr>
        <p:cNvPr id="46" name="Shape 46"/>
        <p:cNvGrpSpPr/>
        <p:nvPr/>
      </p:nvGrpSpPr>
      <p:grpSpPr>
        <a:xfrm>
          <a:off x="0" y="0"/>
          <a:ext cx="0" cy="0"/>
          <a:chOff x="0" y="0"/>
          <a:chExt cx="0" cy="0"/>
        </a:xfrm>
      </p:grpSpPr>
      <p:sp>
        <p:nvSpPr>
          <p:cNvPr id="47" name="Google Shape;47;p15"/>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8" name="Google Shape;48;p15"/>
          <p:cNvGrpSpPr/>
          <p:nvPr/>
        </p:nvGrpSpPr>
        <p:grpSpPr>
          <a:xfrm>
            <a:off x="11078621" y="458788"/>
            <a:ext cx="632987" cy="680884"/>
            <a:chOff x="3600450" y="-1698438"/>
            <a:chExt cx="1353502" cy="1455919"/>
          </a:xfrm>
        </p:grpSpPr>
        <p:sp>
          <p:nvSpPr>
            <p:cNvPr id="49" name="Google Shape;49;p15"/>
            <p:cNvSpPr/>
            <p:nvPr/>
          </p:nvSpPr>
          <p:spPr>
            <a:xfrm>
              <a:off x="3903344" y="-868608"/>
              <a:ext cx="283844" cy="228558"/>
            </a:xfrm>
            <a:custGeom>
              <a:rect b="b" l="l" r="r" t="t"/>
              <a:pathLst>
                <a:path extrusionOk="0" h="228558" w="283844">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5"/>
            <p:cNvSpPr/>
            <p:nvPr/>
          </p:nvSpPr>
          <p:spPr>
            <a:xfrm>
              <a:off x="3895725" y="-1161015"/>
              <a:ext cx="763904" cy="263956"/>
            </a:xfrm>
            <a:custGeom>
              <a:rect b="b" l="l" r="r" t="t"/>
              <a:pathLst>
                <a:path extrusionOk="0" h="263956" w="763904">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5"/>
            <p:cNvSpPr/>
            <p:nvPr/>
          </p:nvSpPr>
          <p:spPr>
            <a:xfrm>
              <a:off x="4368164" y="-868608"/>
              <a:ext cx="283845" cy="228558"/>
            </a:xfrm>
            <a:custGeom>
              <a:rect b="b" l="l" r="r" t="t"/>
              <a:pathLst>
                <a:path extrusionOk="0" h="228558" w="283845">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5"/>
            <p:cNvSpPr/>
            <p:nvPr/>
          </p:nvSpPr>
          <p:spPr>
            <a:xfrm>
              <a:off x="3600450" y="-1698438"/>
              <a:ext cx="1353502" cy="1455919"/>
            </a:xfrm>
            <a:custGeom>
              <a:rect b="b" l="l" r="r" t="t"/>
              <a:pathLst>
                <a:path extrusionOk="0" h="1455919" w="1353502">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3" name="Google Shape;53;p15"/>
          <p:cNvSpPr/>
          <p:nvPr>
            <p:ph idx="2" type="pic"/>
          </p:nvPr>
        </p:nvSpPr>
        <p:spPr>
          <a:xfrm>
            <a:off x="479612" y="1854200"/>
            <a:ext cx="11231996" cy="5003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4" name="Shape 54"/>
        <p:cNvGrpSpPr/>
        <p:nvPr/>
      </p:nvGrpSpPr>
      <p:grpSpPr>
        <a:xfrm>
          <a:off x="0" y="0"/>
          <a:ext cx="0" cy="0"/>
          <a:chOff x="0" y="0"/>
          <a:chExt cx="0" cy="0"/>
        </a:xfrm>
      </p:grpSpPr>
      <p:sp>
        <p:nvSpPr>
          <p:cNvPr id="55" name="Google Shape;55;p16"/>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6" name="Google Shape;56;p16"/>
          <p:cNvGrpSpPr/>
          <p:nvPr/>
        </p:nvGrpSpPr>
        <p:grpSpPr>
          <a:xfrm>
            <a:off x="11078622" y="458788"/>
            <a:ext cx="632987" cy="680883"/>
            <a:chOff x="7684476" y="458788"/>
            <a:chExt cx="632987" cy="680883"/>
          </a:xfrm>
        </p:grpSpPr>
        <p:sp>
          <p:nvSpPr>
            <p:cNvPr id="57" name="Google Shape;57;p16"/>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6"/>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16"/>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16"/>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1" name="Google Shape;61;p16"/>
          <p:cNvSpPr txBox="1"/>
          <p:nvPr>
            <p:ph idx="2" type="body"/>
          </p:nvPr>
        </p:nvSpPr>
        <p:spPr>
          <a:xfrm>
            <a:off x="3281688" y="18218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3" type="body"/>
          </p:nvPr>
        </p:nvSpPr>
        <p:spPr>
          <a:xfrm>
            <a:off x="3281688" y="21714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type="title"/>
          </p:nvPr>
        </p:nvSpPr>
        <p:spPr>
          <a:xfrm>
            <a:off x="480391" y="5032099"/>
            <a:ext cx="2343491" cy="13652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4" type="body"/>
          </p:nvPr>
        </p:nvSpPr>
        <p:spPr>
          <a:xfrm>
            <a:off x="7503551" y="1821809"/>
            <a:ext cx="4208058" cy="791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txBox="1"/>
          <p:nvPr>
            <p:ph idx="5" type="body"/>
          </p:nvPr>
        </p:nvSpPr>
        <p:spPr>
          <a:xfrm>
            <a:off x="3281688" y="2727012"/>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6" type="body"/>
          </p:nvPr>
        </p:nvSpPr>
        <p:spPr>
          <a:xfrm>
            <a:off x="3281688" y="3076635"/>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7" type="body"/>
          </p:nvPr>
        </p:nvSpPr>
        <p:spPr>
          <a:xfrm>
            <a:off x="7503551" y="2724846"/>
            <a:ext cx="4208058" cy="89874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8" type="body"/>
          </p:nvPr>
        </p:nvSpPr>
        <p:spPr>
          <a:xfrm>
            <a:off x="3281688" y="36506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6"/>
          <p:cNvSpPr txBox="1"/>
          <p:nvPr>
            <p:ph idx="9" type="body"/>
          </p:nvPr>
        </p:nvSpPr>
        <p:spPr>
          <a:xfrm>
            <a:off x="3281688" y="40002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idx="13" type="body"/>
          </p:nvPr>
        </p:nvSpPr>
        <p:spPr>
          <a:xfrm>
            <a:off x="7503551" y="3666017"/>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4" type="body"/>
          </p:nvPr>
        </p:nvSpPr>
        <p:spPr>
          <a:xfrm>
            <a:off x="3281688" y="457198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6"/>
          <p:cNvSpPr txBox="1"/>
          <p:nvPr>
            <p:ph idx="15" type="body"/>
          </p:nvPr>
        </p:nvSpPr>
        <p:spPr>
          <a:xfrm>
            <a:off x="3281688" y="492161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6"/>
          <p:cNvSpPr txBox="1"/>
          <p:nvPr>
            <p:ph idx="16" type="body"/>
          </p:nvPr>
        </p:nvSpPr>
        <p:spPr>
          <a:xfrm>
            <a:off x="3281688" y="5493370"/>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6"/>
          <p:cNvSpPr txBox="1"/>
          <p:nvPr>
            <p:ph idx="17" type="body"/>
          </p:nvPr>
        </p:nvSpPr>
        <p:spPr>
          <a:xfrm>
            <a:off x="3281688" y="5842993"/>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8" type="body"/>
          </p:nvPr>
        </p:nvSpPr>
        <p:spPr>
          <a:xfrm>
            <a:off x="7503551" y="4605022"/>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6"/>
          <p:cNvSpPr txBox="1"/>
          <p:nvPr>
            <p:ph idx="19" type="body"/>
          </p:nvPr>
        </p:nvSpPr>
        <p:spPr>
          <a:xfrm>
            <a:off x="7503551" y="5493370"/>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4" name="Google Shape;84;p14"/>
          <p:cNvSpPr txBox="1"/>
          <p:nvPr>
            <p:ph idx="2" type="body"/>
          </p:nvPr>
        </p:nvSpPr>
        <p:spPr>
          <a:xfrm>
            <a:off x="6557682" y="3193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3" type="body"/>
          </p:nvPr>
        </p:nvSpPr>
        <p:spPr>
          <a:xfrm>
            <a:off x="6557682" y="4336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4"/>
          <p:cNvSpPr txBox="1"/>
          <p:nvPr>
            <p:ph idx="4" type="body"/>
          </p:nvPr>
        </p:nvSpPr>
        <p:spPr>
          <a:xfrm>
            <a:off x="6557682" y="5479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p:nvPr>
            <p:ph idx="5" type="pic"/>
          </p:nvPr>
        </p:nvSpPr>
        <p:spPr>
          <a:xfrm>
            <a:off x="1045319" y="1674055"/>
            <a:ext cx="3924971" cy="398823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4"/>
          <p:cNvSpPr txBox="1"/>
          <p:nvPr>
            <p:ph type="title"/>
          </p:nvPr>
        </p:nvSpPr>
        <p:spPr>
          <a:xfrm>
            <a:off x="6557682"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9" name="Shape 89"/>
        <p:cNvGrpSpPr/>
        <p:nvPr/>
      </p:nvGrpSpPr>
      <p:grpSpPr>
        <a:xfrm>
          <a:off x="0" y="0"/>
          <a:ext cx="0" cy="0"/>
          <a:chOff x="0" y="0"/>
          <a:chExt cx="0" cy="0"/>
        </a:xfrm>
      </p:grpSpPr>
      <p:sp>
        <p:nvSpPr>
          <p:cNvPr id="90" name="Google Shape;90;p17"/>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eveloper.mozilla.org/en-US/docs/Web/CSS/transi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eveloper.mozilla.org/en-US/docs/Web/CSS/anim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eveloper.mozilla.org/en-US/docs/Learn/CSS/Building_blocks/Backgrounds_and_borders" TargetMode="External"/><Relationship Id="rId4" Type="http://schemas.openxmlformats.org/officeDocument/2006/relationships/hyperlink" Target="https://developer.mozilla.org/en-US/docs/Learn/CSS/Building_blocks/Handling_different_text_directions" TargetMode="External"/><Relationship Id="rId11" Type="http://schemas.openxmlformats.org/officeDocument/2006/relationships/hyperlink" Target="https://developer.mozilla.org/en-US/docs/Learn/CSS/Building_blocks/Organizing" TargetMode="External"/><Relationship Id="rId10" Type="http://schemas.openxmlformats.org/officeDocument/2006/relationships/hyperlink" Target="https://developer.mozilla.org/en-US/docs/Learn/CSS/Building_blocks/Debugging_CSS" TargetMode="External"/><Relationship Id="rId12" Type="http://schemas.openxmlformats.org/officeDocument/2006/relationships/hyperlink" Target="https://developer.mozilla.org/en-US/docs/Learn/CSS/Building_blocks/The_box_model" TargetMode="External"/><Relationship Id="rId9" Type="http://schemas.openxmlformats.org/officeDocument/2006/relationships/hyperlink" Target="https://developer.mozilla.org/en-US/docs/Learn/CSS/Styling_text/Styling_lists" TargetMode="External"/><Relationship Id="rId5" Type="http://schemas.openxmlformats.org/officeDocument/2006/relationships/hyperlink" Target="https://developer.mozilla.org/en-US/docs/Learn/CSS/Building_blocks/Overflowing_content" TargetMode="External"/><Relationship Id="rId6" Type="http://schemas.openxmlformats.org/officeDocument/2006/relationships/hyperlink" Target="https://developer.mozilla.org/en-US/docs/Learn/CSS/Building_blocks/Sizing_items_in_CSS" TargetMode="External"/><Relationship Id="rId7" Type="http://schemas.openxmlformats.org/officeDocument/2006/relationships/hyperlink" Target="https://developer.mozilla.org/en-US/docs/Learn/CSS/Building_blocks/Images_media_form_elements" TargetMode="External"/><Relationship Id="rId8" Type="http://schemas.openxmlformats.org/officeDocument/2006/relationships/hyperlink" Target="https://developer.mozilla.org/en-US/docs/Learn/CSS/Building_blocks/Styling_tabl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developer.mozilla.org/en-US/docs/Learn/CSS/Building_blocks/Backgrounds_and_borders" TargetMode="External"/><Relationship Id="rId4" Type="http://schemas.openxmlformats.org/officeDocument/2006/relationships/hyperlink" Target="https://developer.mozilla.org/en-US/docs/Learn/CSS/Building_blocks/Handling_different_text_directions" TargetMode="External"/><Relationship Id="rId11" Type="http://schemas.openxmlformats.org/officeDocument/2006/relationships/hyperlink" Target="https://developer.mozilla.org/en-US/docs/Learn/CSS/Building_blocks/Organizing" TargetMode="External"/><Relationship Id="rId10" Type="http://schemas.openxmlformats.org/officeDocument/2006/relationships/hyperlink" Target="https://developer.mozilla.org/en-US/docs/Learn/CSS/Building_blocks/Debugging_CSS" TargetMode="External"/><Relationship Id="rId12" Type="http://schemas.openxmlformats.org/officeDocument/2006/relationships/hyperlink" Target="https://developer.mozilla.org/en-US/docs/Learn/CSS/Building_blocks/The_box_model" TargetMode="External"/><Relationship Id="rId9" Type="http://schemas.openxmlformats.org/officeDocument/2006/relationships/hyperlink" Target="https://developer.mozilla.org/en-US/docs/Learn/CSS/Styling_text/Styling_lists" TargetMode="External"/><Relationship Id="rId5" Type="http://schemas.openxmlformats.org/officeDocument/2006/relationships/hyperlink" Target="https://developer.mozilla.org/en-US/docs/Learn/CSS/Building_blocks/Overflowing_content" TargetMode="External"/><Relationship Id="rId6" Type="http://schemas.openxmlformats.org/officeDocument/2006/relationships/hyperlink" Target="https://developer.mozilla.org/en-US/docs/Learn/CSS/Building_blocks/Sizing_items_in_CSS" TargetMode="External"/><Relationship Id="rId7" Type="http://schemas.openxmlformats.org/officeDocument/2006/relationships/hyperlink" Target="https://developer.mozilla.org/en-US/docs/Learn/CSS/Building_blocks/Images_media_form_elements" TargetMode="External"/><Relationship Id="rId8" Type="http://schemas.openxmlformats.org/officeDocument/2006/relationships/hyperlink" Target="https://developer.mozilla.org/en-US/docs/Learn/CSS/Building_blocks/Styling_tab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pexels.com/"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nt.sc/vpwi4u" TargetMode="External"/><Relationship Id="rId4" Type="http://schemas.openxmlformats.org/officeDocument/2006/relationships/hyperlink" Target="https://prnt.sc/vpwlri" TargetMode="External"/><Relationship Id="rId5" Type="http://schemas.openxmlformats.org/officeDocument/2006/relationships/hyperlink" Target="https://developer.mozilla.org/en-US/docs/Learn/CSS/Building_blocks/Values_and_uni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ts val="990"/>
              <a:buFont typeface="Arial"/>
              <a:buNone/>
            </a:pPr>
            <a:r>
              <a:rPr lang="lt-LT" sz="5200"/>
              <a:t>CSS pagrindai</a:t>
            </a:r>
            <a:endParaRPr sz="5200"/>
          </a:p>
          <a:p>
            <a:pPr indent="0" lvl="0" marL="0" rtl="0" algn="l">
              <a:lnSpc>
                <a:spcPct val="100000"/>
              </a:lnSpc>
              <a:spcBef>
                <a:spcPts val="0"/>
              </a:spcBef>
              <a:spcAft>
                <a:spcPts val="0"/>
              </a:spcAft>
              <a:buClr>
                <a:schemeClr val="dk1"/>
              </a:buClr>
              <a:buSzPts val="990"/>
              <a:buFont typeface="Arial"/>
              <a:buNone/>
            </a:pPr>
            <a:r>
              <a:rPr lang="lt-LT" sz="5200"/>
              <a:t>CSS tekstai, šriftai, spalvos</a:t>
            </a:r>
            <a:endParaRPr sz="5200"/>
          </a:p>
        </p:txBody>
      </p:sp>
      <p:sp>
        <p:nvSpPr>
          <p:cNvPr id="101" name="Google Shape;101;p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Front-end programavimas panaudojant HTML / CSS / Bootstrap</a:t>
            </a:r>
            <a:endParaRPr/>
          </a:p>
        </p:txBody>
      </p:sp>
      <p:sp>
        <p:nvSpPr>
          <p:cNvPr id="102" name="Google Shape;102;p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t-LT"/>
              <a:t>2021</a:t>
            </a:r>
            <a:endParaRPr/>
          </a:p>
        </p:txBody>
      </p:sp>
      <p:sp>
        <p:nvSpPr>
          <p:cNvPr id="103" name="Google Shape;103;p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Dėstytojas</a:t>
            </a:r>
            <a:endParaRPr/>
          </a:p>
          <a:p>
            <a:pPr indent="0" lvl="0" marL="0" rtl="0" algn="l">
              <a:lnSpc>
                <a:spcPct val="90000"/>
              </a:lnSpc>
              <a:spcBef>
                <a:spcPts val="1000"/>
              </a:spcBef>
              <a:spcAft>
                <a:spcPts val="0"/>
              </a:spcAft>
              <a:buClr>
                <a:schemeClr val="dk1"/>
              </a:buClr>
              <a:buSzPts val="1600"/>
              <a:buNone/>
            </a:pPr>
            <a:r>
              <a:t/>
            </a:r>
            <a:endParaRPr/>
          </a:p>
        </p:txBody>
      </p:sp>
      <p:sp>
        <p:nvSpPr>
          <p:cNvPr id="104" name="Google Shape;104;p1"/>
          <p:cNvSpPr/>
          <p:nvPr/>
        </p:nvSpPr>
        <p:spPr>
          <a:xfrm>
            <a:off x="9866240" y="2618264"/>
            <a:ext cx="1835221" cy="46423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LYGIS</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1 DALIS</a:t>
            </a:r>
            <a:endParaRPr b="0" i="0" sz="1400" u="none" cap="none" strike="noStrike">
              <a:solidFill>
                <a:srgbClr val="000000"/>
              </a:solidFill>
              <a:latin typeface="Arial"/>
              <a:ea typeface="Arial"/>
              <a:cs typeface="Arial"/>
              <a:sym typeface="Arial"/>
            </a:endParaRPr>
          </a:p>
        </p:txBody>
      </p:sp>
      <p:pic>
        <p:nvPicPr>
          <p:cNvPr id="106" name="Google Shape;106;p1"/>
          <p:cNvPicPr preferRelativeResize="0"/>
          <p:nvPr>
            <p:ph idx="3" type="pic"/>
          </p:nvPr>
        </p:nvPicPr>
        <p:blipFill rotWithShape="1">
          <a:blip r:embed="rId3">
            <a:alphaModFix/>
          </a:blip>
          <a:srcRect b="0" l="0" r="0" t="0"/>
          <a:stretch/>
        </p:blipFill>
        <p:spPr>
          <a:xfrm>
            <a:off x="10323513" y="458788"/>
            <a:ext cx="1377950" cy="137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cd7fa5fea6_0_13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dėžutės modelis (CSS Box Model)</a:t>
            </a:r>
            <a:endParaRPr sz="2850"/>
          </a:p>
        </p:txBody>
      </p:sp>
      <p:sp>
        <p:nvSpPr>
          <p:cNvPr id="182" name="Google Shape;182;gcd7fa5fea6_0_135"/>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83" name="Google Shape;183;gcd7fa5fea6_0_135"/>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CSS dėžutės modelio (CSS Box Model) skirtingų dalių paaiškinimas:</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Content - laukelis, kuriame rodomas tekstas ir vaizdai, turinys;</a:t>
            </a:r>
            <a:endParaRPr sz="1400"/>
          </a:p>
          <a:p>
            <a:pPr indent="0" lvl="0" marL="0" rtl="0" algn="l">
              <a:lnSpc>
                <a:spcPct val="115000"/>
              </a:lnSpc>
              <a:spcBef>
                <a:spcPts val="0"/>
              </a:spcBef>
              <a:spcAft>
                <a:spcPts val="0"/>
              </a:spcAft>
              <a:buClr>
                <a:schemeClr val="dk1"/>
              </a:buClr>
              <a:buSzPts val="1100"/>
              <a:buNone/>
            </a:pPr>
            <a:r>
              <a:rPr lang="lt-LT" sz="1400"/>
              <a:t>Padding - laukelis aplink turinį (content), nenurodžius yra skaidrus;</a:t>
            </a:r>
            <a:endParaRPr sz="1400"/>
          </a:p>
          <a:p>
            <a:pPr indent="0" lvl="0" marL="0" rtl="0" algn="l">
              <a:lnSpc>
                <a:spcPct val="115000"/>
              </a:lnSpc>
              <a:spcBef>
                <a:spcPts val="0"/>
              </a:spcBef>
              <a:spcAft>
                <a:spcPts val="0"/>
              </a:spcAft>
              <a:buClr>
                <a:schemeClr val="dk1"/>
              </a:buClr>
              <a:buSzPts val="1100"/>
              <a:buNone/>
            </a:pPr>
            <a:r>
              <a:rPr lang="lt-LT" sz="1400"/>
              <a:t>Border - kraštinė, einanti aplink užpildą (padding) ir turinį (content);</a:t>
            </a:r>
            <a:endParaRPr sz="1400"/>
          </a:p>
          <a:p>
            <a:pPr indent="0" lvl="0" marL="0" rtl="0" algn="l">
              <a:lnSpc>
                <a:spcPct val="115000"/>
              </a:lnSpc>
              <a:spcBef>
                <a:spcPts val="0"/>
              </a:spcBef>
              <a:spcAft>
                <a:spcPts val="0"/>
              </a:spcAft>
              <a:buClr>
                <a:schemeClr val="dk1"/>
              </a:buClr>
              <a:buSzPts val="1100"/>
              <a:buNone/>
            </a:pPr>
            <a:r>
              <a:rPr lang="lt-LT" sz="1400"/>
              <a:t>Margin - laukelis aplink kraštinę, nenurodžius yra skaidri.</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Pvz.:</a:t>
            </a:r>
            <a:endParaRPr sz="1400"/>
          </a:p>
          <a:p>
            <a:pPr indent="0" lvl="0" marL="0" rtl="0" algn="l">
              <a:lnSpc>
                <a:spcPct val="115000"/>
              </a:lnSpc>
              <a:spcBef>
                <a:spcPts val="0"/>
              </a:spcBef>
              <a:spcAft>
                <a:spcPts val="0"/>
              </a:spcAft>
              <a:buClr>
                <a:schemeClr val="dk1"/>
              </a:buClr>
              <a:buSzPts val="1100"/>
              <a:buNone/>
            </a:pPr>
            <a:r>
              <a:rPr i="1" lang="lt-LT" sz="1400"/>
              <a:t>div {</a:t>
            </a:r>
            <a:endParaRPr i="1" sz="1400"/>
          </a:p>
          <a:p>
            <a:pPr indent="0" lvl="0" marL="0" rtl="0" algn="l">
              <a:lnSpc>
                <a:spcPct val="115000"/>
              </a:lnSpc>
              <a:spcBef>
                <a:spcPts val="0"/>
              </a:spcBef>
              <a:spcAft>
                <a:spcPts val="0"/>
              </a:spcAft>
              <a:buClr>
                <a:schemeClr val="dk1"/>
              </a:buClr>
              <a:buSzPts val="1100"/>
              <a:buNone/>
            </a:pPr>
            <a:r>
              <a:rPr i="1" lang="lt-LT" sz="1400"/>
              <a:t>  width: 300px;</a:t>
            </a:r>
            <a:endParaRPr i="1" sz="1400"/>
          </a:p>
          <a:p>
            <a:pPr indent="0" lvl="0" marL="0" rtl="0" algn="l">
              <a:lnSpc>
                <a:spcPct val="115000"/>
              </a:lnSpc>
              <a:spcBef>
                <a:spcPts val="0"/>
              </a:spcBef>
              <a:spcAft>
                <a:spcPts val="0"/>
              </a:spcAft>
              <a:buClr>
                <a:schemeClr val="dk1"/>
              </a:buClr>
              <a:buSzPts val="1100"/>
              <a:buNone/>
            </a:pPr>
            <a:r>
              <a:rPr i="1" lang="lt-LT" sz="1400"/>
              <a:t>  border: 15px solid green;</a:t>
            </a:r>
            <a:endParaRPr i="1" sz="1400"/>
          </a:p>
          <a:p>
            <a:pPr indent="0" lvl="0" marL="0" rtl="0" algn="l">
              <a:lnSpc>
                <a:spcPct val="115000"/>
              </a:lnSpc>
              <a:spcBef>
                <a:spcPts val="0"/>
              </a:spcBef>
              <a:spcAft>
                <a:spcPts val="0"/>
              </a:spcAft>
              <a:buClr>
                <a:schemeClr val="dk1"/>
              </a:buClr>
              <a:buSzPts val="1100"/>
              <a:buNone/>
            </a:pPr>
            <a:r>
              <a:rPr i="1" lang="lt-LT" sz="1400"/>
              <a:t>  padding: 50px;</a:t>
            </a:r>
            <a:endParaRPr i="1" sz="1400"/>
          </a:p>
          <a:p>
            <a:pPr indent="0" lvl="0" marL="0" rtl="0" algn="l">
              <a:lnSpc>
                <a:spcPct val="115000"/>
              </a:lnSpc>
              <a:spcBef>
                <a:spcPts val="0"/>
              </a:spcBef>
              <a:spcAft>
                <a:spcPts val="0"/>
              </a:spcAft>
              <a:buClr>
                <a:schemeClr val="dk1"/>
              </a:buClr>
              <a:buSzPts val="1100"/>
              <a:buNone/>
            </a:pPr>
            <a:r>
              <a:rPr i="1" lang="lt-LT" sz="1400"/>
              <a:t>  margin: 20px;</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cd7fa5fea6_0_14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dėžutės modelis (CSS Box Model)</a:t>
            </a:r>
            <a:endParaRPr sz="2850"/>
          </a:p>
        </p:txBody>
      </p:sp>
      <p:sp>
        <p:nvSpPr>
          <p:cNvPr id="189" name="Google Shape;189;gcd7fa5fea6_0_142"/>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90" name="Google Shape;190;gcd7fa5fea6_0_142"/>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Elemento plotis ir aukštis.</a:t>
            </a:r>
            <a:endParaRPr b="1" sz="1400"/>
          </a:p>
          <a:p>
            <a:pPr indent="0" lvl="0" marL="0" rtl="0" algn="l">
              <a:lnSpc>
                <a:spcPct val="115000"/>
              </a:lnSpc>
              <a:spcBef>
                <a:spcPts val="0"/>
              </a:spcBef>
              <a:spcAft>
                <a:spcPts val="0"/>
              </a:spcAft>
              <a:buClr>
                <a:schemeClr val="dk1"/>
              </a:buClr>
              <a:buSzPts val="1100"/>
              <a:buNone/>
            </a:pPr>
            <a:r>
              <a:rPr lang="lt-LT" sz="1400"/>
              <a:t>Norint teisingai nustatyti elemento plotį ir aukštį visose naršyklėse, reikia žinoti, kaip veikia dėžutės modelis.</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Svarbu: nustatydami elemento pločio ir aukščio ypatybes naudodami CSS, tiesiog nustatote turinio srities plotį ir aukštį. Norėdami apskaičiuoti visą elemento dydį, taip pat turite pridėti užpildą (padding), kraštines (border) ir paraštes (margin).</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Pvz.</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spcBef>
                <a:spcPts val="0"/>
              </a:spcBef>
              <a:spcAft>
                <a:spcPts val="0"/>
              </a:spcAft>
              <a:buNone/>
            </a:pPr>
            <a:r>
              <a:t/>
            </a:r>
            <a:endParaRPr i="1" sz="14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4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None/>
            </a:pPr>
            <a:r>
              <a:t/>
            </a:r>
            <a:endParaRPr sz="1400"/>
          </a:p>
        </p:txBody>
      </p:sp>
      <p:graphicFrame>
        <p:nvGraphicFramePr>
          <p:cNvPr id="191" name="Google Shape;191;gcd7fa5fea6_0_142"/>
          <p:cNvGraphicFramePr/>
          <p:nvPr/>
        </p:nvGraphicFramePr>
        <p:xfrm>
          <a:off x="994300" y="4636050"/>
          <a:ext cx="3000000" cy="3000000"/>
        </p:xfrm>
        <a:graphic>
          <a:graphicData uri="http://schemas.openxmlformats.org/drawingml/2006/table">
            <a:tbl>
              <a:tblPr>
                <a:noFill/>
                <a:tableStyleId>{62CF61C1-55E4-41CA-91CF-45EE7BC1A253}</a:tableStyleId>
              </a:tblPr>
              <a:tblGrid>
                <a:gridCol w="5143500"/>
                <a:gridCol w="5143500"/>
              </a:tblGrid>
              <a:tr h="380825">
                <a:tc>
                  <a:txBody>
                    <a:bodyPr/>
                    <a:lstStyle/>
                    <a:p>
                      <a:pPr indent="0" lvl="0" marL="0" rtl="0" algn="l">
                        <a:spcBef>
                          <a:spcPts val="0"/>
                        </a:spcBef>
                        <a:spcAft>
                          <a:spcPts val="0"/>
                        </a:spcAft>
                        <a:buClr>
                          <a:schemeClr val="dk1"/>
                        </a:buClr>
                        <a:buSzPts val="1100"/>
                        <a:buFont typeface="Arial"/>
                        <a:buNone/>
                      </a:pPr>
                      <a:r>
                        <a:rPr i="1" lang="lt-LT">
                          <a:solidFill>
                            <a:schemeClr val="dk1"/>
                          </a:solidFill>
                          <a:latin typeface="Montserrat"/>
                          <a:ea typeface="Montserrat"/>
                          <a:cs typeface="Montserrat"/>
                          <a:sym typeface="Montserrat"/>
                        </a:rPr>
                        <a:t>div {</a:t>
                      </a:r>
                      <a:endParaRPr i="1">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i="1" lang="lt-LT">
                          <a:solidFill>
                            <a:schemeClr val="dk1"/>
                          </a:solidFill>
                          <a:latin typeface="Montserrat"/>
                          <a:ea typeface="Montserrat"/>
                          <a:cs typeface="Montserrat"/>
                          <a:sym typeface="Montserrat"/>
                        </a:rPr>
                        <a:t>  width: 320px;</a:t>
                      </a:r>
                      <a:endParaRPr i="1">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i="1" lang="lt-LT">
                          <a:solidFill>
                            <a:schemeClr val="dk1"/>
                          </a:solidFill>
                          <a:latin typeface="Montserrat"/>
                          <a:ea typeface="Montserrat"/>
                          <a:cs typeface="Montserrat"/>
                          <a:sym typeface="Montserrat"/>
                        </a:rPr>
                        <a:t>  padding: 10px;</a:t>
                      </a:r>
                      <a:endParaRPr i="1">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i="1" lang="lt-LT">
                          <a:solidFill>
                            <a:schemeClr val="dk1"/>
                          </a:solidFill>
                          <a:latin typeface="Montserrat"/>
                          <a:ea typeface="Montserrat"/>
                          <a:cs typeface="Montserrat"/>
                          <a:sym typeface="Montserrat"/>
                        </a:rPr>
                        <a:t>  border: 5px solid gray;</a:t>
                      </a:r>
                      <a:endParaRPr i="1">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i="1" lang="lt-LT">
                          <a:solidFill>
                            <a:schemeClr val="dk1"/>
                          </a:solidFill>
                          <a:latin typeface="Montserrat"/>
                          <a:ea typeface="Montserrat"/>
                          <a:cs typeface="Montserrat"/>
                          <a:sym typeface="Montserrat"/>
                        </a:rPr>
                        <a:t>  margin: 0;</a:t>
                      </a:r>
                      <a:endParaRPr i="1">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i="1" lang="lt-LT">
                          <a:solidFill>
                            <a:schemeClr val="dk1"/>
                          </a:solidFill>
                          <a:latin typeface="Montserrat"/>
                          <a:ea typeface="Montserrat"/>
                          <a:cs typeface="Montserrat"/>
                          <a:sym typeface="Montserrat"/>
                        </a:rPr>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lt-LT">
                          <a:solidFill>
                            <a:schemeClr val="dk1"/>
                          </a:solidFill>
                          <a:latin typeface="Montserrat"/>
                          <a:ea typeface="Montserrat"/>
                          <a:cs typeface="Montserrat"/>
                          <a:sym typeface="Montserrat"/>
                        </a:rPr>
                        <a:t>320px (width)</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lt-LT">
                          <a:solidFill>
                            <a:schemeClr val="dk1"/>
                          </a:solidFill>
                          <a:latin typeface="Montserrat"/>
                          <a:ea typeface="Montserrat"/>
                          <a:cs typeface="Montserrat"/>
                          <a:sym typeface="Montserrat"/>
                        </a:rPr>
                        <a:t>+ 20px (left + right padding)</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lt-LT">
                          <a:solidFill>
                            <a:schemeClr val="dk1"/>
                          </a:solidFill>
                          <a:latin typeface="Montserrat"/>
                          <a:ea typeface="Montserrat"/>
                          <a:cs typeface="Montserrat"/>
                          <a:sym typeface="Montserrat"/>
                        </a:rPr>
                        <a:t>+ 10px (left + right border)</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lt-LT">
                          <a:solidFill>
                            <a:schemeClr val="dk1"/>
                          </a:solidFill>
                          <a:latin typeface="Montserrat"/>
                          <a:ea typeface="Montserrat"/>
                          <a:cs typeface="Montserrat"/>
                          <a:sym typeface="Montserrat"/>
                        </a:rPr>
                        <a:t>= 350px</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cd7fa5fea6_0_14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dėžutės modelis (CSS Box Model)</a:t>
            </a:r>
            <a:endParaRPr sz="2850"/>
          </a:p>
        </p:txBody>
      </p:sp>
      <p:sp>
        <p:nvSpPr>
          <p:cNvPr id="197" name="Google Shape;197;gcd7fa5fea6_0_14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98" name="Google Shape;198;gcd7fa5fea6_0_14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CSS dėžutės dydis (CSS Box Sizing).</a:t>
            </a:r>
            <a:endParaRPr b="1" sz="1400"/>
          </a:p>
          <a:p>
            <a:pPr indent="0" lvl="0" marL="0" rtl="0" algn="l">
              <a:lnSpc>
                <a:spcPct val="115000"/>
              </a:lnSpc>
              <a:spcBef>
                <a:spcPts val="0"/>
              </a:spcBef>
              <a:spcAft>
                <a:spcPts val="0"/>
              </a:spcAft>
              <a:buClr>
                <a:schemeClr val="dk1"/>
              </a:buClr>
              <a:buSzPts val="1100"/>
              <a:buNone/>
            </a:pPr>
            <a:r>
              <a:rPr lang="lt-LT" sz="1400"/>
              <a:t>CSS dėžutės dydžio (box-sizing) ypatybė leidžia į pagrindinį plotį ir aukštį įtraukti užpildą (padding )ir kraštinę (border).</a:t>
            </a:r>
            <a:endParaRPr sz="1400"/>
          </a:p>
          <a:p>
            <a:pPr indent="0" lvl="0" marL="0" rtl="0" algn="l">
              <a:lnSpc>
                <a:spcPct val="115000"/>
              </a:lnSpc>
              <a:spcBef>
                <a:spcPts val="0"/>
              </a:spcBef>
              <a:spcAft>
                <a:spcPts val="0"/>
              </a:spcAft>
              <a:buClr>
                <a:schemeClr val="dk1"/>
              </a:buClr>
              <a:buSzPts val="1100"/>
              <a:buNone/>
            </a:pPr>
            <a:r>
              <a:rPr lang="lt-LT" sz="1400"/>
              <a:t>Pagal numatytuosius nustatymus elemento plotis ir aukštis apskaičiuojami taip:</a:t>
            </a:r>
            <a:endParaRPr sz="1400"/>
          </a:p>
          <a:p>
            <a:pPr indent="-304800" lvl="0" marL="457200" rtl="0" algn="l">
              <a:lnSpc>
                <a:spcPct val="115000"/>
              </a:lnSpc>
              <a:spcBef>
                <a:spcPts val="0"/>
              </a:spcBef>
              <a:spcAft>
                <a:spcPts val="0"/>
              </a:spcAft>
              <a:buClr>
                <a:schemeClr val="dk1"/>
              </a:buClr>
              <a:buSzPts val="1200"/>
              <a:buChar char="-"/>
            </a:pPr>
            <a:r>
              <a:rPr lang="lt-LT" sz="1200"/>
              <a:t>plotis + užpildas (padding) + kraštinė (border) = tikrasis elemento plotis;</a:t>
            </a:r>
            <a:endParaRPr sz="1200"/>
          </a:p>
          <a:p>
            <a:pPr indent="-304800" lvl="0" marL="457200" rtl="0" algn="l">
              <a:lnSpc>
                <a:spcPct val="115000"/>
              </a:lnSpc>
              <a:spcBef>
                <a:spcPts val="0"/>
              </a:spcBef>
              <a:spcAft>
                <a:spcPts val="0"/>
              </a:spcAft>
              <a:buClr>
                <a:schemeClr val="dk1"/>
              </a:buClr>
              <a:buSzPts val="1200"/>
              <a:buChar char="-"/>
            </a:pPr>
            <a:r>
              <a:rPr lang="lt-LT" sz="1200"/>
              <a:t>aukštis + užpildas (padding) + kraštinė (border) = tikrasis elemento aukštis.</a:t>
            </a:r>
            <a:endParaRPr sz="1200"/>
          </a:p>
          <a:p>
            <a:pPr indent="0" lvl="0" marL="0" rtl="0" algn="l">
              <a:lnSpc>
                <a:spcPct val="115000"/>
              </a:lnSpc>
              <a:spcBef>
                <a:spcPts val="0"/>
              </a:spcBef>
              <a:spcAft>
                <a:spcPts val="0"/>
              </a:spcAft>
              <a:buClr>
                <a:schemeClr val="dk1"/>
              </a:buClr>
              <a:buSzPts val="1100"/>
              <a:buNone/>
            </a:pPr>
            <a:r>
              <a:rPr lang="lt-LT" sz="1000"/>
              <a:t>Tai reiškia: kai nustatote elemento plotį / aukštį, elementas dažnai atrodo didesnis nei jūs nustatėte (nes elemento užpildas (padding) ir kraštinė (border) pridedami prie nurodyto elemento pločio / aukščio).</a:t>
            </a:r>
            <a:endParaRPr sz="1000"/>
          </a:p>
          <a:p>
            <a:pPr indent="0" lvl="0" marL="0" rtl="0" algn="l">
              <a:lnSpc>
                <a:spcPct val="115000"/>
              </a:lnSpc>
              <a:spcBef>
                <a:spcPts val="0"/>
              </a:spcBef>
              <a:spcAft>
                <a:spcPts val="0"/>
              </a:spcAft>
              <a:buClr>
                <a:schemeClr val="dk1"/>
              </a:buClr>
              <a:buSzPts val="1100"/>
              <a:buNone/>
            </a:pPr>
            <a:r>
              <a:t/>
            </a:r>
            <a:endParaRPr sz="1000"/>
          </a:p>
          <a:p>
            <a:pPr indent="0" lvl="0" marL="0" rtl="0" algn="l">
              <a:lnSpc>
                <a:spcPct val="115000"/>
              </a:lnSpc>
              <a:spcBef>
                <a:spcPts val="0"/>
              </a:spcBef>
              <a:spcAft>
                <a:spcPts val="0"/>
              </a:spcAft>
              <a:buClr>
                <a:schemeClr val="dk1"/>
              </a:buClr>
              <a:buSzPts val="1100"/>
              <a:buNone/>
            </a:pPr>
            <a:r>
              <a:rPr lang="lt-LT" sz="1400"/>
              <a:t>Dėžės dydžio (box-sizing) ypatybė išsprendžia </a:t>
            </a:r>
            <a:endParaRPr sz="1400"/>
          </a:p>
          <a:p>
            <a:pPr indent="0" lvl="0" marL="0" rtl="0" algn="l">
              <a:lnSpc>
                <a:spcPct val="115000"/>
              </a:lnSpc>
              <a:spcBef>
                <a:spcPts val="0"/>
              </a:spcBef>
              <a:spcAft>
                <a:spcPts val="0"/>
              </a:spcAft>
              <a:buClr>
                <a:schemeClr val="dk1"/>
              </a:buClr>
              <a:buSzPts val="1100"/>
              <a:buNone/>
            </a:pPr>
            <a:r>
              <a:rPr lang="lt-LT" sz="1400"/>
              <a:t>šią problemą, ji leidžia į pagrindinį plotį ir aukštį </a:t>
            </a:r>
            <a:endParaRPr sz="1400"/>
          </a:p>
          <a:p>
            <a:pPr indent="0" lvl="0" marL="0" rtl="0" algn="l">
              <a:lnSpc>
                <a:spcPct val="115000"/>
              </a:lnSpc>
              <a:spcBef>
                <a:spcPts val="0"/>
              </a:spcBef>
              <a:spcAft>
                <a:spcPts val="0"/>
              </a:spcAft>
              <a:buClr>
                <a:schemeClr val="dk1"/>
              </a:buClr>
              <a:buSzPts val="1100"/>
              <a:buNone/>
            </a:pPr>
            <a:r>
              <a:rPr lang="lt-LT" sz="1400"/>
              <a:t>įtraukti užpildą (padding )ir kraštinę (border).</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b="1" sz="1400"/>
          </a:p>
        </p:txBody>
      </p:sp>
      <p:pic>
        <p:nvPicPr>
          <p:cNvPr id="199" name="Google Shape;199;gcd7fa5fea6_0_149"/>
          <p:cNvPicPr preferRelativeResize="0"/>
          <p:nvPr/>
        </p:nvPicPr>
        <p:blipFill>
          <a:blip r:embed="rId3">
            <a:alphaModFix/>
          </a:blip>
          <a:stretch>
            <a:fillRect/>
          </a:stretch>
        </p:blipFill>
        <p:spPr>
          <a:xfrm>
            <a:off x="5631300" y="4343300"/>
            <a:ext cx="4240525" cy="2331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cd7fa5fea6_0_164"/>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Front-end programavimas panaudojant HTML / CSS / Bootstrap</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05" name="Google Shape;205;gcd7fa5fea6_0_164"/>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lt-LT">
                <a:solidFill>
                  <a:schemeClr val="lt1"/>
                </a:solidFill>
              </a:rPr>
              <a:t>Sukurkite vieną didelį bloką, kuris užims 100% ekrano pločio ir aukščio. Jo viduje turi būti sukurti 5 mažesni blokai, kurie tenkins šiuos reikalavimus:</a:t>
            </a:r>
            <a:endParaRPr>
              <a:solidFill>
                <a:schemeClr val="lt1"/>
              </a:solidFill>
            </a:endParaRPr>
          </a:p>
          <a:p>
            <a:pPr indent="-304800" lvl="0" marL="457200" rtl="0" algn="l">
              <a:lnSpc>
                <a:spcPct val="115000"/>
              </a:lnSpc>
              <a:spcBef>
                <a:spcPts val="0"/>
              </a:spcBef>
              <a:spcAft>
                <a:spcPts val="0"/>
              </a:spcAft>
              <a:buClr>
                <a:schemeClr val="lt1"/>
              </a:buClr>
              <a:buSzPts val="1200"/>
              <a:buChar char="-"/>
            </a:pPr>
            <a:r>
              <a:rPr lang="lt-LT" sz="1200">
                <a:solidFill>
                  <a:schemeClr val="lt1"/>
                </a:solidFill>
              </a:rPr>
              <a:t>1 blokas: bendras elemento aukštis ir plotis 300px, kurį sudarys 30px padding ir 4px border.</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lt-LT" sz="1200">
                <a:solidFill>
                  <a:schemeClr val="lt1"/>
                </a:solidFill>
              </a:rPr>
              <a:t>2 blokas: bendras elemento aukštis ir plotis 300px, kurį sudarys 50px padding ir 4px border.</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i="1" lang="lt-LT" sz="1200">
                <a:solidFill>
                  <a:schemeClr val="lt1"/>
                </a:solidFill>
              </a:rPr>
              <a:t>-- 1 ir 2 blokas turi atrodyti vienodai;</a:t>
            </a:r>
            <a:endParaRPr i="1"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lt-LT" sz="1200">
                <a:solidFill>
                  <a:schemeClr val="lt1"/>
                </a:solidFill>
              </a:rPr>
              <a:t>3 blokas: Turi užimti 45% tėvinio elemento pločio ir  100px aukščio;</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lt-LT" sz="1200">
                <a:solidFill>
                  <a:schemeClr val="lt1"/>
                </a:solidFill>
              </a:rPr>
              <a:t>4 blokas: Turi turėti būti 250px aukščio ir 200px pločio, bei viduje turėti paveikslėlį ir 5px rėmelį.</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lt-LT" sz="1200">
                <a:solidFill>
                  <a:schemeClr val="lt1"/>
                </a:solidFill>
              </a:rPr>
              <a:t>5 blokas: Turi būti kuriamas kaip mygtukas (jame turi būti panaudojamos width, padding, border, margin savybės).</a:t>
            </a:r>
            <a:endParaRPr sz="1200">
              <a:solidFill>
                <a:schemeClr val="lt1"/>
              </a:solidFill>
            </a:endParaRPr>
          </a:p>
          <a:p>
            <a:pPr indent="0" lvl="0" marL="0" rtl="0" algn="l">
              <a:lnSpc>
                <a:spcPct val="115000"/>
              </a:lnSpc>
              <a:spcBef>
                <a:spcPts val="0"/>
              </a:spcBef>
              <a:spcAft>
                <a:spcPts val="0"/>
              </a:spcAft>
              <a:buNone/>
            </a:pPr>
            <a:r>
              <a:t/>
            </a:r>
            <a:endParaRPr sz="1200">
              <a:solidFill>
                <a:schemeClr val="lt1"/>
              </a:solidFill>
            </a:endParaRPr>
          </a:p>
          <a:p>
            <a:pPr indent="0" lvl="0" marL="0" rtl="0" algn="l">
              <a:lnSpc>
                <a:spcPct val="115000"/>
              </a:lnSpc>
              <a:spcBef>
                <a:spcPts val="0"/>
              </a:spcBef>
              <a:spcAft>
                <a:spcPts val="0"/>
              </a:spcAft>
              <a:buNone/>
            </a:pPr>
            <a:r>
              <a:t/>
            </a:r>
            <a:endParaRPr sz="1200">
              <a:solidFill>
                <a:schemeClr val="lt1"/>
              </a:solidFill>
            </a:endParaRPr>
          </a:p>
          <a:p>
            <a:pPr indent="0" lvl="0" marL="0" rtl="0" algn="l">
              <a:lnSpc>
                <a:spcPct val="115000"/>
              </a:lnSpc>
              <a:spcBef>
                <a:spcPts val="0"/>
              </a:spcBef>
              <a:spcAft>
                <a:spcPts val="0"/>
              </a:spcAft>
              <a:buNone/>
            </a:pPr>
            <a:r>
              <a:t/>
            </a:r>
            <a:endParaRPr sz="1200">
              <a:solidFill>
                <a:schemeClr val="lt1"/>
              </a:solidFill>
            </a:endParaRPr>
          </a:p>
          <a:p>
            <a:pPr indent="0" lvl="0" marL="0" rtl="0" algn="l">
              <a:lnSpc>
                <a:spcPct val="115000"/>
              </a:lnSpc>
              <a:spcBef>
                <a:spcPts val="0"/>
              </a:spcBef>
              <a:spcAft>
                <a:spcPts val="0"/>
              </a:spcAft>
              <a:buNone/>
            </a:pPr>
            <a:r>
              <a:rPr i="1" lang="lt-LT" sz="1200">
                <a:solidFill>
                  <a:schemeClr val="lt1"/>
                </a:solidFill>
              </a:rPr>
              <a:t>Pastaba: Blokų turinys, padding bei border turi būti spalvoti, kad pavyktų matyti skirtumą.</a:t>
            </a:r>
            <a:endParaRPr>
              <a:solidFill>
                <a:schemeClr val="lt1"/>
              </a:solidFill>
            </a:endParaRPr>
          </a:p>
        </p:txBody>
      </p:sp>
      <p:sp>
        <p:nvSpPr>
          <p:cNvPr id="206" name="Google Shape;206;gcd7fa5fea6_0_164"/>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rPr>
              <a:t>Užduotis nr. </a:t>
            </a:r>
            <a:r>
              <a:rPr b="1" lang="lt-LT" sz="1600">
                <a:solidFill>
                  <a:schemeClr val="lt1"/>
                </a:solidFill>
              </a:rPr>
              <a:t>2</a:t>
            </a:r>
            <a:endParaRPr i="0" sz="1400" u="none" cap="none" strike="noStrike">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cd7fa5fea6_0_157"/>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perėjimai (CSS Transitions)</a:t>
            </a:r>
            <a:endParaRPr sz="2850"/>
          </a:p>
        </p:txBody>
      </p:sp>
      <p:sp>
        <p:nvSpPr>
          <p:cNvPr id="212" name="Google Shape;212;gcd7fa5fea6_0_157"/>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13" name="Google Shape;213;gcd7fa5fea6_0_157"/>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CSS perėjimai leidžia sklandžiai, per tam tikrą laiką pakeisti nuosavybės vertes.</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Pagrindinės nuosavybės: </a:t>
            </a:r>
            <a:endParaRPr sz="1400"/>
          </a:p>
          <a:p>
            <a:pPr indent="-317500" lvl="0" marL="457200" rtl="0" algn="l">
              <a:lnSpc>
                <a:spcPct val="115000"/>
              </a:lnSpc>
              <a:spcBef>
                <a:spcPts val="0"/>
              </a:spcBef>
              <a:spcAft>
                <a:spcPts val="0"/>
              </a:spcAft>
              <a:buClr>
                <a:schemeClr val="dk1"/>
              </a:buClr>
              <a:buSzPts val="1400"/>
              <a:buChar char="-"/>
            </a:pPr>
            <a:r>
              <a:rPr i="1" lang="lt-LT" sz="1400"/>
              <a:t>transition</a:t>
            </a:r>
            <a:endParaRPr i="1" sz="1400"/>
          </a:p>
          <a:p>
            <a:pPr indent="-317500" lvl="0" marL="457200" rtl="0" algn="l">
              <a:lnSpc>
                <a:spcPct val="115000"/>
              </a:lnSpc>
              <a:spcBef>
                <a:spcPts val="0"/>
              </a:spcBef>
              <a:spcAft>
                <a:spcPts val="0"/>
              </a:spcAft>
              <a:buClr>
                <a:schemeClr val="dk1"/>
              </a:buClr>
              <a:buSzPts val="1400"/>
              <a:buChar char="-"/>
            </a:pPr>
            <a:r>
              <a:rPr i="1" lang="lt-LT" sz="1400"/>
              <a:t>transition-delay</a:t>
            </a:r>
            <a:endParaRPr i="1" sz="1400"/>
          </a:p>
          <a:p>
            <a:pPr indent="-317500" lvl="0" marL="457200" rtl="0" algn="l">
              <a:lnSpc>
                <a:spcPct val="115000"/>
              </a:lnSpc>
              <a:spcBef>
                <a:spcPts val="0"/>
              </a:spcBef>
              <a:spcAft>
                <a:spcPts val="0"/>
              </a:spcAft>
              <a:buClr>
                <a:schemeClr val="dk1"/>
              </a:buClr>
              <a:buSzPts val="1400"/>
              <a:buChar char="-"/>
            </a:pPr>
            <a:r>
              <a:rPr i="1" lang="lt-LT" sz="1400"/>
              <a:t>transition-duration</a:t>
            </a:r>
            <a:endParaRPr i="1" sz="1400"/>
          </a:p>
          <a:p>
            <a:pPr indent="-317500" lvl="0" marL="457200" rtl="0" algn="l">
              <a:lnSpc>
                <a:spcPct val="115000"/>
              </a:lnSpc>
              <a:spcBef>
                <a:spcPts val="0"/>
              </a:spcBef>
              <a:spcAft>
                <a:spcPts val="0"/>
              </a:spcAft>
              <a:buClr>
                <a:schemeClr val="dk1"/>
              </a:buClr>
              <a:buSzPts val="1400"/>
              <a:buChar char="-"/>
            </a:pPr>
            <a:r>
              <a:rPr i="1" lang="lt-LT" sz="1400"/>
              <a:t>transition-property</a:t>
            </a:r>
            <a:endParaRPr i="1" sz="1400"/>
          </a:p>
          <a:p>
            <a:pPr indent="-317500" lvl="0" marL="457200" rtl="0" algn="l">
              <a:lnSpc>
                <a:spcPct val="115000"/>
              </a:lnSpc>
              <a:spcBef>
                <a:spcPts val="0"/>
              </a:spcBef>
              <a:spcAft>
                <a:spcPts val="0"/>
              </a:spcAft>
              <a:buClr>
                <a:schemeClr val="dk1"/>
              </a:buClr>
              <a:buSzPts val="1400"/>
              <a:buChar char="-"/>
            </a:pPr>
            <a:r>
              <a:rPr i="1" lang="lt-LT" sz="1400"/>
              <a:t>transition-timing-function</a:t>
            </a:r>
            <a:endParaRPr i="1" sz="1400"/>
          </a:p>
          <a:p>
            <a:pPr indent="0" lvl="0" marL="45720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rPr lang="lt-LT" sz="1400"/>
              <a:t>Norėdami sukurti perėjimo efektą, turite nurodyti du dalykus:</a:t>
            </a:r>
            <a:endParaRPr sz="1400"/>
          </a:p>
          <a:p>
            <a:pPr indent="-317500" lvl="0" marL="457200" rtl="0" algn="l">
              <a:lnSpc>
                <a:spcPct val="115000"/>
              </a:lnSpc>
              <a:spcBef>
                <a:spcPts val="0"/>
              </a:spcBef>
              <a:spcAft>
                <a:spcPts val="0"/>
              </a:spcAft>
              <a:buClr>
                <a:schemeClr val="dk1"/>
              </a:buClr>
              <a:buSzPts val="1400"/>
              <a:buAutoNum type="arabicPeriod"/>
            </a:pPr>
            <a:r>
              <a:rPr lang="lt-LT" sz="1400"/>
              <a:t>CSS ypatybę, prie kurios norite pridėti efektą;</a:t>
            </a:r>
            <a:endParaRPr sz="1400"/>
          </a:p>
          <a:p>
            <a:pPr indent="-317500" lvl="0" marL="457200" rtl="0" algn="l">
              <a:lnSpc>
                <a:spcPct val="115000"/>
              </a:lnSpc>
              <a:spcBef>
                <a:spcPts val="0"/>
              </a:spcBef>
              <a:spcAft>
                <a:spcPts val="0"/>
              </a:spcAft>
              <a:buClr>
                <a:schemeClr val="dk1"/>
              </a:buClr>
              <a:buSzPts val="1400"/>
              <a:buAutoNum type="arabicPeriod"/>
            </a:pPr>
            <a:r>
              <a:rPr lang="lt-LT" sz="1400"/>
              <a:t>efekto trukmę.</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Plačiau skaitykite </a:t>
            </a:r>
            <a:r>
              <a:rPr lang="lt-LT" sz="1400" u="sng">
                <a:solidFill>
                  <a:srgbClr val="0097A7"/>
                </a:solidFill>
                <a:hlinkClick r:id="rId3">
                  <a:extLst>
                    <a:ext uri="{A12FA001-AC4F-418D-AE19-62706E023703}">
                      <ahyp:hlinkClr val="tx"/>
                    </a:ext>
                  </a:extLst>
                </a:hlinkClick>
              </a:rPr>
              <a:t>čia</a:t>
            </a:r>
            <a:r>
              <a:rPr lang="lt-LT" sz="1400"/>
              <a:t>.</a:t>
            </a:r>
            <a:endParaRPr b="1" sz="1400"/>
          </a:p>
        </p:txBody>
      </p:sp>
      <p:graphicFrame>
        <p:nvGraphicFramePr>
          <p:cNvPr id="214" name="Google Shape;214;gcd7fa5fea6_0_157"/>
          <p:cNvGraphicFramePr/>
          <p:nvPr/>
        </p:nvGraphicFramePr>
        <p:xfrm>
          <a:off x="7370100" y="5015025"/>
          <a:ext cx="3000000" cy="3000000"/>
        </p:xfrm>
        <a:graphic>
          <a:graphicData uri="http://schemas.openxmlformats.org/drawingml/2006/table">
            <a:tbl>
              <a:tblPr>
                <a:noFill/>
                <a:tableStyleId>{62CF61C1-55E4-41CA-91CF-45EE7BC1A253}</a:tableStyleId>
              </a:tblPr>
              <a:tblGrid>
                <a:gridCol w="1743975"/>
                <a:gridCol w="1743975"/>
              </a:tblGrid>
              <a:tr h="381000">
                <a:tc>
                  <a:txBody>
                    <a:bodyPr/>
                    <a:lstStyle/>
                    <a:p>
                      <a:pPr indent="0" lvl="0" marL="0" rtl="0" algn="l">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div {</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  width: 100px;</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  height: 100px;</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  background: red;</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  transition: width 2s;</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div:hover {</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  width: 300px;</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lt-LT" sz="800">
                          <a:solidFill>
                            <a:schemeClr val="dk1"/>
                          </a:solidFill>
                          <a:latin typeface="Montserrat"/>
                          <a:ea typeface="Montserrat"/>
                          <a:cs typeface="Montserrat"/>
                          <a:sym typeface="Montserrat"/>
                        </a:rPr>
                        <a:t>}</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d10cf7707e_0_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animacijos (CSS Animations)</a:t>
            </a:r>
            <a:endParaRPr sz="2850"/>
          </a:p>
        </p:txBody>
      </p:sp>
      <p:sp>
        <p:nvSpPr>
          <p:cNvPr id="220" name="Google Shape;220;gd10cf7707e_0_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21" name="Google Shape;221;gd10cf7707e_0_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CSS leidžia animuoti HTML elementus nenaudojant „JavaScript“!</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Naudojamos nuosavybės:</a:t>
            </a:r>
            <a:endParaRPr sz="1400"/>
          </a:p>
          <a:p>
            <a:pPr indent="-317500" lvl="0" marL="457200" rtl="0" algn="l">
              <a:lnSpc>
                <a:spcPct val="115000"/>
              </a:lnSpc>
              <a:spcBef>
                <a:spcPts val="0"/>
              </a:spcBef>
              <a:spcAft>
                <a:spcPts val="0"/>
              </a:spcAft>
              <a:buClr>
                <a:schemeClr val="dk1"/>
              </a:buClr>
              <a:buSzPts val="1400"/>
              <a:buChar char="-"/>
            </a:pPr>
            <a:r>
              <a:rPr i="1" lang="lt-LT" sz="1400"/>
              <a:t>@keyframes</a:t>
            </a:r>
            <a:endParaRPr i="1" sz="1400"/>
          </a:p>
          <a:p>
            <a:pPr indent="-317500" lvl="0" marL="457200" rtl="0" algn="l">
              <a:lnSpc>
                <a:spcPct val="115000"/>
              </a:lnSpc>
              <a:spcBef>
                <a:spcPts val="0"/>
              </a:spcBef>
              <a:spcAft>
                <a:spcPts val="0"/>
              </a:spcAft>
              <a:buClr>
                <a:schemeClr val="dk1"/>
              </a:buClr>
              <a:buSzPts val="1400"/>
              <a:buChar char="-"/>
            </a:pPr>
            <a:r>
              <a:rPr i="1" lang="lt-LT" sz="1400"/>
              <a:t>animation-name</a:t>
            </a:r>
            <a:endParaRPr i="1" sz="1400"/>
          </a:p>
          <a:p>
            <a:pPr indent="-317500" lvl="0" marL="457200" rtl="0" algn="l">
              <a:lnSpc>
                <a:spcPct val="115000"/>
              </a:lnSpc>
              <a:spcBef>
                <a:spcPts val="0"/>
              </a:spcBef>
              <a:spcAft>
                <a:spcPts val="0"/>
              </a:spcAft>
              <a:buClr>
                <a:schemeClr val="dk1"/>
              </a:buClr>
              <a:buSzPts val="1400"/>
              <a:buChar char="-"/>
            </a:pPr>
            <a:r>
              <a:rPr i="1" lang="lt-LT" sz="1400"/>
              <a:t>animation-duration</a:t>
            </a:r>
            <a:endParaRPr i="1" sz="1400"/>
          </a:p>
          <a:p>
            <a:pPr indent="-317500" lvl="0" marL="457200" rtl="0" algn="l">
              <a:lnSpc>
                <a:spcPct val="115000"/>
              </a:lnSpc>
              <a:spcBef>
                <a:spcPts val="0"/>
              </a:spcBef>
              <a:spcAft>
                <a:spcPts val="0"/>
              </a:spcAft>
              <a:buClr>
                <a:schemeClr val="dk1"/>
              </a:buClr>
              <a:buSzPts val="1400"/>
              <a:buChar char="-"/>
            </a:pPr>
            <a:r>
              <a:rPr i="1" lang="lt-LT" sz="1400"/>
              <a:t>animation-delay</a:t>
            </a:r>
            <a:endParaRPr i="1" sz="1400"/>
          </a:p>
          <a:p>
            <a:pPr indent="-317500" lvl="0" marL="457200" rtl="0" algn="l">
              <a:lnSpc>
                <a:spcPct val="115000"/>
              </a:lnSpc>
              <a:spcBef>
                <a:spcPts val="0"/>
              </a:spcBef>
              <a:spcAft>
                <a:spcPts val="0"/>
              </a:spcAft>
              <a:buClr>
                <a:schemeClr val="dk1"/>
              </a:buClr>
              <a:buSzPts val="1400"/>
              <a:buChar char="-"/>
            </a:pPr>
            <a:r>
              <a:rPr i="1" lang="lt-LT" sz="1400"/>
              <a:t>animation-iteration-count</a:t>
            </a:r>
            <a:endParaRPr i="1" sz="1400"/>
          </a:p>
          <a:p>
            <a:pPr indent="-317500" lvl="0" marL="457200" rtl="0" algn="l">
              <a:lnSpc>
                <a:spcPct val="115000"/>
              </a:lnSpc>
              <a:spcBef>
                <a:spcPts val="0"/>
              </a:spcBef>
              <a:spcAft>
                <a:spcPts val="0"/>
              </a:spcAft>
              <a:buClr>
                <a:schemeClr val="dk1"/>
              </a:buClr>
              <a:buSzPts val="1400"/>
              <a:buChar char="-"/>
            </a:pPr>
            <a:r>
              <a:rPr i="1" lang="lt-LT" sz="1400"/>
              <a:t>animation-direction</a:t>
            </a:r>
            <a:endParaRPr i="1" sz="1400"/>
          </a:p>
          <a:p>
            <a:pPr indent="-317500" lvl="0" marL="457200" rtl="0" algn="l">
              <a:lnSpc>
                <a:spcPct val="115000"/>
              </a:lnSpc>
              <a:spcBef>
                <a:spcPts val="0"/>
              </a:spcBef>
              <a:spcAft>
                <a:spcPts val="0"/>
              </a:spcAft>
              <a:buClr>
                <a:schemeClr val="dk1"/>
              </a:buClr>
              <a:buSzPts val="1400"/>
              <a:buChar char="-"/>
            </a:pPr>
            <a:r>
              <a:rPr i="1" lang="lt-LT" sz="1400"/>
              <a:t>animation-timing-function</a:t>
            </a:r>
            <a:endParaRPr i="1" sz="1400"/>
          </a:p>
          <a:p>
            <a:pPr indent="-317500" lvl="0" marL="457200" rtl="0" algn="l">
              <a:lnSpc>
                <a:spcPct val="115000"/>
              </a:lnSpc>
              <a:spcBef>
                <a:spcPts val="0"/>
              </a:spcBef>
              <a:spcAft>
                <a:spcPts val="0"/>
              </a:spcAft>
              <a:buClr>
                <a:schemeClr val="dk1"/>
              </a:buClr>
              <a:buSzPts val="1400"/>
              <a:buChar char="-"/>
            </a:pPr>
            <a:r>
              <a:rPr i="1" lang="lt-LT" sz="1400"/>
              <a:t>animation-fill-mode</a:t>
            </a:r>
            <a:endParaRPr i="1" sz="1400"/>
          </a:p>
          <a:p>
            <a:pPr indent="-317500" lvl="0" marL="457200" rtl="0" algn="l">
              <a:lnSpc>
                <a:spcPct val="115000"/>
              </a:lnSpc>
              <a:spcBef>
                <a:spcPts val="0"/>
              </a:spcBef>
              <a:spcAft>
                <a:spcPts val="0"/>
              </a:spcAft>
              <a:buClr>
                <a:schemeClr val="dk1"/>
              </a:buClr>
              <a:buSzPts val="1400"/>
              <a:buChar char="-"/>
            </a:pPr>
            <a:r>
              <a:rPr i="1" lang="lt-LT" sz="1400"/>
              <a:t>animation</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Plačiau skaitykite </a:t>
            </a:r>
            <a:r>
              <a:rPr lang="lt-LT" sz="1400" u="sng">
                <a:solidFill>
                  <a:srgbClr val="0097A7"/>
                </a:solidFill>
                <a:hlinkClick r:id="rId3">
                  <a:extLst>
                    <a:ext uri="{A12FA001-AC4F-418D-AE19-62706E023703}">
                      <ahyp:hlinkClr val="tx"/>
                    </a:ext>
                  </a:extLst>
                </a:hlinkClick>
              </a:rPr>
              <a:t>čia</a:t>
            </a:r>
            <a:r>
              <a:rPr lang="lt-LT" sz="1400"/>
              <a:t>.</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d10cf7707e_0_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Savarankiškas CSS mokymasis</a:t>
            </a:r>
            <a:endParaRPr sz="2850"/>
          </a:p>
        </p:txBody>
      </p:sp>
      <p:sp>
        <p:nvSpPr>
          <p:cNvPr id="227" name="Google Shape;227;gd10cf7707e_0_8"/>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28" name="Google Shape;228;gd10cf7707e_0_8"/>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Peržiūrėti:</a:t>
            </a:r>
            <a:endParaRPr sz="1400"/>
          </a:p>
          <a:p>
            <a:pPr indent="-317500" lvl="0" marL="457200" rtl="0" algn="l">
              <a:lnSpc>
                <a:spcPct val="120000"/>
              </a:lnSpc>
              <a:spcBef>
                <a:spcPts val="0"/>
              </a:spcBef>
              <a:spcAft>
                <a:spcPts val="0"/>
              </a:spcAft>
              <a:buClr>
                <a:srgbClr val="0097A7"/>
              </a:buClr>
              <a:buSzPts val="1400"/>
              <a:buChar char="-"/>
            </a:pPr>
            <a:r>
              <a:rPr lang="lt-LT" sz="1400" u="sng">
                <a:solidFill>
                  <a:srgbClr val="0097A7"/>
                </a:solidFill>
                <a:hlinkClick r:id="rId3">
                  <a:extLst>
                    <a:ext uri="{A12FA001-AC4F-418D-AE19-62706E023703}">
                      <ahyp:hlinkClr val="tx"/>
                    </a:ext>
                  </a:extLst>
                </a:hlinkClick>
              </a:rPr>
              <a:t>Backgrounds and borders</a:t>
            </a:r>
            <a:endParaRPr sz="1400" u="sng">
              <a:solidFill>
                <a:srgbClr val="0097A7"/>
              </a:solidFill>
            </a:endParaRPr>
          </a:p>
          <a:p>
            <a:pPr indent="-317500" lvl="0" marL="457200" rtl="0" algn="l">
              <a:lnSpc>
                <a:spcPct val="120000"/>
              </a:lnSpc>
              <a:spcBef>
                <a:spcPts val="0"/>
              </a:spcBef>
              <a:spcAft>
                <a:spcPts val="0"/>
              </a:spcAft>
              <a:buClr>
                <a:srgbClr val="0097A7"/>
              </a:buClr>
              <a:buSzPts val="1400"/>
              <a:buChar char="-"/>
            </a:pPr>
            <a:r>
              <a:rPr lang="lt-LT" sz="1400" u="sng">
                <a:solidFill>
                  <a:srgbClr val="0097A7"/>
                </a:solidFill>
                <a:hlinkClick r:id="rId4">
                  <a:extLst>
                    <a:ext uri="{A12FA001-AC4F-418D-AE19-62706E023703}">
                      <ahyp:hlinkClr val="tx"/>
                    </a:ext>
                  </a:extLst>
                </a:hlinkClick>
              </a:rPr>
              <a:t>Handling different text directions</a:t>
            </a:r>
            <a:endParaRPr sz="1400" u="sng">
              <a:solidFill>
                <a:srgbClr val="0097A7"/>
              </a:solidFill>
            </a:endParaRPr>
          </a:p>
          <a:p>
            <a:pPr indent="-317500" lvl="0" marL="457200" rtl="0" algn="l">
              <a:lnSpc>
                <a:spcPct val="120000"/>
              </a:lnSpc>
              <a:spcBef>
                <a:spcPts val="0"/>
              </a:spcBef>
              <a:spcAft>
                <a:spcPts val="0"/>
              </a:spcAft>
              <a:buClr>
                <a:srgbClr val="0097A7"/>
              </a:buClr>
              <a:buSzPts val="1400"/>
              <a:buChar char="-"/>
            </a:pPr>
            <a:r>
              <a:rPr lang="lt-LT" sz="1400" u="sng">
                <a:solidFill>
                  <a:srgbClr val="0097A7"/>
                </a:solidFill>
                <a:hlinkClick r:id="rId5">
                  <a:extLst>
                    <a:ext uri="{A12FA001-AC4F-418D-AE19-62706E023703}">
                      <ahyp:hlinkClr val="tx"/>
                    </a:ext>
                  </a:extLst>
                </a:hlinkClick>
              </a:rPr>
              <a:t>Overflowing content</a:t>
            </a:r>
            <a:endParaRPr sz="1400" u="sng">
              <a:solidFill>
                <a:srgbClr val="0097A7"/>
              </a:solidFill>
            </a:endParaRPr>
          </a:p>
          <a:p>
            <a:pPr indent="-317500" lvl="0" marL="457200" rtl="0" algn="l">
              <a:lnSpc>
                <a:spcPct val="120000"/>
              </a:lnSpc>
              <a:spcBef>
                <a:spcPts val="0"/>
              </a:spcBef>
              <a:spcAft>
                <a:spcPts val="0"/>
              </a:spcAft>
              <a:buClr>
                <a:srgbClr val="0097A7"/>
              </a:buClr>
              <a:buSzPts val="1400"/>
              <a:buChar char="-"/>
            </a:pPr>
            <a:r>
              <a:rPr lang="lt-LT" sz="1400" u="sng">
                <a:solidFill>
                  <a:srgbClr val="0097A7"/>
                </a:solidFill>
                <a:hlinkClick r:id="rId6">
                  <a:extLst>
                    <a:ext uri="{A12FA001-AC4F-418D-AE19-62706E023703}">
                      <ahyp:hlinkClr val="tx"/>
                    </a:ext>
                  </a:extLst>
                </a:hlinkClick>
              </a:rPr>
              <a:t>Sizing items in CSS</a:t>
            </a:r>
            <a:endParaRPr sz="1400" u="sng">
              <a:solidFill>
                <a:srgbClr val="0097A7"/>
              </a:solidFill>
            </a:endParaRPr>
          </a:p>
          <a:p>
            <a:pPr indent="-317500" lvl="0" marL="457200" rtl="0" algn="l">
              <a:lnSpc>
                <a:spcPct val="120000"/>
              </a:lnSpc>
              <a:spcBef>
                <a:spcPts val="0"/>
              </a:spcBef>
              <a:spcAft>
                <a:spcPts val="0"/>
              </a:spcAft>
              <a:buClr>
                <a:srgbClr val="0097A7"/>
              </a:buClr>
              <a:buSzPts val="1400"/>
              <a:buChar char="-"/>
            </a:pPr>
            <a:r>
              <a:rPr lang="lt-LT" sz="1400" u="sng">
                <a:solidFill>
                  <a:srgbClr val="0097A7"/>
                </a:solidFill>
                <a:hlinkClick r:id="rId7">
                  <a:extLst>
                    <a:ext uri="{A12FA001-AC4F-418D-AE19-62706E023703}">
                      <ahyp:hlinkClr val="tx"/>
                    </a:ext>
                  </a:extLst>
                </a:hlinkClick>
              </a:rPr>
              <a:t>Images, media, and form elements</a:t>
            </a:r>
            <a:endParaRPr sz="1400" u="sng">
              <a:solidFill>
                <a:srgbClr val="0097A7"/>
              </a:solidFill>
            </a:endParaRPr>
          </a:p>
          <a:p>
            <a:pPr indent="-317500" lvl="0" marL="457200" rtl="0" algn="l">
              <a:lnSpc>
                <a:spcPct val="120000"/>
              </a:lnSpc>
              <a:spcBef>
                <a:spcPts val="0"/>
              </a:spcBef>
              <a:spcAft>
                <a:spcPts val="0"/>
              </a:spcAft>
              <a:buClr>
                <a:srgbClr val="0097A7"/>
              </a:buClr>
              <a:buSzPts val="1400"/>
              <a:buChar char="-"/>
            </a:pPr>
            <a:r>
              <a:rPr lang="lt-LT" sz="1400" u="sng">
                <a:solidFill>
                  <a:srgbClr val="0097A7"/>
                </a:solidFill>
                <a:hlinkClick r:id="rId8">
                  <a:extLst>
                    <a:ext uri="{A12FA001-AC4F-418D-AE19-62706E023703}">
                      <ahyp:hlinkClr val="tx"/>
                    </a:ext>
                  </a:extLst>
                </a:hlinkClick>
              </a:rPr>
              <a:t>Styling tables</a:t>
            </a:r>
            <a:endParaRPr sz="1400" u="sng">
              <a:solidFill>
                <a:srgbClr val="0097A7"/>
              </a:solidFill>
            </a:endParaRPr>
          </a:p>
          <a:p>
            <a:pPr indent="-317500" lvl="0" marL="457200" rtl="0" algn="l">
              <a:lnSpc>
                <a:spcPct val="120000"/>
              </a:lnSpc>
              <a:spcBef>
                <a:spcPts val="0"/>
              </a:spcBef>
              <a:spcAft>
                <a:spcPts val="0"/>
              </a:spcAft>
              <a:buClr>
                <a:srgbClr val="0097A7"/>
              </a:buClr>
              <a:buSzPts val="1400"/>
              <a:buChar char="-"/>
            </a:pPr>
            <a:r>
              <a:rPr lang="lt-LT" sz="1400" u="sng">
                <a:solidFill>
                  <a:srgbClr val="0097A7"/>
                </a:solidFill>
                <a:hlinkClick r:id="rId9">
                  <a:extLst>
                    <a:ext uri="{A12FA001-AC4F-418D-AE19-62706E023703}">
                      <ahyp:hlinkClr val="tx"/>
                    </a:ext>
                  </a:extLst>
                </a:hlinkClick>
              </a:rPr>
              <a:t>Styling lists</a:t>
            </a:r>
            <a:endParaRPr sz="1400" u="sng">
              <a:solidFill>
                <a:srgbClr val="0097A7"/>
              </a:solidFill>
            </a:endParaRPr>
          </a:p>
          <a:p>
            <a:pPr indent="-317500" lvl="0" marL="457200" rtl="0" algn="l">
              <a:lnSpc>
                <a:spcPct val="120000"/>
              </a:lnSpc>
              <a:spcBef>
                <a:spcPts val="0"/>
              </a:spcBef>
              <a:spcAft>
                <a:spcPts val="0"/>
              </a:spcAft>
              <a:buClr>
                <a:srgbClr val="0097A7"/>
              </a:buClr>
              <a:buSzPts val="1400"/>
              <a:buChar char="-"/>
            </a:pPr>
            <a:r>
              <a:rPr lang="lt-LT" sz="1400" u="sng">
                <a:solidFill>
                  <a:srgbClr val="0097A7"/>
                </a:solidFill>
                <a:hlinkClick r:id="rId10">
                  <a:extLst>
                    <a:ext uri="{A12FA001-AC4F-418D-AE19-62706E023703}">
                      <ahyp:hlinkClr val="tx"/>
                    </a:ext>
                  </a:extLst>
                </a:hlinkClick>
              </a:rPr>
              <a:t>Debugging CSS</a:t>
            </a:r>
            <a:endParaRPr sz="1400" u="sng">
              <a:solidFill>
                <a:srgbClr val="0097A7"/>
              </a:solidFill>
            </a:endParaRPr>
          </a:p>
          <a:p>
            <a:pPr indent="-317500" lvl="0" marL="457200" rtl="0" algn="l">
              <a:lnSpc>
                <a:spcPct val="120000"/>
              </a:lnSpc>
              <a:spcBef>
                <a:spcPts val="0"/>
              </a:spcBef>
              <a:spcAft>
                <a:spcPts val="0"/>
              </a:spcAft>
              <a:buClr>
                <a:srgbClr val="0097A7"/>
              </a:buClr>
              <a:buSzPts val="1400"/>
              <a:buChar char="-"/>
            </a:pPr>
            <a:r>
              <a:rPr lang="lt-LT" sz="1400" u="sng">
                <a:solidFill>
                  <a:srgbClr val="0097A7"/>
                </a:solidFill>
                <a:hlinkClick r:id="rId11">
                  <a:extLst>
                    <a:ext uri="{A12FA001-AC4F-418D-AE19-62706E023703}">
                      <ahyp:hlinkClr val="tx"/>
                    </a:ext>
                  </a:extLst>
                </a:hlinkClick>
              </a:rPr>
              <a:t>Organizing your CSS</a:t>
            </a:r>
            <a:endParaRPr sz="1400" u="sng">
              <a:solidFill>
                <a:srgbClr val="0097A7"/>
              </a:solidFill>
            </a:endParaRPr>
          </a:p>
          <a:p>
            <a:pPr indent="-317500" lvl="0" marL="457200" rtl="0" algn="l">
              <a:lnSpc>
                <a:spcPct val="120000"/>
              </a:lnSpc>
              <a:spcBef>
                <a:spcPts val="0"/>
              </a:spcBef>
              <a:spcAft>
                <a:spcPts val="0"/>
              </a:spcAft>
              <a:buClr>
                <a:srgbClr val="0097A7"/>
              </a:buClr>
              <a:buSzPts val="1400"/>
              <a:buChar char="-"/>
            </a:pPr>
            <a:r>
              <a:rPr lang="lt-LT" sz="1400" u="sng">
                <a:solidFill>
                  <a:srgbClr val="0097A7"/>
                </a:solidFill>
                <a:hlinkClick r:id="rId12">
                  <a:extLst>
                    <a:ext uri="{A12FA001-AC4F-418D-AE19-62706E023703}">
                      <ahyp:hlinkClr val="tx"/>
                    </a:ext>
                  </a:extLst>
                </a:hlinkClick>
              </a:rPr>
              <a:t>CSS box model</a:t>
            </a:r>
            <a:endParaRPr sz="1400" u="sng">
              <a:solidFill>
                <a:srgbClr val="0097A7"/>
              </a:solidFill>
            </a:endParaRPr>
          </a:p>
          <a:p>
            <a:pPr indent="0" lvl="0" marL="0" rtl="0" algn="l">
              <a:lnSpc>
                <a:spcPct val="115000"/>
              </a:lnSpc>
              <a:spcBef>
                <a:spcPts val="0"/>
              </a:spcBef>
              <a:spcAft>
                <a:spcPts val="0"/>
              </a:spcAft>
              <a:buClr>
                <a:schemeClr val="dk1"/>
              </a:buClr>
              <a:buSzPts val="1100"/>
              <a:buNone/>
            </a:pPr>
            <a:r>
              <a:t/>
            </a:r>
            <a:endParaRPr sz="1400" u="sng">
              <a:solidFill>
                <a:srgbClr val="0097A7"/>
              </a:solidFill>
            </a:endParaRPr>
          </a:p>
          <a:p>
            <a:pPr indent="0" lvl="0" marL="0" rtl="0" algn="l">
              <a:lnSpc>
                <a:spcPct val="115000"/>
              </a:lnSpc>
              <a:spcBef>
                <a:spcPts val="0"/>
              </a:spcBef>
              <a:spcAft>
                <a:spcPts val="0"/>
              </a:spcAft>
              <a:buClr>
                <a:schemeClr val="dk1"/>
              </a:buClr>
              <a:buSzPts val="1100"/>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7"/>
          <p:cNvSpPr txBox="1"/>
          <p:nvPr>
            <p:ph idx="1" type="body"/>
          </p:nvPr>
        </p:nvSpPr>
        <p:spPr>
          <a:xfrm>
            <a:off x="480401" y="460650"/>
            <a:ext cx="6175800" cy="4536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852"/>
              <a:buFont typeface="Arial"/>
              <a:buNone/>
            </a:pPr>
            <a:r>
              <a:rPr lang="lt-LT" sz="1400"/>
              <a:t>Front-end programavimas panaudojant HTML / CSS / Bootstrap</a:t>
            </a:r>
            <a:endParaRPr sz="1400"/>
          </a:p>
          <a:p>
            <a:pPr indent="0" lvl="0" marL="0" rtl="0" algn="l">
              <a:lnSpc>
                <a:spcPct val="70000"/>
              </a:lnSpc>
              <a:spcBef>
                <a:spcPts val="1000"/>
              </a:spcBef>
              <a:spcAft>
                <a:spcPts val="0"/>
              </a:spcAft>
              <a:buClr>
                <a:schemeClr val="dk1"/>
              </a:buClr>
              <a:buSzPts val="1008"/>
              <a:buNone/>
            </a:pPr>
            <a:r>
              <a:t/>
            </a:r>
            <a:endParaRPr sz="1007"/>
          </a:p>
        </p:txBody>
      </p:sp>
      <p:sp>
        <p:nvSpPr>
          <p:cNvPr id="234" name="Google Shape;234;p7"/>
          <p:cNvSpPr txBox="1"/>
          <p:nvPr>
            <p:ph idx="2" type="body"/>
          </p:nvPr>
        </p:nvSpPr>
        <p:spPr>
          <a:xfrm>
            <a:off x="3281700" y="1821693"/>
            <a:ext cx="3750900" cy="362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HTML formos</a:t>
            </a:r>
            <a:endParaRPr sz="1400"/>
          </a:p>
        </p:txBody>
      </p:sp>
      <p:sp>
        <p:nvSpPr>
          <p:cNvPr id="235" name="Google Shape;235;p7"/>
          <p:cNvSpPr txBox="1"/>
          <p:nvPr>
            <p:ph type="title"/>
          </p:nvPr>
        </p:nvSpPr>
        <p:spPr>
          <a:xfrm>
            <a:off x="480391" y="5032099"/>
            <a:ext cx="2343600" cy="136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Naudinga informacija</a:t>
            </a:r>
            <a:endParaRPr/>
          </a:p>
        </p:txBody>
      </p:sp>
      <p:sp>
        <p:nvSpPr>
          <p:cNvPr id="236" name="Google Shape;236;p7"/>
          <p:cNvSpPr txBox="1"/>
          <p:nvPr>
            <p:ph idx="4" type="body"/>
          </p:nvPr>
        </p:nvSpPr>
        <p:spPr>
          <a:xfrm>
            <a:off x="7503550" y="1821759"/>
            <a:ext cx="4208100" cy="55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3"/>
              </a:buClr>
              <a:buSzPts val="1600"/>
              <a:buNone/>
            </a:pPr>
            <a:r>
              <a:rPr lang="lt-LT"/>
              <a:t>https://developer.mozilla.org/en-US/docs/Web/HTML/Element/form</a:t>
            </a:r>
            <a:endParaRPr/>
          </a:p>
        </p:txBody>
      </p:sp>
      <p:sp>
        <p:nvSpPr>
          <p:cNvPr id="237" name="Google Shape;237;p7"/>
          <p:cNvSpPr txBox="1"/>
          <p:nvPr>
            <p:ph idx="2" type="body"/>
          </p:nvPr>
        </p:nvSpPr>
        <p:spPr>
          <a:xfrm>
            <a:off x="3281700" y="2763743"/>
            <a:ext cx="3750900" cy="362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Savarankiškas CSS mokymasis</a:t>
            </a:r>
            <a:endParaRPr sz="1400"/>
          </a:p>
        </p:txBody>
      </p:sp>
      <p:sp>
        <p:nvSpPr>
          <p:cNvPr id="238" name="Google Shape;238;p7"/>
          <p:cNvSpPr txBox="1"/>
          <p:nvPr>
            <p:ph idx="4" type="body"/>
          </p:nvPr>
        </p:nvSpPr>
        <p:spPr>
          <a:xfrm>
            <a:off x="7503550" y="2763748"/>
            <a:ext cx="4208100" cy="3867000"/>
          </a:xfrm>
          <a:prstGeom prst="rect">
            <a:avLst/>
          </a:prstGeom>
          <a:noFill/>
          <a:ln>
            <a:noFill/>
          </a:ln>
        </p:spPr>
        <p:txBody>
          <a:bodyPr anchorCtr="0" anchor="t" bIns="45700" lIns="91425" spcFirstLastPara="1" rIns="91425" wrap="square" tIns="45700">
            <a:normAutofit/>
          </a:bodyPr>
          <a:lstStyle/>
          <a:p>
            <a:pPr indent="-317500" lvl="0" marL="457200" rtl="0" algn="l">
              <a:lnSpc>
                <a:spcPct val="120000"/>
              </a:lnSpc>
              <a:spcBef>
                <a:spcPts val="0"/>
              </a:spcBef>
              <a:spcAft>
                <a:spcPts val="0"/>
              </a:spcAft>
              <a:buClr>
                <a:schemeClr val="accent3"/>
              </a:buClr>
              <a:buSzPts val="1400"/>
              <a:buChar char="-"/>
            </a:pPr>
            <a:r>
              <a:rPr lang="lt-LT" sz="1400" u="sng">
                <a:hlinkClick r:id="rId3"/>
              </a:rPr>
              <a:t>Backgrounds and borders</a:t>
            </a:r>
            <a:endParaRPr sz="1400" u="sng"/>
          </a:p>
          <a:p>
            <a:pPr indent="-317500" lvl="0" marL="457200" rtl="0" algn="l">
              <a:lnSpc>
                <a:spcPct val="120000"/>
              </a:lnSpc>
              <a:spcBef>
                <a:spcPts val="0"/>
              </a:spcBef>
              <a:spcAft>
                <a:spcPts val="0"/>
              </a:spcAft>
              <a:buClr>
                <a:schemeClr val="accent3"/>
              </a:buClr>
              <a:buSzPts val="1400"/>
              <a:buChar char="-"/>
            </a:pPr>
            <a:r>
              <a:rPr lang="lt-LT" sz="1400" u="sng">
                <a:hlinkClick r:id="rId4"/>
              </a:rPr>
              <a:t>Handling different text directions</a:t>
            </a:r>
            <a:endParaRPr sz="1400" u="sng"/>
          </a:p>
          <a:p>
            <a:pPr indent="-317500" lvl="0" marL="457200" rtl="0" algn="l">
              <a:lnSpc>
                <a:spcPct val="120000"/>
              </a:lnSpc>
              <a:spcBef>
                <a:spcPts val="0"/>
              </a:spcBef>
              <a:spcAft>
                <a:spcPts val="0"/>
              </a:spcAft>
              <a:buClr>
                <a:schemeClr val="accent3"/>
              </a:buClr>
              <a:buSzPts val="1400"/>
              <a:buChar char="-"/>
            </a:pPr>
            <a:r>
              <a:rPr lang="lt-LT" sz="1400" u="sng">
                <a:hlinkClick r:id="rId5"/>
              </a:rPr>
              <a:t>Overflowing content</a:t>
            </a:r>
            <a:endParaRPr sz="1400" u="sng"/>
          </a:p>
          <a:p>
            <a:pPr indent="-317500" lvl="0" marL="457200" rtl="0" algn="l">
              <a:lnSpc>
                <a:spcPct val="120000"/>
              </a:lnSpc>
              <a:spcBef>
                <a:spcPts val="0"/>
              </a:spcBef>
              <a:spcAft>
                <a:spcPts val="0"/>
              </a:spcAft>
              <a:buClr>
                <a:schemeClr val="accent3"/>
              </a:buClr>
              <a:buSzPts val="1400"/>
              <a:buChar char="-"/>
            </a:pPr>
            <a:r>
              <a:rPr lang="lt-LT" sz="1400" u="sng">
                <a:hlinkClick r:id="rId6"/>
              </a:rPr>
              <a:t>Sizing items in CSS</a:t>
            </a:r>
            <a:endParaRPr sz="1400" u="sng"/>
          </a:p>
          <a:p>
            <a:pPr indent="-317500" lvl="0" marL="457200" rtl="0" algn="l">
              <a:lnSpc>
                <a:spcPct val="120000"/>
              </a:lnSpc>
              <a:spcBef>
                <a:spcPts val="0"/>
              </a:spcBef>
              <a:spcAft>
                <a:spcPts val="0"/>
              </a:spcAft>
              <a:buClr>
                <a:schemeClr val="accent3"/>
              </a:buClr>
              <a:buSzPts val="1400"/>
              <a:buChar char="-"/>
            </a:pPr>
            <a:r>
              <a:rPr lang="lt-LT" sz="1400" u="sng">
                <a:hlinkClick r:id="rId7"/>
              </a:rPr>
              <a:t>Images, media, and form elements</a:t>
            </a:r>
            <a:endParaRPr sz="1400" u="sng"/>
          </a:p>
          <a:p>
            <a:pPr indent="-317500" lvl="0" marL="457200" rtl="0" algn="l">
              <a:lnSpc>
                <a:spcPct val="120000"/>
              </a:lnSpc>
              <a:spcBef>
                <a:spcPts val="0"/>
              </a:spcBef>
              <a:spcAft>
                <a:spcPts val="0"/>
              </a:spcAft>
              <a:buClr>
                <a:schemeClr val="accent3"/>
              </a:buClr>
              <a:buSzPts val="1400"/>
              <a:buChar char="-"/>
            </a:pPr>
            <a:r>
              <a:rPr lang="lt-LT" sz="1400" u="sng">
                <a:hlinkClick r:id="rId8"/>
              </a:rPr>
              <a:t>Styling tables</a:t>
            </a:r>
            <a:endParaRPr sz="1400" u="sng"/>
          </a:p>
          <a:p>
            <a:pPr indent="-317500" lvl="0" marL="457200" rtl="0" algn="l">
              <a:lnSpc>
                <a:spcPct val="120000"/>
              </a:lnSpc>
              <a:spcBef>
                <a:spcPts val="0"/>
              </a:spcBef>
              <a:spcAft>
                <a:spcPts val="0"/>
              </a:spcAft>
              <a:buClr>
                <a:schemeClr val="accent3"/>
              </a:buClr>
              <a:buSzPts val="1400"/>
              <a:buChar char="-"/>
            </a:pPr>
            <a:r>
              <a:rPr lang="lt-LT" sz="1400" u="sng">
                <a:hlinkClick r:id="rId9"/>
              </a:rPr>
              <a:t>Styling lists</a:t>
            </a:r>
            <a:endParaRPr sz="1400" u="sng"/>
          </a:p>
          <a:p>
            <a:pPr indent="-317500" lvl="0" marL="457200" rtl="0" algn="l">
              <a:lnSpc>
                <a:spcPct val="120000"/>
              </a:lnSpc>
              <a:spcBef>
                <a:spcPts val="0"/>
              </a:spcBef>
              <a:spcAft>
                <a:spcPts val="0"/>
              </a:spcAft>
              <a:buClr>
                <a:schemeClr val="accent3"/>
              </a:buClr>
              <a:buSzPts val="1400"/>
              <a:buChar char="-"/>
            </a:pPr>
            <a:r>
              <a:rPr lang="lt-LT" sz="1400" u="sng">
                <a:hlinkClick r:id="rId10"/>
              </a:rPr>
              <a:t>Debugging CSS</a:t>
            </a:r>
            <a:endParaRPr sz="1400" u="sng"/>
          </a:p>
          <a:p>
            <a:pPr indent="-317500" lvl="0" marL="457200" rtl="0" algn="l">
              <a:lnSpc>
                <a:spcPct val="120000"/>
              </a:lnSpc>
              <a:spcBef>
                <a:spcPts val="0"/>
              </a:spcBef>
              <a:spcAft>
                <a:spcPts val="0"/>
              </a:spcAft>
              <a:buClr>
                <a:schemeClr val="accent3"/>
              </a:buClr>
              <a:buSzPts val="1400"/>
              <a:buChar char="-"/>
            </a:pPr>
            <a:r>
              <a:rPr lang="lt-LT" sz="1400" u="sng">
                <a:hlinkClick r:id="rId11"/>
              </a:rPr>
              <a:t>Organizing your CSS</a:t>
            </a:r>
            <a:endParaRPr sz="1400" u="sng"/>
          </a:p>
          <a:p>
            <a:pPr indent="-317500" lvl="0" marL="457200" rtl="0" algn="l">
              <a:lnSpc>
                <a:spcPct val="120000"/>
              </a:lnSpc>
              <a:spcBef>
                <a:spcPts val="0"/>
              </a:spcBef>
              <a:spcAft>
                <a:spcPts val="0"/>
              </a:spcAft>
              <a:buClr>
                <a:schemeClr val="accent3"/>
              </a:buClr>
              <a:buSzPts val="1400"/>
              <a:buChar char="-"/>
            </a:pPr>
            <a:r>
              <a:rPr lang="lt-LT" sz="1400" u="sng">
                <a:hlinkClick r:id="rId12"/>
              </a:rPr>
              <a:t>CSS box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177118b2_0_0"/>
          <p:cNvSpPr txBox="1"/>
          <p:nvPr>
            <p:ph idx="1" type="body"/>
          </p:nvPr>
        </p:nvSpPr>
        <p:spPr>
          <a:xfrm>
            <a:off x="480402" y="460650"/>
            <a:ext cx="67830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a:p>
        </p:txBody>
      </p:sp>
      <p:sp>
        <p:nvSpPr>
          <p:cNvPr id="112" name="Google Shape;112;gc8177118b2_0_0"/>
          <p:cNvSpPr txBox="1"/>
          <p:nvPr>
            <p:ph type="title"/>
          </p:nvPr>
        </p:nvSpPr>
        <p:spPr>
          <a:xfrm>
            <a:off x="480391" y="1371706"/>
            <a:ext cx="51540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p:nvPr>
            <p:ph idx="2" type="body"/>
          </p:nvPr>
        </p:nvSpPr>
        <p:spPr>
          <a:xfrm>
            <a:off x="1355075" y="33542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CSS nuorodos</a:t>
            </a: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15" name="Google Shape;115;gc8177118b2_0_0"/>
          <p:cNvSpPr txBox="1"/>
          <p:nvPr>
            <p:ph idx="2" type="body"/>
          </p:nvPr>
        </p:nvSpPr>
        <p:spPr>
          <a:xfrm>
            <a:off x="1355075" y="4411825"/>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CSS vertės ir vienetai</a:t>
            </a:r>
            <a:endParaRPr sz="1800"/>
          </a:p>
          <a:p>
            <a:pPr indent="0" lvl="0" marL="0" rtl="0" algn="l">
              <a:lnSpc>
                <a:spcPct val="100000"/>
              </a:lnSpc>
              <a:spcBef>
                <a:spcPts val="0"/>
              </a:spcBef>
              <a:spcAft>
                <a:spcPts val="0"/>
              </a:spcAft>
              <a:buClr>
                <a:schemeClr val="dk1"/>
              </a:buClr>
              <a:buSzPts val="1100"/>
              <a:buNone/>
            </a:pPr>
            <a:r>
              <a:t/>
            </a:r>
            <a:endParaRPr sz="1800"/>
          </a:p>
        </p:txBody>
      </p:sp>
      <p:sp>
        <p:nvSpPr>
          <p:cNvPr id="116" name="Google Shape;116;gc8177118b2_0_0"/>
          <p:cNvSpPr/>
          <p:nvPr/>
        </p:nvSpPr>
        <p:spPr>
          <a:xfrm>
            <a:off x="480391" y="4251035"/>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117" name="Google Shape;117;gc8177118b2_0_0"/>
          <p:cNvSpPr txBox="1"/>
          <p:nvPr>
            <p:ph idx="2" type="body"/>
          </p:nvPr>
        </p:nvSpPr>
        <p:spPr>
          <a:xfrm>
            <a:off x="1355088" y="546945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CSS dėžutės modelis (CSS Box Model)</a:t>
            </a:r>
            <a:endParaRPr sz="1800"/>
          </a:p>
          <a:p>
            <a:pPr indent="0" lvl="0" marL="0" rtl="0" algn="l">
              <a:lnSpc>
                <a:spcPct val="100000"/>
              </a:lnSpc>
              <a:spcBef>
                <a:spcPts val="0"/>
              </a:spcBef>
              <a:spcAft>
                <a:spcPts val="0"/>
              </a:spcAft>
              <a:buClr>
                <a:schemeClr val="dk1"/>
              </a:buClr>
              <a:buSzPts val="1100"/>
              <a:buNone/>
            </a:pPr>
            <a:r>
              <a:t/>
            </a:r>
            <a:endParaRPr sz="1800"/>
          </a:p>
          <a:p>
            <a:pPr indent="0" lvl="0" marL="0" rtl="0" algn="l">
              <a:lnSpc>
                <a:spcPct val="100000"/>
              </a:lnSpc>
              <a:spcBef>
                <a:spcPts val="0"/>
              </a:spcBef>
              <a:spcAft>
                <a:spcPts val="0"/>
              </a:spcAft>
              <a:buClr>
                <a:schemeClr val="dk1"/>
              </a:buClr>
              <a:buSzPts val="1100"/>
              <a:buNone/>
            </a:pPr>
            <a:r>
              <a:t/>
            </a:r>
            <a:endParaRPr sz="1800"/>
          </a:p>
        </p:txBody>
      </p:sp>
      <p:sp>
        <p:nvSpPr>
          <p:cNvPr id="118" name="Google Shape;118;gc8177118b2_0_0"/>
          <p:cNvSpPr/>
          <p:nvPr/>
        </p:nvSpPr>
        <p:spPr>
          <a:xfrm>
            <a:off x="480404" y="530866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
        <p:nvSpPr>
          <p:cNvPr id="119" name="Google Shape;119;gc8177118b2_0_0"/>
          <p:cNvSpPr txBox="1"/>
          <p:nvPr>
            <p:ph idx="2" type="body"/>
          </p:nvPr>
        </p:nvSpPr>
        <p:spPr>
          <a:xfrm>
            <a:off x="7263475" y="33542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CSS perėjimai (CSS Transitions)</a:t>
            </a:r>
            <a:endParaRPr sz="1800"/>
          </a:p>
          <a:p>
            <a:pPr indent="0" lvl="0" marL="0" rtl="0" algn="l">
              <a:lnSpc>
                <a:spcPct val="100000"/>
              </a:lnSpc>
              <a:spcBef>
                <a:spcPts val="0"/>
              </a:spcBef>
              <a:spcAft>
                <a:spcPts val="0"/>
              </a:spcAft>
              <a:buClr>
                <a:schemeClr val="dk1"/>
              </a:buClr>
              <a:buSzPts val="1100"/>
              <a:buNone/>
            </a:pPr>
            <a:r>
              <a:t/>
            </a:r>
            <a:endParaRPr sz="1800"/>
          </a:p>
          <a:p>
            <a:pPr indent="0" lvl="0" marL="0" rtl="0" algn="l">
              <a:lnSpc>
                <a:spcPct val="100000"/>
              </a:lnSpc>
              <a:spcBef>
                <a:spcPts val="0"/>
              </a:spcBef>
              <a:spcAft>
                <a:spcPts val="0"/>
              </a:spcAft>
              <a:buClr>
                <a:schemeClr val="dk1"/>
              </a:buClr>
              <a:buSzPts val="1100"/>
              <a:buNone/>
            </a:pPr>
            <a:r>
              <a:t/>
            </a:r>
            <a:endParaRPr sz="1800"/>
          </a:p>
        </p:txBody>
      </p:sp>
      <p:sp>
        <p:nvSpPr>
          <p:cNvPr id="120" name="Google Shape;120;gc8177118b2_0_0"/>
          <p:cNvSpPr/>
          <p:nvPr/>
        </p:nvSpPr>
        <p:spPr>
          <a:xfrm>
            <a:off x="6388791" y="31934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04</a:t>
            </a:r>
            <a:endParaRPr b="0" i="0" sz="1400" u="none" cap="none" strike="noStrike">
              <a:solidFill>
                <a:srgbClr val="000000"/>
              </a:solidFill>
              <a:latin typeface="Arial"/>
              <a:ea typeface="Arial"/>
              <a:cs typeface="Arial"/>
              <a:sym typeface="Arial"/>
            </a:endParaRPr>
          </a:p>
        </p:txBody>
      </p:sp>
      <p:sp>
        <p:nvSpPr>
          <p:cNvPr id="121" name="Google Shape;121;gc8177118b2_0_0"/>
          <p:cNvSpPr txBox="1"/>
          <p:nvPr>
            <p:ph idx="2" type="body"/>
          </p:nvPr>
        </p:nvSpPr>
        <p:spPr>
          <a:xfrm>
            <a:off x="7263475" y="4411825"/>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CSS transformacijos (CSS Transforms)</a:t>
            </a:r>
            <a:endParaRPr sz="1800"/>
          </a:p>
        </p:txBody>
      </p:sp>
      <p:sp>
        <p:nvSpPr>
          <p:cNvPr id="122" name="Google Shape;122;gc8177118b2_0_0"/>
          <p:cNvSpPr/>
          <p:nvPr/>
        </p:nvSpPr>
        <p:spPr>
          <a:xfrm>
            <a:off x="6388791" y="4251035"/>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05</a:t>
            </a:r>
            <a:endParaRPr b="0" i="0" sz="1400" u="none" cap="none" strike="noStrike">
              <a:solidFill>
                <a:srgbClr val="000000"/>
              </a:solidFill>
              <a:latin typeface="Arial"/>
              <a:ea typeface="Arial"/>
              <a:cs typeface="Arial"/>
              <a:sym typeface="Arial"/>
            </a:endParaRPr>
          </a:p>
        </p:txBody>
      </p:sp>
      <p:sp>
        <p:nvSpPr>
          <p:cNvPr id="123" name="Google Shape;123;gc8177118b2_0_0"/>
          <p:cNvSpPr txBox="1"/>
          <p:nvPr>
            <p:ph idx="2" type="body"/>
          </p:nvPr>
        </p:nvSpPr>
        <p:spPr>
          <a:xfrm>
            <a:off x="7263475" y="546945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CSS animacijos (CSS Animations)</a:t>
            </a:r>
            <a:endParaRPr sz="1800"/>
          </a:p>
        </p:txBody>
      </p:sp>
      <p:sp>
        <p:nvSpPr>
          <p:cNvPr id="124" name="Google Shape;124;gc8177118b2_0_0"/>
          <p:cNvSpPr/>
          <p:nvPr/>
        </p:nvSpPr>
        <p:spPr>
          <a:xfrm>
            <a:off x="6388791" y="530866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a:t>
            </a:r>
            <a:r>
              <a:rPr lang="lt-LT" sz="2000">
                <a:solidFill>
                  <a:schemeClr val="lt1"/>
                </a:solidFill>
              </a:rPr>
              <a:t>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d539487abc_0_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nuorodos (CSS links)</a:t>
            </a:r>
            <a:endParaRPr sz="2850"/>
          </a:p>
        </p:txBody>
      </p:sp>
      <p:sp>
        <p:nvSpPr>
          <p:cNvPr id="130" name="Google Shape;130;gd539487abc_0_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31" name="Google Shape;131;gd539487abc_0_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Naudojant CSS, nuorodas galima kurti įvairiais būdais (color, font-family, background ir pan.).</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Pvz:</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Sintaksė: </a:t>
            </a:r>
            <a:endParaRPr sz="1400"/>
          </a:p>
          <a:p>
            <a:pPr indent="0" lvl="0" marL="0" rtl="0" algn="l">
              <a:lnSpc>
                <a:spcPct val="115000"/>
              </a:lnSpc>
              <a:spcBef>
                <a:spcPts val="0"/>
              </a:spcBef>
              <a:spcAft>
                <a:spcPts val="0"/>
              </a:spcAft>
              <a:buClr>
                <a:schemeClr val="dk1"/>
              </a:buClr>
              <a:buSzPts val="1100"/>
              <a:buNone/>
            </a:pPr>
            <a:r>
              <a:rPr i="1" lang="lt-LT" sz="1400"/>
              <a:t>a {</a:t>
            </a:r>
            <a:endParaRPr i="1" sz="1400"/>
          </a:p>
          <a:p>
            <a:pPr indent="0" lvl="0" marL="0" rtl="0" algn="l">
              <a:lnSpc>
                <a:spcPct val="115000"/>
              </a:lnSpc>
              <a:spcBef>
                <a:spcPts val="0"/>
              </a:spcBef>
              <a:spcAft>
                <a:spcPts val="0"/>
              </a:spcAft>
              <a:buClr>
                <a:schemeClr val="dk1"/>
              </a:buClr>
              <a:buSzPts val="1100"/>
              <a:buNone/>
            </a:pPr>
            <a:r>
              <a:rPr i="1" lang="lt-LT" sz="1400"/>
              <a:t>  color: hotpink;</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Be to, nuorodos gali būti kuriamos skirtingai, atsižvelgiant į tai, kurioje būsenoje jos yra.</a:t>
            </a:r>
            <a:endParaRPr sz="1400"/>
          </a:p>
          <a:p>
            <a:pPr indent="-317500" lvl="0" marL="457200" rtl="0" algn="l">
              <a:lnSpc>
                <a:spcPct val="115000"/>
              </a:lnSpc>
              <a:spcBef>
                <a:spcPts val="0"/>
              </a:spcBef>
              <a:spcAft>
                <a:spcPts val="0"/>
              </a:spcAft>
              <a:buClr>
                <a:schemeClr val="dk1"/>
              </a:buClr>
              <a:buSzPts val="1400"/>
              <a:buChar char="-"/>
            </a:pPr>
            <a:r>
              <a:rPr lang="lt-LT" sz="1400"/>
              <a:t>a:link - įprasta, neaplankyta nuoroda</a:t>
            </a:r>
            <a:endParaRPr sz="1400"/>
          </a:p>
          <a:p>
            <a:pPr indent="-317500" lvl="0" marL="457200" rtl="0" algn="l">
              <a:lnSpc>
                <a:spcPct val="115000"/>
              </a:lnSpc>
              <a:spcBef>
                <a:spcPts val="0"/>
              </a:spcBef>
              <a:spcAft>
                <a:spcPts val="0"/>
              </a:spcAft>
              <a:buClr>
                <a:schemeClr val="dk1"/>
              </a:buClr>
              <a:buSzPts val="1400"/>
              <a:buChar char="-"/>
            </a:pPr>
            <a:r>
              <a:rPr lang="lt-LT" sz="1400"/>
              <a:t>a:visited- nuoroda, kurią aplankė vartotojas</a:t>
            </a:r>
            <a:endParaRPr sz="1400"/>
          </a:p>
          <a:p>
            <a:pPr indent="-317500" lvl="0" marL="457200" rtl="0" algn="l">
              <a:lnSpc>
                <a:spcPct val="115000"/>
              </a:lnSpc>
              <a:spcBef>
                <a:spcPts val="0"/>
              </a:spcBef>
              <a:spcAft>
                <a:spcPts val="0"/>
              </a:spcAft>
              <a:buClr>
                <a:schemeClr val="dk1"/>
              </a:buClr>
              <a:buSzPts val="1400"/>
              <a:buChar char="-"/>
            </a:pPr>
            <a:r>
              <a:rPr lang="lt-LT" sz="1400"/>
              <a:t>a:hover - nuoroda, kai vartotojas užveda pelės žymeklį ant jos</a:t>
            </a:r>
            <a:endParaRPr sz="1400"/>
          </a:p>
          <a:p>
            <a:pPr indent="-317500" lvl="0" marL="457200" rtl="0" algn="l">
              <a:lnSpc>
                <a:spcPct val="115000"/>
              </a:lnSpc>
              <a:spcBef>
                <a:spcPts val="0"/>
              </a:spcBef>
              <a:spcAft>
                <a:spcPts val="0"/>
              </a:spcAft>
              <a:buClr>
                <a:schemeClr val="dk1"/>
              </a:buClr>
              <a:buSzPts val="1400"/>
              <a:buChar char="-"/>
            </a:pPr>
            <a:r>
              <a:rPr lang="lt-LT" sz="1400"/>
              <a:t>a:active - nuoroda tuo momentu, kai spustelėjama</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ctr">
              <a:lnSpc>
                <a:spcPct val="115000"/>
              </a:lnSpc>
              <a:spcBef>
                <a:spcPts val="0"/>
              </a:spcBef>
              <a:spcAft>
                <a:spcPts val="0"/>
              </a:spcAft>
              <a:buClr>
                <a:schemeClr val="dk1"/>
              </a:buClr>
              <a:buSzPts val="1100"/>
              <a:buNone/>
            </a:pPr>
            <a:r>
              <a:t/>
            </a:r>
            <a:endParaRPr b="1" sz="1400"/>
          </a:p>
        </p:txBody>
      </p:sp>
      <p:pic>
        <p:nvPicPr>
          <p:cNvPr id="132" name="Google Shape;132;gd539487abc_0_0"/>
          <p:cNvPicPr preferRelativeResize="0"/>
          <p:nvPr/>
        </p:nvPicPr>
        <p:blipFill>
          <a:blip r:embed="rId3">
            <a:alphaModFix/>
          </a:blip>
          <a:stretch>
            <a:fillRect/>
          </a:stretch>
        </p:blipFill>
        <p:spPr>
          <a:xfrm>
            <a:off x="1075813" y="2919150"/>
            <a:ext cx="4867275" cy="76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cd7fa5fea6_0_12"/>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Front-end programavimas panaudojant HTML / CSS / Bootstrap</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138" name="Google Shape;138;gcd7fa5fea6_0_12"/>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lt-LT">
                <a:solidFill>
                  <a:schemeClr val="lt1"/>
                </a:solidFill>
              </a:rPr>
              <a:t>Sukurkite </a:t>
            </a:r>
            <a:r>
              <a:rPr lang="lt-LT" u="sng">
                <a:solidFill>
                  <a:schemeClr val="lt1"/>
                </a:solidFill>
                <a:hlinkClick r:id="rId3">
                  <a:extLst>
                    <a:ext uri="{A12FA001-AC4F-418D-AE19-62706E023703}">
                      <ahyp:hlinkClr val="tx"/>
                    </a:ext>
                  </a:extLst>
                </a:hlinkClick>
              </a:rPr>
              <a:t>fotografui</a:t>
            </a:r>
            <a:r>
              <a:rPr lang="lt-LT">
                <a:solidFill>
                  <a:schemeClr val="lt1"/>
                </a:solidFill>
              </a:rPr>
              <a:t> portfolio puslapį, kuris turės ir žemiau pateiktus elementus: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lt-LT">
                <a:solidFill>
                  <a:schemeClr val="lt1"/>
                </a:solidFill>
              </a:rPr>
              <a:t>Section 1 - bus pilno ekrano pločio ir aukščio, centre bus h1 tekstas ir žemiau mygtukas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lt-LT">
                <a:solidFill>
                  <a:schemeClr val="lt1"/>
                </a:solidFill>
              </a:rPr>
              <a:t>Section 2 - bus pilno ekrano pločio ir aukščio, viduje bus trys blokai (pateikti stulpeliu), kurių kiekviename bs po vertikalų paveikslėlį (centruoti).</a:t>
            </a:r>
            <a:endParaRPr>
              <a:solidFill>
                <a:schemeClr val="lt1"/>
              </a:solidFill>
            </a:endParaRPr>
          </a:p>
          <a:p>
            <a:pPr indent="0" lvl="0" marL="0" rtl="0" algn="l">
              <a:lnSpc>
                <a:spcPct val="115000"/>
              </a:lnSpc>
              <a:spcBef>
                <a:spcPts val="0"/>
              </a:spcBef>
              <a:spcAft>
                <a:spcPts val="0"/>
              </a:spcAft>
              <a:buNone/>
            </a:pPr>
            <a:r>
              <a:t/>
            </a:r>
            <a:endParaRPr>
              <a:solidFill>
                <a:schemeClr val="lt1"/>
              </a:solidFill>
            </a:endParaRPr>
          </a:p>
          <a:p>
            <a:pPr indent="0" lvl="0" marL="0" rtl="0" algn="l">
              <a:lnSpc>
                <a:spcPct val="115000"/>
              </a:lnSpc>
              <a:spcBef>
                <a:spcPts val="0"/>
              </a:spcBef>
              <a:spcAft>
                <a:spcPts val="0"/>
              </a:spcAft>
              <a:buNone/>
            </a:pPr>
            <a:r>
              <a:rPr lang="lt-LT">
                <a:solidFill>
                  <a:schemeClr val="lt1"/>
                </a:solidFill>
              </a:rPr>
              <a:t>Schema:</a:t>
            </a:r>
            <a:endParaRPr>
              <a:solidFill>
                <a:schemeClr val="lt1"/>
              </a:solidFill>
            </a:endParaRPr>
          </a:p>
          <a:p>
            <a:pPr indent="0" lvl="0" marL="457200" rtl="0" algn="l">
              <a:lnSpc>
                <a:spcPct val="115000"/>
              </a:lnSpc>
              <a:spcBef>
                <a:spcPts val="0"/>
              </a:spcBef>
              <a:spcAft>
                <a:spcPts val="0"/>
              </a:spcAft>
              <a:buNone/>
            </a:pPr>
            <a:r>
              <a:t/>
            </a:r>
            <a:endParaRPr>
              <a:solidFill>
                <a:schemeClr val="lt1"/>
              </a:solidFill>
            </a:endParaRPr>
          </a:p>
        </p:txBody>
      </p:sp>
      <p:sp>
        <p:nvSpPr>
          <p:cNvPr id="139" name="Google Shape;139;gcd7fa5fea6_0_12"/>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rPr>
              <a:t>Užduotis nr. 1</a:t>
            </a:r>
            <a:endParaRPr i="0" sz="1400" u="none" cap="none" strike="noStrike">
              <a:solidFill>
                <a:srgbClr val="000000"/>
              </a:solidFill>
            </a:endParaRPr>
          </a:p>
        </p:txBody>
      </p:sp>
      <p:pic>
        <p:nvPicPr>
          <p:cNvPr id="140" name="Google Shape;140;gcd7fa5fea6_0_12"/>
          <p:cNvPicPr preferRelativeResize="0"/>
          <p:nvPr/>
        </p:nvPicPr>
        <p:blipFill>
          <a:blip r:embed="rId4">
            <a:alphaModFix/>
          </a:blip>
          <a:stretch>
            <a:fillRect/>
          </a:stretch>
        </p:blipFill>
        <p:spPr>
          <a:xfrm>
            <a:off x="1871875" y="3192375"/>
            <a:ext cx="2948050" cy="3316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cd7fa5fea6_0_4"/>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vertės ir vienetai</a:t>
            </a:r>
            <a:endParaRPr sz="2850"/>
          </a:p>
        </p:txBody>
      </p:sp>
      <p:sp>
        <p:nvSpPr>
          <p:cNvPr id="146" name="Google Shape;146;gcd7fa5fea6_0_4"/>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47" name="Google Shape;147;gcd7fa5fea6_0_4"/>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CSS turi kelis skirtingus vienetus ilgiui išreikšti.</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Daugelis CSS ypatybių turi „ilgio“ vertes, tokias kaip:</a:t>
            </a:r>
            <a:endParaRPr sz="1400"/>
          </a:p>
          <a:p>
            <a:pPr indent="-317500" lvl="0" marL="457200" rtl="0" algn="l">
              <a:lnSpc>
                <a:spcPct val="115000"/>
              </a:lnSpc>
              <a:spcBef>
                <a:spcPts val="0"/>
              </a:spcBef>
              <a:spcAft>
                <a:spcPts val="0"/>
              </a:spcAft>
              <a:buClr>
                <a:schemeClr val="dk1"/>
              </a:buClr>
              <a:buSzPts val="1400"/>
              <a:buChar char="-"/>
            </a:pPr>
            <a:r>
              <a:rPr lang="lt-LT" sz="1400"/>
              <a:t>plotis (width), </a:t>
            </a:r>
            <a:endParaRPr sz="1400"/>
          </a:p>
          <a:p>
            <a:pPr indent="-317500" lvl="0" marL="457200" rtl="0" algn="l">
              <a:lnSpc>
                <a:spcPct val="115000"/>
              </a:lnSpc>
              <a:spcBef>
                <a:spcPts val="0"/>
              </a:spcBef>
              <a:spcAft>
                <a:spcPts val="0"/>
              </a:spcAft>
              <a:buClr>
                <a:schemeClr val="dk1"/>
              </a:buClr>
              <a:buSzPts val="1400"/>
              <a:buChar char="-"/>
            </a:pPr>
            <a:r>
              <a:rPr lang="lt-LT" sz="1400"/>
              <a:t>paraštė (margin),</a:t>
            </a:r>
            <a:endParaRPr sz="1400"/>
          </a:p>
          <a:p>
            <a:pPr indent="-317500" lvl="0" marL="457200" rtl="0" algn="l">
              <a:lnSpc>
                <a:spcPct val="115000"/>
              </a:lnSpc>
              <a:spcBef>
                <a:spcPts val="0"/>
              </a:spcBef>
              <a:spcAft>
                <a:spcPts val="0"/>
              </a:spcAft>
              <a:buClr>
                <a:schemeClr val="dk1"/>
              </a:buClr>
              <a:buSzPts val="1400"/>
              <a:buChar char="-"/>
            </a:pPr>
            <a:r>
              <a:rPr lang="lt-LT" sz="1400"/>
              <a:t>Užpildymas (padding), </a:t>
            </a:r>
            <a:endParaRPr sz="1400"/>
          </a:p>
          <a:p>
            <a:pPr indent="-317500" lvl="0" marL="457200" rtl="0" algn="l">
              <a:lnSpc>
                <a:spcPct val="115000"/>
              </a:lnSpc>
              <a:spcBef>
                <a:spcPts val="0"/>
              </a:spcBef>
              <a:spcAft>
                <a:spcPts val="0"/>
              </a:spcAft>
              <a:buClr>
                <a:schemeClr val="dk1"/>
              </a:buClr>
              <a:buSzPts val="1400"/>
              <a:buChar char="-"/>
            </a:pPr>
            <a:r>
              <a:rPr lang="lt-LT" sz="1400"/>
              <a:t>šrifto dydis (font-size) ir kt.</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Ilgis yra skaičius, po kurio nurodomas ilgio vienetas, pvz., 10px, 2em ir kt.</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Pvz., skirtingos ilgių vertės nustatytos px (piksliais):</a:t>
            </a:r>
            <a:endParaRPr sz="1400"/>
          </a:p>
          <a:p>
            <a:pPr indent="0" lvl="0" marL="0" rtl="0" algn="l">
              <a:lnSpc>
                <a:spcPct val="115000"/>
              </a:lnSpc>
              <a:spcBef>
                <a:spcPts val="0"/>
              </a:spcBef>
              <a:spcAft>
                <a:spcPts val="0"/>
              </a:spcAft>
              <a:buClr>
                <a:schemeClr val="dk1"/>
              </a:buClr>
              <a:buSzPts val="1100"/>
              <a:buNone/>
            </a:pPr>
            <a:r>
              <a:rPr i="1" lang="lt-LT" sz="1400"/>
              <a:t>p {</a:t>
            </a:r>
            <a:endParaRPr i="1" sz="1400"/>
          </a:p>
          <a:p>
            <a:pPr indent="0" lvl="0" marL="0" rtl="0" algn="l">
              <a:lnSpc>
                <a:spcPct val="115000"/>
              </a:lnSpc>
              <a:spcBef>
                <a:spcPts val="0"/>
              </a:spcBef>
              <a:spcAft>
                <a:spcPts val="0"/>
              </a:spcAft>
              <a:buClr>
                <a:schemeClr val="dk1"/>
              </a:buClr>
              <a:buSzPts val="1100"/>
              <a:buNone/>
            </a:pPr>
            <a:r>
              <a:rPr i="1" lang="lt-LT" sz="1400"/>
              <a:t>  font-size: 25px;</a:t>
            </a:r>
            <a:endParaRPr i="1" sz="1400"/>
          </a:p>
          <a:p>
            <a:pPr indent="0" lvl="0" marL="0" rtl="0" algn="l">
              <a:lnSpc>
                <a:spcPct val="115000"/>
              </a:lnSpc>
              <a:spcBef>
                <a:spcPts val="0"/>
              </a:spcBef>
              <a:spcAft>
                <a:spcPts val="0"/>
              </a:spcAft>
              <a:buClr>
                <a:schemeClr val="dk1"/>
              </a:buClr>
              <a:buSzPts val="1100"/>
              <a:buNone/>
            </a:pPr>
            <a:r>
              <a:rPr i="1" lang="lt-LT" sz="1400"/>
              <a:t>  line-height: 50px;</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ctr">
              <a:lnSpc>
                <a:spcPct val="115000"/>
              </a:lnSpc>
              <a:spcBef>
                <a:spcPts val="0"/>
              </a:spcBef>
              <a:spcAft>
                <a:spcPts val="0"/>
              </a:spcAft>
              <a:buClr>
                <a:schemeClr val="dk1"/>
              </a:buClr>
              <a:buSzPts val="1100"/>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cd7fa5fea6_0_107"/>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vertės ir vienetai</a:t>
            </a:r>
            <a:endParaRPr sz="2850"/>
          </a:p>
        </p:txBody>
      </p:sp>
      <p:sp>
        <p:nvSpPr>
          <p:cNvPr id="153" name="Google Shape;153;gcd7fa5fea6_0_107"/>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54" name="Google Shape;154;gcd7fa5fea6_0_107"/>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Yra dviejų tipų ilgio vienetai: </a:t>
            </a:r>
            <a:r>
              <a:rPr b="1" lang="lt-LT" sz="1400"/>
              <a:t>absoliutūs (absolute)</a:t>
            </a:r>
            <a:r>
              <a:rPr lang="lt-LT" sz="1400"/>
              <a:t> ir </a:t>
            </a:r>
            <a:r>
              <a:rPr b="1" lang="lt-LT" sz="1400"/>
              <a:t>santykiniai (relative)</a:t>
            </a:r>
            <a:r>
              <a:rPr lang="lt-LT" sz="1400"/>
              <a:t>.</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b="1" lang="lt-LT" sz="1400"/>
              <a:t>Absoliutūs (absolute)</a:t>
            </a:r>
            <a:endParaRPr b="1" sz="1400"/>
          </a:p>
          <a:p>
            <a:pPr indent="0" lvl="0" marL="0" rtl="0" algn="l">
              <a:lnSpc>
                <a:spcPct val="115000"/>
              </a:lnSpc>
              <a:spcBef>
                <a:spcPts val="0"/>
              </a:spcBef>
              <a:spcAft>
                <a:spcPts val="0"/>
              </a:spcAft>
              <a:buClr>
                <a:schemeClr val="dk1"/>
              </a:buClr>
              <a:buSzPts val="1100"/>
              <a:buNone/>
            </a:pPr>
            <a:r>
              <a:rPr lang="lt-LT" sz="1200"/>
              <a:t>Absoliutaus ilgio vienetai yra fiksuoti, o ilgis, išreikštas bet kuriuo iš jų, bus rodomas būtent tokio dydžio.</a:t>
            </a:r>
            <a:endParaRPr sz="1200"/>
          </a:p>
          <a:p>
            <a:pPr indent="0" lvl="0" marL="0" rtl="0" algn="l">
              <a:lnSpc>
                <a:spcPct val="115000"/>
              </a:lnSpc>
              <a:spcBef>
                <a:spcPts val="0"/>
              </a:spcBef>
              <a:spcAft>
                <a:spcPts val="0"/>
              </a:spcAft>
              <a:buClr>
                <a:schemeClr val="dk1"/>
              </a:buClr>
              <a:buSzPts val="1100"/>
              <a:buNone/>
            </a:pPr>
            <a:r>
              <a:t/>
            </a:r>
            <a:endParaRPr sz="1200"/>
          </a:p>
          <a:p>
            <a:pPr indent="0" lvl="0" marL="0" rtl="0" algn="l">
              <a:lnSpc>
                <a:spcPct val="115000"/>
              </a:lnSpc>
              <a:spcBef>
                <a:spcPts val="0"/>
              </a:spcBef>
              <a:spcAft>
                <a:spcPts val="0"/>
              </a:spcAft>
              <a:buClr>
                <a:schemeClr val="dk1"/>
              </a:buClr>
              <a:buSzPts val="1100"/>
              <a:buNone/>
            </a:pPr>
            <a:r>
              <a:rPr lang="lt-LT" sz="1200"/>
              <a:t>Absoliutaus ilgio vienetų nerekomenduojama naudoti ekrane, nes ekrano dydžiai labai skiriasi. Tačiau juos galima naudoti, jei žinoma išvesties terpė, pavyzdžiui, spausdinimo maketui.</a:t>
            </a:r>
            <a:endParaRPr sz="1200"/>
          </a:p>
          <a:p>
            <a:pPr indent="0" lvl="0" marL="0" rtl="0" algn="l">
              <a:lnSpc>
                <a:spcPct val="115000"/>
              </a:lnSpc>
              <a:spcBef>
                <a:spcPts val="0"/>
              </a:spcBef>
              <a:spcAft>
                <a:spcPts val="0"/>
              </a:spcAft>
              <a:buClr>
                <a:schemeClr val="dk1"/>
              </a:buClr>
              <a:buSzPts val="1100"/>
              <a:buNone/>
            </a:pPr>
            <a:r>
              <a:t/>
            </a:r>
            <a:endParaRPr sz="1200"/>
          </a:p>
          <a:p>
            <a:pPr indent="0" lvl="0" marL="0" rtl="0" algn="l">
              <a:lnSpc>
                <a:spcPct val="115000"/>
              </a:lnSpc>
              <a:spcBef>
                <a:spcPts val="0"/>
              </a:spcBef>
              <a:spcAft>
                <a:spcPts val="0"/>
              </a:spcAft>
              <a:buClr>
                <a:schemeClr val="dk1"/>
              </a:buClr>
              <a:buSzPts val="1100"/>
              <a:buNone/>
            </a:pPr>
            <a:r>
              <a:rPr lang="lt-LT" sz="1200" u="sng">
                <a:solidFill>
                  <a:srgbClr val="0097A7"/>
                </a:solidFill>
                <a:hlinkClick r:id="rId3">
                  <a:extLst>
                    <a:ext uri="{A12FA001-AC4F-418D-AE19-62706E023703}">
                      <ahyp:hlinkClr val="tx"/>
                    </a:ext>
                  </a:extLst>
                </a:hlinkClick>
              </a:rPr>
              <a:t>Absoliutūs vienetai</a:t>
            </a:r>
            <a:endParaRPr sz="12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b="1" lang="lt-LT" sz="1400"/>
              <a:t>Santykiniai (relative)</a:t>
            </a:r>
            <a:endParaRPr b="1" sz="1400"/>
          </a:p>
          <a:p>
            <a:pPr indent="0" lvl="0" marL="0" rtl="0" algn="l">
              <a:lnSpc>
                <a:spcPct val="115000"/>
              </a:lnSpc>
              <a:spcBef>
                <a:spcPts val="0"/>
              </a:spcBef>
              <a:spcAft>
                <a:spcPts val="0"/>
              </a:spcAft>
              <a:buClr>
                <a:schemeClr val="dk1"/>
              </a:buClr>
              <a:buSzPts val="1100"/>
              <a:buNone/>
            </a:pPr>
            <a:r>
              <a:rPr lang="lt-LT" sz="1200"/>
              <a:t>Santykiniai ilgio vienetai nurodo ilgį, palygintą su kita ilgio savybe. Santykinio ilgio vienetai geriau skirstomi tarp skirtingų atvaizdavimo terpių.</a:t>
            </a:r>
            <a:endParaRPr sz="12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rPr lang="lt-LT" sz="1200" u="sng">
                <a:solidFill>
                  <a:srgbClr val="0097A7"/>
                </a:solidFill>
                <a:hlinkClick r:id="rId4">
                  <a:extLst>
                    <a:ext uri="{A12FA001-AC4F-418D-AE19-62706E023703}">
                      <ahyp:hlinkClr val="tx"/>
                    </a:ext>
                  </a:extLst>
                </a:hlinkClick>
              </a:rPr>
              <a:t>Santykiniai vienetai</a:t>
            </a:r>
            <a:endParaRPr sz="12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Plačiau apie CSS vertes ir vientes skaitykite </a:t>
            </a:r>
            <a:r>
              <a:rPr lang="lt-LT" sz="1400" u="sng">
                <a:solidFill>
                  <a:srgbClr val="0097A7"/>
                </a:solidFill>
                <a:hlinkClick r:id="rId5">
                  <a:extLst>
                    <a:ext uri="{A12FA001-AC4F-418D-AE19-62706E023703}">
                      <ahyp:hlinkClr val="tx"/>
                    </a:ext>
                  </a:extLst>
                </a:hlinkClick>
              </a:rPr>
              <a:t>čia</a:t>
            </a:r>
            <a:r>
              <a:rPr lang="lt-LT" sz="1400"/>
              <a:t>.</a:t>
            </a:r>
            <a:endParaRPr sz="1400"/>
          </a:p>
          <a:p>
            <a:pPr indent="0" lvl="0" marL="0" rtl="0" algn="l">
              <a:lnSpc>
                <a:spcPct val="115000"/>
              </a:lnSpc>
              <a:spcBef>
                <a:spcPts val="0"/>
              </a:spcBef>
              <a:spcAft>
                <a:spcPts val="0"/>
              </a:spcAft>
              <a:buClr>
                <a:schemeClr val="dk1"/>
              </a:buClr>
              <a:buSzPts val="1100"/>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cd7fa5fea6_0_114"/>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vertės ir vienetai</a:t>
            </a:r>
            <a:endParaRPr sz="2850"/>
          </a:p>
        </p:txBody>
      </p:sp>
      <p:sp>
        <p:nvSpPr>
          <p:cNvPr id="160" name="Google Shape;160;gcd7fa5fea6_0_114"/>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61" name="Google Shape;161;gcd7fa5fea6_0_114"/>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CSS aukštis ir plotis (CSS Height and Width)</a:t>
            </a:r>
            <a:endParaRPr b="1" sz="1400"/>
          </a:p>
          <a:p>
            <a:pPr indent="0" lvl="0" marL="0" rtl="0" algn="l">
              <a:lnSpc>
                <a:spcPct val="115000"/>
              </a:lnSpc>
              <a:spcBef>
                <a:spcPts val="0"/>
              </a:spcBef>
              <a:spcAft>
                <a:spcPts val="0"/>
              </a:spcAft>
              <a:buClr>
                <a:schemeClr val="dk1"/>
              </a:buClr>
              <a:buSzPts val="1100"/>
              <a:buNone/>
            </a:pPr>
            <a:r>
              <a:rPr lang="lt-LT" sz="1400"/>
              <a:t>Aukščio (height) ir pločio (width) savybės naudojamos nustatant elemento aukštį ir plotį.</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Svarbu: Į aukščio ir pločio savybes neįtraukiami užpildai (paddings), kraštinės (borders) ar paraštės (margins).</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rPr lang="lt-LT" sz="1400"/>
              <a:t>Pvz.:</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div {</a:t>
            </a:r>
            <a:endParaRPr i="1" sz="1400"/>
          </a:p>
          <a:p>
            <a:pPr indent="0" lvl="0" marL="0" rtl="0" algn="l">
              <a:lnSpc>
                <a:spcPct val="115000"/>
              </a:lnSpc>
              <a:spcBef>
                <a:spcPts val="0"/>
              </a:spcBef>
              <a:spcAft>
                <a:spcPts val="0"/>
              </a:spcAft>
              <a:buClr>
                <a:schemeClr val="dk1"/>
              </a:buClr>
              <a:buSzPts val="1100"/>
              <a:buNone/>
            </a:pPr>
            <a:r>
              <a:rPr i="1" lang="lt-LT" sz="1400"/>
              <a:t>  height: 200px;</a:t>
            </a:r>
            <a:endParaRPr i="1" sz="1400"/>
          </a:p>
          <a:p>
            <a:pPr indent="0" lvl="0" marL="0" rtl="0" algn="l">
              <a:lnSpc>
                <a:spcPct val="115000"/>
              </a:lnSpc>
              <a:spcBef>
                <a:spcPts val="0"/>
              </a:spcBef>
              <a:spcAft>
                <a:spcPts val="0"/>
              </a:spcAft>
              <a:buClr>
                <a:schemeClr val="dk1"/>
              </a:buClr>
              <a:buSzPts val="1100"/>
              <a:buNone/>
            </a:pPr>
            <a:r>
              <a:rPr i="1" lang="lt-LT" sz="1400"/>
              <a:t>  width: 50%;</a:t>
            </a:r>
            <a:endParaRPr i="1" sz="1400"/>
          </a:p>
          <a:p>
            <a:pPr indent="0" lvl="0" marL="0" rtl="0" algn="l">
              <a:lnSpc>
                <a:spcPct val="115000"/>
              </a:lnSpc>
              <a:spcBef>
                <a:spcPts val="0"/>
              </a:spcBef>
              <a:spcAft>
                <a:spcPts val="0"/>
              </a:spcAft>
              <a:buClr>
                <a:schemeClr val="dk1"/>
              </a:buClr>
              <a:buSzPts val="1100"/>
              <a:buNone/>
            </a:pPr>
            <a:r>
              <a:rPr i="1" lang="lt-LT" sz="1400"/>
              <a:t>  background-color: powderblue;</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cd7fa5fea6_0_12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vertės ir vienetai</a:t>
            </a:r>
            <a:endParaRPr sz="2850"/>
          </a:p>
        </p:txBody>
      </p:sp>
      <p:sp>
        <p:nvSpPr>
          <p:cNvPr id="167" name="Google Shape;167;gcd7fa5fea6_0_12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68" name="Google Shape;168;gcd7fa5fea6_0_12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CSS aukštis ir plotis (CSS Height and Width)</a:t>
            </a:r>
            <a:endParaRPr b="1" sz="1400"/>
          </a:p>
          <a:p>
            <a:pPr indent="0" lvl="0" marL="0" rtl="0" algn="l">
              <a:lnSpc>
                <a:spcPct val="115000"/>
              </a:lnSpc>
              <a:spcBef>
                <a:spcPts val="0"/>
              </a:spcBef>
              <a:spcAft>
                <a:spcPts val="0"/>
              </a:spcAft>
              <a:buClr>
                <a:schemeClr val="dk1"/>
              </a:buClr>
              <a:buSzPts val="1100"/>
              <a:buNone/>
            </a:pPr>
            <a:r>
              <a:rPr lang="lt-LT" sz="1400"/>
              <a:t>Maksimalaus elemento pločio nustatymas yra atliekamas su </a:t>
            </a:r>
            <a:r>
              <a:rPr i="1" lang="lt-LT" sz="1400"/>
              <a:t>max-width</a:t>
            </a:r>
            <a:r>
              <a:rPr lang="lt-LT" sz="1400"/>
              <a:t> savybe.</a:t>
            </a:r>
            <a:endParaRPr sz="1400"/>
          </a:p>
          <a:p>
            <a:pPr indent="0" lvl="0" marL="0" rtl="0" algn="l">
              <a:lnSpc>
                <a:spcPct val="115000"/>
              </a:lnSpc>
              <a:spcBef>
                <a:spcPts val="0"/>
              </a:spcBef>
              <a:spcAft>
                <a:spcPts val="0"/>
              </a:spcAft>
              <a:buClr>
                <a:schemeClr val="dk1"/>
              </a:buClr>
              <a:buSzPts val="1100"/>
              <a:buNone/>
            </a:pPr>
            <a:r>
              <a:rPr lang="lt-LT" sz="1400"/>
              <a:t>Maksimalų plotį galima nurodyti pagal ilgio vertes, pvz., px, cm, procentais (%) arba nenustatyti jokio (tai reiškia, kad nėra didžiausio pločio).</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Pvz. (su width: 500px mažesniame nei 500px ekrane atsiras scrollbar, o su max-width ne):</a:t>
            </a:r>
            <a:endParaRPr sz="1400"/>
          </a:p>
          <a:p>
            <a:pPr indent="0" lvl="0" marL="0" rtl="0" algn="l">
              <a:lnSpc>
                <a:spcPct val="115000"/>
              </a:lnSpc>
              <a:spcBef>
                <a:spcPts val="0"/>
              </a:spcBef>
              <a:spcAft>
                <a:spcPts val="0"/>
              </a:spcAft>
              <a:buClr>
                <a:schemeClr val="dk1"/>
              </a:buClr>
              <a:buSzPts val="1100"/>
              <a:buNone/>
            </a:pPr>
            <a:r>
              <a:rPr i="1" lang="lt-LT" sz="1400"/>
              <a:t>div {</a:t>
            </a:r>
            <a:endParaRPr i="1" sz="1400"/>
          </a:p>
          <a:p>
            <a:pPr indent="0" lvl="0" marL="0" rtl="0" algn="l">
              <a:lnSpc>
                <a:spcPct val="115000"/>
              </a:lnSpc>
              <a:spcBef>
                <a:spcPts val="0"/>
              </a:spcBef>
              <a:spcAft>
                <a:spcPts val="0"/>
              </a:spcAft>
              <a:buClr>
                <a:schemeClr val="dk1"/>
              </a:buClr>
              <a:buSzPts val="1100"/>
              <a:buNone/>
            </a:pPr>
            <a:r>
              <a:rPr i="1" lang="lt-LT" sz="1400"/>
              <a:t>  max-width: 500px; </a:t>
            </a:r>
            <a:endParaRPr i="1" sz="1400"/>
          </a:p>
          <a:p>
            <a:pPr indent="0" lvl="0" marL="0" rtl="0" algn="l">
              <a:lnSpc>
                <a:spcPct val="115000"/>
              </a:lnSpc>
              <a:spcBef>
                <a:spcPts val="0"/>
              </a:spcBef>
              <a:spcAft>
                <a:spcPts val="0"/>
              </a:spcAft>
              <a:buClr>
                <a:schemeClr val="dk1"/>
              </a:buClr>
              <a:buSzPts val="1100"/>
              <a:buNone/>
            </a:pPr>
            <a:r>
              <a:rPr i="1" lang="lt-LT" sz="1400"/>
              <a:t>  height: 100px;</a:t>
            </a:r>
            <a:endParaRPr i="1" sz="1400"/>
          </a:p>
          <a:p>
            <a:pPr indent="0" lvl="0" marL="0" rtl="0" algn="l">
              <a:lnSpc>
                <a:spcPct val="115000"/>
              </a:lnSpc>
              <a:spcBef>
                <a:spcPts val="0"/>
              </a:spcBef>
              <a:spcAft>
                <a:spcPts val="0"/>
              </a:spcAft>
              <a:buClr>
                <a:schemeClr val="dk1"/>
              </a:buClr>
              <a:buSzPts val="1100"/>
              <a:buNone/>
            </a:pPr>
            <a:r>
              <a:rPr i="1" lang="lt-LT" sz="1400"/>
              <a:t>  background-color: blue;</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b="1"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cd7fa5fea6_0_126"/>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dėžutės modelis (CSS Box Model)</a:t>
            </a:r>
            <a:endParaRPr sz="2850"/>
          </a:p>
        </p:txBody>
      </p:sp>
      <p:sp>
        <p:nvSpPr>
          <p:cNvPr id="174" name="Google Shape;174;gcd7fa5fea6_0_126"/>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75" name="Google Shape;175;gcd7fa5fea6_0_126"/>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Kiekvienas elementas html dokumente yra laikomas stačiakampiu box).</a:t>
            </a:r>
            <a:endParaRPr sz="1400"/>
          </a:p>
          <a:p>
            <a:pPr indent="0" lvl="0" marL="0" rtl="0" algn="l">
              <a:lnSpc>
                <a:spcPct val="115000"/>
              </a:lnSpc>
              <a:spcBef>
                <a:spcPts val="0"/>
              </a:spcBef>
              <a:spcAft>
                <a:spcPts val="0"/>
              </a:spcAft>
              <a:buClr>
                <a:schemeClr val="dk1"/>
              </a:buClr>
              <a:buSzPts val="1100"/>
              <a:buNone/>
            </a:pPr>
            <a:r>
              <a:t/>
            </a:r>
            <a:endParaRPr b="1" sz="1400"/>
          </a:p>
        </p:txBody>
      </p:sp>
      <p:pic>
        <p:nvPicPr>
          <p:cNvPr id="176" name="Google Shape;176;gcd7fa5fea6_0_126"/>
          <p:cNvPicPr preferRelativeResize="0"/>
          <p:nvPr/>
        </p:nvPicPr>
        <p:blipFill>
          <a:blip r:embed="rId3">
            <a:alphaModFix/>
          </a:blip>
          <a:stretch>
            <a:fillRect/>
          </a:stretch>
        </p:blipFill>
        <p:spPr>
          <a:xfrm>
            <a:off x="1246700" y="3054397"/>
            <a:ext cx="6740852" cy="3211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2020-08-12T19:08:34Z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