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LaMV+xzoLPG/nQdEblifZiUWa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1578f68ed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d1578f68ed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3a8eaa4f2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d3a8eaa4f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1578f68ed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d1578f68ed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1578f68ed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d1578f68ed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1578f68ed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d1578f68ed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4358aac4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114358aac4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ad0fffb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7ad0fffb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1578f68ed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d1578f68e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1578f68ed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d1578f68e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1578f68ed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d1578f68ed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1578f68ed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d1578f68e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1578f68ed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d1578f68ed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1578f68ed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d1578f68ed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eveloper.mozilla.org/en-US/docs/Web/JavaScript/Reference/Functions/rest_parameters" TargetMode="External"/><Relationship Id="rId4" Type="http://schemas.openxmlformats.org/officeDocument/2006/relationships/hyperlink" Target="https://developer.mozilla.org/en-US/docs/Web/JavaScript/Reference/Functions/rest_paramet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developer.mozilla.org/en-US/docs/Web/JavaScript/Guide/Loops_and_ite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5200"/>
              <a:t>JavaScript​ ​ciklai (Loops)</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JavaScript programavimo kalba</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d1578f68ed_0_4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​ciklai (Loops) (teorija)</a:t>
            </a:r>
            <a:endParaRPr sz="2850"/>
          </a:p>
        </p:txBody>
      </p:sp>
      <p:sp>
        <p:nvSpPr>
          <p:cNvPr id="173" name="Google Shape;173;gd1578f68ed_0_4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74" name="Google Shape;174;gd1578f68ed_0_4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for (loop) ciklas</a:t>
            </a:r>
            <a:endParaRPr b="1" sz="1400"/>
          </a:p>
          <a:p>
            <a:pPr indent="0" lvl="0" marL="0" rtl="0" algn="l">
              <a:spcBef>
                <a:spcPts val="500"/>
              </a:spcBef>
              <a:spcAft>
                <a:spcPts val="0"/>
              </a:spcAft>
              <a:buClr>
                <a:schemeClr val="dk1"/>
              </a:buClr>
              <a:buSzPts val="1100"/>
              <a:buNone/>
            </a:pPr>
            <a:r>
              <a:t/>
            </a:r>
            <a:endParaRPr sz="1400"/>
          </a:p>
          <a:p>
            <a:pPr indent="0" lvl="0" marL="0" marR="139700" rtl="0" algn="l">
              <a:lnSpc>
                <a:spcPct val="137500"/>
              </a:lnSpc>
              <a:spcBef>
                <a:spcPts val="500"/>
              </a:spcBef>
              <a:spcAft>
                <a:spcPts val="0"/>
              </a:spcAft>
              <a:buClr>
                <a:schemeClr val="dk1"/>
              </a:buClr>
              <a:buSzPts val="1100"/>
              <a:buNone/>
            </a:pPr>
            <a:r>
              <a:rPr lang="lt-LT" sz="1400"/>
              <a:t>Kodo sudedamosios dalys:</a:t>
            </a:r>
            <a:endParaRPr sz="1400"/>
          </a:p>
          <a:p>
            <a:pPr indent="0" lvl="0" marL="0" marR="139700" rtl="0" algn="l">
              <a:lnSpc>
                <a:spcPct val="137500"/>
              </a:lnSpc>
              <a:spcBef>
                <a:spcPts val="0"/>
              </a:spcBef>
              <a:spcAft>
                <a:spcPts val="0"/>
              </a:spcAft>
              <a:buClr>
                <a:schemeClr val="dk1"/>
              </a:buClr>
              <a:buSzPts val="1100"/>
              <a:buNone/>
            </a:pPr>
            <a:r>
              <a:t/>
            </a:r>
            <a:endParaRPr sz="1400"/>
          </a:p>
          <a:p>
            <a:pPr indent="0" lvl="0" marL="0" rtl="0" algn="l">
              <a:spcBef>
                <a:spcPts val="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t/>
            </a:r>
            <a:endParaRPr sz="1400"/>
          </a:p>
          <a:p>
            <a:pPr indent="0" lvl="0" marL="0" rtl="0" algn="l">
              <a:lnSpc>
                <a:spcPct val="115000"/>
              </a:lnSpc>
              <a:spcBef>
                <a:spcPts val="500"/>
              </a:spcBef>
              <a:spcAft>
                <a:spcPts val="500"/>
              </a:spcAft>
              <a:buClr>
                <a:schemeClr val="dk1"/>
              </a:buClr>
              <a:buSzPts val="1100"/>
              <a:buNone/>
            </a:pPr>
            <a:r>
              <a:t/>
            </a:r>
            <a:endParaRPr b="1" sz="1400"/>
          </a:p>
        </p:txBody>
      </p:sp>
      <p:pic>
        <p:nvPicPr>
          <p:cNvPr id="175" name="Google Shape;175;gd1578f68ed_0_47"/>
          <p:cNvPicPr preferRelativeResize="0"/>
          <p:nvPr/>
        </p:nvPicPr>
        <p:blipFill>
          <a:blip r:embed="rId3">
            <a:alphaModFix/>
          </a:blip>
          <a:stretch>
            <a:fillRect/>
          </a:stretch>
        </p:blipFill>
        <p:spPr>
          <a:xfrm>
            <a:off x="660963" y="3797525"/>
            <a:ext cx="7858125" cy="182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3a8eaa4f2_0_63"/>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81" name="Google Shape;181;gd3a8eaa4f2_0_63"/>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lt-LT">
                <a:solidFill>
                  <a:schemeClr val="dk2"/>
                </a:solidFill>
              </a:rPr>
              <a:t>Parašykite </a:t>
            </a:r>
            <a:r>
              <a:rPr lang="lt-LT">
                <a:solidFill>
                  <a:schemeClr val="lt1"/>
                </a:solidFill>
              </a:rPr>
              <a:t>(loop) ciklą, kuris konsolėje atvaizduos</a:t>
            </a:r>
            <a:r>
              <a:rPr lang="lt-LT">
                <a:solidFill>
                  <a:schemeClr val="dk2"/>
                </a:solidFill>
              </a:rPr>
              <a:t> visus lyginius skaičius nuo 2 iki 10;</a:t>
            </a:r>
            <a:endParaRPr>
              <a:solidFill>
                <a:schemeClr val="dk2"/>
              </a:solidFill>
            </a:endParaRPr>
          </a:p>
          <a:p>
            <a:pPr indent="0" lvl="0" marL="0" rtl="0" algn="l">
              <a:spcBef>
                <a:spcPts val="500"/>
              </a:spcBef>
              <a:spcAft>
                <a:spcPts val="0"/>
              </a:spcAft>
              <a:buClr>
                <a:schemeClr val="dk1"/>
              </a:buClr>
              <a:buSzPts val="1100"/>
              <a:buFont typeface="Arial"/>
              <a:buNone/>
            </a:pPr>
            <a:r>
              <a:t/>
            </a:r>
            <a:endParaRPr>
              <a:solidFill>
                <a:schemeClr val="dk2"/>
              </a:solidFill>
            </a:endParaRPr>
          </a:p>
          <a:p>
            <a:pPr indent="0" lvl="0" marL="0" rtl="0" algn="l">
              <a:spcBef>
                <a:spcPts val="500"/>
              </a:spcBef>
              <a:spcAft>
                <a:spcPts val="500"/>
              </a:spcAft>
              <a:buClr>
                <a:schemeClr val="dk1"/>
              </a:buClr>
              <a:buSzPts val="1100"/>
              <a:buFont typeface="Arial"/>
              <a:buNone/>
            </a:pPr>
            <a:r>
              <a:rPr lang="lt-LT">
                <a:solidFill>
                  <a:schemeClr val="dk2"/>
                </a:solidFill>
              </a:rPr>
              <a:t>Patarimas: jums padės if sąlyga ir modulus.</a:t>
            </a:r>
            <a:endParaRPr>
              <a:solidFill>
                <a:schemeClr val="dk2"/>
              </a:solidFill>
            </a:endParaRPr>
          </a:p>
        </p:txBody>
      </p:sp>
      <p:sp>
        <p:nvSpPr>
          <p:cNvPr id="182" name="Google Shape;182;gd3a8eaa4f2_0_63"/>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1578f68ed_0_62"/>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88" name="Google Shape;188;gd1578f68ed_0_62"/>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lt-LT">
                <a:solidFill>
                  <a:schemeClr val="lt1"/>
                </a:solidFill>
              </a:rPr>
              <a:t>Parašykite funkciją, pavadintą getLaugh(amount), kuri turi vieną parametrą, skaičių, kuris žymi sugrįžtančių „ha“ skaičių.</a:t>
            </a:r>
            <a:endParaRPr>
              <a:solidFill>
                <a:schemeClr val="lt1"/>
              </a:solidFill>
            </a:endParaRPr>
          </a:p>
          <a:p>
            <a:pPr indent="0" lvl="0" marL="0" rtl="0" algn="l">
              <a:spcBef>
                <a:spcPts val="500"/>
              </a:spcBef>
              <a:spcAft>
                <a:spcPts val="0"/>
              </a:spcAft>
              <a:buClr>
                <a:schemeClr val="dk1"/>
              </a:buClr>
              <a:buSzPts val="1100"/>
              <a:buFont typeface="Arial"/>
              <a:buNone/>
            </a:pPr>
            <a:r>
              <a:t/>
            </a:r>
            <a:endParaRPr>
              <a:solidFill>
                <a:schemeClr val="lt1"/>
              </a:solidFill>
            </a:endParaRPr>
          </a:p>
          <a:p>
            <a:pPr indent="0" lvl="0" marL="0" rtl="0" algn="l">
              <a:spcBef>
                <a:spcPts val="500"/>
              </a:spcBef>
              <a:spcAft>
                <a:spcPts val="0"/>
              </a:spcAft>
              <a:buClr>
                <a:schemeClr val="dk1"/>
              </a:buClr>
              <a:buSzPts val="1100"/>
              <a:buFont typeface="Arial"/>
              <a:buNone/>
            </a:pPr>
            <a:r>
              <a:rPr lang="lt-LT">
                <a:solidFill>
                  <a:schemeClr val="lt1"/>
                </a:solidFill>
              </a:rPr>
              <a:t>Iškvietus: console.log(laugh(5));</a:t>
            </a:r>
            <a:endParaRPr>
              <a:solidFill>
                <a:schemeClr val="lt1"/>
              </a:solidFill>
            </a:endParaRPr>
          </a:p>
          <a:p>
            <a:pPr indent="0" lvl="0" marL="0" rtl="0" algn="l">
              <a:spcBef>
                <a:spcPts val="500"/>
              </a:spcBef>
              <a:spcAft>
                <a:spcPts val="0"/>
              </a:spcAft>
              <a:buClr>
                <a:schemeClr val="dk1"/>
              </a:buClr>
              <a:buSzPts val="1100"/>
              <a:buFont typeface="Arial"/>
              <a:buNone/>
            </a:pPr>
            <a:r>
              <a:rPr lang="lt-LT">
                <a:solidFill>
                  <a:schemeClr val="lt1"/>
                </a:solidFill>
              </a:rPr>
              <a:t>Rezultatas: "hahahahaha!"</a:t>
            </a:r>
            <a:endParaRPr>
              <a:solidFill>
                <a:schemeClr val="lt1"/>
              </a:solidFill>
            </a:endParaRPr>
          </a:p>
          <a:p>
            <a:pPr indent="0" lvl="0" marL="0" rtl="0" algn="l">
              <a:spcBef>
                <a:spcPts val="500"/>
              </a:spcBef>
              <a:spcAft>
                <a:spcPts val="0"/>
              </a:spcAft>
              <a:buClr>
                <a:schemeClr val="dk1"/>
              </a:buClr>
              <a:buSzPts val="1100"/>
              <a:buFont typeface="Arial"/>
              <a:buNone/>
            </a:pPr>
            <a:r>
              <a:t/>
            </a:r>
            <a:endParaRPr>
              <a:solidFill>
                <a:schemeClr val="lt1"/>
              </a:solidFill>
            </a:endParaRPr>
          </a:p>
          <a:p>
            <a:pPr indent="0" lvl="0" marL="0" marR="0" rtl="0" algn="l">
              <a:lnSpc>
                <a:spcPct val="115000"/>
              </a:lnSpc>
              <a:spcBef>
                <a:spcPts val="500"/>
              </a:spcBef>
              <a:spcAft>
                <a:spcPts val="500"/>
              </a:spcAft>
              <a:buClr>
                <a:srgbClr val="000000"/>
              </a:buClr>
              <a:buSzPts val="1400"/>
              <a:buFont typeface="Arial"/>
              <a:buNone/>
            </a:pPr>
            <a:r>
              <a:t/>
            </a:r>
            <a:endParaRPr>
              <a:solidFill>
                <a:schemeClr val="lt1"/>
              </a:solidFill>
            </a:endParaRPr>
          </a:p>
        </p:txBody>
      </p:sp>
      <p:sp>
        <p:nvSpPr>
          <p:cNvPr id="189" name="Google Shape;189;gd1578f68ed_0_62"/>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1578f68ed_0_68"/>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95" name="Google Shape;195;gd1578f68ed_0_68"/>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lt-LT">
                <a:solidFill>
                  <a:schemeClr val="dk2"/>
                </a:solidFill>
              </a:rPr>
              <a:t>Parašykite funkciją (arrow function), pavadintą getHighestNumber(), kuri turi vieną parametrą, kuris žymi visus galimus įvesti skaičius. Funkcijos tikslas yra leisti vartotojui, kaip argumentus nurodyti bet kokius skaičius ir bet kokį kiekį jų ir grąžinama bus didžiausias skaičius iš visų nurodytų.</a:t>
            </a:r>
            <a:endParaRPr>
              <a:solidFill>
                <a:schemeClr val="dk2"/>
              </a:solidFill>
            </a:endParaRPr>
          </a:p>
          <a:p>
            <a:pPr indent="0" lvl="0" marL="0" rtl="0" algn="l">
              <a:spcBef>
                <a:spcPts val="500"/>
              </a:spcBef>
              <a:spcAft>
                <a:spcPts val="0"/>
              </a:spcAft>
              <a:buClr>
                <a:schemeClr val="dk1"/>
              </a:buClr>
              <a:buSzPts val="1100"/>
              <a:buFont typeface="Arial"/>
              <a:buNone/>
            </a:pPr>
            <a:r>
              <a:t/>
            </a:r>
            <a:endParaRPr>
              <a:solidFill>
                <a:schemeClr val="dk2"/>
              </a:solidFill>
            </a:endParaRPr>
          </a:p>
          <a:p>
            <a:pPr indent="0" lvl="0" marL="0" rtl="0" algn="l">
              <a:spcBef>
                <a:spcPts val="500"/>
              </a:spcBef>
              <a:spcAft>
                <a:spcPts val="0"/>
              </a:spcAft>
              <a:buClr>
                <a:schemeClr val="dk1"/>
              </a:buClr>
              <a:buSzPts val="1100"/>
              <a:buFont typeface="Arial"/>
              <a:buNone/>
            </a:pPr>
            <a:r>
              <a:rPr lang="lt-LT">
                <a:solidFill>
                  <a:schemeClr val="dk2"/>
                </a:solidFill>
              </a:rPr>
              <a:t>Patarimas: gali prireikti (</a:t>
            </a:r>
            <a:r>
              <a:rPr lang="lt-LT" u="sng">
                <a:solidFill>
                  <a:schemeClr val="dk2"/>
                </a:solidFill>
                <a:hlinkClick r:id="rId3">
                  <a:extLst>
                    <a:ext uri="{A12FA001-AC4F-418D-AE19-62706E023703}">
                      <ahyp:hlinkClr val="tx"/>
                    </a:ext>
                  </a:extLst>
                </a:hlinkClick>
              </a:rPr>
              <a:t>...args</a:t>
            </a:r>
            <a:r>
              <a:rPr lang="lt-LT">
                <a:solidFill>
                  <a:schemeClr val="dk2"/>
                </a:solidFill>
              </a:rPr>
              <a:t>) kaip parametro, pačiau </a:t>
            </a:r>
            <a:r>
              <a:rPr lang="lt-LT" u="sng">
                <a:solidFill>
                  <a:schemeClr val="hlink"/>
                </a:solidFill>
                <a:hlinkClick r:id="rId4"/>
              </a:rPr>
              <a:t>čia</a:t>
            </a:r>
            <a:r>
              <a:rPr lang="lt-LT">
                <a:solidFill>
                  <a:schemeClr val="dk2"/>
                </a:solidFill>
              </a:rPr>
              <a:t>!</a:t>
            </a:r>
            <a:endParaRPr>
              <a:solidFill>
                <a:schemeClr val="dk2"/>
              </a:solidFill>
            </a:endParaRPr>
          </a:p>
          <a:p>
            <a:pPr indent="0" lvl="0" marL="0" rtl="0" algn="l">
              <a:spcBef>
                <a:spcPts val="500"/>
              </a:spcBef>
              <a:spcAft>
                <a:spcPts val="0"/>
              </a:spcAft>
              <a:buClr>
                <a:schemeClr val="dk1"/>
              </a:buClr>
              <a:buSzPts val="1100"/>
              <a:buFont typeface="Arial"/>
              <a:buNone/>
            </a:pPr>
            <a:r>
              <a:t/>
            </a:r>
            <a:endParaRPr>
              <a:solidFill>
                <a:schemeClr val="dk2"/>
              </a:solidFill>
            </a:endParaRPr>
          </a:p>
          <a:p>
            <a:pPr indent="0" lvl="0" marL="0" rtl="0" algn="l">
              <a:spcBef>
                <a:spcPts val="500"/>
              </a:spcBef>
              <a:spcAft>
                <a:spcPts val="0"/>
              </a:spcAft>
              <a:buClr>
                <a:schemeClr val="dk1"/>
              </a:buClr>
              <a:buSzPts val="1100"/>
              <a:buFont typeface="Arial"/>
              <a:buNone/>
            </a:pPr>
            <a:r>
              <a:rPr lang="lt-LT">
                <a:solidFill>
                  <a:schemeClr val="dk2"/>
                </a:solidFill>
              </a:rPr>
              <a:t>Iškvietus: console.log(getHighestNumber(34,7,8,55,6,7,9,52,56);</a:t>
            </a:r>
            <a:endParaRPr>
              <a:solidFill>
                <a:schemeClr val="dk2"/>
              </a:solidFill>
            </a:endParaRPr>
          </a:p>
          <a:p>
            <a:pPr indent="0" lvl="0" marL="0" rtl="0" algn="l">
              <a:spcBef>
                <a:spcPts val="500"/>
              </a:spcBef>
              <a:spcAft>
                <a:spcPts val="0"/>
              </a:spcAft>
              <a:buClr>
                <a:schemeClr val="dk1"/>
              </a:buClr>
              <a:buSzPts val="1100"/>
              <a:buFont typeface="Arial"/>
              <a:buNone/>
            </a:pPr>
            <a:r>
              <a:rPr lang="lt-LT">
                <a:solidFill>
                  <a:schemeClr val="dk2"/>
                </a:solidFill>
              </a:rPr>
              <a:t>Rezultatas: "56" - didžiausias skaičius</a:t>
            </a:r>
            <a:endParaRPr>
              <a:solidFill>
                <a:schemeClr val="dk2"/>
              </a:solidFill>
            </a:endParaRPr>
          </a:p>
          <a:p>
            <a:pPr indent="0" lvl="0" marL="0" rtl="0" algn="l">
              <a:spcBef>
                <a:spcPts val="500"/>
              </a:spcBef>
              <a:spcAft>
                <a:spcPts val="0"/>
              </a:spcAft>
              <a:buClr>
                <a:schemeClr val="dk1"/>
              </a:buClr>
              <a:buSzPts val="1100"/>
              <a:buFont typeface="Arial"/>
              <a:buNone/>
            </a:pPr>
            <a:r>
              <a:t/>
            </a:r>
            <a:endParaRPr>
              <a:solidFill>
                <a:schemeClr val="dk2"/>
              </a:solidFill>
            </a:endParaRPr>
          </a:p>
          <a:p>
            <a:pPr indent="0" lvl="0" marL="0" marR="0" rtl="0" algn="l">
              <a:lnSpc>
                <a:spcPct val="115000"/>
              </a:lnSpc>
              <a:spcBef>
                <a:spcPts val="500"/>
              </a:spcBef>
              <a:spcAft>
                <a:spcPts val="500"/>
              </a:spcAft>
              <a:buClr>
                <a:srgbClr val="000000"/>
              </a:buClr>
              <a:buSzPts val="1400"/>
              <a:buFont typeface="Arial"/>
              <a:buNone/>
            </a:pPr>
            <a:r>
              <a:t/>
            </a:r>
            <a:endParaRPr>
              <a:solidFill>
                <a:schemeClr val="dk2"/>
              </a:solidFill>
            </a:endParaRPr>
          </a:p>
        </p:txBody>
      </p:sp>
      <p:sp>
        <p:nvSpPr>
          <p:cNvPr id="196" name="Google Shape;196;gd1578f68ed_0_68"/>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d1578f68ed_0_81"/>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02" name="Google Shape;202;gd1578f68ed_0_81"/>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lt-LT">
                <a:solidFill>
                  <a:schemeClr val="lt1"/>
                </a:solidFill>
              </a:rPr>
              <a:t>Perrašykite šį while ciklą į for:</a:t>
            </a:r>
            <a:endParaRPr>
              <a:solidFill>
                <a:schemeClr val="lt1"/>
              </a:solidFill>
            </a:endParaRPr>
          </a:p>
          <a:p>
            <a:pPr indent="0" lvl="0" marL="0" rtl="0" algn="l">
              <a:spcBef>
                <a:spcPts val="500"/>
              </a:spcBef>
              <a:spcAft>
                <a:spcPts val="0"/>
              </a:spcAft>
              <a:buClr>
                <a:schemeClr val="dk1"/>
              </a:buClr>
              <a:buSzPts val="1100"/>
              <a:buFont typeface="Arial"/>
              <a:buNone/>
            </a:pPr>
            <a:r>
              <a:t/>
            </a:r>
            <a:endParaRPr>
              <a:solidFill>
                <a:schemeClr val="lt1"/>
              </a:solidFill>
            </a:endParaRPr>
          </a:p>
          <a:p>
            <a:pPr indent="0" lvl="0" marL="0" rtl="0" algn="l">
              <a:spcBef>
                <a:spcPts val="500"/>
              </a:spcBef>
              <a:spcAft>
                <a:spcPts val="0"/>
              </a:spcAft>
              <a:buClr>
                <a:schemeClr val="dk1"/>
              </a:buClr>
              <a:buSzPts val="1100"/>
              <a:buFont typeface="Arial"/>
              <a:buNone/>
            </a:pPr>
            <a:r>
              <a:rPr i="1" lang="lt-LT">
                <a:solidFill>
                  <a:schemeClr val="lt1"/>
                </a:solidFill>
              </a:rPr>
              <a:t>let x = 9;</a:t>
            </a:r>
            <a:endParaRPr i="1">
              <a:solidFill>
                <a:schemeClr val="lt1"/>
              </a:solidFill>
            </a:endParaRPr>
          </a:p>
          <a:p>
            <a:pPr indent="0" lvl="0" marL="0" rtl="0" algn="l">
              <a:spcBef>
                <a:spcPts val="500"/>
              </a:spcBef>
              <a:spcAft>
                <a:spcPts val="0"/>
              </a:spcAft>
              <a:buClr>
                <a:schemeClr val="dk1"/>
              </a:buClr>
              <a:buSzPts val="1100"/>
              <a:buFont typeface="Arial"/>
              <a:buNone/>
            </a:pPr>
            <a:r>
              <a:rPr i="1" lang="lt-LT">
                <a:solidFill>
                  <a:schemeClr val="lt1"/>
                </a:solidFill>
              </a:rPr>
              <a:t>while (x &gt;= 1) {</a:t>
            </a:r>
            <a:endParaRPr i="1">
              <a:solidFill>
                <a:schemeClr val="lt1"/>
              </a:solidFill>
            </a:endParaRPr>
          </a:p>
          <a:p>
            <a:pPr indent="0" lvl="0" marL="0" rtl="0" algn="l">
              <a:spcBef>
                <a:spcPts val="500"/>
              </a:spcBef>
              <a:spcAft>
                <a:spcPts val="0"/>
              </a:spcAft>
              <a:buClr>
                <a:schemeClr val="dk1"/>
              </a:buClr>
              <a:buSzPts val="1100"/>
              <a:buFont typeface="Arial"/>
              <a:buNone/>
            </a:pPr>
            <a:r>
              <a:rPr i="1" lang="lt-LT">
                <a:solidFill>
                  <a:schemeClr val="lt1"/>
                </a:solidFill>
              </a:rPr>
              <a:t>  console.log("hello " + x);</a:t>
            </a:r>
            <a:endParaRPr i="1">
              <a:solidFill>
                <a:schemeClr val="lt1"/>
              </a:solidFill>
            </a:endParaRPr>
          </a:p>
          <a:p>
            <a:pPr indent="0" lvl="0" marL="0" rtl="0" algn="l">
              <a:spcBef>
                <a:spcPts val="500"/>
              </a:spcBef>
              <a:spcAft>
                <a:spcPts val="0"/>
              </a:spcAft>
              <a:buClr>
                <a:schemeClr val="dk1"/>
              </a:buClr>
              <a:buSzPts val="1100"/>
              <a:buFont typeface="Arial"/>
              <a:buNone/>
            </a:pPr>
            <a:r>
              <a:rPr i="1" lang="lt-LT">
                <a:solidFill>
                  <a:schemeClr val="lt1"/>
                </a:solidFill>
              </a:rPr>
              <a:t>  x = x - 1;</a:t>
            </a:r>
            <a:endParaRPr i="1">
              <a:solidFill>
                <a:schemeClr val="lt1"/>
              </a:solidFill>
            </a:endParaRPr>
          </a:p>
          <a:p>
            <a:pPr indent="0" lvl="0" marL="0" rtl="0" algn="l">
              <a:spcBef>
                <a:spcPts val="500"/>
              </a:spcBef>
              <a:spcAft>
                <a:spcPts val="0"/>
              </a:spcAft>
              <a:buClr>
                <a:schemeClr val="dk1"/>
              </a:buClr>
              <a:buSzPts val="1100"/>
              <a:buFont typeface="Arial"/>
              <a:buNone/>
            </a:pPr>
            <a:r>
              <a:rPr i="1" lang="lt-LT">
                <a:solidFill>
                  <a:schemeClr val="lt1"/>
                </a:solidFill>
              </a:rPr>
              <a:t>}</a:t>
            </a:r>
            <a:endParaRPr i="1">
              <a:solidFill>
                <a:schemeClr val="lt1"/>
              </a:solidFill>
            </a:endParaRPr>
          </a:p>
          <a:p>
            <a:pPr indent="0" lvl="0" marL="0" rtl="0" algn="l">
              <a:spcBef>
                <a:spcPts val="500"/>
              </a:spcBef>
              <a:spcAft>
                <a:spcPts val="0"/>
              </a:spcAft>
              <a:buClr>
                <a:schemeClr val="dk1"/>
              </a:buClr>
              <a:buSzPts val="1100"/>
              <a:buFont typeface="Arial"/>
              <a:buNone/>
            </a:pPr>
            <a:r>
              <a:t/>
            </a:r>
            <a:endParaRPr>
              <a:solidFill>
                <a:schemeClr val="lt1"/>
              </a:solidFill>
            </a:endParaRPr>
          </a:p>
          <a:p>
            <a:pPr indent="0" lvl="0" marL="0" marR="0" rtl="0" algn="l">
              <a:lnSpc>
                <a:spcPct val="115000"/>
              </a:lnSpc>
              <a:spcBef>
                <a:spcPts val="500"/>
              </a:spcBef>
              <a:spcAft>
                <a:spcPts val="500"/>
              </a:spcAft>
              <a:buClr>
                <a:srgbClr val="000000"/>
              </a:buClr>
              <a:buSzPts val="1400"/>
              <a:buFont typeface="Arial"/>
              <a:buNone/>
            </a:pPr>
            <a:r>
              <a:t/>
            </a:r>
            <a:endParaRPr>
              <a:solidFill>
                <a:schemeClr val="lt1"/>
              </a:solidFill>
            </a:endParaRPr>
          </a:p>
        </p:txBody>
      </p:sp>
      <p:sp>
        <p:nvSpPr>
          <p:cNvPr id="203" name="Google Shape;203;gd1578f68ed_0_81"/>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14358aac41_0_0"/>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09" name="Google Shape;209;g114358aac41_0_0"/>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500"/>
              </a:spcBef>
              <a:spcAft>
                <a:spcPts val="0"/>
              </a:spcAft>
              <a:buClr>
                <a:srgbClr val="000000"/>
              </a:buClr>
              <a:buSzPts val="1400"/>
              <a:buFont typeface="Arial"/>
              <a:buNone/>
            </a:pPr>
            <a:r>
              <a:rPr lang="lt-LT">
                <a:solidFill>
                  <a:schemeClr val="lt1"/>
                </a:solidFill>
              </a:rPr>
              <a:t>Parašykite funkciją, createTree(height), kuri grąžins “eglutę” kaip tekstą. Eglutės aukštis turės būti paremtas pateiktu “height” argumentu.</a:t>
            </a:r>
            <a:endParaRPr>
              <a:solidFill>
                <a:schemeClr val="lt1"/>
              </a:solidFill>
            </a:endParaRPr>
          </a:p>
          <a:p>
            <a:pPr indent="0" lvl="0" marL="0" marR="0" rtl="0" algn="l">
              <a:lnSpc>
                <a:spcPct val="115000"/>
              </a:lnSpc>
              <a:spcBef>
                <a:spcPts val="500"/>
              </a:spcBef>
              <a:spcAft>
                <a:spcPts val="0"/>
              </a:spcAft>
              <a:buClr>
                <a:srgbClr val="000000"/>
              </a:buClr>
              <a:buSzPts val="1400"/>
              <a:buFont typeface="Arial"/>
              <a:buNone/>
            </a:pPr>
            <a:r>
              <a:t/>
            </a:r>
            <a:endParaRPr>
              <a:solidFill>
                <a:schemeClr val="lt1"/>
              </a:solidFill>
            </a:endParaRPr>
          </a:p>
          <a:p>
            <a:pPr indent="0" lvl="0" marL="0" rtl="0" algn="l">
              <a:spcBef>
                <a:spcPts val="500"/>
              </a:spcBef>
              <a:spcAft>
                <a:spcPts val="0"/>
              </a:spcAft>
              <a:buClr>
                <a:schemeClr val="dk1"/>
              </a:buClr>
              <a:buSzPts val="1100"/>
              <a:buFont typeface="Arial"/>
              <a:buNone/>
            </a:pPr>
            <a:r>
              <a:rPr lang="lt-LT">
                <a:solidFill>
                  <a:schemeClr val="lt1"/>
                </a:solidFill>
              </a:rPr>
              <a:t>Iškvietus: console.log(createTree(5));</a:t>
            </a:r>
            <a:endParaRPr>
              <a:solidFill>
                <a:schemeClr val="lt1"/>
              </a:solidFill>
            </a:endParaRPr>
          </a:p>
          <a:p>
            <a:pPr indent="0" lvl="0" marL="0" rtl="0" algn="l">
              <a:spcBef>
                <a:spcPts val="500"/>
              </a:spcBef>
              <a:spcAft>
                <a:spcPts val="0"/>
              </a:spcAft>
              <a:buClr>
                <a:schemeClr val="dk1"/>
              </a:buClr>
              <a:buSzPts val="1100"/>
              <a:buFont typeface="Arial"/>
              <a:buNone/>
            </a:pPr>
            <a:r>
              <a:rPr lang="lt-LT">
                <a:solidFill>
                  <a:schemeClr val="lt1"/>
                </a:solidFill>
              </a:rPr>
              <a:t>Rezultatas: </a:t>
            </a:r>
            <a:endParaRPr>
              <a:solidFill>
                <a:schemeClr val="lt1"/>
              </a:solidFill>
            </a:endParaRPr>
          </a:p>
          <a:p>
            <a:pPr indent="0" lvl="0" marL="0" rtl="0" algn="l">
              <a:spcBef>
                <a:spcPts val="500"/>
              </a:spcBef>
              <a:spcAft>
                <a:spcPts val="0"/>
              </a:spcAft>
              <a:buClr>
                <a:schemeClr val="dk1"/>
              </a:buClr>
              <a:buSzPts val="1100"/>
              <a:buFont typeface="Arial"/>
              <a:buNone/>
            </a:pPr>
            <a:r>
              <a:rPr lang="lt-LT">
                <a:solidFill>
                  <a:schemeClr val="lt1"/>
                </a:solidFill>
              </a:rPr>
              <a:t>        +</a:t>
            </a:r>
            <a:endParaRPr>
              <a:solidFill>
                <a:schemeClr val="lt1"/>
              </a:solidFill>
            </a:endParaRPr>
          </a:p>
          <a:p>
            <a:pPr indent="0" lvl="0" marL="0" rtl="0" algn="l">
              <a:spcBef>
                <a:spcPts val="500"/>
              </a:spcBef>
              <a:spcAft>
                <a:spcPts val="0"/>
              </a:spcAft>
              <a:buClr>
                <a:schemeClr val="dk1"/>
              </a:buClr>
              <a:buSzPts val="1100"/>
              <a:buFont typeface="Arial"/>
              <a:buNone/>
            </a:pPr>
            <a:r>
              <a:rPr lang="lt-LT">
                <a:solidFill>
                  <a:schemeClr val="lt1"/>
                </a:solidFill>
              </a:rPr>
              <a:t>      +++</a:t>
            </a:r>
            <a:endParaRPr>
              <a:solidFill>
                <a:schemeClr val="lt1"/>
              </a:solidFill>
            </a:endParaRPr>
          </a:p>
          <a:p>
            <a:pPr indent="0" lvl="0" marL="0" rtl="0" algn="l">
              <a:spcBef>
                <a:spcPts val="500"/>
              </a:spcBef>
              <a:spcAft>
                <a:spcPts val="0"/>
              </a:spcAft>
              <a:buClr>
                <a:schemeClr val="dk1"/>
              </a:buClr>
              <a:buSzPts val="1100"/>
              <a:buFont typeface="Arial"/>
              <a:buNone/>
            </a:pPr>
            <a:r>
              <a:rPr lang="lt-LT">
                <a:solidFill>
                  <a:schemeClr val="lt1"/>
                </a:solidFill>
              </a:rPr>
              <a:t>    +++++</a:t>
            </a:r>
            <a:endParaRPr>
              <a:solidFill>
                <a:schemeClr val="lt1"/>
              </a:solidFill>
            </a:endParaRPr>
          </a:p>
          <a:p>
            <a:pPr indent="0" lvl="0" marL="0" rtl="0" algn="l">
              <a:spcBef>
                <a:spcPts val="500"/>
              </a:spcBef>
              <a:spcAft>
                <a:spcPts val="0"/>
              </a:spcAft>
              <a:buClr>
                <a:schemeClr val="dk1"/>
              </a:buClr>
              <a:buSzPts val="1100"/>
              <a:buFont typeface="Arial"/>
              <a:buNone/>
            </a:pPr>
            <a:r>
              <a:rPr lang="lt-LT">
                <a:solidFill>
                  <a:schemeClr val="lt1"/>
                </a:solidFill>
              </a:rPr>
              <a:t>  +++++++</a:t>
            </a:r>
            <a:endParaRPr>
              <a:solidFill>
                <a:schemeClr val="lt1"/>
              </a:solidFill>
            </a:endParaRPr>
          </a:p>
          <a:p>
            <a:pPr indent="0" lvl="0" marL="0" rtl="0" algn="l">
              <a:spcBef>
                <a:spcPts val="500"/>
              </a:spcBef>
              <a:spcAft>
                <a:spcPts val="500"/>
              </a:spcAft>
              <a:buClr>
                <a:schemeClr val="dk1"/>
              </a:buClr>
              <a:buSzPts val="1100"/>
              <a:buFont typeface="Arial"/>
              <a:buNone/>
            </a:pPr>
            <a:r>
              <a:rPr lang="lt-LT">
                <a:solidFill>
                  <a:schemeClr val="lt1"/>
                </a:solidFill>
              </a:rPr>
              <a:t>+++++++++</a:t>
            </a:r>
            <a:endParaRPr>
              <a:solidFill>
                <a:schemeClr val="lt1"/>
              </a:solidFill>
            </a:endParaRPr>
          </a:p>
        </p:txBody>
      </p:sp>
      <p:sp>
        <p:nvSpPr>
          <p:cNvPr id="210" name="Google Shape;210;g114358aac41_0_0"/>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300"/>
              <a:buNone/>
            </a:pPr>
            <a:r>
              <a:rPr lang="lt-LT" sz="1400"/>
              <a:t>JavaScript programavimo kalba</a:t>
            </a:r>
            <a:endParaRPr sz="1400"/>
          </a:p>
        </p:txBody>
      </p:sp>
      <p:sp>
        <p:nvSpPr>
          <p:cNvPr id="216" name="Google Shape;216;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JavaScript loops</a:t>
            </a:r>
            <a:endParaRPr sz="1400"/>
          </a:p>
        </p:txBody>
      </p:sp>
      <p:sp>
        <p:nvSpPr>
          <p:cNvPr id="217" name="Google Shape;217;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18" name="Google Shape;218;p7"/>
          <p:cNvSpPr txBox="1"/>
          <p:nvPr>
            <p:ph idx="4" type="body"/>
          </p:nvPr>
        </p:nvSpPr>
        <p:spPr>
          <a:xfrm>
            <a:off x="7503550" y="1821729"/>
            <a:ext cx="4208100" cy="779400"/>
          </a:xfrm>
          <a:prstGeom prst="rect">
            <a:avLst/>
          </a:prstGeom>
          <a:noFill/>
          <a:ln>
            <a:noFill/>
          </a:ln>
        </p:spPr>
        <p:txBody>
          <a:bodyPr anchorCtr="0" anchor="t" bIns="45700" lIns="91425" spcFirstLastPara="1" rIns="91425" wrap="square" tIns="45700">
            <a:normAutofit lnSpcReduction="20000"/>
          </a:bodyPr>
          <a:lstStyle/>
          <a:p>
            <a:pPr indent="-330200" lvl="0" marL="457200" rtl="0" algn="l">
              <a:lnSpc>
                <a:spcPct val="90000"/>
              </a:lnSpc>
              <a:spcBef>
                <a:spcPts val="0"/>
              </a:spcBef>
              <a:spcAft>
                <a:spcPts val="0"/>
              </a:spcAft>
              <a:buSzPts val="1600"/>
              <a:buChar char="-"/>
            </a:pPr>
            <a:r>
              <a:rPr lang="lt-LT" u="sng">
                <a:solidFill>
                  <a:schemeClr val="hlink"/>
                </a:solidFill>
                <a:hlinkClick r:id="rId3"/>
              </a:rPr>
              <a:t>https://developer.mozilla.org/en-US/docs/Web/JavaScript/Guide/Loops_and_iteration</a:t>
            </a:r>
            <a:r>
              <a:rPr lang="lt-LT"/>
              <a:t> </a:t>
            </a:r>
            <a:endParaRPr/>
          </a:p>
          <a:p>
            <a:pPr indent="0" lvl="0" marL="457200" rtl="0" algn="l">
              <a:lnSpc>
                <a:spcPct val="90000"/>
              </a:lnSpc>
              <a:spcBef>
                <a:spcPts val="0"/>
              </a:spcBef>
              <a:spcAft>
                <a:spcPts val="0"/>
              </a:spcAft>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JavaScript while (loop) ciklas</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15" name="Google Shape;115;gc8177118b2_0_0"/>
          <p:cNvSpPr txBox="1"/>
          <p:nvPr>
            <p:ph idx="2" type="body"/>
          </p:nvPr>
        </p:nvSpPr>
        <p:spPr>
          <a:xfrm>
            <a:off x="1376888" y="4346575"/>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JavaScript </a:t>
            </a:r>
            <a:r>
              <a:rPr lang="lt-LT" sz="1800"/>
              <a:t>do...while (loop) ciklas</a:t>
            </a:r>
            <a:endParaRPr sz="1800"/>
          </a:p>
        </p:txBody>
      </p:sp>
      <p:sp>
        <p:nvSpPr>
          <p:cNvPr id="116" name="Google Shape;116;gc8177118b2_0_0"/>
          <p:cNvSpPr/>
          <p:nvPr/>
        </p:nvSpPr>
        <p:spPr>
          <a:xfrm>
            <a:off x="502204" y="4185785"/>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17" name="Google Shape;117;gc8177118b2_0_0"/>
          <p:cNvSpPr txBox="1"/>
          <p:nvPr>
            <p:ph idx="2" type="body"/>
          </p:nvPr>
        </p:nvSpPr>
        <p:spPr>
          <a:xfrm>
            <a:off x="1376888" y="533895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JavaScript </a:t>
            </a:r>
            <a:r>
              <a:rPr lang="lt-LT" sz="1800"/>
              <a:t>for (loop) ciklas</a:t>
            </a:r>
            <a:endParaRPr sz="1800"/>
          </a:p>
        </p:txBody>
      </p:sp>
      <p:sp>
        <p:nvSpPr>
          <p:cNvPr id="118" name="Google Shape;118;gc8177118b2_0_0"/>
          <p:cNvSpPr/>
          <p:nvPr/>
        </p:nvSpPr>
        <p:spPr>
          <a:xfrm>
            <a:off x="502204" y="517816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7ad0fffb7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​ciklai (Loops) (teorija)</a:t>
            </a:r>
            <a:endParaRPr sz="2850"/>
          </a:p>
        </p:txBody>
      </p:sp>
      <p:sp>
        <p:nvSpPr>
          <p:cNvPr id="124" name="Google Shape;124;g7ad0fffb7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25" name="Google Shape;125;g7ad0fffb7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lt-LT" sz="1400"/>
              <a:t>Su ciklais (loops) galime automatizuoti ir pakartoti kodo bloką, kad jis veiktų kiek norime kartų, net ir neribotą laiką.</a:t>
            </a:r>
            <a:endParaRPr sz="1400"/>
          </a:p>
          <a:p>
            <a:pPr indent="0" lvl="0" marL="0" rtl="0" algn="l">
              <a:spcBef>
                <a:spcPts val="500"/>
              </a:spcBef>
              <a:spcAft>
                <a:spcPts val="0"/>
              </a:spcAft>
              <a:buClr>
                <a:schemeClr val="dk1"/>
              </a:buClr>
              <a:buSzPts val="1100"/>
              <a:buFont typeface="Arial"/>
              <a:buNone/>
            </a:pPr>
            <a:r>
              <a:t/>
            </a:r>
            <a:endParaRPr sz="1400"/>
          </a:p>
          <a:p>
            <a:pPr indent="0" lvl="0" marL="0" rtl="0" algn="l">
              <a:spcBef>
                <a:spcPts val="500"/>
              </a:spcBef>
              <a:spcAft>
                <a:spcPts val="0"/>
              </a:spcAft>
              <a:buClr>
                <a:schemeClr val="dk1"/>
              </a:buClr>
              <a:buSzPts val="1100"/>
              <a:buFont typeface="Arial"/>
              <a:buNone/>
            </a:pPr>
            <a:r>
              <a:rPr lang="lt-LT" sz="1400"/>
              <a:t>JavaScript suteikia daugybę būdų naudoti ciklus (loops).</a:t>
            </a:r>
            <a:endParaRPr sz="1400"/>
          </a:p>
          <a:p>
            <a:pPr indent="0" lvl="0" marL="0" rtl="0" algn="l">
              <a:spcBef>
                <a:spcPts val="500"/>
              </a:spcBef>
              <a:spcAft>
                <a:spcPts val="0"/>
              </a:spcAft>
              <a:buClr>
                <a:schemeClr val="dk1"/>
              </a:buClr>
              <a:buSzPts val="1100"/>
              <a:buFont typeface="Arial"/>
              <a:buNone/>
            </a:pPr>
            <a:r>
              <a:t/>
            </a:r>
            <a:endParaRPr sz="1400"/>
          </a:p>
          <a:p>
            <a:pPr indent="0" lvl="0" marL="0" rtl="0" algn="l">
              <a:spcBef>
                <a:spcPts val="500"/>
              </a:spcBef>
              <a:spcAft>
                <a:spcPts val="0"/>
              </a:spcAft>
              <a:buClr>
                <a:schemeClr val="dk1"/>
              </a:buClr>
              <a:buSzPts val="1100"/>
              <a:buFont typeface="Arial"/>
              <a:buNone/>
            </a:pPr>
            <a:r>
              <a:rPr lang="lt-LT" sz="1400"/>
              <a:t>Aptarsime tris ciklus (loops):</a:t>
            </a:r>
            <a:endParaRPr sz="1400"/>
          </a:p>
          <a:p>
            <a:pPr indent="-317500" lvl="0" marL="457200" rtl="0" algn="l">
              <a:spcBef>
                <a:spcPts val="500"/>
              </a:spcBef>
              <a:spcAft>
                <a:spcPts val="0"/>
              </a:spcAft>
              <a:buClr>
                <a:schemeClr val="dk1"/>
              </a:buClr>
              <a:buSzPts val="1400"/>
              <a:buChar char="-"/>
            </a:pPr>
            <a:r>
              <a:rPr lang="lt-LT" sz="1400"/>
              <a:t>while </a:t>
            </a:r>
            <a:endParaRPr sz="1400"/>
          </a:p>
          <a:p>
            <a:pPr indent="-317500" lvl="0" marL="457200" rtl="0" algn="l">
              <a:spcBef>
                <a:spcPts val="0"/>
              </a:spcBef>
              <a:spcAft>
                <a:spcPts val="0"/>
              </a:spcAft>
              <a:buClr>
                <a:schemeClr val="dk1"/>
              </a:buClr>
              <a:buSzPts val="1400"/>
              <a:buChar char="-"/>
            </a:pPr>
            <a:r>
              <a:rPr lang="lt-LT" sz="1400"/>
              <a:t>do...while </a:t>
            </a:r>
            <a:endParaRPr sz="1400"/>
          </a:p>
          <a:p>
            <a:pPr indent="-317500" lvl="0" marL="457200" rtl="0" algn="l">
              <a:spcBef>
                <a:spcPts val="0"/>
              </a:spcBef>
              <a:spcAft>
                <a:spcPts val="0"/>
              </a:spcAft>
              <a:buClr>
                <a:schemeClr val="dk1"/>
              </a:buClr>
              <a:buSzPts val="1400"/>
              <a:buChar char="-"/>
            </a:pPr>
            <a:r>
              <a:rPr lang="lt-LT" sz="1400"/>
              <a:t>for</a:t>
            </a:r>
            <a:endParaRPr sz="1400"/>
          </a:p>
          <a:p>
            <a:pPr indent="0" lvl="0" marL="0" rtl="0" algn="l">
              <a:lnSpc>
                <a:spcPct val="100000"/>
              </a:lnSpc>
              <a:spcBef>
                <a:spcPts val="500"/>
              </a:spcBef>
              <a:spcAft>
                <a:spcPts val="500"/>
              </a:spcAft>
              <a:buClr>
                <a:schemeClr val="dk1"/>
              </a:buClr>
              <a:buSzPts val="1100"/>
              <a:buNone/>
            </a:pPr>
            <a:r>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d1578f68ed_0_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​ciklai (Loops) (teorija)</a:t>
            </a:r>
            <a:endParaRPr sz="2850"/>
          </a:p>
        </p:txBody>
      </p:sp>
      <p:sp>
        <p:nvSpPr>
          <p:cNvPr id="131" name="Google Shape;131;gd1578f68ed_0_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32" name="Google Shape;132;gd1578f68ed_0_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while (loop) ciklas</a:t>
            </a:r>
            <a:endParaRPr b="1"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Sintaksė:</a:t>
            </a:r>
            <a:endParaRPr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i="1" lang="lt-LT" sz="1400"/>
              <a:t>while (condition) {</a:t>
            </a:r>
            <a:endParaRPr i="1" sz="1400"/>
          </a:p>
          <a:p>
            <a:pPr indent="0" lvl="0" marL="0" rtl="0" algn="l">
              <a:lnSpc>
                <a:spcPct val="115000"/>
              </a:lnSpc>
              <a:spcBef>
                <a:spcPts val="500"/>
              </a:spcBef>
              <a:spcAft>
                <a:spcPts val="0"/>
              </a:spcAft>
              <a:buClr>
                <a:schemeClr val="dk1"/>
              </a:buClr>
              <a:buSzPts val="1100"/>
              <a:buFont typeface="Arial"/>
              <a:buNone/>
            </a:pPr>
            <a:r>
              <a:rPr i="1" lang="lt-LT" sz="1400"/>
              <a:t>  // code</a:t>
            </a:r>
            <a:endParaRPr i="1" sz="1400"/>
          </a:p>
          <a:p>
            <a:pPr indent="0" lvl="0" marL="0" rtl="0" algn="l">
              <a:lnSpc>
                <a:spcPct val="115000"/>
              </a:lnSpc>
              <a:spcBef>
                <a:spcPts val="500"/>
              </a:spcBef>
              <a:spcAft>
                <a:spcPts val="0"/>
              </a:spcAft>
              <a:buClr>
                <a:schemeClr val="dk1"/>
              </a:buClr>
              <a:buSzPts val="1100"/>
              <a:buFont typeface="Arial"/>
              <a:buNone/>
            </a:pPr>
            <a:r>
              <a:rPr i="1" lang="lt-LT" sz="1400"/>
              <a:t>  // so-called "loop body"</a:t>
            </a:r>
            <a:endParaRPr i="1" sz="1400"/>
          </a:p>
          <a:p>
            <a:pPr indent="0" lvl="0" marL="0" rtl="0" algn="l">
              <a:lnSpc>
                <a:spcPct val="115000"/>
              </a:lnSpc>
              <a:spcBef>
                <a:spcPts val="500"/>
              </a:spcBef>
              <a:spcAft>
                <a:spcPts val="0"/>
              </a:spcAft>
              <a:buClr>
                <a:schemeClr val="dk1"/>
              </a:buClr>
              <a:buSzPts val="1100"/>
              <a:buFont typeface="Arial"/>
              <a:buNone/>
            </a:pPr>
            <a:r>
              <a:rPr i="1" lang="lt-LT" sz="1400"/>
              <a:t>}</a:t>
            </a:r>
            <a:endParaRPr i="1" sz="1400"/>
          </a:p>
          <a:p>
            <a:pPr indent="0" lvl="0" marL="0" rtl="0" algn="l">
              <a:lnSpc>
                <a:spcPct val="115000"/>
              </a:lnSpc>
              <a:spcBef>
                <a:spcPts val="500"/>
              </a:spcBef>
              <a:spcAft>
                <a:spcPts val="0"/>
              </a:spcAft>
              <a:buClr>
                <a:schemeClr val="dk1"/>
              </a:buClr>
              <a:buSzPts val="1100"/>
              <a:buFont typeface="Arial"/>
              <a:buNone/>
            </a:pPr>
            <a:r>
              <a:t/>
            </a:r>
            <a:endParaRPr i="1" sz="1400"/>
          </a:p>
          <a:p>
            <a:pPr indent="0" lvl="0" marL="0" rtl="0" algn="l">
              <a:lnSpc>
                <a:spcPct val="115000"/>
              </a:lnSpc>
              <a:spcBef>
                <a:spcPts val="500"/>
              </a:spcBef>
              <a:spcAft>
                <a:spcPts val="500"/>
              </a:spcAft>
              <a:buClr>
                <a:schemeClr val="dk1"/>
              </a:buClr>
              <a:buSzPts val="1100"/>
              <a:buNone/>
            </a:pPr>
            <a:r>
              <a:rPr lang="lt-LT" sz="1400"/>
              <a:t>Kol sąlyga yra </a:t>
            </a:r>
            <a:r>
              <a:rPr i="1" lang="lt-LT" sz="1400"/>
              <a:t>true</a:t>
            </a:r>
            <a:r>
              <a:rPr lang="lt-LT" sz="1400"/>
              <a:t>, vykdomas kodas esantis “loop body”.</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d1578f68ed_0_1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​ciklai (Loops) (teorija)</a:t>
            </a:r>
            <a:endParaRPr sz="2850"/>
          </a:p>
        </p:txBody>
      </p:sp>
      <p:sp>
        <p:nvSpPr>
          <p:cNvPr id="138" name="Google Shape;138;gd1578f68ed_0_1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39" name="Google Shape;139;gd1578f68ed_0_1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while (loop) ciklas</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Pvz.: žemiau esantis while (loop) ciklas išves i, kol i &lt; 3:</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let i = 0;</a:t>
            </a:r>
            <a:endParaRPr i="1" sz="1400"/>
          </a:p>
          <a:p>
            <a:pPr indent="0" lvl="0" marL="0" rtl="0" algn="l">
              <a:lnSpc>
                <a:spcPct val="115000"/>
              </a:lnSpc>
              <a:spcBef>
                <a:spcPts val="500"/>
              </a:spcBef>
              <a:spcAft>
                <a:spcPts val="0"/>
              </a:spcAft>
              <a:buClr>
                <a:schemeClr val="dk1"/>
              </a:buClr>
              <a:buSzPts val="1100"/>
              <a:buNone/>
            </a:pPr>
            <a:r>
              <a:rPr i="1" lang="lt-LT" sz="1400"/>
              <a:t>while (i &lt; 3) { // shows 0, then 1, then 2</a:t>
            </a:r>
            <a:endParaRPr i="1" sz="1400"/>
          </a:p>
          <a:p>
            <a:pPr indent="0" lvl="0" marL="0" rtl="0" algn="l">
              <a:lnSpc>
                <a:spcPct val="115000"/>
              </a:lnSpc>
              <a:spcBef>
                <a:spcPts val="500"/>
              </a:spcBef>
              <a:spcAft>
                <a:spcPts val="0"/>
              </a:spcAft>
              <a:buClr>
                <a:schemeClr val="dk1"/>
              </a:buClr>
              <a:buSzPts val="1100"/>
              <a:buNone/>
            </a:pPr>
            <a:r>
              <a:rPr i="1" lang="lt-LT" sz="1400"/>
              <a:t>  console.log( i );</a:t>
            </a:r>
            <a:endParaRPr i="1" sz="1400"/>
          </a:p>
          <a:p>
            <a:pPr indent="0" lvl="0" marL="0" rtl="0" algn="l">
              <a:lnSpc>
                <a:spcPct val="115000"/>
              </a:lnSpc>
              <a:spcBef>
                <a:spcPts val="500"/>
              </a:spcBef>
              <a:spcAft>
                <a:spcPts val="0"/>
              </a:spcAft>
              <a:buClr>
                <a:schemeClr val="dk1"/>
              </a:buClr>
              <a:buSzPts val="1100"/>
              <a:buNone/>
            </a:pPr>
            <a:r>
              <a:rPr i="1" lang="lt-LT" sz="1400"/>
              <a:t>  i++;</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1578f68ed_0_1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​ciklai (Loops) (teorija)</a:t>
            </a:r>
            <a:endParaRPr sz="2850"/>
          </a:p>
        </p:txBody>
      </p:sp>
      <p:sp>
        <p:nvSpPr>
          <p:cNvPr id="145" name="Google Shape;145;gd1578f68ed_0_1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46" name="Google Shape;146;gd1578f68ed_0_1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do...while (loop) ciklas</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Sintaksė: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do {</a:t>
            </a:r>
            <a:endParaRPr i="1" sz="1400"/>
          </a:p>
          <a:p>
            <a:pPr indent="0" lvl="0" marL="0" rtl="0" algn="l">
              <a:lnSpc>
                <a:spcPct val="115000"/>
              </a:lnSpc>
              <a:spcBef>
                <a:spcPts val="500"/>
              </a:spcBef>
              <a:spcAft>
                <a:spcPts val="0"/>
              </a:spcAft>
              <a:buClr>
                <a:schemeClr val="dk1"/>
              </a:buClr>
              <a:buSzPts val="1100"/>
              <a:buNone/>
            </a:pPr>
            <a:r>
              <a:rPr i="1" lang="lt-LT" sz="1400"/>
              <a:t>  // loop body</a:t>
            </a:r>
            <a:endParaRPr i="1" sz="1400"/>
          </a:p>
          <a:p>
            <a:pPr indent="0" lvl="0" marL="0" rtl="0" algn="l">
              <a:lnSpc>
                <a:spcPct val="115000"/>
              </a:lnSpc>
              <a:spcBef>
                <a:spcPts val="500"/>
              </a:spcBef>
              <a:spcAft>
                <a:spcPts val="0"/>
              </a:spcAft>
              <a:buClr>
                <a:schemeClr val="dk1"/>
              </a:buClr>
              <a:buSzPts val="1100"/>
              <a:buNone/>
            </a:pPr>
            <a:r>
              <a:rPr i="1" lang="lt-LT" sz="1400"/>
              <a:t>} while (con</a:t>
            </a:r>
            <a:r>
              <a:rPr lang="lt-LT" sz="1400"/>
              <a:t>dition);</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do...while ciklas pirmiausia įvykdys ciklo kūną, tada patikrins būklę ir, kol tai tiesa, vėl ir vėl ją vykdys.</a:t>
            </a:r>
            <a:endParaRPr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1578f68ed_0_2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​ciklai (Loops) (teorija)</a:t>
            </a:r>
            <a:endParaRPr sz="2850"/>
          </a:p>
        </p:txBody>
      </p:sp>
      <p:sp>
        <p:nvSpPr>
          <p:cNvPr id="152" name="Google Shape;152;gd1578f68ed_0_2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53" name="Google Shape;153;gd1578f68ed_0_2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do...while (loop) ciklas</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Pvz.:</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let i = 0;</a:t>
            </a:r>
            <a:endParaRPr i="1" sz="1400"/>
          </a:p>
          <a:p>
            <a:pPr indent="0" lvl="0" marL="0" rtl="0" algn="l">
              <a:lnSpc>
                <a:spcPct val="115000"/>
              </a:lnSpc>
              <a:spcBef>
                <a:spcPts val="500"/>
              </a:spcBef>
              <a:spcAft>
                <a:spcPts val="0"/>
              </a:spcAft>
              <a:buClr>
                <a:schemeClr val="dk1"/>
              </a:buClr>
              <a:buSzPts val="1100"/>
              <a:buNone/>
            </a:pPr>
            <a:r>
              <a:rPr i="1" lang="lt-LT" sz="1400"/>
              <a:t>do {</a:t>
            </a:r>
            <a:endParaRPr i="1" sz="1400"/>
          </a:p>
          <a:p>
            <a:pPr indent="0" lvl="0" marL="0" rtl="0" algn="l">
              <a:lnSpc>
                <a:spcPct val="115000"/>
              </a:lnSpc>
              <a:spcBef>
                <a:spcPts val="500"/>
              </a:spcBef>
              <a:spcAft>
                <a:spcPts val="0"/>
              </a:spcAft>
              <a:buClr>
                <a:schemeClr val="dk1"/>
              </a:buClr>
              <a:buSzPts val="1100"/>
              <a:buNone/>
            </a:pPr>
            <a:r>
              <a:rPr i="1" lang="lt-LT" sz="1400"/>
              <a:t>  console.log( i );</a:t>
            </a:r>
            <a:endParaRPr i="1" sz="1400"/>
          </a:p>
          <a:p>
            <a:pPr indent="0" lvl="0" marL="0" rtl="0" algn="l">
              <a:lnSpc>
                <a:spcPct val="115000"/>
              </a:lnSpc>
              <a:spcBef>
                <a:spcPts val="500"/>
              </a:spcBef>
              <a:spcAft>
                <a:spcPts val="0"/>
              </a:spcAft>
              <a:buClr>
                <a:schemeClr val="dk1"/>
              </a:buClr>
              <a:buSzPts val="1100"/>
              <a:buNone/>
            </a:pPr>
            <a:r>
              <a:rPr i="1" lang="lt-LT" sz="1400"/>
              <a:t>  i++;</a:t>
            </a:r>
            <a:endParaRPr i="1" sz="1400"/>
          </a:p>
          <a:p>
            <a:pPr indent="0" lvl="0" marL="0" rtl="0" algn="l">
              <a:lnSpc>
                <a:spcPct val="115000"/>
              </a:lnSpc>
              <a:spcBef>
                <a:spcPts val="500"/>
              </a:spcBef>
              <a:spcAft>
                <a:spcPts val="0"/>
              </a:spcAft>
              <a:buClr>
                <a:schemeClr val="dk1"/>
              </a:buClr>
              <a:buSzPts val="1100"/>
              <a:buNone/>
            </a:pPr>
            <a:r>
              <a:rPr i="1" lang="lt-LT" sz="1400"/>
              <a:t>} while (i &lt; 3);</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d1578f68ed_0_3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​ciklai (Loops) (teorija)</a:t>
            </a:r>
            <a:endParaRPr sz="2850"/>
          </a:p>
        </p:txBody>
      </p:sp>
      <p:sp>
        <p:nvSpPr>
          <p:cNvPr id="159" name="Google Shape;159;gd1578f68ed_0_3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60" name="Google Shape;160;gd1578f68ed_0_3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latin typeface="Montserrat"/>
                <a:ea typeface="Montserrat"/>
                <a:cs typeface="Montserrat"/>
                <a:sym typeface="Montserrat"/>
              </a:rPr>
              <a:t>for (loop) ciklas</a:t>
            </a:r>
            <a:endParaRPr b="1" sz="1400">
              <a:latin typeface="Montserrat"/>
              <a:ea typeface="Montserrat"/>
              <a:cs typeface="Montserrat"/>
              <a:sym typeface="Montserrat"/>
            </a:endParaRPr>
          </a:p>
          <a:p>
            <a:pPr indent="0" lvl="0" marL="0" rtl="0" algn="l">
              <a:spcBef>
                <a:spcPts val="500"/>
              </a:spcBef>
              <a:spcAft>
                <a:spcPts val="0"/>
              </a:spcAft>
              <a:buClr>
                <a:schemeClr val="dk1"/>
              </a:buClr>
              <a:buSzPts val="1100"/>
              <a:buNone/>
            </a:pPr>
            <a:r>
              <a:t/>
            </a:r>
            <a:endParaRPr sz="1400">
              <a:latin typeface="Montserrat"/>
              <a:ea typeface="Montserrat"/>
              <a:cs typeface="Montserrat"/>
              <a:sym typeface="Montserrat"/>
            </a:endParaRPr>
          </a:p>
          <a:p>
            <a:pPr indent="0" lvl="0" marL="0" rtl="0" algn="l">
              <a:spcBef>
                <a:spcPts val="500"/>
              </a:spcBef>
              <a:spcAft>
                <a:spcPts val="0"/>
              </a:spcAft>
              <a:buClr>
                <a:schemeClr val="dk1"/>
              </a:buClr>
              <a:buSzPts val="1100"/>
              <a:buNone/>
            </a:pPr>
            <a:r>
              <a:rPr lang="lt-LT" sz="1400">
                <a:latin typeface="Montserrat"/>
                <a:ea typeface="Montserrat"/>
                <a:cs typeface="Montserrat"/>
                <a:sym typeface="Montserrat"/>
              </a:rPr>
              <a:t>For ciklas yra sudėtingesnis, tačiau jis yra dažniausiai naudojamas.</a:t>
            </a:r>
            <a:endParaRPr sz="1400">
              <a:latin typeface="Montserrat"/>
              <a:ea typeface="Montserrat"/>
              <a:cs typeface="Montserrat"/>
              <a:sym typeface="Montserrat"/>
            </a:endParaRPr>
          </a:p>
          <a:p>
            <a:pPr indent="0" lvl="0" marL="0" rtl="0" algn="l">
              <a:spcBef>
                <a:spcPts val="500"/>
              </a:spcBef>
              <a:spcAft>
                <a:spcPts val="0"/>
              </a:spcAft>
              <a:buClr>
                <a:schemeClr val="dk1"/>
              </a:buClr>
              <a:buSzPts val="1100"/>
              <a:buNone/>
            </a:pPr>
            <a:r>
              <a:t/>
            </a:r>
            <a:endParaRPr sz="1400">
              <a:latin typeface="Montserrat"/>
              <a:ea typeface="Montserrat"/>
              <a:cs typeface="Montserrat"/>
              <a:sym typeface="Montserrat"/>
            </a:endParaRPr>
          </a:p>
          <a:p>
            <a:pPr indent="0" lvl="0" marL="0" rtl="0" algn="l">
              <a:spcBef>
                <a:spcPts val="500"/>
              </a:spcBef>
              <a:spcAft>
                <a:spcPts val="0"/>
              </a:spcAft>
              <a:buClr>
                <a:schemeClr val="dk1"/>
              </a:buClr>
              <a:buSzPts val="1100"/>
              <a:buNone/>
            </a:pPr>
            <a:r>
              <a:rPr lang="lt-LT" sz="1400">
                <a:latin typeface="Montserrat"/>
                <a:ea typeface="Montserrat"/>
                <a:cs typeface="Montserrat"/>
                <a:sym typeface="Montserrat"/>
              </a:rPr>
              <a:t>Sintaksė:</a:t>
            </a:r>
            <a:endParaRPr sz="1400">
              <a:latin typeface="Montserrat"/>
              <a:ea typeface="Montserrat"/>
              <a:cs typeface="Montserrat"/>
              <a:sym typeface="Montserrat"/>
            </a:endParaRPr>
          </a:p>
          <a:p>
            <a:pPr indent="0" lvl="0" marL="0" rtl="0" algn="l">
              <a:spcBef>
                <a:spcPts val="500"/>
              </a:spcBef>
              <a:spcAft>
                <a:spcPts val="0"/>
              </a:spcAft>
              <a:buClr>
                <a:schemeClr val="dk1"/>
              </a:buClr>
              <a:buSzPts val="1100"/>
              <a:buNone/>
            </a:pPr>
            <a:r>
              <a:t/>
            </a:r>
            <a:endParaRPr sz="1400">
              <a:latin typeface="Montserrat"/>
              <a:ea typeface="Montserrat"/>
              <a:cs typeface="Montserrat"/>
              <a:sym typeface="Montserrat"/>
            </a:endParaRPr>
          </a:p>
          <a:p>
            <a:pPr indent="0" lvl="0" marL="0" marR="139700" rtl="0" algn="l">
              <a:lnSpc>
                <a:spcPct val="137500"/>
              </a:lnSpc>
              <a:spcBef>
                <a:spcPts val="500"/>
              </a:spcBef>
              <a:spcAft>
                <a:spcPts val="0"/>
              </a:spcAft>
              <a:buClr>
                <a:schemeClr val="dk1"/>
              </a:buClr>
              <a:buSzPts val="1100"/>
              <a:buNone/>
            </a:pPr>
            <a:r>
              <a:rPr i="1" lang="lt-LT" sz="1400">
                <a:latin typeface="Montserrat"/>
                <a:ea typeface="Montserrat"/>
                <a:cs typeface="Montserrat"/>
                <a:sym typeface="Montserrat"/>
              </a:rPr>
              <a:t>for (begin; condition; step) {</a:t>
            </a:r>
            <a:endParaRPr i="1" sz="1400">
              <a:latin typeface="Montserrat"/>
              <a:ea typeface="Montserrat"/>
              <a:cs typeface="Montserrat"/>
              <a:sym typeface="Montserrat"/>
            </a:endParaRPr>
          </a:p>
          <a:p>
            <a:pPr indent="0" lvl="0" marL="0" marR="139700" rtl="0" algn="l">
              <a:lnSpc>
                <a:spcPct val="137500"/>
              </a:lnSpc>
              <a:spcBef>
                <a:spcPts val="0"/>
              </a:spcBef>
              <a:spcAft>
                <a:spcPts val="0"/>
              </a:spcAft>
              <a:buClr>
                <a:schemeClr val="dk1"/>
              </a:buClr>
              <a:buSzPts val="1100"/>
              <a:buNone/>
            </a:pPr>
            <a:r>
              <a:rPr i="1" lang="lt-LT" sz="1400">
                <a:latin typeface="Montserrat"/>
                <a:ea typeface="Montserrat"/>
                <a:cs typeface="Montserrat"/>
                <a:sym typeface="Montserrat"/>
              </a:rPr>
              <a:t>  // ... loop body ...</a:t>
            </a:r>
            <a:endParaRPr i="1" sz="1400">
              <a:latin typeface="Montserrat"/>
              <a:ea typeface="Montserrat"/>
              <a:cs typeface="Montserrat"/>
              <a:sym typeface="Montserrat"/>
            </a:endParaRPr>
          </a:p>
          <a:p>
            <a:pPr indent="0" lvl="0" marL="0" marR="139700" rtl="0" algn="l">
              <a:lnSpc>
                <a:spcPct val="137500"/>
              </a:lnSpc>
              <a:spcBef>
                <a:spcPts val="0"/>
              </a:spcBef>
              <a:spcAft>
                <a:spcPts val="0"/>
              </a:spcAft>
              <a:buClr>
                <a:schemeClr val="dk1"/>
              </a:buClr>
              <a:buSzPts val="1100"/>
              <a:buNone/>
            </a:pPr>
            <a:r>
              <a:rPr i="1" lang="lt-LT" sz="1400">
                <a:latin typeface="Montserrat"/>
                <a:ea typeface="Montserrat"/>
                <a:cs typeface="Montserrat"/>
                <a:sym typeface="Montserrat"/>
              </a:rPr>
              <a:t>}</a:t>
            </a:r>
            <a:endParaRPr i="1" sz="1400">
              <a:latin typeface="Montserrat"/>
              <a:ea typeface="Montserrat"/>
              <a:cs typeface="Montserrat"/>
              <a:sym typeface="Montserrat"/>
            </a:endParaRPr>
          </a:p>
          <a:p>
            <a:pPr indent="0" lvl="0" marL="0" rtl="0" algn="l">
              <a:lnSpc>
                <a:spcPct val="115000"/>
              </a:lnSpc>
              <a:spcBef>
                <a:spcPts val="0"/>
              </a:spcBef>
              <a:spcAft>
                <a:spcPts val="500"/>
              </a:spcAft>
              <a:buClr>
                <a:schemeClr val="dk1"/>
              </a:buClr>
              <a:buSzPts val="1100"/>
              <a:buNone/>
            </a:pPr>
            <a:r>
              <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d1578f68ed_0_4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​ciklai (Loops) (teorija)</a:t>
            </a:r>
            <a:endParaRPr sz="2850"/>
          </a:p>
        </p:txBody>
      </p:sp>
      <p:sp>
        <p:nvSpPr>
          <p:cNvPr id="166" name="Google Shape;166;gd1578f68ed_0_4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67" name="Google Shape;167;gd1578f68ed_0_4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for (loop) ciklas</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Pvz.:</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for (let i = 0; i &lt; 3; i++) { // shows 0, then 1, then 2</a:t>
            </a:r>
            <a:endParaRPr i="1" sz="1400"/>
          </a:p>
          <a:p>
            <a:pPr indent="0" lvl="0" marL="0" rtl="0" algn="l">
              <a:lnSpc>
                <a:spcPct val="115000"/>
              </a:lnSpc>
              <a:spcBef>
                <a:spcPts val="500"/>
              </a:spcBef>
              <a:spcAft>
                <a:spcPts val="0"/>
              </a:spcAft>
              <a:buClr>
                <a:schemeClr val="dk1"/>
              </a:buClr>
              <a:buSzPts val="1100"/>
              <a:buNone/>
            </a:pPr>
            <a:r>
              <a:rPr i="1" lang="lt-LT" sz="1400"/>
              <a:t>  console.log(i);</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