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96hNN7se2qb4G+n01WRxaqJ9E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91082F-65A4-4112-84E8-5882C056120B}">
  <a:tblStyle styleId="{D791082F-65A4-4112-84E8-5882C056120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60658169b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d60658169b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60658169b_1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d60658169b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60658169b_1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d60658169b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60658169b_1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d60658169b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60658169b_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d60658169b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60658169b_1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d60658169b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60658169b_1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d60658169b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60658169b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d60658169b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60658169b_1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d60658169b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60658169b_1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d60658169b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60658169b_1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d60658169b_1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ad0fffb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7ad0fffb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60658169b_1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d60658169b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60658169b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d60658169b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0658169b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d60658169b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60658169b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d60658169b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5cb165f98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d5cb165f98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0658169b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d60658169b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mozilla.org/en-US/docs/Web/JavaScript/Reference/Global_Objects/Object/assig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mozilla.org/en-US/docs/Web/JavaScript/Reference/Functions/get" TargetMode="External"/><Relationship Id="rId4" Type="http://schemas.openxmlformats.org/officeDocument/2006/relationships/hyperlink" Target="https://developer.mozilla.org/en-US/docs/Web/JavaScript/Reference/Functions/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Global_Objects/Object/crea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ts val="990"/>
              <a:buFont typeface="Arial"/>
              <a:buNone/>
            </a:pPr>
            <a:r>
              <a:rPr lang="lt-LT" sz="5200"/>
              <a:t>Objektinis programavimas su JavaScript</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JavaScript programavimo kalba</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d60658169b_1_3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69" name="Google Shape;169;gd60658169b_1_3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70" name="Google Shape;170;gd60658169b_1_3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lt-LT" sz="1400"/>
              <a:t>Būdai, kuriais galima kurti JavaScript objektus:</a:t>
            </a:r>
            <a:endParaRPr b="1" sz="1400"/>
          </a:p>
          <a:p>
            <a:pPr indent="-317500" lvl="0" marL="457200" rtl="0" algn="l">
              <a:lnSpc>
                <a:spcPct val="100000"/>
              </a:lnSpc>
              <a:spcBef>
                <a:spcPts val="500"/>
              </a:spcBef>
              <a:spcAft>
                <a:spcPts val="0"/>
              </a:spcAft>
              <a:buClr>
                <a:schemeClr val="dk1"/>
              </a:buClr>
              <a:buSzPts val="1400"/>
              <a:buChar char="-"/>
            </a:pPr>
            <a:r>
              <a:rPr b="1" lang="lt-LT" sz="1400"/>
              <a:t>Naudojant </a:t>
            </a:r>
            <a:r>
              <a:rPr b="1" i="1" lang="lt-LT" sz="1400"/>
              <a:t>Object.create()</a:t>
            </a:r>
            <a:r>
              <a:rPr b="1" lang="lt-LT" sz="1400"/>
              <a:t>.</a:t>
            </a:r>
            <a:endParaRPr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Įsivaizduokite, kad turite organizaciją, kuriai atstovauja orgObject objektas:</a:t>
            </a:r>
            <a:endParaRPr sz="1400"/>
          </a:p>
          <a:p>
            <a:pPr indent="0" lvl="0" marL="0" rtl="0" algn="l">
              <a:lnSpc>
                <a:spcPct val="115000"/>
              </a:lnSpc>
              <a:spcBef>
                <a:spcPts val="500"/>
              </a:spcBef>
              <a:spcAft>
                <a:spcPts val="0"/>
              </a:spcAft>
              <a:buClr>
                <a:schemeClr val="dk1"/>
              </a:buClr>
              <a:buSzPts val="1100"/>
              <a:buFont typeface="Arial"/>
              <a:buNone/>
            </a:pPr>
            <a:r>
              <a:rPr i="1" lang="lt-LT" sz="1400"/>
              <a:t>const orgObject = { company: 'ABC Corp' };</a:t>
            </a:r>
            <a:endParaRPr i="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Ir jūs norite sukurti darbuotojus šiai organizacijai:</a:t>
            </a:r>
            <a:endParaRPr sz="1400"/>
          </a:p>
          <a:p>
            <a:pPr indent="0" lvl="0" marL="0" rtl="0" algn="l">
              <a:lnSpc>
                <a:spcPct val="115000"/>
              </a:lnSpc>
              <a:spcBef>
                <a:spcPts val="500"/>
              </a:spcBef>
              <a:spcAft>
                <a:spcPts val="0"/>
              </a:spcAft>
              <a:buClr>
                <a:schemeClr val="dk1"/>
              </a:buClr>
              <a:buSzPts val="1100"/>
              <a:buFont typeface="Arial"/>
              <a:buNone/>
            </a:pPr>
            <a:r>
              <a:rPr i="1" lang="lt-LT" sz="1400"/>
              <a:t>const employee = Object.create(orgObject, { name: { value: 'EmployeeOne' } });</a:t>
            </a:r>
            <a:endParaRPr i="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i="1" lang="lt-LT" sz="1400"/>
              <a:t>console.log(employee); // { company: "ABC Corp" }</a:t>
            </a:r>
            <a:endParaRPr i="1" sz="1400"/>
          </a:p>
          <a:p>
            <a:pPr indent="0" lvl="0" marL="0" rtl="0" algn="l">
              <a:lnSpc>
                <a:spcPct val="115000"/>
              </a:lnSpc>
              <a:spcBef>
                <a:spcPts val="500"/>
              </a:spcBef>
              <a:spcAft>
                <a:spcPts val="0"/>
              </a:spcAft>
              <a:buClr>
                <a:schemeClr val="dk1"/>
              </a:buClr>
              <a:buSzPts val="1100"/>
              <a:buFont typeface="Arial"/>
              <a:buNone/>
            </a:pPr>
            <a:r>
              <a:rPr i="1" lang="lt-LT" sz="1400"/>
              <a:t>console.log(employee.name); // "EmployeeOne</a:t>
            </a:r>
            <a:endParaRPr i="1" sz="1400"/>
          </a:p>
          <a:p>
            <a:pPr indent="0" lvl="0" marL="0" marR="139700" rtl="0" algn="l">
              <a:lnSpc>
                <a:spcPct val="150000"/>
              </a:lnSpc>
              <a:spcBef>
                <a:spcPts val="500"/>
              </a:spcBef>
              <a:spcAft>
                <a:spcPts val="500"/>
              </a:spcAft>
              <a:buClr>
                <a:schemeClr val="dk1"/>
              </a:buClr>
              <a:buSzPts val="1100"/>
              <a:buNone/>
            </a:pPr>
            <a:r>
              <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d60658169b_1_4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76" name="Google Shape;176;gd60658169b_1_4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77" name="Google Shape;177;gd60658169b_1_4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lt-LT" sz="1400"/>
              <a:t>Būdai, kuriais galima kurti JavaScript objektus:</a:t>
            </a:r>
            <a:endParaRPr b="1" sz="1400"/>
          </a:p>
          <a:p>
            <a:pPr indent="-317500" lvl="0" marL="457200" rtl="0" algn="l">
              <a:lnSpc>
                <a:spcPct val="100000"/>
              </a:lnSpc>
              <a:spcBef>
                <a:spcPts val="500"/>
              </a:spcBef>
              <a:spcAft>
                <a:spcPts val="0"/>
              </a:spcAft>
              <a:buClr>
                <a:srgbClr val="595959"/>
              </a:buClr>
              <a:buSzPts val="1400"/>
              <a:buChar char="-"/>
            </a:pPr>
            <a:r>
              <a:rPr b="1" lang="lt-LT" sz="1400"/>
              <a:t>Naudojant </a:t>
            </a:r>
            <a:r>
              <a:rPr b="1" i="1" lang="lt-LT" sz="1400"/>
              <a:t>Object.assign()</a:t>
            </a:r>
            <a:r>
              <a:rPr b="1" lang="lt-LT" sz="1400"/>
              <a:t>;</a:t>
            </a:r>
            <a:endParaRPr b="1" sz="1400"/>
          </a:p>
          <a:p>
            <a:pPr indent="0" lvl="0" marL="0" rtl="0" algn="l">
              <a:lnSpc>
                <a:spcPct val="100000"/>
              </a:lnSpc>
              <a:spcBef>
                <a:spcPts val="500"/>
              </a:spcBef>
              <a:spcAft>
                <a:spcPts val="0"/>
              </a:spcAft>
              <a:buClr>
                <a:schemeClr val="dk1"/>
              </a:buClr>
              <a:buSzPts val="1100"/>
              <a:buFont typeface="Arial"/>
              <a:buNone/>
            </a:pPr>
            <a:r>
              <a:t/>
            </a:r>
            <a:endParaRPr sz="1400" u="sng"/>
          </a:p>
          <a:p>
            <a:pPr indent="0" lvl="0" marL="0" rtl="0" algn="l">
              <a:lnSpc>
                <a:spcPct val="100000"/>
              </a:lnSpc>
              <a:spcBef>
                <a:spcPts val="500"/>
              </a:spcBef>
              <a:spcAft>
                <a:spcPts val="0"/>
              </a:spcAft>
              <a:buClr>
                <a:schemeClr val="dk1"/>
              </a:buClr>
              <a:buSzPts val="1100"/>
              <a:buFont typeface="Arial"/>
              <a:buNone/>
            </a:pPr>
            <a:r>
              <a:rPr lang="lt-LT" sz="1400"/>
              <a:t>Ką daryti, jei norime sukurti objektą, kuris turi savybių iš daugiau nei vieno objekto? Čia mums naudingas </a:t>
            </a:r>
            <a:r>
              <a:rPr i="1" lang="lt-LT" sz="1400"/>
              <a:t>Object.assign()</a:t>
            </a:r>
            <a:r>
              <a:rPr lang="lt-LT" sz="1400"/>
              <a:t>. (</a:t>
            </a:r>
            <a:r>
              <a:rPr lang="lt-LT" sz="1400" u="sng">
                <a:solidFill>
                  <a:srgbClr val="0097A7"/>
                </a:solidFill>
                <a:hlinkClick r:id="rId3">
                  <a:extLst>
                    <a:ext uri="{A12FA001-AC4F-418D-AE19-62706E023703}">
                      <ahyp:hlinkClr val="tx"/>
                    </a:ext>
                  </a:extLst>
                </a:hlinkClick>
              </a:rPr>
              <a:t>MDN aprašymas</a:t>
            </a:r>
            <a:r>
              <a:rPr lang="lt-LT" sz="1400"/>
              <a:t>)</a:t>
            </a:r>
            <a:endParaRPr sz="1400"/>
          </a:p>
          <a:p>
            <a:pPr indent="0" lvl="0" marL="0" rtl="0" algn="l">
              <a:lnSpc>
                <a:spcPct val="100000"/>
              </a:lnSpc>
              <a:spcBef>
                <a:spcPts val="500"/>
              </a:spcBef>
              <a:spcAft>
                <a:spcPts val="0"/>
              </a:spcAft>
              <a:buClr>
                <a:schemeClr val="dk1"/>
              </a:buClr>
              <a:buSzPts val="1100"/>
              <a:buFont typeface="Arial"/>
              <a:buNone/>
            </a:pPr>
            <a:r>
              <a:t/>
            </a:r>
            <a:endParaRPr sz="1400"/>
          </a:p>
          <a:p>
            <a:pPr indent="0" lvl="0" marL="0" rtl="0" algn="l">
              <a:lnSpc>
                <a:spcPct val="100000"/>
              </a:lnSpc>
              <a:spcBef>
                <a:spcPts val="500"/>
              </a:spcBef>
              <a:spcAft>
                <a:spcPts val="0"/>
              </a:spcAft>
              <a:buClr>
                <a:schemeClr val="dk1"/>
              </a:buClr>
              <a:buSzPts val="1100"/>
              <a:buFont typeface="Arial"/>
              <a:buNone/>
            </a:pPr>
            <a:r>
              <a:rPr i="1" lang="lt-LT" sz="1400"/>
              <a:t>Object.assign()</a:t>
            </a:r>
            <a:r>
              <a:rPr lang="lt-LT" sz="1400"/>
              <a:t> metodu parametrais gali būti naudojamas bet koks objektų skaičius. Pirmasis parametras yra objektas, kurį jis sukurs ir grąžins. Likę jam perduoti objektai bus naudojami savybėms nukopijuoti į naują objektą. Supraskime tai pratęsdami ankstesnį pavyzdį, kurį matėme.</a:t>
            </a:r>
            <a:endParaRPr sz="1400"/>
          </a:p>
          <a:p>
            <a:pPr indent="0" lvl="0" marL="0" marR="139700" rtl="0" algn="l">
              <a:lnSpc>
                <a:spcPct val="150000"/>
              </a:lnSpc>
              <a:spcBef>
                <a:spcPts val="500"/>
              </a:spcBef>
              <a:spcAft>
                <a:spcPts val="500"/>
              </a:spcAft>
              <a:buClr>
                <a:schemeClr val="dk1"/>
              </a:buClr>
              <a:buSzPts val="1100"/>
              <a:buNone/>
            </a:pPr>
            <a:r>
              <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60658169b_1_4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83" name="Google Shape;183;gd60658169b_1_4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84" name="Google Shape;184;gd60658169b_1_4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Būdai, kuriais galima kurti JavaScript objektus:</a:t>
            </a:r>
            <a:endParaRPr b="1" sz="1400"/>
          </a:p>
          <a:p>
            <a:pPr indent="-317500" lvl="0" marL="457200" rtl="0" algn="l">
              <a:lnSpc>
                <a:spcPct val="115000"/>
              </a:lnSpc>
              <a:spcBef>
                <a:spcPts val="500"/>
              </a:spcBef>
              <a:spcAft>
                <a:spcPts val="0"/>
              </a:spcAft>
              <a:buClr>
                <a:schemeClr val="dk1"/>
              </a:buClr>
              <a:buSzPts val="1400"/>
              <a:buChar char="-"/>
            </a:pPr>
            <a:r>
              <a:rPr b="1" lang="lt-LT" sz="1400"/>
              <a:t>Naudojant Object.assign();</a:t>
            </a:r>
            <a:endParaRPr b="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Turime du objektus:</a:t>
            </a:r>
            <a:endParaRPr sz="1400"/>
          </a:p>
          <a:p>
            <a:pPr indent="0" lvl="0" marL="0" rtl="0" algn="l">
              <a:lnSpc>
                <a:spcPct val="115000"/>
              </a:lnSpc>
              <a:spcBef>
                <a:spcPts val="500"/>
              </a:spcBef>
              <a:spcAft>
                <a:spcPts val="0"/>
              </a:spcAft>
              <a:buClr>
                <a:schemeClr val="dk1"/>
              </a:buClr>
              <a:buSzPts val="1100"/>
              <a:buFont typeface="Arial"/>
              <a:buNone/>
            </a:pPr>
            <a:r>
              <a:rPr i="1" lang="lt-LT" sz="1400"/>
              <a:t>const orgObject = { company: 'ABC Corp' }</a:t>
            </a:r>
            <a:endParaRPr i="1" sz="1400"/>
          </a:p>
          <a:p>
            <a:pPr indent="0" lvl="0" marL="0" rtl="0" algn="l">
              <a:lnSpc>
                <a:spcPct val="115000"/>
              </a:lnSpc>
              <a:spcBef>
                <a:spcPts val="500"/>
              </a:spcBef>
              <a:spcAft>
                <a:spcPts val="0"/>
              </a:spcAft>
              <a:buClr>
                <a:schemeClr val="dk1"/>
              </a:buClr>
              <a:buSzPts val="1100"/>
              <a:buFont typeface="Arial"/>
              <a:buNone/>
            </a:pPr>
            <a:r>
              <a:rPr i="1" lang="lt-LT" sz="1400"/>
              <a:t>const carObject = { carName: 'Ford' }</a:t>
            </a:r>
            <a:endParaRPr i="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Dabar norite „ABC Corp“ darbuotojo objekto, vairuojančio „Ford“ automobilį. Tai galite padaryti naudodami Object.assign():</a:t>
            </a:r>
            <a:endParaRPr sz="1400"/>
          </a:p>
          <a:p>
            <a:pPr indent="0" lvl="0" marL="0" rtl="0" algn="l">
              <a:lnSpc>
                <a:spcPct val="115000"/>
              </a:lnSpc>
              <a:spcBef>
                <a:spcPts val="500"/>
              </a:spcBef>
              <a:spcAft>
                <a:spcPts val="0"/>
              </a:spcAft>
              <a:buClr>
                <a:schemeClr val="dk1"/>
              </a:buClr>
              <a:buSzPts val="1100"/>
              <a:buFont typeface="Arial"/>
              <a:buNone/>
            </a:pPr>
            <a:r>
              <a:rPr i="1" lang="lt-LT" sz="1400"/>
              <a:t>const employee = Object.assign({}, orgObject, carObject);</a:t>
            </a:r>
            <a:endParaRPr i="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i="1" lang="lt-LT" sz="1400"/>
              <a:t>console.log(employee); // { carName: "Ford", company: "ABC Corp" }</a:t>
            </a:r>
            <a:endParaRPr i="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marR="13970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d60658169b_1_5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90" name="Google Shape;190;gd60658169b_1_5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91" name="Google Shape;191;gd60658169b_1_5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lt-LT" sz="1400"/>
              <a:t>Būdai, kuriais galima kurti JavaScript objektus:</a:t>
            </a:r>
            <a:endParaRPr b="1" sz="1400"/>
          </a:p>
          <a:p>
            <a:pPr indent="-317500" lvl="0" marL="457200" rtl="0" algn="l">
              <a:lnSpc>
                <a:spcPct val="100000"/>
              </a:lnSpc>
              <a:spcBef>
                <a:spcPts val="500"/>
              </a:spcBef>
              <a:spcAft>
                <a:spcPts val="0"/>
              </a:spcAft>
              <a:buClr>
                <a:schemeClr val="dk1"/>
              </a:buClr>
              <a:buSzPts val="1400"/>
              <a:buChar char="-"/>
            </a:pPr>
            <a:r>
              <a:rPr b="1" lang="lt-LT" sz="1400"/>
              <a:t>Naudojant ES6 klases (!)</a:t>
            </a:r>
            <a:endParaRPr b="1" sz="1400"/>
          </a:p>
          <a:p>
            <a:pPr indent="0" lvl="0" marL="0" rtl="0" algn="l">
              <a:lnSpc>
                <a:spcPct val="100000"/>
              </a:lnSpc>
              <a:spcBef>
                <a:spcPts val="500"/>
              </a:spcBef>
              <a:spcAft>
                <a:spcPts val="0"/>
              </a:spcAft>
              <a:buClr>
                <a:schemeClr val="dk1"/>
              </a:buClr>
              <a:buSzPts val="1100"/>
              <a:buFont typeface="Arial"/>
              <a:buNone/>
            </a:pPr>
            <a:r>
              <a:t/>
            </a:r>
            <a:endParaRPr sz="1400"/>
          </a:p>
          <a:p>
            <a:pPr indent="0" lvl="0" marL="0" rtl="0" algn="l">
              <a:lnSpc>
                <a:spcPct val="100000"/>
              </a:lnSpc>
              <a:spcBef>
                <a:spcPts val="500"/>
              </a:spcBef>
              <a:spcAft>
                <a:spcPts val="0"/>
              </a:spcAft>
              <a:buClr>
                <a:schemeClr val="dk1"/>
              </a:buClr>
              <a:buSzPts val="1100"/>
              <a:buFont typeface="Arial"/>
              <a:buNone/>
            </a:pPr>
            <a:r>
              <a:rPr lang="lt-LT" sz="1400"/>
              <a:t>Pastebėsite, kad šis metodas yra panašus į </a:t>
            </a:r>
            <a:r>
              <a:rPr i="1" lang="lt-LT" sz="1400"/>
              <a:t>new </a:t>
            </a:r>
            <a:r>
              <a:rPr lang="lt-LT" sz="1400"/>
              <a:t>naudojimą su vartotojo apibrėžta konstruktoriaus funkcija. Dabar konstruktoriaus funkcijos yra pakeistos klasėmis (</a:t>
            </a:r>
            <a:r>
              <a:rPr i="1" lang="lt-LT" sz="1400"/>
              <a:t>class</a:t>
            </a:r>
            <a:r>
              <a:rPr lang="lt-LT" sz="1400"/>
              <a:t>), nes jos palaikomos pagal ES6 specifikacijas. </a:t>
            </a:r>
            <a:endParaRPr sz="1400"/>
          </a:p>
          <a:p>
            <a:pPr indent="0" lvl="0" marL="0" rtl="0" algn="l">
              <a:lnSpc>
                <a:spcPct val="100000"/>
              </a:lnSpc>
              <a:spcBef>
                <a:spcPts val="500"/>
              </a:spcBef>
              <a:spcAft>
                <a:spcPts val="0"/>
              </a:spcAft>
              <a:buClr>
                <a:schemeClr val="dk1"/>
              </a:buClr>
              <a:buSzPts val="1100"/>
              <a:buFont typeface="Arial"/>
              <a:buNone/>
            </a:pPr>
            <a:r>
              <a:t/>
            </a:r>
            <a:endParaRPr sz="1800"/>
          </a:p>
          <a:p>
            <a:pPr indent="0" lvl="0" marL="0" rtl="0" algn="l">
              <a:lnSpc>
                <a:spcPct val="100000"/>
              </a:lnSpc>
              <a:spcBef>
                <a:spcPts val="500"/>
              </a:spcBef>
              <a:spcAft>
                <a:spcPts val="500"/>
              </a:spcAft>
              <a:buClr>
                <a:schemeClr val="dk1"/>
              </a:buClr>
              <a:buSzPts val="1100"/>
              <a:buNone/>
            </a:pPr>
            <a:r>
              <a:rPr lang="lt-LT" sz="1400"/>
              <a:t>Pvz.:</a:t>
            </a:r>
            <a:endParaRPr b="1" sz="1400"/>
          </a:p>
        </p:txBody>
      </p:sp>
      <p:graphicFrame>
        <p:nvGraphicFramePr>
          <p:cNvPr id="192" name="Google Shape;192;gd60658169b_1_55"/>
          <p:cNvGraphicFramePr/>
          <p:nvPr/>
        </p:nvGraphicFramePr>
        <p:xfrm>
          <a:off x="1373450" y="4560400"/>
          <a:ext cx="3000000" cy="3000000"/>
        </p:xfrm>
        <a:graphic>
          <a:graphicData uri="http://schemas.openxmlformats.org/drawingml/2006/table">
            <a:tbl>
              <a:tblPr>
                <a:noFill/>
                <a:tableStyleId>{D791082F-65A4-4112-84E8-5882C056120B}</a:tableStyleId>
              </a:tblPr>
              <a:tblGrid>
                <a:gridCol w="3853900"/>
                <a:gridCol w="3853900"/>
              </a:tblGrid>
              <a:tr h="2039075">
                <a:tc>
                  <a:txBody>
                    <a:bodyPr/>
                    <a:lstStyle/>
                    <a:p>
                      <a:pPr indent="0" lvl="0" marL="0" marR="0" rtl="0" algn="l">
                        <a:lnSpc>
                          <a:spcPct val="115000"/>
                        </a:lnSpc>
                        <a:spcBef>
                          <a:spcPts val="0"/>
                        </a:spcBef>
                        <a:spcAft>
                          <a:spcPts val="0"/>
                        </a:spcAft>
                        <a:buClr>
                          <a:schemeClr val="dk1"/>
                        </a:buClr>
                        <a:buSzPts val="1100"/>
                        <a:buFont typeface="Arial"/>
                        <a:buNone/>
                      </a:pPr>
                      <a:r>
                        <a:rPr i="1" lang="lt-LT" sz="1200" u="none" cap="none" strike="noStrike">
                          <a:solidFill>
                            <a:schemeClr val="dk1"/>
                          </a:solidFill>
                        </a:rPr>
                        <a:t>class Person {</a:t>
                      </a:r>
                      <a:endParaRPr i="1" sz="1200" u="none" cap="none" strike="noStrike">
                        <a:solidFill>
                          <a:schemeClr val="dk1"/>
                        </a:solidFill>
                      </a:endParaRPr>
                    </a:p>
                    <a:p>
                      <a:pPr indent="0" lvl="0" marL="0" marR="0" rtl="0" algn="l">
                        <a:lnSpc>
                          <a:spcPct val="115000"/>
                        </a:lnSpc>
                        <a:spcBef>
                          <a:spcPts val="500"/>
                        </a:spcBef>
                        <a:spcAft>
                          <a:spcPts val="0"/>
                        </a:spcAft>
                        <a:buClr>
                          <a:schemeClr val="dk1"/>
                        </a:buClr>
                        <a:buSzPts val="1100"/>
                        <a:buFont typeface="Arial"/>
                        <a:buNone/>
                      </a:pPr>
                      <a:r>
                        <a:rPr i="1" lang="lt-LT" sz="1200" u="none" cap="none" strike="noStrike">
                          <a:solidFill>
                            <a:schemeClr val="dk1"/>
                          </a:solidFill>
                        </a:rPr>
                        <a:t>  constructor(fname, lname) {</a:t>
                      </a:r>
                      <a:endParaRPr i="1" sz="1200" u="none" cap="none" strike="noStrike">
                        <a:solidFill>
                          <a:schemeClr val="dk1"/>
                        </a:solidFill>
                      </a:endParaRPr>
                    </a:p>
                    <a:p>
                      <a:pPr indent="0" lvl="0" marL="0" marR="0" rtl="0" algn="l">
                        <a:lnSpc>
                          <a:spcPct val="115000"/>
                        </a:lnSpc>
                        <a:spcBef>
                          <a:spcPts val="500"/>
                        </a:spcBef>
                        <a:spcAft>
                          <a:spcPts val="0"/>
                        </a:spcAft>
                        <a:buClr>
                          <a:schemeClr val="dk1"/>
                        </a:buClr>
                        <a:buSzPts val="1100"/>
                        <a:buFont typeface="Arial"/>
                        <a:buNone/>
                      </a:pPr>
                      <a:r>
                        <a:rPr i="1" lang="lt-LT" sz="1200" u="none" cap="none" strike="noStrike">
                          <a:solidFill>
                            <a:schemeClr val="dk1"/>
                          </a:solidFill>
                        </a:rPr>
                        <a:t>    this.firstName = fname;</a:t>
                      </a:r>
                      <a:endParaRPr i="1" sz="1200" u="none" cap="none" strike="noStrike">
                        <a:solidFill>
                          <a:schemeClr val="dk1"/>
                        </a:solidFill>
                      </a:endParaRPr>
                    </a:p>
                    <a:p>
                      <a:pPr indent="0" lvl="0" marL="0" marR="0" rtl="0" algn="l">
                        <a:lnSpc>
                          <a:spcPct val="115000"/>
                        </a:lnSpc>
                        <a:spcBef>
                          <a:spcPts val="500"/>
                        </a:spcBef>
                        <a:spcAft>
                          <a:spcPts val="0"/>
                        </a:spcAft>
                        <a:buClr>
                          <a:schemeClr val="dk1"/>
                        </a:buClr>
                        <a:buSzPts val="1100"/>
                        <a:buFont typeface="Arial"/>
                        <a:buNone/>
                      </a:pPr>
                      <a:r>
                        <a:rPr i="1" lang="lt-LT" sz="1200" u="none" cap="none" strike="noStrike">
                          <a:solidFill>
                            <a:schemeClr val="dk1"/>
                          </a:solidFill>
                        </a:rPr>
                        <a:t>    this.lastName = lname;</a:t>
                      </a:r>
                      <a:endParaRPr i="1" sz="1200" u="none" cap="none" strike="noStrike">
                        <a:solidFill>
                          <a:schemeClr val="dk1"/>
                        </a:solidFill>
                      </a:endParaRPr>
                    </a:p>
                    <a:p>
                      <a:pPr indent="0" lvl="0" marL="0" marR="0" rtl="0" algn="l">
                        <a:lnSpc>
                          <a:spcPct val="115000"/>
                        </a:lnSpc>
                        <a:spcBef>
                          <a:spcPts val="500"/>
                        </a:spcBef>
                        <a:spcAft>
                          <a:spcPts val="0"/>
                        </a:spcAft>
                        <a:buClr>
                          <a:schemeClr val="dk1"/>
                        </a:buClr>
                        <a:buSzPts val="1100"/>
                        <a:buFont typeface="Arial"/>
                        <a:buNone/>
                      </a:pPr>
                      <a:r>
                        <a:rPr i="1" lang="lt-LT" sz="1200" u="none" cap="none" strike="noStrike">
                          <a:solidFill>
                            <a:schemeClr val="dk1"/>
                          </a:solidFill>
                        </a:rPr>
                        <a:t>  }</a:t>
                      </a:r>
                      <a:endParaRPr i="1" sz="1200" u="none" cap="none" strike="noStrike">
                        <a:solidFill>
                          <a:schemeClr val="dk1"/>
                        </a:solidFill>
                      </a:endParaRPr>
                    </a:p>
                    <a:p>
                      <a:pPr indent="0" lvl="0" marL="0" marR="0" rtl="0" algn="l">
                        <a:lnSpc>
                          <a:spcPct val="115000"/>
                        </a:lnSpc>
                        <a:spcBef>
                          <a:spcPts val="500"/>
                        </a:spcBef>
                        <a:spcAft>
                          <a:spcPts val="0"/>
                        </a:spcAft>
                        <a:buClr>
                          <a:schemeClr val="dk1"/>
                        </a:buClr>
                        <a:buSzPts val="1100"/>
                        <a:buFont typeface="Arial"/>
                        <a:buNone/>
                      </a:pPr>
                      <a:r>
                        <a:rPr i="1" lang="lt-LT" sz="1200" u="none" cap="none" strike="noStrike">
                          <a:solidFill>
                            <a:schemeClr val="dk1"/>
                          </a:solidFill>
                        </a:rPr>
                        <a:t>}</a:t>
                      </a:r>
                      <a:endParaRPr i="1" sz="1400" u="none" cap="none" strike="noStrike">
                        <a:solidFill>
                          <a:schemeClr val="dk1"/>
                        </a:solidFill>
                      </a:endParaRPr>
                    </a:p>
                    <a:p>
                      <a:pPr indent="0" lvl="0" marL="0" marR="0" rtl="0" algn="l">
                        <a:lnSpc>
                          <a:spcPct val="100000"/>
                        </a:lnSpc>
                        <a:spcBef>
                          <a:spcPts val="50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chemeClr val="dk1"/>
                        </a:buClr>
                        <a:buSzPts val="1100"/>
                        <a:buFont typeface="Arial"/>
                        <a:buNone/>
                      </a:pPr>
                      <a:r>
                        <a:rPr i="1" lang="lt-LT" sz="1200" u="none" cap="none" strike="noStrike">
                          <a:solidFill>
                            <a:schemeClr val="dk1"/>
                          </a:solidFill>
                        </a:rPr>
                        <a:t>const person = new Person('testFirstName', 'testLastName');</a:t>
                      </a:r>
                      <a:endParaRPr i="1" sz="1200" u="none" cap="none" strike="noStrike">
                        <a:solidFill>
                          <a:schemeClr val="dk1"/>
                        </a:solidFill>
                      </a:endParaRPr>
                    </a:p>
                    <a:p>
                      <a:pPr indent="0" lvl="0" marL="0" marR="0" rtl="0" algn="l">
                        <a:lnSpc>
                          <a:spcPct val="115000"/>
                        </a:lnSpc>
                        <a:spcBef>
                          <a:spcPts val="500"/>
                        </a:spcBef>
                        <a:spcAft>
                          <a:spcPts val="0"/>
                        </a:spcAft>
                        <a:buClr>
                          <a:schemeClr val="dk1"/>
                        </a:buClr>
                        <a:buSzPts val="1100"/>
                        <a:buFont typeface="Arial"/>
                        <a:buNone/>
                      </a:pPr>
                      <a:r>
                        <a:rPr i="1" lang="lt-LT" sz="1200" u="none" cap="none" strike="noStrike">
                          <a:solidFill>
                            <a:schemeClr val="dk1"/>
                          </a:solidFill>
                        </a:rPr>
                        <a:t>console.log(person.firstName); // testFirstName</a:t>
                      </a:r>
                      <a:endParaRPr i="1" sz="1200" u="none" cap="none" strike="noStrike">
                        <a:solidFill>
                          <a:schemeClr val="dk1"/>
                        </a:solidFill>
                      </a:endParaRPr>
                    </a:p>
                    <a:p>
                      <a:pPr indent="0" lvl="0" marL="0" marR="0" rtl="0" algn="l">
                        <a:lnSpc>
                          <a:spcPct val="115000"/>
                        </a:lnSpc>
                        <a:spcBef>
                          <a:spcPts val="500"/>
                        </a:spcBef>
                        <a:spcAft>
                          <a:spcPts val="0"/>
                        </a:spcAft>
                        <a:buClr>
                          <a:schemeClr val="dk1"/>
                        </a:buClr>
                        <a:buSzPts val="1100"/>
                        <a:buFont typeface="Arial"/>
                        <a:buNone/>
                      </a:pPr>
                      <a:r>
                        <a:rPr i="1" lang="lt-LT" sz="1200" u="none" cap="none" strike="noStrike">
                          <a:solidFill>
                            <a:schemeClr val="dk1"/>
                          </a:solidFill>
                        </a:rPr>
                        <a:t>console.log(person.lastName); // testLastName</a:t>
                      </a:r>
                      <a:endParaRPr i="1" sz="1400" u="none" cap="none" strike="noStrike">
                        <a:solidFill>
                          <a:schemeClr val="dk1"/>
                        </a:solidFill>
                      </a:endParaRPr>
                    </a:p>
                    <a:p>
                      <a:pPr indent="0" lvl="0" marL="0" marR="0" rtl="0" algn="l">
                        <a:lnSpc>
                          <a:spcPct val="100000"/>
                        </a:lnSpc>
                        <a:spcBef>
                          <a:spcPts val="50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60658169b_1_6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98" name="Google Shape;198;gd60658169b_1_6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99" name="Google Shape;199;gd60658169b_1_6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lt-LT" sz="1400"/>
              <a:t>Būdai, kuriais galima kurti JavaScript objektus:</a:t>
            </a:r>
            <a:endParaRPr b="1" sz="1400"/>
          </a:p>
          <a:p>
            <a:pPr indent="-317500" lvl="0" marL="457200" rtl="0" algn="l">
              <a:lnSpc>
                <a:spcPct val="100000"/>
              </a:lnSpc>
              <a:spcBef>
                <a:spcPts val="500"/>
              </a:spcBef>
              <a:spcAft>
                <a:spcPts val="0"/>
              </a:spcAft>
              <a:buClr>
                <a:schemeClr val="dk1"/>
              </a:buClr>
              <a:buSzPts val="1400"/>
              <a:buChar char="-"/>
            </a:pPr>
            <a:r>
              <a:rPr b="1" lang="lt-LT" sz="1400"/>
              <a:t>Naudojant ES6 klases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ES6 klasės (class) - šiuolaikiniame programavime naudojant JavaScript, yra modernus (sudėtingesnis) class konstruktas, turintis naujų ir puikių funkcijų, kurios naudingos kuriant objektus.</a:t>
            </a:r>
            <a:endParaRPr sz="1400"/>
          </a:p>
          <a:p>
            <a:pPr indent="0" lvl="0" marL="0" rtl="0" algn="l">
              <a:lnSpc>
                <a:spcPct val="115000"/>
              </a:lnSpc>
              <a:spcBef>
                <a:spcPts val="500"/>
              </a:spcBef>
              <a:spcAft>
                <a:spcPts val="0"/>
              </a:spcAft>
              <a:buClr>
                <a:schemeClr val="dk1"/>
              </a:buClr>
              <a:buSzPts val="1100"/>
              <a:buNone/>
            </a:pPr>
            <a:r>
              <a:rPr lang="lt-LT" sz="1400"/>
              <a:t>Sintaksė su metodais:</a:t>
            </a:r>
            <a:endParaRPr sz="1400"/>
          </a:p>
          <a:p>
            <a:pPr indent="0" lvl="0" marL="0" rtl="0" algn="l">
              <a:lnSpc>
                <a:spcPct val="115000"/>
              </a:lnSpc>
              <a:spcBef>
                <a:spcPts val="500"/>
              </a:spcBef>
              <a:spcAft>
                <a:spcPts val="0"/>
              </a:spcAft>
              <a:buClr>
                <a:schemeClr val="dk1"/>
              </a:buClr>
              <a:buSzPts val="1100"/>
              <a:buNone/>
            </a:pPr>
            <a:r>
              <a:rPr lang="lt-LT" sz="1200"/>
              <a:t>class MyClass {</a:t>
            </a:r>
            <a:endParaRPr sz="1200"/>
          </a:p>
          <a:p>
            <a:pPr indent="0" lvl="0" marL="0" rtl="0" algn="l">
              <a:lnSpc>
                <a:spcPct val="115000"/>
              </a:lnSpc>
              <a:spcBef>
                <a:spcPts val="500"/>
              </a:spcBef>
              <a:spcAft>
                <a:spcPts val="0"/>
              </a:spcAft>
              <a:buClr>
                <a:schemeClr val="dk1"/>
              </a:buClr>
              <a:buSzPts val="1100"/>
              <a:buNone/>
            </a:pPr>
            <a:r>
              <a:rPr lang="lt-LT" sz="1200"/>
              <a:t>  // class methods</a:t>
            </a:r>
            <a:endParaRPr sz="1200"/>
          </a:p>
          <a:p>
            <a:pPr indent="0" lvl="0" marL="0" rtl="0" algn="l">
              <a:lnSpc>
                <a:spcPct val="115000"/>
              </a:lnSpc>
              <a:spcBef>
                <a:spcPts val="500"/>
              </a:spcBef>
              <a:spcAft>
                <a:spcPts val="0"/>
              </a:spcAft>
              <a:buClr>
                <a:schemeClr val="dk1"/>
              </a:buClr>
              <a:buSzPts val="1100"/>
              <a:buNone/>
            </a:pPr>
            <a:r>
              <a:rPr lang="lt-LT" sz="1200"/>
              <a:t>  constructor() { ... }</a:t>
            </a:r>
            <a:endParaRPr sz="1200"/>
          </a:p>
          <a:p>
            <a:pPr indent="0" lvl="0" marL="0" rtl="0" algn="l">
              <a:lnSpc>
                <a:spcPct val="115000"/>
              </a:lnSpc>
              <a:spcBef>
                <a:spcPts val="500"/>
              </a:spcBef>
              <a:spcAft>
                <a:spcPts val="0"/>
              </a:spcAft>
              <a:buClr>
                <a:schemeClr val="dk1"/>
              </a:buClr>
              <a:buSzPts val="1100"/>
              <a:buNone/>
            </a:pPr>
            <a:r>
              <a:rPr lang="lt-LT" sz="1200"/>
              <a:t>  method1() { ... }</a:t>
            </a:r>
            <a:endParaRPr sz="1200"/>
          </a:p>
          <a:p>
            <a:pPr indent="0" lvl="0" marL="0" rtl="0" algn="l">
              <a:lnSpc>
                <a:spcPct val="115000"/>
              </a:lnSpc>
              <a:spcBef>
                <a:spcPts val="500"/>
              </a:spcBef>
              <a:spcAft>
                <a:spcPts val="0"/>
              </a:spcAft>
              <a:buClr>
                <a:schemeClr val="dk1"/>
              </a:buClr>
              <a:buSzPts val="1100"/>
              <a:buNone/>
            </a:pPr>
            <a:r>
              <a:rPr lang="lt-LT" sz="1200"/>
              <a:t>  method2() { ... }.</a:t>
            </a:r>
            <a:endParaRPr sz="1200"/>
          </a:p>
          <a:p>
            <a:pPr indent="0" lvl="0" marL="0" rtl="0" algn="l">
              <a:lnSpc>
                <a:spcPct val="115000"/>
              </a:lnSpc>
              <a:spcBef>
                <a:spcPts val="500"/>
              </a:spcBef>
              <a:spcAft>
                <a:spcPts val="0"/>
              </a:spcAft>
              <a:buClr>
                <a:schemeClr val="dk1"/>
              </a:buClr>
              <a:buSzPts val="1100"/>
              <a:buNone/>
            </a:pPr>
            <a:r>
              <a:rPr lang="lt-LT" sz="1200"/>
              <a:t>}</a:t>
            </a:r>
            <a:endParaRPr sz="1200"/>
          </a:p>
          <a:p>
            <a:pPr indent="0" lvl="0" marL="0" rtl="0" algn="l">
              <a:lnSpc>
                <a:spcPct val="115000"/>
              </a:lnSpc>
              <a:spcBef>
                <a:spcPts val="500"/>
              </a:spcBef>
              <a:spcAft>
                <a:spcPts val="0"/>
              </a:spcAft>
              <a:buClr>
                <a:schemeClr val="dk1"/>
              </a:buClr>
              <a:buSzPts val="1100"/>
              <a:buNone/>
            </a:pPr>
            <a:r>
              <a:rPr lang="lt-LT" sz="1000"/>
              <a:t>Tada naudojame  new MyClass(), kad sukurtumėte naują objektą su visomis išvardytomis savybėmis ir  metodais.</a:t>
            </a:r>
            <a:endParaRPr sz="1000"/>
          </a:p>
          <a:p>
            <a:pPr indent="0" lvl="0" marL="0" rtl="0" algn="l">
              <a:lnSpc>
                <a:spcPct val="100000"/>
              </a:lnSpc>
              <a:spcBef>
                <a:spcPts val="500"/>
              </a:spcBef>
              <a:spcAft>
                <a:spcPts val="500"/>
              </a:spcAft>
              <a:buClr>
                <a:schemeClr val="dk1"/>
              </a:buClr>
              <a:buSzPts val="1100"/>
              <a:buNone/>
            </a:pPr>
            <a:r>
              <a:t/>
            </a:r>
            <a:endParaRPr b="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60658169b_1_6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205" name="Google Shape;205;gd60658169b_1_6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06" name="Google Shape;206;gd60658169b_1_6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lt-LT" sz="1400"/>
              <a:t>Būdai, kuriais galima kurti JavaScript objektus:</a:t>
            </a:r>
            <a:endParaRPr b="1" sz="1400"/>
          </a:p>
          <a:p>
            <a:pPr indent="-317500" lvl="0" marL="457200" rtl="0" algn="l">
              <a:lnSpc>
                <a:spcPct val="100000"/>
              </a:lnSpc>
              <a:spcBef>
                <a:spcPts val="500"/>
              </a:spcBef>
              <a:spcAft>
                <a:spcPts val="0"/>
              </a:spcAft>
              <a:buClr>
                <a:schemeClr val="dk1"/>
              </a:buClr>
              <a:buSzPts val="1400"/>
              <a:buChar char="-"/>
            </a:pPr>
            <a:r>
              <a:rPr b="1" lang="lt-LT" sz="1400"/>
              <a:t>Naudojant ES6 klases (!)</a:t>
            </a:r>
            <a:endParaRPr b="1" sz="1800"/>
          </a:p>
          <a:p>
            <a:pPr indent="0" lvl="0" marL="0" rtl="0" algn="l">
              <a:lnSpc>
                <a:spcPct val="100000"/>
              </a:lnSpc>
              <a:spcBef>
                <a:spcPts val="500"/>
              </a:spcBef>
              <a:spcAft>
                <a:spcPts val="0"/>
              </a:spcAft>
              <a:buClr>
                <a:schemeClr val="dk1"/>
              </a:buClr>
              <a:buSzPts val="1100"/>
              <a:buNone/>
            </a:pPr>
            <a:r>
              <a:t/>
            </a:r>
            <a:endParaRPr sz="1800"/>
          </a:p>
          <a:p>
            <a:pPr indent="0" lvl="0" marL="0" rtl="0" algn="l">
              <a:lnSpc>
                <a:spcPct val="115000"/>
              </a:lnSpc>
              <a:spcBef>
                <a:spcPts val="500"/>
              </a:spcBef>
              <a:spcAft>
                <a:spcPts val="0"/>
              </a:spcAft>
              <a:buClr>
                <a:schemeClr val="dk1"/>
              </a:buClr>
              <a:buSzPts val="1100"/>
              <a:buNone/>
            </a:pPr>
            <a:r>
              <a:rPr lang="lt-LT" sz="1400"/>
              <a:t>Kaip viskas vyksta?</a:t>
            </a:r>
            <a:endParaRPr sz="1400"/>
          </a:p>
          <a:p>
            <a:pPr indent="0" lvl="0" marL="0" rtl="0" algn="l">
              <a:lnSpc>
                <a:spcPct val="115000"/>
              </a:lnSpc>
              <a:spcBef>
                <a:spcPts val="500"/>
              </a:spcBef>
              <a:spcAft>
                <a:spcPts val="0"/>
              </a:spcAft>
              <a:buClr>
                <a:schemeClr val="dk1"/>
              </a:buClr>
              <a:buSzPts val="1100"/>
              <a:buNone/>
            </a:pPr>
            <a:r>
              <a:rPr lang="lt-LT" sz="1400"/>
              <a:t>class User {...}:</a:t>
            </a:r>
            <a:endParaRPr sz="1400"/>
          </a:p>
          <a:p>
            <a:pPr indent="-317500" lvl="0" marL="457200" rtl="0" algn="l">
              <a:lnSpc>
                <a:spcPct val="115000"/>
              </a:lnSpc>
              <a:spcBef>
                <a:spcPts val="500"/>
              </a:spcBef>
              <a:spcAft>
                <a:spcPts val="0"/>
              </a:spcAft>
              <a:buClr>
                <a:schemeClr val="dk1"/>
              </a:buClr>
              <a:buSzPts val="1400"/>
              <a:buAutoNum type="arabicPeriod"/>
            </a:pPr>
            <a:r>
              <a:rPr lang="lt-LT" sz="1400"/>
              <a:t>Sukuria funkciją pavadinimu User, kuri tampa class (klasės) deklaracijos rezultatu. Funkcijos kodas yra paimtas iš constructor (konstruktoriaus) metodo (laikomas tuščiu, jei tokio metodo nerašome).</a:t>
            </a:r>
            <a:endParaRPr sz="1400"/>
          </a:p>
          <a:p>
            <a:pPr indent="-317500" lvl="0" marL="457200" rtl="0" algn="l">
              <a:lnSpc>
                <a:spcPct val="115000"/>
              </a:lnSpc>
              <a:spcBef>
                <a:spcPts val="500"/>
              </a:spcBef>
              <a:spcAft>
                <a:spcPts val="0"/>
              </a:spcAft>
              <a:buClr>
                <a:schemeClr val="dk1"/>
              </a:buClr>
              <a:buSzPts val="1400"/>
              <a:buAutoNum type="arabicPeriod"/>
            </a:pPr>
            <a:r>
              <a:rPr lang="lt-LT" sz="1400"/>
              <a:t>Patalpina class (klasės) metodus, tokius kaip sayHi, naudojant User.prototype. Sukūrus naują User objektą, kai mes kviečiame jo metodą (-us), jis paimamas iš prototipo.</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00000"/>
              </a:lnSpc>
              <a:spcBef>
                <a:spcPts val="500"/>
              </a:spcBef>
              <a:spcAft>
                <a:spcPts val="500"/>
              </a:spcAft>
              <a:buClr>
                <a:schemeClr val="dk1"/>
              </a:buClr>
              <a:buSzPts val="1100"/>
              <a:buNone/>
            </a:pPr>
            <a:r>
              <a:t/>
            </a:r>
            <a:endParaRPr b="1" sz="1400"/>
          </a:p>
        </p:txBody>
      </p:sp>
      <p:pic>
        <p:nvPicPr>
          <p:cNvPr id="207" name="Google Shape;207;gd60658169b_1_69"/>
          <p:cNvPicPr preferRelativeResize="0"/>
          <p:nvPr/>
        </p:nvPicPr>
        <p:blipFill rotWithShape="1">
          <a:blip r:embed="rId3">
            <a:alphaModFix/>
          </a:blip>
          <a:srcRect b="0" l="0" r="0" t="0"/>
          <a:stretch/>
        </p:blipFill>
        <p:spPr>
          <a:xfrm>
            <a:off x="2088000" y="5578123"/>
            <a:ext cx="4165050" cy="95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d60658169b_1_83"/>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13" name="Google Shape;213;gd60658169b_1_83"/>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lt-LT" sz="1400" u="none" cap="none" strike="noStrike">
                <a:solidFill>
                  <a:schemeClr val="lt1"/>
                </a:solidFill>
                <a:latin typeface="Arial"/>
                <a:ea typeface="Arial"/>
                <a:cs typeface="Arial"/>
                <a:sym typeface="Arial"/>
              </a:rPr>
              <a:t>Naudojant ES6 klases sukurkite objekto Filmas (Movie) kūrimo konstruktorių, kuris turės šias savybes: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lt1"/>
                </a:solidFill>
                <a:latin typeface="Arial"/>
                <a:ea typeface="Arial"/>
                <a:cs typeface="Arial"/>
                <a:sym typeface="Arial"/>
              </a:rPr>
              <a:t>1. name; 2. year; 3. director; 4. budget; 5. income.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lt1"/>
                </a:solidFill>
                <a:latin typeface="Arial"/>
                <a:ea typeface="Arial"/>
                <a:cs typeface="Arial"/>
                <a:sym typeface="Arial"/>
              </a:rPr>
              <a:t>ir metodus: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lt1"/>
                </a:solidFill>
                <a:latin typeface="Arial"/>
                <a:ea typeface="Arial"/>
                <a:cs typeface="Arial"/>
                <a:sym typeface="Arial"/>
              </a:rPr>
              <a:t>1. getIntroduction, kuris grąžins filmo pilną pavadinimą (su name, year, director);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lt1"/>
                </a:solidFill>
                <a:latin typeface="Arial"/>
                <a:ea typeface="Arial"/>
                <a:cs typeface="Arial"/>
                <a:sym typeface="Arial"/>
              </a:rPr>
              <a:t>2. getProfit, kuris grąžins sumą, kurią uždirbo (pelną) filmas.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1" lang="lt-LT" sz="1400" u="none" cap="none" strike="noStrike">
                <a:solidFill>
                  <a:schemeClr val="lt1"/>
                </a:solidFill>
                <a:latin typeface="Arial"/>
                <a:ea typeface="Arial"/>
                <a:cs typeface="Arial"/>
                <a:sym typeface="Arial"/>
              </a:rPr>
              <a:t>Testavimui, sukurkite du filmus, kurie turės nurodytas savybes ir metodus.</a:t>
            </a:r>
            <a:endParaRPr b="0" i="1" sz="1400" u="none" cap="none" strike="noStrike">
              <a:solidFill>
                <a:schemeClr val="lt1"/>
              </a:solidFill>
              <a:latin typeface="Arial"/>
              <a:ea typeface="Arial"/>
              <a:cs typeface="Arial"/>
              <a:sym typeface="Arial"/>
            </a:endParaRPr>
          </a:p>
          <a:p>
            <a:pPr indent="0" lvl="0" marL="0" marR="0" rtl="0" algn="l">
              <a:lnSpc>
                <a:spcPct val="115000"/>
              </a:lnSpc>
              <a:spcBef>
                <a:spcPts val="500"/>
              </a:spcBef>
              <a:spcAft>
                <a:spcPts val="50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4" name="Google Shape;214;gd60658169b_1_83"/>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d60658169b_1_7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220" name="Google Shape;220;gd60658169b_1_7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21" name="Google Shape;221;gd60658169b_1_7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lt-LT" sz="1400"/>
              <a:t>Būdai, kuriais galima kurti JavaScript objektus:</a:t>
            </a:r>
            <a:endParaRPr b="1" sz="1400"/>
          </a:p>
          <a:p>
            <a:pPr indent="-317500" lvl="0" marL="457200" rtl="0" algn="l">
              <a:lnSpc>
                <a:spcPct val="100000"/>
              </a:lnSpc>
              <a:spcBef>
                <a:spcPts val="500"/>
              </a:spcBef>
              <a:spcAft>
                <a:spcPts val="0"/>
              </a:spcAft>
              <a:buClr>
                <a:schemeClr val="dk1"/>
              </a:buClr>
              <a:buSzPts val="1400"/>
              <a:buChar char="-"/>
            </a:pPr>
            <a:r>
              <a:rPr b="1" lang="lt-LT" sz="1400"/>
              <a:t>Naudojant ES6 klases (!)</a:t>
            </a:r>
            <a:endParaRPr b="1" sz="1800"/>
          </a:p>
          <a:p>
            <a:pPr indent="0" lvl="0" marL="0" marR="139700" rtl="0" algn="l">
              <a:lnSpc>
                <a:spcPct val="137500"/>
              </a:lnSpc>
              <a:spcBef>
                <a:spcPts val="500"/>
              </a:spcBef>
              <a:spcAft>
                <a:spcPts val="0"/>
              </a:spcAft>
              <a:buClr>
                <a:schemeClr val="dk1"/>
              </a:buClr>
              <a:buSzPts val="1100"/>
              <a:buNone/>
            </a:pPr>
            <a:r>
              <a:t/>
            </a:r>
            <a:endParaRPr sz="1800"/>
          </a:p>
          <a:p>
            <a:pPr indent="0" lvl="0" marL="0" rtl="0" algn="l">
              <a:lnSpc>
                <a:spcPct val="115000"/>
              </a:lnSpc>
              <a:spcBef>
                <a:spcPts val="0"/>
              </a:spcBef>
              <a:spcAft>
                <a:spcPts val="0"/>
              </a:spcAft>
              <a:buClr>
                <a:schemeClr val="dk1"/>
              </a:buClr>
              <a:buSzPts val="1100"/>
              <a:buNone/>
            </a:pPr>
            <a:r>
              <a:rPr lang="lt-LT" sz="1400" u="sng">
                <a:solidFill>
                  <a:srgbClr val="0097A7"/>
                </a:solidFill>
                <a:hlinkClick r:id="rId3">
                  <a:extLst>
                    <a:ext uri="{A12FA001-AC4F-418D-AE19-62706E023703}">
                      <ahyp:hlinkClr val="tx"/>
                    </a:ext>
                  </a:extLst>
                </a:hlinkClick>
              </a:rPr>
              <a:t>Getteriai</a:t>
            </a:r>
            <a:r>
              <a:rPr lang="lt-LT" sz="1400"/>
              <a:t> / </a:t>
            </a:r>
            <a:r>
              <a:rPr lang="lt-LT" sz="1400" u="sng">
                <a:solidFill>
                  <a:srgbClr val="0097A7"/>
                </a:solidFill>
                <a:hlinkClick r:id="rId4">
                  <a:extLst>
                    <a:ext uri="{A12FA001-AC4F-418D-AE19-62706E023703}">
                      <ahyp:hlinkClr val="tx"/>
                    </a:ext>
                  </a:extLst>
                </a:hlinkClick>
              </a:rPr>
              <a:t>setteriai</a:t>
            </a:r>
            <a:r>
              <a:rPr lang="lt-LT" sz="1400"/>
              <a:t>, kiti trumpiniai (sukuriama User.prototype viduje):</a:t>
            </a:r>
            <a:endParaRPr sz="1400"/>
          </a:p>
          <a:p>
            <a:pPr indent="0" lvl="0" marL="0" rtl="0" algn="l">
              <a:lnSpc>
                <a:spcPct val="115000"/>
              </a:lnSpc>
              <a:spcBef>
                <a:spcPts val="500"/>
              </a:spcBef>
              <a:spcAft>
                <a:spcPts val="0"/>
              </a:spcAft>
              <a:buClr>
                <a:schemeClr val="dk1"/>
              </a:buClr>
              <a:buSzPts val="1100"/>
              <a:buNone/>
            </a:pPr>
            <a:r>
              <a:rPr lang="lt-LT" sz="700"/>
              <a:t>class User {</a:t>
            </a:r>
            <a:endParaRPr sz="700"/>
          </a:p>
          <a:p>
            <a:pPr indent="0" lvl="0" marL="0" rtl="0" algn="l">
              <a:lnSpc>
                <a:spcPct val="115000"/>
              </a:lnSpc>
              <a:spcBef>
                <a:spcPts val="500"/>
              </a:spcBef>
              <a:spcAft>
                <a:spcPts val="0"/>
              </a:spcAft>
              <a:buClr>
                <a:schemeClr val="dk1"/>
              </a:buClr>
              <a:buSzPts val="1100"/>
              <a:buNone/>
            </a:pPr>
            <a:r>
              <a:rPr lang="lt-LT" sz="700"/>
              <a:t>  constructor(name) {</a:t>
            </a:r>
            <a:endParaRPr sz="700"/>
          </a:p>
          <a:p>
            <a:pPr indent="0" lvl="0" marL="0" rtl="0" algn="l">
              <a:lnSpc>
                <a:spcPct val="115000"/>
              </a:lnSpc>
              <a:spcBef>
                <a:spcPts val="500"/>
              </a:spcBef>
              <a:spcAft>
                <a:spcPts val="0"/>
              </a:spcAft>
              <a:buClr>
                <a:schemeClr val="dk1"/>
              </a:buClr>
              <a:buSzPts val="1100"/>
              <a:buNone/>
            </a:pPr>
            <a:r>
              <a:rPr lang="lt-LT" sz="700"/>
              <a:t>    // invokes the setter</a:t>
            </a:r>
            <a:endParaRPr sz="700"/>
          </a:p>
          <a:p>
            <a:pPr indent="0" lvl="0" marL="0" rtl="0" algn="l">
              <a:lnSpc>
                <a:spcPct val="115000"/>
              </a:lnSpc>
              <a:spcBef>
                <a:spcPts val="500"/>
              </a:spcBef>
              <a:spcAft>
                <a:spcPts val="0"/>
              </a:spcAft>
              <a:buClr>
                <a:schemeClr val="dk1"/>
              </a:buClr>
              <a:buSzPts val="1100"/>
              <a:buNone/>
            </a:pPr>
            <a:r>
              <a:rPr lang="lt-LT" sz="700"/>
              <a:t>    this.name = name;</a:t>
            </a:r>
            <a:endParaRPr sz="700"/>
          </a:p>
          <a:p>
            <a:pPr indent="0" lvl="0" marL="0" rtl="0" algn="l">
              <a:lnSpc>
                <a:spcPct val="115000"/>
              </a:lnSpc>
              <a:spcBef>
                <a:spcPts val="500"/>
              </a:spcBef>
              <a:spcAft>
                <a:spcPts val="0"/>
              </a:spcAft>
              <a:buClr>
                <a:schemeClr val="dk1"/>
              </a:buClr>
              <a:buSzPts val="1100"/>
              <a:buNone/>
            </a:pPr>
            <a:r>
              <a:rPr lang="lt-LT" sz="700"/>
              <a:t>  }</a:t>
            </a:r>
            <a:endParaRPr sz="700"/>
          </a:p>
          <a:p>
            <a:pPr indent="0" lvl="0" marL="0" rtl="0" algn="l">
              <a:lnSpc>
                <a:spcPct val="115000"/>
              </a:lnSpc>
              <a:spcBef>
                <a:spcPts val="500"/>
              </a:spcBef>
              <a:spcAft>
                <a:spcPts val="0"/>
              </a:spcAft>
              <a:buClr>
                <a:schemeClr val="dk1"/>
              </a:buClr>
              <a:buSzPts val="1100"/>
              <a:buNone/>
            </a:pPr>
            <a:r>
              <a:rPr lang="lt-LT" sz="700"/>
              <a:t>  get name() {</a:t>
            </a:r>
            <a:endParaRPr sz="700"/>
          </a:p>
          <a:p>
            <a:pPr indent="0" lvl="0" marL="0" rtl="0" algn="l">
              <a:lnSpc>
                <a:spcPct val="115000"/>
              </a:lnSpc>
              <a:spcBef>
                <a:spcPts val="500"/>
              </a:spcBef>
              <a:spcAft>
                <a:spcPts val="0"/>
              </a:spcAft>
              <a:buClr>
                <a:schemeClr val="dk1"/>
              </a:buClr>
              <a:buSzPts val="1100"/>
              <a:buNone/>
            </a:pPr>
            <a:r>
              <a:rPr lang="lt-LT" sz="700"/>
              <a:t>    return this._name;</a:t>
            </a:r>
            <a:endParaRPr sz="700"/>
          </a:p>
          <a:p>
            <a:pPr indent="0" lvl="0" marL="0" rtl="0" algn="l">
              <a:lnSpc>
                <a:spcPct val="115000"/>
              </a:lnSpc>
              <a:spcBef>
                <a:spcPts val="500"/>
              </a:spcBef>
              <a:spcAft>
                <a:spcPts val="0"/>
              </a:spcAft>
              <a:buClr>
                <a:schemeClr val="dk1"/>
              </a:buClr>
              <a:buSzPts val="1100"/>
              <a:buNone/>
            </a:pPr>
            <a:r>
              <a:rPr lang="lt-LT" sz="700"/>
              <a:t>  }</a:t>
            </a:r>
            <a:endParaRPr sz="700"/>
          </a:p>
          <a:p>
            <a:pPr indent="0" lvl="0" marL="0" rtl="0" algn="l">
              <a:lnSpc>
                <a:spcPct val="115000"/>
              </a:lnSpc>
              <a:spcBef>
                <a:spcPts val="500"/>
              </a:spcBef>
              <a:spcAft>
                <a:spcPts val="0"/>
              </a:spcAft>
              <a:buClr>
                <a:schemeClr val="dk1"/>
              </a:buClr>
              <a:buSzPts val="1100"/>
              <a:buNone/>
            </a:pPr>
            <a:r>
              <a:rPr lang="lt-LT" sz="700"/>
              <a:t>  set name(value) {</a:t>
            </a:r>
            <a:endParaRPr sz="700"/>
          </a:p>
          <a:p>
            <a:pPr indent="0" lvl="0" marL="0" rtl="0" algn="l">
              <a:lnSpc>
                <a:spcPct val="115000"/>
              </a:lnSpc>
              <a:spcBef>
                <a:spcPts val="500"/>
              </a:spcBef>
              <a:spcAft>
                <a:spcPts val="0"/>
              </a:spcAft>
              <a:buClr>
                <a:schemeClr val="dk1"/>
              </a:buClr>
              <a:buSzPts val="1100"/>
              <a:buNone/>
            </a:pPr>
            <a:r>
              <a:rPr lang="lt-LT" sz="700"/>
              <a:t>    this._name = value;</a:t>
            </a:r>
            <a:endParaRPr sz="700"/>
          </a:p>
          <a:p>
            <a:pPr indent="0" lvl="0" marL="0" rtl="0" algn="l">
              <a:lnSpc>
                <a:spcPct val="115000"/>
              </a:lnSpc>
              <a:spcBef>
                <a:spcPts val="500"/>
              </a:spcBef>
              <a:spcAft>
                <a:spcPts val="0"/>
              </a:spcAft>
              <a:buClr>
                <a:schemeClr val="dk1"/>
              </a:buClr>
              <a:buSzPts val="1100"/>
              <a:buNone/>
            </a:pPr>
            <a:r>
              <a:rPr lang="lt-LT" sz="700"/>
              <a:t>  }</a:t>
            </a:r>
            <a:endParaRPr sz="700"/>
          </a:p>
          <a:p>
            <a:pPr indent="0" lvl="0" marL="0" rtl="0" algn="l">
              <a:lnSpc>
                <a:spcPct val="115000"/>
              </a:lnSpc>
              <a:spcBef>
                <a:spcPts val="500"/>
              </a:spcBef>
              <a:spcAft>
                <a:spcPts val="0"/>
              </a:spcAft>
              <a:buClr>
                <a:schemeClr val="dk1"/>
              </a:buClr>
              <a:buSzPts val="1100"/>
              <a:buNone/>
            </a:pPr>
            <a:r>
              <a:rPr lang="lt-LT" sz="700"/>
              <a:t>}</a:t>
            </a:r>
            <a:endParaRPr sz="700"/>
          </a:p>
          <a:p>
            <a:pPr indent="0" lvl="0" marL="0" rtl="0" algn="l">
              <a:lnSpc>
                <a:spcPct val="115000"/>
              </a:lnSpc>
              <a:spcBef>
                <a:spcPts val="500"/>
              </a:spcBef>
              <a:spcAft>
                <a:spcPts val="0"/>
              </a:spcAft>
              <a:buClr>
                <a:schemeClr val="dk1"/>
              </a:buClr>
              <a:buSzPts val="1100"/>
              <a:buNone/>
            </a:pPr>
            <a:r>
              <a:rPr lang="lt-LT" sz="700"/>
              <a:t>let user = new User("John");</a:t>
            </a:r>
            <a:endParaRPr sz="700"/>
          </a:p>
          <a:p>
            <a:pPr indent="0" lvl="0" marL="0" rtl="0" algn="l">
              <a:lnSpc>
                <a:spcPct val="115000"/>
              </a:lnSpc>
              <a:spcBef>
                <a:spcPts val="500"/>
              </a:spcBef>
              <a:spcAft>
                <a:spcPts val="0"/>
              </a:spcAft>
              <a:buClr>
                <a:schemeClr val="dk1"/>
              </a:buClr>
              <a:buSzPts val="1100"/>
              <a:buNone/>
            </a:pPr>
            <a:r>
              <a:rPr lang="lt-LT" sz="700"/>
              <a:t>alert(user.name); // John</a:t>
            </a:r>
            <a:endParaRPr sz="700"/>
          </a:p>
          <a:p>
            <a:pPr indent="0" lvl="0" marL="0" rtl="0" algn="l">
              <a:lnSpc>
                <a:spcPct val="115000"/>
              </a:lnSpc>
              <a:spcBef>
                <a:spcPts val="500"/>
              </a:spcBef>
              <a:spcAft>
                <a:spcPts val="0"/>
              </a:spcAft>
              <a:buClr>
                <a:schemeClr val="dk1"/>
              </a:buClr>
              <a:buSzPts val="1100"/>
              <a:buNone/>
            </a:pPr>
            <a:r>
              <a:rPr lang="lt-LT" sz="700"/>
              <a:t>user = new User("Bill"); // Bill</a:t>
            </a:r>
            <a:endParaRPr sz="700"/>
          </a:p>
          <a:p>
            <a:pPr indent="0" lvl="0" marL="0" rtl="0" algn="l">
              <a:lnSpc>
                <a:spcPct val="100000"/>
              </a:lnSpc>
              <a:spcBef>
                <a:spcPts val="500"/>
              </a:spcBef>
              <a:spcAft>
                <a:spcPts val="500"/>
              </a:spcAft>
              <a:buClr>
                <a:schemeClr val="dk1"/>
              </a:buClr>
              <a:buSzPts val="1100"/>
              <a:buNone/>
            </a:pPr>
            <a:r>
              <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d60658169b_1_8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227" name="Google Shape;227;gd60658169b_1_8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28" name="Google Shape;228;gd60658169b_1_8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lt-LT" sz="1400">
                <a:latin typeface="Montserrat"/>
                <a:ea typeface="Montserrat"/>
                <a:cs typeface="Montserrat"/>
                <a:sym typeface="Montserrat"/>
              </a:rPr>
              <a:t>Būdai, kuriais galima kurti JavaScript objektus:</a:t>
            </a:r>
            <a:endParaRPr b="1" sz="1400">
              <a:latin typeface="Montserrat"/>
              <a:ea typeface="Montserrat"/>
              <a:cs typeface="Montserrat"/>
              <a:sym typeface="Montserrat"/>
            </a:endParaRPr>
          </a:p>
          <a:p>
            <a:pPr indent="-317500" lvl="0" marL="457200" rtl="0" algn="l">
              <a:lnSpc>
                <a:spcPct val="100000"/>
              </a:lnSpc>
              <a:spcBef>
                <a:spcPts val="500"/>
              </a:spcBef>
              <a:spcAft>
                <a:spcPts val="0"/>
              </a:spcAft>
              <a:buClr>
                <a:schemeClr val="dk1"/>
              </a:buClr>
              <a:buSzPts val="1400"/>
              <a:buFont typeface="Montserrat"/>
              <a:buChar char="-"/>
            </a:pPr>
            <a:r>
              <a:rPr b="1" lang="lt-LT" sz="1400">
                <a:latin typeface="Montserrat"/>
                <a:ea typeface="Montserrat"/>
                <a:cs typeface="Montserrat"/>
                <a:sym typeface="Montserrat"/>
              </a:rPr>
              <a:t>Naudojant ES6 klases (!)</a:t>
            </a:r>
            <a:endParaRPr b="1" sz="1800">
              <a:latin typeface="Montserrat"/>
              <a:ea typeface="Montserrat"/>
              <a:cs typeface="Montserrat"/>
              <a:sym typeface="Montserrat"/>
            </a:endParaRPr>
          </a:p>
          <a:p>
            <a:pPr indent="0" lvl="0" marL="0" rtl="0" algn="l">
              <a:lnSpc>
                <a:spcPct val="100000"/>
              </a:lnSpc>
              <a:spcBef>
                <a:spcPts val="500"/>
              </a:spcBef>
              <a:spcAft>
                <a:spcPts val="0"/>
              </a:spcAft>
              <a:buClr>
                <a:schemeClr val="dk1"/>
              </a:buClr>
              <a:buSzPts val="1100"/>
              <a:buNone/>
            </a:pPr>
            <a:r>
              <a:t/>
            </a:r>
            <a:endParaRPr b="1" sz="18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Static (statinės) savybės ir metodai.</a:t>
            </a:r>
            <a:endParaRPr sz="14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Metodą taip pat galime priskirti pačiai class (klasės) funkcijai, o ne jo prototype (prototipui). Tokie metodai vadinami static (statiniais).</a:t>
            </a:r>
            <a:endParaRPr sz="14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Pvz.:</a:t>
            </a:r>
            <a:endParaRPr sz="14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class User {</a:t>
            </a:r>
            <a:endParaRPr sz="14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  static staticMethod() {</a:t>
            </a:r>
            <a:endParaRPr sz="14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    console.log(this === User);</a:t>
            </a:r>
            <a:endParaRPr sz="14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  }</a:t>
            </a:r>
            <a:endParaRPr sz="14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a:t>
            </a:r>
            <a:endParaRPr sz="1400">
              <a:latin typeface="Montserrat"/>
              <a:ea typeface="Montserrat"/>
              <a:cs typeface="Montserrat"/>
              <a:sym typeface="Montserrat"/>
            </a:endParaRPr>
          </a:p>
          <a:p>
            <a:pPr indent="0" lvl="0" marL="0" rtl="0" algn="l">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User.staticMethod(); // true</a:t>
            </a:r>
            <a:endParaRPr sz="1400">
              <a:latin typeface="Montserrat"/>
              <a:ea typeface="Montserrat"/>
              <a:cs typeface="Montserrat"/>
              <a:sym typeface="Montserrat"/>
            </a:endParaRPr>
          </a:p>
          <a:p>
            <a:pPr indent="0" lvl="0" marL="0" rtl="0" algn="l">
              <a:lnSpc>
                <a:spcPct val="100000"/>
              </a:lnSpc>
              <a:spcBef>
                <a:spcPts val="500"/>
              </a:spcBef>
              <a:spcAft>
                <a:spcPts val="500"/>
              </a:spcAft>
              <a:buClr>
                <a:schemeClr val="dk1"/>
              </a:buClr>
              <a:buSzPts val="1100"/>
              <a:buNone/>
            </a:pPr>
            <a:r>
              <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60658169b_1_101"/>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34" name="Google Shape;234;gd60658169b_1_101"/>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marR="139700" rtl="0" algn="l">
              <a:lnSpc>
                <a:spcPct val="137500"/>
              </a:lnSpc>
              <a:spcBef>
                <a:spcPts val="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Sutvarkykite kodą, kad pavyktų sukurti objektą Rabbit:</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class Animal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  constructor(name)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    this.name = name;</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class Rabbit extends Animal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  constructor(name)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    this.name = name;</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    this.created = Date.now();</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let rabbit = new Rabbit("White Rabbit"); // Error: this is not defined</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50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5" name="Google Shape;235;gd60658169b_1_101"/>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Objektinis programavimas su JavaScript</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60658169b_1_107"/>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41" name="Google Shape;241;gd60658169b_1_107"/>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lt-LT" sz="1400" u="none" cap="none" strike="noStrike">
                <a:solidFill>
                  <a:schemeClr val="dk2"/>
                </a:solidFill>
                <a:latin typeface="Arial"/>
                <a:ea typeface="Arial"/>
                <a:cs typeface="Arial"/>
                <a:sym typeface="Arial"/>
              </a:rPr>
              <a:t>Užduotis:</a:t>
            </a:r>
            <a:r>
              <a:rPr b="0" i="0" lang="lt-LT" sz="1400" u="none" cap="none" strike="noStrike">
                <a:solidFill>
                  <a:schemeClr val="dk2"/>
                </a:solidFill>
                <a:latin typeface="Arial"/>
                <a:ea typeface="Arial"/>
                <a:cs typeface="Arial"/>
                <a:sym typeface="Arial"/>
              </a:rPr>
              <a:t> Naudojant ES6 klases sukurkite automobilių objektų kūrimo konstruktorių (Car), kuris turės šias savybes: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1. make; 2. model; 3. year.</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ir metodus: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1. getIntroduction, kuris grąžins pilną pavadinimą (su make ir model).</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2. getAge, kuris gražins “10 metų arba naujesnis”, jei automobilio amžius yra 10 metų arba naujesnis arba “11 metų arba senesnis”, jei automobilio amžius yra 11 metų arba senesnis (šio metodo logikai naudokite ternary operatorių ir Date() metodą).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Naudojant ES6 subklases sukurkite motociklų objektų kūrimo konstruktorių (Motorcycle), kuris turės visas automobilių objektų kūrimo konstruktorių (Car) savybes ir metodus ir papildomai šią savybę: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1. wheels (kurio vertė bus number).</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Ir metodą: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0" lang="lt-LT" sz="1400" u="none" cap="none" strike="noStrike">
                <a:solidFill>
                  <a:schemeClr val="dk2"/>
                </a:solidFill>
                <a:latin typeface="Arial"/>
                <a:ea typeface="Arial"/>
                <a:cs typeface="Arial"/>
                <a:sym typeface="Arial"/>
              </a:rPr>
              <a:t>1. getWheelsNumber, kuris grąžins “motociklas turi 3 ratus”, jei wheels vertė bus 3 ir “motociklas turi 2 ratus”, jei wheels vertė bus 2 (šio metodo logikai naudokite else if operatorių).</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b="0" i="1" lang="lt-LT" sz="1400" u="none" cap="none" strike="noStrike">
                <a:solidFill>
                  <a:schemeClr val="dk2"/>
                </a:solidFill>
                <a:latin typeface="Arial"/>
                <a:ea typeface="Arial"/>
                <a:cs typeface="Arial"/>
                <a:sym typeface="Arial"/>
              </a:rPr>
              <a:t>Testavimui, sukurkite du objektus, kurie turės nurodytas savybes ir metodus.</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500"/>
              </a:spcBef>
              <a:spcAft>
                <a:spcPts val="50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2" name="Google Shape;242;gd60658169b_1_107"/>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300"/>
              <a:buNone/>
            </a:pPr>
            <a:r>
              <a:rPr lang="lt-LT" sz="1400"/>
              <a:t>JavaScript programavimo kalba</a:t>
            </a:r>
            <a:endParaRPr sz="1400"/>
          </a:p>
        </p:txBody>
      </p:sp>
      <p:sp>
        <p:nvSpPr>
          <p:cNvPr id="248" name="Google Shape;248;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JavaScript and OOP</a:t>
            </a:r>
            <a:endParaRPr sz="1400"/>
          </a:p>
        </p:txBody>
      </p:sp>
      <p:sp>
        <p:nvSpPr>
          <p:cNvPr id="249" name="Google Shape;249;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50" name="Google Shape;250;p7"/>
          <p:cNvSpPr txBox="1"/>
          <p:nvPr>
            <p:ph idx="4" type="body"/>
          </p:nvPr>
        </p:nvSpPr>
        <p:spPr>
          <a:xfrm>
            <a:off x="7503550" y="1821729"/>
            <a:ext cx="4208100" cy="779400"/>
          </a:xfrm>
          <a:prstGeom prst="rect">
            <a:avLst/>
          </a:prstGeom>
          <a:noFill/>
          <a:ln>
            <a:noFill/>
          </a:ln>
        </p:spPr>
        <p:txBody>
          <a:bodyPr anchorCtr="0" anchor="t" bIns="45700" lIns="91425" spcFirstLastPara="1" rIns="91425" wrap="square" tIns="45700">
            <a:normAutofit lnSpcReduction="20000"/>
          </a:bodyPr>
          <a:lstStyle/>
          <a:p>
            <a:pPr indent="-330200" lvl="0" marL="457200" rtl="0" algn="l">
              <a:lnSpc>
                <a:spcPct val="90000"/>
              </a:lnSpc>
              <a:spcBef>
                <a:spcPts val="0"/>
              </a:spcBef>
              <a:spcAft>
                <a:spcPts val="0"/>
              </a:spcAft>
              <a:buSzPts val="1600"/>
              <a:buChar char="-"/>
            </a:pPr>
            <a:r>
              <a:rPr lang="lt-LT"/>
              <a:t>https://developer.mozilla.org/en-US/docs/Learn/JavaScript/Objects/Object-oriented_JS</a:t>
            </a:r>
            <a:endParaRPr/>
          </a:p>
          <a:p>
            <a:pPr indent="0" lvl="0" marL="457200" rtl="0" algn="l">
              <a:lnSpc>
                <a:spcPct val="90000"/>
              </a:lnSpc>
              <a:spcBef>
                <a:spcPts val="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7ad0fffb7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a:t>
            </a:r>
            <a:endParaRPr sz="2850"/>
          </a:p>
        </p:txBody>
      </p:sp>
      <p:sp>
        <p:nvSpPr>
          <p:cNvPr id="120" name="Google Shape;120;g7ad0fffb7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1" name="Google Shape;121;g7ad0fffb7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lt-LT" sz="1500"/>
              <a:t>Būdai, kuriais galima kurti JavaScript objektus:</a:t>
            </a:r>
            <a:endParaRPr b="1" sz="1500"/>
          </a:p>
          <a:p>
            <a:pPr indent="0" lvl="0" marL="0" rtl="0" algn="l">
              <a:lnSpc>
                <a:spcPct val="100000"/>
              </a:lnSpc>
              <a:spcBef>
                <a:spcPts val="500"/>
              </a:spcBef>
              <a:spcAft>
                <a:spcPts val="0"/>
              </a:spcAft>
              <a:buClr>
                <a:schemeClr val="dk1"/>
              </a:buClr>
              <a:buSzPts val="1100"/>
              <a:buFont typeface="Arial"/>
              <a:buNone/>
            </a:pPr>
            <a:r>
              <a:t/>
            </a:r>
            <a:endParaRPr b="1" sz="1500"/>
          </a:p>
          <a:p>
            <a:pPr indent="-323850" lvl="0" marL="457200" rtl="0" algn="l">
              <a:lnSpc>
                <a:spcPct val="100000"/>
              </a:lnSpc>
              <a:spcBef>
                <a:spcPts val="500"/>
              </a:spcBef>
              <a:spcAft>
                <a:spcPts val="0"/>
              </a:spcAft>
              <a:buClr>
                <a:schemeClr val="dk1"/>
              </a:buClr>
              <a:buSzPts val="1500"/>
              <a:buAutoNum type="arabicPeriod"/>
            </a:pPr>
            <a:r>
              <a:rPr lang="lt-LT" sz="1500"/>
              <a:t>Naudojant </a:t>
            </a:r>
            <a:r>
              <a:rPr i="1" lang="lt-LT" sz="1500"/>
              <a:t>object literal</a:t>
            </a:r>
            <a:r>
              <a:rPr lang="lt-LT" sz="1500"/>
              <a:t> sintaksę;</a:t>
            </a:r>
            <a:endParaRPr sz="1500"/>
          </a:p>
          <a:p>
            <a:pPr indent="-323850" lvl="0" marL="457200" rtl="0" algn="l">
              <a:lnSpc>
                <a:spcPct val="100000"/>
              </a:lnSpc>
              <a:spcBef>
                <a:spcPts val="0"/>
              </a:spcBef>
              <a:spcAft>
                <a:spcPts val="0"/>
              </a:spcAft>
              <a:buClr>
                <a:schemeClr val="dk1"/>
              </a:buClr>
              <a:buSzPts val="1500"/>
              <a:buAutoNum type="arabicPeriod"/>
            </a:pPr>
            <a:r>
              <a:rPr lang="lt-LT" sz="1500"/>
              <a:t>Naudojant </a:t>
            </a:r>
            <a:r>
              <a:rPr i="1" lang="lt-LT" sz="1500"/>
              <a:t>new </a:t>
            </a:r>
            <a:r>
              <a:rPr lang="lt-LT" sz="1500"/>
              <a:t>raktinį žodį;</a:t>
            </a:r>
            <a:endParaRPr sz="1500"/>
          </a:p>
          <a:p>
            <a:pPr indent="-323850" lvl="0" marL="457200" rtl="0" algn="l">
              <a:lnSpc>
                <a:spcPct val="100000"/>
              </a:lnSpc>
              <a:spcBef>
                <a:spcPts val="0"/>
              </a:spcBef>
              <a:spcAft>
                <a:spcPts val="0"/>
              </a:spcAft>
              <a:buClr>
                <a:schemeClr val="dk1"/>
              </a:buClr>
              <a:buSzPts val="1500"/>
              <a:buAutoNum type="arabicPeriod"/>
            </a:pPr>
            <a:r>
              <a:rPr lang="lt-LT" sz="1500"/>
              <a:t>Naudojant </a:t>
            </a:r>
            <a:r>
              <a:rPr i="1" lang="lt-LT" sz="1500"/>
              <a:t>Object.create()</a:t>
            </a:r>
            <a:r>
              <a:rPr lang="lt-LT" sz="1500"/>
              <a:t>;</a:t>
            </a:r>
            <a:endParaRPr sz="1500"/>
          </a:p>
          <a:p>
            <a:pPr indent="-323850" lvl="0" marL="457200" rtl="0" algn="l">
              <a:lnSpc>
                <a:spcPct val="100000"/>
              </a:lnSpc>
              <a:spcBef>
                <a:spcPts val="0"/>
              </a:spcBef>
              <a:spcAft>
                <a:spcPts val="0"/>
              </a:spcAft>
              <a:buClr>
                <a:schemeClr val="dk1"/>
              </a:buClr>
              <a:buSzPts val="1500"/>
              <a:buAutoNum type="arabicPeriod"/>
            </a:pPr>
            <a:r>
              <a:rPr lang="lt-LT" sz="1500"/>
              <a:t>Naudojant </a:t>
            </a:r>
            <a:r>
              <a:rPr i="1" lang="lt-LT" sz="1500"/>
              <a:t>Object.assign()</a:t>
            </a:r>
            <a:r>
              <a:rPr lang="lt-LT" sz="1500"/>
              <a:t>;</a:t>
            </a:r>
            <a:endParaRPr sz="1500"/>
          </a:p>
          <a:p>
            <a:pPr indent="-323850" lvl="0" marL="457200" rtl="0" algn="l">
              <a:lnSpc>
                <a:spcPct val="100000"/>
              </a:lnSpc>
              <a:spcBef>
                <a:spcPts val="0"/>
              </a:spcBef>
              <a:spcAft>
                <a:spcPts val="0"/>
              </a:spcAft>
              <a:buClr>
                <a:schemeClr val="dk1"/>
              </a:buClr>
              <a:buSzPts val="1500"/>
              <a:buAutoNum type="arabicPeriod"/>
            </a:pPr>
            <a:r>
              <a:rPr lang="lt-LT" sz="1500"/>
              <a:t>Naudojant ES6 klases. (Rekomenduojama)</a:t>
            </a:r>
            <a:endParaRPr sz="1500"/>
          </a:p>
          <a:p>
            <a:pPr indent="0" lvl="0" marL="0" marR="139700" rtl="0" algn="l">
              <a:lnSpc>
                <a:spcPct val="150000"/>
              </a:lnSpc>
              <a:spcBef>
                <a:spcPts val="500"/>
              </a:spcBef>
              <a:spcAft>
                <a:spcPts val="500"/>
              </a:spcAft>
              <a:buClr>
                <a:schemeClr val="dk1"/>
              </a:buClr>
              <a:buSzPts val="11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d60658169b_1_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27" name="Google Shape;127;gd60658169b_1_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8" name="Google Shape;128;gd60658169b_1_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Būdai, kuriais galima kurti JavaScript objektus:</a:t>
            </a:r>
            <a:endParaRPr b="1" sz="1400"/>
          </a:p>
          <a:p>
            <a:pPr indent="-317500" lvl="0" marL="457200" rtl="0" algn="l">
              <a:lnSpc>
                <a:spcPct val="115000"/>
              </a:lnSpc>
              <a:spcBef>
                <a:spcPts val="500"/>
              </a:spcBef>
              <a:spcAft>
                <a:spcPts val="0"/>
              </a:spcAft>
              <a:buClr>
                <a:schemeClr val="dk1"/>
              </a:buClr>
              <a:buSzPts val="1400"/>
              <a:buChar char="-"/>
            </a:pPr>
            <a:r>
              <a:rPr b="1" lang="lt-LT" sz="1400"/>
              <a:t>Naudojant object literal sintaksę.</a:t>
            </a:r>
            <a:endParaRPr b="1" sz="1400"/>
          </a:p>
          <a:p>
            <a:pPr indent="0" lvl="0" marL="0" rtl="0" algn="l">
              <a:lnSpc>
                <a:spcPct val="115000"/>
              </a:lnSpc>
              <a:spcBef>
                <a:spcPts val="500"/>
              </a:spcBef>
              <a:spcAft>
                <a:spcPts val="0"/>
              </a:spcAft>
              <a:buClr>
                <a:schemeClr val="dk1"/>
              </a:buClr>
              <a:buSzPts val="1100"/>
              <a:buFont typeface="Arial"/>
              <a:buNone/>
            </a:pPr>
            <a:r>
              <a:rPr lang="lt-LT" sz="1400"/>
              <a:t>Paprasčiausias būdas. Viskas, ką jums reikia padaryti, tai </a:t>
            </a:r>
            <a:r>
              <a:rPr i="1" lang="lt-LT" sz="1400"/>
              <a:t>key: value</a:t>
            </a:r>
            <a:r>
              <a:rPr lang="lt-LT" sz="1400"/>
              <a:t> reikšmių poras, atskirtas „:“, ir talpinti jas tarp {}.</a:t>
            </a:r>
            <a:endParaRPr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Sintaksė:</a:t>
            </a:r>
            <a:endParaRPr sz="1400"/>
          </a:p>
          <a:p>
            <a:pPr indent="0" lvl="0" marL="0" rtl="0" algn="l">
              <a:lnSpc>
                <a:spcPct val="115000"/>
              </a:lnSpc>
              <a:spcBef>
                <a:spcPts val="500"/>
              </a:spcBef>
              <a:spcAft>
                <a:spcPts val="0"/>
              </a:spcAft>
              <a:buClr>
                <a:schemeClr val="dk1"/>
              </a:buClr>
              <a:buSzPts val="1100"/>
              <a:buFont typeface="Arial"/>
              <a:buNone/>
            </a:pPr>
            <a:r>
              <a:rPr i="1" lang="lt-LT" sz="1400"/>
              <a:t>const person = {</a:t>
            </a:r>
            <a:endParaRPr i="1" sz="1400"/>
          </a:p>
          <a:p>
            <a:pPr indent="0" lvl="0" marL="0" rtl="0" algn="l">
              <a:lnSpc>
                <a:spcPct val="115000"/>
              </a:lnSpc>
              <a:spcBef>
                <a:spcPts val="500"/>
              </a:spcBef>
              <a:spcAft>
                <a:spcPts val="0"/>
              </a:spcAft>
              <a:buClr>
                <a:schemeClr val="dk1"/>
              </a:buClr>
              <a:buSzPts val="1100"/>
              <a:buFont typeface="Arial"/>
              <a:buNone/>
            </a:pPr>
            <a:r>
              <a:rPr i="1" lang="lt-LT" sz="1400"/>
              <a:t>  firstName: 'testFirstName',</a:t>
            </a:r>
            <a:endParaRPr i="1" sz="1400"/>
          </a:p>
          <a:p>
            <a:pPr indent="0" lvl="0" marL="0" rtl="0" algn="l">
              <a:lnSpc>
                <a:spcPct val="115000"/>
              </a:lnSpc>
              <a:spcBef>
                <a:spcPts val="500"/>
              </a:spcBef>
              <a:spcAft>
                <a:spcPts val="0"/>
              </a:spcAft>
              <a:buClr>
                <a:schemeClr val="dk1"/>
              </a:buClr>
              <a:buSzPts val="1100"/>
              <a:buFont typeface="Arial"/>
              <a:buNone/>
            </a:pPr>
            <a:r>
              <a:rPr i="1" lang="lt-LT" sz="1400"/>
              <a:t>  lastName: 'testLastName'</a:t>
            </a:r>
            <a:endParaRPr i="1" sz="1400"/>
          </a:p>
          <a:p>
            <a:pPr indent="0" lvl="0" marL="0" rtl="0" algn="l">
              <a:lnSpc>
                <a:spcPct val="115000"/>
              </a:lnSpc>
              <a:spcBef>
                <a:spcPts val="500"/>
              </a:spcBef>
              <a:spcAft>
                <a:spcPts val="0"/>
              </a:spcAft>
              <a:buClr>
                <a:schemeClr val="dk1"/>
              </a:buClr>
              <a:buSzPts val="1100"/>
              <a:buFont typeface="Arial"/>
              <a:buNone/>
            </a:pPr>
            <a:r>
              <a:rPr i="1" lang="lt-LT" sz="1400"/>
              <a:t>};</a:t>
            </a:r>
            <a:endParaRPr i="1" sz="1400"/>
          </a:p>
          <a:p>
            <a:pPr indent="0" lvl="0" marL="0" marR="139700" rtl="0" algn="l">
              <a:lnSpc>
                <a:spcPct val="150000"/>
              </a:lnSpc>
              <a:spcBef>
                <a:spcPts val="500"/>
              </a:spcBef>
              <a:spcAft>
                <a:spcPts val="500"/>
              </a:spcAft>
              <a:buClr>
                <a:schemeClr val="dk1"/>
              </a:buClr>
              <a:buSzPts val="1100"/>
              <a:buNone/>
            </a:pPr>
            <a:r>
              <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60658169b_1_1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34" name="Google Shape;134;gd60658169b_1_1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35" name="Google Shape;135;gd60658169b_1_1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lt-LT" sz="1400"/>
              <a:t>Būdai, kuriais galima kurti JavaScript objektus:</a:t>
            </a:r>
            <a:endParaRPr sz="1400"/>
          </a:p>
          <a:p>
            <a:pPr indent="-317500" lvl="0" marL="457200" rtl="0" algn="l">
              <a:lnSpc>
                <a:spcPct val="100000"/>
              </a:lnSpc>
              <a:spcBef>
                <a:spcPts val="500"/>
              </a:spcBef>
              <a:spcAft>
                <a:spcPts val="0"/>
              </a:spcAft>
              <a:buClr>
                <a:schemeClr val="dk1"/>
              </a:buClr>
              <a:buSzPts val="1400"/>
              <a:buChar char="-"/>
            </a:pPr>
            <a:r>
              <a:rPr b="1" lang="lt-LT" sz="1400"/>
              <a:t>Naudojant </a:t>
            </a:r>
            <a:r>
              <a:rPr b="1" i="1" lang="lt-LT" sz="1400"/>
              <a:t>new </a:t>
            </a:r>
            <a:r>
              <a:rPr b="1" lang="lt-LT" sz="1400"/>
              <a:t>raktinį žodį.</a:t>
            </a:r>
            <a:endParaRPr b="1" sz="1400"/>
          </a:p>
          <a:p>
            <a:pPr indent="0" lvl="0" marL="0" rtl="0" algn="l">
              <a:lnSpc>
                <a:spcPct val="100000"/>
              </a:lnSpc>
              <a:spcBef>
                <a:spcPts val="500"/>
              </a:spcBef>
              <a:spcAft>
                <a:spcPts val="0"/>
              </a:spcAft>
              <a:buClr>
                <a:schemeClr val="dk1"/>
              </a:buClr>
              <a:buSzPts val="1100"/>
              <a:buFont typeface="Arial"/>
              <a:buNone/>
            </a:pPr>
            <a:r>
              <a:t/>
            </a:r>
            <a:endParaRPr sz="1400"/>
          </a:p>
          <a:p>
            <a:pPr indent="0" lvl="0" marL="0" rtl="0" algn="l">
              <a:lnSpc>
                <a:spcPct val="100000"/>
              </a:lnSpc>
              <a:spcBef>
                <a:spcPts val="500"/>
              </a:spcBef>
              <a:spcAft>
                <a:spcPts val="0"/>
              </a:spcAft>
              <a:buClr>
                <a:schemeClr val="dk1"/>
              </a:buClr>
              <a:buSzPts val="1100"/>
              <a:buFont typeface="Arial"/>
              <a:buNone/>
            </a:pPr>
            <a:r>
              <a:rPr lang="lt-LT" sz="1400"/>
              <a:t>Šis objektų kūrimo būdas primena objektų kūrimo būdą naudojama tokiose kalbose, kaip pavyzdžiui, „Java“. </a:t>
            </a:r>
            <a:endParaRPr sz="1400"/>
          </a:p>
          <a:p>
            <a:pPr indent="0" lvl="0" marL="0" rtl="0" algn="l">
              <a:lnSpc>
                <a:spcPct val="100000"/>
              </a:lnSpc>
              <a:spcBef>
                <a:spcPts val="500"/>
              </a:spcBef>
              <a:spcAft>
                <a:spcPts val="0"/>
              </a:spcAft>
              <a:buClr>
                <a:schemeClr val="dk1"/>
              </a:buClr>
              <a:buSzPts val="1100"/>
              <a:buFont typeface="Arial"/>
              <a:buNone/>
            </a:pPr>
            <a:r>
              <a:t/>
            </a:r>
            <a:endParaRPr sz="1400"/>
          </a:p>
          <a:p>
            <a:pPr indent="0" lvl="0" marL="0" rtl="0" algn="l">
              <a:lnSpc>
                <a:spcPct val="100000"/>
              </a:lnSpc>
              <a:spcBef>
                <a:spcPts val="500"/>
              </a:spcBef>
              <a:spcAft>
                <a:spcPts val="0"/>
              </a:spcAft>
              <a:buClr>
                <a:schemeClr val="dk1"/>
              </a:buClr>
              <a:buSzPts val="1100"/>
              <a:buFont typeface="Arial"/>
              <a:buNone/>
            </a:pPr>
            <a:r>
              <a:rPr lang="lt-LT" sz="1400"/>
              <a:t>Norėdami sukurti objektą naudodami new raktinį žodį, turite turėti konstruktoriaus funkciją.</a:t>
            </a:r>
            <a:endParaRPr sz="1400"/>
          </a:p>
          <a:p>
            <a:pPr indent="0" lvl="0" marL="0" rtl="0" algn="l">
              <a:lnSpc>
                <a:spcPct val="100000"/>
              </a:lnSpc>
              <a:spcBef>
                <a:spcPts val="500"/>
              </a:spcBef>
              <a:spcAft>
                <a:spcPts val="0"/>
              </a:spcAft>
              <a:buClr>
                <a:schemeClr val="dk1"/>
              </a:buClr>
              <a:buSzPts val="1100"/>
              <a:buFont typeface="Arial"/>
              <a:buNone/>
            </a:pPr>
            <a:r>
              <a:t/>
            </a:r>
            <a:endParaRPr sz="1400"/>
          </a:p>
          <a:p>
            <a:pPr indent="0" lvl="0" marL="0" rtl="0" algn="l">
              <a:lnSpc>
                <a:spcPct val="100000"/>
              </a:lnSpc>
              <a:spcBef>
                <a:spcPts val="500"/>
              </a:spcBef>
              <a:spcAft>
                <a:spcPts val="0"/>
              </a:spcAft>
              <a:buClr>
                <a:schemeClr val="dk1"/>
              </a:buClr>
              <a:buSzPts val="1100"/>
              <a:buFont typeface="Arial"/>
              <a:buNone/>
            </a:pPr>
            <a:r>
              <a:rPr lang="lt-LT" sz="1400"/>
              <a:t>Yra 2 būdai, kuriais galite naudoti </a:t>
            </a:r>
            <a:r>
              <a:rPr i="1" lang="lt-LT" sz="1400"/>
              <a:t>new </a:t>
            </a:r>
            <a:r>
              <a:rPr lang="lt-LT" sz="1400"/>
              <a:t>raktinių žodžių modelį.</a:t>
            </a:r>
            <a:endParaRPr sz="1400"/>
          </a:p>
          <a:p>
            <a:pPr indent="0" lvl="0" marL="0" rtl="0" algn="l">
              <a:lnSpc>
                <a:spcPct val="100000"/>
              </a:lnSpc>
              <a:spcBef>
                <a:spcPts val="500"/>
              </a:spcBef>
              <a:spcAft>
                <a:spcPts val="0"/>
              </a:spcAft>
              <a:buClr>
                <a:schemeClr val="dk1"/>
              </a:buClr>
              <a:buSzPts val="1100"/>
              <a:buFont typeface="Arial"/>
              <a:buNone/>
            </a:pPr>
            <a:r>
              <a:t/>
            </a:r>
            <a:endParaRPr sz="1400"/>
          </a:p>
          <a:p>
            <a:pPr indent="0" lvl="0" marL="0" marR="139700" rtl="0" algn="l">
              <a:lnSpc>
                <a:spcPct val="150000"/>
              </a:lnSpc>
              <a:spcBef>
                <a:spcPts val="500"/>
              </a:spcBef>
              <a:spcAft>
                <a:spcPts val="500"/>
              </a:spcAft>
              <a:buClr>
                <a:schemeClr val="dk1"/>
              </a:buClr>
              <a:buSzPts val="1100"/>
              <a:buNone/>
            </a:pPr>
            <a:r>
              <a:t/>
            </a:r>
            <a:endParaRPr b="1"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d60658169b_1_1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41" name="Google Shape;141;gd60658169b_1_1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2" name="Google Shape;142;gd60658169b_1_1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Būdai, kuriais galima kurti JavaScript objektus:</a:t>
            </a:r>
            <a:endParaRPr b="1" sz="1400"/>
          </a:p>
          <a:p>
            <a:pPr indent="-317500" lvl="0" marL="457200" rtl="0" algn="l">
              <a:lnSpc>
                <a:spcPct val="115000"/>
              </a:lnSpc>
              <a:spcBef>
                <a:spcPts val="500"/>
              </a:spcBef>
              <a:spcAft>
                <a:spcPts val="0"/>
              </a:spcAft>
              <a:buClr>
                <a:schemeClr val="dk1"/>
              </a:buClr>
              <a:buSzPts val="1400"/>
              <a:buChar char="-"/>
            </a:pPr>
            <a:r>
              <a:rPr b="1" lang="lt-LT" sz="1400"/>
              <a:t>Naudojant new raktinį žodį. (Pirmas būdas)</a:t>
            </a:r>
            <a:endParaRPr b="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Yra 2 būdai, kuriais galite naudoti new raktinių žodžių modelį:</a:t>
            </a:r>
            <a:endParaRPr sz="1400"/>
          </a:p>
          <a:p>
            <a:pPr indent="0" lvl="0" marL="457200" rtl="0" algn="l">
              <a:lnSpc>
                <a:spcPct val="115000"/>
              </a:lnSpc>
              <a:spcBef>
                <a:spcPts val="500"/>
              </a:spcBef>
              <a:spcAft>
                <a:spcPts val="0"/>
              </a:spcAft>
              <a:buClr>
                <a:schemeClr val="dk1"/>
              </a:buClr>
              <a:buSzPts val="1100"/>
              <a:buFont typeface="Arial"/>
              <a:buNone/>
            </a:pPr>
            <a:r>
              <a:rPr lang="lt-LT" sz="1400"/>
              <a:t>Naudojant new raktinį žodį su „įdiegta Objekto (Object()) konstruktoriaus funkcija“:</a:t>
            </a:r>
            <a:endParaRPr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Sukurimas objektas:</a:t>
            </a:r>
            <a:endParaRPr sz="1400"/>
          </a:p>
          <a:p>
            <a:pPr indent="0" lvl="0" marL="0" rtl="0" algn="l">
              <a:lnSpc>
                <a:spcPct val="115000"/>
              </a:lnSpc>
              <a:spcBef>
                <a:spcPts val="500"/>
              </a:spcBef>
              <a:spcAft>
                <a:spcPts val="0"/>
              </a:spcAft>
              <a:buClr>
                <a:schemeClr val="dk1"/>
              </a:buClr>
              <a:buSzPts val="1100"/>
              <a:buFont typeface="Arial"/>
              <a:buNone/>
            </a:pPr>
            <a:r>
              <a:rPr i="1" lang="lt-LT" sz="1200"/>
              <a:t>const person = new Object();</a:t>
            </a:r>
            <a:endParaRPr i="1" sz="12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Pridedamos savybės:</a:t>
            </a:r>
            <a:endParaRPr sz="1400"/>
          </a:p>
          <a:p>
            <a:pPr indent="0" lvl="0" marL="0" rtl="0" algn="l">
              <a:lnSpc>
                <a:spcPct val="115000"/>
              </a:lnSpc>
              <a:spcBef>
                <a:spcPts val="500"/>
              </a:spcBef>
              <a:spcAft>
                <a:spcPts val="0"/>
              </a:spcAft>
              <a:buClr>
                <a:schemeClr val="dk1"/>
              </a:buClr>
              <a:buSzPts val="1100"/>
              <a:buFont typeface="Arial"/>
              <a:buNone/>
            </a:pPr>
            <a:r>
              <a:rPr i="1" lang="lt-LT" sz="1200"/>
              <a:t>person.firstName = 'testFirstName';</a:t>
            </a:r>
            <a:endParaRPr i="1" sz="1200"/>
          </a:p>
          <a:p>
            <a:pPr indent="0" lvl="0" marL="0" rtl="0" algn="l">
              <a:lnSpc>
                <a:spcPct val="115000"/>
              </a:lnSpc>
              <a:spcBef>
                <a:spcPts val="500"/>
              </a:spcBef>
              <a:spcAft>
                <a:spcPts val="0"/>
              </a:spcAft>
              <a:buClr>
                <a:schemeClr val="dk1"/>
              </a:buClr>
              <a:buSzPts val="1100"/>
              <a:buFont typeface="Arial"/>
              <a:buNone/>
            </a:pPr>
            <a:r>
              <a:rPr i="1" lang="lt-LT" sz="1200"/>
              <a:t>person.lastName = 'testLastName';</a:t>
            </a:r>
            <a:endParaRPr i="1" sz="1200"/>
          </a:p>
          <a:p>
            <a:pPr indent="0" lvl="0" marL="0" rtl="0" algn="l">
              <a:lnSpc>
                <a:spcPct val="115000"/>
              </a:lnSpc>
              <a:spcBef>
                <a:spcPts val="500"/>
              </a:spcBef>
              <a:spcAft>
                <a:spcPts val="0"/>
              </a:spcAft>
              <a:buClr>
                <a:schemeClr val="dk1"/>
              </a:buClr>
              <a:buSzPts val="1100"/>
              <a:buFont typeface="Arial"/>
              <a:buNone/>
            </a:pPr>
            <a:r>
              <a:t/>
            </a:r>
            <a:endParaRPr sz="1400"/>
          </a:p>
          <a:p>
            <a:pPr indent="0" lvl="0" marL="0" marR="139700" rtl="0" algn="l">
              <a:lnSpc>
                <a:spcPct val="150000"/>
              </a:lnSpc>
              <a:spcBef>
                <a:spcPts val="500"/>
              </a:spcBef>
              <a:spcAft>
                <a:spcPts val="500"/>
              </a:spcAft>
              <a:buClr>
                <a:schemeClr val="dk1"/>
              </a:buClr>
              <a:buSzPts val="1100"/>
              <a:buNone/>
            </a:pPr>
            <a:r>
              <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60658169b_1_2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48" name="Google Shape;148;gd60658169b_1_2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9" name="Google Shape;149;gd60658169b_1_2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Būdai, kuriais galima kurti JavaScript objektus:</a:t>
            </a:r>
            <a:endParaRPr b="1" sz="1400"/>
          </a:p>
          <a:p>
            <a:pPr indent="-317500" lvl="0" marL="457200" rtl="0" algn="l">
              <a:lnSpc>
                <a:spcPct val="115000"/>
              </a:lnSpc>
              <a:spcBef>
                <a:spcPts val="500"/>
              </a:spcBef>
              <a:spcAft>
                <a:spcPts val="0"/>
              </a:spcAft>
              <a:buClr>
                <a:schemeClr val="dk1"/>
              </a:buClr>
              <a:buSzPts val="1400"/>
              <a:buChar char="-"/>
            </a:pPr>
            <a:r>
              <a:rPr b="1" lang="lt-LT" sz="1400"/>
              <a:t>Naudojant new raktinį žodį. (Antras būdas)</a:t>
            </a:r>
            <a:endParaRPr b="1"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Yra 2 būdai, kuriais galite naudoti new raktinių žodžių modelį</a:t>
            </a:r>
            <a:r>
              <a:rPr lang="lt-LT" sz="1400"/>
              <a:t>:</a:t>
            </a:r>
            <a:endParaRPr sz="1400"/>
          </a:p>
          <a:p>
            <a:pPr indent="0" lvl="0" marL="457200" rtl="0" algn="l">
              <a:lnSpc>
                <a:spcPct val="115000"/>
              </a:lnSpc>
              <a:spcBef>
                <a:spcPts val="500"/>
              </a:spcBef>
              <a:spcAft>
                <a:spcPts val="0"/>
              </a:spcAft>
              <a:buNone/>
            </a:pPr>
            <a:r>
              <a:rPr lang="lt-LT" sz="1400"/>
              <a:t>Naudojimas new su vartotojo apibrėžta konstruktoriaus funkcija:</a:t>
            </a:r>
            <a:endParaRPr sz="1400"/>
          </a:p>
          <a:p>
            <a:pPr indent="0" lvl="0" marL="0" rtl="0" algn="l">
              <a:lnSpc>
                <a:spcPct val="115000"/>
              </a:lnSpc>
              <a:spcBef>
                <a:spcPts val="500"/>
              </a:spcBef>
              <a:spcAft>
                <a:spcPts val="0"/>
              </a:spcAft>
              <a:buClr>
                <a:schemeClr val="dk1"/>
              </a:buClr>
              <a:buSzPts val="1100"/>
              <a:buFont typeface="Arial"/>
              <a:buNone/>
            </a:pPr>
            <a:r>
              <a:t/>
            </a:r>
            <a:endParaRPr sz="1400"/>
          </a:p>
          <a:p>
            <a:pPr indent="0" lvl="0" marL="0" rtl="0" algn="l">
              <a:lnSpc>
                <a:spcPct val="115000"/>
              </a:lnSpc>
              <a:spcBef>
                <a:spcPts val="500"/>
              </a:spcBef>
              <a:spcAft>
                <a:spcPts val="0"/>
              </a:spcAft>
              <a:buClr>
                <a:schemeClr val="dk1"/>
              </a:buClr>
              <a:buSzPts val="1100"/>
              <a:buFont typeface="Arial"/>
              <a:buNone/>
            </a:pPr>
            <a:r>
              <a:rPr lang="lt-LT" sz="1400"/>
              <a:t>Sukurima funkcija:</a:t>
            </a:r>
            <a:endParaRPr sz="1400"/>
          </a:p>
          <a:p>
            <a:pPr indent="0" lvl="0" marL="0" rtl="0" algn="l">
              <a:lnSpc>
                <a:spcPct val="115000"/>
              </a:lnSpc>
              <a:spcBef>
                <a:spcPts val="500"/>
              </a:spcBef>
              <a:spcAft>
                <a:spcPts val="0"/>
              </a:spcAft>
              <a:buClr>
                <a:schemeClr val="dk1"/>
              </a:buClr>
              <a:buSzPts val="1100"/>
              <a:buFont typeface="Arial"/>
              <a:buNone/>
            </a:pPr>
            <a:r>
              <a:rPr i="1" lang="lt-LT" sz="1200"/>
              <a:t>function Person(fname, lname) {</a:t>
            </a:r>
            <a:endParaRPr i="1" sz="1200"/>
          </a:p>
          <a:p>
            <a:pPr indent="0" lvl="0" marL="0" rtl="0" algn="l">
              <a:lnSpc>
                <a:spcPct val="115000"/>
              </a:lnSpc>
              <a:spcBef>
                <a:spcPts val="500"/>
              </a:spcBef>
              <a:spcAft>
                <a:spcPts val="0"/>
              </a:spcAft>
              <a:buClr>
                <a:schemeClr val="dk1"/>
              </a:buClr>
              <a:buSzPts val="1100"/>
              <a:buFont typeface="Arial"/>
              <a:buNone/>
            </a:pPr>
            <a:r>
              <a:rPr i="1" lang="lt-LT" sz="1200"/>
              <a:t>  this.firstName = fname;</a:t>
            </a:r>
            <a:endParaRPr i="1" sz="1200"/>
          </a:p>
          <a:p>
            <a:pPr indent="0" lvl="0" marL="0" rtl="0" algn="l">
              <a:lnSpc>
                <a:spcPct val="115000"/>
              </a:lnSpc>
              <a:spcBef>
                <a:spcPts val="500"/>
              </a:spcBef>
              <a:spcAft>
                <a:spcPts val="0"/>
              </a:spcAft>
              <a:buClr>
                <a:schemeClr val="dk1"/>
              </a:buClr>
              <a:buSzPts val="1100"/>
              <a:buFont typeface="Arial"/>
              <a:buNone/>
            </a:pPr>
            <a:r>
              <a:rPr i="1" lang="lt-LT" sz="1200"/>
              <a:t>  this.lastName = lname;</a:t>
            </a:r>
            <a:endParaRPr i="1" sz="1200"/>
          </a:p>
          <a:p>
            <a:pPr indent="0" lvl="0" marL="0" rtl="0" algn="l">
              <a:lnSpc>
                <a:spcPct val="115000"/>
              </a:lnSpc>
              <a:spcBef>
                <a:spcPts val="500"/>
              </a:spcBef>
              <a:spcAft>
                <a:spcPts val="0"/>
              </a:spcAft>
              <a:buClr>
                <a:schemeClr val="dk1"/>
              </a:buClr>
              <a:buSzPts val="1100"/>
              <a:buFont typeface="Arial"/>
              <a:buNone/>
            </a:pPr>
            <a:r>
              <a:rPr i="1" lang="lt-LT" sz="1200"/>
              <a:t>}</a:t>
            </a:r>
            <a:endParaRPr sz="1400"/>
          </a:p>
          <a:p>
            <a:pPr indent="0" lvl="0" marL="0" rtl="0" algn="l">
              <a:lnSpc>
                <a:spcPct val="115000"/>
              </a:lnSpc>
              <a:spcBef>
                <a:spcPts val="500"/>
              </a:spcBef>
              <a:spcAft>
                <a:spcPts val="0"/>
              </a:spcAft>
              <a:buClr>
                <a:schemeClr val="dk1"/>
              </a:buClr>
              <a:buSzPts val="1100"/>
              <a:buFont typeface="Arial"/>
              <a:buNone/>
            </a:pPr>
            <a:r>
              <a:rPr lang="lt-LT" sz="1400"/>
              <a:t>Sukuriame naujus objektus naudodami apibrėžtą funkciją:</a:t>
            </a:r>
            <a:endParaRPr sz="1400"/>
          </a:p>
          <a:p>
            <a:pPr indent="0" lvl="0" marL="0" rtl="0" algn="l">
              <a:lnSpc>
                <a:spcPct val="115000"/>
              </a:lnSpc>
              <a:spcBef>
                <a:spcPts val="500"/>
              </a:spcBef>
              <a:spcAft>
                <a:spcPts val="0"/>
              </a:spcAft>
              <a:buClr>
                <a:schemeClr val="dk1"/>
              </a:buClr>
              <a:buSzPts val="1100"/>
              <a:buFont typeface="Arial"/>
              <a:buNone/>
            </a:pPr>
            <a:r>
              <a:rPr i="1" lang="lt-LT" sz="1200"/>
              <a:t>const personOne = new Person('testFirstNameOne', 'testLastNameOne')</a:t>
            </a:r>
            <a:endParaRPr i="1" sz="1200"/>
          </a:p>
          <a:p>
            <a:pPr indent="0" lvl="0" marL="0" rtl="0" algn="l">
              <a:lnSpc>
                <a:spcPct val="115000"/>
              </a:lnSpc>
              <a:spcBef>
                <a:spcPts val="500"/>
              </a:spcBef>
              <a:spcAft>
                <a:spcPts val="0"/>
              </a:spcAft>
              <a:buClr>
                <a:schemeClr val="dk1"/>
              </a:buClr>
              <a:buSzPts val="1100"/>
              <a:buFont typeface="Arial"/>
              <a:buNone/>
            </a:pPr>
            <a:r>
              <a:t/>
            </a:r>
            <a:endParaRPr sz="1400"/>
          </a:p>
          <a:p>
            <a:pPr indent="0" lvl="0" marL="0" marR="139700" rtl="0" algn="l">
              <a:lnSpc>
                <a:spcPct val="150000"/>
              </a:lnSpc>
              <a:spcBef>
                <a:spcPts val="500"/>
              </a:spcBef>
              <a:spcAft>
                <a:spcPts val="500"/>
              </a:spcAft>
              <a:buClr>
                <a:schemeClr val="dk1"/>
              </a:buClr>
              <a:buSzPts val="1100"/>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d5cb165f98_0_79"/>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55" name="Google Shape;155;gd5cb165f98_0_79"/>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marR="190500" rtl="0" algn="l">
              <a:lnSpc>
                <a:spcPct val="100000"/>
              </a:lnSpc>
              <a:spcBef>
                <a:spcPts val="0"/>
              </a:spcBef>
              <a:spcAft>
                <a:spcPts val="0"/>
              </a:spcAft>
              <a:buClr>
                <a:schemeClr val="dk1"/>
              </a:buClr>
              <a:buSzPts val="1100"/>
              <a:buFont typeface="Arial"/>
              <a:buNone/>
            </a:pPr>
            <a:r>
              <a:rPr b="0" i="0" lang="lt-LT" sz="1400" u="none" cap="none" strike="noStrike">
                <a:solidFill>
                  <a:schemeClr val="lt1"/>
                </a:solidFill>
                <a:latin typeface="Arial"/>
                <a:ea typeface="Arial"/>
                <a:cs typeface="Arial"/>
                <a:sym typeface="Arial"/>
              </a:rPr>
              <a:t>Susikurkite objektų konstruktorių naudojant </a:t>
            </a:r>
            <a:r>
              <a:rPr b="0" i="1" lang="lt-LT" sz="1400" u="none" cap="none" strike="noStrike">
                <a:solidFill>
                  <a:schemeClr val="lt1"/>
                </a:solidFill>
                <a:latin typeface="Arial"/>
                <a:ea typeface="Arial"/>
                <a:cs typeface="Arial"/>
                <a:sym typeface="Arial"/>
              </a:rPr>
              <a:t>new</a:t>
            </a:r>
            <a:r>
              <a:rPr b="0" i="0" lang="lt-LT" sz="1400" u="none" cap="none" strike="noStrike">
                <a:solidFill>
                  <a:schemeClr val="lt1"/>
                </a:solidFill>
                <a:latin typeface="Arial"/>
                <a:ea typeface="Arial"/>
                <a:cs typeface="Arial"/>
                <a:sym typeface="Arial"/>
              </a:rPr>
              <a:t> pavadinimu Book, kuris galės kurti objektus, kurie turės šias savybes (properties): name, author, year ir metodus (naudojant prototype), kurių vienas parašys pavadinima ir autorių, o kitas parodys knygos amžių (senumą).</a:t>
            </a:r>
            <a:endParaRPr b="0" i="0" sz="1400" u="none" cap="none" strike="noStrike">
              <a:solidFill>
                <a:schemeClr val="lt1"/>
              </a:solidFill>
              <a:highlight>
                <a:srgbClr val="EEEEF0"/>
              </a:highlight>
              <a:latin typeface="Arial"/>
              <a:ea typeface="Arial"/>
              <a:cs typeface="Arial"/>
              <a:sym typeface="Arial"/>
            </a:endParaRPr>
          </a:p>
          <a:p>
            <a:pPr indent="0" lvl="0" marL="0" marR="0" rtl="0" algn="l">
              <a:lnSpc>
                <a:spcPct val="115000"/>
              </a:lnSpc>
              <a:spcBef>
                <a:spcPts val="500"/>
              </a:spcBef>
              <a:spcAft>
                <a:spcPts val="50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gd5cb165f98_0_79"/>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d60658169b_1_3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62" name="Google Shape;162;gd60658169b_1_3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63" name="Google Shape;163;gd60658169b_1_3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lt-LT" sz="1400"/>
              <a:t>Būdai, kuriais galima kurti JavaScript objektus:</a:t>
            </a:r>
            <a:endParaRPr b="1" sz="1400"/>
          </a:p>
          <a:p>
            <a:pPr indent="-317500" lvl="0" marL="457200" rtl="0" algn="l">
              <a:lnSpc>
                <a:spcPct val="100000"/>
              </a:lnSpc>
              <a:spcBef>
                <a:spcPts val="500"/>
              </a:spcBef>
              <a:spcAft>
                <a:spcPts val="0"/>
              </a:spcAft>
              <a:buClr>
                <a:schemeClr val="dk1"/>
              </a:buClr>
              <a:buSzPts val="1400"/>
              <a:buChar char="-"/>
            </a:pPr>
            <a:r>
              <a:rPr b="1" lang="lt-LT" sz="1400"/>
              <a:t>Naudojant </a:t>
            </a:r>
            <a:r>
              <a:rPr b="1" i="1" lang="lt-LT" sz="1400"/>
              <a:t>Object.create()</a:t>
            </a:r>
            <a:r>
              <a:rPr b="1" lang="lt-LT" sz="1400"/>
              <a:t>.</a:t>
            </a:r>
            <a:endParaRPr b="1" sz="1400"/>
          </a:p>
          <a:p>
            <a:pPr indent="0" lvl="0" marL="0" rtl="0" algn="l">
              <a:lnSpc>
                <a:spcPct val="100000"/>
              </a:lnSpc>
              <a:spcBef>
                <a:spcPts val="500"/>
              </a:spcBef>
              <a:spcAft>
                <a:spcPts val="0"/>
              </a:spcAft>
              <a:buClr>
                <a:schemeClr val="dk1"/>
              </a:buClr>
              <a:buSzPts val="1100"/>
              <a:buFont typeface="Arial"/>
              <a:buNone/>
            </a:pPr>
            <a:r>
              <a:t/>
            </a:r>
            <a:endParaRPr sz="1400"/>
          </a:p>
          <a:p>
            <a:pPr indent="0" lvl="0" marL="0" rtl="0" algn="l">
              <a:lnSpc>
                <a:spcPct val="100000"/>
              </a:lnSpc>
              <a:spcBef>
                <a:spcPts val="500"/>
              </a:spcBef>
              <a:spcAft>
                <a:spcPts val="0"/>
              </a:spcAft>
              <a:buClr>
                <a:schemeClr val="dk1"/>
              </a:buClr>
              <a:buSzPts val="1100"/>
              <a:buFont typeface="Arial"/>
              <a:buNone/>
            </a:pPr>
            <a:r>
              <a:rPr lang="lt-LT" sz="1400" u="sng">
                <a:solidFill>
                  <a:srgbClr val="0097A7"/>
                </a:solidFill>
                <a:hlinkClick r:id="rId3">
                  <a:extLst>
                    <a:ext uri="{A12FA001-AC4F-418D-AE19-62706E023703}">
                      <ahyp:hlinkClr val="tx"/>
                    </a:ext>
                  </a:extLst>
                </a:hlinkClick>
              </a:rPr>
              <a:t>MDN</a:t>
            </a:r>
            <a:r>
              <a:rPr lang="lt-LT" sz="1400"/>
              <a:t>: Object.create() metodu sukuriamas naujas objektas, naudojant esamą objektą kaip naujai sukurto objekto prototipą.</a:t>
            </a:r>
            <a:endParaRPr sz="1400"/>
          </a:p>
          <a:p>
            <a:pPr indent="0" lvl="0" marL="0" rtl="0" algn="l">
              <a:lnSpc>
                <a:spcPct val="100000"/>
              </a:lnSpc>
              <a:spcBef>
                <a:spcPts val="500"/>
              </a:spcBef>
              <a:spcAft>
                <a:spcPts val="0"/>
              </a:spcAft>
              <a:buClr>
                <a:schemeClr val="dk1"/>
              </a:buClr>
              <a:buSzPts val="1100"/>
              <a:buFont typeface="Arial"/>
              <a:buNone/>
            </a:pPr>
            <a:r>
              <a:t/>
            </a:r>
            <a:endParaRPr sz="1400"/>
          </a:p>
          <a:p>
            <a:pPr indent="0" lvl="0" marL="0" rtl="0" algn="l">
              <a:lnSpc>
                <a:spcPct val="100000"/>
              </a:lnSpc>
              <a:spcBef>
                <a:spcPts val="500"/>
              </a:spcBef>
              <a:spcAft>
                <a:spcPts val="0"/>
              </a:spcAft>
              <a:buClr>
                <a:schemeClr val="dk1"/>
              </a:buClr>
              <a:buSzPts val="1100"/>
              <a:buFont typeface="Arial"/>
              <a:buNone/>
            </a:pPr>
            <a:r>
              <a:rPr lang="lt-LT" sz="1400"/>
              <a:t>Norėdami suprasti </a:t>
            </a:r>
            <a:r>
              <a:rPr i="1" lang="lt-LT" sz="1400"/>
              <a:t>Object.create()</a:t>
            </a:r>
            <a:r>
              <a:rPr lang="lt-LT" sz="1400"/>
              <a:t> metodą, atminkite tai, kad jame talpinami du parametrai. Pirmasis parametras yra privalomas objektas, kuris tarnauja kaip sukuriamo naujo objekto prototipas. Antrasis parametras yra pasirenkamas objektas, kuriame yra ypatybės, kurias reikia pridėti prie naujo objekto.</a:t>
            </a:r>
            <a:endParaRPr sz="1400"/>
          </a:p>
          <a:p>
            <a:pPr indent="0" lvl="0" marL="0" marR="139700" rtl="0" algn="l">
              <a:lnSpc>
                <a:spcPct val="150000"/>
              </a:lnSpc>
              <a:spcBef>
                <a:spcPts val="500"/>
              </a:spcBef>
              <a:spcAft>
                <a:spcPts val="500"/>
              </a:spcAft>
              <a:buClr>
                <a:schemeClr val="dk1"/>
              </a:buClr>
              <a:buSzPts val="1100"/>
              <a:buNone/>
            </a:pPr>
            <a:r>
              <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