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EXLshSXoFb5KsdsBzRB8Z9Wwu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154a93db7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d154a93db7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154a93db7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d154a93db7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154a93db7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d154a93db7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154a93db7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d154a93db7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154a93db7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d154a93db7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154a93db7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d154a93db7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ad0fffb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7ad0fffb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154a93db7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d154a93db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ad0fffb7c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7ad0fffb7c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154a93db7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d154a93db7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154a93db7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d154a93db7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154a93db7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d154a93db7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154a93db7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d154a93db7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en-US/docs/Web/JavaScript" TargetMode="External"/><Relationship Id="rId4" Type="http://schemas.openxmlformats.org/officeDocument/2006/relationships/hyperlink" Target="https://developer.mozilla.org/en-US/docs/Learn/JavaScript/First_steps/What_is_JavaScrip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Web/JavaScript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Web/JavaScript/About_JavaScrip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JavaScript sintaksė, stiliaus taisyklės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JavaScript programavimo kalba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lt-LT" sz="1600">
                <a:solidFill>
                  <a:schemeClr val="lt1"/>
                </a:solidFill>
              </a:rPr>
              <a:t>2</a:t>
            </a: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154a93db7_0_5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JavaScript​ ​sintaksė ir gramatika</a:t>
            </a:r>
            <a:endParaRPr sz="2850"/>
          </a:p>
        </p:txBody>
      </p:sp>
      <p:sp>
        <p:nvSpPr>
          <p:cNvPr id="173" name="Google Shape;173;gd154a93db7_0_5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74" name="Google Shape;174;gd154a93db7_0_5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„JavaScript“ vertės (values)</a:t>
            </a:r>
            <a:endParaRPr b="1" sz="1400"/>
          </a:p>
          <a:p>
            <a:pPr indent="0" lvl="0" marL="0" marR="1397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„JavaScript“ sintaksė apibrėžia dviejų tipų vertes: </a:t>
            </a:r>
            <a:r>
              <a:rPr lang="lt-LT" sz="1400" u="sng"/>
              <a:t>fiksuotasias</a:t>
            </a:r>
            <a:r>
              <a:rPr lang="lt-LT" sz="1400"/>
              <a:t> ir </a:t>
            </a:r>
            <a:r>
              <a:rPr lang="lt-LT" sz="1400" u="sng"/>
              <a:t>kintamasias</a:t>
            </a:r>
            <a:r>
              <a:rPr lang="lt-LT" sz="1400"/>
              <a:t> (fixed values and variable values).</a:t>
            </a:r>
            <a:endParaRPr sz="1400"/>
          </a:p>
          <a:p>
            <a:pPr indent="0" lvl="0" marL="0" marR="1397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Fiksuotos vertės yra vadinamos litraliais (</a:t>
            </a:r>
            <a:r>
              <a:rPr b="1" lang="lt-LT" sz="1400"/>
              <a:t>JavaScript Literals</a:t>
            </a:r>
            <a:r>
              <a:rPr lang="lt-LT" sz="1400"/>
              <a:t>). Kintamųjų vertės vadinamos kintamaisiais (</a:t>
            </a:r>
            <a:r>
              <a:rPr b="1" lang="lt-LT" sz="1400"/>
              <a:t>JavaScript Variables</a:t>
            </a:r>
            <a:r>
              <a:rPr lang="lt-LT" sz="1400"/>
              <a:t>).</a:t>
            </a:r>
            <a:endParaRPr sz="1400"/>
          </a:p>
          <a:p>
            <a:pPr indent="0" lvl="0" marL="0" marR="1397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154a93db7_0_5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JavaScript​ ​sintaksė ir gramatika</a:t>
            </a:r>
            <a:endParaRPr sz="2850"/>
          </a:p>
        </p:txBody>
      </p:sp>
      <p:sp>
        <p:nvSpPr>
          <p:cNvPr id="180" name="Google Shape;180;gd154a93db7_0_5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81" name="Google Shape;181;gd154a93db7_0_5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 u="sng"/>
              <a:t>JavaScript Literals (fiksuotos vertės)</a:t>
            </a:r>
            <a:endParaRPr b="1" sz="1400" u="sng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Svarbiausios fiksuotų verčių rašymo taisyklės yra:</a:t>
            </a:r>
            <a:endParaRPr sz="1400"/>
          </a:p>
          <a:p>
            <a:pPr indent="-317500" lvl="0" marL="45720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Skaičiai (numbers) rašomi su dešimtainiais ženklais arba be jų:</a:t>
            </a:r>
            <a:endParaRPr sz="1400"/>
          </a:p>
          <a:p>
            <a:pPr indent="457200" lvl="0" marL="45720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10.50</a:t>
            </a:r>
            <a:endParaRPr i="1" sz="1400"/>
          </a:p>
          <a:p>
            <a:pPr indent="457200" lvl="0" marL="45720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1001		</a:t>
            </a:r>
            <a:r>
              <a:rPr lang="lt-LT" sz="1400"/>
              <a:t>	</a:t>
            </a:r>
            <a:endParaRPr sz="1400"/>
          </a:p>
          <a:p>
            <a:pPr indent="-317500" lvl="0" marL="45720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Tekstas (strings), rašomi dvigubomis arba viengubomis kabutėmis:</a:t>
            </a:r>
            <a:endParaRPr sz="1400"/>
          </a:p>
          <a:p>
            <a:pPr indent="457200" lvl="0" marL="45720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"John Doe"</a:t>
            </a:r>
            <a:endParaRPr i="1" sz="1400"/>
          </a:p>
          <a:p>
            <a:pPr indent="457200" lvl="0" marL="45720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'John Doe'</a:t>
            </a:r>
            <a:endParaRPr i="1" sz="1400"/>
          </a:p>
          <a:p>
            <a:pPr indent="457200" lvl="0" marL="45720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	</a:t>
            </a:r>
            <a:endParaRPr sz="1400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154a93db7_0_6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JavaScript​ ​sintaksė ir gramatika</a:t>
            </a:r>
            <a:endParaRPr sz="2850"/>
          </a:p>
        </p:txBody>
      </p:sp>
      <p:sp>
        <p:nvSpPr>
          <p:cNvPr id="187" name="Google Shape;187;gd154a93db7_0_6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88" name="Google Shape;188;gd154a93db7_0_6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 u="sng"/>
              <a:t>JavaScript Variables (kintamosios vertės)</a:t>
            </a:r>
            <a:endParaRPr b="1" sz="1400" u="sng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Programavime kintamieji naudojami duomenų reikšmėms saugoti.</a:t>
            </a:r>
            <a:endParaRPr sz="1400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„JavaScript“ kintamiesiems deklaruoti naudoja raktinį žodį var (ES6: </a:t>
            </a:r>
            <a:r>
              <a:rPr i="1" lang="lt-LT" sz="1400"/>
              <a:t>let</a:t>
            </a:r>
            <a:r>
              <a:rPr lang="lt-LT" sz="1400"/>
              <a:t> ir </a:t>
            </a:r>
            <a:r>
              <a:rPr i="1" lang="lt-LT" sz="1400"/>
              <a:t>const</a:t>
            </a:r>
            <a:r>
              <a:rPr lang="lt-LT" sz="1400"/>
              <a:t>).</a:t>
            </a:r>
            <a:endParaRPr sz="1400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Lygybės ženklas (=) naudojamas kintamiesiems priskirti reikšmes.</a:t>
            </a:r>
            <a:endParaRPr sz="1400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Šiame pavyzdyje x apibūdinamas kaip kintamasis. Tada x priskiriama (suteikiama) 6 vertė:</a:t>
            </a:r>
            <a:endParaRPr sz="1400"/>
          </a:p>
          <a:p>
            <a:pPr indent="45720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var x ;</a:t>
            </a:r>
            <a:endParaRPr i="1" sz="1400"/>
          </a:p>
          <a:p>
            <a:pPr indent="45720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x = 6;</a:t>
            </a:r>
            <a:endParaRPr i="1" sz="1400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457200" lvl="0" marL="45720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	</a:t>
            </a:r>
            <a:endParaRPr sz="1400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154a93db7_0_7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JavaScript​ ​sintaksė ir gramatika</a:t>
            </a:r>
            <a:endParaRPr sz="2850"/>
          </a:p>
        </p:txBody>
      </p:sp>
      <p:sp>
        <p:nvSpPr>
          <p:cNvPr id="194" name="Google Shape;194;gd154a93db7_0_7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95" name="Google Shape;195;gd154a93db7_0_7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 u="sng"/>
              <a:t>„JavaScript“ operatoriai</a:t>
            </a:r>
            <a:endParaRPr b="1" sz="1400" u="sng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„JavaScript“ naudoja aritmetinius operatorius (+ - * /) reikšmėms apskaičiuoti:</a:t>
            </a:r>
            <a:endParaRPr sz="1400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console.log((5 + 6) * 10) // ir bus gauna 110</a:t>
            </a:r>
            <a:endParaRPr sz="1400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u="sng"/>
              <a:t>SVARBU:</a:t>
            </a:r>
            <a:r>
              <a:rPr lang="lt-LT" sz="1400"/>
              <a:t> „JavaScript“ naudoja priskyrimo operatorių (=), kad priskirtų reikšmes kintamiesiems.</a:t>
            </a:r>
            <a:endParaRPr sz="1400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var x = 10</a:t>
            </a:r>
            <a:endParaRPr sz="1400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457200" lvl="0" marL="45720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	</a:t>
            </a:r>
            <a:endParaRPr sz="1400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154a93db7_0_7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JavaScript​ ​sintaksė ir gramatika</a:t>
            </a:r>
            <a:endParaRPr sz="2850"/>
          </a:p>
        </p:txBody>
      </p:sp>
      <p:sp>
        <p:nvSpPr>
          <p:cNvPr id="201" name="Google Shape;201;gd154a93db7_0_7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02" name="Google Shape;202;gd154a93db7_0_7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 u="sng"/>
              <a:t>„JavaScript“ komentarai</a:t>
            </a:r>
            <a:endParaRPr b="1" sz="1400" u="sng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Kodas po dvigubų brūkšnelių // arba tarp / * ir * / traktuojamas kaip komentaras.</a:t>
            </a:r>
            <a:endParaRPr sz="1400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</a:t>
            </a:r>
            <a:endParaRPr sz="1400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var x = 5; // - Ši dalis bus matoma</a:t>
            </a:r>
            <a:endParaRPr sz="1400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// var x = 6; -  Visas kodas bus nematomas</a:t>
            </a:r>
            <a:endParaRPr sz="1400"/>
          </a:p>
          <a:p>
            <a:pPr indent="0" lvl="0" marL="0" marR="139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 u="sn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154a93db7_0_8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lang="lt-LT" sz="2850"/>
              <a:t>JavaScript​ ​sintaksė ir gramatika (pavyzdžiai)</a:t>
            </a:r>
            <a:endParaRPr sz="2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lang="lt-LT" sz="2850"/>
              <a:t>Responsive Navbar programavimas su dėstytoju (live coding)</a:t>
            </a:r>
            <a:endParaRPr sz="2850"/>
          </a:p>
        </p:txBody>
      </p:sp>
      <p:sp>
        <p:nvSpPr>
          <p:cNvPr id="208" name="Google Shape;208;gd154a93db7_0_8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09" name="Google Shape;209;gd154a93db7_0_8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 u="sng"/>
          </a:p>
        </p:txBody>
      </p:sp>
      <p:pic>
        <p:nvPicPr>
          <p:cNvPr id="210" name="Google Shape;210;gd154a93db7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525" y="2968575"/>
            <a:ext cx="762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/>
              <a:t>JavaScript programavimo kalba</a:t>
            </a:r>
            <a:endParaRPr/>
          </a:p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</a:t>
            </a:r>
            <a:endParaRPr sz="1400"/>
          </a:p>
        </p:txBody>
      </p:sp>
      <p:sp>
        <p:nvSpPr>
          <p:cNvPr id="217" name="Google Shape;217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218" name="Google Shape;218;p7"/>
          <p:cNvSpPr txBox="1"/>
          <p:nvPr>
            <p:ph idx="4" type="body"/>
          </p:nvPr>
        </p:nvSpPr>
        <p:spPr>
          <a:xfrm>
            <a:off x="7503550" y="1821732"/>
            <a:ext cx="42081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https://developer.mozilla.org/en-US/docs/Web/JavaScript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4"/>
              </a:rPr>
              <a:t>https://developer.mozilla.org/en-US/docs/Learn/JavaScript/First_steps/What_is_JavaScript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https://www.freecodecamp.org/news/the-complete-javascript-handbook-f26b2c71719c/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5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JavaScript sintaksė, stiliaus taisyklės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d0fffb7c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Bendra teorija: Front-End+ Back-End (prisiminkime)</a:t>
            </a:r>
            <a:endParaRPr sz="2850"/>
          </a:p>
        </p:txBody>
      </p:sp>
      <p:sp>
        <p:nvSpPr>
          <p:cNvPr id="120" name="Google Shape;120;g7ad0fffb7c_0_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21" name="Google Shape;121;g7ad0fffb7c_0_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  <p:pic>
        <p:nvPicPr>
          <p:cNvPr id="122" name="Google Shape;122;g7ad0fffb7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125" y="2913325"/>
            <a:ext cx="56673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154a93db7_0_8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Front-End - kliento pusės programavimas (prisiminkime)</a:t>
            </a:r>
            <a:endParaRPr sz="2850"/>
          </a:p>
        </p:txBody>
      </p:sp>
      <p:sp>
        <p:nvSpPr>
          <p:cNvPr id="128" name="Google Shape;128;gd154a93db7_0_8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29" name="Google Shape;129;gd154a93db7_0_8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  <p:pic>
        <p:nvPicPr>
          <p:cNvPr id="130" name="Google Shape;130;gd154a93db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125" y="2223600"/>
            <a:ext cx="3591974" cy="449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d0fffb7c_0_9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JavaScript galimybės</a:t>
            </a:r>
            <a:endParaRPr sz="2850"/>
          </a:p>
        </p:txBody>
      </p:sp>
      <p:sp>
        <p:nvSpPr>
          <p:cNvPr id="136" name="Google Shape;136;g7ad0fffb7c_0_9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37" name="Google Shape;137;g7ad0fffb7c_0_9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3F47"/>
              </a:buClr>
              <a:buSzPts val="1500"/>
              <a:buChar char="●"/>
            </a:pPr>
            <a:r>
              <a:rPr lang="lt-LT" sz="1500">
                <a:solidFill>
                  <a:srgbClr val="373F47"/>
                </a:solidFill>
                <a:highlight>
                  <a:srgbClr val="FFFFFF"/>
                </a:highlight>
              </a:rPr>
              <a:t>Paprastas interneto svetaines (Websites);</a:t>
            </a:r>
            <a:endParaRPr sz="1500">
              <a:solidFill>
                <a:srgbClr val="373F47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3F47"/>
              </a:buClr>
              <a:buSzPts val="1500"/>
              <a:buChar char="●"/>
            </a:pPr>
            <a:r>
              <a:rPr lang="lt-LT" sz="1500">
                <a:solidFill>
                  <a:srgbClr val="373F47"/>
                </a:solidFill>
                <a:highlight>
                  <a:srgbClr val="FFFFFF"/>
                </a:highlight>
              </a:rPr>
              <a:t>Sudėtingesnes interneto svetaines (Web &amp; Server Apps);</a:t>
            </a:r>
            <a:endParaRPr sz="1500">
              <a:solidFill>
                <a:srgbClr val="373F47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3F47"/>
              </a:buClr>
              <a:buSzPts val="1500"/>
              <a:buChar char="●"/>
            </a:pPr>
            <a:r>
              <a:rPr lang="lt-LT" sz="1500">
                <a:solidFill>
                  <a:srgbClr val="373F47"/>
                </a:solidFill>
                <a:highlight>
                  <a:srgbClr val="FFFFFF"/>
                </a:highlight>
              </a:rPr>
              <a:t>Mobiliąsias aplikacijas (Mobile Apps);</a:t>
            </a:r>
            <a:endParaRPr sz="1500">
              <a:solidFill>
                <a:srgbClr val="373F47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3F47"/>
              </a:buClr>
              <a:buSzPts val="1500"/>
              <a:buChar char="●"/>
            </a:pPr>
            <a:r>
              <a:rPr lang="lt-LT" sz="1500">
                <a:solidFill>
                  <a:srgbClr val="373F47"/>
                </a:solidFill>
                <a:highlight>
                  <a:srgbClr val="FFFFFF"/>
                </a:highlight>
              </a:rPr>
              <a:t>Žaidimus (Browser games).</a:t>
            </a:r>
            <a:endParaRPr sz="1500">
              <a:solidFill>
                <a:srgbClr val="373F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500">
              <a:solidFill>
                <a:srgbClr val="373F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500">
                <a:solidFill>
                  <a:srgbClr val="373F47"/>
                </a:solidFill>
                <a:highlight>
                  <a:srgbClr val="FFFFFF"/>
                </a:highlight>
              </a:rPr>
              <a:t>Ir kita…!!!</a:t>
            </a:r>
            <a:endParaRPr sz="1500">
              <a:solidFill>
                <a:srgbClr val="373F4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  <p:pic>
        <p:nvPicPr>
          <p:cNvPr id="138" name="Google Shape;138;g7ad0fffb7c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2525" y="4449275"/>
            <a:ext cx="1850600" cy="18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154a93db7_0_2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Kas yra “JavaScript” programavimo kalba?(1)</a:t>
            </a:r>
            <a:endParaRPr sz="2850"/>
          </a:p>
        </p:txBody>
      </p:sp>
      <p:sp>
        <p:nvSpPr>
          <p:cNvPr id="144" name="Google Shape;144;gd154a93db7_0_2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45" name="Google Shape;145;gd154a93db7_0_2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solidFill>
                  <a:srgbClr val="373F47"/>
                </a:solidFill>
                <a:highlight>
                  <a:srgbClr val="FFFFFF"/>
                </a:highlight>
              </a:rPr>
              <a:t>„JavaScript“ (JS) yra lengva, interpretuojama arba „laiku“ sudaryta programavimo kalba, turinti pirmosios klasės funkcijas (first-class functions). Nors ji yra labiausiai žinoma kaip interneto svetainių scenarijų kalba (scripting language), daugelis ne naršyklių aplinkų taip pat ją palaiko (pvz., “Node.js”). “JavaScript” yra prototipų pagrindu (prototype-based) sukurta daugiaparadiminė, vienos gijos, dinamiška kalba, palaikanti objektų, imperatyvų ir deklaratyvų </a:t>
            </a:r>
            <a:br>
              <a:rPr lang="lt-LT" sz="1400">
                <a:solidFill>
                  <a:srgbClr val="373F47"/>
                </a:solidFill>
                <a:highlight>
                  <a:srgbClr val="FFFFFF"/>
                </a:highlight>
              </a:rPr>
            </a:br>
            <a:r>
              <a:rPr lang="lt-LT" sz="1400">
                <a:solidFill>
                  <a:srgbClr val="373F47"/>
                </a:solidFill>
                <a:highlight>
                  <a:srgbClr val="FFFFFF"/>
                </a:highlight>
              </a:rPr>
              <a:t>(pvz., funkcinio programavimo) stilius (supports </a:t>
            </a:r>
            <a:br>
              <a:rPr lang="lt-LT" sz="1400">
                <a:solidFill>
                  <a:srgbClr val="373F47"/>
                </a:solidFill>
                <a:highlight>
                  <a:srgbClr val="FFFFFF"/>
                </a:highlight>
              </a:rPr>
            </a:br>
            <a:r>
              <a:rPr lang="lt-LT" sz="1400">
                <a:solidFill>
                  <a:srgbClr val="373F47"/>
                </a:solidFill>
                <a:highlight>
                  <a:srgbClr val="FFFFFF"/>
                </a:highlight>
              </a:rPr>
              <a:t>object-oriented, imperative, and declarative </a:t>
            </a:r>
            <a:br>
              <a:rPr lang="lt-LT" sz="1400">
                <a:solidFill>
                  <a:srgbClr val="373F47"/>
                </a:solidFill>
                <a:highlight>
                  <a:srgbClr val="FFFFFF"/>
                </a:highlight>
              </a:rPr>
            </a:br>
            <a:r>
              <a:rPr lang="lt-LT" sz="1400">
                <a:solidFill>
                  <a:srgbClr val="373F47"/>
                </a:solidFill>
                <a:highlight>
                  <a:srgbClr val="FFFFFF"/>
                </a:highlight>
              </a:rPr>
              <a:t>(e.g. functional programming) styles).</a:t>
            </a:r>
            <a:endParaRPr sz="1400">
              <a:solidFill>
                <a:srgbClr val="373F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solidFill>
                  <a:srgbClr val="373F47"/>
                </a:solidFill>
                <a:highlight>
                  <a:srgbClr val="FFFFFF"/>
                </a:highlight>
              </a:rPr>
              <a:t>Šaltinis: </a:t>
            </a:r>
            <a:r>
              <a:rPr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</a:t>
            </a:r>
            <a:endParaRPr sz="1400">
              <a:solidFill>
                <a:srgbClr val="373F4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500">
              <a:solidFill>
                <a:srgbClr val="373F47"/>
              </a:solidFill>
              <a:highlight>
                <a:srgbClr val="FFFFFF"/>
              </a:highlight>
            </a:endParaRPr>
          </a:p>
        </p:txBody>
      </p:sp>
      <p:pic>
        <p:nvPicPr>
          <p:cNvPr id="146" name="Google Shape;146;gd154a93db7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2575" y="4366275"/>
            <a:ext cx="2714698" cy="16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154a93db7_0_3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Kas yra “JavaScript” programavimo kalba?(2)</a:t>
            </a:r>
            <a:endParaRPr sz="2850"/>
          </a:p>
        </p:txBody>
      </p:sp>
      <p:sp>
        <p:nvSpPr>
          <p:cNvPr id="152" name="Google Shape;152;gd154a93db7_0_3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53" name="Google Shape;153;gd154a93db7_0_3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>
                <a:solidFill>
                  <a:srgbClr val="373F47"/>
                </a:solidFill>
              </a:rPr>
              <a:t>SVARBU:</a:t>
            </a:r>
            <a:r>
              <a:rPr lang="lt-LT" sz="1400">
                <a:solidFill>
                  <a:srgbClr val="373F47"/>
                </a:solidFill>
              </a:rPr>
              <a:t> </a:t>
            </a:r>
            <a:r>
              <a:rPr lang="lt-LT" sz="1400" u="sng">
                <a:solidFill>
                  <a:srgbClr val="373F47"/>
                </a:solidFill>
              </a:rPr>
              <a:t>“JavaScript” nėra “Java” (arba "Interpreted Java")</a:t>
            </a:r>
            <a:r>
              <a:rPr lang="lt-LT" sz="1400">
                <a:solidFill>
                  <a:srgbClr val="373F47"/>
                </a:solidFill>
              </a:rPr>
              <a:t>. Trumpai tariant, „JavaScript“ yra dinamiška scenarijų (scripting) kalba, palaikanti objekto, paremto prototipu, konstravimą. Pagrindinė sintaksė panaši į “Java” ir “C++”, kad būtų sumažintas naujų sąvokų, reikalingų kalbai išmokti, skaičius. Kalbos konstrukcijos, tokios kaip “</a:t>
            </a:r>
            <a:r>
              <a:rPr i="1" lang="lt-LT" sz="1400">
                <a:solidFill>
                  <a:srgbClr val="373F47"/>
                </a:solidFill>
              </a:rPr>
              <a:t>if statements, for and while loops, and switch and try ... catch blocks</a:t>
            </a:r>
            <a:r>
              <a:rPr lang="lt-LT" sz="1400">
                <a:solidFill>
                  <a:srgbClr val="373F47"/>
                </a:solidFill>
              </a:rPr>
              <a:t>” veikia taip pat, kaip ir šiomis kalbomis (“Java” ir “C++”) (arba beveik taip).</a:t>
            </a:r>
            <a:endParaRPr sz="1400">
              <a:solidFill>
                <a:srgbClr val="373F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373F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373F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373F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solidFill>
                  <a:srgbClr val="373F47"/>
                </a:solidFill>
              </a:rPr>
              <a:t>Šaltinis: </a:t>
            </a:r>
            <a:r>
              <a:rPr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https://developer.mozilla.org/en-US/docs/Web/JavaScript/About_JavaScript</a:t>
            </a:r>
            <a:endParaRPr sz="1400">
              <a:solidFill>
                <a:srgbClr val="373F47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>
              <a:solidFill>
                <a:srgbClr val="373F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373F4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154a93db7_0_3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Trumpa “JavaScript” istorija</a:t>
            </a:r>
            <a:endParaRPr sz="2850"/>
          </a:p>
        </p:txBody>
      </p:sp>
      <p:sp>
        <p:nvSpPr>
          <p:cNvPr id="159" name="Google Shape;159;gd154a93db7_0_3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60" name="Google Shape;160;gd154a93db7_0_3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>
                <a:solidFill>
                  <a:srgbClr val="373F47"/>
                </a:solidFill>
                <a:highlight>
                  <a:srgbClr val="FFFFFF"/>
                </a:highlight>
              </a:rPr>
              <a:t>SVARBU:</a:t>
            </a:r>
            <a:endParaRPr b="1" sz="1400">
              <a:solidFill>
                <a:srgbClr val="373F47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373F47"/>
              </a:buClr>
              <a:buSzPts val="1400"/>
              <a:buChar char="●"/>
            </a:pPr>
            <a:r>
              <a:rPr lang="lt-LT" sz="1400" u="sng">
                <a:solidFill>
                  <a:srgbClr val="373F47"/>
                </a:solidFill>
                <a:highlight>
                  <a:srgbClr val="FFFFFF"/>
                </a:highlight>
              </a:rPr>
              <a:t>1995 m.</a:t>
            </a:r>
            <a:r>
              <a:rPr lang="lt-LT" sz="1400">
                <a:solidFill>
                  <a:srgbClr val="373F47"/>
                </a:solidFill>
                <a:highlight>
                  <a:srgbClr val="FFFFFF"/>
                </a:highlight>
              </a:rPr>
              <a:t> “JavaScript” išrado Brendanas Eichas ( “Netscape 2” buvo pirmoji naršyklė, paleidusi „JavaScript“.).</a:t>
            </a:r>
            <a:endParaRPr sz="1400">
              <a:solidFill>
                <a:srgbClr val="373F47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3F47"/>
              </a:buClr>
              <a:buSzPts val="1400"/>
              <a:buChar char="●"/>
            </a:pPr>
            <a:r>
              <a:rPr lang="lt-LT" sz="1400" u="sng">
                <a:solidFill>
                  <a:srgbClr val="373F47"/>
                </a:solidFill>
                <a:highlight>
                  <a:srgbClr val="FFFFFF"/>
                </a:highlight>
              </a:rPr>
              <a:t>1997 m.</a:t>
            </a:r>
            <a:r>
              <a:rPr lang="lt-LT" sz="1400">
                <a:solidFill>
                  <a:srgbClr val="373F47"/>
                </a:solidFill>
                <a:highlight>
                  <a:srgbClr val="FFFFFF"/>
                </a:highlight>
              </a:rPr>
              <a:t> “JavaScript” tapo ECMA standartu. ECMAScript yra scenarijų (scripting) kalba, kuri veikia „JavaScript“ pagrindu.</a:t>
            </a:r>
            <a:endParaRPr sz="1400">
              <a:solidFill>
                <a:srgbClr val="373F47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3F47"/>
              </a:buClr>
              <a:buSzPts val="1400"/>
              <a:buChar char="●"/>
            </a:pPr>
            <a:r>
              <a:rPr lang="lt-LT" sz="1400">
                <a:solidFill>
                  <a:srgbClr val="373F47"/>
                </a:solidFill>
                <a:highlight>
                  <a:srgbClr val="FFFFFF"/>
                </a:highlight>
              </a:rPr>
              <a:t>Nuo </a:t>
            </a:r>
            <a:r>
              <a:rPr lang="lt-LT" sz="1400" u="sng">
                <a:solidFill>
                  <a:srgbClr val="373F47"/>
                </a:solidFill>
                <a:highlight>
                  <a:srgbClr val="FFFFFF"/>
                </a:highlight>
              </a:rPr>
              <a:t>2015 m.</a:t>
            </a:r>
            <a:r>
              <a:rPr lang="lt-LT" sz="1400">
                <a:solidFill>
                  <a:srgbClr val="373F47"/>
                </a:solidFill>
                <a:highlight>
                  <a:srgbClr val="FFFFFF"/>
                </a:highlight>
              </a:rPr>
              <a:t> “ECMAScript” vadinami metais (ECMAScript 2015).</a:t>
            </a:r>
            <a:endParaRPr sz="1400">
              <a:solidFill>
                <a:srgbClr val="373F47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3F47"/>
              </a:buClr>
              <a:buSzPts val="1400"/>
              <a:buChar char="●"/>
            </a:pPr>
            <a:r>
              <a:rPr lang="lt-LT" sz="1400">
                <a:solidFill>
                  <a:srgbClr val="373F47"/>
                </a:solidFill>
                <a:highlight>
                  <a:srgbClr val="FFFFFF"/>
                </a:highlight>
              </a:rPr>
              <a:t>Dabartinė “ECMAScript” (“ES”) versija yra ECMAScript 2020.</a:t>
            </a:r>
            <a:endParaRPr sz="1400">
              <a:solidFill>
                <a:srgbClr val="373F47"/>
              </a:solidFill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373F4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>
              <a:solidFill>
                <a:srgbClr val="373F4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154a93db7_0_4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“ECMAScript” versijos</a:t>
            </a:r>
            <a:endParaRPr sz="2850"/>
          </a:p>
        </p:txBody>
      </p:sp>
      <p:sp>
        <p:nvSpPr>
          <p:cNvPr id="166" name="Google Shape;166;gd154a93db7_0_44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67" name="Google Shape;167;gd154a93db7_0_44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/>
              <a:t>ECMAScript 1 (1997) - pirmasis leidimas.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/>
              <a:t>ECMAScript 2 (1998) Tik redakciniai pakeitimai.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/>
              <a:t>ECMAScript 3 (1999) pridėtos reguliariosios išraiškos. Pridėta: Regular Expressions, try/catch.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/>
              <a:t>ECMAScript 4 - niekada nebuvo išleistas.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 u="sng"/>
              <a:t>ECMAScript 5 (2009 m.) (ES5)</a:t>
            </a:r>
            <a:r>
              <a:rPr lang="lt-LT" sz="1400"/>
              <a:t> - Pridėta: "strict mode", JSON support, String.trim(), Array.isArray(), Array Iteration Methods;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lt-LT" sz="1400"/>
              <a:t>„ECMAScript 5.1“ (2011) - redakciniai pakeitimai.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 u="sng"/>
              <a:t>“ECMAScript 2015” (ES6)</a:t>
            </a:r>
            <a:r>
              <a:rPr lang="lt-LT" sz="1400"/>
              <a:t> Pridėta: let and const, default parameter values, Array.find(), Array.findIndex();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/>
              <a:t>“ECMAScript 2016” Pridėta: exponential operator (**), Array.prototype.</a:t>
            </a:r>
            <a:r>
              <a:rPr lang="lt-LT" sz="1400"/>
              <a:t>includes</a:t>
            </a:r>
            <a:r>
              <a:rPr lang="lt-LT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/>
              <a:t>“ECMAScript 2017” Pridėta: string padding, new Object properties, Async functions, Shared Memory;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/>
              <a:t>“ECMAScript 2018” Pridėta: rest / spread properties, Asynchronous iteration, Promise.finally(), papildymai RegExp;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/>
              <a:t>“ECMAScript 2019” Pridėta: Array.prototype.sort, kiti minimalūs pakeitimai;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/>
              <a:t>“ECMAScript 2020” Pridėta: BigInt, nullish coalescing operator (??).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>
              <a:solidFill>
                <a:srgbClr val="373F4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