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yNzWMwPJkAb6qt+OciamaC3yR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6068ac3cd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d6068ac3c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6068ac3cd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d6068ac3cd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068ac3cd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d6068ac3cd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6068ac3cd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d6068ac3c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6068ac3cd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d6068ac3c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6068ac3cd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d6068ac3cd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6068ac3cd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d6068ac3cd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6068ac3cd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d6068ac3cd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6068ac3cd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d6068ac3cd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6068ac3cd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d6068ac3cd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6068ac3cd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d6068ac3cd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6068ac3cd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d6068ac3cd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0fffb7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7ad0fffb7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068ac3cd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d6068ac3c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6068ac3cd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d6068ac3c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6068ac3cd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d6068ac3c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6068ac3cd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d6068ac3c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068ac3cd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d6068ac3c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068ac3cd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d6068ac3cd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eveloper.mozilla.org/en-US/docs/Web/JavaScript/Data_structures" TargetMode="External"/><Relationship Id="rId4" Type="http://schemas.openxmlformats.org/officeDocument/2006/relationships/hyperlink" Target="https://www.freecodecamp.org/news/javascript-variables-beginners-guide/" TargetMode="External"/><Relationship Id="rId5" Type="http://schemas.openxmlformats.org/officeDocument/2006/relationships/hyperlink" Target="https://www.freecodecamp.org/news/primitive-vs-reference-data-types-in-javascript/" TargetMode="External"/><Relationship Id="rId6" Type="http://schemas.openxmlformats.org/officeDocument/2006/relationships/hyperlink" Target="https://www.youtube.com/watch?v=9ooYYRLdg_g" TargetMode="External"/><Relationship Id="rId7" Type="http://schemas.openxmlformats.org/officeDocument/2006/relationships/hyperlink" Target="https://www.freecodecamp.org/news/javascript-typeof-how-to-check-the-type-of-a-variable-or-object-in-j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JavaScript k</a:t>
            </a:r>
            <a:r>
              <a:rPr lang="lt-LT" sz="5200"/>
              <a:t>intamieji, duomenų tipai</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JavaScript programavimo kalba</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d6068ac3cd_0_5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173" name="Google Shape;173;gd6068ac3cd_0_5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74" name="Google Shape;174;gd6068ac3cd_0_5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Boolean - reiškia loginį subjektą ir gali turėti dvi reikšmes: true arba false.</a:t>
            </a:r>
            <a:endParaRPr b="1" sz="1400"/>
          </a:p>
          <a:p>
            <a:pPr indent="0" lvl="0" marL="0" rtl="0" algn="l">
              <a:lnSpc>
                <a:spcPct val="115000"/>
              </a:lnSpc>
              <a:spcBef>
                <a:spcPts val="500"/>
              </a:spcBef>
              <a:spcAft>
                <a:spcPts val="0"/>
              </a:spcAft>
              <a:buClr>
                <a:schemeClr val="dk1"/>
              </a:buClr>
              <a:buSzPts val="1100"/>
              <a:buNone/>
            </a:pPr>
            <a:r>
              <a:rPr lang="lt-LT" sz="1400"/>
              <a:t>“Falsy” reikšmė yra vertė, kuri laikoma </a:t>
            </a:r>
            <a:r>
              <a:rPr i="1" lang="lt-LT" sz="1400"/>
              <a:t>false</a:t>
            </a:r>
            <a:r>
              <a:rPr lang="lt-LT" sz="1400"/>
              <a:t>, Boolean kontekste.</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rPr lang="lt-LT" sz="1400"/>
              <a:t>Yra 8 “falsy” vertės:</a:t>
            </a:r>
            <a:endParaRPr sz="1400"/>
          </a:p>
          <a:p>
            <a:pPr indent="0" lvl="0" marL="0" rtl="0" algn="ctr">
              <a:lnSpc>
                <a:spcPct val="115000"/>
              </a:lnSpc>
              <a:spcBef>
                <a:spcPts val="500"/>
              </a:spcBef>
              <a:spcAft>
                <a:spcPts val="0"/>
              </a:spcAft>
              <a:buClr>
                <a:schemeClr val="dk1"/>
              </a:buClr>
              <a:buSzPts val="1100"/>
              <a:buNone/>
            </a:pPr>
            <a:r>
              <a:t/>
            </a:r>
            <a:endParaRPr b="1" sz="1400"/>
          </a:p>
        </p:txBody>
      </p:sp>
      <p:pic>
        <p:nvPicPr>
          <p:cNvPr id="175" name="Google Shape;175;gd6068ac3cd_0_55"/>
          <p:cNvPicPr preferRelativeResize="0"/>
          <p:nvPr/>
        </p:nvPicPr>
        <p:blipFill>
          <a:blip r:embed="rId3">
            <a:alphaModFix/>
          </a:blip>
          <a:stretch>
            <a:fillRect/>
          </a:stretch>
        </p:blipFill>
        <p:spPr>
          <a:xfrm>
            <a:off x="1344875" y="3966747"/>
            <a:ext cx="5734450" cy="2565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6068ac3cd_0_6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181" name="Google Shape;181;gd6068ac3cd_0_6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82" name="Google Shape;182;gd6068ac3cd_0_6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Null - tipas turi tiksliai vieną reikšmę: null.</a:t>
            </a:r>
            <a:endParaRPr b="1" sz="1400"/>
          </a:p>
          <a:p>
            <a:pPr indent="0" lvl="0" marL="0" rtl="0" algn="l">
              <a:lnSpc>
                <a:spcPct val="115000"/>
              </a:lnSpc>
              <a:spcBef>
                <a:spcPts val="1600"/>
              </a:spcBef>
              <a:spcAft>
                <a:spcPts val="0"/>
              </a:spcAft>
              <a:buClr>
                <a:schemeClr val="dk1"/>
              </a:buClr>
              <a:buSzPts val="1100"/>
              <a:buNone/>
            </a:pPr>
            <a:r>
              <a:rPr lang="lt-LT" sz="1400"/>
              <a:t>„JavaScript“ programoje null nėra „nuoroda į neegzistuojantį objektą“ arba „null rodyklė“, kaip kai kuriomis kitomis kalbomis.</a:t>
            </a:r>
            <a:endParaRPr sz="1400"/>
          </a:p>
          <a:p>
            <a:pPr indent="0" lvl="0" marL="0" rtl="0" algn="l">
              <a:lnSpc>
                <a:spcPct val="115000"/>
              </a:lnSpc>
              <a:spcBef>
                <a:spcPts val="1600"/>
              </a:spcBef>
              <a:spcAft>
                <a:spcPts val="0"/>
              </a:spcAft>
              <a:buClr>
                <a:schemeClr val="dk1"/>
              </a:buClr>
              <a:buSzPts val="1100"/>
              <a:buNone/>
            </a:pPr>
            <a:r>
              <a:rPr lang="lt-LT" sz="1400"/>
              <a:t>Tai tik ypatinga reikšmė, reiškianti „nieko“, „tuščią“.</a:t>
            </a:r>
            <a:endParaRPr sz="1400"/>
          </a:p>
          <a:p>
            <a:pPr indent="0" lvl="0" marL="0" rtl="0" algn="l">
              <a:lnSpc>
                <a:spcPct val="115000"/>
              </a:lnSpc>
              <a:spcBef>
                <a:spcPts val="1600"/>
              </a:spcBef>
              <a:spcAft>
                <a:spcPts val="0"/>
              </a:spcAft>
              <a:buClr>
                <a:schemeClr val="dk1"/>
              </a:buClr>
              <a:buSzPts val="1100"/>
              <a:buNone/>
            </a:pPr>
            <a:r>
              <a:rPr lang="lt-LT" sz="1400"/>
              <a:t>Žemiau nurodoma, kad amžius nežinomas arba dėl tam tikrų priežasčių tuščias.</a:t>
            </a:r>
            <a:endParaRPr sz="1400"/>
          </a:p>
          <a:p>
            <a:pPr indent="0" lvl="0" marL="0" rtl="0" algn="l">
              <a:lnSpc>
                <a:spcPct val="115000"/>
              </a:lnSpc>
              <a:spcBef>
                <a:spcPts val="1600"/>
              </a:spcBef>
              <a:spcAft>
                <a:spcPts val="0"/>
              </a:spcAft>
              <a:buClr>
                <a:schemeClr val="dk1"/>
              </a:buClr>
              <a:buSzPts val="1100"/>
              <a:buNone/>
            </a:pPr>
            <a:r>
              <a:rPr i="1" lang="lt-LT" sz="1400"/>
              <a:t>let age = null;</a:t>
            </a:r>
            <a:endParaRPr i="1" sz="1400"/>
          </a:p>
          <a:p>
            <a:pPr indent="0" lvl="0" marL="0" rtl="0" algn="l">
              <a:lnSpc>
                <a:spcPct val="115000"/>
              </a:lnSpc>
              <a:spcBef>
                <a:spcPts val="16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6068ac3cd_0_6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188" name="Google Shape;188;gd6068ac3cd_0_6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89" name="Google Shape;189;gd6068ac3cd_0_6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Undefined reiškia kintamąjį, kuriam vertė nebuvo priskirta arba nenustatyta (“value is not assigned”).</a:t>
            </a:r>
            <a:endParaRPr b="1" sz="1400"/>
          </a:p>
          <a:p>
            <a:pPr indent="0" lvl="0" marL="0" rtl="0" algn="l">
              <a:lnSpc>
                <a:spcPct val="115000"/>
              </a:lnSpc>
              <a:spcBef>
                <a:spcPts val="500"/>
              </a:spcBef>
              <a:spcAft>
                <a:spcPts val="0"/>
              </a:spcAft>
              <a:buClr>
                <a:schemeClr val="dk1"/>
              </a:buClr>
              <a:buSzPts val="1100"/>
              <a:buNone/>
            </a:pPr>
            <a:r>
              <a:t/>
            </a:r>
            <a:endParaRPr b="1" sz="1400"/>
          </a:p>
          <a:p>
            <a:pPr indent="0" lvl="0" marL="0" rtl="0" algn="l">
              <a:lnSpc>
                <a:spcPct val="115000"/>
              </a:lnSpc>
              <a:spcBef>
                <a:spcPts val="500"/>
              </a:spcBef>
              <a:spcAft>
                <a:spcPts val="0"/>
              </a:spcAft>
              <a:buClr>
                <a:schemeClr val="dk1"/>
              </a:buClr>
              <a:buSzPts val="1100"/>
              <a:buNone/>
            </a:pPr>
            <a:r>
              <a:rPr lang="lt-LT" sz="1400"/>
              <a:t>Pvz.: </a:t>
            </a:r>
            <a:endParaRPr sz="1400"/>
          </a:p>
          <a:p>
            <a:pPr indent="0" lvl="0" marL="0" rtl="0" algn="l">
              <a:lnSpc>
                <a:spcPct val="115000"/>
              </a:lnSpc>
              <a:spcBef>
                <a:spcPts val="500"/>
              </a:spcBef>
              <a:spcAft>
                <a:spcPts val="0"/>
              </a:spcAft>
              <a:buClr>
                <a:schemeClr val="dk1"/>
              </a:buClr>
              <a:buSzPts val="1100"/>
              <a:buNone/>
            </a:pPr>
            <a:r>
              <a:rPr i="1" lang="lt-LT" sz="1400"/>
              <a:t>let x;</a:t>
            </a:r>
            <a:endParaRPr i="1" sz="1400"/>
          </a:p>
          <a:p>
            <a:pPr indent="0" lvl="0" marL="0" rtl="0" algn="l">
              <a:lnSpc>
                <a:spcPct val="115000"/>
              </a:lnSpc>
              <a:spcBef>
                <a:spcPts val="500"/>
              </a:spcBef>
              <a:spcAft>
                <a:spcPts val="0"/>
              </a:spcAft>
              <a:buClr>
                <a:schemeClr val="dk1"/>
              </a:buClr>
              <a:buSzPts val="1100"/>
              <a:buNone/>
            </a:pPr>
            <a:r>
              <a:rPr i="1" lang="lt-LT" sz="1400"/>
              <a:t>console.log(x); // matysime "undefined"</a:t>
            </a:r>
            <a:endParaRPr i="1" sz="1400"/>
          </a:p>
          <a:p>
            <a:pPr indent="0" lvl="0" marL="0" rtl="0" algn="l">
              <a:lnSpc>
                <a:spcPct val="115000"/>
              </a:lnSpc>
              <a:spcBef>
                <a:spcPts val="500"/>
              </a:spcBef>
              <a:spcAft>
                <a:spcPts val="0"/>
              </a:spcAft>
              <a:buClr>
                <a:schemeClr val="dk1"/>
              </a:buClr>
              <a:buSzPts val="1100"/>
              <a:buNone/>
            </a:pPr>
            <a:r>
              <a:t/>
            </a:r>
            <a:endParaRPr i="1" sz="1400"/>
          </a:p>
          <a:p>
            <a:pPr indent="0" lvl="0" marL="0" rtl="0" algn="l">
              <a:lnSpc>
                <a:spcPct val="115000"/>
              </a:lnSpc>
              <a:spcBef>
                <a:spcPts val="500"/>
              </a:spcBef>
              <a:spcAft>
                <a:spcPts val="0"/>
              </a:spcAft>
              <a:buClr>
                <a:schemeClr val="dk1"/>
              </a:buClr>
              <a:buSzPts val="1100"/>
              <a:buNone/>
            </a:pPr>
            <a:r>
              <a:rPr i="1" lang="lt-LT" sz="1400"/>
              <a:t>let y = 123;</a:t>
            </a:r>
            <a:endParaRPr i="1" sz="1400"/>
          </a:p>
          <a:p>
            <a:pPr indent="0" lvl="0" marL="0" rtl="0" algn="l">
              <a:lnSpc>
                <a:spcPct val="115000"/>
              </a:lnSpc>
              <a:spcBef>
                <a:spcPts val="500"/>
              </a:spcBef>
              <a:spcAft>
                <a:spcPts val="0"/>
              </a:spcAft>
              <a:buClr>
                <a:schemeClr val="dk1"/>
              </a:buClr>
              <a:buSzPts val="1100"/>
              <a:buNone/>
            </a:pPr>
            <a:r>
              <a:rPr i="1" lang="lt-LT" sz="1400"/>
              <a:t>y = undefined;</a:t>
            </a:r>
            <a:endParaRPr i="1" sz="1400"/>
          </a:p>
          <a:p>
            <a:pPr indent="0" lvl="0" marL="0" rtl="0" algn="l">
              <a:lnSpc>
                <a:spcPct val="115000"/>
              </a:lnSpc>
              <a:spcBef>
                <a:spcPts val="500"/>
              </a:spcBef>
              <a:spcAft>
                <a:spcPts val="0"/>
              </a:spcAft>
              <a:buClr>
                <a:schemeClr val="dk1"/>
              </a:buClr>
              <a:buSzPts val="1100"/>
              <a:buNone/>
            </a:pPr>
            <a:r>
              <a:rPr i="1" lang="lt-LT" sz="1400"/>
              <a:t>alert(y); // "undefined"</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500"/>
              </a:spcBef>
              <a:spcAft>
                <a:spcPts val="0"/>
              </a:spcAft>
              <a:buClr>
                <a:schemeClr val="dk1"/>
              </a:buClr>
              <a:buSzPts val="1100"/>
              <a:buNone/>
            </a:pPr>
            <a:r>
              <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6068ac3cd_0_7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195" name="Google Shape;195;gd6068ac3cd_0_7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96" name="Google Shape;196;gd6068ac3cd_0_7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Number. </a:t>
            </a:r>
            <a:endParaRPr b="1" sz="1400"/>
          </a:p>
          <a:p>
            <a:pPr indent="0" lvl="0" marL="0" rtl="0" algn="l">
              <a:spcBef>
                <a:spcPts val="500"/>
              </a:spcBef>
              <a:spcAft>
                <a:spcPts val="0"/>
              </a:spcAft>
              <a:buClr>
                <a:schemeClr val="dk1"/>
              </a:buClr>
              <a:buSzPts val="1100"/>
              <a:buNone/>
            </a:pPr>
            <a:r>
              <a:rPr b="1" lang="lt-LT" sz="1400"/>
              <a:t>Naujausias “ECMAScript” standartas pateikia du skaičių tipus: “Number” ir “BigInt”.</a:t>
            </a:r>
            <a:endParaRPr b="1" sz="1400"/>
          </a:p>
          <a:p>
            <a:pPr indent="0" lvl="0" marL="0" rtl="0" algn="l">
              <a:spcBef>
                <a:spcPts val="500"/>
              </a:spcBef>
              <a:spcAft>
                <a:spcPts val="0"/>
              </a:spcAft>
              <a:buClr>
                <a:schemeClr val="dk1"/>
              </a:buClr>
              <a:buSzPts val="1100"/>
              <a:buNone/>
            </a:pPr>
            <a:r>
              <a:t/>
            </a:r>
            <a:endParaRPr b="1" sz="1400"/>
          </a:p>
          <a:p>
            <a:pPr indent="0" lvl="0" marL="0" rtl="0" algn="l">
              <a:spcBef>
                <a:spcPts val="500"/>
              </a:spcBef>
              <a:spcAft>
                <a:spcPts val="0"/>
              </a:spcAft>
              <a:buClr>
                <a:schemeClr val="dk1"/>
              </a:buClr>
              <a:buSzPts val="1100"/>
              <a:buNone/>
            </a:pPr>
            <a:r>
              <a:rPr b="1" lang="lt-LT" sz="1400"/>
              <a:t>Number tipas žymi tiek sveikus, tiek skaičius su kableliu.</a:t>
            </a:r>
            <a:endParaRPr b="1" sz="1400"/>
          </a:p>
          <a:p>
            <a:pPr indent="0" lvl="0" marL="0" rtl="0" algn="l">
              <a:spcBef>
                <a:spcPts val="500"/>
              </a:spcBef>
              <a:spcAft>
                <a:spcPts val="0"/>
              </a:spcAft>
              <a:buClr>
                <a:schemeClr val="dk1"/>
              </a:buClr>
              <a:buSzPts val="1100"/>
              <a:buNone/>
            </a:pPr>
            <a:r>
              <a:rPr lang="lt-LT" sz="1400"/>
              <a:t>Yra daugybė operacijų, susijusių su Number, pvz. *, / , +, - ir pan.</a:t>
            </a:r>
            <a:endParaRPr sz="1400"/>
          </a:p>
          <a:p>
            <a:pPr indent="0" lvl="0" marL="0" rtl="0" algn="l">
              <a:spcBef>
                <a:spcPts val="500"/>
              </a:spcBef>
              <a:spcAft>
                <a:spcPts val="0"/>
              </a:spcAft>
              <a:buClr>
                <a:schemeClr val="dk1"/>
              </a:buClr>
              <a:buSzPts val="1100"/>
              <a:buNone/>
            </a:pPr>
            <a:r>
              <a:rPr lang="lt-LT" sz="1400"/>
              <a:t>Be įprastų skaičių, yra ir vadinamųjų „specialiųjų skaitinių verčių“, kurios taip pat priklauso šiam duomenų tipui: “Infinity”, “-Infinity” ir “NaN”.</a:t>
            </a:r>
            <a:endParaRPr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Pvz.:</a:t>
            </a:r>
            <a:endParaRPr sz="1400"/>
          </a:p>
          <a:p>
            <a:pPr indent="0" lvl="0" marL="0" rtl="0" algn="l">
              <a:spcBef>
                <a:spcPts val="500"/>
              </a:spcBef>
              <a:spcAft>
                <a:spcPts val="0"/>
              </a:spcAft>
              <a:buClr>
                <a:schemeClr val="dk1"/>
              </a:buClr>
              <a:buSzPts val="1100"/>
              <a:buNone/>
            </a:pPr>
            <a:r>
              <a:rPr i="1" lang="lt-LT" sz="1400"/>
              <a:t>let n = 123;</a:t>
            </a:r>
            <a:endParaRPr i="1" sz="1400"/>
          </a:p>
          <a:p>
            <a:pPr indent="0" lvl="0" marL="0" rtl="0" algn="l">
              <a:spcBef>
                <a:spcPts val="500"/>
              </a:spcBef>
              <a:spcAft>
                <a:spcPts val="0"/>
              </a:spcAft>
              <a:buClr>
                <a:schemeClr val="dk1"/>
              </a:buClr>
              <a:buSzPts val="1100"/>
              <a:buNone/>
            </a:pPr>
            <a:r>
              <a:rPr i="1" lang="lt-LT" sz="1400"/>
              <a:t>n = 12.345;</a:t>
            </a:r>
            <a:endParaRPr i="1"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500"/>
              </a:spcBef>
              <a:spcAft>
                <a:spcPts val="0"/>
              </a:spcAft>
              <a:buClr>
                <a:schemeClr val="dk1"/>
              </a:buClr>
              <a:buSzPts val="1100"/>
              <a:buNone/>
            </a:pPr>
            <a:r>
              <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6068ac3cd_0_8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02" name="Google Shape;202;gd6068ac3cd_0_8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03" name="Google Shape;203;gd6068ac3cd_0_8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300"/>
              <a:t>BigInt - Naujausias “ECMAScript” standartas pateikia du skaičių tipus: “Number” ir “BigInt”.</a:t>
            </a:r>
            <a:endParaRPr b="1" sz="1300"/>
          </a:p>
          <a:p>
            <a:pPr indent="0" lvl="0" marL="0" rtl="0" algn="l">
              <a:lnSpc>
                <a:spcPct val="115000"/>
              </a:lnSpc>
              <a:spcBef>
                <a:spcPts val="1600"/>
              </a:spcBef>
              <a:spcAft>
                <a:spcPts val="0"/>
              </a:spcAft>
              <a:buClr>
                <a:schemeClr val="dk1"/>
              </a:buClr>
              <a:buSzPts val="1100"/>
              <a:buNone/>
            </a:pPr>
            <a:r>
              <a:rPr lang="lt-LT" sz="1300"/>
              <a:t>“JavaScript” programoje „Number“ tipas negali parodyti sveikųjų skaičių, didesnių nei 2</a:t>
            </a:r>
            <a:r>
              <a:rPr baseline="30000" lang="lt-LT" sz="1300"/>
              <a:t>53</a:t>
            </a:r>
            <a:r>
              <a:rPr lang="lt-LT" sz="1300"/>
              <a:t> (arba mažesnių nei -2</a:t>
            </a:r>
            <a:r>
              <a:rPr baseline="30000" lang="lt-LT" sz="1300"/>
              <a:t>53</a:t>
            </a:r>
            <a:r>
              <a:rPr lang="lt-LT" sz="1300"/>
              <a:t>, jei neigiama), tai yra techninis apribojimas, kurį sukelia jų vidinis atvaizdavimas. </a:t>
            </a:r>
            <a:endParaRPr sz="1300"/>
          </a:p>
          <a:p>
            <a:pPr indent="0" lvl="0" marL="0" rtl="0" algn="l">
              <a:lnSpc>
                <a:spcPct val="115000"/>
              </a:lnSpc>
              <a:spcBef>
                <a:spcPts val="1600"/>
              </a:spcBef>
              <a:spcAft>
                <a:spcPts val="0"/>
              </a:spcAft>
              <a:buClr>
                <a:schemeClr val="dk1"/>
              </a:buClr>
              <a:buSzPts val="1100"/>
              <a:buNone/>
            </a:pPr>
            <a:r>
              <a:rPr lang="lt-LT" sz="1300"/>
              <a:t>Neseniai „BigInt“ tipas buvo pridėtas prie kalbos, kad būtų galima parodyti savavališko ilgio skaičius.</a:t>
            </a:r>
            <a:endParaRPr sz="1300"/>
          </a:p>
          <a:p>
            <a:pPr indent="0" lvl="0" marL="0" rtl="0" algn="l">
              <a:lnSpc>
                <a:spcPct val="115000"/>
              </a:lnSpc>
              <a:spcBef>
                <a:spcPts val="1600"/>
              </a:spcBef>
              <a:spcAft>
                <a:spcPts val="0"/>
              </a:spcAft>
              <a:buClr>
                <a:schemeClr val="dk1"/>
              </a:buClr>
              <a:buSzPts val="1100"/>
              <a:buNone/>
            </a:pPr>
            <a:r>
              <a:rPr lang="lt-LT" sz="1300"/>
              <a:t>„BigInt“ yra sukurtas pridedant n prie sveikojo skaičiaus žodžio pabaigos:</a:t>
            </a:r>
            <a:endParaRPr sz="1300"/>
          </a:p>
          <a:p>
            <a:pPr indent="0" lvl="0" marL="0" rtl="0" algn="l">
              <a:lnSpc>
                <a:spcPct val="115000"/>
              </a:lnSpc>
              <a:spcBef>
                <a:spcPts val="1600"/>
              </a:spcBef>
              <a:spcAft>
                <a:spcPts val="0"/>
              </a:spcAft>
              <a:buClr>
                <a:schemeClr val="dk1"/>
              </a:buClr>
              <a:buSzPts val="1100"/>
              <a:buNone/>
            </a:pPr>
            <a:r>
              <a:rPr i="1" lang="lt-LT" sz="1300"/>
              <a:t>const bigInt = 1234567890123456789012345678901234567890n</a:t>
            </a:r>
            <a:endParaRPr sz="13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6068ac3cd_0_8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09" name="Google Shape;209;gd6068ac3cd_0_8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10" name="Google Shape;210;gd6068ac3cd_0_8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String - reprezentuoja tekstą ir apklijuota kabutėmis (“”, ‘’ arba ``).</a:t>
            </a:r>
            <a:endParaRPr b="1" sz="1400"/>
          </a:p>
          <a:p>
            <a:pPr indent="0" lvl="0" marL="0" rtl="0" algn="l">
              <a:lnSpc>
                <a:spcPct val="115000"/>
              </a:lnSpc>
              <a:spcBef>
                <a:spcPts val="1600"/>
              </a:spcBef>
              <a:spcAft>
                <a:spcPts val="0"/>
              </a:spcAft>
              <a:buClr>
                <a:schemeClr val="dk1"/>
              </a:buClr>
              <a:buSzPts val="1100"/>
              <a:buNone/>
            </a:pPr>
            <a:r>
              <a:rPr lang="lt-LT" sz="1400"/>
              <a:t>“JavaScript”, turi 3 tipų kabutes:</a:t>
            </a:r>
            <a:endParaRPr sz="1400"/>
          </a:p>
          <a:p>
            <a:pPr indent="0" lvl="0" marL="0" rtl="0" algn="l">
              <a:lnSpc>
                <a:spcPct val="115000"/>
              </a:lnSpc>
              <a:spcBef>
                <a:spcPts val="1600"/>
              </a:spcBef>
              <a:spcAft>
                <a:spcPts val="0"/>
              </a:spcAft>
              <a:buClr>
                <a:schemeClr val="dk1"/>
              </a:buClr>
              <a:buSzPts val="1100"/>
              <a:buNone/>
            </a:pPr>
            <a:r>
              <a:rPr lang="lt-LT" sz="1400"/>
              <a:t>Dvigubos kabutės: “Sveiki”.</a:t>
            </a:r>
            <a:endParaRPr sz="1400"/>
          </a:p>
          <a:p>
            <a:pPr indent="0" lvl="0" marL="0" rtl="0" algn="l">
              <a:lnSpc>
                <a:spcPct val="115000"/>
              </a:lnSpc>
              <a:spcBef>
                <a:spcPts val="1600"/>
              </a:spcBef>
              <a:spcAft>
                <a:spcPts val="0"/>
              </a:spcAft>
              <a:buClr>
                <a:schemeClr val="dk1"/>
              </a:buClr>
              <a:buSzPts val="1100"/>
              <a:buNone/>
            </a:pPr>
            <a:r>
              <a:rPr lang="lt-LT" sz="1400"/>
              <a:t>Viengubos kabutės: ‘Sveiki’.</a:t>
            </a:r>
            <a:endParaRPr sz="1400"/>
          </a:p>
          <a:p>
            <a:pPr indent="0" lvl="0" marL="0" rtl="0" algn="l">
              <a:lnSpc>
                <a:spcPct val="115000"/>
              </a:lnSpc>
              <a:spcBef>
                <a:spcPts val="1600"/>
              </a:spcBef>
              <a:spcAft>
                <a:spcPts val="0"/>
              </a:spcAft>
              <a:buClr>
                <a:schemeClr val="dk1"/>
              </a:buClr>
              <a:buSzPts val="1100"/>
              <a:buNone/>
            </a:pPr>
            <a:r>
              <a:rPr lang="lt-LT" sz="1400"/>
              <a:t>Atgalinės kabutės: `Sveiki`.</a:t>
            </a:r>
            <a:endParaRPr sz="1400"/>
          </a:p>
          <a:p>
            <a:pPr indent="0" lvl="0" marL="0" rtl="0" algn="l">
              <a:lnSpc>
                <a:spcPct val="115000"/>
              </a:lnSpc>
              <a:spcBef>
                <a:spcPts val="1600"/>
              </a:spcBef>
              <a:spcAft>
                <a:spcPts val="0"/>
              </a:spcAft>
              <a:buClr>
                <a:schemeClr val="dk1"/>
              </a:buClr>
              <a:buSzPts val="1100"/>
              <a:buNone/>
            </a:pPr>
            <a:r>
              <a:rPr lang="lt-LT" sz="1400"/>
              <a:t>Pvz.:</a:t>
            </a:r>
            <a:endParaRPr sz="1400"/>
          </a:p>
          <a:p>
            <a:pPr indent="0" lvl="0" marL="0" rtl="0" algn="l">
              <a:lnSpc>
                <a:spcPct val="115000"/>
              </a:lnSpc>
              <a:spcBef>
                <a:spcPts val="1600"/>
              </a:spcBef>
              <a:spcAft>
                <a:spcPts val="0"/>
              </a:spcAft>
              <a:buClr>
                <a:schemeClr val="dk1"/>
              </a:buClr>
              <a:buSzPts val="1100"/>
              <a:buNone/>
            </a:pPr>
            <a:r>
              <a:rPr i="1" lang="lt-LT" sz="1400"/>
              <a:t>let str = "Hello“;</a:t>
            </a:r>
            <a:endParaRPr i="1" sz="1400"/>
          </a:p>
          <a:p>
            <a:pPr indent="0" lvl="0" marL="0" rtl="0" algn="l">
              <a:lnSpc>
                <a:spcPct val="115000"/>
              </a:lnSpc>
              <a:spcBef>
                <a:spcPts val="1600"/>
              </a:spcBef>
              <a:spcAft>
                <a:spcPts val="0"/>
              </a:spcAft>
              <a:buClr>
                <a:schemeClr val="dk1"/>
              </a:buClr>
              <a:buSzPts val="1100"/>
              <a:buNone/>
            </a:pPr>
            <a:r>
              <a:rPr i="1" lang="lt-LT" sz="1400"/>
              <a:t>let str2 = 'Single quotes are ok too';</a:t>
            </a:r>
            <a:endParaRPr i="1" sz="1400"/>
          </a:p>
          <a:p>
            <a:pPr indent="0" lvl="0" marL="0" rtl="0" algn="l">
              <a:lnSpc>
                <a:spcPct val="115000"/>
              </a:lnSpc>
              <a:spcBef>
                <a:spcPts val="1600"/>
              </a:spcBef>
              <a:spcAft>
                <a:spcPts val="0"/>
              </a:spcAft>
              <a:buClr>
                <a:schemeClr val="dk1"/>
              </a:buClr>
              <a:buSzPts val="1100"/>
              <a:buNone/>
            </a:pPr>
            <a:r>
              <a:rPr i="1" lang="lt-LT" sz="1400"/>
              <a:t>let phrase = `can embed another ${name}`;</a:t>
            </a:r>
            <a:endParaRPr i="1" sz="1400"/>
          </a:p>
          <a:p>
            <a:pPr indent="0" lvl="0" marL="0" rtl="0" algn="l">
              <a:lnSpc>
                <a:spcPct val="115000"/>
              </a:lnSpc>
              <a:spcBef>
                <a:spcPts val="16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6068ac3cd_0_9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16" name="Google Shape;216;gd6068ac3cd_0_9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17" name="Google Shape;217;gd6068ac3cd_0_9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Symbol - yra naujovė JavaScript kalboje ir atsirado, kartu su “ECMAScript 2015”. Symbol yra unikali ir nekintanti primityvi vertė, kuri gali būti naudojama kaip objekto savybės raktas. Kai kuriose programavimo kalbose Symbol vadinami „atoms“.</a:t>
            </a:r>
            <a:endParaRPr b="1" sz="1400"/>
          </a:p>
          <a:p>
            <a:pPr indent="0" lvl="0" marL="0" rtl="0" algn="l">
              <a:lnSpc>
                <a:spcPct val="115000"/>
              </a:lnSpc>
              <a:spcBef>
                <a:spcPts val="1600"/>
              </a:spcBef>
              <a:spcAft>
                <a:spcPts val="0"/>
              </a:spcAft>
              <a:buClr>
                <a:schemeClr val="dk1"/>
              </a:buClr>
              <a:buSzPts val="1100"/>
              <a:buNone/>
            </a:pPr>
            <a:r>
              <a:rPr lang="lt-LT" sz="1400"/>
              <a:t>Pvz.: </a:t>
            </a:r>
            <a:endParaRPr sz="1400"/>
          </a:p>
          <a:p>
            <a:pPr indent="0" lvl="0" marL="0" rtl="0" algn="l">
              <a:lnSpc>
                <a:spcPct val="115000"/>
              </a:lnSpc>
              <a:spcBef>
                <a:spcPts val="1600"/>
              </a:spcBef>
              <a:spcAft>
                <a:spcPts val="0"/>
              </a:spcAft>
              <a:buClr>
                <a:schemeClr val="dk1"/>
              </a:buClr>
              <a:buSzPts val="1100"/>
              <a:buNone/>
            </a:pPr>
            <a:r>
              <a:rPr i="1" lang="lt-LT" sz="1400"/>
              <a:t>let sym = Symbol('foo') </a:t>
            </a:r>
            <a:endParaRPr i="1" sz="1400"/>
          </a:p>
          <a:p>
            <a:pPr indent="0" lvl="0" marL="0" rtl="0" algn="l">
              <a:lnSpc>
                <a:spcPct val="115000"/>
              </a:lnSpc>
              <a:spcBef>
                <a:spcPts val="1600"/>
              </a:spcBef>
              <a:spcAft>
                <a:spcPts val="0"/>
              </a:spcAft>
              <a:buClr>
                <a:schemeClr val="dk1"/>
              </a:buClr>
              <a:buSzPts val="1100"/>
              <a:buNone/>
            </a:pPr>
            <a:r>
              <a:rPr i="1" lang="lt-LT" sz="1400"/>
              <a:t>typeof sym // "symbol"</a:t>
            </a:r>
            <a:endParaRPr i="1" sz="1400"/>
          </a:p>
          <a:p>
            <a:pPr indent="0" lvl="0" marL="0" rtl="0" algn="l">
              <a:lnSpc>
                <a:spcPct val="115000"/>
              </a:lnSpc>
              <a:spcBef>
                <a:spcPts val="1600"/>
              </a:spcBef>
              <a:spcAft>
                <a:spcPts val="0"/>
              </a:spcAft>
              <a:buClr>
                <a:schemeClr val="dk1"/>
              </a:buClr>
              <a:buSzPts val="1100"/>
              <a:buNone/>
            </a:pPr>
            <a:r>
              <a:t/>
            </a:r>
            <a:endParaRPr i="1" sz="1400"/>
          </a:p>
          <a:p>
            <a:pPr indent="0" lvl="0" marL="0" rtl="0" algn="l">
              <a:lnSpc>
                <a:spcPct val="115000"/>
              </a:lnSpc>
              <a:spcBef>
                <a:spcPts val="16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6068ac3cd_0_9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23" name="Google Shape;223;gd6068ac3cd_0_9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24" name="Google Shape;224;gd6068ac3cd_0_9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Trumpai: Objects (1 dalis) - yra naudojami kaupti įvairių duomenų ir sudėtingesnių subjektų rinkinius. </a:t>
            </a:r>
            <a:r>
              <a:rPr lang="lt-LT" sz="1400"/>
              <a:t>“JavaScript” kalboje objektai užima beveik visus kalbos aspektus. JUOS SUPRASTI YRA LABAI SVARBU.</a:t>
            </a:r>
            <a:endParaRPr sz="1400"/>
          </a:p>
          <a:p>
            <a:pPr indent="0" lvl="0" marL="0" rtl="0" algn="l">
              <a:lnSpc>
                <a:spcPct val="115000"/>
              </a:lnSpc>
              <a:spcBef>
                <a:spcPts val="1600"/>
              </a:spcBef>
              <a:spcAft>
                <a:spcPts val="0"/>
              </a:spcAft>
              <a:buClr>
                <a:schemeClr val="dk1"/>
              </a:buClr>
              <a:buSzPts val="1100"/>
              <a:buNone/>
            </a:pPr>
            <a:r>
              <a:rPr lang="lt-LT" sz="1400"/>
              <a:t>“Object: galima sukurti su skliausteliais {…} su pasirinktiniu savybių sąrašu. Nuosavybė yra pora Key: value“, kur Key yra eilutė (dar vadinama „nuosavybės pavadinimu“), o value gali būti bet kokia jo vertė.</a:t>
            </a:r>
            <a:endParaRPr sz="1400"/>
          </a:p>
          <a:p>
            <a:pPr indent="0" lvl="0" marL="0" rtl="0" algn="l">
              <a:lnSpc>
                <a:spcPct val="115000"/>
              </a:lnSpc>
              <a:spcBef>
                <a:spcPts val="1600"/>
              </a:spcBef>
              <a:spcAft>
                <a:spcPts val="0"/>
              </a:spcAft>
              <a:buClr>
                <a:schemeClr val="dk1"/>
              </a:buClr>
              <a:buSzPts val="1100"/>
              <a:buNone/>
            </a:pPr>
            <a:r>
              <a:rPr lang="lt-LT" sz="1400"/>
              <a:t>Pvz. :</a:t>
            </a:r>
            <a:endParaRPr sz="1400"/>
          </a:p>
          <a:p>
            <a:pPr indent="0" lvl="0" marL="0" rtl="0" algn="l">
              <a:lnSpc>
                <a:spcPct val="115000"/>
              </a:lnSpc>
              <a:spcBef>
                <a:spcPts val="1600"/>
              </a:spcBef>
              <a:spcAft>
                <a:spcPts val="0"/>
              </a:spcAft>
              <a:buClr>
                <a:schemeClr val="dk1"/>
              </a:buClr>
              <a:buSzPts val="1100"/>
              <a:buNone/>
            </a:pPr>
            <a:r>
              <a:rPr i="1" lang="lt-LT" sz="1400"/>
              <a:t>let user = new Object(); // "object constructor" sintaksė</a:t>
            </a:r>
            <a:endParaRPr i="1" sz="1400"/>
          </a:p>
          <a:p>
            <a:pPr indent="0" lvl="0" marL="0" rtl="0" algn="l">
              <a:lnSpc>
                <a:spcPct val="115000"/>
              </a:lnSpc>
              <a:spcBef>
                <a:spcPts val="1600"/>
              </a:spcBef>
              <a:spcAft>
                <a:spcPts val="0"/>
              </a:spcAft>
              <a:buClr>
                <a:schemeClr val="dk1"/>
              </a:buClr>
              <a:buSzPts val="1100"/>
              <a:buNone/>
            </a:pPr>
            <a:r>
              <a:rPr i="1" lang="lt-LT" sz="1400"/>
              <a:t>let user = {};  // "object literal" sintaksė - DAŽNIAUSIAI NAUDOJAMA</a:t>
            </a:r>
            <a:endParaRPr i="1" sz="1400"/>
          </a:p>
          <a:p>
            <a:pPr indent="0" lvl="0" marL="0" rtl="0" algn="l">
              <a:lnSpc>
                <a:spcPct val="115000"/>
              </a:lnSpc>
              <a:spcBef>
                <a:spcPts val="1600"/>
              </a:spcBef>
              <a:spcAft>
                <a:spcPts val="0"/>
              </a:spcAft>
              <a:buClr>
                <a:schemeClr val="dk1"/>
              </a:buClr>
              <a:buSzPts val="1100"/>
              <a:buNone/>
            </a:pPr>
            <a:r>
              <a:t/>
            </a:r>
            <a:endParaRPr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d6068ac3cd_0_10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30" name="Google Shape;230;gd6068ac3cd_0_10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31" name="Google Shape;231;gd6068ac3cd_0_10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Trumpai: Objects (2 dalis) - Object literal savybes galime iškart sudėti į {...} kaip „key: value“ poras.</a:t>
            </a:r>
            <a:endParaRPr b="1" sz="1400"/>
          </a:p>
          <a:p>
            <a:pPr indent="0" lvl="0" marL="0" rtl="0" algn="l">
              <a:lnSpc>
                <a:spcPct val="115000"/>
              </a:lnSpc>
              <a:spcBef>
                <a:spcPts val="500"/>
              </a:spcBef>
              <a:spcAft>
                <a:spcPts val="0"/>
              </a:spcAft>
              <a:buClr>
                <a:schemeClr val="dk1"/>
              </a:buClr>
              <a:buSzPts val="1100"/>
              <a:buNone/>
            </a:pPr>
            <a:r>
              <a:rPr lang="lt-LT" sz="1400"/>
              <a:t>Pvz.:</a:t>
            </a:r>
            <a:endParaRPr sz="1400"/>
          </a:p>
          <a:p>
            <a:pPr indent="0" lvl="0" marL="0" rtl="0" algn="l">
              <a:lnSpc>
                <a:spcPct val="115000"/>
              </a:lnSpc>
              <a:spcBef>
                <a:spcPts val="500"/>
              </a:spcBef>
              <a:spcAft>
                <a:spcPts val="0"/>
              </a:spcAft>
              <a:buClr>
                <a:schemeClr val="dk1"/>
              </a:buClr>
              <a:buSzPts val="1100"/>
              <a:buNone/>
            </a:pPr>
            <a:r>
              <a:rPr i="1" lang="lt-LT" sz="1400"/>
              <a:t>let user = {     // objektas</a:t>
            </a:r>
            <a:endParaRPr i="1" sz="1400"/>
          </a:p>
          <a:p>
            <a:pPr indent="0" lvl="0" marL="0" rtl="0" algn="l">
              <a:lnSpc>
                <a:spcPct val="115000"/>
              </a:lnSpc>
              <a:spcBef>
                <a:spcPts val="500"/>
              </a:spcBef>
              <a:spcAft>
                <a:spcPts val="0"/>
              </a:spcAft>
              <a:buClr>
                <a:schemeClr val="dk1"/>
              </a:buClr>
              <a:buSzPts val="1100"/>
              <a:buNone/>
            </a:pPr>
            <a:r>
              <a:rPr i="1" lang="lt-LT" sz="1400"/>
              <a:t>  name: "John",  // key "name" value "John"</a:t>
            </a:r>
            <a:endParaRPr i="1" sz="1400"/>
          </a:p>
          <a:p>
            <a:pPr indent="0" lvl="0" marL="0" rtl="0" algn="l">
              <a:lnSpc>
                <a:spcPct val="115000"/>
              </a:lnSpc>
              <a:spcBef>
                <a:spcPts val="500"/>
              </a:spcBef>
              <a:spcAft>
                <a:spcPts val="0"/>
              </a:spcAft>
              <a:buClr>
                <a:schemeClr val="dk1"/>
              </a:buClr>
              <a:buSzPts val="1100"/>
              <a:buNone/>
            </a:pPr>
            <a:r>
              <a:rPr i="1" lang="lt-LT" sz="1400"/>
              <a:t>  age: 30,       // key "age" value 30</a:t>
            </a:r>
            <a:endParaRPr i="1" sz="1400"/>
          </a:p>
          <a:p>
            <a:pPr indent="0" lvl="0" marL="0" rtl="0" algn="l">
              <a:lnSpc>
                <a:spcPct val="115000"/>
              </a:lnSpc>
              <a:spcBef>
                <a:spcPts val="500"/>
              </a:spcBef>
              <a:spcAft>
                <a:spcPts val="0"/>
              </a:spcAft>
              <a:buClr>
                <a:schemeClr val="dk1"/>
              </a:buClr>
              <a:buSzPts val="1100"/>
              <a:buNone/>
            </a:pPr>
            <a:r>
              <a:rPr i="1" lang="lt-LT" sz="1400"/>
              <a:t>  "likes birds": true  // kelių žodžių property pavadinimas turi būti kabutėse</a:t>
            </a:r>
            <a:endParaRPr i="1" sz="1400"/>
          </a:p>
          <a:p>
            <a:pPr indent="0" lvl="0" marL="0" rtl="0" algn="l">
              <a:lnSpc>
                <a:spcPct val="115000"/>
              </a:lnSpc>
              <a:spcBef>
                <a:spcPts val="500"/>
              </a:spcBef>
              <a:spcAft>
                <a:spcPts val="0"/>
              </a:spcAft>
              <a:buClr>
                <a:schemeClr val="dk1"/>
              </a:buClr>
              <a:buSzPts val="1100"/>
              <a:buNone/>
            </a:pPr>
            <a:r>
              <a:rPr i="1" lang="lt-LT" sz="1400"/>
              <a:t>};</a:t>
            </a:r>
            <a:endParaRPr i="1" sz="1400"/>
          </a:p>
          <a:p>
            <a:pPr indent="0" lvl="0" marL="0" rtl="0" algn="l">
              <a:lnSpc>
                <a:spcPct val="115000"/>
              </a:lnSpc>
              <a:spcBef>
                <a:spcPts val="500"/>
              </a:spcBef>
              <a:spcAft>
                <a:spcPts val="0"/>
              </a:spcAft>
              <a:buClr>
                <a:schemeClr val="dk1"/>
              </a:buClr>
              <a:buSzPts val="1100"/>
              <a:buNone/>
            </a:pPr>
            <a:r>
              <a:t/>
            </a:r>
            <a:endParaRPr sz="1400"/>
          </a:p>
          <a:p>
            <a:pPr indent="0" lvl="0" marL="0" rtl="0" algn="ctr">
              <a:lnSpc>
                <a:spcPct val="115000"/>
              </a:lnSpc>
              <a:spcBef>
                <a:spcPts val="500"/>
              </a:spcBef>
              <a:spcAft>
                <a:spcPts val="0"/>
              </a:spcAft>
              <a:buClr>
                <a:schemeClr val="dk1"/>
              </a:buClr>
              <a:buSzPts val="1100"/>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6068ac3cd_0_11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237" name="Google Shape;237;gd6068ac3cd_0_11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38" name="Google Shape;238;gd6068ac3cd_0_11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PRISIMINKIME: „JavaScript“ sudaro 8 pagrindiniai duomenų tipai:</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lang="lt-LT" sz="1400"/>
              <a:t>“Number” bet kokio tipo skaičiams: sveikasis arba kintamasis taškas, sveikieji skaičiai yra apriboti ± 2</a:t>
            </a:r>
            <a:r>
              <a:rPr baseline="30000" lang="lt-LT" sz="1300"/>
              <a:t>53</a:t>
            </a:r>
            <a:r>
              <a:rPr lang="lt-LT" sz="1400"/>
              <a:t>.</a:t>
            </a:r>
            <a:endParaRPr sz="1400"/>
          </a:p>
          <a:p>
            <a:pPr indent="0" lvl="0" marL="0" rtl="0" algn="l">
              <a:spcBef>
                <a:spcPts val="500"/>
              </a:spcBef>
              <a:spcAft>
                <a:spcPts val="0"/>
              </a:spcAft>
              <a:buClr>
                <a:schemeClr val="dk1"/>
              </a:buClr>
              <a:buSzPts val="1100"/>
              <a:buNone/>
            </a:pPr>
            <a:r>
              <a:rPr lang="lt-LT" sz="1400"/>
              <a:t>“BigInt” yra skirtas sveikojo skaičiaus savavališko ilgio skaičiams.</a:t>
            </a:r>
            <a:endParaRPr sz="1400"/>
          </a:p>
          <a:p>
            <a:pPr indent="0" lvl="0" marL="0" rtl="0" algn="l">
              <a:spcBef>
                <a:spcPts val="500"/>
              </a:spcBef>
              <a:spcAft>
                <a:spcPts val="0"/>
              </a:spcAft>
              <a:buClr>
                <a:schemeClr val="dk1"/>
              </a:buClr>
              <a:buSzPts val="1100"/>
              <a:buNone/>
            </a:pPr>
            <a:r>
              <a:rPr lang="lt-LT" sz="1400"/>
              <a:t>“String” gali būti viena ar daugiau simbolių, nėra atskiro vieno simbolio tipo.</a:t>
            </a:r>
            <a:endParaRPr sz="1400"/>
          </a:p>
          <a:p>
            <a:pPr indent="0" lvl="0" marL="0" rtl="0" algn="l">
              <a:spcBef>
                <a:spcPts val="500"/>
              </a:spcBef>
              <a:spcAft>
                <a:spcPts val="0"/>
              </a:spcAft>
              <a:buClr>
                <a:schemeClr val="dk1"/>
              </a:buClr>
              <a:buSzPts val="1100"/>
              <a:buNone/>
            </a:pPr>
            <a:r>
              <a:rPr lang="lt-LT" sz="1400"/>
              <a:t>“Boolean” skirti true / false.</a:t>
            </a:r>
            <a:endParaRPr sz="1400"/>
          </a:p>
          <a:p>
            <a:pPr indent="0" lvl="0" marL="0" rtl="0" algn="l">
              <a:spcBef>
                <a:spcPts val="500"/>
              </a:spcBef>
              <a:spcAft>
                <a:spcPts val="0"/>
              </a:spcAft>
              <a:buClr>
                <a:schemeClr val="dk1"/>
              </a:buClr>
              <a:buSzPts val="1100"/>
              <a:buNone/>
            </a:pPr>
            <a:r>
              <a:rPr lang="lt-LT" sz="1400"/>
              <a:t>“Null”  - atskiras tipas, turintis vieną reikšmę null.</a:t>
            </a:r>
            <a:endParaRPr sz="1400"/>
          </a:p>
          <a:p>
            <a:pPr indent="0" lvl="0" marL="0" rtl="0" algn="l">
              <a:spcBef>
                <a:spcPts val="500"/>
              </a:spcBef>
              <a:spcAft>
                <a:spcPts val="0"/>
              </a:spcAft>
              <a:buClr>
                <a:schemeClr val="dk1"/>
              </a:buClr>
              <a:buSzPts val="1100"/>
              <a:buNone/>
            </a:pPr>
            <a:r>
              <a:rPr lang="lt-LT" sz="1400"/>
              <a:t>“Undefined” - atskiras tipas, kurio viena reikšmė yra neapibrėžta.</a:t>
            </a:r>
            <a:endParaRPr sz="1400"/>
          </a:p>
          <a:p>
            <a:pPr indent="0" lvl="0" marL="0" rtl="0" algn="l">
              <a:spcBef>
                <a:spcPts val="500"/>
              </a:spcBef>
              <a:spcAft>
                <a:spcPts val="0"/>
              </a:spcAft>
              <a:buClr>
                <a:schemeClr val="dk1"/>
              </a:buClr>
              <a:buSzPts val="1100"/>
              <a:buNone/>
            </a:pPr>
            <a:r>
              <a:rPr lang="lt-LT" sz="1400"/>
              <a:t>“Symbol” - objekto savybės raktas.</a:t>
            </a:r>
            <a:endParaRPr sz="1400"/>
          </a:p>
          <a:p>
            <a:pPr indent="0" lvl="0" marL="0" rtl="0" algn="l">
              <a:spcBef>
                <a:spcPts val="500"/>
              </a:spcBef>
              <a:spcAft>
                <a:spcPts val="0"/>
              </a:spcAft>
              <a:buClr>
                <a:schemeClr val="dk1"/>
              </a:buClr>
              <a:buSzPts val="1100"/>
              <a:buNone/>
            </a:pPr>
            <a:r>
              <a:rPr lang="lt-LT" sz="1400"/>
              <a:t>“Object”  - sudėtingesnėms duomenų struktūroms.</a:t>
            </a:r>
            <a:endParaRPr sz="1400"/>
          </a:p>
          <a:p>
            <a:pPr indent="0" lvl="0" marL="0" rtl="0" algn="l">
              <a:spcBef>
                <a:spcPts val="500"/>
              </a:spcBef>
              <a:spcAft>
                <a:spcPts val="0"/>
              </a:spcAft>
              <a:buClr>
                <a:schemeClr val="dk1"/>
              </a:buClr>
              <a:buSzPts val="1100"/>
              <a:buNone/>
            </a:pPr>
            <a:r>
              <a:t/>
            </a:r>
            <a:endParaRPr b="1" sz="1400" u="sng"/>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įtraukimas į projektą</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5" name="Google Shape;115;gc8177118b2_0_0"/>
          <p:cNvSpPr txBox="1"/>
          <p:nvPr>
            <p:ph idx="2" type="body"/>
          </p:nvPr>
        </p:nvSpPr>
        <p:spPr>
          <a:xfrm>
            <a:off x="1355075" y="44353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kintamieji </a:t>
            </a:r>
            <a:endParaRPr sz="1800"/>
          </a:p>
        </p:txBody>
      </p:sp>
      <p:sp>
        <p:nvSpPr>
          <p:cNvPr id="116" name="Google Shape;116;gc8177118b2_0_0"/>
          <p:cNvSpPr/>
          <p:nvPr/>
        </p:nvSpPr>
        <p:spPr>
          <a:xfrm>
            <a:off x="480391" y="42745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a:t>
            </a:r>
            <a:r>
              <a:rPr lang="lt-LT" sz="2000">
                <a:solidFill>
                  <a:schemeClr val="lt1"/>
                </a:solidFill>
              </a:rPr>
              <a:t>2</a:t>
            </a:r>
            <a:endParaRPr b="0" i="0" sz="1400" u="none" cap="none" strike="noStrike">
              <a:solidFill>
                <a:srgbClr val="000000"/>
              </a:solidFill>
              <a:latin typeface="Arial"/>
              <a:ea typeface="Arial"/>
              <a:cs typeface="Arial"/>
              <a:sym typeface="Arial"/>
            </a:endParaRPr>
          </a:p>
        </p:txBody>
      </p:sp>
      <p:sp>
        <p:nvSpPr>
          <p:cNvPr id="117" name="Google Shape;117;gc8177118b2_0_0"/>
          <p:cNvSpPr txBox="1"/>
          <p:nvPr>
            <p:ph idx="2" type="body"/>
          </p:nvPr>
        </p:nvSpPr>
        <p:spPr>
          <a:xfrm>
            <a:off x="1355088" y="55165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JavaScript duomenų tipai</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18" name="Google Shape;118;gc8177118b2_0_0"/>
          <p:cNvSpPr/>
          <p:nvPr/>
        </p:nvSpPr>
        <p:spPr>
          <a:xfrm>
            <a:off x="480404" y="53557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a:t>
            </a:r>
            <a:r>
              <a:rPr lang="lt-LT" sz="2000">
                <a:solidFill>
                  <a:schemeClr val="lt1"/>
                </a:solidFill>
              </a:rPr>
              <a:t>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6068ac3cd_0_11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Primityvių duomenų tipų metodai</a:t>
            </a:r>
            <a:endParaRPr sz="2850"/>
          </a:p>
        </p:txBody>
      </p:sp>
      <p:sp>
        <p:nvSpPr>
          <p:cNvPr id="244" name="Google Shape;244;gd6068ac3cd_0_11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45" name="Google Shape;245;gd6068ac3cd_0_11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JavaScript leidžia mums dirbti su primityvais duomenų tipais (strings, numbers ir pan.) tarsi jie būtų objektai.</a:t>
            </a:r>
            <a:endParaRPr b="1" sz="1400"/>
          </a:p>
          <a:p>
            <a:pPr indent="0" lvl="0" marL="0" rtl="0" algn="l">
              <a:spcBef>
                <a:spcPts val="500"/>
              </a:spcBef>
              <a:spcAft>
                <a:spcPts val="0"/>
              </a:spcAft>
              <a:buClr>
                <a:schemeClr val="dk1"/>
              </a:buClr>
              <a:buSzPts val="1100"/>
              <a:buNone/>
            </a:pPr>
            <a:r>
              <a:t/>
            </a:r>
            <a:endParaRPr sz="1400"/>
          </a:p>
          <a:p>
            <a:pPr indent="0" lvl="0" marL="0" rtl="0" algn="l">
              <a:spcBef>
                <a:spcPts val="500"/>
              </a:spcBef>
              <a:spcAft>
                <a:spcPts val="0"/>
              </a:spcAft>
              <a:buClr>
                <a:schemeClr val="dk1"/>
              </a:buClr>
              <a:buSzPts val="1100"/>
              <a:buNone/>
            </a:pPr>
            <a:r>
              <a:rPr b="1" lang="lt-LT" sz="1400"/>
              <a:t>Pažvelkime į pagrindinius primityvų duomenų tipų ir objektų skirtumus:</a:t>
            </a:r>
            <a:endParaRPr b="1" sz="1400"/>
          </a:p>
          <a:p>
            <a:pPr indent="0" lvl="0" marL="0" rtl="0" algn="l">
              <a:spcBef>
                <a:spcPts val="500"/>
              </a:spcBef>
              <a:spcAft>
                <a:spcPts val="0"/>
              </a:spcAft>
              <a:buClr>
                <a:schemeClr val="dk1"/>
              </a:buClr>
              <a:buSzPts val="1100"/>
              <a:buNone/>
            </a:pPr>
            <a:r>
              <a:rPr lang="lt-LT" sz="1400"/>
              <a:t>Primityvūs duomenų tipai:</a:t>
            </a:r>
            <a:endParaRPr sz="1400"/>
          </a:p>
          <a:p>
            <a:pPr indent="-317500" lvl="0" marL="457200" rtl="0" algn="l">
              <a:spcBef>
                <a:spcPts val="500"/>
              </a:spcBef>
              <a:spcAft>
                <a:spcPts val="0"/>
              </a:spcAft>
              <a:buClr>
                <a:schemeClr val="dk1"/>
              </a:buClr>
              <a:buSzPts val="1400"/>
              <a:buChar char="-"/>
            </a:pPr>
            <a:r>
              <a:rPr lang="lt-LT" sz="1400"/>
              <a:t>turi primityvaus tipo vertė.</a:t>
            </a:r>
            <a:endParaRPr sz="1400"/>
          </a:p>
          <a:p>
            <a:pPr indent="-317500" lvl="0" marL="457200" rtl="0" algn="l">
              <a:spcBef>
                <a:spcPts val="0"/>
              </a:spcBef>
              <a:spcAft>
                <a:spcPts val="0"/>
              </a:spcAft>
              <a:buClr>
                <a:schemeClr val="dk1"/>
              </a:buClr>
              <a:buSzPts val="1400"/>
              <a:buChar char="-"/>
            </a:pPr>
            <a:r>
              <a:rPr lang="lt-LT" sz="1400"/>
              <a:t>Yra 7 tipai: string, number, bigint, boolean, symbol, null and undefined</a:t>
            </a:r>
            <a:endParaRPr sz="1400"/>
          </a:p>
          <a:p>
            <a:pPr indent="0" lvl="0" marL="0" rtl="0" algn="l">
              <a:spcBef>
                <a:spcPts val="500"/>
              </a:spcBef>
              <a:spcAft>
                <a:spcPts val="0"/>
              </a:spcAft>
              <a:buClr>
                <a:schemeClr val="dk1"/>
              </a:buClr>
              <a:buSzPts val="1100"/>
              <a:buNone/>
            </a:pPr>
            <a:r>
              <a:rPr lang="lt-LT" sz="1400"/>
              <a:t>Objektas:</a:t>
            </a:r>
            <a:endParaRPr sz="1400"/>
          </a:p>
          <a:p>
            <a:pPr indent="-317500" lvl="0" marL="457200" rtl="0" algn="l">
              <a:spcBef>
                <a:spcPts val="500"/>
              </a:spcBef>
              <a:spcAft>
                <a:spcPts val="0"/>
              </a:spcAft>
              <a:buClr>
                <a:schemeClr val="dk1"/>
              </a:buClr>
              <a:buSzPts val="1400"/>
              <a:buChar char="-"/>
            </a:pPr>
            <a:r>
              <a:rPr lang="lt-LT" sz="1400"/>
              <a:t>geba laikyti kelias reikšmes kaip savybes;</a:t>
            </a:r>
            <a:endParaRPr sz="1400"/>
          </a:p>
          <a:p>
            <a:pPr indent="-317500" lvl="0" marL="457200" rtl="0" algn="l">
              <a:spcBef>
                <a:spcPts val="0"/>
              </a:spcBef>
              <a:spcAft>
                <a:spcPts val="0"/>
              </a:spcAft>
              <a:buClr>
                <a:schemeClr val="dk1"/>
              </a:buClr>
              <a:buSzPts val="1400"/>
              <a:buChar char="-"/>
            </a:pPr>
            <a:r>
              <a:rPr lang="lt-LT" sz="1400"/>
              <a:t>galima sukurti naudojant {}, pavyzdžiui: {vardas: "Ernestas", amžius: 30}. JavaScript turi ir kitų rūšių objektų: pavyzdžiui funkcijos, masyvai ir pan.</a:t>
            </a:r>
            <a:endParaRPr sz="1400"/>
          </a:p>
          <a:p>
            <a:pPr indent="0" lvl="0" marL="0" rtl="0" algn="l">
              <a:spcBef>
                <a:spcPts val="500"/>
              </a:spcBef>
              <a:spcAft>
                <a:spcPts val="0"/>
              </a:spcAft>
              <a:buClr>
                <a:schemeClr val="dk1"/>
              </a:buClr>
              <a:buSzPts val="1100"/>
              <a:buNone/>
            </a:pPr>
            <a:r>
              <a:t/>
            </a:r>
            <a:endParaRPr sz="1400"/>
          </a:p>
          <a:p>
            <a:pPr indent="0" lvl="0" marL="0" rtl="0" algn="ctr">
              <a:lnSpc>
                <a:spcPct val="115000"/>
              </a:lnSpc>
              <a:spcBef>
                <a:spcPts val="500"/>
              </a:spcBef>
              <a:spcAft>
                <a:spcPts val="0"/>
              </a:spcAft>
              <a:buClr>
                <a:schemeClr val="dk1"/>
              </a:buClr>
              <a:buSzPts val="1100"/>
              <a:buNone/>
            </a:pPr>
            <a:r>
              <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6068ac3cd_0_1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typeof operatorius</a:t>
            </a:r>
            <a:endParaRPr sz="2850"/>
          </a:p>
        </p:txBody>
      </p:sp>
      <p:sp>
        <p:nvSpPr>
          <p:cNvPr id="251" name="Google Shape;251;gd6068ac3cd_0_1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252" name="Google Shape;252;gd6068ac3cd_0_1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a:t>typeof operatoriaus grąžina argumento tipą. </a:t>
            </a:r>
            <a:endParaRPr b="1"/>
          </a:p>
          <a:p>
            <a:pPr indent="0" lvl="0" marL="0" rtl="0" algn="l">
              <a:spcBef>
                <a:spcPts val="500"/>
              </a:spcBef>
              <a:spcAft>
                <a:spcPts val="0"/>
              </a:spcAft>
              <a:buClr>
                <a:schemeClr val="dk1"/>
              </a:buClr>
              <a:buSzPts val="1100"/>
              <a:buNone/>
            </a:pPr>
            <a:r>
              <a:t/>
            </a:r>
            <a:endParaRPr/>
          </a:p>
          <a:p>
            <a:pPr indent="0" lvl="0" marL="0" rtl="0" algn="l">
              <a:spcBef>
                <a:spcPts val="500"/>
              </a:spcBef>
              <a:spcAft>
                <a:spcPts val="0"/>
              </a:spcAft>
              <a:buClr>
                <a:schemeClr val="dk1"/>
              </a:buClr>
              <a:buSzPts val="1100"/>
              <a:buNone/>
            </a:pPr>
            <a:r>
              <a:rPr lang="lt-LT"/>
              <a:t>Tai naudinga, kai norime skirtingai apdoroti skirtingų tipų vertes arba tiesiog norime atlikti greitą vertės tipo patikrinimą.</a:t>
            </a:r>
            <a:endParaRPr/>
          </a:p>
          <a:p>
            <a:pPr indent="0" lvl="0" marL="0" rtl="0" algn="l">
              <a:spcBef>
                <a:spcPts val="500"/>
              </a:spcBef>
              <a:spcAft>
                <a:spcPts val="0"/>
              </a:spcAft>
              <a:buClr>
                <a:schemeClr val="dk1"/>
              </a:buClr>
              <a:buSzPts val="1100"/>
              <a:buNone/>
            </a:pPr>
            <a:r>
              <a:t/>
            </a:r>
            <a:endParaRPr/>
          </a:p>
          <a:p>
            <a:pPr indent="0" lvl="0" marL="0" rtl="0" algn="l">
              <a:spcBef>
                <a:spcPts val="500"/>
              </a:spcBef>
              <a:spcAft>
                <a:spcPts val="0"/>
              </a:spcAft>
              <a:buClr>
                <a:schemeClr val="dk1"/>
              </a:buClr>
              <a:buSzPts val="1100"/>
              <a:buNone/>
            </a:pPr>
            <a:r>
              <a:rPr lang="lt-LT"/>
              <a:t>Palaikomos dvi sintaksės:</a:t>
            </a:r>
            <a:endParaRPr/>
          </a:p>
          <a:p>
            <a:pPr indent="0" lvl="0" marL="0" rtl="0" algn="l">
              <a:spcBef>
                <a:spcPts val="500"/>
              </a:spcBef>
              <a:spcAft>
                <a:spcPts val="0"/>
              </a:spcAft>
              <a:buClr>
                <a:schemeClr val="dk1"/>
              </a:buClr>
              <a:buSzPts val="1100"/>
              <a:buNone/>
            </a:pPr>
            <a:r>
              <a:rPr lang="lt-LT"/>
              <a:t>Kaip operatorius: </a:t>
            </a:r>
            <a:r>
              <a:rPr i="1" lang="lt-LT"/>
              <a:t>typeof x</a:t>
            </a:r>
            <a:endParaRPr i="1"/>
          </a:p>
          <a:p>
            <a:pPr indent="0" lvl="0" marL="0" rtl="0" algn="l">
              <a:spcBef>
                <a:spcPts val="500"/>
              </a:spcBef>
              <a:spcAft>
                <a:spcPts val="0"/>
              </a:spcAft>
              <a:buClr>
                <a:schemeClr val="dk1"/>
              </a:buClr>
              <a:buSzPts val="1100"/>
              <a:buNone/>
            </a:pPr>
            <a:r>
              <a:rPr lang="lt-LT"/>
              <a:t>Kaip funkcija: </a:t>
            </a:r>
            <a:r>
              <a:rPr i="1" lang="lt-LT"/>
              <a:t>typeof(x)</a:t>
            </a:r>
            <a:endParaRPr i="1"/>
          </a:p>
          <a:p>
            <a:pPr indent="0" lvl="0" marL="0" rtl="0" algn="l">
              <a:spcBef>
                <a:spcPts val="500"/>
              </a:spcBef>
              <a:spcAft>
                <a:spcPts val="0"/>
              </a:spcAft>
              <a:buClr>
                <a:schemeClr val="dk1"/>
              </a:buClr>
              <a:buSzPts val="1100"/>
              <a:buNone/>
            </a:pPr>
            <a:r>
              <a:t/>
            </a:r>
            <a:endParaRPr/>
          </a:p>
          <a:p>
            <a:pPr indent="0" lvl="0" marL="0" rtl="0" algn="l">
              <a:spcBef>
                <a:spcPts val="500"/>
              </a:spcBef>
              <a:spcAft>
                <a:spcPts val="0"/>
              </a:spcAft>
              <a:buClr>
                <a:schemeClr val="dk1"/>
              </a:buClr>
              <a:buSzPts val="1100"/>
              <a:buNone/>
            </a:pPr>
            <a:r>
              <a:t/>
            </a:r>
            <a:endParaRPr/>
          </a:p>
          <a:p>
            <a:pPr indent="0" lvl="0" marL="0" rtl="0" algn="ctr">
              <a:lnSpc>
                <a:spcPct val="115000"/>
              </a:lnSpc>
              <a:spcBef>
                <a:spcPts val="500"/>
              </a:spcBef>
              <a:spcAft>
                <a:spcPts val="0"/>
              </a:spcAft>
              <a:buClr>
                <a:schemeClr val="dk1"/>
              </a:buClr>
              <a:buSzPts val="1100"/>
              <a:buNone/>
            </a:pPr>
            <a:r>
              <a:t/>
            </a:r>
            <a:endParaRPr b="1"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300"/>
              <a:buNone/>
            </a:pPr>
            <a:r>
              <a:rPr lang="lt-LT"/>
              <a:t>JavaScript programavimo kalba</a:t>
            </a:r>
            <a:endParaRPr/>
          </a:p>
        </p:txBody>
      </p:sp>
      <p:sp>
        <p:nvSpPr>
          <p:cNvPr id="258" name="Google Shape;258;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JavaScript duomenų tipai</a:t>
            </a:r>
            <a:endParaRPr sz="1400"/>
          </a:p>
        </p:txBody>
      </p:sp>
      <p:sp>
        <p:nvSpPr>
          <p:cNvPr id="259" name="Google Shape;259;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60" name="Google Shape;260;p7"/>
          <p:cNvSpPr txBox="1"/>
          <p:nvPr>
            <p:ph idx="4" type="body"/>
          </p:nvPr>
        </p:nvSpPr>
        <p:spPr>
          <a:xfrm>
            <a:off x="7503550" y="1821713"/>
            <a:ext cx="4208100" cy="45273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https://developer.mozilla.org/en-US/docs/Web/JavaScript/Data_structures</a:t>
            </a:r>
            <a:endParaRPr/>
          </a:p>
          <a:p>
            <a:pPr indent="-330200" lvl="0" marL="457200" rtl="0" algn="l">
              <a:lnSpc>
                <a:spcPct val="90000"/>
              </a:lnSpc>
              <a:spcBef>
                <a:spcPts val="0"/>
              </a:spcBef>
              <a:spcAft>
                <a:spcPts val="0"/>
              </a:spcAft>
              <a:buSzPts val="1600"/>
              <a:buChar char="-"/>
            </a:pPr>
            <a:r>
              <a:rPr lang="lt-LT" u="sng">
                <a:solidFill>
                  <a:schemeClr val="hlink"/>
                </a:solidFill>
                <a:hlinkClick r:id="rId4"/>
              </a:rPr>
              <a:t>https://www.freecodecamp.org/news/javascript-variables-beginners-guide/</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5"/>
              </a:rPr>
              <a:t>https://www.freecodecamp.org/news/primitive-vs-reference-data-types-in-javascript/</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6"/>
              </a:rPr>
              <a:t>https://www.youtube.com/watch?v=9ooYYRLdg_g</a:t>
            </a:r>
            <a:r>
              <a:rPr lang="lt-LT"/>
              <a:t> </a:t>
            </a:r>
            <a:endParaRPr/>
          </a:p>
          <a:p>
            <a:pPr indent="-330200" lvl="0" marL="457200" rtl="0" algn="l">
              <a:lnSpc>
                <a:spcPct val="90000"/>
              </a:lnSpc>
              <a:spcBef>
                <a:spcPts val="0"/>
              </a:spcBef>
              <a:spcAft>
                <a:spcPts val="0"/>
              </a:spcAft>
              <a:buSzPts val="1600"/>
              <a:buChar char="-"/>
            </a:pPr>
            <a:r>
              <a:rPr lang="lt-LT" u="sng">
                <a:solidFill>
                  <a:schemeClr val="hlink"/>
                </a:solidFill>
                <a:hlinkClick r:id="rId7"/>
              </a:rPr>
              <a:t>https://www.freecodecamp.org/news/javascript-typeof-how-to-check-the-type-of-a-variable-or-object-in-js/</a:t>
            </a:r>
            <a:r>
              <a:rPr lang="lt-LT"/>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7ad0fffb7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patalpinimas/įtraukimas projekte</a:t>
            </a:r>
            <a:endParaRPr sz="2850"/>
          </a:p>
        </p:txBody>
      </p:sp>
      <p:sp>
        <p:nvSpPr>
          <p:cNvPr id="124" name="Google Shape;124;g7ad0fffb7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25" name="Google Shape;125;g7ad0fffb7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Kaip į puslapį patalpinti/įtraukti „JavaScript“?</a:t>
            </a:r>
            <a:endParaRPr sz="1400"/>
          </a:p>
          <a:p>
            <a:pPr indent="0" lvl="0" marL="0" rtl="0" algn="l">
              <a:spcBef>
                <a:spcPts val="1600"/>
              </a:spcBef>
              <a:spcAft>
                <a:spcPts val="0"/>
              </a:spcAft>
              <a:buClr>
                <a:schemeClr val="dk1"/>
              </a:buClr>
              <a:buSzPts val="1100"/>
              <a:buNone/>
            </a:pPr>
            <a:r>
              <a:rPr lang="lt-LT" sz="1400"/>
              <a:t>Atsakymas:  „JavaScript“ puslapyje patalpinamas panašiai, kaip ir CSS. Tačiau, kai CSS naudoja &lt;link&gt; tag’us išoriniam stiliui pritaikyti, o &lt;style&gt; tag’us - vidiniam stiliui pritaikyti HTML, „JavaScript“ reikia tik vieno HTML tag’o &lt;script&gt;. BŪDAI:</a:t>
            </a:r>
            <a:endParaRPr sz="1400"/>
          </a:p>
          <a:p>
            <a:pPr indent="-317500" lvl="0" marL="457200" rtl="0" algn="l">
              <a:spcBef>
                <a:spcPts val="1600"/>
              </a:spcBef>
              <a:spcAft>
                <a:spcPts val="0"/>
              </a:spcAft>
              <a:buClr>
                <a:schemeClr val="dk1"/>
              </a:buClr>
              <a:buSzPts val="1400"/>
              <a:buAutoNum type="arabicPeriod"/>
            </a:pPr>
            <a:r>
              <a:rPr lang="lt-LT" sz="1400"/>
              <a:t>“Internal JavaScript” būdu;</a:t>
            </a:r>
            <a:endParaRPr sz="1400"/>
          </a:p>
          <a:p>
            <a:pPr indent="-317500" lvl="0" marL="457200" rtl="0" algn="l">
              <a:spcBef>
                <a:spcPts val="1600"/>
              </a:spcBef>
              <a:spcAft>
                <a:spcPts val="0"/>
              </a:spcAft>
              <a:buClr>
                <a:schemeClr val="dk1"/>
              </a:buClr>
              <a:buSzPts val="1400"/>
              <a:buAutoNum type="arabicPeriod"/>
            </a:pPr>
            <a:r>
              <a:rPr b="1" lang="lt-LT" sz="1400"/>
              <a:t>“External JavaScript” būdu (rekomenduojamas naudoti);</a:t>
            </a:r>
            <a:endParaRPr b="1" sz="1400"/>
          </a:p>
          <a:p>
            <a:pPr indent="-317500" lvl="0" marL="457200" rtl="0" algn="l">
              <a:spcBef>
                <a:spcPts val="1600"/>
              </a:spcBef>
              <a:spcAft>
                <a:spcPts val="0"/>
              </a:spcAft>
              <a:buClr>
                <a:schemeClr val="dk1"/>
              </a:buClr>
              <a:buSzPts val="1400"/>
              <a:buAutoNum type="arabicPeriod"/>
            </a:pPr>
            <a:r>
              <a:rPr lang="lt-LT" sz="1400"/>
              <a:t>“Inline JavaScript handlers” būdu.</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6068ac3cd_0_1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“Internal JavaScript” būdas</a:t>
            </a:r>
            <a:endParaRPr sz="2850"/>
          </a:p>
        </p:txBody>
      </p:sp>
      <p:sp>
        <p:nvSpPr>
          <p:cNvPr id="131" name="Google Shape;131;gd6068ac3cd_0_1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2" name="Google Shape;132;gd6068ac3cd_0_1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HTML dokumente, prieš pat  tag’ą &lt;head&gt; uždarančiame tag’e &lt;/head&gt;, patalpinkite šį kodą:</a:t>
            </a:r>
            <a:endParaRPr sz="1400"/>
          </a:p>
          <a:p>
            <a:pPr indent="0" lvl="0" marL="0" rtl="0" algn="l">
              <a:spcBef>
                <a:spcPts val="1600"/>
              </a:spcBef>
              <a:spcAft>
                <a:spcPts val="0"/>
              </a:spcAft>
              <a:buClr>
                <a:schemeClr val="dk1"/>
              </a:buClr>
              <a:buSzPts val="1100"/>
              <a:buNone/>
            </a:pPr>
            <a:r>
              <a:rPr i="1" lang="lt-LT" sz="1400"/>
              <a:t>&lt;script&gt; // JavaScript kodas &lt;/script&gt;</a:t>
            </a:r>
            <a:r>
              <a:rPr i="1" lang="lt-LT" sz="1400">
                <a:solidFill>
                  <a:srgbClr val="999999"/>
                </a:solidFill>
              </a:rPr>
              <a:t>	</a:t>
            </a:r>
            <a:endParaRPr i="1" sz="1400">
              <a:solidFill>
                <a:srgbClr val="999999"/>
              </a:solidFill>
            </a:endParaRPr>
          </a:p>
          <a:p>
            <a:pPr indent="0" lvl="0" marL="0" marR="139700" rtl="0" algn="l">
              <a:spcBef>
                <a:spcPts val="1600"/>
              </a:spcBef>
              <a:spcAft>
                <a:spcPts val="0"/>
              </a:spcAft>
              <a:buClr>
                <a:schemeClr val="dk1"/>
              </a:buClr>
              <a:buSzPts val="1100"/>
              <a:buNone/>
            </a:pPr>
            <a:r>
              <a:t/>
            </a:r>
            <a:endParaRPr sz="1400"/>
          </a:p>
          <a:p>
            <a:pPr indent="0" lvl="0" marL="0" marR="139700" rtl="0" algn="l">
              <a:spcBef>
                <a:spcPts val="500"/>
              </a:spcBef>
              <a:spcAft>
                <a:spcPts val="0"/>
              </a:spcAft>
              <a:buClr>
                <a:schemeClr val="dk1"/>
              </a:buClr>
              <a:buSzPts val="1100"/>
              <a:buNone/>
            </a:pPr>
            <a:r>
              <a:rPr lang="lt-LT" sz="1400"/>
              <a:t>Testuokime, talpindami šį kodą:</a:t>
            </a:r>
            <a:endParaRPr sz="1400"/>
          </a:p>
          <a:p>
            <a:pPr indent="0" lvl="0" marL="0" marR="139700" rtl="0" algn="l">
              <a:spcBef>
                <a:spcPts val="500"/>
              </a:spcBef>
              <a:spcAft>
                <a:spcPts val="0"/>
              </a:spcAft>
              <a:buClr>
                <a:schemeClr val="dk1"/>
              </a:buClr>
              <a:buSzPts val="1100"/>
              <a:buNone/>
            </a:pPr>
            <a:r>
              <a:rPr i="1" lang="lt-LT" sz="1400"/>
              <a:t>console.log(“Hello World”)</a:t>
            </a:r>
            <a:endParaRPr i="1" sz="1400"/>
          </a:p>
          <a:p>
            <a:pPr indent="0" lvl="0" marL="0" rtl="0" algn="ctr">
              <a:lnSpc>
                <a:spcPct val="115000"/>
              </a:lnSpc>
              <a:spcBef>
                <a:spcPts val="500"/>
              </a:spcBef>
              <a:spcAft>
                <a:spcPts val="0"/>
              </a:spcAft>
              <a:buClr>
                <a:schemeClr val="dk1"/>
              </a:buClr>
              <a:buSzPts val="11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6068ac3cd_0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“External JavaScript” būdas</a:t>
            </a:r>
            <a:endParaRPr sz="2850"/>
          </a:p>
        </p:txBody>
      </p:sp>
      <p:sp>
        <p:nvSpPr>
          <p:cNvPr id="138" name="Google Shape;138;gd6068ac3cd_0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39" name="Google Shape;139;gd6068ac3cd_0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HTML dokumente, prieš pat tag’ą &lt;head&gt; uždarančiame tag’e&lt;/head&gt; su  defer arba async, patalpinkite šį kodą:</a:t>
            </a:r>
            <a:endParaRPr sz="1400"/>
          </a:p>
          <a:p>
            <a:pPr indent="0" lvl="0" marL="0" rtl="0" algn="l">
              <a:spcBef>
                <a:spcPts val="1600"/>
              </a:spcBef>
              <a:spcAft>
                <a:spcPts val="0"/>
              </a:spcAft>
              <a:buClr>
                <a:schemeClr val="dk1"/>
              </a:buClr>
              <a:buSzPts val="1100"/>
              <a:buNone/>
            </a:pPr>
            <a:r>
              <a:rPr i="1" lang="lt-LT" sz="1400"/>
              <a:t>&lt;script src="script.js" defer&gt;&lt;/script&gt;</a:t>
            </a:r>
            <a:r>
              <a:rPr i="1" lang="lt-LT" sz="1400">
                <a:solidFill>
                  <a:srgbClr val="999999"/>
                </a:solidFill>
              </a:rPr>
              <a:t>	</a:t>
            </a:r>
            <a:endParaRPr i="1" sz="1400">
              <a:solidFill>
                <a:srgbClr val="999999"/>
              </a:solidFill>
            </a:endParaRPr>
          </a:p>
          <a:p>
            <a:pPr indent="0" lvl="0" marL="0" rtl="0" algn="l">
              <a:spcBef>
                <a:spcPts val="1600"/>
              </a:spcBef>
              <a:spcAft>
                <a:spcPts val="0"/>
              </a:spcAft>
              <a:buClr>
                <a:schemeClr val="dk1"/>
              </a:buClr>
              <a:buSzPts val="1100"/>
              <a:buNone/>
            </a:pPr>
            <a:r>
              <a:rPr lang="lt-LT" sz="1400"/>
              <a:t>Arba prieš pat tag’ą &lt;body&gt; uždarančiame tag’e&lt;/body&gt;, be defer arba async)</a:t>
            </a:r>
            <a:endParaRPr sz="1400"/>
          </a:p>
          <a:p>
            <a:pPr indent="0" lvl="0" marL="0" marR="139700" rtl="0" algn="l">
              <a:spcBef>
                <a:spcPts val="1600"/>
              </a:spcBef>
              <a:spcAft>
                <a:spcPts val="0"/>
              </a:spcAft>
              <a:buClr>
                <a:schemeClr val="dk1"/>
              </a:buClr>
              <a:buSzPts val="1100"/>
              <a:buNone/>
            </a:pPr>
            <a:r>
              <a:rPr lang="lt-LT" sz="1400"/>
              <a:t>Susikurkime script.js dokumentą ir jame talpinkime šį kodą:</a:t>
            </a:r>
            <a:endParaRPr sz="1400"/>
          </a:p>
          <a:p>
            <a:pPr indent="0" lvl="0" marL="0" marR="139700" rtl="0" algn="l">
              <a:spcBef>
                <a:spcPts val="500"/>
              </a:spcBef>
              <a:spcAft>
                <a:spcPts val="0"/>
              </a:spcAft>
              <a:buClr>
                <a:schemeClr val="dk1"/>
              </a:buClr>
              <a:buSzPts val="1100"/>
              <a:buNone/>
            </a:pPr>
            <a:r>
              <a:rPr i="1" lang="lt-LT" sz="1400"/>
              <a:t>console.log(“Hello World”) </a:t>
            </a:r>
            <a:endParaRPr i="1" sz="1400"/>
          </a:p>
          <a:p>
            <a:pPr indent="0" lvl="0" marL="0" rtl="0" algn="ctr">
              <a:lnSpc>
                <a:spcPct val="115000"/>
              </a:lnSpc>
              <a:spcBef>
                <a:spcPts val="500"/>
              </a:spcBef>
              <a:spcAft>
                <a:spcPts val="0"/>
              </a:spcAft>
              <a:buClr>
                <a:schemeClr val="dk1"/>
              </a:buClr>
              <a:buSzPts val="11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6068ac3cd_0_2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“Inline JavaScript handlers” būdas</a:t>
            </a:r>
            <a:endParaRPr sz="2850"/>
          </a:p>
        </p:txBody>
      </p:sp>
      <p:sp>
        <p:nvSpPr>
          <p:cNvPr id="145" name="Google Shape;145;gd6068ac3cd_0_2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46" name="Google Shape;146;gd6068ac3cd_0_2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Gali pasitaikyti ir taip, kad “JavaScript” bus randamas viduje HTML tarp &lt;script&gt; tag’ų:</a:t>
            </a:r>
            <a:endParaRPr sz="1400"/>
          </a:p>
          <a:p>
            <a:pPr indent="0" lvl="0" marL="0" rtl="0" algn="l">
              <a:spcBef>
                <a:spcPts val="1600"/>
              </a:spcBef>
              <a:spcAft>
                <a:spcPts val="0"/>
              </a:spcAft>
              <a:buClr>
                <a:schemeClr val="dk1"/>
              </a:buClr>
              <a:buSzPts val="1100"/>
              <a:buNone/>
            </a:pPr>
            <a:r>
              <a:rPr i="1" lang="lt-LT" sz="1400"/>
              <a:t>&lt;script&gt;</a:t>
            </a:r>
            <a:endParaRPr i="1" sz="1400"/>
          </a:p>
          <a:p>
            <a:pPr indent="457200" lvl="0" marL="0" rtl="0" algn="l">
              <a:spcBef>
                <a:spcPts val="1600"/>
              </a:spcBef>
              <a:spcAft>
                <a:spcPts val="0"/>
              </a:spcAft>
              <a:buClr>
                <a:schemeClr val="dk1"/>
              </a:buClr>
              <a:buSzPts val="1100"/>
              <a:buNone/>
            </a:pPr>
            <a:r>
              <a:rPr i="1" lang="lt-LT" sz="1400"/>
              <a:t>console.log(“Hello World”)</a:t>
            </a:r>
            <a:endParaRPr i="1" sz="1400"/>
          </a:p>
          <a:p>
            <a:pPr indent="0" lvl="0" marL="0" rtl="0" algn="l">
              <a:spcBef>
                <a:spcPts val="1600"/>
              </a:spcBef>
              <a:spcAft>
                <a:spcPts val="0"/>
              </a:spcAft>
              <a:buClr>
                <a:schemeClr val="dk1"/>
              </a:buClr>
              <a:buSzPts val="1100"/>
              <a:buNone/>
            </a:pPr>
            <a:r>
              <a:rPr i="1" lang="lt-LT" sz="1400"/>
              <a:t>&lt;/script&gt;</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6068ac3cd_0_3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kintamieji (angl. variables)</a:t>
            </a:r>
            <a:endParaRPr sz="2850"/>
          </a:p>
        </p:txBody>
      </p:sp>
      <p:sp>
        <p:nvSpPr>
          <p:cNvPr id="152" name="Google Shape;152;gd6068ac3cd_0_3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53" name="Google Shape;153;gd6068ac3cd_0_3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marR="139700" rtl="0" algn="l">
              <a:spcBef>
                <a:spcPts val="0"/>
              </a:spcBef>
              <a:spcAft>
                <a:spcPts val="0"/>
              </a:spcAft>
              <a:buClr>
                <a:schemeClr val="dk1"/>
              </a:buClr>
              <a:buSzPts val="1100"/>
              <a:buNone/>
            </a:pPr>
            <a:r>
              <a:rPr lang="lt-LT" sz="1400"/>
              <a:t>Kintamieji  yra kaip “pavadinta duomenų saugykla”. Mes galime naudoti kintamuosius talpinti, prekes, lankytojams ir kitus duomenis.</a:t>
            </a:r>
            <a:endParaRPr sz="1400"/>
          </a:p>
          <a:p>
            <a:pPr indent="0" lvl="0" marL="0" marR="139700" rtl="0" algn="l">
              <a:spcBef>
                <a:spcPts val="1500"/>
              </a:spcBef>
              <a:spcAft>
                <a:spcPts val="0"/>
              </a:spcAft>
              <a:buClr>
                <a:schemeClr val="dk1"/>
              </a:buClr>
              <a:buSzPts val="1100"/>
              <a:buNone/>
            </a:pPr>
            <a:r>
              <a:rPr lang="lt-LT" sz="1400"/>
              <a:t>Deklaruoti kintamuosius ir saugoti duomenis galime naudodami raktinius žodžius </a:t>
            </a:r>
            <a:r>
              <a:rPr i="1" lang="lt-LT" sz="1400"/>
              <a:t>var, let</a:t>
            </a:r>
            <a:r>
              <a:rPr lang="lt-LT" sz="1400"/>
              <a:t> arba </a:t>
            </a:r>
            <a:r>
              <a:rPr i="1" lang="lt-LT" sz="1400"/>
              <a:t>const</a:t>
            </a:r>
            <a:r>
              <a:rPr lang="lt-LT" sz="1400"/>
              <a:t>.</a:t>
            </a:r>
            <a:endParaRPr sz="1400"/>
          </a:p>
          <a:p>
            <a:pPr indent="0" lvl="0" marL="0" marR="139700" rtl="0" algn="l">
              <a:spcBef>
                <a:spcPts val="1500"/>
              </a:spcBef>
              <a:spcAft>
                <a:spcPts val="0"/>
              </a:spcAft>
              <a:buClr>
                <a:schemeClr val="dk1"/>
              </a:buClr>
              <a:buSzPts val="1100"/>
              <a:buNone/>
            </a:pPr>
            <a:r>
              <a:rPr b="1" i="1" lang="lt-LT" sz="1400"/>
              <a:t>let</a:t>
            </a:r>
            <a:r>
              <a:rPr lang="lt-LT" sz="1400"/>
              <a:t> - tai moderni kintamojo deklaracija.</a:t>
            </a:r>
            <a:endParaRPr sz="1400"/>
          </a:p>
          <a:p>
            <a:pPr indent="0" lvl="0" marL="0" marR="139700" rtl="0" algn="l">
              <a:spcBef>
                <a:spcPts val="1500"/>
              </a:spcBef>
              <a:spcAft>
                <a:spcPts val="0"/>
              </a:spcAft>
              <a:buClr>
                <a:schemeClr val="dk1"/>
              </a:buClr>
              <a:buSzPts val="1100"/>
              <a:buNone/>
            </a:pPr>
            <a:r>
              <a:rPr b="1" i="1" lang="lt-LT" sz="1400"/>
              <a:t>const</a:t>
            </a:r>
            <a:r>
              <a:rPr lang="lt-LT" sz="1400"/>
              <a:t> - yra tarsi let, bet kintamojo vertės pakeisti negalima.</a:t>
            </a:r>
            <a:endParaRPr sz="1400"/>
          </a:p>
          <a:p>
            <a:pPr indent="0" lvl="0" marL="0" marR="139700" rtl="0" algn="l">
              <a:spcBef>
                <a:spcPts val="1500"/>
              </a:spcBef>
              <a:spcAft>
                <a:spcPts val="0"/>
              </a:spcAft>
              <a:buClr>
                <a:schemeClr val="dk1"/>
              </a:buClr>
              <a:buSzPts val="1100"/>
              <a:buNone/>
            </a:pPr>
            <a:r>
              <a:rPr i="1" lang="lt-LT" sz="1400"/>
              <a:t>var</a:t>
            </a:r>
            <a:r>
              <a:rPr lang="lt-LT" sz="1400"/>
              <a:t> - tai senasis būdas inicijuoti kintamuosius, šiais laikais mes jo visiškai nenaudojame.</a:t>
            </a:r>
            <a:endParaRPr sz="1400"/>
          </a:p>
          <a:p>
            <a:pPr indent="0" lvl="0" marL="0" marR="139700" rtl="0" algn="l">
              <a:spcBef>
                <a:spcPts val="1500"/>
              </a:spcBef>
              <a:spcAft>
                <a:spcPts val="0"/>
              </a:spcAft>
              <a:buClr>
                <a:schemeClr val="dk1"/>
              </a:buClr>
              <a:buSzPts val="1100"/>
              <a:buNone/>
            </a:pPr>
            <a:r>
              <a:rPr lang="lt-LT" sz="1400"/>
              <a:t>Kintamieji turėtų būti pavadinti taip, kad galėtume lengvai suprasti, kas yra jų viduje.</a:t>
            </a:r>
            <a:endParaRPr sz="1400"/>
          </a:p>
          <a:p>
            <a:pPr indent="0" lvl="0" marL="0" marR="139700" rtl="0" algn="l">
              <a:spcBef>
                <a:spcPts val="1500"/>
              </a:spcBef>
              <a:spcAft>
                <a:spcPts val="0"/>
              </a:spcAft>
              <a:buClr>
                <a:schemeClr val="dk1"/>
              </a:buClr>
              <a:buSzPts val="1100"/>
              <a:buNone/>
            </a:pPr>
            <a:r>
              <a:t/>
            </a:r>
            <a:endParaRPr sz="1400"/>
          </a:p>
          <a:p>
            <a:pPr indent="0" lvl="0" marL="0" rtl="0" algn="ctr">
              <a:lnSpc>
                <a:spcPct val="115000"/>
              </a:lnSpc>
              <a:spcBef>
                <a:spcPts val="1500"/>
              </a:spcBef>
              <a:spcAft>
                <a:spcPts val="0"/>
              </a:spcAft>
              <a:buClr>
                <a:schemeClr val="dk1"/>
              </a:buClr>
              <a:buSzPts val="11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6068ac3cd_0_4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JavaScript​ duomenų tipai (teorija)</a:t>
            </a:r>
            <a:endParaRPr sz="2850"/>
          </a:p>
        </p:txBody>
      </p:sp>
      <p:sp>
        <p:nvSpPr>
          <p:cNvPr id="159" name="Google Shape;159;gd6068ac3cd_0_4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0" name="Google Shape;160;gd6068ac3cd_0_4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b="1" lang="lt-LT" sz="1400"/>
              <a:t>Naujausias „ECMAScript“ standartas apibrėžia aštuonis duomenų tipus</a:t>
            </a:r>
            <a:endParaRPr b="1" sz="1400"/>
          </a:p>
          <a:p>
            <a:pPr indent="-317500" lvl="0" marL="457200" rtl="0" algn="l">
              <a:spcBef>
                <a:spcPts val="1600"/>
              </a:spcBef>
              <a:spcAft>
                <a:spcPts val="0"/>
              </a:spcAft>
              <a:buClr>
                <a:schemeClr val="dk1"/>
              </a:buClr>
              <a:buSzPts val="1400"/>
              <a:buAutoNum type="arabicPeriod"/>
            </a:pPr>
            <a:r>
              <a:rPr lang="lt-LT" sz="1400"/>
              <a:t>Septyni primityvūs duomenų tipai:</a:t>
            </a:r>
            <a:endParaRPr sz="1400"/>
          </a:p>
          <a:p>
            <a:pPr indent="-317500" lvl="1" marL="914400" rtl="0" algn="l">
              <a:lnSpc>
                <a:spcPct val="100000"/>
              </a:lnSpc>
              <a:spcBef>
                <a:spcPts val="0"/>
              </a:spcBef>
              <a:spcAft>
                <a:spcPts val="0"/>
              </a:spcAft>
              <a:buClr>
                <a:schemeClr val="dk1"/>
              </a:buClr>
              <a:buSzPts val="1400"/>
              <a:buAutoNum type="alphaLcPeriod"/>
            </a:pPr>
            <a:r>
              <a:rPr lang="lt-LT" sz="1400"/>
              <a:t>Boolean</a:t>
            </a:r>
            <a:endParaRPr sz="1400"/>
          </a:p>
          <a:p>
            <a:pPr indent="-317500" lvl="1" marL="914400" rtl="0" algn="l">
              <a:lnSpc>
                <a:spcPct val="100000"/>
              </a:lnSpc>
              <a:spcBef>
                <a:spcPts val="0"/>
              </a:spcBef>
              <a:spcAft>
                <a:spcPts val="0"/>
              </a:spcAft>
              <a:buClr>
                <a:schemeClr val="dk1"/>
              </a:buClr>
              <a:buSzPts val="1400"/>
              <a:buAutoNum type="alphaLcPeriod"/>
            </a:pPr>
            <a:r>
              <a:rPr lang="lt-LT" sz="1400"/>
              <a:t>Null</a:t>
            </a:r>
            <a:endParaRPr sz="1400"/>
          </a:p>
          <a:p>
            <a:pPr indent="-317500" lvl="1" marL="914400" rtl="0" algn="l">
              <a:lnSpc>
                <a:spcPct val="100000"/>
              </a:lnSpc>
              <a:spcBef>
                <a:spcPts val="0"/>
              </a:spcBef>
              <a:spcAft>
                <a:spcPts val="0"/>
              </a:spcAft>
              <a:buClr>
                <a:schemeClr val="dk1"/>
              </a:buClr>
              <a:buSzPts val="1400"/>
              <a:buAutoNum type="alphaLcPeriod"/>
            </a:pPr>
            <a:r>
              <a:rPr lang="lt-LT" sz="1400"/>
              <a:t>Undefined</a:t>
            </a:r>
            <a:endParaRPr sz="1400"/>
          </a:p>
          <a:p>
            <a:pPr indent="-317500" lvl="1" marL="914400" rtl="0" algn="l">
              <a:lnSpc>
                <a:spcPct val="100000"/>
              </a:lnSpc>
              <a:spcBef>
                <a:spcPts val="0"/>
              </a:spcBef>
              <a:spcAft>
                <a:spcPts val="0"/>
              </a:spcAft>
              <a:buClr>
                <a:schemeClr val="dk1"/>
              </a:buClr>
              <a:buSzPts val="1400"/>
              <a:buAutoNum type="alphaLcPeriod"/>
            </a:pPr>
            <a:r>
              <a:rPr lang="lt-LT" sz="1400"/>
              <a:t>Number</a:t>
            </a:r>
            <a:endParaRPr sz="1400"/>
          </a:p>
          <a:p>
            <a:pPr indent="-317500" lvl="1" marL="914400" rtl="0" algn="l">
              <a:lnSpc>
                <a:spcPct val="100000"/>
              </a:lnSpc>
              <a:spcBef>
                <a:spcPts val="0"/>
              </a:spcBef>
              <a:spcAft>
                <a:spcPts val="0"/>
              </a:spcAft>
              <a:buClr>
                <a:schemeClr val="dk1"/>
              </a:buClr>
              <a:buSzPts val="1400"/>
              <a:buAutoNum type="alphaLcPeriod"/>
            </a:pPr>
            <a:r>
              <a:rPr lang="lt-LT" sz="1400"/>
              <a:t>BigInt</a:t>
            </a:r>
            <a:endParaRPr sz="1400"/>
          </a:p>
          <a:p>
            <a:pPr indent="-317500" lvl="1" marL="914400" rtl="0" algn="l">
              <a:lnSpc>
                <a:spcPct val="100000"/>
              </a:lnSpc>
              <a:spcBef>
                <a:spcPts val="0"/>
              </a:spcBef>
              <a:spcAft>
                <a:spcPts val="0"/>
              </a:spcAft>
              <a:buClr>
                <a:schemeClr val="dk1"/>
              </a:buClr>
              <a:buSzPts val="1400"/>
              <a:buAutoNum type="alphaLcPeriod"/>
            </a:pPr>
            <a:r>
              <a:rPr lang="lt-LT" sz="1400"/>
              <a:t>String</a:t>
            </a:r>
            <a:endParaRPr sz="1400"/>
          </a:p>
          <a:p>
            <a:pPr indent="-317500" lvl="1" marL="914400" rtl="0" algn="l">
              <a:lnSpc>
                <a:spcPct val="100000"/>
              </a:lnSpc>
              <a:spcBef>
                <a:spcPts val="0"/>
              </a:spcBef>
              <a:spcAft>
                <a:spcPts val="0"/>
              </a:spcAft>
              <a:buClr>
                <a:schemeClr val="dk1"/>
              </a:buClr>
              <a:buSzPts val="1400"/>
              <a:buAutoNum type="alphaLcPeriod"/>
            </a:pPr>
            <a:r>
              <a:rPr lang="lt-LT" sz="1400"/>
              <a:t>Symbol</a:t>
            </a:r>
            <a:endParaRPr sz="1400"/>
          </a:p>
          <a:p>
            <a:pPr indent="-317500" lvl="0" marL="457200" rtl="0" algn="l">
              <a:spcBef>
                <a:spcPts val="0"/>
              </a:spcBef>
              <a:spcAft>
                <a:spcPts val="0"/>
              </a:spcAft>
              <a:buClr>
                <a:schemeClr val="dk1"/>
              </a:buClr>
              <a:buSzPts val="1400"/>
              <a:buAutoNum type="arabicPeriod"/>
            </a:pPr>
            <a:r>
              <a:rPr lang="lt-LT" sz="1400"/>
              <a:t>Ir Objektai (Object)</a:t>
            </a:r>
            <a:endParaRPr sz="1400"/>
          </a:p>
          <a:p>
            <a:pPr indent="0" lvl="0" marL="0" rtl="0" algn="ctr">
              <a:lnSpc>
                <a:spcPct val="115000"/>
              </a:lnSpc>
              <a:spcBef>
                <a:spcPts val="1600"/>
              </a:spcBef>
              <a:spcAft>
                <a:spcPts val="0"/>
              </a:spcAft>
              <a:buClr>
                <a:schemeClr val="dk1"/>
              </a:buClr>
              <a:buSzPts val="11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6068ac3cd_0_4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Primityvūs JavaScript​ duomenų tipai (teorija)</a:t>
            </a:r>
            <a:endParaRPr sz="2850"/>
          </a:p>
        </p:txBody>
      </p:sp>
      <p:sp>
        <p:nvSpPr>
          <p:cNvPr id="166" name="Google Shape;166;gd6068ac3cd_0_4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JavaScript programavimo kalba</a:t>
            </a:r>
            <a:endParaRPr sz="1400"/>
          </a:p>
        </p:txBody>
      </p:sp>
      <p:sp>
        <p:nvSpPr>
          <p:cNvPr id="167" name="Google Shape;167;gd6068ac3cd_0_4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Boolean - reiškia loginį subjektą ir gali turėti dvi reikšmes: true arba false.</a:t>
            </a:r>
            <a:endParaRPr b="1" sz="1400"/>
          </a:p>
          <a:p>
            <a:pPr indent="0" lvl="0" marL="0" rtl="0" algn="l">
              <a:lnSpc>
                <a:spcPct val="115000"/>
              </a:lnSpc>
              <a:spcBef>
                <a:spcPts val="1600"/>
              </a:spcBef>
              <a:spcAft>
                <a:spcPts val="0"/>
              </a:spcAft>
              <a:buClr>
                <a:schemeClr val="dk1"/>
              </a:buClr>
              <a:buSzPts val="1100"/>
              <a:buNone/>
            </a:pPr>
            <a:r>
              <a:rPr lang="lt-LT" sz="1400"/>
              <a:t>Šis tipas dažniausiai naudojamas norint išsaugoti „taip“ / „ne“ reikšmes: true reiškia „taip, teisinga“, o false reiškia „ne, neteisinga“.</a:t>
            </a:r>
            <a:endParaRPr sz="1400"/>
          </a:p>
          <a:p>
            <a:pPr indent="0" lvl="0" marL="0" rtl="0" algn="l">
              <a:lnSpc>
                <a:spcPct val="115000"/>
              </a:lnSpc>
              <a:spcBef>
                <a:spcPts val="1600"/>
              </a:spcBef>
              <a:spcAft>
                <a:spcPts val="0"/>
              </a:spcAft>
              <a:buClr>
                <a:schemeClr val="dk1"/>
              </a:buClr>
              <a:buSzPts val="1100"/>
              <a:buNone/>
            </a:pPr>
            <a:r>
              <a:rPr lang="lt-LT" sz="1400"/>
              <a:t>Pvz.: </a:t>
            </a:r>
            <a:endParaRPr sz="1400"/>
          </a:p>
          <a:p>
            <a:pPr indent="0" lvl="0" marL="0" rtl="0" algn="l">
              <a:lnSpc>
                <a:spcPct val="115000"/>
              </a:lnSpc>
              <a:spcBef>
                <a:spcPts val="1600"/>
              </a:spcBef>
              <a:spcAft>
                <a:spcPts val="0"/>
              </a:spcAft>
              <a:buClr>
                <a:schemeClr val="dk1"/>
              </a:buClr>
              <a:buSzPts val="1100"/>
              <a:buNone/>
            </a:pPr>
            <a:r>
              <a:rPr i="1" lang="lt-LT" sz="1400"/>
              <a:t>let nameFieldChecked = true; // taip, šis field yra pakeistas</a:t>
            </a:r>
            <a:endParaRPr i="1" sz="1400"/>
          </a:p>
          <a:p>
            <a:pPr indent="0" lvl="0" marL="0" rtl="0" algn="l">
              <a:lnSpc>
                <a:spcPct val="115000"/>
              </a:lnSpc>
              <a:spcBef>
                <a:spcPts val="1600"/>
              </a:spcBef>
              <a:spcAft>
                <a:spcPts val="0"/>
              </a:spcAft>
              <a:buClr>
                <a:schemeClr val="dk1"/>
              </a:buClr>
              <a:buSzPts val="1100"/>
              <a:buNone/>
            </a:pPr>
            <a:r>
              <a:rPr i="1" lang="lt-LT" sz="1400"/>
              <a:t>let ageFieldChecked = false; // ne, šis field yra nepakeistas</a:t>
            </a:r>
            <a:endParaRPr i="1" sz="1400"/>
          </a:p>
          <a:p>
            <a:pPr indent="0" lvl="0" marL="0" rtl="0" algn="l">
              <a:lnSpc>
                <a:spcPct val="115000"/>
              </a:lnSpc>
              <a:spcBef>
                <a:spcPts val="1600"/>
              </a:spcBef>
              <a:spcAft>
                <a:spcPts val="0"/>
              </a:spcAft>
              <a:buClr>
                <a:schemeClr val="dk1"/>
              </a:buClr>
              <a:buSzPts val="1100"/>
              <a:buNone/>
            </a:pPr>
            <a:r>
              <a:rPr lang="lt-LT" sz="1400"/>
              <a:t>Boolean vertės taip pat gaunamos palyginus:</a:t>
            </a:r>
            <a:endParaRPr sz="1400"/>
          </a:p>
          <a:p>
            <a:pPr indent="0" lvl="0" marL="0" rtl="0" algn="l">
              <a:lnSpc>
                <a:spcPct val="115000"/>
              </a:lnSpc>
              <a:spcBef>
                <a:spcPts val="1600"/>
              </a:spcBef>
              <a:spcAft>
                <a:spcPts val="0"/>
              </a:spcAft>
              <a:buClr>
                <a:schemeClr val="dk1"/>
              </a:buClr>
              <a:buSzPts val="1100"/>
              <a:buNone/>
            </a:pPr>
            <a:r>
              <a:rPr i="1" lang="lt-LT" sz="1400"/>
              <a:t>let isGreater = 4 &gt; 1;</a:t>
            </a:r>
            <a:endParaRPr i="1" sz="1400"/>
          </a:p>
          <a:p>
            <a:pPr indent="0" lvl="0" marL="0" rtl="0" algn="l">
              <a:lnSpc>
                <a:spcPct val="115000"/>
              </a:lnSpc>
              <a:spcBef>
                <a:spcPts val="1600"/>
              </a:spcBef>
              <a:spcAft>
                <a:spcPts val="0"/>
              </a:spcAft>
              <a:buClr>
                <a:schemeClr val="dk1"/>
              </a:buClr>
              <a:buSzPts val="1100"/>
              <a:buNone/>
            </a:pPr>
            <a:r>
              <a:rPr i="1" lang="lt-LT" sz="1400"/>
              <a:t>console.log( isGreater ); // true (palyginimo atsakymas yra taip).</a:t>
            </a:r>
            <a:endParaRPr i="1" sz="1400"/>
          </a:p>
          <a:p>
            <a:pPr indent="0" lvl="0" marL="0" rtl="0" algn="ctr">
              <a:lnSpc>
                <a:spcPct val="115000"/>
              </a:lnSpc>
              <a:spcBef>
                <a:spcPts val="1600"/>
              </a:spcBef>
              <a:spcAft>
                <a:spcPts val="0"/>
              </a:spcAft>
              <a:buClr>
                <a:schemeClr val="dk1"/>
              </a:buClr>
              <a:buSzPts val="1100"/>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