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FWnKornB0M7wosTT/BPAO2MlK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cf16c00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7acf16c00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cf16c00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7acf16c00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cf16c00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7acf16c00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cf16c00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7acf16c00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cf16c00e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7acf16c00e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cf16c00e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7acf16c00e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to/innovationincu/javascript-execution-context-4817" TargetMode="External"/><Relationship Id="rId4" Type="http://schemas.openxmlformats.org/officeDocument/2006/relationships/hyperlink" Target="https://developer.mozilla.org/en-US/docs/Glossary/Call_stack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Reference/Global_Objects/Promis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JavaScript/Reference/Statements/async_func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JavaScript/Reference/Statements/async_fun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Asinchroninis programavimas (promises, async await, callbacks, listeners)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2" name="Google Shape;172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Fetch API</a:t>
            </a:r>
            <a:endParaRPr sz="1400"/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74" name="Google Shape;174;p7"/>
          <p:cNvSpPr txBox="1"/>
          <p:nvPr>
            <p:ph idx="4" type="body"/>
          </p:nvPr>
        </p:nvSpPr>
        <p:spPr>
          <a:xfrm>
            <a:off x="7503550" y="182172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https://developer.mozilla.org/en-US/docs/Web/API/Fetch_API/Using_Fetch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 txBox="1"/>
          <p:nvPr>
            <p:ph idx="2" type="body"/>
          </p:nvPr>
        </p:nvSpPr>
        <p:spPr>
          <a:xfrm>
            <a:off x="3281700" y="2828868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Promises</a:t>
            </a:r>
            <a:endParaRPr sz="1400"/>
          </a:p>
        </p:txBody>
      </p:sp>
      <p:sp>
        <p:nvSpPr>
          <p:cNvPr id="176" name="Google Shape;176;p7"/>
          <p:cNvSpPr txBox="1"/>
          <p:nvPr>
            <p:ph idx="4" type="body"/>
          </p:nvPr>
        </p:nvSpPr>
        <p:spPr>
          <a:xfrm>
            <a:off x="7503550" y="2828904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https://developer.mozilla.org/en-US/docs/Web/JavaScript/Reference/Global_Objects/Promise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 txBox="1"/>
          <p:nvPr>
            <p:ph idx="2" type="body"/>
          </p:nvPr>
        </p:nvSpPr>
        <p:spPr>
          <a:xfrm>
            <a:off x="3281700" y="373664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Async/await</a:t>
            </a:r>
            <a:endParaRPr sz="1400"/>
          </a:p>
        </p:txBody>
      </p:sp>
      <p:sp>
        <p:nvSpPr>
          <p:cNvPr id="178" name="Google Shape;178;p7"/>
          <p:cNvSpPr txBox="1"/>
          <p:nvPr>
            <p:ph idx="4" type="body"/>
          </p:nvPr>
        </p:nvSpPr>
        <p:spPr>
          <a:xfrm>
            <a:off x="7503550" y="373667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https://developer.mozilla.org/en-US/docs/Web/JavaScript/Reference/Statements/async_function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Asinchroninis programavimas (promises, async await, callbacks, listeners)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Asinchroninis programavimas</a:t>
            </a:r>
            <a:endParaRPr sz="2850"/>
          </a:p>
        </p:txBody>
      </p:sp>
      <p:sp>
        <p:nvSpPr>
          <p:cNvPr id="120" name="Google Shape;120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1" name="Google Shape;121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Javascript yra sinchroninis </a:t>
            </a:r>
            <a:r>
              <a:rPr lang="lt-LT" sz="1400"/>
              <a:t>(skaito vieną eilutę vienu metu).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yra vienos gijos (angl. “single-threaded”) programavimo kalba, o tai reiškia, kad vienu metu gali įvykti tik vienas dalykas. Trumpai tariant, JavaScript variklis vienu metu gali apdoroti tik vieną teiginį vienu metu.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Nors vienos gijos kalbos supaprastina kodo rašymą, nes jums nereikia jaudintis dėl sutapimo/konkuravimo problemų, tai taip pat reiškia, kad negalite atlikti ilgų operacijų, tokių kaip prieiga prie tinklo, neužblokuodami pagrindinės gijos atlikimo.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Pavyzdžiui, įsivaizduokite, kad kreipiatės duomenų į API. Priklausomai nuo situacijos, serveris gali užtrukti, kol apdoros užklausą, užblokuodamas pagrindinę giją, kad tinklalapis neatsakytų.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Čia atsiranda </a:t>
            </a:r>
            <a:r>
              <a:rPr b="1" lang="lt-LT" sz="1400"/>
              <a:t>asinchroninis JavaScript</a:t>
            </a:r>
            <a:r>
              <a:rPr lang="lt-LT" sz="1400"/>
              <a:t>. Naudodami asinchroninį JavaScript (pvz., callbacks, promises, arba async/await), galite atlikti ilgas tinklo užklausas neužblokuodami pagrindinės gijos.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cf16c00e_0_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Asinchroninis programavimas</a:t>
            </a:r>
            <a:endParaRPr sz="2850"/>
          </a:p>
        </p:txBody>
      </p:sp>
      <p:sp>
        <p:nvSpPr>
          <p:cNvPr id="127" name="Google Shape;127;g7acf16c00e_0_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8" name="Google Shape;128;g7acf16c00e_0_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Kaip veikia </a:t>
            </a:r>
            <a:r>
              <a:rPr b="1" lang="lt-LT" sz="1400" u="sng"/>
              <a:t>sinchroninis</a:t>
            </a:r>
            <a:r>
              <a:rPr b="1" lang="lt-LT" sz="1400"/>
              <a:t> JavaScript?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Svarbios sąvokos: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Execution Context</a:t>
            </a:r>
            <a:r>
              <a:rPr lang="lt-LT" sz="1400"/>
              <a:t> yra abstrakti aplinkos,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kurioje įvertinamas ir vykdomas JavaScript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kodas, samprata.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lt-LT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Call stack</a:t>
            </a:r>
            <a:r>
              <a:rPr lang="lt-LT" sz="1400"/>
              <a:t> yra krūva su LIFO (Last in, First out)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struktūra, naudojama visam vykdymo kontekstui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(execution context), sukurtam vykdant kodą, saugoti.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000"/>
              <a:t>Paanalizuokime šį kodą (jo call stack’as pateiktas dešinėje):</a:t>
            </a:r>
            <a:endParaRPr i="1" sz="1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000"/>
              <a:t>const second = () =&gt; {</a:t>
            </a:r>
            <a:endParaRPr i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000"/>
              <a:t>  console.log('Hello there!');</a:t>
            </a:r>
            <a:endParaRPr i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000"/>
              <a:t>}</a:t>
            </a:r>
            <a:endParaRPr i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000"/>
              <a:t>const first = () =&gt; {</a:t>
            </a:r>
            <a:endParaRPr i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000"/>
              <a:t>  console.log('Hi there!');</a:t>
            </a:r>
            <a:endParaRPr i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000"/>
              <a:t>  second();</a:t>
            </a:r>
            <a:endParaRPr i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000"/>
              <a:t>  console.log('The End');</a:t>
            </a:r>
            <a:endParaRPr i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000"/>
              <a:t>}</a:t>
            </a:r>
            <a:endParaRPr i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000"/>
              <a:t>first();</a:t>
            </a:r>
            <a:endParaRPr sz="10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29" name="Google Shape;129;g7acf16c00e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2675" y="914550"/>
            <a:ext cx="4547975" cy="584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cf16c00e_0_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Asinchroninis programavimas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g7acf16c00e_0_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6" name="Google Shape;136;g7acf16c00e_0_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Kaip veikia </a:t>
            </a:r>
            <a:r>
              <a:rPr b="1" lang="lt-LT" sz="1400" u="sng"/>
              <a:t>asinchroninis</a:t>
            </a:r>
            <a:r>
              <a:rPr b="1" lang="lt-LT" sz="1400"/>
              <a:t> JavaScript?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Paanalizuokime šį kodą (atlikimas dešinėje):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const networkRequest = () =&gt; {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setTimeout(() =&gt; {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  console.log('Async Code');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}, 2000);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};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console.log('Hello World');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networkRequest();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console.log('The End');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200"/>
              <a:t>Pastabos:</a:t>
            </a:r>
            <a:r>
              <a:rPr lang="lt-LT" sz="1200"/>
              <a:t> </a:t>
            </a:r>
            <a:r>
              <a:rPr i="1" lang="lt-LT" sz="1200"/>
              <a:t>event loop, web APIs ir message queue/task queue</a:t>
            </a:r>
            <a:r>
              <a:rPr lang="lt-LT" sz="1200"/>
              <a:t> nėra JavaScript variklio dalis, tai yra naršyklės JavaScript vykdymo aplinkos dalis. Beje, ES6 yra pridėję </a:t>
            </a:r>
            <a:r>
              <a:rPr i="1" lang="lt-LT" sz="1200"/>
              <a:t>job queue/micro-task queue</a:t>
            </a:r>
            <a:r>
              <a:rPr lang="lt-LT" sz="1200"/>
              <a:t> sąvoką, kuri naudojama dirbant su Promises. Skirtumas tarp </a:t>
            </a:r>
            <a:r>
              <a:rPr i="1" lang="lt-LT" sz="1200"/>
              <a:t>message queue </a:t>
            </a:r>
            <a:r>
              <a:rPr lang="lt-LT" sz="1200"/>
              <a:t>ir</a:t>
            </a:r>
            <a:r>
              <a:rPr i="1" lang="lt-LT" sz="1200"/>
              <a:t> job queue</a:t>
            </a:r>
            <a:r>
              <a:rPr lang="lt-LT" sz="1200"/>
              <a:t> yra tas, kad </a:t>
            </a:r>
            <a:r>
              <a:rPr i="1" lang="lt-LT" sz="1200"/>
              <a:t>job queue</a:t>
            </a:r>
            <a:r>
              <a:rPr lang="lt-LT" sz="1200"/>
              <a:t> (Promise) turi didesnį prioritetą prieš </a:t>
            </a:r>
            <a:r>
              <a:rPr i="1" lang="lt-LT" sz="1200"/>
              <a:t>message queue</a:t>
            </a:r>
            <a:r>
              <a:rPr lang="lt-LT" sz="1200"/>
              <a:t> ir bus atliekamos pirmiau.</a:t>
            </a:r>
            <a:endParaRPr sz="10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37" name="Google Shape;137;g7acf16c00e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800" y="2246500"/>
            <a:ext cx="4016749" cy="31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cf16c00e_0_1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Asinchroninis programavimas (Promises)</a:t>
            </a:r>
            <a:endParaRPr sz="2850"/>
          </a:p>
        </p:txBody>
      </p:sp>
      <p:sp>
        <p:nvSpPr>
          <p:cNvPr id="143" name="Google Shape;143;g7acf16c00e_0_1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4" name="Google Shape;144;g7acf16c00e_0_1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Promises</a:t>
            </a:r>
            <a:r>
              <a:rPr lang="lt-LT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New Promise</a:t>
            </a:r>
            <a:r>
              <a:rPr lang="lt-LT" sz="1400"/>
              <a:t> konstruktoriaus grąžintas </a:t>
            </a:r>
            <a:r>
              <a:rPr i="1" lang="lt-LT" sz="1400"/>
              <a:t>Promise</a:t>
            </a:r>
            <a:r>
              <a:rPr lang="lt-LT" sz="1400"/>
              <a:t> objektas turi šias savybes: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lt-LT" sz="1400"/>
              <a:t>state</a:t>
            </a:r>
            <a:r>
              <a:rPr lang="lt-LT" sz="1400"/>
              <a:t>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iš pradžių "pending",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tada pasikeičia į "fulfilled" kai </a:t>
            </a:r>
            <a:r>
              <a:rPr i="1" lang="lt-LT" sz="1400"/>
              <a:t>resolve</a:t>
            </a:r>
            <a:r>
              <a:rPr lang="lt-LT" sz="1400"/>
              <a:t> yra iškviestas </a:t>
            </a:r>
            <a:r>
              <a:rPr lang="lt-LT" sz="1400" u="sng"/>
              <a:t>arba</a:t>
            </a:r>
            <a:r>
              <a:rPr lang="lt-LT" sz="1400"/>
              <a:t> "rejected", kai </a:t>
            </a:r>
            <a:r>
              <a:rPr i="1" lang="lt-LT" sz="1400"/>
              <a:t>reject</a:t>
            </a:r>
            <a:r>
              <a:rPr lang="lt-LT" sz="1400"/>
              <a:t> yra iškviestas;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lt-LT" sz="1400"/>
              <a:t>result</a:t>
            </a:r>
            <a:r>
              <a:rPr lang="lt-LT" sz="1400"/>
              <a:t>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iš pradžių </a:t>
            </a:r>
            <a:r>
              <a:rPr i="1" lang="lt-LT" sz="1400"/>
              <a:t>undefined</a:t>
            </a:r>
            <a:r>
              <a:rPr lang="lt-LT" sz="1400"/>
              <a:t>, tada keičiasi į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lt-LT" sz="1400"/>
              <a:t>value</a:t>
            </a:r>
            <a:r>
              <a:rPr lang="lt-LT" sz="1400"/>
              <a:t>, kai </a:t>
            </a:r>
            <a:r>
              <a:rPr i="1" lang="lt-LT" sz="1400"/>
              <a:t>resolve(value)</a:t>
            </a:r>
            <a:r>
              <a:rPr lang="lt-LT" sz="1400"/>
              <a:t> iškviestas </a:t>
            </a:r>
            <a:r>
              <a:rPr lang="lt-LT" sz="1400" u="sng"/>
              <a:t>arba</a:t>
            </a:r>
            <a:r>
              <a:rPr lang="lt-LT" sz="1400"/>
              <a:t> </a:t>
            </a:r>
            <a:r>
              <a:rPr i="1" lang="lt-LT" sz="1400"/>
              <a:t>error</a:t>
            </a:r>
            <a:r>
              <a:rPr lang="lt-LT" sz="1400"/>
              <a:t> kai reject(error) yra iškviestas..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45" name="Google Shape;145;g7acf16c00e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4000" y="4730486"/>
            <a:ext cx="4012499" cy="186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cf16c00e_0_3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Asinchroninis programavimas (Promises)</a:t>
            </a:r>
            <a:endParaRPr sz="2850"/>
          </a:p>
        </p:txBody>
      </p:sp>
      <p:sp>
        <p:nvSpPr>
          <p:cNvPr id="151" name="Google Shape;151;g7acf16c00e_0_3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2" name="Google Shape;152;g7acf16c00e_0_3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Promises</a:t>
            </a:r>
            <a:r>
              <a:rPr lang="lt-LT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Promise</a:t>
            </a:r>
            <a:r>
              <a:rPr lang="lt-LT" sz="1400"/>
              <a:t> rezultato (</a:t>
            </a:r>
            <a:r>
              <a:rPr i="1" lang="lt-LT" sz="1400"/>
              <a:t>result</a:t>
            </a:r>
            <a:r>
              <a:rPr lang="lt-LT" sz="1400"/>
              <a:t>) “naudotojai”: </a:t>
            </a:r>
            <a:r>
              <a:rPr i="1" lang="lt-LT" sz="1400"/>
              <a:t>then, catch, finally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Promise</a:t>
            </a:r>
            <a:r>
              <a:rPr lang="lt-LT" sz="1400"/>
              <a:t> objektas yra ryšys tarp </a:t>
            </a:r>
            <a:r>
              <a:rPr i="1" lang="lt-LT" sz="1400"/>
              <a:t>executor</a:t>
            </a:r>
            <a:r>
              <a:rPr lang="lt-LT" sz="1400"/>
              <a:t> (producing code) ir “naudotojų  funkcijų, kurios gaus </a:t>
            </a:r>
            <a:r>
              <a:rPr i="1" lang="lt-LT" sz="1400"/>
              <a:t>value</a:t>
            </a:r>
            <a:r>
              <a:rPr lang="lt-LT" sz="1400"/>
              <a:t> arba </a:t>
            </a:r>
            <a:r>
              <a:rPr i="1" lang="lt-LT" sz="1400"/>
              <a:t>error</a:t>
            </a:r>
            <a:r>
              <a:rPr lang="lt-LT" sz="1400"/>
              <a:t>. “Naudotojų” funkcijas galima iškviesti naudojant metodus</a:t>
            </a:r>
            <a:r>
              <a:rPr i="1" lang="lt-LT" sz="1400"/>
              <a:t> .then, .catch </a:t>
            </a:r>
            <a:r>
              <a:rPr lang="lt-LT" sz="1400"/>
              <a:t>ir/arba </a:t>
            </a:r>
            <a:r>
              <a:rPr i="1" lang="lt-LT" sz="1400"/>
              <a:t>.finally</a:t>
            </a:r>
            <a:r>
              <a:rPr lang="lt-L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cf16c00e_0_3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Asinchroninis programavimas (Promises)</a:t>
            </a:r>
            <a:endParaRPr sz="2850"/>
          </a:p>
        </p:txBody>
      </p:sp>
      <p:sp>
        <p:nvSpPr>
          <p:cNvPr id="158" name="Google Shape;158;g7acf16c00e_0_3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9" name="Google Shape;159;g7acf16c00e_0_3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Async/await</a:t>
            </a:r>
            <a:r>
              <a:rPr lang="lt-LT" sz="1400"/>
              <a:t> - speciali sintaksė, leidžianti dirbti su </a:t>
            </a:r>
            <a:r>
              <a:rPr i="1" lang="lt-LT" sz="1400"/>
              <a:t>Promises</a:t>
            </a:r>
            <a:r>
              <a:rPr lang="lt-LT" sz="1400"/>
              <a:t> patogiau.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async function f() {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let promise = new Promise((resolve, reject) =&gt; {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  setTimeout(() =&gt; resolve("done!"), 1000)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});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let result = await promise; // wait until the promise resolves (*)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console.log(result); // "done!"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}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f();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cf16c00e_0_4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Asinchroninis programavimas (Promises)</a:t>
            </a:r>
            <a:endParaRPr sz="2850"/>
          </a:p>
        </p:txBody>
      </p:sp>
      <p:sp>
        <p:nvSpPr>
          <p:cNvPr id="165" name="Google Shape;165;g7acf16c00e_0_4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6" name="Google Shape;166;g7acf16c00e_0_4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Async/await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Sugauti klaidas su </a:t>
            </a:r>
            <a:r>
              <a:rPr i="1" lang="lt-LT" sz="1400"/>
              <a:t>await</a:t>
            </a:r>
            <a:r>
              <a:rPr lang="lt-LT" sz="1400"/>
              <a:t> galima naudojant </a:t>
            </a:r>
            <a:r>
              <a:rPr i="1" lang="lt-LT" sz="1400"/>
              <a:t>try … catch: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try {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const result = Promise.reject(‘ups’);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} catch(err) {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console.log(err) // ‘ups’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}</a:t>
            </a:r>
            <a:endParaRPr i="1"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