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dF3wMId2Zu9abFRrqcdw7zDvk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693858a04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d693858a04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a8eaa4f2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d3a8eaa4f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3a8eaa4f2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d3a8eaa4f2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3a8eaa4f2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d3a8eaa4f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7d1f0571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17d1f057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7d1f0571e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17d1f0571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3a8eaa4f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d3a8eaa4f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3a8eaa4f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d3a8eaa4f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a8eaa4f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d3a8eaa4f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3a8eaa4f2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d3a8eaa4f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3a8eaa4f2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d3a8eaa4f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3a8eaa4f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d3a8eaa4f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a8eaa4f2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d3a8eaa4f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Statements/if...else" TargetMode="External"/><Relationship Id="rId4" Type="http://schemas.openxmlformats.org/officeDocument/2006/relationships/hyperlink" Target="https://developer.mozilla.org/en-US/docs/Web/JavaScript/Reference/Operators/Conditional_Op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lang="lt-LT" sz="5200"/>
              <a:t>JavaScript </a:t>
            </a:r>
            <a:r>
              <a:rPr lang="lt-LT" sz="5200"/>
              <a:t>sąlygos sakiniai (conditionals)</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JavaScript programavimo kalba</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d693858a04_0_69"/>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72" name="Google Shape;172;gd693858a04_0_69"/>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dk2"/>
                </a:solidFill>
              </a:rPr>
              <a:t>Kas bus atvaizduojama consolė’je?</a:t>
            </a:r>
            <a:endParaRPr>
              <a:solidFill>
                <a:schemeClr val="dk2"/>
              </a:solidFill>
            </a:endParaRPr>
          </a:p>
          <a:p>
            <a:pPr indent="0" lvl="0" marL="0" rtl="0" algn="l">
              <a:lnSpc>
                <a:spcPct val="115000"/>
              </a:lnSpc>
              <a:spcBef>
                <a:spcPts val="500"/>
              </a:spcBef>
              <a:spcAft>
                <a:spcPts val="0"/>
              </a:spcAft>
              <a:buNone/>
            </a:pPr>
            <a:r>
              <a:rPr i="1" lang="lt-LT">
                <a:solidFill>
                  <a:schemeClr val="dk2"/>
                </a:solidFill>
              </a:rPr>
              <a:t>let money = 100.50;</a:t>
            </a:r>
            <a:endParaRPr i="1">
              <a:solidFill>
                <a:schemeClr val="dk2"/>
              </a:solidFill>
            </a:endParaRPr>
          </a:p>
          <a:p>
            <a:pPr indent="0" lvl="0" marL="0" rtl="0" algn="l">
              <a:lnSpc>
                <a:spcPct val="115000"/>
              </a:lnSpc>
              <a:spcBef>
                <a:spcPts val="500"/>
              </a:spcBef>
              <a:spcAft>
                <a:spcPts val="0"/>
              </a:spcAft>
              <a:buNone/>
            </a:pPr>
            <a:r>
              <a:rPr i="1" lang="lt-LT">
                <a:solidFill>
                  <a:schemeClr val="dk2"/>
                </a:solidFill>
              </a:rPr>
              <a:t>let price = 105.50;</a:t>
            </a:r>
            <a:endParaRPr i="1">
              <a:solidFill>
                <a:schemeClr val="dk2"/>
              </a:solidFill>
            </a:endParaRPr>
          </a:p>
          <a:p>
            <a:pPr indent="0" lvl="0" marL="0" rtl="0" algn="l">
              <a:lnSpc>
                <a:spcPct val="115000"/>
              </a:lnSpc>
              <a:spcBef>
                <a:spcPts val="500"/>
              </a:spcBef>
              <a:spcAft>
                <a:spcPts val="0"/>
              </a:spcAft>
              <a:buNone/>
            </a:pPr>
            <a:r>
              <a:t/>
            </a:r>
            <a:endParaRPr i="1">
              <a:solidFill>
                <a:schemeClr val="dk2"/>
              </a:solidFill>
            </a:endParaRPr>
          </a:p>
          <a:p>
            <a:pPr indent="0" lvl="0" marL="0" rtl="0" algn="l">
              <a:lnSpc>
                <a:spcPct val="115000"/>
              </a:lnSpc>
              <a:spcBef>
                <a:spcPts val="500"/>
              </a:spcBef>
              <a:spcAft>
                <a:spcPts val="0"/>
              </a:spcAft>
              <a:buNone/>
            </a:pPr>
            <a:r>
              <a:rPr i="1" lang="lt-LT">
                <a:solidFill>
                  <a:schemeClr val="dk2"/>
                </a:solidFill>
              </a:rPr>
              <a:t>if (money &gt; price) {</a:t>
            </a:r>
            <a:endParaRPr i="1">
              <a:solidFill>
                <a:schemeClr val="dk2"/>
              </a:solidFill>
            </a:endParaRPr>
          </a:p>
          <a:p>
            <a:pPr indent="0" lvl="0" marL="0" rtl="0" algn="l">
              <a:lnSpc>
                <a:spcPct val="115000"/>
              </a:lnSpc>
              <a:spcBef>
                <a:spcPts val="500"/>
              </a:spcBef>
              <a:spcAft>
                <a:spcPts val="0"/>
              </a:spcAft>
              <a:buNone/>
            </a:pPr>
            <a:r>
              <a:rPr i="1" lang="lt-LT">
                <a:solidFill>
                  <a:schemeClr val="dk2"/>
                </a:solidFill>
              </a:rPr>
              <a:t>  	  console.log("You paid extra, here's your change."); 		// A</a:t>
            </a:r>
            <a:endParaRPr i="1">
              <a:solidFill>
                <a:schemeClr val="dk2"/>
              </a:solidFill>
            </a:endParaRPr>
          </a:p>
          <a:p>
            <a:pPr indent="0" lvl="0" marL="0" rtl="0" algn="l">
              <a:lnSpc>
                <a:spcPct val="115000"/>
              </a:lnSpc>
              <a:spcBef>
                <a:spcPts val="500"/>
              </a:spcBef>
              <a:spcAft>
                <a:spcPts val="0"/>
              </a:spcAft>
              <a:buNone/>
            </a:pPr>
            <a:r>
              <a:rPr i="1" lang="lt-LT">
                <a:solidFill>
                  <a:schemeClr val="dk2"/>
                </a:solidFill>
              </a:rPr>
              <a:t>} else if (money === price) {</a:t>
            </a:r>
            <a:endParaRPr i="1">
              <a:solidFill>
                <a:schemeClr val="dk2"/>
              </a:solidFill>
            </a:endParaRPr>
          </a:p>
          <a:p>
            <a:pPr indent="457200" lvl="0" marL="0" rtl="0" algn="l">
              <a:lnSpc>
                <a:spcPct val="115000"/>
              </a:lnSpc>
              <a:spcBef>
                <a:spcPts val="500"/>
              </a:spcBef>
              <a:spcAft>
                <a:spcPts val="0"/>
              </a:spcAft>
              <a:buNone/>
            </a:pPr>
            <a:r>
              <a:rPr i="1" lang="lt-LT">
                <a:solidFill>
                  <a:schemeClr val="dk2"/>
                </a:solidFill>
              </a:rPr>
              <a:t>  console.log("You paid the exact amount, have a nice day!"); 	// B</a:t>
            </a:r>
            <a:endParaRPr i="1">
              <a:solidFill>
                <a:schemeClr val="dk2"/>
              </a:solidFill>
            </a:endParaRPr>
          </a:p>
          <a:p>
            <a:pPr indent="0" lvl="0" marL="0" rtl="0" algn="l">
              <a:lnSpc>
                <a:spcPct val="115000"/>
              </a:lnSpc>
              <a:spcBef>
                <a:spcPts val="500"/>
              </a:spcBef>
              <a:spcAft>
                <a:spcPts val="0"/>
              </a:spcAft>
              <a:buNone/>
            </a:pPr>
            <a:r>
              <a:rPr i="1" lang="lt-LT">
                <a:solidFill>
                  <a:schemeClr val="dk2"/>
                </a:solidFill>
              </a:rPr>
              <a:t>} else {</a:t>
            </a:r>
            <a:endParaRPr i="1">
              <a:solidFill>
                <a:schemeClr val="dk2"/>
              </a:solidFill>
            </a:endParaRPr>
          </a:p>
          <a:p>
            <a:pPr indent="457200" lvl="0" marL="0" rtl="0" algn="l">
              <a:lnSpc>
                <a:spcPct val="115000"/>
              </a:lnSpc>
              <a:spcBef>
                <a:spcPts val="500"/>
              </a:spcBef>
              <a:spcAft>
                <a:spcPts val="0"/>
              </a:spcAft>
              <a:buNone/>
            </a:pPr>
            <a:r>
              <a:rPr i="1" lang="lt-LT">
                <a:solidFill>
                  <a:schemeClr val="dk2"/>
                </a:solidFill>
              </a:rPr>
              <a:t>  console.log("That's not enough, you still owe me money."); 	// C</a:t>
            </a:r>
            <a:endParaRPr i="1">
              <a:solidFill>
                <a:schemeClr val="dk2"/>
              </a:solidFill>
            </a:endParaRPr>
          </a:p>
          <a:p>
            <a:pPr indent="0" lvl="0" marL="0" rtl="0" algn="l">
              <a:lnSpc>
                <a:spcPct val="115000"/>
              </a:lnSpc>
              <a:spcBef>
                <a:spcPts val="500"/>
              </a:spcBef>
              <a:spcAft>
                <a:spcPts val="0"/>
              </a:spcAft>
              <a:buNone/>
            </a:pPr>
            <a:r>
              <a:rPr i="1" lang="lt-LT">
                <a:solidFill>
                  <a:schemeClr val="dk2"/>
                </a:solidFill>
              </a:rPr>
              <a:t>}</a:t>
            </a:r>
            <a:endParaRPr i="1">
              <a:solidFill>
                <a:schemeClr val="dk2"/>
              </a:solidFill>
            </a:endParaRPr>
          </a:p>
          <a:p>
            <a:pPr indent="0" lvl="0" marL="0" rtl="0" algn="l">
              <a:lnSpc>
                <a:spcPct val="115000"/>
              </a:lnSpc>
              <a:spcBef>
                <a:spcPts val="500"/>
              </a:spcBef>
              <a:spcAft>
                <a:spcPts val="500"/>
              </a:spcAft>
              <a:buNone/>
            </a:pPr>
            <a:r>
              <a:t/>
            </a:r>
            <a:endParaRPr>
              <a:solidFill>
                <a:schemeClr val="dk2"/>
              </a:solidFill>
            </a:endParaRPr>
          </a:p>
        </p:txBody>
      </p:sp>
      <p:sp>
        <p:nvSpPr>
          <p:cNvPr id="173" name="Google Shape;173;gd693858a04_0_69"/>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d3a8eaa4f2_0_51"/>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79" name="Google Shape;179;gd3a8eaa4f2_0_51"/>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a:solidFill>
                  <a:schemeClr val="dk2"/>
                </a:solidFill>
              </a:rPr>
              <a:t>Pažvelkite į šį kodą ir nustatykite, kokį medalį Kendyll gavo.</a:t>
            </a:r>
            <a:endParaRPr>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let runner = "Kendyll";</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let position = 2;</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let medal;</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if (</a:t>
            </a:r>
            <a:r>
              <a:rPr i="1" lang="lt-LT" sz="1200">
                <a:solidFill>
                  <a:schemeClr val="dk2"/>
                </a:solidFill>
              </a:rPr>
              <a:t>position</a:t>
            </a:r>
            <a:r>
              <a:rPr i="1" lang="lt-LT" sz="1200">
                <a:solidFill>
                  <a:schemeClr val="dk2"/>
                </a:solidFill>
              </a:rPr>
              <a:t> === 1) {</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medal = "gold";			// A</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else if(</a:t>
            </a:r>
            <a:r>
              <a:rPr i="1" lang="lt-LT" sz="1200">
                <a:solidFill>
                  <a:schemeClr val="dk2"/>
                </a:solidFill>
              </a:rPr>
              <a:t>position</a:t>
            </a:r>
            <a:r>
              <a:rPr i="1" lang="lt-LT" sz="1200">
                <a:solidFill>
                  <a:schemeClr val="dk2"/>
                </a:solidFill>
              </a:rPr>
              <a:t> === 2) {</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medal = "silver";			// B</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else if(position === 3) {</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medal = "bronze";			// C</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else {</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  medal = "pat on the back";	// D</a:t>
            </a:r>
            <a:endParaRPr i="1" sz="1200">
              <a:solidFill>
                <a:schemeClr val="dk2"/>
              </a:solidFill>
            </a:endParaRPr>
          </a:p>
          <a:p>
            <a:pPr indent="0" lvl="0" marL="0" rtl="0" algn="l">
              <a:lnSpc>
                <a:spcPct val="115000"/>
              </a:lnSpc>
              <a:spcBef>
                <a:spcPts val="500"/>
              </a:spcBef>
              <a:spcAft>
                <a:spcPts val="0"/>
              </a:spcAft>
              <a:buClr>
                <a:schemeClr val="dk1"/>
              </a:buClr>
              <a:buSzPts val="1100"/>
              <a:buFont typeface="Arial"/>
              <a:buNone/>
            </a:pPr>
            <a:r>
              <a:rPr i="1" lang="lt-LT" sz="1200">
                <a:solidFill>
                  <a:schemeClr val="dk2"/>
                </a:solidFill>
              </a:rPr>
              <a:t>}</a:t>
            </a:r>
            <a:endParaRPr i="1" sz="1200">
              <a:solidFill>
                <a:schemeClr val="dk2"/>
              </a:solidFill>
            </a:endParaRPr>
          </a:p>
          <a:p>
            <a:pPr indent="0" lvl="0" marL="0" rtl="0" algn="l">
              <a:lnSpc>
                <a:spcPct val="115000"/>
              </a:lnSpc>
              <a:spcBef>
                <a:spcPts val="500"/>
              </a:spcBef>
              <a:spcAft>
                <a:spcPts val="500"/>
              </a:spcAft>
              <a:buNone/>
            </a:pPr>
            <a:r>
              <a:rPr i="1" lang="lt-LT" sz="1200">
                <a:solidFill>
                  <a:schemeClr val="dk2"/>
                </a:solidFill>
              </a:rPr>
              <a:t>console.log(runner + " received a " + medal + " medal.");</a:t>
            </a:r>
            <a:endParaRPr>
              <a:solidFill>
                <a:schemeClr val="dk2"/>
              </a:solidFill>
            </a:endParaRPr>
          </a:p>
        </p:txBody>
      </p:sp>
      <p:sp>
        <p:nvSpPr>
          <p:cNvPr id="180" name="Google Shape;180;gd3a8eaa4f2_0_51"/>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3a8eaa4f2_0_57"/>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86" name="Google Shape;186;gd3a8eaa4f2_0_57"/>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Turti kintamąjį </a:t>
            </a:r>
            <a:r>
              <a:rPr i="1" lang="lt-LT">
                <a:solidFill>
                  <a:schemeClr val="lt1"/>
                </a:solidFill>
              </a:rPr>
              <a:t>let number = 25</a:t>
            </a:r>
            <a:endParaRPr i="1">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rPr lang="lt-LT">
                <a:solidFill>
                  <a:schemeClr val="lt1"/>
                </a:solidFill>
              </a:rPr>
              <a:t>Parašykite if...else sąlygą, kuri: </a:t>
            </a:r>
            <a:endParaRPr>
              <a:solidFill>
                <a:schemeClr val="lt1"/>
              </a:solidFill>
            </a:endParaRPr>
          </a:p>
          <a:p>
            <a:pPr indent="-317500" lvl="0" marL="457200" rtl="0" algn="l">
              <a:spcBef>
                <a:spcPts val="500"/>
              </a:spcBef>
              <a:spcAft>
                <a:spcPts val="0"/>
              </a:spcAft>
              <a:buClr>
                <a:schemeClr val="lt1"/>
              </a:buClr>
              <a:buSzPts val="1400"/>
              <a:buChar char="-"/>
            </a:pPr>
            <a:r>
              <a:rPr lang="lt-LT">
                <a:solidFill>
                  <a:schemeClr val="lt1"/>
                </a:solidFill>
              </a:rPr>
              <a:t>consolė’je atspausdins “lyginis“, jei </a:t>
            </a:r>
            <a:r>
              <a:rPr i="1" lang="lt-LT">
                <a:solidFill>
                  <a:schemeClr val="lt1"/>
                </a:solidFill>
              </a:rPr>
              <a:t>number</a:t>
            </a:r>
            <a:r>
              <a:rPr lang="lt-LT">
                <a:solidFill>
                  <a:schemeClr val="lt1"/>
                </a:solidFill>
              </a:rPr>
              <a:t> yra lyginis skaičius;</a:t>
            </a:r>
            <a:endParaRPr>
              <a:solidFill>
                <a:schemeClr val="lt1"/>
              </a:solidFill>
            </a:endParaRPr>
          </a:p>
          <a:p>
            <a:pPr indent="-317500" lvl="0" marL="457200" rtl="0" algn="l">
              <a:spcBef>
                <a:spcPts val="0"/>
              </a:spcBef>
              <a:spcAft>
                <a:spcPts val="0"/>
              </a:spcAft>
              <a:buClr>
                <a:schemeClr val="lt1"/>
              </a:buClr>
              <a:buSzPts val="1400"/>
              <a:buChar char="-"/>
            </a:pPr>
            <a:r>
              <a:rPr lang="lt-LT">
                <a:solidFill>
                  <a:schemeClr val="lt1"/>
                </a:solidFill>
              </a:rPr>
              <a:t>consolė’je atspausdins „nelyginis“, jei </a:t>
            </a:r>
            <a:r>
              <a:rPr i="1" lang="lt-LT">
                <a:solidFill>
                  <a:schemeClr val="lt1"/>
                </a:solidFill>
              </a:rPr>
              <a:t>number</a:t>
            </a:r>
            <a:r>
              <a:rPr lang="lt-LT">
                <a:solidFill>
                  <a:schemeClr val="lt1"/>
                </a:solidFill>
              </a:rPr>
              <a:t> yra nelyginis skaičius;</a:t>
            </a:r>
            <a:endParaRPr>
              <a:solidFill>
                <a:schemeClr val="lt1"/>
              </a:solidFill>
            </a:endParaRPr>
          </a:p>
          <a:p>
            <a:pPr indent="0" lvl="0" marL="0" rtl="0" algn="l">
              <a:spcBef>
                <a:spcPts val="500"/>
              </a:spcBef>
              <a:spcAft>
                <a:spcPts val="0"/>
              </a:spcAft>
              <a:buNone/>
            </a:pPr>
            <a:r>
              <a:t/>
            </a:r>
            <a:endParaRPr>
              <a:solidFill>
                <a:schemeClr val="lt1"/>
              </a:solidFill>
            </a:endParaRPr>
          </a:p>
          <a:p>
            <a:pPr indent="0" lvl="0" marL="0" rtl="0" algn="l">
              <a:spcBef>
                <a:spcPts val="500"/>
              </a:spcBef>
              <a:spcAft>
                <a:spcPts val="0"/>
              </a:spcAft>
              <a:buNone/>
            </a:pPr>
            <a:r>
              <a:rPr lang="lt-LT">
                <a:solidFill>
                  <a:schemeClr val="lt1"/>
                </a:solidFill>
              </a:rPr>
              <a:t>Įsitikinkite, kad išbandėte savo kodą su skirtingomis </a:t>
            </a:r>
            <a:r>
              <a:rPr i="1" lang="lt-LT">
                <a:solidFill>
                  <a:schemeClr val="lt1"/>
                </a:solidFill>
              </a:rPr>
              <a:t>number </a:t>
            </a:r>
            <a:r>
              <a:rPr lang="lt-LT">
                <a:solidFill>
                  <a:schemeClr val="lt1"/>
                </a:solidFill>
              </a:rPr>
              <a:t>vertėmis. </a:t>
            </a:r>
            <a:endParaRPr>
              <a:solidFill>
                <a:schemeClr val="lt1"/>
              </a:solidFill>
            </a:endParaRPr>
          </a:p>
          <a:p>
            <a:pPr indent="0" lvl="0" marL="0" rtl="0" algn="l">
              <a:spcBef>
                <a:spcPts val="500"/>
              </a:spcBef>
              <a:spcAft>
                <a:spcPts val="500"/>
              </a:spcAft>
              <a:buNone/>
            </a:pPr>
            <a:r>
              <a:rPr lang="lt-LT">
                <a:solidFill>
                  <a:schemeClr val="lt1"/>
                </a:solidFill>
              </a:rPr>
              <a:t>Pvz.: Jei </a:t>
            </a:r>
            <a:r>
              <a:rPr i="1" lang="lt-LT">
                <a:solidFill>
                  <a:schemeClr val="lt1"/>
                </a:solidFill>
              </a:rPr>
              <a:t>number</a:t>
            </a:r>
            <a:r>
              <a:rPr lang="lt-LT">
                <a:solidFill>
                  <a:schemeClr val="lt1"/>
                </a:solidFill>
              </a:rPr>
              <a:t> lygus 1, tada konsolėje turėtų būti atspausdinama “nelyginis”.</a:t>
            </a:r>
            <a:endParaRPr>
              <a:solidFill>
                <a:schemeClr val="lt1"/>
              </a:solidFill>
            </a:endParaRPr>
          </a:p>
        </p:txBody>
      </p:sp>
      <p:sp>
        <p:nvSpPr>
          <p:cNvPr id="187" name="Google Shape;187;gd3a8eaa4f2_0_57"/>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3a8eaa4f2_0_63"/>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193" name="Google Shape;193;gd3a8eaa4f2_0_63"/>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Muzikinės grupės turi specialius pavadinimus pagal žmonių skaičių grupėje. Pvz., „kvartetas“ yra muzikinė grupė, kurią sudaro keturi muzikantai.</a:t>
            </a:r>
            <a:endParaRPr>
              <a:solidFill>
                <a:schemeClr val="lt1"/>
              </a:solidFill>
            </a:endParaRPr>
          </a:p>
          <a:p>
            <a:pPr indent="0" lvl="0" marL="0" rtl="0" algn="l">
              <a:spcBef>
                <a:spcPts val="500"/>
              </a:spcBef>
              <a:spcAft>
                <a:spcPts val="0"/>
              </a:spcAft>
              <a:buNone/>
            </a:pPr>
            <a:r>
              <a:rPr lang="lt-LT">
                <a:solidFill>
                  <a:schemeClr val="lt1"/>
                </a:solidFill>
              </a:rPr>
              <a:t>Parašykite sąlyginių teiginių seriją (else...if statements), kuri:</a:t>
            </a:r>
            <a:endParaRPr>
              <a:solidFill>
                <a:schemeClr val="lt1"/>
              </a:solidFill>
            </a:endParaRPr>
          </a:p>
          <a:p>
            <a:pPr indent="0" lvl="0" marL="0" rtl="0" algn="l">
              <a:spcBef>
                <a:spcPts val="500"/>
              </a:spcBef>
              <a:spcAft>
                <a:spcPts val="0"/>
              </a:spcAft>
              <a:buNone/>
            </a:pPr>
            <a:r>
              <a:rPr lang="lt-LT">
                <a:solidFill>
                  <a:schemeClr val="lt1"/>
                </a:solidFill>
              </a:rPr>
              <a:t>Atspausdins consolėje "ne grupė" jei muzikantų yra mažiau ar lygu 0</a:t>
            </a:r>
            <a:endParaRPr>
              <a:solidFill>
                <a:schemeClr val="lt1"/>
              </a:solidFill>
            </a:endParaRPr>
          </a:p>
          <a:p>
            <a:pPr indent="0" lvl="0" marL="0" rtl="0" algn="l">
              <a:spcBef>
                <a:spcPts val="500"/>
              </a:spcBef>
              <a:spcAft>
                <a:spcPts val="0"/>
              </a:spcAft>
              <a:buNone/>
            </a:pPr>
            <a:r>
              <a:rPr lang="lt-LT">
                <a:solidFill>
                  <a:schemeClr val="lt1"/>
                </a:solidFill>
              </a:rPr>
              <a:t>Atspausdins consolėje "solo" jei muzikantų yra 1</a:t>
            </a:r>
            <a:endParaRPr>
              <a:solidFill>
                <a:schemeClr val="lt1"/>
              </a:solidFill>
            </a:endParaRPr>
          </a:p>
          <a:p>
            <a:pPr indent="0" lvl="0" marL="0" rtl="0" algn="l">
              <a:spcBef>
                <a:spcPts val="500"/>
              </a:spcBef>
              <a:spcAft>
                <a:spcPts val="0"/>
              </a:spcAft>
              <a:buNone/>
            </a:pPr>
            <a:r>
              <a:rPr lang="lt-LT">
                <a:solidFill>
                  <a:schemeClr val="lt1"/>
                </a:solidFill>
              </a:rPr>
              <a:t>Atspausdins consolėje "duetas" jei muzikantų yra 2</a:t>
            </a:r>
            <a:endParaRPr>
              <a:solidFill>
                <a:schemeClr val="lt1"/>
              </a:solidFill>
            </a:endParaRPr>
          </a:p>
          <a:p>
            <a:pPr indent="0" lvl="0" marL="0" rtl="0" algn="l">
              <a:spcBef>
                <a:spcPts val="500"/>
              </a:spcBef>
              <a:spcAft>
                <a:spcPts val="0"/>
              </a:spcAft>
              <a:buNone/>
            </a:pPr>
            <a:r>
              <a:rPr lang="lt-LT">
                <a:solidFill>
                  <a:schemeClr val="lt1"/>
                </a:solidFill>
              </a:rPr>
              <a:t>Atspausdins consolėje "trio" jei muzikantų yra 3</a:t>
            </a:r>
            <a:endParaRPr>
              <a:solidFill>
                <a:schemeClr val="lt1"/>
              </a:solidFill>
            </a:endParaRPr>
          </a:p>
          <a:p>
            <a:pPr indent="0" lvl="0" marL="0" rtl="0" algn="l">
              <a:spcBef>
                <a:spcPts val="500"/>
              </a:spcBef>
              <a:spcAft>
                <a:spcPts val="0"/>
              </a:spcAft>
              <a:buNone/>
            </a:pPr>
            <a:r>
              <a:rPr lang="lt-LT">
                <a:solidFill>
                  <a:schemeClr val="lt1"/>
                </a:solidFill>
              </a:rPr>
              <a:t>Atspausdins consolėje "kvartetas" jei muzikantų yra 4</a:t>
            </a:r>
            <a:endParaRPr>
              <a:solidFill>
                <a:schemeClr val="lt1"/>
              </a:solidFill>
            </a:endParaRPr>
          </a:p>
          <a:p>
            <a:pPr indent="0" lvl="0" marL="0" rtl="0" algn="l">
              <a:spcBef>
                <a:spcPts val="500"/>
              </a:spcBef>
              <a:spcAft>
                <a:spcPts val="0"/>
              </a:spcAft>
              <a:buNone/>
            </a:pPr>
            <a:r>
              <a:rPr lang="lt-LT">
                <a:solidFill>
                  <a:schemeClr val="lt1"/>
                </a:solidFill>
              </a:rPr>
              <a:t>Atspausdins consolėje "didelė grupė" jei muzikantų yra daugiau nei 4</a:t>
            </a:r>
            <a:endParaRPr>
              <a:solidFill>
                <a:schemeClr val="lt1"/>
              </a:solidFill>
            </a:endParaRPr>
          </a:p>
          <a:p>
            <a:pPr indent="0" lvl="0" marL="0" rtl="0" algn="l">
              <a:spcBef>
                <a:spcPts val="500"/>
              </a:spcBef>
              <a:spcAft>
                <a:spcPts val="0"/>
              </a:spcAft>
              <a:buNone/>
            </a:pPr>
            <a:r>
              <a:rPr lang="lt-LT">
                <a:solidFill>
                  <a:schemeClr val="lt1"/>
                </a:solidFill>
              </a:rPr>
              <a:t>Įsitikinkite, kad išbandėte savo kodą su skirtingomis vertėmis. Pvz.,</a:t>
            </a:r>
            <a:endParaRPr>
              <a:solidFill>
                <a:schemeClr val="lt1"/>
              </a:solidFill>
            </a:endParaRPr>
          </a:p>
          <a:p>
            <a:pPr indent="0" lvl="0" marL="0" rtl="0" algn="l">
              <a:spcBef>
                <a:spcPts val="500"/>
              </a:spcBef>
              <a:spcAft>
                <a:spcPts val="500"/>
              </a:spcAft>
              <a:buNone/>
            </a:pPr>
            <a:r>
              <a:rPr lang="lt-LT">
                <a:solidFill>
                  <a:schemeClr val="lt1"/>
                </a:solidFill>
              </a:rPr>
              <a:t>Jeigu muzikantų yra 3, tada "trio" turi būti atspausdinama consolėje.</a:t>
            </a:r>
            <a:endParaRPr>
              <a:solidFill>
                <a:schemeClr val="lt1"/>
              </a:solidFill>
            </a:endParaRPr>
          </a:p>
        </p:txBody>
      </p:sp>
      <p:sp>
        <p:nvSpPr>
          <p:cNvPr id="194" name="Google Shape;194;gd3a8eaa4f2_0_63"/>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7d1f0571e_0_0"/>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00" name="Google Shape;200;g117d1f0571e_0_0"/>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In the game of golf, each hole has a par, meaning, the average number of strokes a golfer is expected to make in order to sink the ball in the hole to complete the play. Depending on how far above or below par your strokes are, there is a different nickname. </a:t>
            </a:r>
            <a:endParaRPr>
              <a:solidFill>
                <a:schemeClr val="lt1"/>
              </a:solidFill>
            </a:endParaRPr>
          </a:p>
          <a:p>
            <a:pPr indent="0" lvl="0" marL="0" rtl="0" algn="l">
              <a:lnSpc>
                <a:spcPct val="115000"/>
              </a:lnSpc>
              <a:spcBef>
                <a:spcPts val="500"/>
              </a:spcBef>
              <a:spcAft>
                <a:spcPts val="0"/>
              </a:spcAft>
              <a:buNone/>
            </a:pPr>
            <a:r>
              <a:rPr lang="lt-LT">
                <a:solidFill>
                  <a:schemeClr val="lt1"/>
                </a:solidFill>
              </a:rPr>
              <a:t>Log the correct string according to this table </a:t>
            </a:r>
            <a:endParaRPr>
              <a:solidFill>
                <a:schemeClr val="lt1"/>
              </a:solidFill>
            </a:endParaRPr>
          </a:p>
          <a:p>
            <a:pPr indent="0" lvl="0" marL="0" rtl="0" algn="l">
              <a:lnSpc>
                <a:spcPct val="115000"/>
              </a:lnSpc>
              <a:spcBef>
                <a:spcPts val="500"/>
              </a:spcBef>
              <a:spcAft>
                <a:spcPts val="0"/>
              </a:spcAft>
              <a:buNone/>
            </a:pPr>
            <a:r>
              <a:rPr lang="lt-LT">
                <a:solidFill>
                  <a:schemeClr val="lt1"/>
                </a:solidFill>
              </a:rPr>
              <a:t>which lists the strokes in order of priority </a:t>
            </a:r>
            <a:endParaRPr>
              <a:solidFill>
                <a:schemeClr val="lt1"/>
              </a:solidFill>
            </a:endParaRPr>
          </a:p>
          <a:p>
            <a:pPr indent="0" lvl="0" marL="0" rtl="0" algn="l">
              <a:lnSpc>
                <a:spcPct val="115000"/>
              </a:lnSpc>
              <a:spcBef>
                <a:spcPts val="500"/>
              </a:spcBef>
              <a:spcAft>
                <a:spcPts val="0"/>
              </a:spcAft>
              <a:buNone/>
            </a:pPr>
            <a:r>
              <a:rPr lang="lt-LT">
                <a:solidFill>
                  <a:schemeClr val="lt1"/>
                </a:solidFill>
              </a:rPr>
              <a:t>(top (highest) to bottom (lowest)):</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500"/>
              </a:spcAft>
              <a:buNone/>
            </a:pPr>
            <a:r>
              <a:rPr i="1" lang="lt-LT">
                <a:solidFill>
                  <a:schemeClr val="lt1"/>
                </a:solidFill>
              </a:rPr>
              <a:t>par</a:t>
            </a:r>
            <a:r>
              <a:rPr lang="lt-LT">
                <a:solidFill>
                  <a:schemeClr val="lt1"/>
                </a:solidFill>
              </a:rPr>
              <a:t> and </a:t>
            </a:r>
            <a:r>
              <a:rPr i="1" lang="lt-LT">
                <a:solidFill>
                  <a:schemeClr val="lt1"/>
                </a:solidFill>
              </a:rPr>
              <a:t>strokes</a:t>
            </a:r>
            <a:r>
              <a:rPr lang="lt-LT">
                <a:solidFill>
                  <a:schemeClr val="lt1"/>
                </a:solidFill>
              </a:rPr>
              <a:t> will always be numeric and positive. We have added an array of all the names for your convenience.</a:t>
            </a:r>
            <a:endParaRPr>
              <a:solidFill>
                <a:schemeClr val="lt1"/>
              </a:solidFill>
            </a:endParaRPr>
          </a:p>
        </p:txBody>
      </p:sp>
      <p:sp>
        <p:nvSpPr>
          <p:cNvPr id="201" name="Google Shape;201;g117d1f0571e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5</a:t>
            </a:r>
            <a:endParaRPr b="0" i="0" sz="1400" u="none" cap="none" strike="noStrike">
              <a:solidFill>
                <a:srgbClr val="000000"/>
              </a:solidFill>
              <a:latin typeface="Arial"/>
              <a:ea typeface="Arial"/>
              <a:cs typeface="Arial"/>
              <a:sym typeface="Arial"/>
            </a:endParaRPr>
          </a:p>
        </p:txBody>
      </p:sp>
      <p:pic>
        <p:nvPicPr>
          <p:cNvPr id="202" name="Google Shape;202;g117d1f0571e_0_0"/>
          <p:cNvPicPr preferRelativeResize="0"/>
          <p:nvPr/>
        </p:nvPicPr>
        <p:blipFill>
          <a:blip r:embed="rId3">
            <a:alphaModFix/>
          </a:blip>
          <a:stretch>
            <a:fillRect/>
          </a:stretch>
        </p:blipFill>
        <p:spPr>
          <a:xfrm>
            <a:off x="4327238" y="2900463"/>
            <a:ext cx="2458925" cy="287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7d1f0571e_0_9"/>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JavaScript programavimo kalba</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08" name="Google Shape;208;g117d1f0571e_0_9"/>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Parašykite logiką, kuris leis vartotojui, patikrinti jo automobilio informaciją (automobilis turi būti vienas iš turimų duomenų bazėje). </a:t>
            </a:r>
            <a:r>
              <a:rPr lang="lt-LT">
                <a:solidFill>
                  <a:schemeClr val="lt1"/>
                </a:solidFill>
              </a:rPr>
              <a:t>Galimi automobiliai (“Audi”, “BMW”, “Opel”, “VW”)</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rPr lang="lt-LT">
                <a:solidFill>
                  <a:schemeClr val="lt1"/>
                </a:solidFill>
              </a:rPr>
              <a:t>Vartotojas nurodo savo automobilio (markę, pagaminimo metus), pvz:</a:t>
            </a:r>
            <a:endParaRPr>
              <a:solidFill>
                <a:schemeClr val="lt1"/>
              </a:solidFill>
            </a:endParaRPr>
          </a:p>
          <a:p>
            <a:pPr indent="0" lvl="0" marL="0" rtl="0" algn="l">
              <a:lnSpc>
                <a:spcPct val="115000"/>
              </a:lnSpc>
              <a:spcBef>
                <a:spcPts val="500"/>
              </a:spcBef>
              <a:spcAft>
                <a:spcPts val="0"/>
              </a:spcAft>
              <a:buNone/>
            </a:pPr>
            <a:r>
              <a:rPr i="1" lang="lt-LT">
                <a:solidFill>
                  <a:schemeClr val="lt1"/>
                </a:solidFill>
              </a:rPr>
              <a:t>let carMaker = “Audi”;</a:t>
            </a:r>
            <a:endParaRPr i="1">
              <a:solidFill>
                <a:schemeClr val="lt1"/>
              </a:solidFill>
            </a:endParaRPr>
          </a:p>
          <a:p>
            <a:pPr indent="0" lvl="0" marL="0" rtl="0" algn="l">
              <a:lnSpc>
                <a:spcPct val="115000"/>
              </a:lnSpc>
              <a:spcBef>
                <a:spcPts val="500"/>
              </a:spcBef>
              <a:spcAft>
                <a:spcPts val="0"/>
              </a:spcAft>
              <a:buNone/>
            </a:pPr>
            <a:r>
              <a:rPr i="1" lang="lt-LT">
                <a:solidFill>
                  <a:schemeClr val="lt1"/>
                </a:solidFill>
              </a:rPr>
              <a:t>let carYear = 2000;</a:t>
            </a:r>
            <a:endParaRPr i="1">
              <a:solidFill>
                <a:schemeClr val="lt1"/>
              </a:solidFill>
            </a:endParaRPr>
          </a:p>
          <a:p>
            <a:pPr indent="0" lvl="0" marL="0" rtl="0" algn="l">
              <a:lnSpc>
                <a:spcPct val="115000"/>
              </a:lnSpc>
              <a:spcBef>
                <a:spcPts val="500"/>
              </a:spcBef>
              <a:spcAft>
                <a:spcPts val="0"/>
              </a:spcAft>
              <a:buNone/>
            </a:pPr>
            <a:r>
              <a:rPr lang="lt-LT">
                <a:solidFill>
                  <a:schemeClr val="lt1"/>
                </a:solidFill>
              </a:rPr>
              <a:t>… ir gauna informaciją, kaip tekstą (string).</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0"/>
              </a:spcAft>
              <a:buNone/>
            </a:pPr>
            <a:r>
              <a:rPr lang="lt-LT">
                <a:solidFill>
                  <a:schemeClr val="lt1"/>
                </a:solidFill>
              </a:rPr>
              <a:t>Tikrinimas:</a:t>
            </a:r>
            <a:endParaRPr>
              <a:solidFill>
                <a:schemeClr val="lt1"/>
              </a:solidFill>
            </a:endParaRPr>
          </a:p>
          <a:p>
            <a:pPr indent="-317500" lvl="0" marL="457200" rtl="0" algn="l">
              <a:lnSpc>
                <a:spcPct val="115000"/>
              </a:lnSpc>
              <a:spcBef>
                <a:spcPts val="500"/>
              </a:spcBef>
              <a:spcAft>
                <a:spcPts val="0"/>
              </a:spcAft>
              <a:buClr>
                <a:schemeClr val="lt1"/>
              </a:buClr>
              <a:buSzPts val="1400"/>
              <a:buChar char="-"/>
            </a:pPr>
            <a:r>
              <a:rPr lang="lt-LT">
                <a:solidFill>
                  <a:schemeClr val="lt1"/>
                </a:solidFill>
              </a:rPr>
              <a:t>Jei automobilis yra toks (pvz. “Audi”)</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Jei automobilio pagaminimo metai yra nuo 2010 iki 2020:</a:t>
            </a:r>
            <a:endParaRPr>
              <a:solidFill>
                <a:schemeClr val="lt1"/>
              </a:solidFill>
            </a:endParaRPr>
          </a:p>
          <a:p>
            <a:pPr indent="-317500" lvl="2" marL="1371600" rtl="0" algn="l">
              <a:lnSpc>
                <a:spcPct val="115000"/>
              </a:lnSpc>
              <a:spcBef>
                <a:spcPts val="0"/>
              </a:spcBef>
              <a:spcAft>
                <a:spcPts val="0"/>
              </a:spcAft>
              <a:buClr>
                <a:schemeClr val="lt1"/>
              </a:buClr>
              <a:buSzPts val="1400"/>
              <a:buChar char="-"/>
            </a:pPr>
            <a:r>
              <a:rPr lang="lt-LT">
                <a:solidFill>
                  <a:schemeClr val="lt1"/>
                </a:solidFill>
              </a:rPr>
              <a:t>Atspausdins consolėje “Automobilis Audi yra 10 metų”</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Jei automobilio pagaminimo metai yra nuo 2000 iki 2010:</a:t>
            </a:r>
            <a:endParaRPr>
              <a:solidFill>
                <a:schemeClr val="lt1"/>
              </a:solidFill>
            </a:endParaRPr>
          </a:p>
          <a:p>
            <a:pPr indent="-317500" lvl="2" marL="1371600" rtl="0" algn="l">
              <a:lnSpc>
                <a:spcPct val="115000"/>
              </a:lnSpc>
              <a:spcBef>
                <a:spcPts val="0"/>
              </a:spcBef>
              <a:spcAft>
                <a:spcPts val="0"/>
              </a:spcAft>
              <a:buClr>
                <a:schemeClr val="lt1"/>
              </a:buClr>
              <a:buSzPts val="1400"/>
              <a:buChar char="-"/>
            </a:pPr>
            <a:r>
              <a:rPr lang="lt-LT">
                <a:solidFill>
                  <a:schemeClr val="lt1"/>
                </a:solidFill>
              </a:rPr>
              <a:t>Atspausdins consolėje “Automobilis Audi yra 20 metų”</a:t>
            </a:r>
            <a:endParaRPr>
              <a:solidFill>
                <a:schemeClr val="lt1"/>
              </a:solidFill>
            </a:endParaRPr>
          </a:p>
          <a:p>
            <a:pPr indent="-317500" lvl="1" marL="914400" rtl="0" algn="l">
              <a:lnSpc>
                <a:spcPct val="115000"/>
              </a:lnSpc>
              <a:spcBef>
                <a:spcPts val="0"/>
              </a:spcBef>
              <a:spcAft>
                <a:spcPts val="0"/>
              </a:spcAft>
              <a:buClr>
                <a:schemeClr val="lt1"/>
              </a:buClr>
              <a:buSzPts val="1400"/>
              <a:buChar char="-"/>
            </a:pPr>
            <a:r>
              <a:rPr lang="lt-LT">
                <a:solidFill>
                  <a:schemeClr val="lt1"/>
                </a:solidFill>
              </a:rPr>
              <a:t>Jei automobilio pagaminimo metai yra  iki 2000:</a:t>
            </a:r>
            <a:endParaRPr>
              <a:solidFill>
                <a:schemeClr val="lt1"/>
              </a:solidFill>
            </a:endParaRPr>
          </a:p>
          <a:p>
            <a:pPr indent="-317500" lvl="2" marL="1371600" rtl="0" algn="l">
              <a:lnSpc>
                <a:spcPct val="115000"/>
              </a:lnSpc>
              <a:spcBef>
                <a:spcPts val="0"/>
              </a:spcBef>
              <a:spcAft>
                <a:spcPts val="0"/>
              </a:spcAft>
              <a:buClr>
                <a:schemeClr val="lt1"/>
              </a:buClr>
              <a:buSzPts val="1400"/>
              <a:buChar char="-"/>
            </a:pPr>
            <a:r>
              <a:rPr lang="lt-LT">
                <a:solidFill>
                  <a:schemeClr val="lt1"/>
                </a:solidFill>
              </a:rPr>
              <a:t>Atspausdins consolėje “Automobilis Audi yra 20 metų ir senesnis”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lt-LT">
                <a:solidFill>
                  <a:schemeClr val="lt1"/>
                </a:solidFill>
              </a:rPr>
              <a:t>… tikinama kita markė remiantis analogišku metų patikrinimu.</a:t>
            </a:r>
            <a:endParaRPr>
              <a:solidFill>
                <a:schemeClr val="lt1"/>
              </a:solidFill>
            </a:endParaRPr>
          </a:p>
          <a:p>
            <a:pPr indent="0" lvl="0" marL="0" rtl="0" algn="l">
              <a:lnSpc>
                <a:spcPct val="115000"/>
              </a:lnSpc>
              <a:spcBef>
                <a:spcPts val="500"/>
              </a:spcBef>
              <a:spcAft>
                <a:spcPts val="0"/>
              </a:spcAft>
              <a:buNone/>
            </a:pPr>
            <a:r>
              <a:t/>
            </a:r>
            <a:endParaRPr>
              <a:solidFill>
                <a:schemeClr val="lt1"/>
              </a:solidFill>
            </a:endParaRPr>
          </a:p>
          <a:p>
            <a:pPr indent="0" lvl="0" marL="0" rtl="0" algn="l">
              <a:lnSpc>
                <a:spcPct val="115000"/>
              </a:lnSpc>
              <a:spcBef>
                <a:spcPts val="500"/>
              </a:spcBef>
              <a:spcAft>
                <a:spcPts val="500"/>
              </a:spcAft>
              <a:buNone/>
            </a:pPr>
            <a:r>
              <a:t/>
            </a:r>
            <a:endParaRPr>
              <a:solidFill>
                <a:schemeClr val="lt1"/>
              </a:solidFill>
            </a:endParaRPr>
          </a:p>
        </p:txBody>
      </p:sp>
      <p:sp>
        <p:nvSpPr>
          <p:cNvPr id="209" name="Google Shape;209;g117d1f0571e_0_9"/>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3a8eaa4f2_0_4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215" name="Google Shape;215;gd3a8eaa4f2_0_4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16" name="Google Shape;216;gd3a8eaa4f2_0_4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The "switch" statement</a:t>
            </a:r>
            <a:endParaRPr b="1" sz="1400"/>
          </a:p>
          <a:p>
            <a:pPr indent="0" lvl="0" marL="0" rtl="0" algn="l">
              <a:lnSpc>
                <a:spcPct val="115000"/>
              </a:lnSpc>
              <a:spcBef>
                <a:spcPts val="500"/>
              </a:spcBef>
              <a:spcAft>
                <a:spcPts val="0"/>
              </a:spcAft>
              <a:buClr>
                <a:schemeClr val="dk1"/>
              </a:buClr>
              <a:buSzPts val="1100"/>
              <a:buNone/>
            </a:pPr>
            <a:r>
              <a:rPr lang="lt-LT" sz="1400"/>
              <a:t>Kaip alternatyvą tikrinimui su </a:t>
            </a:r>
            <a:r>
              <a:rPr i="1" lang="lt-LT" sz="1400"/>
              <a:t>if</a:t>
            </a:r>
            <a:r>
              <a:rPr lang="lt-LT" sz="1400"/>
              <a:t> (</a:t>
            </a:r>
            <a:r>
              <a:rPr i="1" lang="lt-LT" sz="1400"/>
              <a:t>if...else</a:t>
            </a:r>
            <a:r>
              <a:rPr lang="lt-LT" sz="1400"/>
              <a:t> arba </a:t>
            </a:r>
            <a:r>
              <a:rPr i="1" lang="lt-LT" sz="1400"/>
              <a:t>else if</a:t>
            </a:r>
            <a:r>
              <a:rPr lang="lt-LT" sz="1400"/>
              <a:t>) galima naudoti </a:t>
            </a:r>
            <a:r>
              <a:rPr i="1" lang="lt-LT" sz="1400"/>
              <a:t>switch statement.</a:t>
            </a:r>
            <a:endParaRPr sz="1400"/>
          </a:p>
          <a:p>
            <a:pPr indent="0" lvl="0" marL="0" rtl="0" algn="l">
              <a:lnSpc>
                <a:spcPct val="115000"/>
              </a:lnSpc>
              <a:spcBef>
                <a:spcPts val="500"/>
              </a:spcBef>
              <a:spcAft>
                <a:spcPts val="0"/>
              </a:spcAft>
              <a:buClr>
                <a:schemeClr val="dk1"/>
              </a:buClr>
              <a:buSzPts val="1100"/>
              <a:buNone/>
            </a:pPr>
            <a:r>
              <a:rPr lang="lt-LT" sz="1400"/>
              <a:t>Sintaksė:</a:t>
            </a:r>
            <a:endParaRPr sz="1400"/>
          </a:p>
          <a:p>
            <a:pPr indent="0" lvl="0" marL="0" rtl="0" algn="l">
              <a:lnSpc>
                <a:spcPct val="115000"/>
              </a:lnSpc>
              <a:spcBef>
                <a:spcPts val="500"/>
              </a:spcBef>
              <a:spcAft>
                <a:spcPts val="0"/>
              </a:spcAft>
              <a:buClr>
                <a:schemeClr val="dk1"/>
              </a:buClr>
              <a:buSzPts val="1100"/>
              <a:buNone/>
            </a:pPr>
            <a:r>
              <a:rPr lang="lt-LT" sz="1200"/>
              <a:t>switch(x) {</a:t>
            </a:r>
            <a:endParaRPr sz="1200"/>
          </a:p>
          <a:p>
            <a:pPr indent="0" lvl="0" marL="0" rtl="0" algn="l">
              <a:lnSpc>
                <a:spcPct val="115000"/>
              </a:lnSpc>
              <a:spcBef>
                <a:spcPts val="0"/>
              </a:spcBef>
              <a:spcAft>
                <a:spcPts val="0"/>
              </a:spcAft>
              <a:buClr>
                <a:schemeClr val="dk1"/>
              </a:buClr>
              <a:buSzPts val="1100"/>
              <a:buNone/>
            </a:pPr>
            <a:r>
              <a:rPr lang="lt-LT" sz="1200"/>
              <a:t>  case 'value1':  // if (x === 'value1')</a:t>
            </a:r>
            <a:endParaRPr sz="1200"/>
          </a:p>
          <a:p>
            <a:pPr indent="0" lvl="0" marL="0" rtl="0" algn="l">
              <a:lnSpc>
                <a:spcPct val="115000"/>
              </a:lnSpc>
              <a:spcBef>
                <a:spcPts val="0"/>
              </a:spcBef>
              <a:spcAft>
                <a:spcPts val="0"/>
              </a:spcAft>
              <a:buClr>
                <a:schemeClr val="dk1"/>
              </a:buClr>
              <a:buSzPts val="1100"/>
              <a:buNone/>
            </a:pPr>
            <a:r>
              <a:rPr lang="lt-LT" sz="1200"/>
              <a:t>    ...</a:t>
            </a:r>
            <a:endParaRPr sz="1200"/>
          </a:p>
          <a:p>
            <a:pPr indent="0" lvl="0" marL="0" rtl="0" algn="l">
              <a:lnSpc>
                <a:spcPct val="115000"/>
              </a:lnSpc>
              <a:spcBef>
                <a:spcPts val="0"/>
              </a:spcBef>
              <a:spcAft>
                <a:spcPts val="0"/>
              </a:spcAft>
              <a:buClr>
                <a:schemeClr val="dk1"/>
              </a:buClr>
              <a:buSzPts val="1100"/>
              <a:buNone/>
            </a:pPr>
            <a:r>
              <a:rPr lang="lt-LT" sz="1200"/>
              <a:t>    [break]</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case 'value2':  // if (x === 'value2')</a:t>
            </a:r>
            <a:endParaRPr sz="1200"/>
          </a:p>
          <a:p>
            <a:pPr indent="0" lvl="0" marL="0" rtl="0" algn="l">
              <a:lnSpc>
                <a:spcPct val="115000"/>
              </a:lnSpc>
              <a:spcBef>
                <a:spcPts val="0"/>
              </a:spcBef>
              <a:spcAft>
                <a:spcPts val="0"/>
              </a:spcAft>
              <a:buClr>
                <a:schemeClr val="dk1"/>
              </a:buClr>
              <a:buSzPts val="1100"/>
              <a:buNone/>
            </a:pPr>
            <a:r>
              <a:rPr lang="lt-LT" sz="1200"/>
              <a:t>    ...</a:t>
            </a:r>
            <a:endParaRPr sz="1200"/>
          </a:p>
          <a:p>
            <a:pPr indent="0" lvl="0" marL="0" rtl="0" algn="l">
              <a:lnSpc>
                <a:spcPct val="115000"/>
              </a:lnSpc>
              <a:spcBef>
                <a:spcPts val="0"/>
              </a:spcBef>
              <a:spcAft>
                <a:spcPts val="0"/>
              </a:spcAft>
              <a:buClr>
                <a:schemeClr val="dk1"/>
              </a:buClr>
              <a:buSzPts val="1100"/>
              <a:buNone/>
            </a:pPr>
            <a:r>
              <a:rPr lang="lt-LT" sz="1200"/>
              <a:t>    [break]</a:t>
            </a:r>
            <a:endParaRPr sz="1200"/>
          </a:p>
          <a:p>
            <a:pPr indent="0" lvl="0" marL="0" rtl="0" algn="l">
              <a:lnSpc>
                <a:spcPct val="115000"/>
              </a:lnSpc>
              <a:spcBef>
                <a:spcPts val="0"/>
              </a:spcBef>
              <a:spcAft>
                <a:spcPts val="0"/>
              </a:spcAft>
              <a:buClr>
                <a:schemeClr val="dk1"/>
              </a:buClr>
              <a:buSzPts val="1100"/>
              <a:buNone/>
            </a:pPr>
            <a:r>
              <a:t/>
            </a:r>
            <a:endParaRPr sz="1200"/>
          </a:p>
          <a:p>
            <a:pPr indent="0" lvl="0" marL="0" rtl="0" algn="l">
              <a:lnSpc>
                <a:spcPct val="115000"/>
              </a:lnSpc>
              <a:spcBef>
                <a:spcPts val="0"/>
              </a:spcBef>
              <a:spcAft>
                <a:spcPts val="0"/>
              </a:spcAft>
              <a:buClr>
                <a:schemeClr val="dk1"/>
              </a:buClr>
              <a:buSzPts val="1100"/>
              <a:buNone/>
            </a:pPr>
            <a:r>
              <a:rPr lang="lt-LT" sz="1200"/>
              <a:t>  default:</a:t>
            </a:r>
            <a:endParaRPr sz="1200"/>
          </a:p>
          <a:p>
            <a:pPr indent="0" lvl="0" marL="0" rtl="0" algn="l">
              <a:lnSpc>
                <a:spcPct val="115000"/>
              </a:lnSpc>
              <a:spcBef>
                <a:spcPts val="0"/>
              </a:spcBef>
              <a:spcAft>
                <a:spcPts val="0"/>
              </a:spcAft>
              <a:buClr>
                <a:schemeClr val="dk1"/>
              </a:buClr>
              <a:buSzPts val="1100"/>
              <a:buNone/>
            </a:pPr>
            <a:r>
              <a:rPr lang="lt-LT" sz="1200"/>
              <a:t>    ...</a:t>
            </a:r>
            <a:endParaRPr sz="1200"/>
          </a:p>
          <a:p>
            <a:pPr indent="0" lvl="0" marL="0" rtl="0" algn="l">
              <a:lnSpc>
                <a:spcPct val="115000"/>
              </a:lnSpc>
              <a:spcBef>
                <a:spcPts val="0"/>
              </a:spcBef>
              <a:spcAft>
                <a:spcPts val="0"/>
              </a:spcAft>
              <a:buClr>
                <a:schemeClr val="dk1"/>
              </a:buClr>
              <a:buSzPts val="1100"/>
              <a:buNone/>
            </a:pPr>
            <a:r>
              <a:rPr lang="lt-LT" sz="1200"/>
              <a:t>    [break]</a:t>
            </a:r>
            <a:endParaRPr sz="1200"/>
          </a:p>
          <a:p>
            <a:pPr indent="0" lvl="0" marL="0" rtl="0" algn="l">
              <a:lnSpc>
                <a:spcPct val="115000"/>
              </a:lnSpc>
              <a:spcBef>
                <a:spcPts val="0"/>
              </a:spcBef>
              <a:spcAft>
                <a:spcPts val="0"/>
              </a:spcAft>
              <a:buClr>
                <a:schemeClr val="dk1"/>
              </a:buClr>
              <a:buSzPts val="1100"/>
              <a:buNone/>
            </a:pPr>
            <a:r>
              <a:rPr lang="lt-LT" sz="1200"/>
              <a:t>}</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sz="1400"/>
              <a:t>JavaScript programavimo kalba</a:t>
            </a:r>
            <a:endParaRPr sz="1400"/>
          </a:p>
        </p:txBody>
      </p:sp>
      <p:sp>
        <p:nvSpPr>
          <p:cNvPr id="222" name="Google Shape;222;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JavaScript </a:t>
            </a:r>
            <a:r>
              <a:rPr lang="lt-LT" sz="1400"/>
              <a:t>sąlygos sakiniai (conditionals)</a:t>
            </a:r>
            <a:endParaRPr sz="1400"/>
          </a:p>
        </p:txBody>
      </p:sp>
      <p:sp>
        <p:nvSpPr>
          <p:cNvPr id="223" name="Google Shape;223;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24" name="Google Shape;224;p7"/>
          <p:cNvSpPr txBox="1"/>
          <p:nvPr>
            <p:ph idx="4" type="body"/>
          </p:nvPr>
        </p:nvSpPr>
        <p:spPr>
          <a:xfrm>
            <a:off x="7503550" y="1821732"/>
            <a:ext cx="4208100" cy="16827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https://developer.mozilla.org/en-US/docs/Web/JavaScript/Reference/Statements/if...else</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4"/>
              </a:rPr>
              <a:t>https://developer.mozilla.org/en-US/docs/Web/JavaScript/Reference/Operators/Conditional_Operator</a:t>
            </a:r>
            <a:r>
              <a:rPr lang="lt-LT"/>
              <a:t> </a:t>
            </a:r>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a:t>
            </a:r>
            <a:r>
              <a:rPr lang="lt-LT" sz="1800"/>
              <a:t>sąlygos sakiniai (conditionals)</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20" name="Google Shape;120;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1" name="Google Shape;121;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Pažvelkite į dešinėje pateiktą </a:t>
            </a:r>
            <a:endParaRPr sz="1400"/>
          </a:p>
          <a:p>
            <a:pPr indent="0" lvl="0" marL="0" rtl="0" algn="l">
              <a:spcBef>
                <a:spcPts val="500"/>
              </a:spcBef>
              <a:spcAft>
                <a:spcPts val="0"/>
              </a:spcAft>
              <a:buClr>
                <a:schemeClr val="dk1"/>
              </a:buClr>
              <a:buSzPts val="1100"/>
              <a:buNone/>
            </a:pPr>
            <a:r>
              <a:rPr lang="lt-LT" sz="1400"/>
              <a:t>schemą. Koks duomenų </a:t>
            </a:r>
            <a:endParaRPr sz="1400"/>
          </a:p>
          <a:p>
            <a:pPr indent="0" lvl="0" marL="0" rtl="0" algn="l">
              <a:spcBef>
                <a:spcPts val="500"/>
              </a:spcBef>
              <a:spcAft>
                <a:spcPts val="0"/>
              </a:spcAft>
              <a:buClr>
                <a:schemeClr val="dk1"/>
              </a:buClr>
              <a:buSzPts val="1100"/>
              <a:buNone/>
            </a:pPr>
            <a:r>
              <a:rPr lang="lt-LT" sz="1400"/>
              <a:t>tipas geriausiai atspindėtų </a:t>
            </a:r>
            <a:endParaRPr sz="1400"/>
          </a:p>
          <a:p>
            <a:pPr indent="0" lvl="0" marL="0" rtl="0" algn="l">
              <a:spcBef>
                <a:spcPts val="500"/>
              </a:spcBef>
              <a:spcAft>
                <a:spcPts val="0"/>
              </a:spcAft>
              <a:buClr>
                <a:schemeClr val="dk1"/>
              </a:buClr>
              <a:buSzPts val="1100"/>
              <a:buNone/>
            </a:pPr>
            <a:r>
              <a:rPr lang="lt-LT" sz="1400"/>
              <a:t>(Yes / No), jei turite pakankamai </a:t>
            </a:r>
            <a:endParaRPr sz="1400"/>
          </a:p>
          <a:p>
            <a:pPr indent="0" lvl="0" marL="0" rtl="0" algn="l">
              <a:spcBef>
                <a:spcPts val="500"/>
              </a:spcBef>
              <a:spcAft>
                <a:spcPts val="0"/>
              </a:spcAft>
              <a:buClr>
                <a:schemeClr val="dk1"/>
              </a:buClr>
              <a:buSzPts val="1100"/>
              <a:buNone/>
            </a:pPr>
            <a:r>
              <a:rPr lang="lt-LT" sz="1400"/>
              <a:t>pinigų daiktui įsigyti?</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A - Number</a:t>
            </a:r>
            <a:endParaRPr sz="1400"/>
          </a:p>
          <a:p>
            <a:pPr indent="0" lvl="0" marL="0" rtl="0" algn="l">
              <a:spcBef>
                <a:spcPts val="500"/>
              </a:spcBef>
              <a:spcAft>
                <a:spcPts val="0"/>
              </a:spcAft>
              <a:buClr>
                <a:schemeClr val="dk1"/>
              </a:buClr>
              <a:buSzPts val="1100"/>
              <a:buNone/>
            </a:pPr>
            <a:r>
              <a:rPr lang="lt-LT" sz="1400"/>
              <a:t>B - String</a:t>
            </a:r>
            <a:endParaRPr sz="1400"/>
          </a:p>
          <a:p>
            <a:pPr indent="0" lvl="0" marL="0" rtl="0" algn="l">
              <a:spcBef>
                <a:spcPts val="500"/>
              </a:spcBef>
              <a:spcAft>
                <a:spcPts val="0"/>
              </a:spcAft>
              <a:buClr>
                <a:schemeClr val="dk1"/>
              </a:buClr>
              <a:buSzPts val="1100"/>
              <a:buNone/>
            </a:pPr>
            <a:r>
              <a:rPr lang="lt-LT" sz="1400"/>
              <a:t>C - Boolean</a:t>
            </a:r>
            <a:endParaRPr sz="1400"/>
          </a:p>
          <a:p>
            <a:pPr indent="0" lvl="0" marL="0" rtl="0" algn="l">
              <a:spcBef>
                <a:spcPts val="500"/>
              </a:spcBef>
              <a:spcAft>
                <a:spcPts val="0"/>
              </a:spcAft>
              <a:buClr>
                <a:schemeClr val="dk1"/>
              </a:buClr>
              <a:buSzPts val="1100"/>
              <a:buNone/>
            </a:pPr>
            <a:r>
              <a:rPr lang="lt-LT" sz="1400"/>
              <a:t>D - Undefined</a:t>
            </a:r>
            <a:endParaRPr sz="1400"/>
          </a:p>
          <a:p>
            <a:pPr indent="0" lvl="0" marL="0" rtl="0" algn="l">
              <a:lnSpc>
                <a:spcPct val="115000"/>
              </a:lnSpc>
              <a:spcBef>
                <a:spcPts val="500"/>
              </a:spcBef>
              <a:spcAft>
                <a:spcPts val="0"/>
              </a:spcAft>
              <a:buClr>
                <a:schemeClr val="dk1"/>
              </a:buClr>
              <a:buSzPts val="1100"/>
              <a:buNone/>
            </a:pPr>
            <a:r>
              <a:t/>
            </a:r>
            <a:endParaRPr b="1" sz="1400"/>
          </a:p>
          <a:p>
            <a:pPr indent="0" lvl="0" marL="0" rtl="0" algn="ctr">
              <a:lnSpc>
                <a:spcPct val="115000"/>
              </a:lnSpc>
              <a:spcBef>
                <a:spcPts val="1600"/>
              </a:spcBef>
              <a:spcAft>
                <a:spcPts val="0"/>
              </a:spcAft>
              <a:buClr>
                <a:schemeClr val="dk1"/>
              </a:buClr>
              <a:buSzPts val="1100"/>
              <a:buNone/>
            </a:pPr>
            <a:r>
              <a:t/>
            </a:r>
            <a:endParaRPr sz="1400"/>
          </a:p>
        </p:txBody>
      </p:sp>
      <p:pic>
        <p:nvPicPr>
          <p:cNvPr id="122" name="Google Shape;122;g7ad0fffb7c_0_0"/>
          <p:cNvPicPr preferRelativeResize="0"/>
          <p:nvPr/>
        </p:nvPicPr>
        <p:blipFill>
          <a:blip r:embed="rId3">
            <a:alphaModFix/>
          </a:blip>
          <a:stretch>
            <a:fillRect/>
          </a:stretch>
        </p:blipFill>
        <p:spPr>
          <a:xfrm>
            <a:off x="3593500" y="3004763"/>
            <a:ext cx="4774550" cy="3232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3a8eaa4f2_0_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28" name="Google Shape;128;gd3a8eaa4f2_0_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9" name="Google Shape;129;gd3a8eaa4f2_0_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Čia yra kita schema, kaip privažiuoti prie pilies vartų. Jei nuspręsite šturmuoti pilį, koks yra tiesioginis rezultatas?</a:t>
            </a:r>
            <a:endParaRPr sz="1400"/>
          </a:p>
          <a:p>
            <a:pPr indent="0" lvl="0" marL="0" rtl="0" algn="l">
              <a:spcBef>
                <a:spcPts val="500"/>
              </a:spcBef>
              <a:spcAft>
                <a:spcPts val="0"/>
              </a:spcAft>
              <a:buClr>
                <a:schemeClr val="dk1"/>
              </a:buClr>
              <a:buSzPts val="1100"/>
              <a:buNone/>
            </a:pPr>
            <a:r>
              <a:rPr lang="lt-LT" sz="1400"/>
              <a:t>A - “You go back to town and prepare supplies”</a:t>
            </a:r>
            <a:endParaRPr sz="1400"/>
          </a:p>
          <a:p>
            <a:pPr indent="0" lvl="0" marL="0" rtl="0" algn="l">
              <a:spcBef>
                <a:spcPts val="500"/>
              </a:spcBef>
              <a:spcAft>
                <a:spcPts val="0"/>
              </a:spcAft>
              <a:buClr>
                <a:schemeClr val="dk1"/>
              </a:buClr>
              <a:buSzPts val="1100"/>
              <a:buNone/>
            </a:pPr>
            <a:r>
              <a:rPr lang="lt-LT" sz="1400"/>
              <a:t>B - “A dragon appears and attacks!” </a:t>
            </a:r>
            <a:endParaRPr sz="1400"/>
          </a:p>
          <a:p>
            <a:pPr indent="0" lvl="0" marL="0" rtl="0" algn="l">
              <a:spcBef>
                <a:spcPts val="500"/>
              </a:spcBef>
              <a:spcAft>
                <a:spcPts val="0"/>
              </a:spcAft>
              <a:buClr>
                <a:schemeClr val="dk1"/>
              </a:buClr>
              <a:buSzPts val="1100"/>
              <a:buNone/>
            </a:pPr>
            <a:r>
              <a:rPr lang="lt-LT" sz="1400"/>
              <a:t>C - “You run away from the dragon in fear”</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sz="1400"/>
          </a:p>
        </p:txBody>
      </p:sp>
      <p:pic>
        <p:nvPicPr>
          <p:cNvPr id="130" name="Google Shape;130;gd3a8eaa4f2_0_4"/>
          <p:cNvPicPr preferRelativeResize="0"/>
          <p:nvPr/>
        </p:nvPicPr>
        <p:blipFill>
          <a:blip r:embed="rId3">
            <a:alphaModFix/>
          </a:blip>
          <a:stretch>
            <a:fillRect/>
          </a:stretch>
        </p:blipFill>
        <p:spPr>
          <a:xfrm>
            <a:off x="3963275" y="3715838"/>
            <a:ext cx="7900774" cy="297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3a8eaa4f2_0_1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36" name="Google Shape;136;gd3a8eaa4f2_0_1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7" name="Google Shape;137;gd3a8eaa4f2_0_1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if...else statements</a:t>
            </a:r>
            <a:r>
              <a:rPr lang="lt-LT" sz="1400"/>
              <a:t> </a:t>
            </a:r>
            <a:endParaRPr b="1" sz="1400"/>
          </a:p>
          <a:p>
            <a:pPr indent="0" lvl="0" marL="0" rtl="0" algn="l">
              <a:spcBef>
                <a:spcPts val="500"/>
              </a:spcBef>
              <a:spcAft>
                <a:spcPts val="0"/>
              </a:spcAft>
              <a:buClr>
                <a:schemeClr val="dk1"/>
              </a:buClr>
              <a:buSzPts val="1100"/>
              <a:buNone/>
            </a:pPr>
            <a:r>
              <a:rPr lang="lt-LT" sz="1400"/>
              <a:t>If...else leidžia vykdyti tam tikrus kodo fragmentus, atsižvelgiant į įvykdytą sąlygą ar sąlygų rinkinį.</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Sintaksė:</a:t>
            </a:r>
            <a:endParaRPr sz="1400"/>
          </a:p>
          <a:p>
            <a:pPr indent="0" lvl="0" marL="0" rtl="0" algn="l">
              <a:spcBef>
                <a:spcPts val="500"/>
              </a:spcBef>
              <a:spcAft>
                <a:spcPts val="0"/>
              </a:spcAft>
              <a:buClr>
                <a:schemeClr val="dk1"/>
              </a:buClr>
              <a:buSzPts val="1100"/>
              <a:buNone/>
            </a:pPr>
            <a:r>
              <a:rPr i="1" lang="lt-LT" sz="1400"/>
              <a:t>if (/* this expression is true */) {</a:t>
            </a:r>
            <a:endParaRPr i="1" sz="1400"/>
          </a:p>
          <a:p>
            <a:pPr indent="0" lvl="0" marL="0" rtl="0" algn="l">
              <a:spcBef>
                <a:spcPts val="500"/>
              </a:spcBef>
              <a:spcAft>
                <a:spcPts val="0"/>
              </a:spcAft>
              <a:buClr>
                <a:schemeClr val="dk1"/>
              </a:buClr>
              <a:buSzPts val="1100"/>
              <a:buNone/>
            </a:pPr>
            <a:r>
              <a:rPr i="1" lang="lt-LT" sz="1400"/>
              <a:t>  // run this code</a:t>
            </a:r>
            <a:endParaRPr i="1" sz="1400"/>
          </a:p>
          <a:p>
            <a:pPr indent="0" lvl="0" marL="0" rtl="0" algn="l">
              <a:spcBef>
                <a:spcPts val="500"/>
              </a:spcBef>
              <a:spcAft>
                <a:spcPts val="0"/>
              </a:spcAft>
              <a:buClr>
                <a:schemeClr val="dk1"/>
              </a:buClr>
              <a:buSzPts val="1100"/>
              <a:buNone/>
            </a:pPr>
            <a:r>
              <a:rPr i="1" lang="lt-LT" sz="1400"/>
              <a:t>} else {</a:t>
            </a:r>
            <a:endParaRPr i="1" sz="1400"/>
          </a:p>
          <a:p>
            <a:pPr indent="0" lvl="0" marL="0" rtl="0" algn="l">
              <a:spcBef>
                <a:spcPts val="500"/>
              </a:spcBef>
              <a:spcAft>
                <a:spcPts val="0"/>
              </a:spcAft>
              <a:buClr>
                <a:schemeClr val="dk1"/>
              </a:buClr>
              <a:buSzPts val="1100"/>
              <a:buNone/>
            </a:pPr>
            <a:r>
              <a:rPr i="1" lang="lt-LT" sz="1400"/>
              <a:t>  // run this code</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l">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d3a8eaa4f2_0_1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43" name="Google Shape;143;gd3a8eaa4f2_0_1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4" name="Google Shape;144;gd3a8eaa4f2_0_1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if...else statements</a:t>
            </a:r>
            <a:r>
              <a:rPr lang="lt-LT" sz="1400"/>
              <a:t> </a:t>
            </a:r>
            <a:endParaRPr b="1" sz="1400"/>
          </a:p>
          <a:p>
            <a:pPr indent="0" lvl="0" marL="0" rtl="0" algn="l">
              <a:spcBef>
                <a:spcPts val="500"/>
              </a:spcBef>
              <a:spcAft>
                <a:spcPts val="0"/>
              </a:spcAft>
              <a:buClr>
                <a:schemeClr val="dk1"/>
              </a:buClr>
              <a:buSzPts val="1100"/>
              <a:buNone/>
            </a:pPr>
            <a:r>
              <a:rPr lang="lt-LT" sz="1400"/>
              <a:t>If...else yra naudinga, nes leidžia jums pasirinkti, kurį kodo fragmentą norite vykdyti pagal išraiškos rezultatą. </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Pvz.,</a:t>
            </a:r>
            <a:endParaRPr sz="1400"/>
          </a:p>
          <a:p>
            <a:pPr indent="0" lvl="0" marL="0" rtl="0" algn="l">
              <a:spcBef>
                <a:spcPts val="500"/>
              </a:spcBef>
              <a:spcAft>
                <a:spcPts val="0"/>
              </a:spcAft>
              <a:buClr>
                <a:schemeClr val="dk1"/>
              </a:buClr>
              <a:buSzPts val="1100"/>
              <a:buNone/>
            </a:pPr>
            <a:r>
              <a:rPr i="1" lang="lt-LT" sz="1400"/>
              <a:t>var a = 1;</a:t>
            </a:r>
            <a:endParaRPr i="1" sz="1400"/>
          </a:p>
          <a:p>
            <a:pPr indent="0" lvl="0" marL="0" rtl="0" algn="l">
              <a:spcBef>
                <a:spcPts val="500"/>
              </a:spcBef>
              <a:spcAft>
                <a:spcPts val="0"/>
              </a:spcAft>
              <a:buClr>
                <a:schemeClr val="dk1"/>
              </a:buClr>
              <a:buSzPts val="1100"/>
              <a:buNone/>
            </a:pPr>
            <a:r>
              <a:rPr i="1" lang="lt-LT" sz="1400"/>
              <a:t>var b = 2;</a:t>
            </a:r>
            <a:endParaRPr i="1" sz="1400"/>
          </a:p>
          <a:p>
            <a:pPr indent="0" lvl="0" marL="0" rtl="0" algn="l">
              <a:spcBef>
                <a:spcPts val="500"/>
              </a:spcBef>
              <a:spcAft>
                <a:spcPts val="0"/>
              </a:spcAft>
              <a:buClr>
                <a:schemeClr val="dk1"/>
              </a:buClr>
              <a:buSzPts val="1100"/>
              <a:buNone/>
            </a:pPr>
            <a:r>
              <a:t/>
            </a:r>
            <a:endParaRPr i="1" sz="1400"/>
          </a:p>
          <a:p>
            <a:pPr indent="0" lvl="0" marL="0" rtl="0" algn="l">
              <a:spcBef>
                <a:spcPts val="500"/>
              </a:spcBef>
              <a:spcAft>
                <a:spcPts val="0"/>
              </a:spcAft>
              <a:buClr>
                <a:schemeClr val="dk1"/>
              </a:buClr>
              <a:buSzPts val="1100"/>
              <a:buNone/>
            </a:pPr>
            <a:r>
              <a:rPr i="1" lang="lt-LT" sz="1400"/>
              <a:t>if (a &gt;= b) {</a:t>
            </a:r>
            <a:endParaRPr i="1" sz="1400"/>
          </a:p>
          <a:p>
            <a:pPr indent="0" lvl="0" marL="0" rtl="0" algn="l">
              <a:spcBef>
                <a:spcPts val="500"/>
              </a:spcBef>
              <a:spcAft>
                <a:spcPts val="0"/>
              </a:spcAft>
              <a:buClr>
                <a:schemeClr val="dk1"/>
              </a:buClr>
              <a:buSzPts val="1100"/>
              <a:buNone/>
            </a:pPr>
            <a:r>
              <a:rPr i="1" lang="lt-LT" sz="1400"/>
              <a:t>  console.log("a yra daugiau negu b");</a:t>
            </a:r>
            <a:endParaRPr i="1" sz="1400"/>
          </a:p>
          <a:p>
            <a:pPr indent="0" lvl="0" marL="0" rtl="0" algn="l">
              <a:spcBef>
                <a:spcPts val="500"/>
              </a:spcBef>
              <a:spcAft>
                <a:spcPts val="0"/>
              </a:spcAft>
              <a:buClr>
                <a:schemeClr val="dk1"/>
              </a:buClr>
              <a:buSzPts val="1100"/>
              <a:buNone/>
            </a:pPr>
            <a:r>
              <a:rPr i="1" lang="lt-LT" sz="1400"/>
              <a:t>} else {</a:t>
            </a:r>
            <a:endParaRPr i="1" sz="1400"/>
          </a:p>
          <a:p>
            <a:pPr indent="0" lvl="0" marL="0" rtl="0" algn="l">
              <a:spcBef>
                <a:spcPts val="500"/>
              </a:spcBef>
              <a:spcAft>
                <a:spcPts val="0"/>
              </a:spcAft>
              <a:buClr>
                <a:schemeClr val="dk1"/>
              </a:buClr>
              <a:buSzPts val="1100"/>
              <a:buNone/>
            </a:pPr>
            <a:r>
              <a:rPr i="1" lang="lt-LT" sz="1400"/>
              <a:t>  console.log("a yra mažiau arba lygu b");</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3a8eaa4f2_0_2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50" name="Google Shape;150;gd3a8eaa4f2_0_2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51" name="Google Shape;151;gd3a8eaa4f2_0_2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if...else statements</a:t>
            </a:r>
            <a:r>
              <a:rPr lang="lt-LT" sz="1400"/>
              <a:t> </a:t>
            </a:r>
            <a:endParaRPr sz="1400"/>
          </a:p>
          <a:p>
            <a:pPr indent="0" lvl="0" marL="0" rtl="0" algn="l">
              <a:spcBef>
                <a:spcPts val="500"/>
              </a:spcBef>
              <a:spcAft>
                <a:spcPts val="0"/>
              </a:spcAft>
              <a:buClr>
                <a:schemeClr val="dk1"/>
              </a:buClr>
              <a:buSzPts val="1100"/>
              <a:buNone/>
            </a:pPr>
            <a:r>
              <a:rPr lang="lt-LT" sz="1400"/>
              <a:t>Keletas svarbių dalykų apie if…else</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“if” sakinyje esanti vertė visada paverčiama </a:t>
            </a:r>
            <a:r>
              <a:rPr i="1" lang="lt-LT" sz="1400"/>
              <a:t>true</a:t>
            </a:r>
            <a:r>
              <a:rPr lang="lt-LT" sz="1400"/>
              <a:t> arba </a:t>
            </a:r>
            <a:r>
              <a:rPr i="1" lang="lt-LT" sz="1400"/>
              <a:t>false</a:t>
            </a:r>
            <a:r>
              <a:rPr lang="lt-LT" sz="1400"/>
              <a:t>. Priklausomai nuo vertės, bus vykdomas kodas, esantis “if” sakinio viduje, arba kodas, esantis “else” sakinio viduje, bet ne abu. </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Kodas, esantis teiginių “if” ir ”else” viduje, yra apsuptas {...}, kad būtų galima atskirti sąlygas ir nurodyti, kurį kodą reikia naudoti.</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“If” gali būti be “else”, tačiau “else” be “if” ne.</a:t>
            </a:r>
            <a:endParaRPr sz="1400"/>
          </a:p>
          <a:p>
            <a:pPr indent="0" lvl="0" marL="0" rtl="0" algn="l">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d3a8eaa4f2_0_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57" name="Google Shape;157;gd3a8eaa4f2_0_3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58" name="Google Shape;158;gd3a8eaa4f2_0_3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Kai kuriose situacijose, </a:t>
            </a:r>
            <a:endParaRPr sz="1400"/>
          </a:p>
          <a:p>
            <a:pPr indent="0" lvl="0" marL="0" rtl="0" algn="l">
              <a:spcBef>
                <a:spcPts val="500"/>
              </a:spcBef>
              <a:spcAft>
                <a:spcPts val="0"/>
              </a:spcAft>
              <a:buClr>
                <a:schemeClr val="dk1"/>
              </a:buClr>
              <a:buSzPts val="1100"/>
              <a:buNone/>
            </a:pPr>
            <a:r>
              <a:rPr lang="lt-LT" sz="1400"/>
              <a:t>dviejų sąlygų nepakanka. </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Pažiūrėkime į dešinėje </a:t>
            </a:r>
            <a:endParaRPr sz="1400"/>
          </a:p>
          <a:p>
            <a:pPr indent="0" lvl="0" marL="0" rtl="0" algn="l">
              <a:spcBef>
                <a:spcPts val="500"/>
              </a:spcBef>
              <a:spcAft>
                <a:spcPts val="0"/>
              </a:spcAft>
              <a:buClr>
                <a:schemeClr val="dk1"/>
              </a:buClr>
              <a:buSzPts val="1100"/>
              <a:buNone/>
            </a:pPr>
            <a:r>
              <a:rPr lang="lt-LT" sz="1400"/>
              <a:t>esančią situaciją.</a:t>
            </a:r>
            <a:endParaRPr b="1" sz="1400"/>
          </a:p>
          <a:p>
            <a:pPr indent="0" lvl="0" marL="0" rtl="0" algn="ctr">
              <a:lnSpc>
                <a:spcPct val="115000"/>
              </a:lnSpc>
              <a:spcBef>
                <a:spcPts val="1600"/>
              </a:spcBef>
              <a:spcAft>
                <a:spcPts val="0"/>
              </a:spcAft>
              <a:buClr>
                <a:schemeClr val="dk1"/>
              </a:buClr>
              <a:buSzPts val="1100"/>
              <a:buNone/>
            </a:pPr>
            <a:r>
              <a:t/>
            </a:r>
            <a:endParaRPr b="1" sz="1400"/>
          </a:p>
        </p:txBody>
      </p:sp>
      <p:pic>
        <p:nvPicPr>
          <p:cNvPr id="159" name="Google Shape;159;gd3a8eaa4f2_0_31"/>
          <p:cNvPicPr preferRelativeResize="0"/>
          <p:nvPr/>
        </p:nvPicPr>
        <p:blipFill>
          <a:blip r:embed="rId3">
            <a:alphaModFix/>
          </a:blip>
          <a:stretch>
            <a:fillRect/>
          </a:stretch>
        </p:blipFill>
        <p:spPr>
          <a:xfrm>
            <a:off x="3816825" y="2209500"/>
            <a:ext cx="3560574" cy="407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d3a8eaa4f2_0_3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sąlygos sakiniai (conditionals)</a:t>
            </a:r>
            <a:endParaRPr sz="2850"/>
          </a:p>
        </p:txBody>
      </p:sp>
      <p:sp>
        <p:nvSpPr>
          <p:cNvPr id="165" name="Google Shape;165;gd3a8eaa4f2_0_3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6" name="Google Shape;166;gd3a8eaa4f2_0_3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else if statement</a:t>
            </a:r>
            <a:endParaRPr b="1" sz="1400"/>
          </a:p>
          <a:p>
            <a:pPr indent="0" lvl="0" marL="0" rtl="0" algn="l">
              <a:spcBef>
                <a:spcPts val="500"/>
              </a:spcBef>
              <a:spcAft>
                <a:spcPts val="0"/>
              </a:spcAft>
              <a:buClr>
                <a:schemeClr val="dk1"/>
              </a:buClr>
              <a:buSzPts val="1100"/>
              <a:buNone/>
            </a:pPr>
            <a:r>
              <a:rPr lang="lt-LT" sz="1400"/>
              <a:t>JavaScript kalboje galite pavaizduoti antrinį patikrinimą naudodami papildomą teiginį, vadinamą </a:t>
            </a:r>
            <a:r>
              <a:rPr b="1" lang="lt-LT" sz="1400"/>
              <a:t>else… if statement</a:t>
            </a:r>
            <a:r>
              <a:rPr lang="lt-LT" sz="1400"/>
              <a:t>.</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i="1" lang="lt-LT" sz="1400"/>
              <a:t>let weather = "sunny";</a:t>
            </a:r>
            <a:endParaRPr i="1" sz="1400"/>
          </a:p>
          <a:p>
            <a:pPr indent="0" lvl="0" marL="0" rtl="0" algn="l">
              <a:spcBef>
                <a:spcPts val="500"/>
              </a:spcBef>
              <a:spcAft>
                <a:spcPts val="0"/>
              </a:spcAft>
              <a:buClr>
                <a:schemeClr val="dk1"/>
              </a:buClr>
              <a:buSzPts val="1100"/>
              <a:buNone/>
            </a:pPr>
            <a:r>
              <a:t/>
            </a:r>
            <a:endParaRPr i="1" sz="1400"/>
          </a:p>
          <a:p>
            <a:pPr indent="0" lvl="0" marL="0" rtl="0" algn="l">
              <a:spcBef>
                <a:spcPts val="500"/>
              </a:spcBef>
              <a:spcAft>
                <a:spcPts val="0"/>
              </a:spcAft>
              <a:buClr>
                <a:schemeClr val="dk1"/>
              </a:buClr>
              <a:buSzPts val="1100"/>
              <a:buNone/>
            </a:pPr>
            <a:r>
              <a:rPr i="1" lang="lt-LT" sz="1400"/>
              <a:t>if (weather === "snow") {</a:t>
            </a:r>
            <a:endParaRPr i="1" sz="1400"/>
          </a:p>
          <a:p>
            <a:pPr indent="0" lvl="0" marL="0" rtl="0" algn="l">
              <a:spcBef>
                <a:spcPts val="500"/>
              </a:spcBef>
              <a:spcAft>
                <a:spcPts val="0"/>
              </a:spcAft>
              <a:buClr>
                <a:schemeClr val="dk1"/>
              </a:buClr>
              <a:buSzPts val="1100"/>
              <a:buNone/>
            </a:pPr>
            <a:r>
              <a:rPr i="1" lang="lt-LT" sz="1400"/>
              <a:t>  console.log("Bring a coat.");</a:t>
            </a:r>
            <a:endParaRPr i="1" sz="1400"/>
          </a:p>
          <a:p>
            <a:pPr indent="0" lvl="0" marL="0" rtl="0" algn="l">
              <a:spcBef>
                <a:spcPts val="500"/>
              </a:spcBef>
              <a:spcAft>
                <a:spcPts val="0"/>
              </a:spcAft>
              <a:buClr>
                <a:schemeClr val="dk1"/>
              </a:buClr>
              <a:buSzPts val="1100"/>
              <a:buNone/>
            </a:pPr>
            <a:r>
              <a:rPr i="1" lang="lt-LT" sz="1400"/>
              <a:t>} else if (weather === "rain") {</a:t>
            </a:r>
            <a:endParaRPr i="1" sz="1400"/>
          </a:p>
          <a:p>
            <a:pPr indent="0" lvl="0" marL="0" rtl="0" algn="l">
              <a:spcBef>
                <a:spcPts val="500"/>
              </a:spcBef>
              <a:spcAft>
                <a:spcPts val="0"/>
              </a:spcAft>
              <a:buClr>
                <a:schemeClr val="dk1"/>
              </a:buClr>
              <a:buSzPts val="1100"/>
              <a:buNone/>
            </a:pPr>
            <a:r>
              <a:rPr i="1" lang="lt-LT" sz="1400"/>
              <a:t>  console.log("Bring a rain jacket.");</a:t>
            </a:r>
            <a:endParaRPr i="1" sz="1400"/>
          </a:p>
          <a:p>
            <a:pPr indent="0" lvl="0" marL="0" rtl="0" algn="l">
              <a:spcBef>
                <a:spcPts val="500"/>
              </a:spcBef>
              <a:spcAft>
                <a:spcPts val="0"/>
              </a:spcAft>
              <a:buClr>
                <a:schemeClr val="dk1"/>
              </a:buClr>
              <a:buSzPts val="1100"/>
              <a:buNone/>
            </a:pPr>
            <a:r>
              <a:rPr i="1" lang="lt-LT" sz="1400"/>
              <a:t>} else {</a:t>
            </a:r>
            <a:endParaRPr i="1" sz="1400"/>
          </a:p>
          <a:p>
            <a:pPr indent="0" lvl="0" marL="0" rtl="0" algn="l">
              <a:spcBef>
                <a:spcPts val="500"/>
              </a:spcBef>
              <a:spcAft>
                <a:spcPts val="0"/>
              </a:spcAft>
              <a:buClr>
                <a:schemeClr val="dk1"/>
              </a:buClr>
              <a:buSzPts val="1100"/>
              <a:buNone/>
            </a:pPr>
            <a:r>
              <a:rPr i="1" lang="lt-LT" sz="1400"/>
              <a:t>  console.log("Wear what you have on.");</a:t>
            </a:r>
            <a:endParaRPr i="1" sz="1400"/>
          </a:p>
          <a:p>
            <a:pPr indent="0" lvl="0" marL="0" rtl="0" algn="l">
              <a:spcBef>
                <a:spcPts val="500"/>
              </a:spcBef>
              <a:spcAft>
                <a:spcPts val="0"/>
              </a:spcAft>
              <a:buClr>
                <a:schemeClr val="dk1"/>
              </a:buClr>
              <a:buSzPts val="1100"/>
              <a:buNone/>
            </a:pPr>
            <a:r>
              <a:rPr i="1" lang="lt-LT" sz="1400"/>
              <a:t>}</a:t>
            </a:r>
            <a:endParaRPr i="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