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zb5CPhzw+5D374XxiyH0TaB+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65ebd5fa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12665ebd5f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65ebd5f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2665ebd5f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ad1eb26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25ad1eb26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aa3b99d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27aa3b99d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6" name="Shape 46"/>
        <p:cNvGrpSpPr/>
        <p:nvPr/>
      </p:nvGrpSpPr>
      <p:grpSpPr>
        <a:xfrm>
          <a:off x="0" y="0"/>
          <a:ext cx="0" cy="0"/>
          <a:chOff x="0" y="0"/>
          <a:chExt cx="0" cy="0"/>
        </a:xfrm>
      </p:grpSpPr>
      <p:sp>
        <p:nvSpPr>
          <p:cNvPr id="47" name="Google Shape;47;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6"/>
          <p:cNvGrpSpPr/>
          <p:nvPr/>
        </p:nvGrpSpPr>
        <p:grpSpPr>
          <a:xfrm>
            <a:off x="11078622" y="458788"/>
            <a:ext cx="632987" cy="680883"/>
            <a:chOff x="7684476" y="458788"/>
            <a:chExt cx="632987" cy="680883"/>
          </a:xfrm>
        </p:grpSpPr>
        <p:sp>
          <p:nvSpPr>
            <p:cNvPr id="49" name="Google Shape;49;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1" name="Google Shape;71;p15"/>
          <p:cNvGrpSpPr/>
          <p:nvPr/>
        </p:nvGrpSpPr>
        <p:grpSpPr>
          <a:xfrm>
            <a:off x="11078621" y="458788"/>
            <a:ext cx="632987" cy="680884"/>
            <a:chOff x="3600450" y="-1698438"/>
            <a:chExt cx="1353502" cy="1455919"/>
          </a:xfrm>
        </p:grpSpPr>
        <p:sp>
          <p:nvSpPr>
            <p:cNvPr id="72" name="Google Shape;72;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76" name="Google Shape;76;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xpressjs.com/" TargetMode="External"/><Relationship Id="rId4" Type="http://schemas.openxmlformats.org/officeDocument/2006/relationships/hyperlink" Target="https://expressjs.com/en/starter/installing.html" TargetMode="External"/><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xpressjs.com/en/starter/hello-world.html"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expressjs.com/" TargetMode="External"/><Relationship Id="rId4" Type="http://schemas.openxmlformats.org/officeDocument/2006/relationships/hyperlink" Target="https://medium.com/edureka/expressjs-tutorial-795ad6e65ab3" TargetMode="External"/><Relationship Id="rId5" Type="http://schemas.openxmlformats.org/officeDocument/2006/relationships/hyperlink" Target="https://developer.mozilla.org/en-US/docs/Learn/Server-side/Express_Nodejs/Introduction" TargetMode="External"/><Relationship Id="rId6" Type="http://schemas.openxmlformats.org/officeDocument/2006/relationships/hyperlink" Target="https://www.codecademy.com/article/what-is-cru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Express.js pagrindai</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Node.js</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2022</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3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nvSpPr>
        <p:spPr>
          <a:xfrm>
            <a:off x="1588200" y="3383325"/>
            <a:ext cx="4235700" cy="4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lt-LT" sz="1800"/>
              <a:t>Express.js pagrindai</a:t>
            </a:r>
            <a:endParaRPr sz="1800">
              <a:solidFill>
                <a:srgbClr val="000000"/>
              </a:solidFill>
            </a:endParaRPr>
          </a:p>
        </p:txBody>
      </p:sp>
      <p:sp>
        <p:nvSpPr>
          <p:cNvPr id="114" name="Google Shape;114;gc8177118b2_0_0"/>
          <p:cNvSpPr/>
          <p:nvPr/>
        </p:nvSpPr>
        <p:spPr>
          <a:xfrm>
            <a:off x="480391" y="3193410"/>
            <a:ext cx="731400" cy="731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rgbClr val="FEFFFF"/>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5" name="Google Shape;115;gc8177118b2_0_0"/>
          <p:cNvSpPr txBox="1"/>
          <p:nvPr/>
        </p:nvSpPr>
        <p:spPr>
          <a:xfrm>
            <a:off x="1588200" y="5588250"/>
            <a:ext cx="4235700" cy="4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lt-LT" sz="1800">
                <a:solidFill>
                  <a:schemeClr val="dk1"/>
                </a:solidFill>
              </a:rPr>
              <a:t>Express.js serverio kūrimas</a:t>
            </a:r>
            <a:endParaRPr sz="1800"/>
          </a:p>
          <a:p>
            <a:pPr indent="0" lvl="0" marL="0" rtl="0" algn="l">
              <a:spcBef>
                <a:spcPts val="0"/>
              </a:spcBef>
              <a:spcAft>
                <a:spcPts val="0"/>
              </a:spcAft>
              <a:buNone/>
            </a:pPr>
            <a:r>
              <a:t/>
            </a:r>
            <a:endParaRPr sz="1800">
              <a:solidFill>
                <a:srgbClr val="000000"/>
              </a:solidFill>
            </a:endParaRPr>
          </a:p>
        </p:txBody>
      </p:sp>
      <p:sp>
        <p:nvSpPr>
          <p:cNvPr id="116" name="Google Shape;116;gc8177118b2_0_0"/>
          <p:cNvSpPr/>
          <p:nvPr/>
        </p:nvSpPr>
        <p:spPr>
          <a:xfrm>
            <a:off x="480391" y="4274560"/>
            <a:ext cx="731400" cy="731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rgbClr val="FEFFFF"/>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17" name="Google Shape;117;gc8177118b2_0_0"/>
          <p:cNvSpPr txBox="1"/>
          <p:nvPr/>
        </p:nvSpPr>
        <p:spPr>
          <a:xfrm>
            <a:off x="1588200" y="4485788"/>
            <a:ext cx="4235700" cy="4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lt-LT" sz="1800"/>
              <a:t>Express</a:t>
            </a:r>
            <a:r>
              <a:rPr lang="lt-LT" sz="1800">
                <a:solidFill>
                  <a:srgbClr val="000000"/>
                </a:solidFill>
              </a:rPr>
              <a:t>.js diegimas ir </a:t>
            </a:r>
            <a:r>
              <a:rPr lang="lt-LT" sz="1800">
                <a:solidFill>
                  <a:schemeClr val="dk1"/>
                </a:solidFill>
              </a:rPr>
              <a:t>dokumentacija</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solidFill>
                <a:srgbClr val="000000"/>
              </a:solidFill>
            </a:endParaRPr>
          </a:p>
        </p:txBody>
      </p:sp>
      <p:sp>
        <p:nvSpPr>
          <p:cNvPr id="118" name="Google Shape;118;gc8177118b2_0_0"/>
          <p:cNvSpPr/>
          <p:nvPr/>
        </p:nvSpPr>
        <p:spPr>
          <a:xfrm>
            <a:off x="480391" y="5398335"/>
            <a:ext cx="731400" cy="731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rgbClr val="FEFFFF"/>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express.js</a:t>
            </a:r>
            <a:endParaRPr sz="2850"/>
          </a:p>
        </p:txBody>
      </p:sp>
      <p:sp>
        <p:nvSpPr>
          <p:cNvPr id="124" name="Google Shape;124;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Node.js</a:t>
            </a:r>
            <a:endParaRPr sz="1400"/>
          </a:p>
        </p:txBody>
      </p:sp>
      <p:sp>
        <p:nvSpPr>
          <p:cNvPr id="125" name="Google Shape;125;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i="1" lang="lt-LT" sz="1800"/>
              <a:t>“Express - Fast, unopinionated, minimalist web framework for Node.js”</a:t>
            </a:r>
            <a:endParaRPr b="1" i="1" sz="1800"/>
          </a:p>
          <a:p>
            <a:pPr indent="0" lvl="0" marL="0" rtl="0" algn="l">
              <a:lnSpc>
                <a:spcPct val="115000"/>
              </a:lnSpc>
              <a:spcBef>
                <a:spcPts val="0"/>
              </a:spcBef>
              <a:spcAft>
                <a:spcPts val="0"/>
              </a:spcAft>
              <a:buClr>
                <a:schemeClr val="dk1"/>
              </a:buClr>
              <a:buSzPts val="1100"/>
              <a:buNone/>
            </a:pPr>
            <a:r>
              <a:rPr lang="lt-LT" sz="1400"/>
              <a:t>Express.js yra žiniatinklio programų kūrimo sistema, sukurta ant Node.js. Tai suteikia minimalią sąsają su visais įrankiais, reikalingais žiniatinklio programai sukurti. Express.js suteikia programai lankstumo su dideliu npm modulių asortimentu, kuriuos galite tiesiogiai prijungti prie Express pagal poreikį.</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Dokumentacija: </a:t>
            </a:r>
            <a:r>
              <a:rPr lang="lt-LT" sz="1400" u="sng">
                <a:solidFill>
                  <a:schemeClr val="hlink"/>
                </a:solidFill>
                <a:hlinkClick r:id="rId3"/>
              </a:rPr>
              <a:t>https://expressjs.com/</a:t>
            </a:r>
            <a:r>
              <a:rPr lang="lt-LT" sz="1400"/>
              <a:t> </a:t>
            </a:r>
            <a:endParaRPr sz="1400"/>
          </a:p>
          <a:p>
            <a:pPr indent="0" lvl="0" marL="0" rtl="0" algn="l">
              <a:lnSpc>
                <a:spcPct val="115000"/>
              </a:lnSpc>
              <a:spcBef>
                <a:spcPts val="0"/>
              </a:spcBef>
              <a:spcAft>
                <a:spcPts val="0"/>
              </a:spcAft>
              <a:buClr>
                <a:schemeClr val="dk1"/>
              </a:buClr>
              <a:buSzPts val="1100"/>
              <a:buNone/>
            </a:pPr>
            <a:r>
              <a:rPr lang="lt-LT" sz="1400"/>
              <a:t>Diegimas: </a:t>
            </a:r>
            <a:r>
              <a:rPr lang="lt-LT" sz="1400" u="sng">
                <a:solidFill>
                  <a:schemeClr val="hlink"/>
                </a:solidFill>
                <a:hlinkClick r:id="rId4"/>
              </a:rPr>
              <a:t>https://expressjs.com/en/starter/installing.html</a:t>
            </a:r>
            <a:r>
              <a:rPr lang="lt-LT" sz="1400"/>
              <a:t> </a:t>
            </a:r>
            <a:endParaRPr sz="1400"/>
          </a:p>
        </p:txBody>
      </p:sp>
      <p:pic>
        <p:nvPicPr>
          <p:cNvPr id="126" name="Google Shape;126;g7ad0fffb7c_0_0"/>
          <p:cNvPicPr preferRelativeResize="0"/>
          <p:nvPr/>
        </p:nvPicPr>
        <p:blipFill>
          <a:blip r:embed="rId5">
            <a:alphaModFix/>
          </a:blip>
          <a:stretch>
            <a:fillRect/>
          </a:stretch>
        </p:blipFill>
        <p:spPr>
          <a:xfrm>
            <a:off x="7285432" y="3714376"/>
            <a:ext cx="4487526" cy="2820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2665ebd5fa_0_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Kas yra express.js</a:t>
            </a:r>
            <a:endParaRPr sz="2850"/>
          </a:p>
        </p:txBody>
      </p:sp>
      <p:sp>
        <p:nvSpPr>
          <p:cNvPr id="132" name="Google Shape;132;g12665ebd5fa_0_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Node.js</a:t>
            </a:r>
            <a:endParaRPr sz="1400"/>
          </a:p>
        </p:txBody>
      </p:sp>
      <p:sp>
        <p:nvSpPr>
          <p:cNvPr id="133" name="Google Shape;133;g12665ebd5fa_0_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Express.js pagrindinės galimybės:</a:t>
            </a:r>
            <a:endParaRPr sz="1400"/>
          </a:p>
          <a:p>
            <a:pPr indent="-317500" lvl="0" marL="457200" rtl="0" algn="l">
              <a:lnSpc>
                <a:spcPct val="115000"/>
              </a:lnSpc>
              <a:spcBef>
                <a:spcPts val="0"/>
              </a:spcBef>
              <a:spcAft>
                <a:spcPts val="0"/>
              </a:spcAft>
              <a:buSzPts val="1400"/>
              <a:buChar char="-"/>
            </a:pPr>
            <a:r>
              <a:rPr lang="lt-LT" sz="1400"/>
              <a:t>pagreitina žiniatinklio programos kūrimo tempą;</a:t>
            </a:r>
            <a:endParaRPr sz="1400"/>
          </a:p>
          <a:p>
            <a:pPr indent="-317500" lvl="0" marL="457200" rtl="0" algn="l">
              <a:lnSpc>
                <a:spcPct val="115000"/>
              </a:lnSpc>
              <a:spcBef>
                <a:spcPts val="0"/>
              </a:spcBef>
              <a:spcAft>
                <a:spcPts val="0"/>
              </a:spcAft>
              <a:buSzPts val="1400"/>
              <a:buChar char="-"/>
            </a:pPr>
            <a:r>
              <a:rPr lang="lt-LT" sz="1400"/>
              <a:t>padeda sukurti vieno puslapio, kelių puslapių ir mišrių tipų mobiliąsias ir žiniatinklio programas;</a:t>
            </a:r>
            <a:endParaRPr sz="1400"/>
          </a:p>
          <a:p>
            <a:pPr indent="-317500" lvl="0" marL="457200" rtl="0" algn="l">
              <a:lnSpc>
                <a:spcPct val="115000"/>
              </a:lnSpc>
              <a:spcBef>
                <a:spcPts val="0"/>
              </a:spcBef>
              <a:spcAft>
                <a:spcPts val="0"/>
              </a:spcAft>
              <a:buSzPts val="1400"/>
              <a:buChar char="-"/>
            </a:pPr>
            <a:r>
              <a:rPr lang="lt-LT" sz="1400"/>
              <a:t>gali dirbti su įvairiais šablonų varikliais, tokiais kaip „Pug“, „Moustache“ ir „EJS“ ir t.t.;</a:t>
            </a:r>
            <a:endParaRPr sz="1400"/>
          </a:p>
          <a:p>
            <a:pPr indent="-317500" lvl="0" marL="457200" rtl="0" algn="l">
              <a:lnSpc>
                <a:spcPct val="115000"/>
              </a:lnSpc>
              <a:spcBef>
                <a:spcPts val="0"/>
              </a:spcBef>
              <a:spcAft>
                <a:spcPts val="0"/>
              </a:spcAft>
              <a:buSzPts val="1400"/>
              <a:buChar char="-"/>
            </a:pPr>
            <a:r>
              <a:rPr lang="lt-LT" sz="1400"/>
              <a:t>vadovaujasi modelio peržiūros valdiklio (MVC) architektūra;</a:t>
            </a:r>
            <a:endParaRPr sz="1400"/>
          </a:p>
          <a:p>
            <a:pPr indent="-317500" lvl="0" marL="457200" rtl="0" algn="l">
              <a:lnSpc>
                <a:spcPct val="115000"/>
              </a:lnSpc>
              <a:spcBef>
                <a:spcPts val="0"/>
              </a:spcBef>
              <a:spcAft>
                <a:spcPts val="0"/>
              </a:spcAft>
              <a:buSzPts val="1400"/>
              <a:buChar char="-"/>
            </a:pPr>
            <a:r>
              <a:rPr lang="lt-LT" sz="1400"/>
              <a:t>palengvina integravimo procesą su tokiomis duomenų bazėmis kaip MongoDB, Redis, MySQL;</a:t>
            </a:r>
            <a:endParaRPr sz="1400"/>
          </a:p>
          <a:p>
            <a:pPr indent="-317500" lvl="0" marL="457200" rtl="0" algn="l">
              <a:lnSpc>
                <a:spcPct val="115000"/>
              </a:lnSpc>
              <a:spcBef>
                <a:spcPts val="0"/>
              </a:spcBef>
              <a:spcAft>
                <a:spcPts val="0"/>
              </a:spcAft>
              <a:buSzPts val="1400"/>
              <a:buChar char="-"/>
            </a:pPr>
            <a:r>
              <a:rPr lang="lt-LT" sz="1400"/>
              <a:t>ir t.t.</a:t>
            </a:r>
            <a:endParaRPr sz="1400"/>
          </a:p>
        </p:txBody>
      </p:sp>
      <p:pic>
        <p:nvPicPr>
          <p:cNvPr id="134" name="Google Shape;134;g12665ebd5fa_0_3"/>
          <p:cNvPicPr preferRelativeResize="0"/>
          <p:nvPr/>
        </p:nvPicPr>
        <p:blipFill>
          <a:blip r:embed="rId3">
            <a:alphaModFix/>
          </a:blip>
          <a:stretch>
            <a:fillRect/>
          </a:stretch>
        </p:blipFill>
        <p:spPr>
          <a:xfrm>
            <a:off x="8509352" y="4483500"/>
            <a:ext cx="3263601" cy="205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665ebd5fa_0_1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Express.js diegimas</a:t>
            </a:r>
            <a:endParaRPr sz="2850"/>
          </a:p>
        </p:txBody>
      </p:sp>
      <p:sp>
        <p:nvSpPr>
          <p:cNvPr id="140" name="Google Shape;140;g12665ebd5fa_0_1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Node.js</a:t>
            </a:r>
            <a:endParaRPr sz="1400"/>
          </a:p>
        </p:txBody>
      </p:sp>
      <p:sp>
        <p:nvSpPr>
          <p:cNvPr id="141" name="Google Shape;141;g12665ebd5fa_0_1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lt-LT" sz="1400"/>
              <a:t>Norėdami įdiegti Express.js, pirmiausia turite sukurti projekto katalogą ir sukurti package.json failą, kuriame bus laikomos projekto priklausomybės. Žemiau yra kodas, skirtas atlikti tą patį:</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Dabar galite įdiegti Express.js </a:t>
            </a:r>
            <a:r>
              <a:rPr lang="lt-LT" sz="1400"/>
              <a:t>paketą</a:t>
            </a:r>
            <a:r>
              <a:rPr lang="lt-LT" sz="1400"/>
              <a:t> savo sistemoje.</a:t>
            </a:r>
            <a:endParaRPr sz="1400"/>
          </a:p>
        </p:txBody>
      </p:sp>
      <p:pic>
        <p:nvPicPr>
          <p:cNvPr id="142" name="Google Shape;142;g12665ebd5fa_0_16"/>
          <p:cNvPicPr preferRelativeResize="0"/>
          <p:nvPr/>
        </p:nvPicPr>
        <p:blipFill>
          <a:blip r:embed="rId3">
            <a:alphaModFix/>
          </a:blip>
          <a:stretch>
            <a:fillRect/>
          </a:stretch>
        </p:blipFill>
        <p:spPr>
          <a:xfrm>
            <a:off x="622876" y="3348275"/>
            <a:ext cx="1400175" cy="342900"/>
          </a:xfrm>
          <a:prstGeom prst="rect">
            <a:avLst/>
          </a:prstGeom>
          <a:noFill/>
          <a:ln>
            <a:noFill/>
          </a:ln>
        </p:spPr>
      </p:pic>
      <p:pic>
        <p:nvPicPr>
          <p:cNvPr id="143" name="Google Shape;143;g12665ebd5fa_0_16"/>
          <p:cNvPicPr preferRelativeResize="0"/>
          <p:nvPr/>
        </p:nvPicPr>
        <p:blipFill>
          <a:blip r:embed="rId4">
            <a:alphaModFix/>
          </a:blip>
          <a:stretch>
            <a:fillRect/>
          </a:stretch>
        </p:blipFill>
        <p:spPr>
          <a:xfrm>
            <a:off x="622876" y="4367550"/>
            <a:ext cx="2609850" cy="352425"/>
          </a:xfrm>
          <a:prstGeom prst="rect">
            <a:avLst/>
          </a:prstGeom>
          <a:noFill/>
          <a:ln>
            <a:noFill/>
          </a:ln>
        </p:spPr>
      </p:pic>
      <p:pic>
        <p:nvPicPr>
          <p:cNvPr id="144" name="Google Shape;144;g12665ebd5fa_0_16"/>
          <p:cNvPicPr preferRelativeResize="0"/>
          <p:nvPr/>
        </p:nvPicPr>
        <p:blipFill>
          <a:blip r:embed="rId5">
            <a:alphaModFix/>
          </a:blip>
          <a:stretch>
            <a:fillRect/>
          </a:stretch>
        </p:blipFill>
        <p:spPr>
          <a:xfrm>
            <a:off x="8509352" y="4483500"/>
            <a:ext cx="3263601" cy="205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25ad1eb26a_1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Express.js serverio kūrimas</a:t>
            </a:r>
            <a:endParaRPr sz="2850"/>
          </a:p>
        </p:txBody>
      </p:sp>
      <p:sp>
        <p:nvSpPr>
          <p:cNvPr id="150" name="Google Shape;150;g125ad1eb26a_1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Node.js</a:t>
            </a:r>
            <a:endParaRPr sz="1400"/>
          </a:p>
        </p:txBody>
      </p:sp>
      <p:sp>
        <p:nvSpPr>
          <p:cNvPr id="151" name="Google Shape;151;g125ad1eb26a_1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600"/>
              </a:spcBef>
              <a:spcAft>
                <a:spcPts val="0"/>
              </a:spcAft>
              <a:buClr>
                <a:schemeClr val="dk1"/>
              </a:buClr>
              <a:buSzPts val="1100"/>
              <a:buNone/>
            </a:pPr>
            <a:r>
              <a:rPr b="1" lang="lt-LT" sz="1400"/>
              <a:t>Express.js serverio pavyzdys:</a:t>
            </a:r>
            <a:endParaRPr b="1" sz="1400"/>
          </a:p>
          <a:p>
            <a:pPr indent="0" lvl="0" marL="0" rtl="0" algn="l">
              <a:lnSpc>
                <a:spcPct val="115000"/>
              </a:lnSpc>
              <a:spcBef>
                <a:spcPts val="1600"/>
              </a:spcBef>
              <a:spcAft>
                <a:spcPts val="0"/>
              </a:spcAft>
              <a:buClr>
                <a:schemeClr val="dk1"/>
              </a:buClr>
              <a:buSzPts val="1100"/>
              <a:buNone/>
            </a:pPr>
            <a:r>
              <a:t/>
            </a:r>
            <a:endParaRPr b="1" sz="1400"/>
          </a:p>
          <a:p>
            <a:pPr indent="0" lvl="0" marL="0" rtl="0" algn="l">
              <a:lnSpc>
                <a:spcPct val="115000"/>
              </a:lnSpc>
              <a:spcBef>
                <a:spcPts val="1600"/>
              </a:spcBef>
              <a:spcAft>
                <a:spcPts val="0"/>
              </a:spcAft>
              <a:buClr>
                <a:schemeClr val="dk1"/>
              </a:buClr>
              <a:buSzPts val="1100"/>
              <a:buNone/>
            </a:pPr>
            <a:r>
              <a:t/>
            </a:r>
            <a:endParaRPr b="1" sz="1400"/>
          </a:p>
          <a:p>
            <a:pPr indent="0" lvl="0" marL="0" rtl="0" algn="l">
              <a:lnSpc>
                <a:spcPct val="115000"/>
              </a:lnSpc>
              <a:spcBef>
                <a:spcPts val="1600"/>
              </a:spcBef>
              <a:spcAft>
                <a:spcPts val="0"/>
              </a:spcAft>
              <a:buClr>
                <a:schemeClr val="dk1"/>
              </a:buClr>
              <a:buSzPts val="1100"/>
              <a:buNone/>
            </a:pPr>
            <a:r>
              <a:t/>
            </a:r>
            <a:endParaRPr b="1" sz="1400"/>
          </a:p>
          <a:p>
            <a:pPr indent="0" lvl="0" marL="0" rtl="0" algn="l">
              <a:lnSpc>
                <a:spcPct val="115000"/>
              </a:lnSpc>
              <a:spcBef>
                <a:spcPts val="1600"/>
              </a:spcBef>
              <a:spcAft>
                <a:spcPts val="0"/>
              </a:spcAft>
              <a:buClr>
                <a:schemeClr val="dk1"/>
              </a:buClr>
              <a:buSzPts val="1100"/>
              <a:buNone/>
            </a:pPr>
            <a:r>
              <a:t/>
            </a:r>
            <a:endParaRPr b="1" sz="1400"/>
          </a:p>
          <a:p>
            <a:pPr indent="0" lvl="0" marL="0" rtl="0" algn="l">
              <a:lnSpc>
                <a:spcPct val="115000"/>
              </a:lnSpc>
              <a:spcBef>
                <a:spcPts val="1600"/>
              </a:spcBef>
              <a:spcAft>
                <a:spcPts val="0"/>
              </a:spcAft>
              <a:buClr>
                <a:schemeClr val="dk1"/>
              </a:buClr>
              <a:buSzPts val="1100"/>
              <a:buNone/>
            </a:pPr>
            <a:r>
              <a:t/>
            </a:r>
            <a:endParaRPr b="1" sz="1400"/>
          </a:p>
          <a:p>
            <a:pPr indent="0" lvl="0" marL="0" rtl="0" algn="l">
              <a:lnSpc>
                <a:spcPct val="115000"/>
              </a:lnSpc>
              <a:spcBef>
                <a:spcPts val="1600"/>
              </a:spcBef>
              <a:spcAft>
                <a:spcPts val="0"/>
              </a:spcAft>
              <a:buClr>
                <a:schemeClr val="dk1"/>
              </a:buClr>
              <a:buSzPts val="1100"/>
              <a:buNone/>
            </a:pPr>
            <a:r>
              <a:rPr lang="lt-LT" sz="1400"/>
              <a:t>Plačiau: </a:t>
            </a:r>
            <a:r>
              <a:rPr lang="lt-LT" sz="1400" u="sng">
                <a:solidFill>
                  <a:schemeClr val="hlink"/>
                </a:solidFill>
                <a:hlinkClick r:id="rId3"/>
              </a:rPr>
              <a:t>https://expressjs.com/en/starter/hello-world.html</a:t>
            </a:r>
            <a:r>
              <a:rPr lang="lt-LT" sz="1400"/>
              <a:t> </a:t>
            </a:r>
            <a:br>
              <a:rPr lang="lt-LT" sz="1400"/>
            </a:br>
            <a:endParaRPr sz="1400"/>
          </a:p>
        </p:txBody>
      </p:sp>
      <p:pic>
        <p:nvPicPr>
          <p:cNvPr id="152" name="Google Shape;152;g125ad1eb26a_1_0"/>
          <p:cNvPicPr preferRelativeResize="0"/>
          <p:nvPr/>
        </p:nvPicPr>
        <p:blipFill>
          <a:blip r:embed="rId4">
            <a:alphaModFix/>
          </a:blip>
          <a:stretch>
            <a:fillRect/>
          </a:stretch>
        </p:blipFill>
        <p:spPr>
          <a:xfrm>
            <a:off x="754313" y="3363850"/>
            <a:ext cx="4505325" cy="2247900"/>
          </a:xfrm>
          <a:prstGeom prst="rect">
            <a:avLst/>
          </a:prstGeom>
          <a:noFill/>
          <a:ln>
            <a:noFill/>
          </a:ln>
        </p:spPr>
      </p:pic>
      <p:pic>
        <p:nvPicPr>
          <p:cNvPr id="153" name="Google Shape;153;g125ad1eb26a_1_0"/>
          <p:cNvPicPr preferRelativeResize="0"/>
          <p:nvPr/>
        </p:nvPicPr>
        <p:blipFill>
          <a:blip r:embed="rId5">
            <a:alphaModFix/>
          </a:blip>
          <a:stretch>
            <a:fillRect/>
          </a:stretch>
        </p:blipFill>
        <p:spPr>
          <a:xfrm>
            <a:off x="8509352" y="4483500"/>
            <a:ext cx="3263601" cy="205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7aa3b99d4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300"/>
              <a:buNone/>
            </a:pPr>
            <a:r>
              <a:rPr lang="lt-LT"/>
              <a:t>Node.js</a:t>
            </a:r>
            <a:endParaRPr/>
          </a:p>
        </p:txBody>
      </p:sp>
      <p:sp>
        <p:nvSpPr>
          <p:cNvPr id="159" name="Google Shape;159;g127aa3b99d4_0_0"/>
          <p:cNvSpPr/>
          <p:nvPr/>
        </p:nvSpPr>
        <p:spPr>
          <a:xfrm>
            <a:off x="480400" y="2023475"/>
            <a:ext cx="11153700" cy="444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lt-LT">
                <a:solidFill>
                  <a:schemeClr val="dk2"/>
                </a:solidFill>
              </a:rPr>
              <a:t>Sukurkite aplanką pavadinimu "backend" ir inicijuokite npm projektą. </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a:p>
            <a:pPr indent="0" lvl="0" marL="0" marR="0" rtl="0" algn="l">
              <a:lnSpc>
                <a:spcPct val="100000"/>
              </a:lnSpc>
              <a:spcBef>
                <a:spcPts val="0"/>
              </a:spcBef>
              <a:spcAft>
                <a:spcPts val="0"/>
              </a:spcAft>
              <a:buNone/>
            </a:pPr>
            <a:r>
              <a:rPr lang="lt-LT">
                <a:solidFill>
                  <a:schemeClr val="dk2"/>
                </a:solidFill>
              </a:rPr>
              <a:t>Inicijavę projektą, įsidiekite express ir nodemon package'us ir sukurkite serverio pradėjimo script'ą ("server" : "nodemon app.js").</a:t>
            </a:r>
            <a:endParaRPr>
              <a:solidFill>
                <a:schemeClr val="dk2"/>
              </a:solidFill>
            </a:endParaRPr>
          </a:p>
          <a:p>
            <a:pPr indent="0" lvl="0" marL="0" marR="0" rtl="0" algn="l">
              <a:lnSpc>
                <a:spcPct val="100000"/>
              </a:lnSpc>
              <a:spcBef>
                <a:spcPts val="0"/>
              </a:spcBef>
              <a:spcAft>
                <a:spcPts val="0"/>
              </a:spcAft>
              <a:buNone/>
            </a:pPr>
            <a:r>
              <a:t/>
            </a:r>
            <a:endParaRPr>
              <a:solidFill>
                <a:schemeClr val="dk2"/>
              </a:solidFill>
            </a:endParaRPr>
          </a:p>
          <a:p>
            <a:pPr indent="0" lvl="0" marL="0" marR="0" rtl="0" algn="l">
              <a:lnSpc>
                <a:spcPct val="100000"/>
              </a:lnSpc>
              <a:spcBef>
                <a:spcPts val="0"/>
              </a:spcBef>
              <a:spcAft>
                <a:spcPts val="0"/>
              </a:spcAft>
              <a:buNone/>
            </a:pPr>
            <a:r>
              <a:rPr lang="lt-LT">
                <a:solidFill>
                  <a:schemeClr val="dk2"/>
                </a:solidFill>
              </a:rPr>
              <a:t>app.js failas bus Jūsų serveris ir jame turi būti kuriama express aplikaciją, kuri gebės:</a:t>
            </a:r>
            <a:endParaRPr>
              <a:solidFill>
                <a:schemeClr val="dk2"/>
              </a:solidFill>
            </a:endParaRPr>
          </a:p>
          <a:p>
            <a:pPr indent="-317500" lvl="0" marL="457200" marR="0" rtl="0" algn="l">
              <a:lnSpc>
                <a:spcPct val="100000"/>
              </a:lnSpc>
              <a:spcBef>
                <a:spcPts val="0"/>
              </a:spcBef>
              <a:spcAft>
                <a:spcPts val="0"/>
              </a:spcAft>
              <a:buClr>
                <a:schemeClr val="dk2"/>
              </a:buClr>
              <a:buSzPts val="1400"/>
              <a:buChar char="●"/>
            </a:pPr>
            <a:r>
              <a:rPr lang="lt-LT">
                <a:solidFill>
                  <a:schemeClr val="dk2"/>
                </a:solidFill>
              </a:rPr>
              <a:t>patekus į GET /api/users - grąžinti masyvą su 3 string'ais, kurie tiesiog bus vardai (["Alex", "Rose", "Megan"] - jis bus Jūsų database)</a:t>
            </a:r>
            <a:endParaRPr>
              <a:solidFill>
                <a:schemeClr val="dk2"/>
              </a:solidFill>
            </a:endParaRPr>
          </a:p>
          <a:p>
            <a:pPr indent="-317500" lvl="0" marL="457200" marR="0" rtl="0" algn="l">
              <a:lnSpc>
                <a:spcPct val="100000"/>
              </a:lnSpc>
              <a:spcBef>
                <a:spcPts val="0"/>
              </a:spcBef>
              <a:spcAft>
                <a:spcPts val="0"/>
              </a:spcAft>
              <a:buClr>
                <a:schemeClr val="dk2"/>
              </a:buClr>
              <a:buSzPts val="1400"/>
              <a:buChar char="●"/>
            </a:pPr>
            <a:r>
              <a:rPr lang="lt-LT">
                <a:solidFill>
                  <a:schemeClr val="dk2"/>
                </a:solidFill>
              </a:rPr>
              <a:t>patekus į GET /api/users/{:firstLetter} - grąžinti masyve vardus, kurie prasideda firstLetter parametru nurodyta raide.</a:t>
            </a:r>
            <a:endParaRPr>
              <a:solidFill>
                <a:schemeClr val="dk2"/>
              </a:solidFill>
            </a:endParaRPr>
          </a:p>
          <a:p>
            <a:pPr indent="-317500" lvl="0" marL="457200" marR="0" rtl="0" algn="l">
              <a:lnSpc>
                <a:spcPct val="100000"/>
              </a:lnSpc>
              <a:spcBef>
                <a:spcPts val="0"/>
              </a:spcBef>
              <a:spcAft>
                <a:spcPts val="0"/>
              </a:spcAft>
              <a:buClr>
                <a:schemeClr val="dk2"/>
              </a:buClr>
              <a:buSzPts val="1400"/>
              <a:buChar char="●"/>
            </a:pPr>
            <a:r>
              <a:rPr lang="lt-LT">
                <a:solidFill>
                  <a:schemeClr val="dk2"/>
                </a:solidFill>
              </a:rPr>
              <a:t>patekus į POST /api/users - pirdės naują vardą į masyvą ir grąžins atnaujintą visų vardų masyvą.</a:t>
            </a:r>
            <a:endParaRPr>
              <a:solidFill>
                <a:schemeClr val="dk2"/>
              </a:solidFill>
            </a:endParaRPr>
          </a:p>
        </p:txBody>
      </p:sp>
      <p:sp>
        <p:nvSpPr>
          <p:cNvPr id="160" name="Google Shape;160;g127aa3b99d4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Node.js</a:t>
            </a:r>
            <a:endParaRPr sz="1400"/>
          </a:p>
        </p:txBody>
      </p:sp>
      <p:sp>
        <p:nvSpPr>
          <p:cNvPr id="166" name="Google Shape;166;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Informacija</a:t>
            </a:r>
            <a:endParaRPr sz="1400"/>
          </a:p>
        </p:txBody>
      </p:sp>
      <p:sp>
        <p:nvSpPr>
          <p:cNvPr id="167" name="Google Shape;167;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168" name="Google Shape;168;p7"/>
          <p:cNvSpPr txBox="1"/>
          <p:nvPr>
            <p:ph idx="4" type="body"/>
          </p:nvPr>
        </p:nvSpPr>
        <p:spPr>
          <a:xfrm>
            <a:off x="7503550" y="1821732"/>
            <a:ext cx="4208100" cy="1682700"/>
          </a:xfrm>
          <a:prstGeom prst="rect">
            <a:avLst/>
          </a:prstGeom>
          <a:noFill/>
          <a:ln>
            <a:noFill/>
          </a:ln>
        </p:spPr>
        <p:txBody>
          <a:bodyPr anchorCtr="0" anchor="t" bIns="45700" lIns="91425" spcFirstLastPara="1" rIns="91425" wrap="square" tIns="45700">
            <a:normAutofit lnSpcReduction="10000"/>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https://expressjs.com/</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4"/>
              </a:rPr>
              <a:t>https://medium.com/edureka/expressjs-tutorial-795ad6e65ab3</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5"/>
              </a:rPr>
              <a:t>https://developer.mozilla.org/en-US/docs/Learn/Server-side/Express_Nodejs/Introduction</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6"/>
              </a:rPr>
              <a:t>https://www.codecademy.com/article/what-is-crud</a:t>
            </a:r>
            <a:r>
              <a:rPr lang="lt-LT"/>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